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08" r:id="rId2"/>
    <p:sldId id="730" r:id="rId3"/>
    <p:sldId id="820" r:id="rId4"/>
    <p:sldId id="822" r:id="rId5"/>
    <p:sldId id="844" r:id="rId6"/>
    <p:sldId id="837" r:id="rId7"/>
    <p:sldId id="845" r:id="rId8"/>
    <p:sldId id="846" r:id="rId9"/>
    <p:sldId id="821" r:id="rId10"/>
    <p:sldId id="850" r:id="rId11"/>
    <p:sldId id="851" r:id="rId12"/>
    <p:sldId id="852" r:id="rId13"/>
    <p:sldId id="847" r:id="rId14"/>
    <p:sldId id="849" r:id="rId15"/>
  </p:sldIdLst>
  <p:sldSz cx="12192000" cy="6858000"/>
  <p:notesSz cx="6807200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sfet" id="{A969F6B7-9055-4811-A8C2-7328DC35D45E}">
          <p14:sldIdLst>
            <p14:sldId id="708"/>
            <p14:sldId id="730"/>
            <p14:sldId id="820"/>
            <p14:sldId id="822"/>
            <p14:sldId id="844"/>
            <p14:sldId id="837"/>
            <p14:sldId id="845"/>
            <p14:sldId id="846"/>
            <p14:sldId id="821"/>
            <p14:sldId id="850"/>
            <p14:sldId id="851"/>
            <p14:sldId id="852"/>
            <p14:sldId id="847"/>
            <p14:sldId id="84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hilmi Matjusoh" initials="ZM" lastIdx="1" clrIdx="0">
    <p:extLst>
      <p:ext uri="{19B8F6BF-5375-455C-9EA6-DF929625EA0E}">
        <p15:presenceInfo xmlns:p15="http://schemas.microsoft.com/office/powerpoint/2012/main" userId="S::zulhilmi.matjusoh@liteon.com::c949d8cc-575f-4018-a82e-986a6a4aa34e" providerId="AD"/>
      </p:ext>
    </p:extLst>
  </p:cmAuthor>
  <p:cmAuthor id="2" name="Joey De Guzman" initials="JDG" lastIdx="1" clrIdx="1">
    <p:extLst>
      <p:ext uri="{19B8F6BF-5375-455C-9EA6-DF929625EA0E}">
        <p15:presenceInfo xmlns:p15="http://schemas.microsoft.com/office/powerpoint/2012/main" userId="S::joey.deguzman@liteon.com::555a1678-e8fb-47b3-8959-e7afa61fc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444FE"/>
    <a:srgbClr val="007635"/>
    <a:srgbClr val="ABDB77"/>
    <a:srgbClr val="6DC0FF"/>
    <a:srgbClr val="ADDB7B"/>
    <a:srgbClr val="CAE8AA"/>
    <a:srgbClr val="9284FC"/>
    <a:srgbClr val="6B57FB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75246" autoAdjust="0"/>
  </p:normalViewPr>
  <p:slideViewPr>
    <p:cSldViewPr>
      <p:cViewPr varScale="1">
        <p:scale>
          <a:sx n="49" d="100"/>
          <a:sy n="49" d="100"/>
        </p:scale>
        <p:origin x="1356" y="54"/>
      </p:cViewPr>
      <p:guideLst>
        <p:guide pos="3840"/>
        <p:guide orient="horz" pos="2115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5B8CDF-6A74-485A-BAB8-8025499604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52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463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39275"/>
            <a:ext cx="2949575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89190F-C679-4BC9-895F-AEFEB7AABE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1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IfEJin9LJ0sDL0epqmfoU2ArefLqDMrKmZEJoi1A-BY0b8bgGW1XMek1GGFhDZPsKeXDR-u65CYp4eXkIm-Fvkh5ceEK2t80225Kq4OH44OtEZaPA02XSIy50L5c5g7rBmKeFC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965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800" dirty="0"/>
              <a:t>http://www.plantuml.com/plantuml/uml/SoWkIImgAStDuIfEJin9LJ0sDL0epqmfoU2ArefLqDMrKm0A9xiM5UKNAN1n0HMNf2A9L7Cf87WWnPbvoKMfkQbv9K6fQLOAgI1Xk-AIr09qTIcf6EfiTB4fJCqlBkQgXTgCOZp8SXG1LDSYDAMaece22X3K1BPNeHh8TqZDIm463m00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07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hlinkClick r:id="rId3"/>
              </a:rPr>
              <a:t>http://www.plantuml.com/plantuml/uml/SoWkIImgAStDuIfEJin9LJ0sDL0epqmfoU2ArefLqDMrKmZEJoi1A-BY0b8bgGW1XMek1GGFhDZPsKeXDR-u65CYp4eXkIm-Fvkh5ceEK2t80225Kq4OH44OtEZaPA02XSIy50L5c5g7rBmKeFC1</a:t>
            </a:r>
            <a:endParaRPr lang="en-SG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03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http://www.plantuml.com/plantuml/uml/SoWkIImgAStDuIfEJin9LJ0sDL0epqmfoU2ArefLqDMrK_3qympXuW8gAqa5inMgkHJ032k5vDo235i3A1UaDipHnzCbtjyltjatm0CedrSI3r8Jdv-MPXkXe8Oaa6Tho5KBDHPL6z1uL06eFOOAw18mrw5PP8XcKGJG8eVKl1IW9m40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90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http://www.plantuml.com/plantuml/uml/SoWkIImgAStDuIfEJin9LJ0sDL0epqmfoU2ArefLqDMrKmXpzF5qYVTtSujtzWq8yG_XuW9gAKd545UevbB04BHIICujACaliJN08ebakX-o-WnRGmKr42F7DeAh5ceVkaeas_pGB0DgnvJ4y0h2jWYORGP0snnIyrA0mG40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240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http://www.plantuml.com/plantuml/uml/SoWkIImgAStDuIfEJin9LJ0sDL0epqmfoU2ArefLqDMrK_3qympXuW8gAqa5inMgkHJ032k5WlBS_D8IMmEe05YvgrzyS92LGd9kGKb-YQsXWff2IL9oIL5yLMfHlcq4LotKA8Wwa5aG5jGma0wO4DWu5yzWPFCCS9a7KWWr4Cf4E4y1BWRt4Dp025G33O46EgJcfG031000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027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://www.plantuml.com/plantuml/uml/TL1DYuCm5BpdLxpZVk3YkdWH567r88YNtLif4lMr1c8AIQI5qlzU4X9Y3vxUCCDy9ANILEfruKIDb2Fyf35SsQHdSlWuGXGLq7JDFo5AKuqMtmdOQxIwwzlsDyb0ugbdbrKNjurQDNzEHgwGF5oATvaW1srFrTQUiHv11ux0-PW4EZJrHe0Sug_qpNCHbGFJAD_t3D-GlmPyEaSOvqURTHvlveKtJKo5WK7OBmmT9ilac-k_E8DnfkACmCJMKQAOreK_0G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605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www.plantuml.com/plantuml/uml/SoWkIImgAStDuIfEJin9LJ0sDL0epqmfoU2ArefLqDMrK_3qympXuW8gAqa5iwkv5C0qMCx5nnNAjL8eIasBpyb9DemlIohDoLQm1Gb0sUXgZ33LSDL2BG4R2hG4J8Ci2NC9ylSFi598BelFHoY32WCLGbamzrWfA89LAYJcfIWa9mDPS2LOt9YUc9a75Kafoiylq0ApCmkACXMq5VBJqefJIv2bCOqomZ3A2Cae8tIZ4D90dpYavgK0Wnu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9190F-C679-4BC9-895F-AEFEB7AABE0C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47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65351" y="2205039"/>
            <a:ext cx="9692216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04245" y="4941168"/>
            <a:ext cx="344537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382" y="836713"/>
            <a:ext cx="11330185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9233" y="836712"/>
            <a:ext cx="2423584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1371" y="836712"/>
            <a:ext cx="8894663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414" y="836713"/>
            <a:ext cx="10561172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5626" y="4406901"/>
            <a:ext cx="8590657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5626" y="2906713"/>
            <a:ext cx="85906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940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53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9403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19403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14866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4866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414" y="836712"/>
            <a:ext cx="3531031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9829" y="836713"/>
            <a:ext cx="6816757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5414" y="2060849"/>
            <a:ext cx="3531031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4656584"/>
            <a:ext cx="8736971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75520" y="836713"/>
            <a:ext cx="875536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75520" y="5223322"/>
            <a:ext cx="873697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836614"/>
            <a:ext cx="1056216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8"/>
          <p:cNvSpPr>
            <a:spLocks noGrp="1"/>
          </p:cNvSpPr>
          <p:nvPr>
            <p:ph type="ctrTitle"/>
          </p:nvPr>
        </p:nvSpPr>
        <p:spPr bwMode="auto">
          <a:xfrm>
            <a:off x="3287688" y="1772816"/>
            <a:ext cx="6697042" cy="2592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4000" dirty="0"/>
              <a:t>Bidirectional Project CLLC</a:t>
            </a:r>
            <a:br>
              <a:rPr lang="en-US" sz="4000" dirty="0"/>
            </a:br>
            <a:r>
              <a:rPr lang="en-US" sz="3000" b="0" dirty="0"/>
              <a:t>Control Algorithm</a:t>
            </a:r>
            <a:endParaRPr lang="zh-TW" altLang="en-US" sz="3000" b="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44272" y="4941168"/>
            <a:ext cx="326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FW: Joey De Guzman</a:t>
            </a:r>
          </a:p>
          <a:p>
            <a:r>
              <a:rPr lang="es-ES" altLang="zh-TW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EE: John </a:t>
            </a:r>
            <a:r>
              <a:rPr lang="es-ES" altLang="zh-TW" sz="2400" b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Karlo</a:t>
            </a:r>
            <a:r>
              <a:rPr lang="es-ES" altLang="zh-TW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Lee</a:t>
            </a:r>
          </a:p>
          <a:p>
            <a:r>
              <a:rPr lang="en-US" altLang="zh-TW" sz="24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Updated: 17-Sept, 2021</a:t>
            </a:r>
            <a:endParaRPr lang="zh-TW" altLang="en-US" sz="24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2954-6DEC-49BC-8925-FDEF212A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rectifier control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74A1-AA97-401F-AC11-4E6296F5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latin typeface="+mj-lt"/>
              </a:rPr>
              <a:t>Stage 1: Digital filter for SR turn ON</a:t>
            </a:r>
            <a:endParaRPr lang="en-SG" b="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EDF57-BFD7-46A6-A1F6-F5C9BBF3C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5B9D0-173A-4F85-AE64-C7A4C91A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96" y="1556792"/>
            <a:ext cx="7450385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14DF-BDC5-49E2-80C2-72CD22AE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rectifier control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B34D-ED98-4D75-A373-BB9D3D4B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Stage 2: Utilize 2 comparators for customized hysteresis</a:t>
            </a:r>
          </a:p>
          <a:p>
            <a:pPr marL="0" indent="0">
              <a:buNone/>
            </a:pPr>
            <a:endParaRPr lang="en-SG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F6D90-EC87-495E-95E6-A310321B8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E68C1-D7B3-4A75-9002-DEBBCED6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435320"/>
            <a:ext cx="4641824" cy="46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0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6A45-405C-48C8-B7F0-21088B31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rectifier control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29C4-B144-43F1-9751-D7C4A4EA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Stage 3: Accept one SR pulse per one cycle of main drive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687D4-2090-43B0-94EB-8A6BE05F2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D3DA7-7A54-424D-A0EE-3256A5AD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298947"/>
            <a:ext cx="4976915" cy="47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9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1892-362B-4CC9-A3D0-D19C2FB1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LLC2 for current balancing</a:t>
            </a:r>
            <a:br>
              <a:rPr lang="en-US" dirty="0"/>
            </a:br>
            <a:r>
              <a:rPr lang="en-US" dirty="0"/>
              <a:t>during forward mode</a:t>
            </a:r>
            <a:br>
              <a:rPr lang="en-US" dirty="0"/>
            </a:b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1A0EC-496B-438C-8849-CF9BAD81E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A1CE-7203-4795-BF55-3969F2AF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" y="1075655"/>
            <a:ext cx="6708480" cy="4706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D827B-3B5B-45CC-991A-C257B62E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119183"/>
            <a:ext cx="4573052" cy="330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C727F-1C9E-4980-B923-AB33CB34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3501904"/>
            <a:ext cx="4573052" cy="330981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196E73-3C4E-4265-90DE-450A8348A21C}"/>
              </a:ext>
            </a:extLst>
          </p:cNvPr>
          <p:cNvSpPr/>
          <p:nvPr/>
        </p:nvSpPr>
        <p:spPr>
          <a:xfrm>
            <a:off x="7687233" y="3971198"/>
            <a:ext cx="1116107" cy="2389582"/>
          </a:xfrm>
          <a:prstGeom prst="roundRect">
            <a:avLst>
              <a:gd name="adj" fmla="val 21862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9729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8CD21-BB16-49C9-A899-2D11BEE5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697037"/>
            <a:ext cx="5579331" cy="5396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3C3F0-E2E4-4569-A207-610BE98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droop during reverse</a:t>
            </a:r>
            <a:br>
              <a:rPr lang="en-US" dirty="0"/>
            </a:br>
            <a:r>
              <a:rPr lang="en-US" dirty="0"/>
              <a:t>mode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FAC-3DA8-4512-96D3-C230494B3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A7C53-C8E7-4EC9-8F5E-0BEA1E05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119183"/>
            <a:ext cx="4573052" cy="330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8F426-91B3-4F01-8DFC-3999812C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3501904"/>
            <a:ext cx="4573052" cy="330981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81F4A4-890F-408C-BFFE-0215CA791FC9}"/>
              </a:ext>
            </a:extLst>
          </p:cNvPr>
          <p:cNvSpPr/>
          <p:nvPr/>
        </p:nvSpPr>
        <p:spPr>
          <a:xfrm>
            <a:off x="10076508" y="579300"/>
            <a:ext cx="1116107" cy="2389582"/>
          </a:xfrm>
          <a:prstGeom prst="roundRect">
            <a:avLst>
              <a:gd name="adj" fmla="val 21862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BE02B3-D925-495C-8903-AF19C70376DD}"/>
              </a:ext>
            </a:extLst>
          </p:cNvPr>
          <p:cNvSpPr/>
          <p:nvPr/>
        </p:nvSpPr>
        <p:spPr>
          <a:xfrm>
            <a:off x="10076508" y="3933056"/>
            <a:ext cx="1116107" cy="2389582"/>
          </a:xfrm>
          <a:prstGeom prst="roundRect">
            <a:avLst>
              <a:gd name="adj" fmla="val 21862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2761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D55-AE8B-47A8-A3A6-1CE6AFAA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E262-B392-42AE-8000-A357FCC2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2" action="ppaction://hlinksldjump"/>
              </a:rPr>
              <a:t>Charger flowchart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3" action="ppaction://hlinksldjump"/>
              </a:rPr>
              <a:t>Full-bridge/half-bridge configuration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4" action="ppaction://hlinksldjump"/>
              </a:rPr>
              <a:t>Regulation scheme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5" action="ppaction://hlinksldjump"/>
              </a:rPr>
              <a:t>Regulation state machine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 err="1">
                <a:latin typeface="+mj-lt"/>
                <a:cs typeface="Calibri" panose="020F0502020204030204" pitchFamily="34" charset="0"/>
                <a:hlinkClick r:id="rId6" action="ppaction://hlinksldjump"/>
              </a:rPr>
              <a:t>Softstart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7" action="ppaction://hlinksldjump"/>
              </a:rPr>
              <a:t>Regulation mode select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8" action="ppaction://hlinksldjump"/>
              </a:rPr>
              <a:t>Synchronous rectifier control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9" action="ppaction://hlinksldjump"/>
              </a:rPr>
              <a:t>Enable LLC2 for current balancing during forward mode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0" dirty="0">
                <a:latin typeface="+mj-lt"/>
                <a:cs typeface="Calibri" panose="020F0502020204030204" pitchFamily="34" charset="0"/>
                <a:hlinkClick r:id="rId10" action="ppaction://hlinksldjump"/>
              </a:rPr>
              <a:t>Voltage droop during reverse mode</a:t>
            </a:r>
            <a:endParaRPr lang="en-US" sz="2200" b="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A47F4-38D9-4390-B8CB-70F452207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6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62B-B829-4EB3-AA10-37923F4F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Charger flowchart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CEEB2-D4C8-41CC-B8A0-4EAB2114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31DA97A-46F3-44CD-9EC9-42EE11AFCEAF}"/>
              </a:ext>
            </a:extLst>
          </p:cNvPr>
          <p:cNvSpPr/>
          <p:nvPr/>
        </p:nvSpPr>
        <p:spPr bwMode="auto">
          <a:xfrm>
            <a:off x="3632757" y="2420888"/>
            <a:ext cx="1044116" cy="721415"/>
          </a:xfrm>
          <a:prstGeom prst="flowChartDecisi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Vbat</a:t>
            </a: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&gt;400V</a:t>
            </a:r>
            <a:endParaRPr kumimoji="1" lang="en-SG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22E16E6-0E70-4A7A-93DA-A7E5E22EDDE5}"/>
              </a:ext>
            </a:extLst>
          </p:cNvPr>
          <p:cNvSpPr/>
          <p:nvPr/>
        </p:nvSpPr>
        <p:spPr bwMode="auto">
          <a:xfrm>
            <a:off x="3632757" y="1773382"/>
            <a:ext cx="1044116" cy="286696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Start</a:t>
            </a:r>
            <a:endParaRPr kumimoji="1" lang="en-S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D8B139F-8BF2-45C7-B6D9-CAA47794C4A0}"/>
              </a:ext>
            </a:extLst>
          </p:cNvPr>
          <p:cNvSpPr/>
          <p:nvPr/>
        </p:nvSpPr>
        <p:spPr bwMode="auto">
          <a:xfrm>
            <a:off x="1904565" y="2522370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pri</a:t>
            </a:r>
            <a:r>
              <a:rPr lang="en-US" sz="1100" b="0" dirty="0"/>
              <a:t>=FB, sec=FB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CB282BB-4D92-4902-8160-14F207237908}"/>
              </a:ext>
            </a:extLst>
          </p:cNvPr>
          <p:cNvSpPr/>
          <p:nvPr/>
        </p:nvSpPr>
        <p:spPr bwMode="auto">
          <a:xfrm>
            <a:off x="5504965" y="2523361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pri</a:t>
            </a:r>
            <a:r>
              <a:rPr lang="en-US" sz="1100" b="0" dirty="0"/>
              <a:t>=HB, sec=FB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D758BB0-FB15-4138-9341-B87F6FFD7458}"/>
              </a:ext>
            </a:extLst>
          </p:cNvPr>
          <p:cNvSpPr/>
          <p:nvPr/>
        </p:nvSpPr>
        <p:spPr bwMode="auto">
          <a:xfrm>
            <a:off x="1815628" y="3322423"/>
            <a:ext cx="1044116" cy="721415"/>
          </a:xfrm>
          <a:prstGeom prst="flowChartDecisi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G2V</a:t>
            </a:r>
            <a:endParaRPr kumimoji="1" lang="en-S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9912CBE-57AB-4E26-968C-1022F336065F}"/>
              </a:ext>
            </a:extLst>
          </p:cNvPr>
          <p:cNvSpPr/>
          <p:nvPr/>
        </p:nvSpPr>
        <p:spPr bwMode="auto">
          <a:xfrm>
            <a:off x="5432957" y="3322955"/>
            <a:ext cx="1044116" cy="721415"/>
          </a:xfrm>
          <a:prstGeom prst="flowChartDecisi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G2V</a:t>
            </a:r>
            <a:endParaRPr kumimoji="1" lang="en-S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699D5C0-1E99-4812-AAE0-5309127AE903}"/>
              </a:ext>
            </a:extLst>
          </p:cNvPr>
          <p:cNvSpPr/>
          <p:nvPr/>
        </p:nvSpPr>
        <p:spPr bwMode="auto">
          <a:xfrm>
            <a:off x="695400" y="3428949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  <a:endParaRPr lang="en-US" sz="11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</a:t>
            </a:r>
            <a:r>
              <a:rPr kumimoji="1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ri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=MD,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sec=SR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8679520-84D2-4E0E-BD70-C0F2D958EEC1}"/>
              </a:ext>
            </a:extLst>
          </p:cNvPr>
          <p:cNvSpPr/>
          <p:nvPr/>
        </p:nvSpPr>
        <p:spPr bwMode="auto">
          <a:xfrm>
            <a:off x="3074695" y="3428949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  <a:endParaRPr lang="en-US" sz="11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</a:t>
            </a:r>
            <a:r>
              <a:rPr kumimoji="1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ri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=SR,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sec=MD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68949E3-587D-4F0D-B1CD-BDB016ECBA95}"/>
              </a:ext>
            </a:extLst>
          </p:cNvPr>
          <p:cNvSpPr/>
          <p:nvPr/>
        </p:nvSpPr>
        <p:spPr bwMode="auto">
          <a:xfrm>
            <a:off x="4370839" y="3429940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  <a:endParaRPr lang="en-US" sz="11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</a:t>
            </a:r>
            <a:r>
              <a:rPr kumimoji="1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ri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=MD,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sec=SR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37211D5-99D3-47E6-AC7C-EA3091F078B6}"/>
              </a:ext>
            </a:extLst>
          </p:cNvPr>
          <p:cNvSpPr/>
          <p:nvPr/>
        </p:nvSpPr>
        <p:spPr bwMode="auto">
          <a:xfrm>
            <a:off x="6675095" y="3429940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0" dirty="0"/>
              <a:t>c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onfigure</a:t>
            </a:r>
            <a:endParaRPr lang="en-US" sz="1100" b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 err="1"/>
              <a:t>p</a:t>
            </a:r>
            <a:r>
              <a:rPr kumimoji="1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ri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=SR,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/>
              <a:t>sec=MD</a:t>
            </a:r>
            <a:endParaRPr kumimoji="1" lang="en-S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79B353D-8EC7-4B56-9258-D2DF50051BF8}"/>
              </a:ext>
            </a:extLst>
          </p:cNvPr>
          <p:cNvSpPr/>
          <p:nvPr/>
        </p:nvSpPr>
        <p:spPr bwMode="auto">
          <a:xfrm>
            <a:off x="698431" y="4221088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PFM, PSPWM, </a:t>
            </a:r>
            <a:r>
              <a:rPr kumimoji="1" lang="en-US" sz="11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burst</a:t>
            </a:r>
            <a:endParaRPr kumimoji="1" lang="en-SG" sz="11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379F72A-3665-4428-A40C-695A5EF4099A}"/>
              </a:ext>
            </a:extLst>
          </p:cNvPr>
          <p:cNvSpPr/>
          <p:nvPr/>
        </p:nvSpPr>
        <p:spPr bwMode="auto">
          <a:xfrm>
            <a:off x="3074695" y="4221088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sz="11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PFM, PSPWM, burst</a:t>
            </a:r>
            <a:endParaRPr kumimoji="1" lang="en-SG" sz="11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E3EED8C-6761-4704-B430-AFD80CE21E3F}"/>
              </a:ext>
            </a:extLst>
          </p:cNvPr>
          <p:cNvSpPr/>
          <p:nvPr/>
        </p:nvSpPr>
        <p:spPr bwMode="auto">
          <a:xfrm>
            <a:off x="4370839" y="4221088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sz="11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PFM, burst</a:t>
            </a:r>
            <a:endParaRPr kumimoji="1" lang="en-SG" sz="11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446E2EC-D1F1-4E23-9BD2-BB751E88B661}"/>
              </a:ext>
            </a:extLst>
          </p:cNvPr>
          <p:cNvSpPr/>
          <p:nvPr/>
        </p:nvSpPr>
        <p:spPr bwMode="auto">
          <a:xfrm>
            <a:off x="6675095" y="4221088"/>
            <a:ext cx="864096" cy="504056"/>
          </a:xfrm>
          <a:prstGeom prst="flowChartProcess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sz="11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PFM, burst</a:t>
            </a:r>
            <a:endParaRPr kumimoji="1" lang="en-SG" sz="11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C429A1-2382-482B-9D8D-E8CFDEFE179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4154815" y="2060078"/>
            <a:ext cx="0" cy="360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2A118-D62B-42A9-9819-9D2D01498459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 bwMode="auto">
          <a:xfrm flipH="1" flipV="1">
            <a:off x="2768661" y="2774398"/>
            <a:ext cx="864096" cy="7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77E01-B8F6-4B59-AB82-EE09C737DF79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 bwMode="auto">
          <a:xfrm flipV="1">
            <a:off x="4676873" y="2775389"/>
            <a:ext cx="828092" cy="6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87F013-FF31-4804-AFC3-485294C45155}"/>
              </a:ext>
            </a:extLst>
          </p:cNvPr>
          <p:cNvCxnSpPr>
            <a:stCxn id="14" idx="2"/>
            <a:endCxn id="16" idx="0"/>
          </p:cNvCxnSpPr>
          <p:nvPr/>
        </p:nvCxnSpPr>
        <p:spPr bwMode="auto">
          <a:xfrm>
            <a:off x="2336613" y="3026426"/>
            <a:ext cx="1073" cy="2959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A5D9CB-7FBD-44E2-8537-1429240DF393}"/>
              </a:ext>
            </a:extLst>
          </p:cNvPr>
          <p:cNvCxnSpPr>
            <a:stCxn id="15" idx="2"/>
            <a:endCxn id="17" idx="0"/>
          </p:cNvCxnSpPr>
          <p:nvPr/>
        </p:nvCxnSpPr>
        <p:spPr bwMode="auto">
          <a:xfrm>
            <a:off x="5937013" y="3027417"/>
            <a:ext cx="18002" cy="295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D34A01-64DF-4D8E-B795-EEA1CAEDCACB}"/>
              </a:ext>
            </a:extLst>
          </p:cNvPr>
          <p:cNvCxnSpPr>
            <a:stCxn id="17" idx="3"/>
            <a:endCxn id="21" idx="1"/>
          </p:cNvCxnSpPr>
          <p:nvPr/>
        </p:nvCxnSpPr>
        <p:spPr bwMode="auto">
          <a:xfrm flipV="1">
            <a:off x="6477073" y="3681968"/>
            <a:ext cx="198022" cy="1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5A6185-FDCE-4F77-AF78-3CACCAFF0C7B}"/>
              </a:ext>
            </a:extLst>
          </p:cNvPr>
          <p:cNvCxnSpPr>
            <a:stCxn id="16" idx="3"/>
            <a:endCxn id="19" idx="1"/>
          </p:cNvCxnSpPr>
          <p:nvPr/>
        </p:nvCxnSpPr>
        <p:spPr bwMode="auto">
          <a:xfrm flipV="1">
            <a:off x="2859744" y="3680977"/>
            <a:ext cx="214951" cy="2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843F80-EDD6-4E06-BFB4-B7CB816E8F63}"/>
              </a:ext>
            </a:extLst>
          </p:cNvPr>
          <p:cNvCxnSpPr>
            <a:stCxn id="16" idx="1"/>
            <a:endCxn id="18" idx="3"/>
          </p:cNvCxnSpPr>
          <p:nvPr/>
        </p:nvCxnSpPr>
        <p:spPr bwMode="auto">
          <a:xfrm flipH="1" flipV="1">
            <a:off x="1559496" y="3680977"/>
            <a:ext cx="256132" cy="2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91A90B-2E42-4EA3-998C-EF05ED3F1B97}"/>
              </a:ext>
            </a:extLst>
          </p:cNvPr>
          <p:cNvCxnSpPr>
            <a:stCxn id="17" idx="1"/>
          </p:cNvCxnSpPr>
          <p:nvPr/>
        </p:nvCxnSpPr>
        <p:spPr bwMode="auto">
          <a:xfrm flipH="1" flipV="1">
            <a:off x="5234935" y="3680977"/>
            <a:ext cx="198022" cy="2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B7AB6B-041A-4CAB-96C4-3C4C48602811}"/>
              </a:ext>
            </a:extLst>
          </p:cNvPr>
          <p:cNvSpPr txBox="1"/>
          <p:nvPr/>
        </p:nvSpPr>
        <p:spPr>
          <a:xfrm>
            <a:off x="4861006" y="2456439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N</a:t>
            </a:r>
            <a:endParaRPr lang="en-SG" sz="1200" b="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9516D3-A359-4FF7-9847-C3369AD79ABB}"/>
              </a:ext>
            </a:extLst>
          </p:cNvPr>
          <p:cNvSpPr txBox="1"/>
          <p:nvPr/>
        </p:nvSpPr>
        <p:spPr>
          <a:xfrm>
            <a:off x="3108391" y="2454295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Y</a:t>
            </a:r>
            <a:endParaRPr lang="en-SG" sz="1200" b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F8437-D34D-4065-8A38-70AC4B6478AC}"/>
              </a:ext>
            </a:extLst>
          </p:cNvPr>
          <p:cNvSpPr txBox="1"/>
          <p:nvPr/>
        </p:nvSpPr>
        <p:spPr>
          <a:xfrm>
            <a:off x="1559496" y="3394281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Y</a:t>
            </a:r>
            <a:endParaRPr lang="en-SG" sz="1200" b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AB7D9-150F-40ED-82B6-CF43D576FE40}"/>
              </a:ext>
            </a:extLst>
          </p:cNvPr>
          <p:cNvSpPr txBox="1"/>
          <p:nvPr/>
        </p:nvSpPr>
        <p:spPr>
          <a:xfrm>
            <a:off x="2737401" y="3394281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N</a:t>
            </a:r>
            <a:endParaRPr lang="en-SG" sz="1200" b="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3DDF25-E54D-4881-BB35-570A002831CD}"/>
              </a:ext>
            </a:extLst>
          </p:cNvPr>
          <p:cNvSpPr txBox="1"/>
          <p:nvPr/>
        </p:nvSpPr>
        <p:spPr>
          <a:xfrm>
            <a:off x="5242741" y="3394281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Y</a:t>
            </a:r>
            <a:endParaRPr lang="en-SG" sz="12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950ED5-A966-432B-99A1-7AF3FDE5CD32}"/>
              </a:ext>
            </a:extLst>
          </p:cNvPr>
          <p:cNvSpPr txBox="1"/>
          <p:nvPr/>
        </p:nvSpPr>
        <p:spPr>
          <a:xfrm>
            <a:off x="6369959" y="3394281"/>
            <a:ext cx="312559" cy="28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N</a:t>
            </a:r>
            <a:endParaRPr lang="en-SG" sz="1200" b="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D46B26-B054-496D-AEC1-32C28853B10A}"/>
              </a:ext>
            </a:extLst>
          </p:cNvPr>
          <p:cNvCxnSpPr>
            <a:stCxn id="18" idx="2"/>
            <a:endCxn id="22" idx="0"/>
          </p:cNvCxnSpPr>
          <p:nvPr/>
        </p:nvCxnSpPr>
        <p:spPr bwMode="auto">
          <a:xfrm>
            <a:off x="1127448" y="3933005"/>
            <a:ext cx="3031" cy="288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97D55E-3EE3-4951-9863-F42E0ACE2819}"/>
              </a:ext>
            </a:extLst>
          </p:cNvPr>
          <p:cNvCxnSpPr>
            <a:stCxn id="19" idx="2"/>
            <a:endCxn id="23" idx="0"/>
          </p:cNvCxnSpPr>
          <p:nvPr/>
        </p:nvCxnSpPr>
        <p:spPr bwMode="auto">
          <a:xfrm>
            <a:off x="3506743" y="3933005"/>
            <a:ext cx="0" cy="288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CC0936-EE0F-472B-A922-9ACDDDD0109E}"/>
              </a:ext>
            </a:extLst>
          </p:cNvPr>
          <p:cNvCxnSpPr>
            <a:stCxn id="20" idx="2"/>
            <a:endCxn id="24" idx="0"/>
          </p:cNvCxnSpPr>
          <p:nvPr/>
        </p:nvCxnSpPr>
        <p:spPr bwMode="auto">
          <a:xfrm>
            <a:off x="4802887" y="3933996"/>
            <a:ext cx="0" cy="287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4DA8A3-502C-42F1-9649-E77091961012}"/>
              </a:ext>
            </a:extLst>
          </p:cNvPr>
          <p:cNvCxnSpPr>
            <a:stCxn id="21" idx="2"/>
            <a:endCxn id="25" idx="0"/>
          </p:cNvCxnSpPr>
          <p:nvPr/>
        </p:nvCxnSpPr>
        <p:spPr bwMode="auto">
          <a:xfrm>
            <a:off x="7107143" y="3933996"/>
            <a:ext cx="0" cy="287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D3EE25F-6E84-4E7B-9CA2-6EE7861A4D62}"/>
              </a:ext>
            </a:extLst>
          </p:cNvPr>
          <p:cNvSpPr/>
          <p:nvPr/>
        </p:nvSpPr>
        <p:spPr bwMode="auto">
          <a:xfrm>
            <a:off x="8118810" y="2117700"/>
            <a:ext cx="3737830" cy="2607444"/>
          </a:xfrm>
          <a:prstGeom prst="rect">
            <a:avLst/>
          </a:prstGeom>
          <a:solidFill>
            <a:srgbClr val="FFC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Legend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G2V – grid-to-vehicle</a:t>
            </a:r>
          </a:p>
          <a:p>
            <a:r>
              <a:rPr lang="en-US" b="0" dirty="0"/>
              <a:t>V2G – vehicle-to-grid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FB – full-bridge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HB – half-bridge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MD – main drive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SR – synchronous rectifier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PFM – pulse frequency modulation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PSPWM – phase shift PWM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01B87B5-D727-4BBB-A7BA-EAC3A3A7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"/>
          <a:stretch/>
        </p:blipFill>
        <p:spPr>
          <a:xfrm>
            <a:off x="1775520" y="1749342"/>
            <a:ext cx="3426648" cy="25496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C55825-84C0-4C4F-8B22-F002B65B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"/>
          <a:stretch/>
        </p:blipFill>
        <p:spPr>
          <a:xfrm>
            <a:off x="7122528" y="1749342"/>
            <a:ext cx="3426648" cy="2549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AE62B-B829-4EB3-AA10-37923F4F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Full-bridge/half-bridge configuration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CEEB2-D4C8-41CC-B8A0-4EAB2114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9AC2EF-11EA-49A4-95C5-3DDB5FD5B81F}"/>
              </a:ext>
            </a:extLst>
          </p:cNvPr>
          <p:cNvSpPr/>
          <p:nvPr/>
        </p:nvSpPr>
        <p:spPr>
          <a:xfrm>
            <a:off x="2063551" y="2109381"/>
            <a:ext cx="792090" cy="1872209"/>
          </a:xfrm>
          <a:prstGeom prst="roundRect">
            <a:avLst>
              <a:gd name="adj" fmla="val 21862"/>
            </a:avLst>
          </a:prstGeom>
          <a:solidFill>
            <a:srgbClr val="4444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691E1DA-BF85-4CC1-BB0C-7AEDDDBC5559}"/>
              </a:ext>
            </a:extLst>
          </p:cNvPr>
          <p:cNvSpPr/>
          <p:nvPr/>
        </p:nvSpPr>
        <p:spPr>
          <a:xfrm>
            <a:off x="3863752" y="2088086"/>
            <a:ext cx="792090" cy="1872209"/>
          </a:xfrm>
          <a:prstGeom prst="roundRect">
            <a:avLst>
              <a:gd name="adj" fmla="val 21862"/>
            </a:avLst>
          </a:prstGeom>
          <a:solidFill>
            <a:srgbClr val="4444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876635-740C-4811-A9C1-C5B25E54E696}"/>
              </a:ext>
            </a:extLst>
          </p:cNvPr>
          <p:cNvSpPr txBox="1"/>
          <p:nvPr/>
        </p:nvSpPr>
        <p:spPr>
          <a:xfrm>
            <a:off x="2087408" y="4305870"/>
            <a:ext cx="3042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Full-bridge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G2V: </a:t>
            </a:r>
            <a:r>
              <a:rPr lang="en-US" b="0" dirty="0" err="1"/>
              <a:t>Vbat</a:t>
            </a:r>
            <a:r>
              <a:rPr lang="en-US" b="0" dirty="0"/>
              <a:t> 400V-800V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V2G: </a:t>
            </a:r>
            <a:r>
              <a:rPr lang="en-US" b="0" dirty="0" err="1"/>
              <a:t>Vbat</a:t>
            </a:r>
            <a:r>
              <a:rPr lang="en-US" b="0" dirty="0"/>
              <a:t> 400V-800V </a:t>
            </a:r>
            <a:endParaRPr lang="en-SG" b="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38EF19-6F2F-4151-A113-D313D9A86A23}"/>
              </a:ext>
            </a:extLst>
          </p:cNvPr>
          <p:cNvSpPr/>
          <p:nvPr/>
        </p:nvSpPr>
        <p:spPr>
          <a:xfrm>
            <a:off x="7410558" y="2116211"/>
            <a:ext cx="360042" cy="1872209"/>
          </a:xfrm>
          <a:prstGeom prst="roundRect">
            <a:avLst>
              <a:gd name="adj" fmla="val 21862"/>
            </a:avLst>
          </a:prstGeom>
          <a:solidFill>
            <a:srgbClr val="4444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34A0488-67D1-4B7B-870D-A189C223E7AB}"/>
              </a:ext>
            </a:extLst>
          </p:cNvPr>
          <p:cNvSpPr/>
          <p:nvPr/>
        </p:nvSpPr>
        <p:spPr>
          <a:xfrm>
            <a:off x="9210760" y="2109380"/>
            <a:ext cx="792090" cy="1872209"/>
          </a:xfrm>
          <a:prstGeom prst="roundRect">
            <a:avLst>
              <a:gd name="adj" fmla="val 21862"/>
            </a:avLst>
          </a:prstGeom>
          <a:solidFill>
            <a:srgbClr val="4444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196DE0-6EFF-40FC-871A-CE7430F6EAA7}"/>
              </a:ext>
            </a:extLst>
          </p:cNvPr>
          <p:cNvSpPr/>
          <p:nvPr/>
        </p:nvSpPr>
        <p:spPr>
          <a:xfrm>
            <a:off x="7806602" y="2111559"/>
            <a:ext cx="360042" cy="381337"/>
          </a:xfrm>
          <a:prstGeom prst="roundRect">
            <a:avLst>
              <a:gd name="adj" fmla="val 21862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351A280-A758-44C0-A5B5-DA504F58B8BA}"/>
              </a:ext>
            </a:extLst>
          </p:cNvPr>
          <p:cNvSpPr/>
          <p:nvPr/>
        </p:nvSpPr>
        <p:spPr>
          <a:xfrm>
            <a:off x="7806602" y="3528245"/>
            <a:ext cx="360042" cy="453345"/>
          </a:xfrm>
          <a:prstGeom prst="roundRect">
            <a:avLst>
              <a:gd name="adj" fmla="val 21862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</a:t>
            </a:r>
            <a:endParaRPr lang="en-SG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086F10-4FE1-417A-A21B-58ED4E1769E6}"/>
              </a:ext>
            </a:extLst>
          </p:cNvPr>
          <p:cNvSpPr txBox="1"/>
          <p:nvPr/>
        </p:nvSpPr>
        <p:spPr>
          <a:xfrm>
            <a:off x="6888088" y="4299039"/>
            <a:ext cx="477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Half-bridge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G2V: </a:t>
            </a:r>
            <a:r>
              <a:rPr lang="en-US" b="0" dirty="0" err="1"/>
              <a:t>Vbat</a:t>
            </a:r>
            <a:r>
              <a:rPr lang="en-US" b="0" dirty="0"/>
              <a:t> 150V-400V (half-bridge)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V2G: </a:t>
            </a:r>
            <a:r>
              <a:rPr lang="en-US" b="0" dirty="0" err="1"/>
              <a:t>Vbat</a:t>
            </a:r>
            <a:r>
              <a:rPr lang="en-US" b="0" dirty="0"/>
              <a:t> 150V-400V (voltage </a:t>
            </a:r>
            <a:r>
              <a:rPr lang="en-US" b="0" dirty="0" err="1"/>
              <a:t>doubler</a:t>
            </a:r>
            <a:r>
              <a:rPr lang="en-US" b="0" dirty="0"/>
              <a:t>)  </a:t>
            </a:r>
            <a:endParaRPr lang="en-SG" b="0" dirty="0"/>
          </a:p>
        </p:txBody>
      </p:sp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6AFD7C40-39E0-42B5-8D9D-5826CF554FD7}"/>
              </a:ext>
            </a:extLst>
          </p:cNvPr>
          <p:cNvSpPr txBox="1">
            <a:spLocks/>
          </p:cNvSpPr>
          <p:nvPr/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4AA0C794-1BD0-4B0D-8969-8D0B6D46D3CC}"/>
              </a:ext>
            </a:extLst>
          </p:cNvPr>
          <p:cNvSpPr txBox="1">
            <a:spLocks/>
          </p:cNvSpPr>
          <p:nvPr/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D8CE36A2-0A51-4196-94D1-4CCE9237CCE9}"/>
              </a:ext>
            </a:extLst>
          </p:cNvPr>
          <p:cNvSpPr txBox="1">
            <a:spLocks/>
          </p:cNvSpPr>
          <p:nvPr/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bg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A1BA87-2574-48C5-A988-99384BBE6122}"/>
              </a:ext>
            </a:extLst>
          </p:cNvPr>
          <p:cNvSpPr/>
          <p:nvPr/>
        </p:nvSpPr>
        <p:spPr bwMode="auto">
          <a:xfrm>
            <a:off x="53541" y="5291454"/>
            <a:ext cx="2073866" cy="1163321"/>
          </a:xfrm>
          <a:prstGeom prst="rect">
            <a:avLst/>
          </a:prstGeom>
          <a:solidFill>
            <a:schemeClr val="tx1"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288567-9448-475B-950F-55EA6AC5C4C4}"/>
              </a:ext>
            </a:extLst>
          </p:cNvPr>
          <p:cNvSpPr/>
          <p:nvPr/>
        </p:nvSpPr>
        <p:spPr bwMode="auto">
          <a:xfrm>
            <a:off x="143503" y="5340460"/>
            <a:ext cx="360040" cy="287338"/>
          </a:xfrm>
          <a:prstGeom prst="rect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BDEBF2-980B-42DE-87C4-6597A17C823F}"/>
              </a:ext>
            </a:extLst>
          </p:cNvPr>
          <p:cNvSpPr/>
          <p:nvPr/>
        </p:nvSpPr>
        <p:spPr bwMode="auto">
          <a:xfrm>
            <a:off x="143503" y="5699544"/>
            <a:ext cx="360040" cy="28733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0D3F3E-17B0-4B05-95AE-6B18DDD6A0C5}"/>
              </a:ext>
            </a:extLst>
          </p:cNvPr>
          <p:cNvSpPr/>
          <p:nvPr/>
        </p:nvSpPr>
        <p:spPr bwMode="auto">
          <a:xfrm>
            <a:off x="143503" y="6058628"/>
            <a:ext cx="360040" cy="28733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3159E9-1AD2-40B9-A78E-28ED7E6B757A}"/>
              </a:ext>
            </a:extLst>
          </p:cNvPr>
          <p:cNvSpPr txBox="1"/>
          <p:nvPr/>
        </p:nvSpPr>
        <p:spPr>
          <a:xfrm>
            <a:off x="503541" y="530046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FET is active</a:t>
            </a:r>
            <a:endParaRPr lang="en-SG" b="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EB1E7E-817E-4396-809B-69ABB8AD3BE9}"/>
              </a:ext>
            </a:extLst>
          </p:cNvPr>
          <p:cNvSpPr txBox="1"/>
          <p:nvPr/>
        </p:nvSpPr>
        <p:spPr>
          <a:xfrm>
            <a:off x="503541" y="565542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FET is open</a:t>
            </a:r>
            <a:endParaRPr lang="en-SG" b="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87A157-C67D-4B77-870F-DF34AD9D5FDD}"/>
              </a:ext>
            </a:extLst>
          </p:cNvPr>
          <p:cNvSpPr txBox="1"/>
          <p:nvPr/>
        </p:nvSpPr>
        <p:spPr>
          <a:xfrm>
            <a:off x="503542" y="6014507"/>
            <a:ext cx="280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FET is closed</a:t>
            </a:r>
            <a:endParaRPr lang="en-SG" b="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7BD111-75FF-48DA-8752-AED8475DD8E9}"/>
              </a:ext>
            </a:extLst>
          </p:cNvPr>
          <p:cNvSpPr/>
          <p:nvPr/>
        </p:nvSpPr>
        <p:spPr bwMode="auto">
          <a:xfrm>
            <a:off x="2127408" y="791271"/>
            <a:ext cx="2736303" cy="44670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G2V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70E9B2AF-7637-4E1F-AE1C-B49B28DC38F9}"/>
              </a:ext>
            </a:extLst>
          </p:cNvPr>
          <p:cNvSpPr/>
          <p:nvPr/>
        </p:nvSpPr>
        <p:spPr bwMode="auto">
          <a:xfrm flipH="1">
            <a:off x="2127407" y="1282293"/>
            <a:ext cx="2736303" cy="44670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V2G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20CE3606-EE53-435E-B509-B00C96D73C19}"/>
              </a:ext>
            </a:extLst>
          </p:cNvPr>
          <p:cNvSpPr/>
          <p:nvPr/>
        </p:nvSpPr>
        <p:spPr bwMode="auto">
          <a:xfrm>
            <a:off x="7426583" y="791271"/>
            <a:ext cx="2736303" cy="44670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G2V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6107C79-70BF-4FC4-91F8-CCF0AF8FB833}"/>
              </a:ext>
            </a:extLst>
          </p:cNvPr>
          <p:cNvSpPr/>
          <p:nvPr/>
        </p:nvSpPr>
        <p:spPr bwMode="auto">
          <a:xfrm flipH="1">
            <a:off x="7426582" y="1282293"/>
            <a:ext cx="2736303" cy="446709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V2G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2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335A-581C-4C4E-9EC1-E1555303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scheme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30F7-5A38-4AE4-B370-254071808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27219" y="6454775"/>
            <a:ext cx="1500716" cy="287338"/>
          </a:xfrm>
        </p:spPr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B0DC3-CDD7-4DF3-A1A6-D04760EED77B}"/>
              </a:ext>
            </a:extLst>
          </p:cNvPr>
          <p:cNvSpPr txBox="1"/>
          <p:nvPr/>
        </p:nvSpPr>
        <p:spPr>
          <a:xfrm>
            <a:off x="1355019" y="126876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Control for full-bridge CLLC configuration</a:t>
            </a:r>
            <a:endParaRPr lang="en-SG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8F905-FD87-4DA5-8B0C-B565C37A9CB2}"/>
              </a:ext>
            </a:extLst>
          </p:cNvPr>
          <p:cNvSpPr txBox="1"/>
          <p:nvPr/>
        </p:nvSpPr>
        <p:spPr>
          <a:xfrm>
            <a:off x="7321396" y="125520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Control for half-bridge CLLC configuration</a:t>
            </a:r>
            <a:endParaRPr lang="en-SG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3A8F6-A3AA-45AF-A7AD-B002C67ACF15}"/>
              </a:ext>
            </a:extLst>
          </p:cNvPr>
          <p:cNvSpPr/>
          <p:nvPr/>
        </p:nvSpPr>
        <p:spPr bwMode="auto">
          <a:xfrm>
            <a:off x="555239" y="4509883"/>
            <a:ext cx="353929" cy="842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2ACB5-D685-4BAF-915D-78F305962191}"/>
              </a:ext>
            </a:extLst>
          </p:cNvPr>
          <p:cNvSpPr/>
          <p:nvPr/>
        </p:nvSpPr>
        <p:spPr bwMode="auto">
          <a:xfrm>
            <a:off x="555239" y="3567895"/>
            <a:ext cx="353929" cy="842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487D85-B3E6-498B-9D4A-A2EBA8783F2F}"/>
              </a:ext>
            </a:extLst>
          </p:cNvPr>
          <p:cNvSpPr/>
          <p:nvPr/>
        </p:nvSpPr>
        <p:spPr bwMode="auto">
          <a:xfrm rot="16200000">
            <a:off x="308044" y="2748545"/>
            <a:ext cx="842652" cy="62090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1B5AC9A-B1C7-4BB9-9E4D-EFD3364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50075"/>
              </p:ext>
            </p:extLst>
          </p:nvPr>
        </p:nvGraphicFramePr>
        <p:xfrm>
          <a:off x="1138996" y="1759457"/>
          <a:ext cx="4896543" cy="36305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3089877400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2394614034"/>
                    </a:ext>
                  </a:extLst>
                </a:gridCol>
                <a:gridCol w="1172702">
                  <a:extLst>
                    <a:ext uri="{9D8B030D-6E8A-4147-A177-3AD203B41FA5}">
                      <a16:colId xmlns:a16="http://schemas.microsoft.com/office/drawing/2014/main" val="3471696110"/>
                    </a:ext>
                  </a:extLst>
                </a:gridCol>
                <a:gridCol w="1501881">
                  <a:extLst>
                    <a:ext uri="{9D8B030D-6E8A-4147-A177-3AD203B41FA5}">
                      <a16:colId xmlns:a16="http://schemas.microsoft.com/office/drawing/2014/main" val="2352963722"/>
                    </a:ext>
                  </a:extLst>
                </a:gridCol>
              </a:tblGrid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fs(kHz)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PS(°)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Burst duty(%)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88924"/>
                  </a:ext>
                </a:extLst>
              </a:tr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Burst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≤x≤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61478"/>
                  </a:ext>
                </a:extLst>
              </a:tr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PSWM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≤x≤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89174"/>
                  </a:ext>
                </a:extLst>
              </a:tr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PFM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fsmin</a:t>
                      </a:r>
                      <a:r>
                        <a:rPr lang="en-SG" sz="1600" b="0" kern="1200" dirty="0">
                          <a:solidFill>
                            <a:schemeClr val="tx1"/>
                          </a:solidFill>
                          <a:effectLst/>
                        </a:rPr>
                        <a:t>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≤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510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B6EE65-1FD1-4029-BDB0-0033663931C8}"/>
              </a:ext>
            </a:extLst>
          </p:cNvPr>
          <p:cNvSpPr txBox="1"/>
          <p:nvPr/>
        </p:nvSpPr>
        <p:spPr>
          <a:xfrm rot="16200000">
            <a:off x="-560094" y="3800433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Lighter load</a:t>
            </a:r>
            <a:endParaRPr lang="en-SG" b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BF346-15D3-4A3D-AF26-E379A85B4C80}"/>
              </a:ext>
            </a:extLst>
          </p:cNvPr>
          <p:cNvSpPr/>
          <p:nvPr/>
        </p:nvSpPr>
        <p:spPr bwMode="auto">
          <a:xfrm>
            <a:off x="7105133" y="3934759"/>
            <a:ext cx="353929" cy="8426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EC0081-4915-4CD3-8871-B63D39C8F01D}"/>
              </a:ext>
            </a:extLst>
          </p:cNvPr>
          <p:cNvSpPr/>
          <p:nvPr/>
        </p:nvSpPr>
        <p:spPr bwMode="auto">
          <a:xfrm rot="16200000">
            <a:off x="6860772" y="3108585"/>
            <a:ext cx="842652" cy="62090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SG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AC4B8C94-7C7B-45B9-887A-FD2AEE22F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5718"/>
              </p:ext>
            </p:extLst>
          </p:nvPr>
        </p:nvGraphicFramePr>
        <p:xfrm>
          <a:off x="7691724" y="2119497"/>
          <a:ext cx="3723841" cy="2722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3089877400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2394614034"/>
                    </a:ext>
                  </a:extLst>
                </a:gridCol>
                <a:gridCol w="1501881">
                  <a:extLst>
                    <a:ext uri="{9D8B030D-6E8A-4147-A177-3AD203B41FA5}">
                      <a16:colId xmlns:a16="http://schemas.microsoft.com/office/drawing/2014/main" val="2352963722"/>
                    </a:ext>
                  </a:extLst>
                </a:gridCol>
              </a:tblGrid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fs(kHz)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Burst duty(%)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88924"/>
                  </a:ext>
                </a:extLst>
              </a:tr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Burst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≤x≤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61478"/>
                  </a:ext>
                </a:extLst>
              </a:tr>
              <a:tr h="90763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PFM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fsmin</a:t>
                      </a:r>
                      <a:r>
                        <a:rPr lang="en-SG" sz="1600" b="0" kern="1200" dirty="0">
                          <a:solidFill>
                            <a:schemeClr val="tx1"/>
                          </a:solidFill>
                          <a:effectLst/>
                        </a:rPr>
                        <a:t>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SG" sz="1600" b="0" dirty="0">
                          <a:solidFill>
                            <a:schemeClr val="tx1"/>
                          </a:solidFill>
                        </a:rPr>
                        <a:t>≤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SG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5100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7A196BE-2F01-445C-B372-3D49654D0B19}"/>
              </a:ext>
            </a:extLst>
          </p:cNvPr>
          <p:cNvSpPr txBox="1"/>
          <p:nvPr/>
        </p:nvSpPr>
        <p:spPr>
          <a:xfrm rot="16200000">
            <a:off x="5992634" y="3604375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Lighter load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49750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32CA5-C43F-4933-83CF-F75C3A32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08" y="1786375"/>
            <a:ext cx="5298356" cy="405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881DF-7121-4B2E-A3AA-9C93631B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" y="1496069"/>
            <a:ext cx="6643090" cy="4663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47D79-67DB-4B67-B3AC-52AA12BD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state machine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BA03D-0585-4A94-9763-7F8CB2A3481D}"/>
              </a:ext>
            </a:extLst>
          </p:cNvPr>
          <p:cNvSpPr txBox="1"/>
          <p:nvPr/>
        </p:nvSpPr>
        <p:spPr>
          <a:xfrm>
            <a:off x="951947" y="121031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Control for full-bridge CLLC configuration</a:t>
            </a:r>
            <a:endParaRPr lang="en-SG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E541B-0585-4D56-8BED-18324031C78E}"/>
              </a:ext>
            </a:extLst>
          </p:cNvPr>
          <p:cNvSpPr txBox="1"/>
          <p:nvPr/>
        </p:nvSpPr>
        <p:spPr>
          <a:xfrm>
            <a:off x="6918324" y="119675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Control for half-bridge CLLC configuration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95487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DBFC-6961-461D-8356-CA2EEB56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Softstart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1528-9443-47B9-8E5E-82BE5EFC4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879C-49AE-412C-AF8F-6B6347FA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91" y="1432395"/>
            <a:ext cx="5798617" cy="39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0BD8-B7F0-4014-B9E2-F3B7A8B0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mode select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926FE-055C-4889-86B2-4A34713E0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Picture 2" descr="PlantUML diagram">
            <a:extLst>
              <a:ext uri="{FF2B5EF4-FFF2-40B4-BE49-F238E27FC236}">
                <a16:creationId xmlns:a16="http://schemas.microsoft.com/office/drawing/2014/main" id="{5067D681-E7C5-412B-915D-77614F0C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803419"/>
            <a:ext cx="34766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8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62B-B829-4EB3-AA10-37923F4F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rectifier control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CEEB2-D4C8-41CC-B8A0-4EAB2114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289271-45BA-420D-B615-3F5309169CE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6B6D0-AFC4-4157-89E6-0C8DBFC7C7D4}"/>
              </a:ext>
            </a:extLst>
          </p:cNvPr>
          <p:cNvSpPr/>
          <p:nvPr/>
        </p:nvSpPr>
        <p:spPr bwMode="auto">
          <a:xfrm>
            <a:off x="4031770" y="1556793"/>
            <a:ext cx="4008446" cy="298690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CLB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EF816-4FCD-4F7E-8E0A-6DEAC4913634}"/>
              </a:ext>
            </a:extLst>
          </p:cNvPr>
          <p:cNvSpPr/>
          <p:nvPr/>
        </p:nvSpPr>
        <p:spPr bwMode="auto">
          <a:xfrm>
            <a:off x="4205636" y="1989512"/>
            <a:ext cx="3680211" cy="3946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Stage 1: Digital filter for SR ON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86C6A-8994-4D17-8A28-237E3D658F54}"/>
              </a:ext>
            </a:extLst>
          </p:cNvPr>
          <p:cNvSpPr/>
          <p:nvPr/>
        </p:nvSpPr>
        <p:spPr bwMode="auto">
          <a:xfrm>
            <a:off x="4202188" y="2721091"/>
            <a:ext cx="3680206" cy="6704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Stage 2: Utilize 2 comparators for custom hysteresis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E6A543-2D2C-40AB-99C9-24019AB7B9FB}"/>
              </a:ext>
            </a:extLst>
          </p:cNvPr>
          <p:cNvSpPr/>
          <p:nvPr/>
        </p:nvSpPr>
        <p:spPr bwMode="auto">
          <a:xfrm>
            <a:off x="4202188" y="3751610"/>
            <a:ext cx="3680202" cy="6704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Stage 3: Limit one SR pulse per one cycle of main drive PWM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AC1CB-9BFA-4D90-A6B1-B12B6E32E23A}"/>
              </a:ext>
            </a:extLst>
          </p:cNvPr>
          <p:cNvCxnSpPr/>
          <p:nvPr/>
        </p:nvCxnSpPr>
        <p:spPr bwMode="auto">
          <a:xfrm>
            <a:off x="6008613" y="2276873"/>
            <a:ext cx="1528" cy="466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A10E0E-1CBA-4B16-AB1F-64E19A604753}"/>
              </a:ext>
            </a:extLst>
          </p:cNvPr>
          <p:cNvSpPr/>
          <p:nvPr/>
        </p:nvSpPr>
        <p:spPr bwMode="auto">
          <a:xfrm rot="5400000">
            <a:off x="6258919" y="993794"/>
            <a:ext cx="1223958" cy="736097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</a:rPr>
              <a:t>md </a:t>
            </a:r>
            <a:r>
              <a:rPr kumimoji="1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RE</a:t>
            </a:r>
            <a:endParaRPr kumimoji="1" lang="en-SG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2B4C06-ADCC-478F-A8E0-66539311BC61}"/>
              </a:ext>
            </a:extLst>
          </p:cNvPr>
          <p:cNvSpPr/>
          <p:nvPr/>
        </p:nvSpPr>
        <p:spPr bwMode="auto">
          <a:xfrm rot="5400000">
            <a:off x="5457651" y="1009486"/>
            <a:ext cx="1223958" cy="736097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solidFill>
                  <a:schemeClr val="bg1"/>
                </a:solidFill>
              </a:rPr>
              <a:t>cmpl</a:t>
            </a:r>
            <a:endParaRPr kumimoji="1" lang="en-SG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2C9CB0E-F524-45C5-AB6E-91BB758126B3}"/>
              </a:ext>
            </a:extLst>
          </p:cNvPr>
          <p:cNvSpPr/>
          <p:nvPr/>
        </p:nvSpPr>
        <p:spPr bwMode="auto">
          <a:xfrm rot="5400000">
            <a:off x="4665564" y="1009485"/>
            <a:ext cx="1223956" cy="73609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err="1">
                <a:solidFill>
                  <a:schemeClr val="bg1"/>
                </a:solidFill>
              </a:rPr>
              <a:t>cmph</a:t>
            </a:r>
            <a:endParaRPr kumimoji="1" lang="en-SG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3FE35C-7CE8-4DC6-8CDC-4CF4F2772249}"/>
              </a:ext>
            </a:extLst>
          </p:cNvPr>
          <p:cNvCxnSpPr/>
          <p:nvPr/>
        </p:nvCxnSpPr>
        <p:spPr bwMode="auto">
          <a:xfrm>
            <a:off x="6008613" y="3284985"/>
            <a:ext cx="1528" cy="466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DAAAB9-07DB-4F4E-9ACE-2E6E044DF62B}"/>
              </a:ext>
            </a:extLst>
          </p:cNvPr>
          <p:cNvSpPr/>
          <p:nvPr/>
        </p:nvSpPr>
        <p:spPr bwMode="auto">
          <a:xfrm>
            <a:off x="7776186" y="3834822"/>
            <a:ext cx="1272142" cy="64807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charset="-120"/>
              </a:rPr>
              <a:t>pwmout</a:t>
            </a:r>
            <a:endParaRPr kumimoji="1" lang="en-S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AA09C5-8407-4E89-A249-BC8ADB8DE473}"/>
              </a:ext>
            </a:extLst>
          </p:cNvPr>
          <p:cNvSpPr txBox="1">
            <a:spLocks/>
          </p:cNvSpPr>
          <p:nvPr/>
        </p:nvSpPr>
        <p:spPr bwMode="auto">
          <a:xfrm>
            <a:off x="815414" y="4612069"/>
            <a:ext cx="10561172" cy="153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FF"/>
              </a:buClr>
              <a:buSzPct val="5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0" kern="0" dirty="0" err="1">
                <a:latin typeface="+mj-lt"/>
              </a:rPr>
              <a:t>cmph</a:t>
            </a:r>
            <a:r>
              <a:rPr lang="en-US" sz="1800" b="0" kern="0" dirty="0">
                <a:latin typeface="+mj-lt"/>
              </a:rPr>
              <a:t> – comparator that determines SR turn ON level</a:t>
            </a:r>
          </a:p>
          <a:p>
            <a:r>
              <a:rPr lang="en-US" sz="1800" b="0" kern="0" dirty="0" err="1">
                <a:latin typeface="+mj-lt"/>
              </a:rPr>
              <a:t>cmpl</a:t>
            </a:r>
            <a:r>
              <a:rPr lang="en-US" sz="1800" b="0" kern="0" dirty="0">
                <a:latin typeface="+mj-lt"/>
              </a:rPr>
              <a:t> – comparator that determines SR turn OFF level</a:t>
            </a:r>
          </a:p>
          <a:p>
            <a:r>
              <a:rPr lang="en-US" sz="1800" b="0" kern="0" dirty="0">
                <a:latin typeface="+mj-lt"/>
              </a:rPr>
              <a:t>md RE – gives the rising edge timing of the main drive PWM</a:t>
            </a:r>
          </a:p>
          <a:p>
            <a:r>
              <a:rPr lang="en-US" sz="1800" b="0" kern="0" dirty="0" err="1">
                <a:latin typeface="+mj-lt"/>
              </a:rPr>
              <a:t>pwmout</a:t>
            </a:r>
            <a:r>
              <a:rPr lang="en-US" sz="1800" b="0" kern="0" dirty="0">
                <a:latin typeface="+mj-lt"/>
              </a:rPr>
              <a:t> – SR pulse</a:t>
            </a:r>
          </a:p>
          <a:p>
            <a:endParaRPr lang="en-US" sz="1800" b="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272779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104619</TotalTime>
  <Words>570</Words>
  <Application>Microsoft Office PowerPoint</Application>
  <PresentationFormat>Widescreen</PresentationFormat>
  <Paragraphs>163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(body)</vt:lpstr>
      <vt:lpstr>Wingdings</vt:lpstr>
      <vt:lpstr>預設簡報設計</vt:lpstr>
      <vt:lpstr>Bidirectional Project CLLC Control Algorithm</vt:lpstr>
      <vt:lpstr>Overview</vt:lpstr>
      <vt:lpstr>Charger flowchart</vt:lpstr>
      <vt:lpstr>Full-bridge/half-bridge configuration</vt:lpstr>
      <vt:lpstr>Regulation scheme</vt:lpstr>
      <vt:lpstr>Regulation state machine</vt:lpstr>
      <vt:lpstr>Softstart</vt:lpstr>
      <vt:lpstr>Regulation mode select</vt:lpstr>
      <vt:lpstr>Synchronous rectifier control</vt:lpstr>
      <vt:lpstr>Synchronous rectifier control</vt:lpstr>
      <vt:lpstr>Synchronous rectifier control</vt:lpstr>
      <vt:lpstr>Synchronous rectifier control</vt:lpstr>
      <vt:lpstr>Enable LLC2 for current balancing during forward mode </vt:lpstr>
      <vt:lpstr>Voltage droop during reverse mode</vt:lpstr>
    </vt:vector>
  </TitlesOfParts>
  <Company>Windows XP Deployment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Allen CH Lin</dc:creator>
  <cp:lastModifiedBy>Joey De Guzman</cp:lastModifiedBy>
  <cp:revision>2815</cp:revision>
  <cp:lastPrinted>2016-09-22T10:12:01Z</cp:lastPrinted>
  <dcterms:created xsi:type="dcterms:W3CDTF">2005-08-29T02:14:03Z</dcterms:created>
  <dcterms:modified xsi:type="dcterms:W3CDTF">2021-12-23T07:35:09Z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etDate">
    <vt:lpwstr>2021-07-03T05:43:17Z</vt:lpwstr>
  </property>
  <property fmtid="{D5CDD505-2E9C-101B-9397-08002B2CF9AE}" pid="4" name="MSIP_Label_50e0e53c-4d26-49e4-ad77-afdf409a8d28_Method">
    <vt:lpwstr>Privileged</vt:lpwstr>
  </property>
  <property fmtid="{D5CDD505-2E9C-101B-9397-08002B2CF9AE}" pid="5" name="MSIP_Label_50e0e53c-4d26-49e4-ad77-afdf409a8d28_Name">
    <vt:lpwstr>50e0e53c-4d26-49e4-ad77-afdf409a8d28</vt:lpwstr>
  </property>
  <property fmtid="{D5CDD505-2E9C-101B-9397-08002B2CF9AE}" pid="6" name="MSIP_Label_50e0e53c-4d26-49e4-ad77-afdf409a8d28_SiteId">
    <vt:lpwstr>5a7a259b-6730-404b-bc25-5c6c773229ca</vt:lpwstr>
  </property>
  <property fmtid="{D5CDD505-2E9C-101B-9397-08002B2CF9AE}" pid="7" name="MSIP_Label_50e0e53c-4d26-49e4-ad77-afdf409a8d28_ActionId">
    <vt:lpwstr/>
  </property>
  <property fmtid="{D5CDD505-2E9C-101B-9397-08002B2CF9AE}" pid="8" name="MSIP_Label_50e0e53c-4d26-49e4-ad77-afdf409a8d28_ContentBits">
    <vt:lpwstr>0</vt:lpwstr>
  </property>
</Properties>
</file>