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519" r:id="rId3"/>
    <p:sldId id="502" r:id="rId4"/>
    <p:sldId id="525" r:id="rId5"/>
    <p:sldId id="526" r:id="rId6"/>
    <p:sldId id="527" r:id="rId7"/>
    <p:sldId id="521" r:id="rId8"/>
    <p:sldId id="305" r:id="rId9"/>
    <p:sldId id="522" r:id="rId10"/>
    <p:sldId id="523" r:id="rId11"/>
    <p:sldId id="520" r:id="rId12"/>
    <p:sldId id="508" r:id="rId13"/>
    <p:sldId id="524" r:id="rId14"/>
    <p:sldId id="507" r:id="rId15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9966"/>
    <a:srgbClr val="FF9900"/>
    <a:srgbClr val="FF0000"/>
    <a:srgbClr val="CC99FF"/>
    <a:srgbClr val="CC00FF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598" autoAdjust="0"/>
  </p:normalViewPr>
  <p:slideViewPr>
    <p:cSldViewPr snapToGrid="0">
      <p:cViewPr varScale="1">
        <p:scale>
          <a:sx n="90" d="100"/>
          <a:sy n="90" d="100"/>
        </p:scale>
        <p:origin x="844" y="5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in the slide assumes Flash bank 0 is executing, and Flash bank 1 is being updated.</a:t>
            </a:r>
          </a:p>
          <a:p>
            <a:r>
              <a:rPr lang="en-US" dirty="0"/>
              <a:t>The Flash banks are programmed, at production time, with both a Custom bootloader (which is unaffected by LFU), and an Application firmware. </a:t>
            </a:r>
          </a:p>
          <a:p>
            <a:r>
              <a:rPr lang="en-US" dirty="0"/>
              <a:t>Typically the custom bootloader will take up 1-2 Flash sectors of the Flash bank.</a:t>
            </a:r>
          </a:p>
          <a:p>
            <a:r>
              <a:rPr lang="en-US" dirty="0"/>
              <a:t>When the device starts up, execution begins in the Custom bootloader bank selection logic. This logic checks certain fields (like the START, KEY, REV) to determine whether there is a valid Application present in that specific Flash bank.</a:t>
            </a:r>
          </a:p>
          <a:p>
            <a:r>
              <a:rPr lang="en-US" dirty="0"/>
              <a:t>If there is a valid Application image in both Flash banks, it compares the REV (revision/version) field to determine which one to execute.</a:t>
            </a:r>
          </a:p>
          <a:p>
            <a:endParaRPr lang="en-US" dirty="0"/>
          </a:p>
          <a:p>
            <a:r>
              <a:rPr lang="en-US" dirty="0"/>
              <a:t>RunLFU() is a background function. When Custom bootloader is executing and downloading and programming the new application image, real-time ISRs continue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application should contain a fixed address LFU entry point that the custom bootloader can branch to.</a:t>
            </a:r>
          </a:p>
          <a:p>
            <a:r>
              <a:rPr lang="en-US" dirty="0"/>
              <a:t>The compiler RTS library provides a LFU initialization routine. When the application firmware is built, the previous application executable is provided as a reference to the compiler.</a:t>
            </a:r>
          </a:p>
          <a:p>
            <a:r>
              <a:rPr lang="en-US" dirty="0"/>
              <a:t>This allows the compiler to recognize common variables and avoid moving their address or initializing them (maintaining state) in __TI_auto_init_warm.</a:t>
            </a:r>
          </a:p>
          <a:p>
            <a:r>
              <a:rPr lang="en-US" dirty="0"/>
              <a:t>__TI_auto_init_warm will only initialize variables the user explicitly indicates need to be initialized (by default, these are the non-common/new variables present in the new application).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3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Interrupt vectors and Function pointers happens in this step with the assumption that device hardware supports “Swapping” i.e. similar to Flash, an Active portion and an Inactive portion.</a:t>
            </a:r>
          </a:p>
          <a:p>
            <a:r>
              <a:rPr lang="en-US" dirty="0"/>
              <a:t>TI MCUs for LFU support this feature. Therefore, in this step, the Inactive portion is updated.</a:t>
            </a:r>
          </a:p>
          <a:p>
            <a:r>
              <a:rPr lang="en-US" dirty="0"/>
              <a:t>Logic that looks for the end of an ISR, helps maximize IDLE time usage.</a:t>
            </a:r>
          </a:p>
          <a:p>
            <a:r>
              <a:rPr lang="en-US" dirty="0"/>
              <a:t>Activating the “inactive” interrupt vectors and function pointers occurs in one CPU clock cycle each, since it is just a memory swap operation.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0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Interrupt vectors and Function pointers happens in this step with the assumption that device hardware supports “Swapping” i.e. similar to Flash, an Active portion and an Inactive portion.</a:t>
            </a:r>
          </a:p>
          <a:p>
            <a:r>
              <a:rPr lang="en-US" dirty="0"/>
              <a:t>TI MCUs for LFU support this feature. Therefore, in this step, the Inactive portion is updated.</a:t>
            </a:r>
          </a:p>
          <a:p>
            <a:r>
              <a:rPr lang="en-US" dirty="0"/>
              <a:t>Logic that looks for the end of an ISR, helps maximize IDLE time usage.</a:t>
            </a:r>
          </a:p>
          <a:p>
            <a:r>
              <a:rPr lang="en-US" dirty="0"/>
              <a:t>Activating the “inactive” interrupt vectors and function pointers occurs in one CPU clock cycle each, since it is just a memory swap operation.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0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are generated using TIDM-02011 ported to F28003x, which has hardware LFU features like support for interrupt vector swapping (active/inactive portions), and function pointer swapping (using RAM LS0/LS1 swapping).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CPU clock is 120MHz, 2 Flash banks are used, each 128KB.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Application is a DC-DC buck converter, to convert a 10V DC input to a regulated 2V DC output. There is a divide by 2, which is why the waveforms show Vout = 1V.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b="0" dirty="0">
                <a:solidFill>
                  <a:srgbClr val="DE0000"/>
                </a:solidFill>
              </a:rPr>
              <a:t>C28 LFU</a:t>
            </a:r>
            <a:endParaRPr lang="en-US" sz="3200" b="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Nov 2022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215F0D-92E5-4128-9B70-CC75184996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AD8F-B55D-4276-9092-9A06B4A3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F28003x Hardware Support for LFU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A25D-B567-477E-A739-4B6D0B3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C28x</a:t>
            </a:r>
          </a:p>
          <a:p>
            <a:pPr lvl="1"/>
            <a:r>
              <a:rPr lang="en-US" dirty="0"/>
              <a:t>PIE swapping for interrupt vectors</a:t>
            </a:r>
          </a:p>
          <a:p>
            <a:pPr lvl="1"/>
            <a:r>
              <a:rPr lang="en-US" dirty="0"/>
              <a:t>RAM swapping for function pointers</a:t>
            </a:r>
          </a:p>
          <a:p>
            <a:pPr lvl="2"/>
            <a:r>
              <a:rPr lang="en-US" dirty="0"/>
              <a:t>Define 2 sets of pointers e.g. </a:t>
            </a:r>
            <a:r>
              <a:rPr lang="en-US" dirty="0" err="1"/>
              <a:t>A_Task_Ptr</a:t>
            </a:r>
            <a:r>
              <a:rPr lang="en-US" dirty="0"/>
              <a:t> and </a:t>
            </a:r>
            <a:r>
              <a:rPr lang="en-US" dirty="0" err="1"/>
              <a:t>A_Task_Ptr_Shadow</a:t>
            </a:r>
            <a:r>
              <a:rPr lang="en-US" dirty="0"/>
              <a:t> using DATA_SECTION pragmas and allocate to RAM LS0, RAM LS1, at same relative locations</a:t>
            </a:r>
          </a:p>
          <a:p>
            <a:pPr lvl="2"/>
            <a:r>
              <a:rPr lang="en-US" dirty="0" err="1"/>
              <a:t>A_Task_Ptr</a:t>
            </a:r>
            <a:r>
              <a:rPr lang="en-US" dirty="0"/>
              <a:t> is the “name” that is used in the source code</a:t>
            </a:r>
          </a:p>
          <a:p>
            <a:pPr lvl="2"/>
            <a:r>
              <a:rPr lang="en-US" dirty="0"/>
              <a:t>However, what it points to could be </a:t>
            </a:r>
            <a:r>
              <a:rPr lang="en-US" dirty="0" err="1"/>
              <a:t>A_Task_Ptr</a:t>
            </a:r>
            <a:r>
              <a:rPr lang="en-US" dirty="0"/>
              <a:t> (old FW) or </a:t>
            </a:r>
            <a:r>
              <a:rPr lang="en-US" dirty="0" err="1"/>
              <a:t>A_Task_Ptr_Shadow</a:t>
            </a:r>
            <a:r>
              <a:rPr lang="en-US" dirty="0"/>
              <a:t> (new FW) depending on whether RAMLS swap bit is enabled or not</a:t>
            </a:r>
          </a:p>
          <a:p>
            <a:pPr lvl="2"/>
            <a:r>
              <a:rPr lang="en-US" dirty="0"/>
              <a:t>So user application code has function pointers in RAM LS0 “address space”, but 2 different physical RAM blocks can map to that address space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init_lfu</a:t>
            </a:r>
            <a:r>
              <a:rPr lang="en-US" dirty="0"/>
              <a:t>(), we update </a:t>
            </a:r>
            <a:r>
              <a:rPr lang="en-US" dirty="0" err="1"/>
              <a:t>A_Task_Ptr_Shadow</a:t>
            </a:r>
            <a:r>
              <a:rPr lang="en-US" dirty="0"/>
              <a:t> e.g. </a:t>
            </a:r>
            <a:r>
              <a:rPr lang="en-US" dirty="0" err="1"/>
              <a:t>A_Task_Ptr_Shadow</a:t>
            </a:r>
            <a:r>
              <a:rPr lang="en-US" dirty="0"/>
              <a:t> = &amp;A1;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3A724-54F4-486E-AD9B-915925CA3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45E-3529-4E7B-8CCF-05F11A09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LFU with reset on F28003x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A19F-C635-43F2-B3AB-7901B82D5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Steps 1, 2, 3 same as LFU without reset</a:t>
            </a:r>
          </a:p>
          <a:p>
            <a:r>
              <a:rPr lang="en-US" dirty="0"/>
              <a:t>Macro LFU_WITH_RESET needs to be defined in SCI Flash kernel</a:t>
            </a:r>
          </a:p>
          <a:p>
            <a:r>
              <a:rPr lang="en-US" dirty="0"/>
              <a:t>This causes WD reset to occur </a:t>
            </a:r>
            <a:r>
              <a:rPr lang="en-US"/>
              <a:t>after Step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77BE-4852-4BB3-822E-6C5EE00AF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93DA22-F628-4535-86F9-9B273030E53A}"/>
              </a:ext>
            </a:extLst>
          </p:cNvPr>
          <p:cNvGrpSpPr/>
          <p:nvPr/>
        </p:nvGrpSpPr>
        <p:grpSpPr>
          <a:xfrm>
            <a:off x="4491038" y="963932"/>
            <a:ext cx="4552218" cy="3703636"/>
            <a:chOff x="-89130" y="704852"/>
            <a:chExt cx="4552218" cy="37036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9371E00-DC9C-4CE6-822B-3736CE57A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9" y="889000"/>
              <a:ext cx="3650279" cy="3519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FB274B-0530-4A2E-8BAF-C573D799BF8B}"/>
                </a:ext>
              </a:extLst>
            </p:cNvPr>
            <p:cNvSpPr/>
            <p:nvPr/>
          </p:nvSpPr>
          <p:spPr>
            <a:xfrm>
              <a:off x="1147780" y="2586290"/>
              <a:ext cx="946864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RunLFU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D5E41B-117B-40CB-97CF-1127D2D6D7AC}"/>
                </a:ext>
              </a:extLst>
            </p:cNvPr>
            <p:cNvSpPr/>
            <p:nvPr/>
          </p:nvSpPr>
          <p:spPr>
            <a:xfrm>
              <a:off x="3345406" y="2587191"/>
              <a:ext cx="946864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RunLFU</a:t>
              </a:r>
            </a:p>
          </p:txBody>
        </p:sp>
        <p:cxnSp>
          <p:nvCxnSpPr>
            <p:cNvPr id="10" name="Elbow Connector 13">
              <a:extLst>
                <a:ext uri="{FF2B5EF4-FFF2-40B4-BE49-F238E27FC236}">
                  <a16:creationId xmlns:a16="http://schemas.microsoft.com/office/drawing/2014/main" id="{866A7E34-F826-44BD-8F14-A5FDE0B09B9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>
              <a:off x="855606" y="1677303"/>
              <a:ext cx="292175" cy="98744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3588DD-B8E0-410A-A149-9A89DCCBF8E3}"/>
                </a:ext>
              </a:extLst>
            </p:cNvPr>
            <p:cNvCxnSpPr/>
            <p:nvPr/>
          </p:nvCxnSpPr>
          <p:spPr>
            <a:xfrm>
              <a:off x="855606" y="1677303"/>
              <a:ext cx="459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45DBB7-2DF9-4A39-8D8E-BC28C3BF626B}"/>
                </a:ext>
              </a:extLst>
            </p:cNvPr>
            <p:cNvCxnSpPr/>
            <p:nvPr/>
          </p:nvCxnSpPr>
          <p:spPr>
            <a:xfrm>
              <a:off x="518884" y="3283675"/>
              <a:ext cx="461037" cy="6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F9A4ED-91C6-414D-BEBB-0CE29BD2236D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06546" y="981851"/>
              <a:ext cx="12338" cy="230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93BD28-40FE-4DCB-A9EF-D14E01B7FE44}"/>
                </a:ext>
              </a:extLst>
            </p:cNvPr>
            <p:cNvSpPr txBox="1"/>
            <p:nvPr/>
          </p:nvSpPr>
          <p:spPr>
            <a:xfrm>
              <a:off x="-89130" y="704852"/>
              <a:ext cx="119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LFU 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877FBE-3D4A-445D-8A72-FCAA587D5E35}"/>
                </a:ext>
              </a:extLst>
            </p:cNvPr>
            <p:cNvSpPr/>
            <p:nvPr/>
          </p:nvSpPr>
          <p:spPr>
            <a:xfrm>
              <a:off x="1001694" y="3223882"/>
              <a:ext cx="1092952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CommandLogISR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3BCC8CB-FC41-4491-B0C7-3282DA2335EE}"/>
                </a:ext>
              </a:extLst>
            </p:cNvPr>
            <p:cNvCxnSpPr/>
            <p:nvPr/>
          </p:nvCxnSpPr>
          <p:spPr>
            <a:xfrm>
              <a:off x="2019300" y="1677303"/>
              <a:ext cx="1097280" cy="8944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89068-D537-4807-91CB-A93E6723F9F1}"/>
                </a:ext>
              </a:extLst>
            </p:cNvPr>
            <p:cNvSpPr txBox="1"/>
            <p:nvPr/>
          </p:nvSpPr>
          <p:spPr>
            <a:xfrm>
              <a:off x="167640" y="2377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766-4DBD-4FD0-81E2-D484D878C872}"/>
                </a:ext>
              </a:extLst>
            </p:cNvPr>
            <p:cNvSpPr txBox="1"/>
            <p:nvPr/>
          </p:nvSpPr>
          <p:spPr>
            <a:xfrm>
              <a:off x="604622" y="2057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84C94B-068C-4339-8E71-F224709E8E21}"/>
                </a:ext>
              </a:extLst>
            </p:cNvPr>
            <p:cNvSpPr txBox="1"/>
            <p:nvPr/>
          </p:nvSpPr>
          <p:spPr>
            <a:xfrm>
              <a:off x="2218848" y="1325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38C4BE9-8491-4630-810E-2F234B57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Cannot Skip Firmware Updates with LFU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2A66C2-0C78-414B-9EAB-283C08DD2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200" dirty="0"/>
              <a:t>Assume common variables between versions aren’t initialized, only new variables are allocated and initialized by the compiler’s LFU </a:t>
            </a:r>
            <a:r>
              <a:rPr lang="en-US" sz="1200" dirty="0" err="1"/>
              <a:t>init.</a:t>
            </a:r>
            <a:r>
              <a:rPr lang="en-US" sz="1200" dirty="0"/>
              <a:t> routine. This is the current default behavior of TI C2000 compiler for LFU.</a:t>
            </a:r>
          </a:p>
          <a:p>
            <a:r>
              <a:rPr lang="en-US" sz="1200" dirty="0"/>
              <a:t>Based on the above, assume each firmware was built using the previous as reference, and assume we are performing LFU and going from Version 0 directly to 3. The compiler will only allocate and initialize E, and since D is common to v2 and v3, it is not initialized. So if there’s a function in v3 that uses D, that function will begin operating on uninitialized D. This is an issue.</a:t>
            </a:r>
          </a:p>
          <a:p>
            <a:r>
              <a:rPr lang="en-US" sz="1200" dirty="0"/>
              <a:t>Even a simpler scenario where variables only get added will have the same issue. Going from v1 to v3 directly, will have uninitialized D.</a:t>
            </a:r>
          </a:p>
          <a:p>
            <a:endParaRPr lang="en-US" sz="12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6C7B535-1303-4F66-B280-EF7D4E06DC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452590"/>
              </p:ext>
            </p:extLst>
          </p:nvPr>
        </p:nvGraphicFramePr>
        <p:xfrm>
          <a:off x="4652964" y="1124744"/>
          <a:ext cx="4157662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831">
                  <a:extLst>
                    <a:ext uri="{9D8B030D-6E8A-4147-A177-3AD203B41FA5}">
                      <a16:colId xmlns:a16="http://schemas.microsoft.com/office/drawing/2014/main" val="166484274"/>
                    </a:ext>
                  </a:extLst>
                </a:gridCol>
                <a:gridCol w="2078831">
                  <a:extLst>
                    <a:ext uri="{9D8B030D-6E8A-4147-A177-3AD203B41FA5}">
                      <a16:colId xmlns:a16="http://schemas.microsoft.com/office/drawing/2014/main" val="901965000"/>
                    </a:ext>
                  </a:extLst>
                </a:gridCol>
              </a:tblGrid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Version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Variables present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3589189751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A, B, 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4181979493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A, B, C, 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89255758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A, C, 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3450254280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A, C, D, 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2551479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06733-3434-4826-A553-04972964C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12">
            <a:extLst>
              <a:ext uri="{FF2B5EF4-FFF2-40B4-BE49-F238E27FC236}">
                <a16:creationId xmlns:a16="http://schemas.microsoft.com/office/drawing/2014/main" id="{D867C4EB-CE0E-4900-88FE-AA228FF78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810468"/>
              </p:ext>
            </p:extLst>
          </p:nvPr>
        </p:nvGraphicFramePr>
        <p:xfrm>
          <a:off x="4661276" y="3100400"/>
          <a:ext cx="4157662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831">
                  <a:extLst>
                    <a:ext uri="{9D8B030D-6E8A-4147-A177-3AD203B41FA5}">
                      <a16:colId xmlns:a16="http://schemas.microsoft.com/office/drawing/2014/main" val="166484274"/>
                    </a:ext>
                  </a:extLst>
                </a:gridCol>
                <a:gridCol w="2078831">
                  <a:extLst>
                    <a:ext uri="{9D8B030D-6E8A-4147-A177-3AD203B41FA5}">
                      <a16:colId xmlns:a16="http://schemas.microsoft.com/office/drawing/2014/main" val="901965000"/>
                    </a:ext>
                  </a:extLst>
                </a:gridCol>
              </a:tblGrid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Version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Variables present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3589189751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A, B,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4181979493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A, B, C,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89255758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A, B, C, 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3450254280"/>
                  </a:ext>
                </a:extLst>
              </a:tr>
              <a:tr h="115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A, B, C, D, 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031" marR="52031" marT="0" marB="0"/>
                </a:tc>
                <a:extLst>
                  <a:ext uri="{0D108BD9-81ED-4DB2-BD59-A6C34878D82A}">
                    <a16:rowId xmlns:a16="http://schemas.microsoft.com/office/drawing/2014/main" val="25514792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FD455D-B143-4E63-97C7-C7D89F3B8959}"/>
              </a:ext>
            </a:extLst>
          </p:cNvPr>
          <p:cNvCxnSpPr/>
          <p:nvPr/>
        </p:nvCxnSpPr>
        <p:spPr>
          <a:xfrm flipV="1">
            <a:off x="4339244" y="1684713"/>
            <a:ext cx="232756" cy="34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69007-F324-4245-B5EF-7141909A8D38}"/>
              </a:ext>
            </a:extLst>
          </p:cNvPr>
          <p:cNvCxnSpPr>
            <a:endCxn id="6" idx="1"/>
          </p:cNvCxnSpPr>
          <p:nvPr/>
        </p:nvCxnSpPr>
        <p:spPr>
          <a:xfrm>
            <a:off x="4339244" y="3405200"/>
            <a:ext cx="32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6A33-5ADD-481D-818C-D32BE161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Concerns/Issues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3CEC-2178-4C66-824C-9A068B41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bank swapping</a:t>
            </a:r>
          </a:p>
          <a:p>
            <a:pPr lvl="1"/>
            <a:r>
              <a:rPr lang="en-US" dirty="0"/>
              <a:t>Would likely also require update to LFU Compiler </a:t>
            </a:r>
            <a:r>
              <a:rPr lang="en-US" dirty="0" err="1"/>
              <a:t>init.</a:t>
            </a:r>
            <a:r>
              <a:rPr lang="en-US" dirty="0"/>
              <a:t> Routine (Can no longer run as in Step 5 of LFU flow).</a:t>
            </a:r>
          </a:p>
          <a:p>
            <a:r>
              <a:rPr lang="en-US" dirty="0"/>
              <a:t>2 image solution</a:t>
            </a:r>
          </a:p>
          <a:p>
            <a:pPr lvl="1"/>
            <a:r>
              <a:rPr lang="en-US" dirty="0"/>
              <a:t>Transmission time concern</a:t>
            </a:r>
          </a:p>
          <a:p>
            <a:pPr lvl="1"/>
            <a:r>
              <a:rPr lang="en-US" dirty="0"/>
              <a:t>Firmware management complexity (checksum bank0, bank1, bank0+1)</a:t>
            </a:r>
          </a:p>
          <a:p>
            <a:pPr lvl="1"/>
            <a:r>
              <a:rPr lang="en-US" dirty="0"/>
              <a:t>Design complexity (bank selection logic, data logging)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AC0E-C53C-450E-8BC2-7E4CDF586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6E28-2E69-4C00-A0B6-AB362098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726-7357-4FD3-AD94-AA3E72F1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SPRUIU9 (3Q22)</a:t>
            </a:r>
          </a:p>
          <a:p>
            <a:r>
              <a:rPr lang="en-US" dirty="0"/>
              <a:t>TIDM-02011 (2Q22)</a:t>
            </a:r>
          </a:p>
          <a:p>
            <a:r>
              <a:rPr lang="en-US" dirty="0"/>
              <a:t>SPRACN0 (2Q22)</a:t>
            </a:r>
          </a:p>
          <a:p>
            <a:r>
              <a:rPr lang="en-US" dirty="0"/>
              <a:t>SPRUIU8 (2Q20)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74CA0-09B3-4224-9D31-F16A2E2D1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3B92-5277-46CE-833F-E359F019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AA20-9EEF-438C-B42B-8233631C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LFU without reset on F28003x</a:t>
            </a:r>
          </a:p>
          <a:p>
            <a:pPr lvl="1"/>
            <a:r>
              <a:rPr lang="en-US" dirty="0"/>
              <a:t>C28x/CLA</a:t>
            </a:r>
          </a:p>
          <a:p>
            <a:pPr lvl="1"/>
            <a:r>
              <a:rPr lang="en-US" dirty="0"/>
              <a:t>Compiler support</a:t>
            </a:r>
          </a:p>
          <a:p>
            <a:pPr lvl="1"/>
            <a:r>
              <a:rPr lang="en-US" dirty="0"/>
              <a:t>F28003x hardware support for LFU</a:t>
            </a:r>
          </a:p>
          <a:p>
            <a:r>
              <a:rPr lang="en-US" dirty="0"/>
              <a:t>LFU with reset on F28003x</a:t>
            </a:r>
          </a:p>
          <a:p>
            <a:r>
              <a:rPr lang="en-US" dirty="0"/>
              <a:t>Skipping updates during LFU</a:t>
            </a:r>
          </a:p>
          <a:p>
            <a:r>
              <a:rPr lang="en-US" dirty="0"/>
              <a:t>Concerns/Issues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78FD-F3AB-40D3-9BDE-1D1D0F02B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45E-3529-4E7B-8CCF-05F11A09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LFU without reset on F28003x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A19F-C635-43F2-B3AB-7901B82D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77BE-4852-4BB3-822E-6C5EE00AF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C28x LFU Flow – Bank 0 to Bank 1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Host initiates LFU, CommandLogISR() registers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RunLFU() parses LFU command, branches to Custom bootloader. Real-time interrupts still enabled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Bootloader downloads the new Firmware image from the host (e.g. over SCI) and erases/programs new Application image in other Flash bank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E1032-C76C-4E13-8CFE-334A581A57EB}"/>
              </a:ext>
            </a:extLst>
          </p:cNvPr>
          <p:cNvGrpSpPr/>
          <p:nvPr/>
        </p:nvGrpSpPr>
        <p:grpSpPr>
          <a:xfrm>
            <a:off x="4491038" y="963932"/>
            <a:ext cx="4552218" cy="3703636"/>
            <a:chOff x="-89130" y="704852"/>
            <a:chExt cx="4552218" cy="3703636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2DB87588-F630-4D86-938B-B63B454A9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9" y="889000"/>
              <a:ext cx="3650279" cy="3519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590124-1DE7-4955-8E92-135FFC3CE0E7}"/>
                </a:ext>
              </a:extLst>
            </p:cNvPr>
            <p:cNvSpPr/>
            <p:nvPr/>
          </p:nvSpPr>
          <p:spPr>
            <a:xfrm>
              <a:off x="1147780" y="2586290"/>
              <a:ext cx="946864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RunLFU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08943E-1DFC-4D49-86FA-279F3AB0D254}"/>
                </a:ext>
              </a:extLst>
            </p:cNvPr>
            <p:cNvSpPr/>
            <p:nvPr/>
          </p:nvSpPr>
          <p:spPr>
            <a:xfrm>
              <a:off x="3345406" y="2587191"/>
              <a:ext cx="946864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RunLFU</a:t>
              </a:r>
            </a:p>
          </p:txBody>
        </p:sp>
        <p:cxnSp>
          <p:nvCxnSpPr>
            <p:cNvPr id="10" name="Elbow Connector 13">
              <a:extLst>
                <a:ext uri="{FF2B5EF4-FFF2-40B4-BE49-F238E27FC236}">
                  <a16:creationId xmlns:a16="http://schemas.microsoft.com/office/drawing/2014/main" id="{1EF329C5-DA2B-481C-843A-05BCF1B364A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>
              <a:off x="855606" y="1677303"/>
              <a:ext cx="292175" cy="98744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AE9CF6-1872-45AB-AA49-66B09972E96F}"/>
                </a:ext>
              </a:extLst>
            </p:cNvPr>
            <p:cNvCxnSpPr/>
            <p:nvPr/>
          </p:nvCxnSpPr>
          <p:spPr>
            <a:xfrm>
              <a:off x="855606" y="1677303"/>
              <a:ext cx="459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AE827C-7F9D-42AD-A22F-EEA21EE93AB1}"/>
                </a:ext>
              </a:extLst>
            </p:cNvPr>
            <p:cNvCxnSpPr/>
            <p:nvPr/>
          </p:nvCxnSpPr>
          <p:spPr>
            <a:xfrm>
              <a:off x="518884" y="3283675"/>
              <a:ext cx="461037" cy="6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E32868-EFA9-41C1-B313-260545F6A44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06546" y="981851"/>
              <a:ext cx="12338" cy="230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A1FEB2-CC11-48E6-A316-0D3B75CA874A}"/>
                </a:ext>
              </a:extLst>
            </p:cNvPr>
            <p:cNvSpPr txBox="1"/>
            <p:nvPr/>
          </p:nvSpPr>
          <p:spPr>
            <a:xfrm>
              <a:off x="-89130" y="704852"/>
              <a:ext cx="119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LFU 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7AE06-7A5A-4503-A0CE-A789EA3E87C9}"/>
                </a:ext>
              </a:extLst>
            </p:cNvPr>
            <p:cNvSpPr/>
            <p:nvPr/>
          </p:nvSpPr>
          <p:spPr>
            <a:xfrm>
              <a:off x="1001694" y="3223882"/>
              <a:ext cx="1092952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CommandLogISR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58F4171-49C3-420F-BAF9-74D0DE70CED7}"/>
                </a:ext>
              </a:extLst>
            </p:cNvPr>
            <p:cNvCxnSpPr/>
            <p:nvPr/>
          </p:nvCxnSpPr>
          <p:spPr>
            <a:xfrm>
              <a:off x="2019300" y="1677303"/>
              <a:ext cx="1097280" cy="8944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6A4AFC-C0AD-49C4-A19C-D4366D8B66C9}"/>
                </a:ext>
              </a:extLst>
            </p:cNvPr>
            <p:cNvSpPr txBox="1"/>
            <p:nvPr/>
          </p:nvSpPr>
          <p:spPr>
            <a:xfrm>
              <a:off x="167640" y="2377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965A37-E58E-400A-B8A6-D061EDC18F42}"/>
                </a:ext>
              </a:extLst>
            </p:cNvPr>
            <p:cNvSpPr txBox="1"/>
            <p:nvPr/>
          </p:nvSpPr>
          <p:spPr>
            <a:xfrm>
              <a:off x="604622" y="2057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FE9283-3C53-4784-9871-781A62944DF3}"/>
                </a:ext>
              </a:extLst>
            </p:cNvPr>
            <p:cNvSpPr txBox="1"/>
            <p:nvPr/>
          </p:nvSpPr>
          <p:spPr>
            <a:xfrm>
              <a:off x="2218848" y="1325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2BC601-E36C-4524-9447-987D94F6FD43}"/>
              </a:ext>
            </a:extLst>
          </p:cNvPr>
          <p:cNvSpPr txBox="1"/>
          <p:nvPr/>
        </p:nvSpPr>
        <p:spPr>
          <a:xfrm>
            <a:off x="5640705" y="5715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Flash banks are 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02AED-1D50-49B2-AB60-62F7288BAE7A}"/>
              </a:ext>
            </a:extLst>
          </p:cNvPr>
          <p:cNvSpPr/>
          <p:nvPr/>
        </p:nvSpPr>
        <p:spPr>
          <a:xfrm>
            <a:off x="7808807" y="3481057"/>
            <a:ext cx="1092952" cy="15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CommandLogISR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B791A-4093-4CED-8DCF-2FACC3EFE9BC}"/>
              </a:ext>
            </a:extLst>
          </p:cNvPr>
          <p:cNvSpPr txBox="1"/>
          <p:nvPr/>
        </p:nvSpPr>
        <p:spPr>
          <a:xfrm>
            <a:off x="4931121" y="137480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0x80000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212C9-819E-4A51-9223-A1389F30CEB8}"/>
              </a:ext>
            </a:extLst>
          </p:cNvPr>
          <p:cNvSpPr txBox="1"/>
          <p:nvPr/>
        </p:nvSpPr>
        <p:spPr>
          <a:xfrm>
            <a:off x="4952894" y="3519619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0x8517a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18884-E1E6-48B4-9FE6-EA46D7A76810}"/>
              </a:ext>
            </a:extLst>
          </p:cNvPr>
          <p:cNvSpPr txBox="1"/>
          <p:nvPr/>
        </p:nvSpPr>
        <p:spPr>
          <a:xfrm>
            <a:off x="5072507" y="2864965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0x858b6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707D1-47B5-4E87-8626-F533C7BBA21F}"/>
              </a:ext>
            </a:extLst>
          </p:cNvPr>
          <p:cNvSpPr txBox="1"/>
          <p:nvPr/>
        </p:nvSpPr>
        <p:spPr>
          <a:xfrm>
            <a:off x="7111922" y="13733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0x90000</a:t>
            </a:r>
          </a:p>
        </p:txBody>
      </p:sp>
    </p:spTree>
    <p:extLst>
      <p:ext uri="{BB962C8B-B14F-4D97-AF65-F5344CB8AC3E}">
        <p14:creationId xmlns:p14="http://schemas.microsoft.com/office/powerpoint/2010/main" val="32906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C28x LFU Flow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D89B109-8733-405E-ACED-1720074D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586" y="889398"/>
            <a:ext cx="4157662" cy="3519488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000" dirty="0"/>
              <a:t>Bootloader branches to fixed-address LFU entry point (c_int_lfu) of new application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000" b="1" i="1" dirty="0"/>
              <a:t>Set LFU Flag in HW register, call LFU compiler initialization routine (__TI_auto_init_warm) for new application which executes in tandem with old application’s ISRs</a:t>
            </a:r>
          </a:p>
          <a:p>
            <a:pPr marL="632539" lvl="1" indent="-342900"/>
            <a:r>
              <a:rPr lang="en-US" sz="1000" dirty="0"/>
              <a:t>No time constraint on __TI_auto_init_warm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000" dirty="0"/>
              <a:t>Main() called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45A540-1BF5-4DD4-8D20-A3869C33EF17}"/>
              </a:ext>
            </a:extLst>
          </p:cNvPr>
          <p:cNvGrpSpPr/>
          <p:nvPr/>
        </p:nvGrpSpPr>
        <p:grpSpPr>
          <a:xfrm>
            <a:off x="5004357" y="993775"/>
            <a:ext cx="3747498" cy="3519488"/>
            <a:chOff x="5392977" y="1148080"/>
            <a:chExt cx="3747498" cy="351948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2DB87588-F630-4D86-938B-B63B454A9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977" y="1148080"/>
              <a:ext cx="3650279" cy="3519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5A5FE-AFCB-492B-8852-57698FF62F54}"/>
                </a:ext>
              </a:extLst>
            </p:cNvPr>
            <p:cNvSpPr/>
            <p:nvPr/>
          </p:nvSpPr>
          <p:spPr>
            <a:xfrm>
              <a:off x="8340260" y="3570237"/>
              <a:ext cx="512531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C_int_lfu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58471C-00D3-4F6C-9715-735F288E39D4}"/>
                </a:ext>
              </a:extLst>
            </p:cNvPr>
            <p:cNvSpPr/>
            <p:nvPr/>
          </p:nvSpPr>
          <p:spPr>
            <a:xfrm>
              <a:off x="6145506" y="3574690"/>
              <a:ext cx="515981" cy="156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C_int_lfu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8E7DD64-0CE4-4687-9300-39A24A987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99468" y="1936383"/>
              <a:ext cx="1740792" cy="17386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938700-0437-4B5F-957A-408C031F8FD3}"/>
                </a:ext>
              </a:extLst>
            </p:cNvPr>
            <p:cNvSpPr/>
            <p:nvPr/>
          </p:nvSpPr>
          <p:spPr>
            <a:xfrm>
              <a:off x="7915276" y="3010268"/>
              <a:ext cx="937516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__TI_auto_init_warm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80DE45-005F-4853-ACD5-E091268102A3}"/>
                </a:ext>
              </a:extLst>
            </p:cNvPr>
            <p:cNvSpPr/>
            <p:nvPr/>
          </p:nvSpPr>
          <p:spPr>
            <a:xfrm>
              <a:off x="5723971" y="3012541"/>
              <a:ext cx="937516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__TI_auto_init_warm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2B563-7C59-410A-A681-72882B100E34}"/>
                </a:ext>
              </a:extLst>
            </p:cNvPr>
            <p:cNvSpPr txBox="1"/>
            <p:nvPr/>
          </p:nvSpPr>
          <p:spPr>
            <a:xfrm>
              <a:off x="7212280" y="29078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698D1B-EF0C-4218-940A-AE23B088B50D}"/>
                </a:ext>
              </a:extLst>
            </p:cNvPr>
            <p:cNvSpPr txBox="1"/>
            <p:nvPr/>
          </p:nvSpPr>
          <p:spPr>
            <a:xfrm>
              <a:off x="8827569" y="316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B5C8570-FF74-4530-9CE3-3A736A0AAD7A}"/>
              </a:ext>
            </a:extLst>
          </p:cNvPr>
          <p:cNvCxnSpPr>
            <a:endCxn id="27" idx="3"/>
          </p:cNvCxnSpPr>
          <p:nvPr/>
        </p:nvCxnSpPr>
        <p:spPr>
          <a:xfrm rot="5400000" flipH="1" flipV="1">
            <a:off x="8173223" y="3229820"/>
            <a:ext cx="581896" cy="1"/>
          </a:xfrm>
          <a:prstGeom prst="bentConnector4">
            <a:avLst>
              <a:gd name="adj1" fmla="val 1626"/>
              <a:gd name="adj2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673967-E2AA-4A50-A416-E673804B45DD}"/>
              </a:ext>
            </a:extLst>
          </p:cNvPr>
          <p:cNvSpPr/>
          <p:nvPr/>
        </p:nvSpPr>
        <p:spPr>
          <a:xfrm>
            <a:off x="7951639" y="2325141"/>
            <a:ext cx="512531" cy="165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main()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D69C8F-5FE0-4711-9F16-0A285D4A3DB5}"/>
              </a:ext>
            </a:extLst>
          </p:cNvPr>
          <p:cNvSpPr/>
          <p:nvPr/>
        </p:nvSpPr>
        <p:spPr>
          <a:xfrm>
            <a:off x="5756886" y="2325141"/>
            <a:ext cx="512531" cy="165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main()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CCFFAC-A203-43C4-AAB3-0026F1ADF867}"/>
              </a:ext>
            </a:extLst>
          </p:cNvPr>
          <p:cNvCxnSpPr/>
          <p:nvPr/>
        </p:nvCxnSpPr>
        <p:spPr>
          <a:xfrm>
            <a:off x="8689975" y="3498839"/>
            <a:ext cx="20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014C58-5D62-4572-979A-660158F82763}"/>
              </a:ext>
            </a:extLst>
          </p:cNvPr>
          <p:cNvCxnSpPr/>
          <p:nvPr/>
        </p:nvCxnSpPr>
        <p:spPr>
          <a:xfrm flipV="1">
            <a:off x="8903970" y="2408049"/>
            <a:ext cx="0" cy="109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0CE8F9-437F-442B-B4EB-E6B7E91EABAB}"/>
              </a:ext>
            </a:extLst>
          </p:cNvPr>
          <p:cNvCxnSpPr>
            <a:endCxn id="37" idx="3"/>
          </p:cNvCxnSpPr>
          <p:nvPr/>
        </p:nvCxnSpPr>
        <p:spPr>
          <a:xfrm flipH="1">
            <a:off x="8464170" y="2408049"/>
            <a:ext cx="434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00E7AA-2470-4051-8A9A-EB41617F013B}"/>
              </a:ext>
            </a:extLst>
          </p:cNvPr>
          <p:cNvSpPr txBox="1"/>
          <p:nvPr/>
        </p:nvSpPr>
        <p:spPr>
          <a:xfrm>
            <a:off x="8670684" y="2453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24708-90C6-4D9F-956D-8F77BE7AA721}"/>
              </a:ext>
            </a:extLst>
          </p:cNvPr>
          <p:cNvSpPr txBox="1"/>
          <p:nvPr/>
        </p:nvSpPr>
        <p:spPr>
          <a:xfrm>
            <a:off x="5640705" y="5715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Flash banks are 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6D5A7-0CEE-427B-AD9F-922CB0F8A2DB}"/>
              </a:ext>
            </a:extLst>
          </p:cNvPr>
          <p:cNvSpPr txBox="1"/>
          <p:nvPr/>
        </p:nvSpPr>
        <p:spPr>
          <a:xfrm>
            <a:off x="4525827" y="1211649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E6F2F-B265-4C1E-B341-83A6A36BF8D4}"/>
              </a:ext>
            </a:extLst>
          </p:cNvPr>
          <p:cNvSpPr txBox="1"/>
          <p:nvPr/>
        </p:nvSpPr>
        <p:spPr>
          <a:xfrm>
            <a:off x="4536612" y="3334214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0x8eff8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53BE0-C8F2-456A-A9BE-8ACAA02BE139}"/>
              </a:ext>
            </a:extLst>
          </p:cNvPr>
          <p:cNvSpPr txBox="1"/>
          <p:nvPr/>
        </p:nvSpPr>
        <p:spPr>
          <a:xfrm>
            <a:off x="4520386" y="283582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0x855ed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813BE-5E87-458E-A76F-17BE3D137BFA}"/>
              </a:ext>
            </a:extLst>
          </p:cNvPr>
          <p:cNvSpPr txBox="1"/>
          <p:nvPr/>
        </p:nvSpPr>
        <p:spPr>
          <a:xfrm>
            <a:off x="4521937" y="220683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0x84e22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573B2-5B23-4A80-8DA7-2B2B98D02987}"/>
              </a:ext>
            </a:extLst>
          </p:cNvPr>
          <p:cNvSpPr txBox="1"/>
          <p:nvPr/>
        </p:nvSpPr>
        <p:spPr>
          <a:xfrm>
            <a:off x="7251360" y="3334213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0x9eff8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6D523-678A-47D1-96ED-5A44FFF1D8B2}"/>
              </a:ext>
            </a:extLst>
          </p:cNvPr>
          <p:cNvSpPr txBox="1"/>
          <p:nvPr/>
        </p:nvSpPr>
        <p:spPr>
          <a:xfrm>
            <a:off x="7310561" y="228698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0x94e53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159C2-5073-4DC7-A5E5-1EBD78DF980A}"/>
              </a:ext>
            </a:extLst>
          </p:cNvPr>
          <p:cNvSpPr txBox="1"/>
          <p:nvPr/>
        </p:nvSpPr>
        <p:spPr>
          <a:xfrm>
            <a:off x="7569787" y="265198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0x9568c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74206-F58B-4F59-A4F0-53858A107982}"/>
              </a:ext>
            </a:extLst>
          </p:cNvPr>
          <p:cNvSpPr txBox="1"/>
          <p:nvPr/>
        </p:nvSpPr>
        <p:spPr>
          <a:xfrm>
            <a:off x="4555651" y="3725542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0x8eff0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93C661-135F-4925-B8F1-B63B5A9D597E}"/>
              </a:ext>
            </a:extLst>
          </p:cNvPr>
          <p:cNvSpPr txBox="1"/>
          <p:nvPr/>
        </p:nvSpPr>
        <p:spPr>
          <a:xfrm>
            <a:off x="7257349" y="3689047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0x9eff0</a:t>
            </a:r>
          </a:p>
        </p:txBody>
      </p:sp>
    </p:spTree>
    <p:extLst>
      <p:ext uri="{BB962C8B-B14F-4D97-AF65-F5344CB8AC3E}">
        <p14:creationId xmlns:p14="http://schemas.microsoft.com/office/powerpoint/2010/main" val="15494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C28x LFU Flow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D89B109-8733-405E-ACED-1720074D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586" y="889398"/>
            <a:ext cx="4157662" cy="3519488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en-US" sz="1000" dirty="0"/>
              <a:t>In main(), LFU flag in HW register checked. Since set, </a:t>
            </a:r>
            <a:r>
              <a:rPr lang="en-US" sz="1000" dirty="0" err="1"/>
              <a:t>Init_lfu</a:t>
            </a:r>
            <a:r>
              <a:rPr lang="en-US" sz="1000" dirty="0"/>
              <a:t> performs Flash to RAM code copy (if any), updates “inactive” interrupt vectors and Function pointers</a:t>
            </a:r>
          </a:p>
          <a:p>
            <a:pPr marL="632539" lvl="1" indent="-342900"/>
            <a:r>
              <a:rPr lang="en-US" sz="1000" b="1" dirty="0"/>
              <a:t>No time constraint on </a:t>
            </a:r>
            <a:r>
              <a:rPr lang="en-US" sz="1000" b="1" dirty="0" err="1"/>
              <a:t>init_lfu</a:t>
            </a:r>
            <a:r>
              <a:rPr lang="en-US" sz="1000" b="1" dirty="0"/>
              <a:t> either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/>
              <a:t>IdentifyIdleTime determines the exact end of an ISR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/>
              <a:t>ActivateApp activates new firmware by activating the “inactive” interrupt vectors and function pointers</a:t>
            </a:r>
          </a:p>
          <a:p>
            <a:pPr marL="632539" lvl="1" indent="-342900"/>
            <a:r>
              <a:rPr lang="en-US" sz="1000" dirty="0"/>
              <a:t>Global interrupts disabled only for this step</a:t>
            </a:r>
          </a:p>
          <a:p>
            <a:pPr marL="632539" lvl="1" indent="-342900"/>
            <a:r>
              <a:rPr lang="en-US" sz="1000" b="1" i="1" dirty="0"/>
              <a:t>Only this step is time critical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9605CE-48C3-491B-8644-3B07060303D6}"/>
              </a:ext>
            </a:extLst>
          </p:cNvPr>
          <p:cNvGrpSpPr/>
          <p:nvPr/>
        </p:nvGrpSpPr>
        <p:grpSpPr>
          <a:xfrm>
            <a:off x="5004357" y="993775"/>
            <a:ext cx="3972344" cy="3519488"/>
            <a:chOff x="5004357" y="993775"/>
            <a:chExt cx="3972344" cy="35194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45A540-1BF5-4DD4-8D20-A3869C33EF17}"/>
                </a:ext>
              </a:extLst>
            </p:cNvPr>
            <p:cNvGrpSpPr/>
            <p:nvPr/>
          </p:nvGrpSpPr>
          <p:grpSpPr>
            <a:xfrm>
              <a:off x="5004357" y="993775"/>
              <a:ext cx="3650279" cy="3519488"/>
              <a:chOff x="5392977" y="1148080"/>
              <a:chExt cx="3650279" cy="3519488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2DB87588-F630-4D86-938B-B63B454A9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2977" y="1148080"/>
                <a:ext cx="3650279" cy="35194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BBD6-D83B-486B-A5A2-C2CC60E1D7FD}"/>
                  </a:ext>
                </a:extLst>
              </p:cNvPr>
              <p:cNvSpPr/>
              <p:nvPr/>
            </p:nvSpPr>
            <p:spPr>
              <a:xfrm>
                <a:off x="8332883" y="2783174"/>
                <a:ext cx="512531" cy="165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Init_lfu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99F5972-A1EB-4880-AFDC-CD4AAF4947D7}"/>
                  </a:ext>
                </a:extLst>
              </p:cNvPr>
              <p:cNvSpPr/>
              <p:nvPr/>
            </p:nvSpPr>
            <p:spPr>
              <a:xfrm>
                <a:off x="6145506" y="2790198"/>
                <a:ext cx="512531" cy="165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init_lfu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673967-E2AA-4A50-A416-E673804B45DD}"/>
                </a:ext>
              </a:extLst>
            </p:cNvPr>
            <p:cNvSpPr/>
            <p:nvPr/>
          </p:nvSpPr>
          <p:spPr>
            <a:xfrm>
              <a:off x="7951639" y="2325141"/>
              <a:ext cx="512531" cy="1658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main()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D69C8F-5FE0-4711-9F16-0A285D4A3DB5}"/>
                </a:ext>
              </a:extLst>
            </p:cNvPr>
            <p:cNvSpPr/>
            <p:nvPr/>
          </p:nvSpPr>
          <p:spPr>
            <a:xfrm>
              <a:off x="5756886" y="2325141"/>
              <a:ext cx="512531" cy="1658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main()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AA356F-5865-4A34-9B5E-B4A972D65FD4}"/>
                </a:ext>
              </a:extLst>
            </p:cNvPr>
            <p:cNvCxnSpPr/>
            <p:nvPr/>
          </p:nvCxnSpPr>
          <p:spPr>
            <a:xfrm>
              <a:off x="8464170" y="2428693"/>
              <a:ext cx="225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9B833B-9A80-45CE-BF08-681EFF42BE57}"/>
                </a:ext>
              </a:extLst>
            </p:cNvPr>
            <p:cNvCxnSpPr/>
            <p:nvPr/>
          </p:nvCxnSpPr>
          <p:spPr>
            <a:xfrm>
              <a:off x="8689975" y="2428693"/>
              <a:ext cx="0" cy="302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4D588F-3681-4ECC-A60A-C681D1A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6794" y="2723426"/>
              <a:ext cx="233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424013-81F9-49EC-8569-13484AF3D3DD}"/>
                </a:ext>
              </a:extLst>
            </p:cNvPr>
            <p:cNvSpPr txBox="1"/>
            <p:nvPr/>
          </p:nvSpPr>
          <p:spPr>
            <a:xfrm>
              <a:off x="8663795" y="23494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286FB4-9C42-49E8-A7D3-E46F85B2A834}"/>
                </a:ext>
              </a:extLst>
            </p:cNvPr>
            <p:cNvSpPr/>
            <p:nvPr/>
          </p:nvSpPr>
          <p:spPr>
            <a:xfrm>
              <a:off x="7606665" y="2944245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IdentifyIdleTime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D87B6-C46A-4075-8D95-7E77CCF91E5B}"/>
                </a:ext>
              </a:extLst>
            </p:cNvPr>
            <p:cNvSpPr/>
            <p:nvPr/>
          </p:nvSpPr>
          <p:spPr>
            <a:xfrm>
              <a:off x="5411912" y="2907101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IdentifyIdleTime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FCA9FB-A1CE-4643-B58F-F54E4A31F601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7698105" y="2408049"/>
              <a:ext cx="25353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4A1F-CF9A-40FF-AEDC-FFA6496B5295}"/>
                </a:ext>
              </a:extLst>
            </p:cNvPr>
            <p:cNvCxnSpPr/>
            <p:nvPr/>
          </p:nvCxnSpPr>
          <p:spPr>
            <a:xfrm>
              <a:off x="7698105" y="2408049"/>
              <a:ext cx="0" cy="524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D9B288-8305-46FC-BCC3-DCD6D9E5C152}"/>
                </a:ext>
              </a:extLst>
            </p:cNvPr>
            <p:cNvSpPr txBox="1"/>
            <p:nvPr/>
          </p:nvSpPr>
          <p:spPr>
            <a:xfrm>
              <a:off x="7621064" y="2411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D0CFF5-7037-45C4-B3D6-9708EC1FB2AA}"/>
                </a:ext>
              </a:extLst>
            </p:cNvPr>
            <p:cNvSpPr/>
            <p:nvPr/>
          </p:nvSpPr>
          <p:spPr>
            <a:xfrm>
              <a:off x="7599224" y="3303665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ActivateApp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3812EA-509F-486D-AE15-747A3CBAAFD6}"/>
                </a:ext>
              </a:extLst>
            </p:cNvPr>
            <p:cNvSpPr/>
            <p:nvPr/>
          </p:nvSpPr>
          <p:spPr>
            <a:xfrm>
              <a:off x="5411911" y="3303664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ActivateApp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AA0FE8-74FF-49FD-A8C5-44D431E992A2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7442771" y="2408049"/>
              <a:ext cx="50886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899E4D-7CA0-495D-A135-570AF066C4F9}"/>
                </a:ext>
              </a:extLst>
            </p:cNvPr>
            <p:cNvCxnSpPr/>
            <p:nvPr/>
          </p:nvCxnSpPr>
          <p:spPr>
            <a:xfrm>
              <a:off x="7442771" y="2408048"/>
              <a:ext cx="0" cy="977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045B21-C5B6-4F8F-A6D8-E8A6A42FF2A2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7442771" y="3386572"/>
              <a:ext cx="15645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E3142-51AD-4117-AB89-F352E392F1EF}"/>
                </a:ext>
              </a:extLst>
            </p:cNvPr>
            <p:cNvSpPr txBox="1"/>
            <p:nvPr/>
          </p:nvSpPr>
          <p:spPr>
            <a:xfrm>
              <a:off x="7384299" y="29984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5A5399-C1D8-4C85-97A6-6FA583A708DB}"/>
              </a:ext>
            </a:extLst>
          </p:cNvPr>
          <p:cNvSpPr txBox="1"/>
          <p:nvPr/>
        </p:nvSpPr>
        <p:spPr>
          <a:xfrm>
            <a:off x="5640705" y="5715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Flash banks are Active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5CFA-CFD2-4A9D-9AD6-5F518D3FDC2C}"/>
              </a:ext>
            </a:extLst>
          </p:cNvPr>
          <p:cNvSpPr txBox="1"/>
          <p:nvPr/>
        </p:nvSpPr>
        <p:spPr>
          <a:xfrm>
            <a:off x="7375387" y="222411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0x94e53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9A1327-EBF5-4F80-A04A-5DABA22089F7}"/>
              </a:ext>
            </a:extLst>
          </p:cNvPr>
          <p:cNvSpPr txBox="1"/>
          <p:nvPr/>
        </p:nvSpPr>
        <p:spPr>
          <a:xfrm>
            <a:off x="8482136" y="268131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0x954d0</a:t>
            </a:r>
          </a:p>
        </p:txBody>
      </p:sp>
    </p:spTree>
    <p:extLst>
      <p:ext uri="{BB962C8B-B14F-4D97-AF65-F5344CB8AC3E}">
        <p14:creationId xmlns:p14="http://schemas.microsoft.com/office/powerpoint/2010/main" val="235601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CLA LFU Flow</a:t>
            </a: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D89B109-8733-405E-ACED-1720074D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586" y="889398"/>
            <a:ext cx="4157662" cy="3519488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en-US" sz="1200" dirty="0"/>
              <a:t>Init_lfu performs Flash to </a:t>
            </a:r>
            <a:r>
              <a:rPr lang="en-US" sz="1200" dirty="0" err="1"/>
              <a:t>LSxRAM</a:t>
            </a:r>
            <a:r>
              <a:rPr lang="en-US" sz="1200" dirty="0"/>
              <a:t> code copy, by first making CPU master, then after copy make CLA shared master. Also disable CLA background task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/>
              <a:t>Wait for CLA background task to stop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 err="1"/>
              <a:t>LFU_setupCLALFU</a:t>
            </a:r>
            <a:r>
              <a:rPr lang="en-US" sz="1200" dirty="0"/>
              <a:t> activates new firmware by initializing the MVECTs and background task, then re-enabling the background task</a:t>
            </a:r>
          </a:p>
          <a:p>
            <a:pPr marL="632539" lvl="1" indent="-342900"/>
            <a:r>
              <a:rPr lang="en-US" sz="1200" dirty="0"/>
              <a:t>This is done in main()</a:t>
            </a:r>
          </a:p>
          <a:p>
            <a:pPr marL="632539" lvl="1" indent="-342900"/>
            <a:r>
              <a:rPr lang="en-US" sz="1200" dirty="0"/>
              <a:t>Can be moved inside LFU_CLA_BGRND_ISR() to make C28x and CLA LFU switchover asynchronous</a:t>
            </a:r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9605CE-48C3-491B-8644-3B07060303D6}"/>
              </a:ext>
            </a:extLst>
          </p:cNvPr>
          <p:cNvGrpSpPr/>
          <p:nvPr/>
        </p:nvGrpSpPr>
        <p:grpSpPr>
          <a:xfrm>
            <a:off x="5004357" y="993775"/>
            <a:ext cx="3972344" cy="3519488"/>
            <a:chOff x="5004357" y="993775"/>
            <a:chExt cx="3972344" cy="35194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45A540-1BF5-4DD4-8D20-A3869C33EF17}"/>
                </a:ext>
              </a:extLst>
            </p:cNvPr>
            <p:cNvGrpSpPr/>
            <p:nvPr/>
          </p:nvGrpSpPr>
          <p:grpSpPr>
            <a:xfrm>
              <a:off x="5004357" y="993775"/>
              <a:ext cx="3650279" cy="3519488"/>
              <a:chOff x="5392977" y="1148080"/>
              <a:chExt cx="3650279" cy="3519488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2DB87588-F630-4D86-938B-B63B454A9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2977" y="1148080"/>
                <a:ext cx="3650279" cy="35194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BBD6-D83B-486B-A5A2-C2CC60E1D7FD}"/>
                  </a:ext>
                </a:extLst>
              </p:cNvPr>
              <p:cNvSpPr/>
              <p:nvPr/>
            </p:nvSpPr>
            <p:spPr>
              <a:xfrm>
                <a:off x="8332883" y="2783174"/>
                <a:ext cx="512531" cy="165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Init_lfu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99F5972-A1EB-4880-AFDC-CD4AAF4947D7}"/>
                  </a:ext>
                </a:extLst>
              </p:cNvPr>
              <p:cNvSpPr/>
              <p:nvPr/>
            </p:nvSpPr>
            <p:spPr>
              <a:xfrm>
                <a:off x="6145506" y="2790198"/>
                <a:ext cx="512531" cy="165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init_lfu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673967-E2AA-4A50-A416-E673804B45DD}"/>
                </a:ext>
              </a:extLst>
            </p:cNvPr>
            <p:cNvSpPr/>
            <p:nvPr/>
          </p:nvSpPr>
          <p:spPr>
            <a:xfrm>
              <a:off x="7951639" y="2325141"/>
              <a:ext cx="512531" cy="1658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main()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D69C8F-5FE0-4711-9F16-0A285D4A3DB5}"/>
                </a:ext>
              </a:extLst>
            </p:cNvPr>
            <p:cNvSpPr/>
            <p:nvPr/>
          </p:nvSpPr>
          <p:spPr>
            <a:xfrm>
              <a:off x="5756886" y="2325141"/>
              <a:ext cx="512531" cy="1658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main()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AA356F-5865-4A34-9B5E-B4A972D65FD4}"/>
                </a:ext>
              </a:extLst>
            </p:cNvPr>
            <p:cNvCxnSpPr/>
            <p:nvPr/>
          </p:nvCxnSpPr>
          <p:spPr>
            <a:xfrm>
              <a:off x="8464170" y="2428693"/>
              <a:ext cx="225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9B833B-9A80-45CE-BF08-681EFF42BE57}"/>
                </a:ext>
              </a:extLst>
            </p:cNvPr>
            <p:cNvCxnSpPr/>
            <p:nvPr/>
          </p:nvCxnSpPr>
          <p:spPr>
            <a:xfrm>
              <a:off x="8689975" y="2428693"/>
              <a:ext cx="0" cy="302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4D588F-3681-4ECC-A60A-C681D1A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6794" y="2723426"/>
              <a:ext cx="233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424013-81F9-49EC-8569-13484AF3D3DD}"/>
                </a:ext>
              </a:extLst>
            </p:cNvPr>
            <p:cNvSpPr txBox="1"/>
            <p:nvPr/>
          </p:nvSpPr>
          <p:spPr>
            <a:xfrm>
              <a:off x="8663795" y="23494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286FB4-9C42-49E8-A7D3-E46F85B2A834}"/>
                </a:ext>
              </a:extLst>
            </p:cNvPr>
            <p:cNvSpPr/>
            <p:nvPr/>
          </p:nvSpPr>
          <p:spPr>
            <a:xfrm>
              <a:off x="7606665" y="2944245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CLA Background task stopped?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D87B6-C46A-4075-8D95-7E77CCF91E5B}"/>
                </a:ext>
              </a:extLst>
            </p:cNvPr>
            <p:cNvSpPr/>
            <p:nvPr/>
          </p:nvSpPr>
          <p:spPr>
            <a:xfrm>
              <a:off x="5411912" y="2907101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CLA Background task stopped?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FCA9FB-A1CE-4643-B58F-F54E4A31F601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7698105" y="2408049"/>
              <a:ext cx="25353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2D4A1F-CF9A-40FF-AEDC-FFA6496B5295}"/>
                </a:ext>
              </a:extLst>
            </p:cNvPr>
            <p:cNvCxnSpPr/>
            <p:nvPr/>
          </p:nvCxnSpPr>
          <p:spPr>
            <a:xfrm>
              <a:off x="7698105" y="2408049"/>
              <a:ext cx="0" cy="524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D9B288-8305-46FC-BCC3-DCD6D9E5C152}"/>
                </a:ext>
              </a:extLst>
            </p:cNvPr>
            <p:cNvSpPr txBox="1"/>
            <p:nvPr/>
          </p:nvSpPr>
          <p:spPr>
            <a:xfrm>
              <a:off x="7621064" y="2411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D0CFF5-7037-45C4-B3D6-9708EC1FB2AA}"/>
                </a:ext>
              </a:extLst>
            </p:cNvPr>
            <p:cNvSpPr/>
            <p:nvPr/>
          </p:nvSpPr>
          <p:spPr>
            <a:xfrm>
              <a:off x="7599224" y="3303665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LFU_setupCLALFU</a:t>
              </a:r>
              <a:endParaRPr lang="en-US" sz="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3812EA-509F-486D-AE15-747A3CBAAFD6}"/>
                </a:ext>
              </a:extLst>
            </p:cNvPr>
            <p:cNvSpPr/>
            <p:nvPr/>
          </p:nvSpPr>
          <p:spPr>
            <a:xfrm>
              <a:off x="5411911" y="3303664"/>
              <a:ext cx="857505" cy="165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LFU_setupCLALFU</a:t>
              </a:r>
              <a:endParaRPr lang="en-US" sz="6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AA0FE8-74FF-49FD-A8C5-44D431E992A2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7442771" y="2408049"/>
              <a:ext cx="50886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899E4D-7CA0-495D-A135-570AF066C4F9}"/>
                </a:ext>
              </a:extLst>
            </p:cNvPr>
            <p:cNvCxnSpPr/>
            <p:nvPr/>
          </p:nvCxnSpPr>
          <p:spPr>
            <a:xfrm>
              <a:off x="7442771" y="2408048"/>
              <a:ext cx="0" cy="977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045B21-C5B6-4F8F-A6D8-E8A6A42FF2A2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7442771" y="3386572"/>
              <a:ext cx="15645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E3142-51AD-4117-AB89-F352E392F1EF}"/>
                </a:ext>
              </a:extLst>
            </p:cNvPr>
            <p:cNvSpPr txBox="1"/>
            <p:nvPr/>
          </p:nvSpPr>
          <p:spPr>
            <a:xfrm>
              <a:off x="7384299" y="29984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5A5399-C1D8-4C85-97A6-6FA583A708DB}"/>
              </a:ext>
            </a:extLst>
          </p:cNvPr>
          <p:cNvSpPr txBox="1"/>
          <p:nvPr/>
        </p:nvSpPr>
        <p:spPr>
          <a:xfrm>
            <a:off x="5640705" y="571500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Flash banks are Active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5CFA-CFD2-4A9D-9AD6-5F518D3FDC2C}"/>
              </a:ext>
            </a:extLst>
          </p:cNvPr>
          <p:cNvSpPr txBox="1"/>
          <p:nvPr/>
        </p:nvSpPr>
        <p:spPr>
          <a:xfrm>
            <a:off x="7375387" y="222411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0x94e53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9A1327-EBF5-4F80-A04A-5DABA22089F7}"/>
              </a:ext>
            </a:extLst>
          </p:cNvPr>
          <p:cNvSpPr txBox="1"/>
          <p:nvPr/>
        </p:nvSpPr>
        <p:spPr>
          <a:xfrm>
            <a:off x="8482136" y="268131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0x954d0</a:t>
            </a:r>
          </a:p>
        </p:txBody>
      </p:sp>
    </p:spTree>
    <p:extLst>
      <p:ext uri="{BB962C8B-B14F-4D97-AF65-F5344CB8AC3E}">
        <p14:creationId xmlns:p14="http://schemas.microsoft.com/office/powerpoint/2010/main" val="366304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Results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85019B-AF85-4650-8485-403780E99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1" y="3360505"/>
            <a:ext cx="7074087" cy="1675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FBCCA-FE76-4EA0-85D9-5E3C28FAF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1" y="1058248"/>
            <a:ext cx="7074087" cy="172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C9193-1C24-49CD-8452-9D87809A14D4}"/>
              </a:ext>
            </a:extLst>
          </p:cNvPr>
          <p:cNvSpPr txBox="1"/>
          <p:nvPr/>
        </p:nvSpPr>
        <p:spPr>
          <a:xfrm>
            <a:off x="0" y="642786"/>
            <a:ext cx="360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__TI_auto_init_warm executes in tandem with ISR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D8B75-CA78-4E45-B58A-7FC82DF13918}"/>
              </a:ext>
            </a:extLst>
          </p:cNvPr>
          <p:cNvSpPr/>
          <p:nvPr/>
        </p:nvSpPr>
        <p:spPr>
          <a:xfrm>
            <a:off x="3491865" y="1440180"/>
            <a:ext cx="200025" cy="508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D96FA-559F-49CA-8ED0-557A345EBB81}"/>
              </a:ext>
            </a:extLst>
          </p:cNvPr>
          <p:cNvCxnSpPr>
            <a:cxnSpLocks/>
          </p:cNvCxnSpPr>
          <p:nvPr/>
        </p:nvCxnSpPr>
        <p:spPr>
          <a:xfrm flipH="1" flipV="1">
            <a:off x="1921565" y="1012118"/>
            <a:ext cx="1570300" cy="42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420A-4CC2-4D34-BE1E-D0F1DA36521B}"/>
              </a:ext>
            </a:extLst>
          </p:cNvPr>
          <p:cNvSpPr/>
          <p:nvPr/>
        </p:nvSpPr>
        <p:spPr>
          <a:xfrm>
            <a:off x="1775791" y="1577009"/>
            <a:ext cx="1643270" cy="37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5B499-ED23-440A-844C-EA0C442EB87F}"/>
              </a:ext>
            </a:extLst>
          </p:cNvPr>
          <p:cNvCxnSpPr>
            <a:stCxn id="13" idx="1"/>
          </p:cNvCxnSpPr>
          <p:nvPr/>
        </p:nvCxnSpPr>
        <p:spPr>
          <a:xfrm flipH="1">
            <a:off x="801757" y="1762912"/>
            <a:ext cx="974034" cy="7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A9E65F-7278-4DB9-9333-08E77B3E43D3}"/>
              </a:ext>
            </a:extLst>
          </p:cNvPr>
          <p:cNvSpPr txBox="1"/>
          <p:nvPr/>
        </p:nvSpPr>
        <p:spPr>
          <a:xfrm>
            <a:off x="0" y="1577009"/>
            <a:ext cx="923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 firmware and program inactive Flash bank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D2ED9F-4913-4135-9648-2E51A31124E2}"/>
              </a:ext>
            </a:extLst>
          </p:cNvPr>
          <p:cNvSpPr/>
          <p:nvPr/>
        </p:nvSpPr>
        <p:spPr>
          <a:xfrm>
            <a:off x="3740993" y="1577009"/>
            <a:ext cx="1646015" cy="37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184121-3916-4B2E-ACF9-A971CBBC5261}"/>
              </a:ext>
            </a:extLst>
          </p:cNvPr>
          <p:cNvCxnSpPr/>
          <p:nvPr/>
        </p:nvCxnSpPr>
        <p:spPr>
          <a:xfrm flipV="1">
            <a:off x="5387008" y="914400"/>
            <a:ext cx="1504122" cy="8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70203-C2A6-4BA6-AEE0-025AA3D3C16E}"/>
              </a:ext>
            </a:extLst>
          </p:cNvPr>
          <p:cNvSpPr txBox="1"/>
          <p:nvPr/>
        </p:nvSpPr>
        <p:spPr>
          <a:xfrm>
            <a:off x="6957309" y="611938"/>
            <a:ext cx="218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Init_lfu time consuming because of memcpy()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257BB4-4109-4233-8CFC-9F112419CBA4}"/>
              </a:ext>
            </a:extLst>
          </p:cNvPr>
          <p:cNvSpPr/>
          <p:nvPr/>
        </p:nvSpPr>
        <p:spPr>
          <a:xfrm>
            <a:off x="4386470" y="3743739"/>
            <a:ext cx="232409" cy="48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3725CF-B307-4FA2-AC4F-FB9C7DF5FF8A}"/>
              </a:ext>
            </a:extLst>
          </p:cNvPr>
          <p:cNvSpPr txBox="1"/>
          <p:nvPr/>
        </p:nvSpPr>
        <p:spPr>
          <a:xfrm>
            <a:off x="3780607" y="2882331"/>
            <a:ext cx="218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ActivateApp occurs during Idle time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644B5-D372-4A9C-867F-99D77A936607}"/>
              </a:ext>
            </a:extLst>
          </p:cNvPr>
          <p:cNvCxnSpPr/>
          <p:nvPr/>
        </p:nvCxnSpPr>
        <p:spPr>
          <a:xfrm flipH="1" flipV="1">
            <a:off x="3074504" y="3213652"/>
            <a:ext cx="742122" cy="84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BF1E86-EC5B-432B-AB90-6326DE14ACA4}"/>
              </a:ext>
            </a:extLst>
          </p:cNvPr>
          <p:cNvSpPr txBox="1"/>
          <p:nvPr/>
        </p:nvSpPr>
        <p:spPr>
          <a:xfrm>
            <a:off x="1132947" y="2988933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Old firmware ISR (longer)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78097E-30C2-46F4-82A7-569A7B235498}"/>
              </a:ext>
            </a:extLst>
          </p:cNvPr>
          <p:cNvSpPr txBox="1"/>
          <p:nvPr/>
        </p:nvSpPr>
        <p:spPr>
          <a:xfrm>
            <a:off x="5960164" y="2988933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firmware ISR (shorter)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ED6CB3-C44B-49A8-8EE2-448DFBA15801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502674" y="3213652"/>
            <a:ext cx="1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3C527C-EC73-4E5D-BB09-429EDE25BEEA}"/>
              </a:ext>
            </a:extLst>
          </p:cNvPr>
          <p:cNvCxnSpPr/>
          <p:nvPr/>
        </p:nvCxnSpPr>
        <p:spPr>
          <a:xfrm flipV="1">
            <a:off x="4962939" y="3213652"/>
            <a:ext cx="1004360" cy="84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196917-721B-467D-880E-F405B4F4DCAC}"/>
              </a:ext>
            </a:extLst>
          </p:cNvPr>
          <p:cNvCxnSpPr>
            <a:cxnSpLocks/>
          </p:cNvCxnSpPr>
          <p:nvPr/>
        </p:nvCxnSpPr>
        <p:spPr>
          <a:xfrm flipH="1" flipV="1">
            <a:off x="742122" y="3900853"/>
            <a:ext cx="1391479" cy="80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353390-E76D-41BB-A054-58D25A688632}"/>
              </a:ext>
            </a:extLst>
          </p:cNvPr>
          <p:cNvSpPr txBox="1"/>
          <p:nvPr/>
        </p:nvSpPr>
        <p:spPr>
          <a:xfrm>
            <a:off x="-17073" y="3300385"/>
            <a:ext cx="92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stays regulated</a:t>
            </a:r>
          </a:p>
        </p:txBody>
      </p:sp>
    </p:spTree>
    <p:extLst>
      <p:ext uri="{BB962C8B-B14F-4D97-AF65-F5344CB8AC3E}">
        <p14:creationId xmlns:p14="http://schemas.microsoft.com/office/powerpoint/2010/main" val="122017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DF48-2904-409A-A78B-4CDF382A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Compiler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3F50-106B-4B0F-A6E6-2B1ABBC7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__</a:t>
            </a:r>
            <a:r>
              <a:rPr lang="en-US" sz="1200" dirty="0" err="1"/>
              <a:t>TI_auto_init_warm</a:t>
            </a:r>
            <a:r>
              <a:rPr lang="en-US" sz="1200" dirty="0"/>
              <a:t> is the compiler LFU initialization routine</a:t>
            </a:r>
          </a:p>
          <a:p>
            <a:r>
              <a:rPr lang="en-US" sz="1200" dirty="0"/>
              <a:t>Old FW is provided as reference to compiler to build new FW</a:t>
            </a:r>
          </a:p>
          <a:p>
            <a:r>
              <a:rPr lang="en-US" sz="1200" dirty="0"/>
              <a:t>Compiler uses this old FW to recognize common variables between old and new FW, and keeps them at the same addresses and does not initialize them in its LFU </a:t>
            </a:r>
            <a:r>
              <a:rPr lang="en-US" sz="1200" dirty="0" err="1"/>
              <a:t>init.</a:t>
            </a:r>
            <a:r>
              <a:rPr lang="en-US" sz="1200" dirty="0"/>
              <a:t> routine (when --</a:t>
            </a:r>
            <a:r>
              <a:rPr lang="en-US" sz="1200" dirty="0" err="1"/>
              <a:t>lfu_default</a:t>
            </a:r>
            <a:r>
              <a:rPr lang="en-US" sz="1200" dirty="0"/>
              <a:t> = preserve, this is the default mode if nothing is specified)</a:t>
            </a:r>
          </a:p>
          <a:p>
            <a:r>
              <a:rPr lang="en-US" sz="1200" dirty="0"/>
              <a:t>Variable attributes supported by the compiler (“preserve” and “update”). In default mode, no need to explicitly provide attributes for Common variables. They are “preserve” by default. </a:t>
            </a:r>
          </a:p>
          <a:p>
            <a:r>
              <a:rPr lang="en-US" sz="1200" dirty="0"/>
              <a:t>New variables are assigned addresses by default, but are initialized by the Compiler LFU </a:t>
            </a:r>
            <a:r>
              <a:rPr lang="en-US" sz="1200" dirty="0" err="1"/>
              <a:t>init.</a:t>
            </a:r>
            <a:r>
              <a:rPr lang="en-US" sz="1200" dirty="0"/>
              <a:t> </a:t>
            </a:r>
            <a:r>
              <a:rPr lang="en-US" sz="1200"/>
              <a:t>routine </a:t>
            </a:r>
            <a:r>
              <a:rPr lang="en-US" sz="1200" dirty="0"/>
              <a:t>only if they have the “update” attribute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A208A-188D-4161-8A1B-327ED7B3D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9636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14028</TotalTime>
  <Words>1726</Words>
  <Application>Microsoft Office PowerPoint</Application>
  <PresentationFormat>On-screen Show (16:9)</PresentationFormat>
  <Paragraphs>199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FinalPowerpoint</vt:lpstr>
      <vt:lpstr>C28 LFU</vt:lpstr>
      <vt:lpstr>Agenda</vt:lpstr>
      <vt:lpstr>LFU without reset on F28003x</vt:lpstr>
      <vt:lpstr>C28x LFU Flow – Bank 0 to Bank 1</vt:lpstr>
      <vt:lpstr>C28x LFU Flow</vt:lpstr>
      <vt:lpstr>C28x LFU Flow</vt:lpstr>
      <vt:lpstr>CLA LFU Flow</vt:lpstr>
      <vt:lpstr>Results</vt:lpstr>
      <vt:lpstr>Compiler Support</vt:lpstr>
      <vt:lpstr>F28003x Hardware Support for LFU</vt:lpstr>
      <vt:lpstr>LFU with reset on F28003x</vt:lpstr>
      <vt:lpstr>Cannot Skip Firmware Updates with LFU</vt:lpstr>
      <vt:lpstr>Concerns/Issues</vt:lpstr>
      <vt:lpstr>References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Huang, Wayne</cp:lastModifiedBy>
  <cp:revision>1007</cp:revision>
  <dcterms:created xsi:type="dcterms:W3CDTF">2007-12-19T20:51:45Z</dcterms:created>
  <dcterms:modified xsi:type="dcterms:W3CDTF">2022-11-21T05:02:04Z</dcterms:modified>
</cp:coreProperties>
</file>