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9" r:id="rId1"/>
  </p:sldMasterIdLst>
  <p:notesMasterIdLst>
    <p:notesMasterId r:id="rId19"/>
  </p:notesMasterIdLst>
  <p:handoutMasterIdLst>
    <p:handoutMasterId r:id="rId20"/>
  </p:handoutMasterIdLst>
  <p:sldIdLst>
    <p:sldId id="261" r:id="rId2"/>
    <p:sldId id="262" r:id="rId3"/>
    <p:sldId id="291" r:id="rId4"/>
    <p:sldId id="293" r:id="rId5"/>
    <p:sldId id="292" r:id="rId6"/>
    <p:sldId id="274" r:id="rId7"/>
    <p:sldId id="268" r:id="rId8"/>
    <p:sldId id="294" r:id="rId9"/>
    <p:sldId id="295" r:id="rId10"/>
    <p:sldId id="285" r:id="rId11"/>
    <p:sldId id="296" r:id="rId12"/>
    <p:sldId id="297" r:id="rId13"/>
    <p:sldId id="298" r:id="rId14"/>
    <p:sldId id="301" r:id="rId15"/>
    <p:sldId id="300" r:id="rId16"/>
    <p:sldId id="277" r:id="rId17"/>
    <p:sldId id="276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1111"/>
    <a:srgbClr val="C0C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 autoAdjust="0"/>
    <p:restoredTop sz="77396" autoAdjust="0"/>
  </p:normalViewPr>
  <p:slideViewPr>
    <p:cSldViewPr snapToGrid="0">
      <p:cViewPr varScale="1">
        <p:scale>
          <a:sx n="90" d="100"/>
          <a:sy n="90" d="100"/>
        </p:scale>
        <p:origin x="-1224" y="-67"/>
      </p:cViewPr>
      <p:guideLst>
        <p:guide orient="horz" pos="2160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Times New Roman" pitchFamily="18" charset="0"/>
              </a:defRPr>
            </a:lvl1pPr>
          </a:lstStyle>
          <a:p>
            <a:fld id="{4E26BA00-544B-4298-B92A-35D2085044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63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fld id="{66E7CD85-4E24-4777-A787-2890FBF0892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97075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48C3B-0282-41D5-8485-808D2DBBAF38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E6E2FE-390D-4F62-AC8D-5AC8BDEB4F08}" type="slidenum">
              <a:rPr lang="en-US"/>
              <a:pPr/>
              <a:t>17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719F9-4496-441B-9EB7-0C6AF6A8E860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ACFEE-4621-4201-901E-11CB81B62DF9}" type="slidenum">
              <a:rPr lang="en-US"/>
              <a:pPr/>
              <a:t>3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078" tIns="45039" rIns="90078" bIns="4503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0DF10-AF34-4DA0-8FF3-E9D5A3A30639}" type="slidenum">
              <a:rPr lang="en-US"/>
              <a:pPr/>
              <a:t>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191000"/>
            <a:ext cx="6629400" cy="4572000"/>
          </a:xfrm>
        </p:spPr>
        <p:txBody>
          <a:bodyPr/>
          <a:lstStyle/>
          <a:p>
            <a:endParaRPr lang="en-US" sz="9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667972-5970-492A-A567-5CD4F9EDF1FD}" type="slidenum">
              <a:rPr lang="en-US"/>
              <a:pPr/>
              <a:t>5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078" tIns="45039" rIns="90078" bIns="4503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38E91-A1BF-4BB6-B93E-7CBF571D6C00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0BC78-7FD3-4E30-9D7E-0851C9333C91}" type="slidenum">
              <a:rPr lang="en-US"/>
              <a:pPr/>
              <a:t>7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6248400" cy="4572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AFF17-93B3-4AAF-82EF-B225251707E4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400E6-8831-49AF-9EF0-7F67DD285884}" type="slidenum">
              <a:rPr lang="en-US"/>
              <a:pPr/>
              <a:t>11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343400"/>
            <a:ext cx="6553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8288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0" name="Title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/>
          <a:lstStyle/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dirty="0"/>
              <a:t>Architecture</a:t>
            </a:r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7620000" cy="1068388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Module 1</a:t>
            </a:r>
          </a:p>
          <a:p>
            <a:r>
              <a:rPr lang="en-US" dirty="0"/>
              <a:t>C2000™ Microcontroller Workshop</a:t>
            </a:r>
          </a:p>
        </p:txBody>
      </p:sp>
      <p:sp>
        <p:nvSpPr>
          <p:cNvPr id="16" name="copyright"/>
          <p:cNvSpPr>
            <a:spLocks noChangeArrowheads="1"/>
          </p:cNvSpPr>
          <p:nvPr/>
        </p:nvSpPr>
        <p:spPr bwMode="auto">
          <a:xfrm>
            <a:off x="5080123" y="6567488"/>
            <a:ext cx="40576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Copyright © </a:t>
            </a:r>
            <a:r>
              <a:rPr lang="en-US" sz="1200" b="0" dirty="0" smtClean="0">
                <a:solidFill>
                  <a:schemeClr val="tx2"/>
                </a:solidFill>
                <a:latin typeface="Arial" charset="0"/>
              </a:rPr>
              <a:t>2019 </a:t>
            </a: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Texas Instruments. All rights reserved.</a:t>
            </a:r>
            <a:r>
              <a:rPr lang="en-US" sz="1200" b="0" dirty="0">
                <a:latin typeface="Arial" charset="0"/>
              </a:rPr>
              <a:t> </a:t>
            </a:r>
            <a:endParaRPr lang="en-US" sz="1400" b="0" dirty="0">
              <a:latin typeface="Times New Roman" pitchFamily="18" charset="0"/>
            </a:endParaRPr>
          </a:p>
        </p:txBody>
      </p:sp>
      <p:pic>
        <p:nvPicPr>
          <p:cNvPr id="18" name="Picture 17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987" y="6384027"/>
            <a:ext cx="1753366" cy="4114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Dual Code </a:t>
            </a:r>
            <a:r>
              <a:rPr lang="en-US" dirty="0"/>
              <a:t>Security Module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14961" y="736600"/>
            <a:ext cx="8500744" cy="774700"/>
          </a:xfrm>
        </p:spPr>
        <p:txBody>
          <a:bodyPr>
            <a:noAutofit/>
          </a:bodyPr>
          <a:lstStyle/>
          <a:p>
            <a:pPr algn="ctr"/>
            <a:r>
              <a:rPr lang="en-US" sz="2400" i="1" dirty="0"/>
              <a:t>Prevents reverse engineering and protects valuable intellectual property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9860" y="3870960"/>
            <a:ext cx="8982700" cy="280447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Various on-chip memory resources can be assigned to either zone 1 or zone 2</a:t>
            </a:r>
          </a:p>
          <a:p>
            <a:r>
              <a:rPr lang="en-US" dirty="0" smtClean="0"/>
              <a:t>Each zone has its own password</a:t>
            </a:r>
          </a:p>
          <a:p>
            <a:r>
              <a:rPr lang="en-US" dirty="0" smtClean="0"/>
              <a:t>128-bit </a:t>
            </a:r>
            <a:r>
              <a:rPr lang="en-US" dirty="0"/>
              <a:t>user defined password </a:t>
            </a:r>
            <a:r>
              <a:rPr lang="en-US" dirty="0" smtClean="0"/>
              <a:t>is </a:t>
            </a:r>
            <a:r>
              <a:rPr lang="en-US" dirty="0"/>
              <a:t>stored in </a:t>
            </a:r>
            <a:r>
              <a:rPr lang="en-US" dirty="0" smtClean="0"/>
              <a:t>OTP</a:t>
            </a:r>
            <a:endParaRPr lang="en-US" dirty="0"/>
          </a:p>
          <a:p>
            <a:r>
              <a:rPr lang="en-US" dirty="0"/>
              <a:t>128-bits = 2</a:t>
            </a:r>
            <a:r>
              <a:rPr lang="en-US" baseline="30000" dirty="0"/>
              <a:t>128</a:t>
            </a:r>
            <a:r>
              <a:rPr lang="en-US" dirty="0"/>
              <a:t> = 3.4 x 10</a:t>
            </a:r>
            <a:r>
              <a:rPr lang="en-US" baseline="30000" dirty="0"/>
              <a:t>38</a:t>
            </a:r>
            <a:r>
              <a:rPr lang="en-US" dirty="0"/>
              <a:t> possible passwords</a:t>
            </a:r>
          </a:p>
          <a:p>
            <a:r>
              <a:rPr lang="en-US" dirty="0"/>
              <a:t>To try 1 password every 8 cycles at </a:t>
            </a:r>
            <a:r>
              <a:rPr lang="en-US" dirty="0" smtClean="0"/>
              <a:t>100 </a:t>
            </a:r>
            <a:r>
              <a:rPr lang="en-US" dirty="0"/>
              <a:t>MHz, it would take at least </a:t>
            </a:r>
            <a:r>
              <a:rPr lang="en-US" dirty="0" smtClean="0"/>
              <a:t>8.6 </a:t>
            </a:r>
            <a:r>
              <a:rPr lang="en-US" dirty="0"/>
              <a:t>x </a:t>
            </a:r>
            <a:r>
              <a:rPr lang="en-US" dirty="0" smtClean="0"/>
              <a:t>10</a:t>
            </a:r>
            <a:r>
              <a:rPr lang="en-US" baseline="30000" dirty="0" smtClean="0"/>
              <a:t>23</a:t>
            </a:r>
            <a:r>
              <a:rPr lang="en-US" dirty="0" smtClean="0"/>
              <a:t> </a:t>
            </a:r>
            <a:r>
              <a:rPr lang="en-US" dirty="0"/>
              <a:t>years to try all possible combinations!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954870" y="1910449"/>
            <a:ext cx="2099277" cy="1538883"/>
            <a:chOff x="3478870" y="792849"/>
            <a:chExt cx="2099277" cy="1538883"/>
          </a:xfrm>
        </p:grpSpPr>
        <p:sp>
          <p:nvSpPr>
            <p:cNvPr id="59" name="TextBox 58"/>
            <p:cNvSpPr txBox="1"/>
            <p:nvPr/>
          </p:nvSpPr>
          <p:spPr>
            <a:xfrm>
              <a:off x="3480780" y="792849"/>
              <a:ext cx="2097049" cy="15388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none" bIns="0" rtlCol="0" anchor="ctr" anchorCtr="0">
              <a:spAutoFit/>
            </a:bodyPr>
            <a:lstStyle/>
            <a:p>
              <a:r>
                <a:rPr lang="en-US" sz="20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Z1_CSMPSWD0</a:t>
              </a:r>
            </a:p>
            <a:p>
              <a:r>
                <a:rPr lang="en-US" sz="2000" b="0" dirty="0" smtClean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Z1_CSMPSWD1</a:t>
              </a:r>
              <a:endParaRPr lang="en-US" sz="20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b="0" dirty="0" smtClean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Z1_CSMPSWD2</a:t>
              </a:r>
              <a:endParaRPr lang="en-US" sz="20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b="0" dirty="0" smtClean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Z1_CSMPSWD3</a:t>
              </a:r>
              <a:endParaRPr lang="en-US" sz="20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>
              <a:off x="3480780" y="1184405"/>
              <a:ext cx="209704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478870" y="1591541"/>
              <a:ext cx="209704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3481098" y="1969711"/>
              <a:ext cx="209704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5054304" y="1910449"/>
            <a:ext cx="2099277" cy="1538883"/>
            <a:chOff x="3418544" y="792849"/>
            <a:chExt cx="2099277" cy="1538883"/>
          </a:xfrm>
        </p:grpSpPr>
        <p:sp>
          <p:nvSpPr>
            <p:cNvPr id="64" name="TextBox 63"/>
            <p:cNvSpPr txBox="1"/>
            <p:nvPr/>
          </p:nvSpPr>
          <p:spPr>
            <a:xfrm>
              <a:off x="3419820" y="792849"/>
              <a:ext cx="2097049" cy="15388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none" bIns="0" rtlCol="0" anchor="ctr" anchorCtr="0">
              <a:spAutoFit/>
            </a:bodyPr>
            <a:lstStyle/>
            <a:p>
              <a:r>
                <a:rPr lang="en-US" sz="20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Z2_CSMPSWD0</a:t>
              </a:r>
            </a:p>
            <a:p>
              <a:r>
                <a:rPr lang="en-US" sz="2000" b="0" dirty="0" smtClean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Z2_CSMPSWD1</a:t>
              </a:r>
              <a:endParaRPr lang="en-US" sz="20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b="0" dirty="0" smtClean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Z2_CSMPSWD2</a:t>
              </a:r>
              <a:endParaRPr lang="en-US" sz="20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b="0" dirty="0" smtClean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Z2_CSMPSWD3</a:t>
              </a:r>
              <a:endParaRPr lang="en-US" sz="20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3420454" y="1184405"/>
              <a:ext cx="209704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3418544" y="1591541"/>
              <a:ext cx="209704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3420772" y="1969711"/>
              <a:ext cx="209704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C28x </a:t>
            </a:r>
            <a:r>
              <a:rPr lang="en-US" dirty="0"/>
              <a:t>Fast Interrupt Response Manager</a:t>
            </a:r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288925" y="966788"/>
            <a:ext cx="3176588" cy="3139321"/>
          </a:xfrm>
          <a:prstGeom prst="rect">
            <a:avLst/>
          </a:prstGeom>
          <a:noFill/>
          <a:ln w="31750">
            <a:noFill/>
            <a:miter lim="800000"/>
            <a:headEnd/>
            <a:tailEnd type="none" w="sm" len="sm"/>
          </a:ln>
          <a:effectLst/>
        </p:spPr>
        <p:txBody>
          <a:bodyPr>
            <a:spAutoFit/>
          </a:bodyPr>
          <a:lstStyle/>
          <a:p>
            <a:pPr marL="282575" indent="-282575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 smtClean="0">
                <a:effectLst/>
                <a:latin typeface="Arial" charset="0"/>
              </a:rPr>
              <a:t>192 </a:t>
            </a:r>
            <a:r>
              <a:rPr lang="en-US" sz="2000" dirty="0">
                <a:effectLst/>
                <a:latin typeface="Arial" charset="0"/>
              </a:rPr>
              <a:t>dedicated PIE vectors</a:t>
            </a:r>
          </a:p>
          <a:p>
            <a:pPr marL="282575" indent="-282575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effectLst/>
                <a:latin typeface="Arial" charset="0"/>
              </a:rPr>
              <a:t>No software decision making required</a:t>
            </a:r>
          </a:p>
          <a:p>
            <a:pPr marL="282575" indent="-282575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effectLst/>
                <a:latin typeface="Arial" charset="0"/>
              </a:rPr>
              <a:t>Direct access to RAM vectors</a:t>
            </a:r>
          </a:p>
          <a:p>
            <a:pPr marL="282575" indent="-282575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effectLst/>
                <a:latin typeface="Arial" charset="0"/>
              </a:rPr>
              <a:t>Auto flags update</a:t>
            </a:r>
          </a:p>
          <a:p>
            <a:pPr marL="282575" indent="-282575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effectLst/>
                <a:latin typeface="Arial" charset="0"/>
              </a:rPr>
              <a:t>Concurrent auto context save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6729413" y="2225675"/>
            <a:ext cx="2190750" cy="16541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46122" name="Line 42"/>
          <p:cNvSpPr>
            <a:spLocks noChangeShapeType="1"/>
          </p:cNvSpPr>
          <p:nvPr/>
        </p:nvSpPr>
        <p:spPr bwMode="auto">
          <a:xfrm>
            <a:off x="8037513" y="3013075"/>
            <a:ext cx="32543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8362950" y="2433638"/>
            <a:ext cx="490538" cy="1209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726238" y="1882775"/>
            <a:ext cx="2136775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dirty="0">
                <a:effectLst/>
                <a:latin typeface="Arial" charset="0"/>
              </a:rPr>
              <a:t>28x CPU Interrupt logic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7678738" y="2630488"/>
            <a:ext cx="506413" cy="766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8347599" y="2725738"/>
            <a:ext cx="5482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dirty="0" smtClean="0">
                <a:effectLst/>
                <a:latin typeface="Arial" charset="0"/>
              </a:rPr>
              <a:t>C28x</a:t>
            </a:r>
            <a:endParaRPr lang="en-US" sz="1200" dirty="0">
              <a:effectLst/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dirty="0">
                <a:effectLst/>
                <a:latin typeface="Arial" charset="0"/>
              </a:rPr>
              <a:t>CPU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7639050" y="2886075"/>
            <a:ext cx="611188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dirty="0">
                <a:solidFill>
                  <a:schemeClr val="tx2"/>
                </a:solidFill>
                <a:effectLst/>
                <a:latin typeface="Arial" charset="0"/>
              </a:rPr>
              <a:t>INTM</a:t>
            </a:r>
            <a:endParaRPr lang="en-US" sz="1200" dirty="0">
              <a:effectLst/>
              <a:latin typeface="Arial" charset="0"/>
            </a:endParaRPr>
          </a:p>
        </p:txBody>
      </p:sp>
      <p:sp>
        <p:nvSpPr>
          <p:cNvPr id="46129" name="Rectangle 49"/>
          <p:cNvSpPr>
            <a:spLocks noChangeArrowheads="1"/>
          </p:cNvSpPr>
          <p:nvPr/>
        </p:nvSpPr>
        <p:spPr bwMode="auto">
          <a:xfrm>
            <a:off x="6794500" y="2630488"/>
            <a:ext cx="382588" cy="766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7219950" y="2630488"/>
            <a:ext cx="407988" cy="766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grpSp>
        <p:nvGrpSpPr>
          <p:cNvPr id="46152" name="Group 72"/>
          <p:cNvGrpSpPr>
            <a:grpSpLocks/>
          </p:cNvGrpSpPr>
          <p:nvPr/>
        </p:nvGrpSpPr>
        <p:grpSpPr bwMode="auto">
          <a:xfrm>
            <a:off x="3465514" y="1362075"/>
            <a:ext cx="917576" cy="3254375"/>
            <a:chOff x="2183" y="858"/>
            <a:chExt cx="578" cy="2050"/>
          </a:xfrm>
        </p:grpSpPr>
        <p:grpSp>
          <p:nvGrpSpPr>
            <p:cNvPr id="46133" name="Group 53"/>
            <p:cNvGrpSpPr>
              <a:grpSpLocks/>
            </p:cNvGrpSpPr>
            <p:nvPr/>
          </p:nvGrpSpPr>
          <p:grpSpPr bwMode="auto">
            <a:xfrm>
              <a:off x="2297" y="1719"/>
              <a:ext cx="464" cy="341"/>
              <a:chOff x="460" y="1599"/>
              <a:chExt cx="667" cy="407"/>
            </a:xfrm>
          </p:grpSpPr>
          <p:sp>
            <p:nvSpPr>
              <p:cNvPr id="46134" name="AutoShape 54"/>
              <p:cNvSpPr>
                <a:spLocks noChangeArrowheads="1"/>
              </p:cNvSpPr>
              <p:nvPr/>
            </p:nvSpPr>
            <p:spPr bwMode="auto">
              <a:xfrm>
                <a:off x="460" y="1599"/>
                <a:ext cx="667" cy="407"/>
              </a:xfrm>
              <a:prstGeom prst="notchedRightArrow">
                <a:avLst>
                  <a:gd name="adj1" fmla="val 50000"/>
                  <a:gd name="adj2" fmla="val 40971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46135" name="Rectangle 55"/>
              <p:cNvSpPr>
                <a:spLocks noChangeArrowheads="1"/>
              </p:cNvSpPr>
              <p:nvPr/>
            </p:nvSpPr>
            <p:spPr bwMode="auto">
              <a:xfrm>
                <a:off x="602" y="1722"/>
                <a:ext cx="486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r>
                  <a:rPr lang="en-US" sz="1200" dirty="0" smtClean="0">
                    <a:effectLst/>
                    <a:latin typeface="Arial" charset="0"/>
                  </a:rPr>
                  <a:t>192 </a:t>
                </a:r>
                <a:endParaRPr lang="en-US" sz="1200" dirty="0">
                  <a:effectLst/>
                  <a:latin typeface="Arial" charset="0"/>
                </a:endParaRPr>
              </a:p>
            </p:txBody>
          </p:sp>
        </p:grpSp>
        <p:sp>
          <p:nvSpPr>
            <p:cNvPr id="46136" name="Rectangle 56"/>
            <p:cNvSpPr>
              <a:spLocks noChangeArrowheads="1"/>
            </p:cNvSpPr>
            <p:nvPr/>
          </p:nvSpPr>
          <p:spPr bwMode="auto">
            <a:xfrm>
              <a:off x="2217" y="858"/>
              <a:ext cx="160" cy="20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200" b="0" dirty="0">
                <a:effectLst/>
                <a:latin typeface="Arial" charset="0"/>
              </a:endParaRPr>
            </a:p>
          </p:txBody>
        </p:sp>
        <p:sp>
          <p:nvSpPr>
            <p:cNvPr id="46137" name="Rectangle 57"/>
            <p:cNvSpPr>
              <a:spLocks noChangeArrowheads="1"/>
            </p:cNvSpPr>
            <p:nvPr/>
          </p:nvSpPr>
          <p:spPr bwMode="auto">
            <a:xfrm rot="10800000">
              <a:off x="2183" y="892"/>
              <a:ext cx="231" cy="19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eaVert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dirty="0">
                  <a:effectLst/>
                  <a:latin typeface="Arial" charset="0"/>
                </a:rPr>
                <a:t>Peripheral Interrupts   </a:t>
              </a:r>
              <a:r>
                <a:rPr lang="en-US" sz="1200" dirty="0" smtClean="0">
                  <a:effectLst/>
                  <a:latin typeface="Arial" charset="0"/>
                </a:rPr>
                <a:t>12x16 </a:t>
              </a:r>
              <a:r>
                <a:rPr lang="en-US" sz="1200" dirty="0">
                  <a:effectLst/>
                  <a:latin typeface="Arial" charset="0"/>
                </a:rPr>
                <a:t>= </a:t>
              </a:r>
              <a:r>
                <a:rPr lang="en-US" sz="1200" dirty="0" smtClean="0">
                  <a:effectLst/>
                  <a:latin typeface="Arial" charset="0"/>
                </a:rPr>
                <a:t>192</a:t>
              </a:r>
              <a:endParaRPr lang="en-US" sz="1200" dirty="0">
                <a:effectLst/>
                <a:latin typeface="Arial" charset="0"/>
              </a:endParaRPr>
            </a:p>
          </p:txBody>
        </p:sp>
      </p:grpSp>
      <p:sp>
        <p:nvSpPr>
          <p:cNvPr id="46138" name="AutoShape 58"/>
          <p:cNvSpPr>
            <a:spLocks noChangeArrowheads="1"/>
          </p:cNvSpPr>
          <p:nvPr/>
        </p:nvSpPr>
        <p:spPr bwMode="auto">
          <a:xfrm>
            <a:off x="5276850" y="2695575"/>
            <a:ext cx="1444625" cy="603250"/>
          </a:xfrm>
          <a:prstGeom prst="notchedRightArrow">
            <a:avLst>
              <a:gd name="adj1" fmla="val 50000"/>
              <a:gd name="adj2" fmla="val 4015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5230813" y="2873375"/>
            <a:ext cx="1333500" cy="2375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1200" dirty="0">
                <a:effectLst/>
                <a:latin typeface="Arial" charset="0"/>
              </a:rPr>
              <a:t>     12 interrupts</a:t>
            </a: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5610225" y="2195513"/>
            <a:ext cx="804863" cy="606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200" dirty="0">
                <a:effectLst/>
                <a:latin typeface="Arial" charset="0"/>
              </a:rPr>
              <a:t>INT1   to  INT12</a:t>
            </a:r>
          </a:p>
        </p:txBody>
      </p:sp>
      <p:sp>
        <p:nvSpPr>
          <p:cNvPr id="46141" name="Line 61"/>
          <p:cNvSpPr>
            <a:spLocks noChangeShapeType="1"/>
          </p:cNvSpPr>
          <p:nvPr/>
        </p:nvSpPr>
        <p:spPr bwMode="auto">
          <a:xfrm>
            <a:off x="5659438" y="2284413"/>
            <a:ext cx="38417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46142" name="Line 62"/>
          <p:cNvSpPr>
            <a:spLocks noChangeShapeType="1"/>
          </p:cNvSpPr>
          <p:nvPr/>
        </p:nvSpPr>
        <p:spPr bwMode="auto">
          <a:xfrm flipV="1">
            <a:off x="5794375" y="2551113"/>
            <a:ext cx="438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46143" name="Rectangle 63"/>
          <p:cNvSpPr>
            <a:spLocks noChangeArrowheads="1"/>
          </p:cNvSpPr>
          <p:nvPr/>
        </p:nvSpPr>
        <p:spPr bwMode="auto">
          <a:xfrm>
            <a:off x="4391025" y="1608138"/>
            <a:ext cx="1025525" cy="27670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effectLst/>
              <a:latin typeface="Arial" charset="0"/>
            </a:endParaRPr>
          </a:p>
          <a:p>
            <a:pPr algn="ctr"/>
            <a:endParaRPr lang="en-US" sz="1200" dirty="0">
              <a:effectLst/>
              <a:latin typeface="Arial" charset="0"/>
            </a:endParaRPr>
          </a:p>
          <a:p>
            <a:pPr algn="ctr"/>
            <a:endParaRPr lang="en-US" sz="1200" dirty="0">
              <a:effectLst/>
              <a:latin typeface="Arial" charset="0"/>
            </a:endParaRPr>
          </a:p>
          <a:p>
            <a:pPr algn="ctr"/>
            <a:r>
              <a:rPr lang="en-US" sz="1200" dirty="0">
                <a:effectLst/>
                <a:latin typeface="Arial" charset="0"/>
              </a:rPr>
              <a:t>PIE</a:t>
            </a:r>
          </a:p>
          <a:p>
            <a:pPr algn="ctr"/>
            <a:r>
              <a:rPr lang="en-US" sz="1200" dirty="0">
                <a:effectLst/>
                <a:latin typeface="Arial" charset="0"/>
              </a:rPr>
              <a:t>Register</a:t>
            </a:r>
          </a:p>
          <a:p>
            <a:pPr algn="ctr"/>
            <a:r>
              <a:rPr lang="en-US" sz="1200" dirty="0">
                <a:effectLst/>
                <a:latin typeface="Arial" charset="0"/>
              </a:rPr>
              <a:t>Map</a:t>
            </a:r>
          </a:p>
        </p:txBody>
      </p:sp>
      <p:sp>
        <p:nvSpPr>
          <p:cNvPr id="46144" name="Rectangle 64"/>
          <p:cNvSpPr>
            <a:spLocks noChangeArrowheads="1"/>
          </p:cNvSpPr>
          <p:nvPr/>
        </p:nvSpPr>
        <p:spPr bwMode="auto">
          <a:xfrm>
            <a:off x="4340225" y="1625600"/>
            <a:ext cx="1157288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dirty="0">
                <a:effectLst/>
                <a:latin typeface="Arial" charset="0"/>
              </a:rPr>
              <a:t>PIE module For </a:t>
            </a:r>
            <a:r>
              <a:rPr lang="en-US" sz="1200" dirty="0" smtClean="0">
                <a:effectLst/>
                <a:latin typeface="Arial" charset="0"/>
              </a:rPr>
              <a:t>192 </a:t>
            </a:r>
            <a:r>
              <a:rPr lang="en-US" sz="1200" dirty="0">
                <a:effectLst/>
                <a:latin typeface="Arial" charset="0"/>
              </a:rPr>
              <a:t>interrupts</a:t>
            </a:r>
          </a:p>
        </p:txBody>
      </p:sp>
      <p:grpSp>
        <p:nvGrpSpPr>
          <p:cNvPr id="46148" name="Group 68"/>
          <p:cNvGrpSpPr>
            <a:grpSpLocks/>
          </p:cNvGrpSpPr>
          <p:nvPr/>
        </p:nvGrpSpPr>
        <p:grpSpPr bwMode="auto">
          <a:xfrm>
            <a:off x="382588" y="4152900"/>
            <a:ext cx="2667000" cy="2362200"/>
            <a:chOff x="4080" y="2448"/>
            <a:chExt cx="1680" cy="1488"/>
          </a:xfrm>
        </p:grpSpPr>
        <p:sp>
          <p:nvSpPr>
            <p:cNvPr id="46147" name="Rectangle 67"/>
            <p:cNvSpPr>
              <a:spLocks noChangeArrowheads="1"/>
            </p:cNvSpPr>
            <p:nvPr/>
          </p:nvSpPr>
          <p:spPr bwMode="auto">
            <a:xfrm>
              <a:off x="4080" y="2448"/>
              <a:ext cx="1632" cy="22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grpSp>
          <p:nvGrpSpPr>
            <p:cNvPr id="46086" name="Group 6"/>
            <p:cNvGrpSpPr>
              <a:grpSpLocks/>
            </p:cNvGrpSpPr>
            <p:nvPr/>
          </p:nvGrpSpPr>
          <p:grpSpPr bwMode="auto">
            <a:xfrm>
              <a:off x="4080" y="2668"/>
              <a:ext cx="1680" cy="1268"/>
              <a:chOff x="2016" y="2908"/>
              <a:chExt cx="1680" cy="1268"/>
            </a:xfrm>
          </p:grpSpPr>
          <p:sp>
            <p:nvSpPr>
              <p:cNvPr id="46087" name="Rectangle 7"/>
              <p:cNvSpPr>
                <a:spLocks noChangeArrowheads="1"/>
              </p:cNvSpPr>
              <p:nvPr/>
            </p:nvSpPr>
            <p:spPr bwMode="auto">
              <a:xfrm>
                <a:off x="2016" y="2908"/>
                <a:ext cx="1632" cy="1268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46088" name="Text Box 8"/>
              <p:cNvSpPr txBox="1">
                <a:spLocks noChangeArrowheads="1"/>
              </p:cNvSpPr>
              <p:nvPr/>
            </p:nvSpPr>
            <p:spPr bwMode="auto">
              <a:xfrm>
                <a:off x="2074" y="2928"/>
                <a:ext cx="1622" cy="123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tabLst>
                    <a:tab pos="1319213" algn="l"/>
                  </a:tabLst>
                </a:pPr>
                <a:r>
                  <a:rPr lang="en-US" sz="2000" dirty="0">
                    <a:effectLst/>
                    <a:latin typeface="Arial" charset="0"/>
                  </a:rPr>
                  <a:t>T	ST0	</a:t>
                </a:r>
              </a:p>
              <a:p>
                <a:pPr>
                  <a:lnSpc>
                    <a:spcPct val="40000"/>
                  </a:lnSpc>
                  <a:tabLst>
                    <a:tab pos="1319213" algn="l"/>
                  </a:tabLst>
                </a:pPr>
                <a:r>
                  <a:rPr lang="en-US" sz="2000" dirty="0">
                    <a:effectLst/>
                    <a:latin typeface="Arial" charset="0"/>
                  </a:rPr>
                  <a:t>AH	AL</a:t>
                </a:r>
              </a:p>
              <a:p>
                <a:pPr>
                  <a:lnSpc>
                    <a:spcPct val="40000"/>
                  </a:lnSpc>
                  <a:tabLst>
                    <a:tab pos="1319213" algn="l"/>
                  </a:tabLst>
                </a:pPr>
                <a:r>
                  <a:rPr lang="en-US" sz="2000" dirty="0">
                    <a:effectLst/>
                    <a:latin typeface="Arial" charset="0"/>
                  </a:rPr>
                  <a:t>PH	PL</a:t>
                </a:r>
              </a:p>
              <a:p>
                <a:pPr>
                  <a:lnSpc>
                    <a:spcPct val="40000"/>
                  </a:lnSpc>
                  <a:tabLst>
                    <a:tab pos="1319213" algn="l"/>
                  </a:tabLst>
                </a:pPr>
                <a:r>
                  <a:rPr lang="en-US" sz="2000" dirty="0">
                    <a:effectLst/>
                    <a:latin typeface="Arial" charset="0"/>
                  </a:rPr>
                  <a:t>AR1 (L)	AR0 (L)</a:t>
                </a:r>
              </a:p>
              <a:p>
                <a:pPr>
                  <a:lnSpc>
                    <a:spcPct val="40000"/>
                  </a:lnSpc>
                  <a:tabLst>
                    <a:tab pos="1319213" algn="l"/>
                  </a:tabLst>
                </a:pPr>
                <a:r>
                  <a:rPr lang="en-US" sz="2000" dirty="0">
                    <a:effectLst/>
                    <a:latin typeface="Arial" charset="0"/>
                  </a:rPr>
                  <a:t>DP	ST1</a:t>
                </a:r>
              </a:p>
              <a:p>
                <a:pPr>
                  <a:lnSpc>
                    <a:spcPct val="40000"/>
                  </a:lnSpc>
                  <a:tabLst>
                    <a:tab pos="1319213" algn="l"/>
                  </a:tabLst>
                </a:pPr>
                <a:r>
                  <a:rPr lang="en-US" sz="2000" dirty="0">
                    <a:effectLst/>
                    <a:latin typeface="Arial" charset="0"/>
                  </a:rPr>
                  <a:t>DBSTAT	IER</a:t>
                </a:r>
              </a:p>
              <a:p>
                <a:pPr>
                  <a:lnSpc>
                    <a:spcPct val="40000"/>
                  </a:lnSpc>
                  <a:tabLst>
                    <a:tab pos="1319213" algn="l"/>
                  </a:tabLst>
                </a:pPr>
                <a:r>
                  <a:rPr lang="en-US" sz="2000" dirty="0">
                    <a:effectLst/>
                    <a:latin typeface="Arial" charset="0"/>
                  </a:rPr>
                  <a:t>PC(</a:t>
                </a:r>
                <a:r>
                  <a:rPr lang="en-US" sz="2000" dirty="0" err="1">
                    <a:effectLst/>
                    <a:latin typeface="Arial" charset="0"/>
                  </a:rPr>
                  <a:t>msw</a:t>
                </a:r>
                <a:r>
                  <a:rPr lang="en-US" sz="2000" dirty="0">
                    <a:effectLst/>
                    <a:latin typeface="Arial" charset="0"/>
                  </a:rPr>
                  <a:t>)	PC(</a:t>
                </a:r>
                <a:r>
                  <a:rPr lang="en-US" sz="2000" dirty="0" err="1">
                    <a:effectLst/>
                    <a:latin typeface="Arial" charset="0"/>
                  </a:rPr>
                  <a:t>lsw</a:t>
                </a:r>
                <a:r>
                  <a:rPr lang="en-US" sz="2000" dirty="0">
                    <a:effectLst/>
                    <a:latin typeface="Arial" charset="0"/>
                  </a:rPr>
                  <a:t>)</a:t>
                </a:r>
              </a:p>
            </p:txBody>
          </p:sp>
          <p:sp>
            <p:nvSpPr>
              <p:cNvPr id="46089" name="Line 9"/>
              <p:cNvSpPr>
                <a:spLocks noChangeShapeType="1"/>
              </p:cNvSpPr>
              <p:nvPr/>
            </p:nvSpPr>
            <p:spPr bwMode="auto">
              <a:xfrm>
                <a:off x="2016" y="3099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46090" name="Line 10"/>
              <p:cNvSpPr>
                <a:spLocks noChangeShapeType="1"/>
              </p:cNvSpPr>
              <p:nvPr/>
            </p:nvSpPr>
            <p:spPr bwMode="auto">
              <a:xfrm>
                <a:off x="2016" y="3273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46091" name="Line 11"/>
              <p:cNvSpPr>
                <a:spLocks noChangeShapeType="1"/>
              </p:cNvSpPr>
              <p:nvPr/>
            </p:nvSpPr>
            <p:spPr bwMode="auto">
              <a:xfrm>
                <a:off x="2016" y="3456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46092" name="Line 12"/>
              <p:cNvSpPr>
                <a:spLocks noChangeShapeType="1"/>
              </p:cNvSpPr>
              <p:nvPr/>
            </p:nvSpPr>
            <p:spPr bwMode="auto">
              <a:xfrm>
                <a:off x="2016" y="3630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46093" name="Line 13"/>
              <p:cNvSpPr>
                <a:spLocks noChangeShapeType="1"/>
              </p:cNvSpPr>
              <p:nvPr/>
            </p:nvSpPr>
            <p:spPr bwMode="auto">
              <a:xfrm>
                <a:off x="2016" y="3804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46094" name="Line 14"/>
              <p:cNvSpPr>
                <a:spLocks noChangeShapeType="1"/>
              </p:cNvSpPr>
              <p:nvPr/>
            </p:nvSpPr>
            <p:spPr bwMode="auto">
              <a:xfrm>
                <a:off x="2016" y="3978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46095" name="Line 15"/>
              <p:cNvSpPr>
                <a:spLocks noChangeShapeType="1"/>
              </p:cNvSpPr>
              <p:nvPr/>
            </p:nvSpPr>
            <p:spPr bwMode="auto">
              <a:xfrm>
                <a:off x="2832" y="2911"/>
                <a:ext cx="0" cy="12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</p:grpSp>
        <p:sp>
          <p:nvSpPr>
            <p:cNvPr id="46146" name="Text Box 66"/>
            <p:cNvSpPr txBox="1">
              <a:spLocks noChangeArrowheads="1"/>
            </p:cNvSpPr>
            <p:nvPr/>
          </p:nvSpPr>
          <p:spPr bwMode="auto">
            <a:xfrm>
              <a:off x="4133" y="2466"/>
              <a:ext cx="153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effectLst/>
                  <a:latin typeface="Arial" charset="0"/>
                </a:rPr>
                <a:t>Auto Context Save</a:t>
              </a:r>
            </a:p>
          </p:txBody>
        </p:sp>
      </p:grp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6705600" y="2886075"/>
            <a:ext cx="57626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dirty="0">
                <a:solidFill>
                  <a:schemeClr val="tx2"/>
                </a:solidFill>
                <a:effectLst/>
                <a:latin typeface="Arial" charset="0"/>
              </a:rPr>
              <a:t>IFR</a:t>
            </a:r>
            <a:endParaRPr lang="en-US" sz="1200" dirty="0">
              <a:effectLst/>
              <a:latin typeface="Arial" charset="0"/>
            </a:endParaRPr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7132638" y="2886075"/>
            <a:ext cx="57626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dirty="0">
                <a:solidFill>
                  <a:schemeClr val="tx2"/>
                </a:solidFill>
                <a:effectLst/>
                <a:latin typeface="Arial" charset="0"/>
              </a:rPr>
              <a:t>IER</a:t>
            </a:r>
            <a:endParaRPr lang="en-US" sz="1200" dirty="0"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06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/ Complex Math Unit (VCU)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2081" y="701675"/>
            <a:ext cx="4754880" cy="61563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80"/>
              </a:spcBef>
              <a:buFont typeface="Wingdings" pitchFamily="2" charset="2"/>
              <a:buNone/>
            </a:pPr>
            <a:r>
              <a:rPr lang="en-US" sz="2800" i="1" dirty="0" smtClean="0">
                <a:effectLst/>
              </a:rPr>
              <a:t>Extends C28x instruction set to support:</a:t>
            </a:r>
          </a:p>
          <a:p>
            <a:pPr>
              <a:spcBef>
                <a:spcPts val="680"/>
              </a:spcBef>
            </a:pPr>
            <a:r>
              <a:rPr lang="en-US" sz="2400" dirty="0" smtClean="0">
                <a:effectLst/>
              </a:rPr>
              <a:t>Viterbi operations</a:t>
            </a:r>
          </a:p>
          <a:p>
            <a:pPr lvl="1">
              <a:spcBef>
                <a:spcPts val="680"/>
              </a:spcBef>
            </a:pPr>
            <a:r>
              <a:rPr lang="en-US" sz="2000" dirty="0" smtClean="0">
                <a:effectLst/>
              </a:rPr>
              <a:t>Decode for communications</a:t>
            </a:r>
          </a:p>
          <a:p>
            <a:pPr>
              <a:spcBef>
                <a:spcPts val="680"/>
              </a:spcBef>
            </a:pPr>
            <a:r>
              <a:rPr lang="en-US" sz="2400" dirty="0" smtClean="0">
                <a:effectLst/>
              </a:rPr>
              <a:t>Complex math</a:t>
            </a:r>
          </a:p>
          <a:p>
            <a:pPr lvl="1">
              <a:spcBef>
                <a:spcPts val="680"/>
              </a:spcBef>
            </a:pPr>
            <a:r>
              <a:rPr lang="en-US" sz="2000" dirty="0" smtClean="0">
                <a:effectLst/>
              </a:rPr>
              <a:t>16-bit fixed-point complex FFT</a:t>
            </a:r>
            <a:endParaRPr lang="en-US" sz="1600" dirty="0" smtClean="0">
              <a:effectLst/>
            </a:endParaRPr>
          </a:p>
          <a:p>
            <a:pPr lvl="2">
              <a:spcBef>
                <a:spcPts val="680"/>
              </a:spcBef>
            </a:pPr>
            <a:r>
              <a:rPr lang="en-US" sz="1600" b="0" i="1" dirty="0" smtClean="0">
                <a:effectLst/>
              </a:rPr>
              <a:t>used in spread spectrum communications, and many signal processing algorithms</a:t>
            </a:r>
          </a:p>
          <a:p>
            <a:pPr lvl="1">
              <a:spcBef>
                <a:spcPts val="680"/>
              </a:spcBef>
            </a:pPr>
            <a:r>
              <a:rPr lang="en-US" sz="2000" dirty="0" smtClean="0">
                <a:effectLst/>
              </a:rPr>
              <a:t>Complex filters</a:t>
            </a:r>
          </a:p>
          <a:p>
            <a:pPr lvl="2">
              <a:spcBef>
                <a:spcPts val="680"/>
              </a:spcBef>
            </a:pPr>
            <a:r>
              <a:rPr lang="en-US" sz="1600" b="0" i="1" dirty="0" smtClean="0">
                <a:effectLst/>
              </a:rPr>
              <a:t>used to improve data reliability, transmission distance, and power efficiency</a:t>
            </a:r>
            <a:endParaRPr lang="en-US" sz="1800" dirty="0" smtClean="0">
              <a:effectLst/>
            </a:endParaRPr>
          </a:p>
          <a:p>
            <a:pPr lvl="1">
              <a:spcBef>
                <a:spcPts val="680"/>
              </a:spcBef>
            </a:pPr>
            <a:r>
              <a:rPr lang="en-US" sz="2000" dirty="0" smtClean="0">
                <a:effectLst/>
              </a:rPr>
              <a:t>Power Line Communications (PLC) and radar applications</a:t>
            </a:r>
          </a:p>
          <a:p>
            <a:pPr>
              <a:spcBef>
                <a:spcPts val="680"/>
              </a:spcBef>
            </a:pPr>
            <a:r>
              <a:rPr lang="en-US" sz="2400" dirty="0" smtClean="0">
                <a:effectLst/>
              </a:rPr>
              <a:t>Cyclic Redundancy Check (CRC)</a:t>
            </a:r>
          </a:p>
          <a:p>
            <a:pPr lvl="1">
              <a:spcBef>
                <a:spcPts val="680"/>
              </a:spcBef>
            </a:pPr>
            <a:r>
              <a:rPr lang="en-US" sz="2000" dirty="0" smtClean="0">
                <a:effectLst/>
              </a:rPr>
              <a:t>Communications and memory robustness checks</a:t>
            </a:r>
          </a:p>
          <a:p>
            <a:pPr marL="342900" lvl="1" indent="-342900">
              <a:spcBef>
                <a:spcPts val="680"/>
              </a:spcBef>
            </a:pPr>
            <a:r>
              <a:rPr lang="en-US" sz="2400" dirty="0" smtClean="0">
                <a:solidFill>
                  <a:srgbClr val="000000"/>
                </a:solidFill>
                <a:effectLst/>
                <a:cs typeface="Arial" charset="0"/>
              </a:rPr>
              <a:t>Other: OFDM </a:t>
            </a:r>
            <a:r>
              <a:rPr lang="en-US" sz="2400" dirty="0">
                <a:solidFill>
                  <a:srgbClr val="000000"/>
                </a:solidFill>
                <a:effectLst/>
                <a:cs typeface="Arial" charset="0"/>
              </a:rPr>
              <a:t>interleaving &amp; </a:t>
            </a:r>
            <a:r>
              <a:rPr lang="en-US" sz="2400" dirty="0" smtClean="0">
                <a:solidFill>
                  <a:srgbClr val="000000"/>
                </a:solidFill>
                <a:effectLst/>
                <a:cs typeface="Arial" charset="0"/>
              </a:rPr>
              <a:t>de-interleaving, </a:t>
            </a:r>
            <a:r>
              <a:rPr lang="en-US" sz="2400" dirty="0">
                <a:solidFill>
                  <a:srgbClr val="000000"/>
                </a:solidFill>
                <a:effectLst/>
                <a:cs typeface="Arial" charset="0"/>
              </a:rPr>
              <a:t>Galois Field </a:t>
            </a:r>
            <a:r>
              <a:rPr lang="en-US" sz="2400" dirty="0" smtClean="0">
                <a:solidFill>
                  <a:srgbClr val="000000"/>
                </a:solidFill>
                <a:effectLst/>
                <a:cs typeface="Arial" charset="0"/>
              </a:rPr>
              <a:t>arithmetic, </a:t>
            </a:r>
            <a:r>
              <a:rPr lang="en-US" sz="2400" dirty="0">
                <a:effectLst/>
                <a:cs typeface="Arial" charset="0"/>
              </a:rPr>
              <a:t>AES </a:t>
            </a:r>
            <a:r>
              <a:rPr lang="en-US" sz="2400" dirty="0" smtClean="0">
                <a:effectLst/>
                <a:cs typeface="Arial" charset="0"/>
              </a:rPr>
              <a:t>acceleration</a:t>
            </a:r>
            <a:endParaRPr lang="en-US" sz="2400" dirty="0">
              <a:effectLst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4977245" y="1110623"/>
            <a:ext cx="3979718" cy="51918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A6A6A6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>
              <a:solidFill>
                <a:srgbClr val="000000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7793" y="2020102"/>
            <a:ext cx="1350121" cy="268965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67795" y="1527758"/>
            <a:ext cx="1350120" cy="41600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9580" y="1174276"/>
            <a:ext cx="1235034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050" dirty="0" smtClean="0">
                <a:effectLst/>
              </a:rPr>
              <a:t>VCU execution registers</a:t>
            </a:r>
            <a:endParaRPr lang="en-US" sz="1050" dirty="0"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38788" y="1622494"/>
            <a:ext cx="1192499" cy="234778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34404" y="2094241"/>
            <a:ext cx="500316" cy="230659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34404" y="2370638"/>
            <a:ext cx="500316" cy="230659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34404" y="2650725"/>
            <a:ext cx="500316" cy="230659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34404" y="2927122"/>
            <a:ext cx="500316" cy="230659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34404" y="3210468"/>
            <a:ext cx="500316" cy="230659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34404" y="3511579"/>
            <a:ext cx="500316" cy="230659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34404" y="3804023"/>
            <a:ext cx="500316" cy="230659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34404" y="4080420"/>
            <a:ext cx="500316" cy="230659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34404" y="4381101"/>
            <a:ext cx="500316" cy="230659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67795" y="5708461"/>
            <a:ext cx="1350120" cy="41600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46788" y="5803197"/>
            <a:ext cx="1184029" cy="234778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67795" y="4821930"/>
            <a:ext cx="1350120" cy="79083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46788" y="4929023"/>
            <a:ext cx="1184029" cy="234778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46788" y="5279131"/>
            <a:ext cx="1184029" cy="234778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17098" y="2073647"/>
            <a:ext cx="626547" cy="2537253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8" name="Left-Right Arrow 27"/>
          <p:cNvSpPr/>
          <p:nvPr/>
        </p:nvSpPr>
        <p:spPr>
          <a:xfrm>
            <a:off x="6418269" y="1698560"/>
            <a:ext cx="289530" cy="135924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9" name="Left-Right Arrow 28"/>
          <p:cNvSpPr/>
          <p:nvPr/>
        </p:nvSpPr>
        <p:spPr>
          <a:xfrm>
            <a:off x="6416288" y="3264122"/>
            <a:ext cx="291511" cy="135924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30" name="Left-Right Arrow 29"/>
          <p:cNvSpPr/>
          <p:nvPr/>
        </p:nvSpPr>
        <p:spPr>
          <a:xfrm>
            <a:off x="6428164" y="5152299"/>
            <a:ext cx="279635" cy="135924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31" name="Left-Right Arrow 30"/>
          <p:cNvSpPr/>
          <p:nvPr/>
        </p:nvSpPr>
        <p:spPr>
          <a:xfrm>
            <a:off x="6438060" y="5850965"/>
            <a:ext cx="269739" cy="135924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57" name="Left-Right Arrow 56"/>
          <p:cNvSpPr/>
          <p:nvPr/>
        </p:nvSpPr>
        <p:spPr>
          <a:xfrm>
            <a:off x="6783822" y="2613172"/>
            <a:ext cx="298002" cy="135924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58" name="Left-Right Arrow 57"/>
          <p:cNvSpPr/>
          <p:nvPr/>
        </p:nvSpPr>
        <p:spPr>
          <a:xfrm>
            <a:off x="6780556" y="4749036"/>
            <a:ext cx="555493" cy="129051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33" name="Left-Right Arrow 32"/>
          <p:cNvSpPr/>
          <p:nvPr/>
        </p:nvSpPr>
        <p:spPr>
          <a:xfrm rot="5400000">
            <a:off x="7427284" y="3732022"/>
            <a:ext cx="1097509" cy="433557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09359" y="1638861"/>
            <a:ext cx="83127" cy="45482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079418" y="1294477"/>
            <a:ext cx="0" cy="190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17915" y="1292498"/>
            <a:ext cx="0" cy="190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1032" y="1377122"/>
            <a:ext cx="29688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86917" y="1375147"/>
            <a:ext cx="29688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34732" y="1626986"/>
            <a:ext cx="75770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/>
              </a:rPr>
              <a:t>VSTATUS</a:t>
            </a:r>
            <a:endParaRPr lang="en-US" sz="1200" dirty="0"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65228" y="2087817"/>
            <a:ext cx="43152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/>
              </a:rPr>
              <a:t>VR0</a:t>
            </a:r>
            <a:endParaRPr lang="en-US" sz="1200" dirty="0"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65228" y="2365862"/>
            <a:ext cx="43152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/>
              </a:rPr>
              <a:t>VR1</a:t>
            </a:r>
            <a:endParaRPr lang="en-US" sz="1200" dirty="0">
              <a:effectLst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65228" y="2649126"/>
            <a:ext cx="43152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/>
              </a:rPr>
              <a:t>VR2</a:t>
            </a:r>
            <a:endParaRPr lang="en-US" sz="1200" dirty="0"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65228" y="2929640"/>
            <a:ext cx="43152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/>
              </a:rPr>
              <a:t>VR3</a:t>
            </a:r>
            <a:endParaRPr lang="en-US" sz="1200" dirty="0"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65228" y="3207685"/>
            <a:ext cx="43152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/>
              </a:rPr>
              <a:t>VR4</a:t>
            </a:r>
            <a:endParaRPr lang="en-US" sz="1200" dirty="0">
              <a:effectLst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65228" y="3507779"/>
            <a:ext cx="43152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/>
              </a:rPr>
              <a:t>VR5</a:t>
            </a:r>
            <a:endParaRPr lang="en-US" sz="1200" dirty="0">
              <a:effectLst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65228" y="3800169"/>
            <a:ext cx="43152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/>
              </a:rPr>
              <a:t>VR6</a:t>
            </a:r>
            <a:endParaRPr lang="en-US" sz="1200" dirty="0"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65228" y="4078214"/>
            <a:ext cx="43152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/>
              </a:rPr>
              <a:t>VR7</a:t>
            </a:r>
            <a:endParaRPr lang="en-US" sz="1200" dirty="0"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65228" y="4395138"/>
            <a:ext cx="43152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/>
              </a:rPr>
              <a:t>VR8</a:t>
            </a:r>
            <a:endParaRPr lang="en-US" sz="1200" dirty="0">
              <a:effectLst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43604" y="4939095"/>
            <a:ext cx="417102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/>
              </a:rPr>
              <a:t>VT0</a:t>
            </a:r>
            <a:endParaRPr lang="en-US" sz="1200" dirty="0">
              <a:effectLst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43604" y="5287765"/>
            <a:ext cx="417102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/>
              </a:rPr>
              <a:t>VT1</a:t>
            </a:r>
            <a:endParaRPr lang="en-US" sz="1200" dirty="0"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80286" y="5813910"/>
            <a:ext cx="543739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/>
              </a:rPr>
              <a:t>VCRC</a:t>
            </a:r>
            <a:endParaRPr lang="en-US" sz="1200" dirty="0">
              <a:effectLst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4596" y="3022013"/>
            <a:ext cx="84314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effectLst/>
              </a:rPr>
              <a:t>VSM0 </a:t>
            </a:r>
            <a:br>
              <a:rPr lang="en-US" sz="1200" dirty="0" smtClean="0">
                <a:effectLst/>
              </a:rPr>
            </a:br>
            <a:r>
              <a:rPr lang="en-US" sz="1200" dirty="0" smtClean="0">
                <a:effectLst/>
              </a:rPr>
              <a:t>to </a:t>
            </a:r>
            <a:br>
              <a:rPr lang="en-US" sz="1200" dirty="0" smtClean="0">
                <a:effectLst/>
              </a:rPr>
            </a:br>
            <a:r>
              <a:rPr lang="en-US" sz="1200" dirty="0" smtClean="0">
                <a:effectLst/>
              </a:rPr>
              <a:t>VSM63</a:t>
            </a:r>
            <a:endParaRPr lang="en-US" sz="1200" dirty="0">
              <a:effectLst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88733" y="1945506"/>
            <a:ext cx="1795494" cy="1463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effectLst/>
              </a:rPr>
              <a:t>Data path logic for VCU-II </a:t>
            </a:r>
            <a:r>
              <a:rPr lang="en-US" sz="1100" dirty="0" smtClean="0">
                <a:effectLst/>
              </a:rPr>
              <a:t>Instruction</a:t>
            </a:r>
          </a:p>
          <a:p>
            <a:pPr marL="173038" indent="-173038">
              <a:buFont typeface="+mj-lt"/>
              <a:buAutoNum type="arabicPeriod"/>
            </a:pPr>
            <a:r>
              <a:rPr lang="en-US" sz="1100" dirty="0">
                <a:effectLst/>
              </a:rPr>
              <a:t>General instructions</a:t>
            </a:r>
          </a:p>
          <a:p>
            <a:pPr marL="173038" indent="-173038">
              <a:buFont typeface="+mj-lt"/>
              <a:buAutoNum type="arabicPeriod"/>
            </a:pPr>
            <a:r>
              <a:rPr lang="en-US" sz="1100" dirty="0">
                <a:effectLst/>
              </a:rPr>
              <a:t>CRC instructions</a:t>
            </a:r>
          </a:p>
          <a:p>
            <a:pPr marL="173038" indent="-173038">
              <a:buFont typeface="+mj-lt"/>
              <a:buAutoNum type="arabicPeriod"/>
            </a:pPr>
            <a:r>
              <a:rPr lang="en-US" sz="1100" dirty="0">
                <a:effectLst/>
              </a:rPr>
              <a:t>Arithmetic instructions</a:t>
            </a:r>
          </a:p>
          <a:p>
            <a:pPr marL="173038" indent="-173038">
              <a:buFont typeface="+mj-lt"/>
              <a:buAutoNum type="arabicPeriod"/>
            </a:pPr>
            <a:r>
              <a:rPr lang="en-US" sz="1100" dirty="0">
                <a:effectLst/>
              </a:rPr>
              <a:t>Galois Field instructions</a:t>
            </a:r>
          </a:p>
          <a:p>
            <a:pPr marL="173038" indent="-173038">
              <a:buFont typeface="+mj-lt"/>
              <a:buAutoNum type="arabicPeriod"/>
            </a:pPr>
            <a:r>
              <a:rPr lang="en-US" sz="1100" dirty="0">
                <a:effectLst/>
              </a:rPr>
              <a:t>Complex FFT </a:t>
            </a:r>
            <a:r>
              <a:rPr lang="en-US" sz="1100" dirty="0" smtClean="0">
                <a:effectLst/>
              </a:rPr>
              <a:t>instructions</a:t>
            </a:r>
            <a:endParaRPr lang="en-US" sz="1100" dirty="0"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55992" y="4494399"/>
            <a:ext cx="1460977" cy="5786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182880" tIns="91440" rIns="182880" bIns="91440" rtlCol="0" anchor="ctr" anchorCtr="0">
            <a:spAutoFit/>
          </a:bodyPr>
          <a:lstStyle/>
          <a:p>
            <a:pPr algn="ctr"/>
            <a:r>
              <a:rPr lang="en-US" sz="1600" dirty="0" smtClean="0">
                <a:effectLst/>
              </a:rPr>
              <a:t>VCU </a:t>
            </a:r>
            <a:r>
              <a:rPr lang="en-US" sz="1600" dirty="0">
                <a:effectLst/>
              </a:rPr>
              <a:t/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Control </a:t>
            </a:r>
            <a:r>
              <a:rPr lang="en-US" sz="1600" dirty="0" smtClean="0">
                <a:effectLst/>
              </a:rPr>
              <a:t>Logic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86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Trigonometric Math Unit (TMU)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231270" y="5080000"/>
            <a:ext cx="8654762" cy="1686560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Supported </a:t>
            </a:r>
            <a:r>
              <a:rPr lang="en-US" sz="2600" dirty="0"/>
              <a:t>by natural C and </a:t>
            </a:r>
            <a:r>
              <a:rPr lang="en-US" sz="2600" dirty="0" smtClean="0"/>
              <a:t>C-</a:t>
            </a:r>
            <a:r>
              <a:rPr lang="en-US" sz="2600" dirty="0" err="1" smtClean="0"/>
              <a:t>intrinsics</a:t>
            </a:r>
            <a:endParaRPr lang="en-US" sz="2600" dirty="0" smtClean="0"/>
          </a:p>
          <a:p>
            <a:r>
              <a:rPr lang="en-US" sz="2600" dirty="0" smtClean="0"/>
              <a:t>Significant </a:t>
            </a:r>
            <a:r>
              <a:rPr lang="en-US" sz="2600" dirty="0"/>
              <a:t>performance impact on algorithms such as:</a:t>
            </a:r>
          </a:p>
          <a:p>
            <a:pPr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• </a:t>
            </a:r>
            <a:r>
              <a:rPr lang="en-US" sz="1900" dirty="0" smtClean="0">
                <a:solidFill>
                  <a:srgbClr val="000000"/>
                </a:solidFill>
              </a:rPr>
              <a:t>Park / </a:t>
            </a:r>
            <a:r>
              <a:rPr lang="en-US" sz="1900" dirty="0">
                <a:solidFill>
                  <a:srgbClr val="000000"/>
                </a:solidFill>
              </a:rPr>
              <a:t>Inverse </a:t>
            </a:r>
            <a:r>
              <a:rPr lang="en-US" sz="1900" dirty="0" smtClean="0">
                <a:solidFill>
                  <a:srgbClr val="000000"/>
                </a:solidFill>
              </a:rPr>
              <a:t>Park		• dq0 </a:t>
            </a:r>
            <a:r>
              <a:rPr lang="en-US" sz="1900" dirty="0">
                <a:solidFill>
                  <a:srgbClr val="000000"/>
                </a:solidFill>
              </a:rPr>
              <a:t>Transform &amp; Inverse </a:t>
            </a:r>
            <a:r>
              <a:rPr lang="en-US" sz="1900" dirty="0" smtClean="0">
                <a:solidFill>
                  <a:srgbClr val="000000"/>
                </a:solidFill>
              </a:rPr>
              <a:t>dq0</a:t>
            </a:r>
            <a:endParaRPr lang="en-US" sz="1900" dirty="0">
              <a:solidFill>
                <a:srgbClr val="000000"/>
              </a:solidFill>
            </a:endParaRPr>
          </a:p>
          <a:p>
            <a:pPr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• </a:t>
            </a:r>
            <a:r>
              <a:rPr lang="en-US" sz="1900" dirty="0" smtClean="0">
                <a:solidFill>
                  <a:srgbClr val="000000"/>
                </a:solidFill>
              </a:rPr>
              <a:t>Space </a:t>
            </a:r>
            <a:r>
              <a:rPr lang="en-US" sz="1900" dirty="0">
                <a:solidFill>
                  <a:srgbClr val="000000"/>
                </a:solidFill>
              </a:rPr>
              <a:t>Vector </a:t>
            </a:r>
            <a:r>
              <a:rPr lang="en-US" sz="1900" dirty="0" smtClean="0">
                <a:solidFill>
                  <a:srgbClr val="000000"/>
                </a:solidFill>
              </a:rPr>
              <a:t>GEN		• FFT </a:t>
            </a:r>
            <a:r>
              <a:rPr lang="en-US" sz="1900" dirty="0">
                <a:solidFill>
                  <a:srgbClr val="000000"/>
                </a:solidFill>
              </a:rPr>
              <a:t>Magnitude &amp; Phase </a:t>
            </a:r>
            <a:r>
              <a:rPr lang="en-US" sz="1900" dirty="0" smtClean="0">
                <a:solidFill>
                  <a:srgbClr val="000000"/>
                </a:solidFill>
              </a:rPr>
              <a:t>Calculations</a:t>
            </a:r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1503680" y="802532"/>
            <a:ext cx="5896293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effectLst/>
                <a:latin typeface="Arial" pitchFamily="34" charset="0"/>
                <a:cs typeface="Arial" pitchFamily="34" charset="0"/>
              </a:rPr>
              <a:t>Adds instructions to </a:t>
            </a:r>
            <a:r>
              <a:rPr lang="en-US" b="1" i="1" dirty="0">
                <a:effectLst/>
                <a:latin typeface="Arial" pitchFamily="34" charset="0"/>
                <a:cs typeface="Arial" pitchFamily="34" charset="0"/>
              </a:rPr>
              <a:t>FPU </a:t>
            </a:r>
            <a:r>
              <a:rPr lang="en-US" b="1" i="1" dirty="0" smtClean="0">
                <a:effectLst/>
                <a:latin typeface="Arial" pitchFamily="34" charset="0"/>
                <a:cs typeface="Arial" pitchFamily="34" charset="0"/>
              </a:rPr>
              <a:t>for calculating common Trigonometric operations</a:t>
            </a:r>
            <a:endParaRPr lang="en-US" b="1" i="1" dirty="0"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0950" y="827475"/>
            <a:ext cx="1371600" cy="1295400"/>
            <a:chOff x="210950" y="827475"/>
            <a:chExt cx="1371600" cy="1295400"/>
          </a:xfrm>
        </p:grpSpPr>
        <p:sp>
          <p:nvSpPr>
            <p:cNvPr id="5" name="Oval 66"/>
            <p:cNvSpPr>
              <a:spLocks noChangeArrowheads="1"/>
            </p:cNvSpPr>
            <p:nvPr/>
          </p:nvSpPr>
          <p:spPr bwMode="auto">
            <a:xfrm>
              <a:off x="210950" y="827475"/>
              <a:ext cx="1371600" cy="1295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6" name="Line 67"/>
            <p:cNvSpPr>
              <a:spLocks noChangeShapeType="1"/>
            </p:cNvSpPr>
            <p:nvPr/>
          </p:nvSpPr>
          <p:spPr bwMode="auto">
            <a:xfrm flipV="1">
              <a:off x="896330" y="979529"/>
              <a:ext cx="342690" cy="4956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7" name="Line 68"/>
            <p:cNvSpPr>
              <a:spLocks noChangeShapeType="1"/>
            </p:cNvSpPr>
            <p:nvPr/>
          </p:nvSpPr>
          <p:spPr bwMode="auto">
            <a:xfrm>
              <a:off x="896330" y="1475175"/>
              <a:ext cx="267097" cy="4570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8" name="Line 69"/>
            <p:cNvSpPr>
              <a:spLocks noChangeShapeType="1"/>
            </p:cNvSpPr>
            <p:nvPr/>
          </p:nvSpPr>
          <p:spPr bwMode="auto">
            <a:xfrm flipH="1" flipV="1">
              <a:off x="439410" y="1360924"/>
              <a:ext cx="456920" cy="114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9" name="Line 70"/>
            <p:cNvSpPr>
              <a:spLocks noChangeShapeType="1"/>
            </p:cNvSpPr>
            <p:nvPr/>
          </p:nvSpPr>
          <p:spPr bwMode="auto">
            <a:xfrm>
              <a:off x="210950" y="1475175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0" name="Line 71"/>
            <p:cNvSpPr>
              <a:spLocks noChangeShapeType="1"/>
            </p:cNvSpPr>
            <p:nvPr/>
          </p:nvSpPr>
          <p:spPr bwMode="auto">
            <a:xfrm flipV="1">
              <a:off x="896330" y="827475"/>
              <a:ext cx="0" cy="1295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1" name="Line 72"/>
            <p:cNvSpPr>
              <a:spLocks noChangeShapeType="1"/>
            </p:cNvSpPr>
            <p:nvPr/>
          </p:nvSpPr>
          <p:spPr bwMode="auto">
            <a:xfrm>
              <a:off x="1239020" y="979529"/>
              <a:ext cx="0" cy="49480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2" name="Line 73"/>
            <p:cNvSpPr>
              <a:spLocks noChangeShapeType="1"/>
            </p:cNvSpPr>
            <p:nvPr/>
          </p:nvSpPr>
          <p:spPr bwMode="auto">
            <a:xfrm flipH="1">
              <a:off x="896330" y="979529"/>
              <a:ext cx="34269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3" name="Text Box 74"/>
            <p:cNvSpPr txBox="1">
              <a:spLocks noChangeArrowheads="1"/>
            </p:cNvSpPr>
            <p:nvPr/>
          </p:nvSpPr>
          <p:spPr bwMode="auto">
            <a:xfrm>
              <a:off x="1149988" y="1437371"/>
              <a:ext cx="165466" cy="24006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4" name="Text Box 75"/>
            <p:cNvSpPr txBox="1">
              <a:spLocks noChangeArrowheads="1"/>
            </p:cNvSpPr>
            <p:nvPr/>
          </p:nvSpPr>
          <p:spPr bwMode="auto">
            <a:xfrm>
              <a:off x="766981" y="903922"/>
              <a:ext cx="165466" cy="24006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5" name="Text Box 76"/>
            <p:cNvSpPr txBox="1">
              <a:spLocks noChangeArrowheads="1"/>
            </p:cNvSpPr>
            <p:nvPr/>
          </p:nvSpPr>
          <p:spPr bwMode="auto">
            <a:xfrm>
              <a:off x="919848" y="1134103"/>
              <a:ext cx="165466" cy="24006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effectLst/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6" name="Arc 77"/>
            <p:cNvSpPr>
              <a:spLocks/>
            </p:cNvSpPr>
            <p:nvPr/>
          </p:nvSpPr>
          <p:spPr bwMode="auto">
            <a:xfrm>
              <a:off x="972763" y="1360924"/>
              <a:ext cx="38637" cy="123491"/>
            </a:xfrm>
            <a:custGeom>
              <a:avLst/>
              <a:gdLst>
                <a:gd name="T0" fmla="*/ 0 w 21600"/>
                <a:gd name="T1" fmla="*/ 0 h 24458"/>
                <a:gd name="T2" fmla="*/ 0 w 21600"/>
                <a:gd name="T3" fmla="*/ 0 h 24458"/>
                <a:gd name="T4" fmla="*/ 0 w 21600"/>
                <a:gd name="T5" fmla="*/ 0 h 244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445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555"/>
                    <a:pt x="21536" y="23510"/>
                    <a:pt x="21410" y="24458"/>
                  </a:cubicBezTo>
                </a:path>
                <a:path w="21600" h="2445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555"/>
                    <a:pt x="21536" y="23510"/>
                    <a:pt x="21410" y="2445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11975" y="778561"/>
            <a:ext cx="2004801" cy="1369290"/>
            <a:chOff x="6911975" y="695436"/>
            <a:chExt cx="2004801" cy="1369290"/>
          </a:xfrm>
        </p:grpSpPr>
        <p:sp>
          <p:nvSpPr>
            <p:cNvPr id="18" name="Isosceles Triangle 17"/>
            <p:cNvSpPr/>
            <p:nvPr/>
          </p:nvSpPr>
          <p:spPr>
            <a:xfrm rot="16200000">
              <a:off x="7226135" y="439387"/>
              <a:ext cx="1098468" cy="1715984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19" name="Line 78"/>
            <p:cNvSpPr>
              <a:spLocks noChangeShapeType="1"/>
            </p:cNvSpPr>
            <p:nvPr/>
          </p:nvSpPr>
          <p:spPr bwMode="auto">
            <a:xfrm flipV="1">
              <a:off x="6911975" y="734826"/>
              <a:ext cx="1738313" cy="1103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0" name="Line 79"/>
            <p:cNvSpPr>
              <a:spLocks noChangeShapeType="1"/>
            </p:cNvSpPr>
            <p:nvPr/>
          </p:nvSpPr>
          <p:spPr bwMode="auto">
            <a:xfrm>
              <a:off x="8650288" y="734826"/>
              <a:ext cx="0" cy="1103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1" name="Line 80"/>
            <p:cNvSpPr>
              <a:spLocks noChangeShapeType="1"/>
            </p:cNvSpPr>
            <p:nvPr/>
          </p:nvSpPr>
          <p:spPr bwMode="auto">
            <a:xfrm>
              <a:off x="6911975" y="1838138"/>
              <a:ext cx="17383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2" name="Rectangle 81"/>
            <p:cNvSpPr>
              <a:spLocks noChangeArrowheads="1"/>
            </p:cNvSpPr>
            <p:nvPr/>
          </p:nvSpPr>
          <p:spPr bwMode="auto">
            <a:xfrm>
              <a:off x="8497125" y="1693676"/>
              <a:ext cx="142875" cy="14446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3" name="Text Box 82"/>
            <p:cNvSpPr txBox="1">
              <a:spLocks noChangeArrowheads="1"/>
            </p:cNvSpPr>
            <p:nvPr/>
          </p:nvSpPr>
          <p:spPr bwMode="auto">
            <a:xfrm rot="16200000">
              <a:off x="8175130" y="1172394"/>
              <a:ext cx="1218603" cy="2646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effectLst/>
                </a:rPr>
                <a:t>y = r * sin(rad) </a:t>
              </a:r>
            </a:p>
          </p:txBody>
        </p:sp>
        <p:sp>
          <p:nvSpPr>
            <p:cNvPr id="24" name="Text Box 83"/>
            <p:cNvSpPr txBox="1">
              <a:spLocks noChangeArrowheads="1"/>
            </p:cNvSpPr>
            <p:nvPr/>
          </p:nvSpPr>
          <p:spPr bwMode="auto">
            <a:xfrm>
              <a:off x="7081838" y="1800038"/>
              <a:ext cx="1258678" cy="2646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effectLst/>
                </a:rPr>
                <a:t>x = r * cos(rad) </a:t>
              </a:r>
            </a:p>
          </p:txBody>
        </p:sp>
        <p:sp>
          <p:nvSpPr>
            <p:cNvPr id="25" name="Text Box 84"/>
            <p:cNvSpPr txBox="1">
              <a:spLocks noChangeArrowheads="1"/>
            </p:cNvSpPr>
            <p:nvPr/>
          </p:nvSpPr>
          <p:spPr bwMode="auto">
            <a:xfrm rot="19669421">
              <a:off x="7132866" y="994594"/>
              <a:ext cx="1233030" cy="2646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effectLst/>
                </a:rPr>
                <a:t>r = </a:t>
              </a:r>
              <a:r>
                <a:rPr lang="en-US" sz="1400" dirty="0" err="1">
                  <a:solidFill>
                    <a:srgbClr val="000000"/>
                  </a:solidFill>
                  <a:effectLst/>
                </a:rPr>
                <a:t>sqrt</a:t>
              </a:r>
              <a:r>
                <a:rPr lang="en-US" sz="1400" dirty="0">
                  <a:solidFill>
                    <a:srgbClr val="000000"/>
                  </a:solidFill>
                  <a:effectLst/>
                </a:rPr>
                <a:t>(x</a:t>
              </a:r>
              <a:r>
                <a:rPr lang="en-US" sz="1400" baseline="30000" dirty="0">
                  <a:solidFill>
                    <a:srgbClr val="000000"/>
                  </a:solidFill>
                  <a:effectLst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effectLst/>
                </a:rPr>
                <a:t> + y</a:t>
              </a:r>
              <a:r>
                <a:rPr lang="en-US" sz="1400" baseline="30000" dirty="0">
                  <a:solidFill>
                    <a:srgbClr val="000000"/>
                  </a:solidFill>
                  <a:effectLst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effectLst/>
                </a:rPr>
                <a:t>)</a:t>
              </a:r>
            </a:p>
          </p:txBody>
        </p:sp>
        <p:sp>
          <p:nvSpPr>
            <p:cNvPr id="26" name="Arc 85"/>
            <p:cNvSpPr>
              <a:spLocks/>
            </p:cNvSpPr>
            <p:nvPr/>
          </p:nvSpPr>
          <p:spPr bwMode="auto">
            <a:xfrm>
              <a:off x="7194550" y="1646051"/>
              <a:ext cx="93663" cy="1920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7" name="Text Box 86"/>
            <p:cNvSpPr txBox="1">
              <a:spLocks noChangeArrowheads="1"/>
            </p:cNvSpPr>
            <p:nvPr/>
          </p:nvSpPr>
          <p:spPr bwMode="auto">
            <a:xfrm rot="19635163">
              <a:off x="7287647" y="1299394"/>
              <a:ext cx="1233030" cy="2646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effectLst/>
                </a:rPr>
                <a:t>rad = </a:t>
              </a:r>
              <a:r>
                <a:rPr lang="en-US" sz="1400" dirty="0" err="1">
                  <a:solidFill>
                    <a:srgbClr val="000000"/>
                  </a:solidFill>
                  <a:effectLst/>
                </a:rPr>
                <a:t>atan</a:t>
              </a:r>
              <a:r>
                <a:rPr lang="en-US" sz="1400" dirty="0">
                  <a:solidFill>
                    <a:srgbClr val="000000"/>
                  </a:solidFill>
                  <a:effectLst/>
                </a:rPr>
                <a:t>(y/x) </a:t>
              </a:r>
            </a:p>
          </p:txBody>
        </p:sp>
      </p:grpSp>
      <p:graphicFrame>
        <p:nvGraphicFramePr>
          <p:cNvPr id="28" name="Group 4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25713"/>
              </p:ext>
            </p:extLst>
          </p:nvPr>
        </p:nvGraphicFramePr>
        <p:xfrm>
          <a:off x="175458" y="2428500"/>
          <a:ext cx="8826302" cy="2532807"/>
        </p:xfrm>
        <a:graphic>
          <a:graphicData uri="http://schemas.openxmlformats.org/drawingml/2006/table">
            <a:tbl>
              <a:tblPr/>
              <a:tblGrid>
                <a:gridCol w="1444918"/>
                <a:gridCol w="2784976"/>
                <a:gridCol w="1173042"/>
                <a:gridCol w="1484256"/>
                <a:gridCol w="1939110"/>
              </a:tblGrid>
              <a:tr h="2134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Operation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Instruction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Cycles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Result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Latency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FPU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Cycles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w/o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TMU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34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 = Y/X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DIVF32      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Rz,Ry,Rx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~24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34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 =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sqrt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(X)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SQRTF32     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Ry,Rx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~26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34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 = sin(X/2pi)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SINPUF32    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Ry,Rx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~33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34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 =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(X/2pi)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COSPUF32    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Ry,Rx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~33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34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 =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(X)/2pi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ATANPUF32   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Ry,Rx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~53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251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Instruction To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Support ATAN2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Calculation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QUADF32     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Rw,Rz,Ry,Rx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ATANPUF32 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Ra,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Rz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ADDF32    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Rb,Ra,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Rw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~90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34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 = X * 2pi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MPY2PIF32   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Ry,Rx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~4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34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 = X * 1/2pi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DIV2PIF32   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Ry,Rx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~4</a:t>
                      </a:r>
                    </a:p>
                  </a:txBody>
                  <a:tcPr marL="91432" marR="9143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61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Configurable Logic Block (CLB)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953" y="829728"/>
            <a:ext cx="3909047" cy="579120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/>
              <a:t>Collection </a:t>
            </a:r>
            <a:r>
              <a:rPr lang="en-US" sz="2000" dirty="0"/>
              <a:t>of configurable </a:t>
            </a:r>
            <a:r>
              <a:rPr lang="en-US" sz="2000" dirty="0" smtClean="0"/>
              <a:t>logic tiles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Can </a:t>
            </a:r>
            <a:r>
              <a:rPr lang="en-US" sz="2000" dirty="0"/>
              <a:t>be </a:t>
            </a:r>
            <a:r>
              <a:rPr lang="en-US" sz="2000" dirty="0" smtClean="0"/>
              <a:t>interconnected using </a:t>
            </a:r>
            <a:r>
              <a:rPr lang="en-US" sz="2000" dirty="0"/>
              <a:t>software to implement custom digital logic </a:t>
            </a:r>
            <a:r>
              <a:rPr lang="en-US" sz="2000" dirty="0" smtClean="0"/>
              <a:t>functions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Enhances existing peripherals </a:t>
            </a:r>
            <a:r>
              <a:rPr lang="en-US" sz="2000" dirty="0"/>
              <a:t>through a set of crossbar </a:t>
            </a:r>
            <a:r>
              <a:rPr lang="en-US" sz="2000" dirty="0" smtClean="0"/>
              <a:t>interconnections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Crossbars allow the CLB </a:t>
            </a:r>
            <a:r>
              <a:rPr lang="en-US" sz="2000" dirty="0"/>
              <a:t>to be connected to external GPIO </a:t>
            </a:r>
            <a:r>
              <a:rPr lang="en-US" sz="2000" dirty="0" smtClean="0"/>
              <a:t>pins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Each tile contains the core reconfiguration </a:t>
            </a:r>
            <a:r>
              <a:rPr lang="en-US" sz="2000" dirty="0" smtClean="0"/>
              <a:t>logic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CPU interface </a:t>
            </a:r>
            <a:r>
              <a:rPr lang="en-US" sz="2000" dirty="0" smtClean="0"/>
              <a:t>can </a:t>
            </a:r>
            <a:r>
              <a:rPr lang="en-US" sz="2000" dirty="0"/>
              <a:t>be </a:t>
            </a:r>
            <a:r>
              <a:rPr lang="en-US" sz="2000" dirty="0" smtClean="0"/>
              <a:t>used </a:t>
            </a:r>
            <a:r>
              <a:rPr lang="en-US" sz="2000" dirty="0"/>
              <a:t>to exchange data with the rest of the </a:t>
            </a:r>
            <a:r>
              <a:rPr lang="en-US" sz="2000" dirty="0" smtClean="0"/>
              <a:t>device</a:t>
            </a:r>
            <a:endParaRPr lang="en-US" sz="20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831662"/>
              </p:ext>
            </p:extLst>
          </p:nvPr>
        </p:nvGraphicFramePr>
        <p:xfrm>
          <a:off x="4211940" y="1291112"/>
          <a:ext cx="4786342" cy="4679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5038255" imgH="4925936" progId="Visio.Drawing.11">
                  <p:embed/>
                </p:oleObj>
              </mc:Choice>
              <mc:Fallback>
                <p:oleObj name="Visio" r:id="rId3" imgW="5038255" imgH="492593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1940" y="1291112"/>
                        <a:ext cx="4786342" cy="4679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17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On-Chip Safety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0720"/>
            <a:ext cx="8229600" cy="601472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400" dirty="0"/>
              <a:t>Memory </a:t>
            </a:r>
            <a:r>
              <a:rPr lang="en-US" sz="2400" dirty="0" smtClean="0"/>
              <a:t>Protection</a:t>
            </a:r>
            <a:endParaRPr lang="en-US" sz="24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2000" dirty="0"/>
              <a:t>ECC and </a:t>
            </a:r>
            <a:r>
              <a:rPr lang="en-US" sz="2000" dirty="0" smtClean="0"/>
              <a:t>parity enabled </a:t>
            </a:r>
            <a:r>
              <a:rPr lang="en-US" sz="2000" dirty="0"/>
              <a:t>RAMs, </a:t>
            </a:r>
            <a:r>
              <a:rPr lang="en-US" sz="2000" dirty="0" smtClean="0"/>
              <a:t>shared </a:t>
            </a:r>
            <a:r>
              <a:rPr lang="en-US" sz="2000" dirty="0"/>
              <a:t>RAMs </a:t>
            </a:r>
            <a:r>
              <a:rPr lang="en-US" sz="2000" dirty="0" smtClean="0"/>
              <a:t>protection</a:t>
            </a:r>
            <a:endParaRPr lang="en-US" sz="20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GB" sz="2000" dirty="0"/>
              <a:t>ECC </a:t>
            </a:r>
            <a:r>
              <a:rPr lang="en-GB" sz="2000" dirty="0" smtClean="0"/>
              <a:t>enabled flash memory</a:t>
            </a:r>
            <a:endParaRPr lang="en-GB" sz="20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sz="2400" dirty="0"/>
              <a:t>Clock Checks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GB" sz="2000" dirty="0"/>
              <a:t>Missing </a:t>
            </a:r>
            <a:r>
              <a:rPr lang="en-GB" sz="2000" dirty="0" smtClean="0"/>
              <a:t>clock detection logic</a:t>
            </a:r>
            <a:endParaRPr lang="en-GB" sz="20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GB" sz="2000" dirty="0"/>
              <a:t>PLLSLIP </a:t>
            </a:r>
            <a:r>
              <a:rPr lang="en-GB" sz="2000" dirty="0" smtClean="0"/>
              <a:t>detection</a:t>
            </a:r>
            <a:endParaRPr lang="en-GB" sz="20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GB" sz="2000" dirty="0"/>
              <a:t>NMIWDs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2000" dirty="0"/>
              <a:t>Windowed </a:t>
            </a:r>
            <a:r>
              <a:rPr lang="en-US" sz="2000" dirty="0" smtClean="0"/>
              <a:t>watchdog</a:t>
            </a:r>
            <a:endParaRPr lang="en-GB" sz="24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sz="2400" dirty="0"/>
              <a:t>Write Register </a:t>
            </a:r>
            <a:r>
              <a:rPr lang="en-GB" sz="2400" dirty="0" smtClean="0"/>
              <a:t>Protection</a:t>
            </a:r>
            <a:endParaRPr lang="en-GB" sz="24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2000" dirty="0"/>
              <a:t>LOCK </a:t>
            </a:r>
            <a:r>
              <a:rPr lang="en-US" sz="2000" dirty="0" smtClean="0"/>
              <a:t>protection </a:t>
            </a:r>
            <a:r>
              <a:rPr lang="en-US" sz="2000" dirty="0"/>
              <a:t>on </a:t>
            </a:r>
            <a:r>
              <a:rPr lang="en-US" sz="2000" dirty="0" smtClean="0"/>
              <a:t>system configuration registers</a:t>
            </a:r>
            <a:endParaRPr lang="en-GB" sz="20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GB" sz="2000" dirty="0"/>
              <a:t>EALLOW </a:t>
            </a:r>
            <a:r>
              <a:rPr lang="en-GB" sz="2000" dirty="0" smtClean="0"/>
              <a:t>protection</a:t>
            </a:r>
            <a:endParaRPr lang="en-GB" sz="2000" dirty="0"/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800" dirty="0" smtClean="0"/>
              <a:t>PIE vector address validity check</a:t>
            </a:r>
            <a:endParaRPr lang="en-US" sz="18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sz="2400" dirty="0"/>
              <a:t>Annunciation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GB" sz="1800" dirty="0"/>
              <a:t>Single </a:t>
            </a:r>
            <a:r>
              <a:rPr lang="en-GB" sz="1800" dirty="0" smtClean="0"/>
              <a:t>error pin </a:t>
            </a:r>
            <a:r>
              <a:rPr lang="en-GB" sz="1800" dirty="0"/>
              <a:t>for external </a:t>
            </a:r>
            <a:r>
              <a:rPr lang="en-GB" sz="1800" dirty="0" smtClean="0"/>
              <a:t>signalling </a:t>
            </a:r>
            <a:r>
              <a:rPr lang="en-GB" sz="1800" dirty="0"/>
              <a:t>of </a:t>
            </a:r>
            <a:r>
              <a:rPr lang="en-GB" sz="1800" dirty="0" smtClean="0"/>
              <a:t>error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901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58376" name="Rectangle 8"/>
          <p:cNvSpPr>
            <a:spLocks noGrp="1" noChangeArrowheads="1"/>
          </p:cNvSpPr>
          <p:nvPr>
            <p:ph idx="1"/>
          </p:nvPr>
        </p:nvSpPr>
        <p:spPr>
          <a:xfrm>
            <a:off x="392259" y="628223"/>
            <a:ext cx="8320230" cy="613664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400" dirty="0"/>
              <a:t>High performance 32-bit CPU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32x32 bit or dual 16x16 bit MAC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IEEE single-precision floating point unit (FPU)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Hardware Control Law Accelerator (CLA)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Viterbi, complex math, CRC unit (VCU</a:t>
            </a:r>
            <a:r>
              <a:rPr lang="en-US" sz="2400" dirty="0" smtClean="0"/>
              <a:t>)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Trigonometric math unit (TMU)</a:t>
            </a:r>
            <a:endParaRPr lang="en-US" sz="2400" dirty="0"/>
          </a:p>
          <a:p>
            <a:pPr>
              <a:spcBef>
                <a:spcPts val="300"/>
              </a:spcBef>
            </a:pPr>
            <a:r>
              <a:rPr lang="en-US" sz="2400" dirty="0"/>
              <a:t>Atomic read-modify-write instructions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Fast interrupt response manager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128Kw </a:t>
            </a:r>
            <a:r>
              <a:rPr lang="en-US" sz="2400" dirty="0"/>
              <a:t>on-chip flash memory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Dual code </a:t>
            </a:r>
            <a:r>
              <a:rPr lang="en-US" sz="2400" dirty="0"/>
              <a:t>security module </a:t>
            </a:r>
            <a:r>
              <a:rPr lang="en-US" sz="2400" dirty="0" smtClean="0"/>
              <a:t>(DCSM</a:t>
            </a:r>
            <a:r>
              <a:rPr lang="en-US" sz="2400" dirty="0"/>
              <a:t>)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Control peripherals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Analog peripherals</a:t>
            </a:r>
            <a:endParaRPr lang="en-US" sz="2400" dirty="0"/>
          </a:p>
          <a:p>
            <a:pPr>
              <a:spcBef>
                <a:spcPts val="300"/>
              </a:spcBef>
            </a:pPr>
            <a:r>
              <a:rPr lang="en-US" sz="2400" dirty="0" smtClean="0"/>
              <a:t>Direct </a:t>
            </a:r>
            <a:r>
              <a:rPr lang="en-US" sz="2400" dirty="0"/>
              <a:t>memory access (DMA)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Shared </a:t>
            </a:r>
            <a:r>
              <a:rPr lang="en-US" sz="2400" dirty="0"/>
              <a:t>GPIO pins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Communications </a:t>
            </a:r>
            <a:r>
              <a:rPr lang="en-US" sz="2400" dirty="0" smtClean="0"/>
              <a:t>peripherals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76"/>
          <p:cNvSpPr txBox="1">
            <a:spLocks noChangeArrowheads="1"/>
          </p:cNvSpPr>
          <p:nvPr/>
        </p:nvSpPr>
        <p:spPr bwMode="auto">
          <a:xfrm>
            <a:off x="955675" y="3770252"/>
            <a:ext cx="7212013" cy="1655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effectLst/>
              </a:rPr>
              <a:t>C2000 Technical Training</a:t>
            </a:r>
            <a:endParaRPr lang="en-US" sz="3600" dirty="0">
              <a:effectLst/>
            </a:endParaRPr>
          </a:p>
          <a:p>
            <a:pPr algn="ctr"/>
            <a:endParaRPr lang="en-US" b="0" dirty="0">
              <a:effectLst/>
              <a:latin typeface="Arial" charset="0"/>
            </a:endParaRPr>
          </a:p>
          <a:p>
            <a:pPr algn="ctr"/>
            <a:r>
              <a:rPr lang="en-US" b="0" dirty="0" smtClean="0">
                <a:effectLst/>
                <a:latin typeface="Arial" charset="0"/>
              </a:rPr>
              <a:t>www.ti.com/c2000</a:t>
            </a:r>
            <a:endParaRPr lang="en-US" b="0" dirty="0">
              <a:effectLst/>
              <a:latin typeface="Arial" charset="0"/>
            </a:endParaRPr>
          </a:p>
        </p:txBody>
      </p:sp>
      <p:pic>
        <p:nvPicPr>
          <p:cNvPr id="11" name="Picture 10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1745" y="1517496"/>
            <a:ext cx="7013462" cy="16459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80488" y="1224330"/>
            <a:ext cx="7967609" cy="43956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Review the </a:t>
            </a:r>
            <a:r>
              <a:rPr lang="en-US" dirty="0" smtClean="0"/>
              <a:t>F28004x </a:t>
            </a:r>
            <a:r>
              <a:rPr lang="en-US" dirty="0"/>
              <a:t>block diagram and device features</a:t>
            </a:r>
          </a:p>
          <a:p>
            <a:pPr>
              <a:lnSpc>
                <a:spcPct val="100000"/>
              </a:lnSpc>
            </a:pPr>
            <a:r>
              <a:rPr lang="en-US" dirty="0"/>
              <a:t>Describe the </a:t>
            </a:r>
            <a:r>
              <a:rPr lang="en-US" dirty="0" smtClean="0"/>
              <a:t>F28004x </a:t>
            </a:r>
            <a:r>
              <a:rPr lang="en-US" dirty="0"/>
              <a:t>bus structure and memory map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the various memory blocks on the </a:t>
            </a:r>
            <a:r>
              <a:rPr lang="en-US" dirty="0" smtClean="0"/>
              <a:t>F28004x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Identify the peripherals available on the </a:t>
            </a:r>
            <a:r>
              <a:rPr lang="en-US" dirty="0" smtClean="0"/>
              <a:t>F28004x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TMS320F28004x Block </a:t>
            </a:r>
            <a:r>
              <a:rPr lang="en-US" dirty="0"/>
              <a:t>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10" y="715608"/>
            <a:ext cx="7743353" cy="5987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9543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74" name="Line 82"/>
          <p:cNvSpPr>
            <a:spLocks noChangeShapeType="1"/>
          </p:cNvSpPr>
          <p:nvPr/>
        </p:nvSpPr>
        <p:spPr bwMode="auto">
          <a:xfrm>
            <a:off x="6589713" y="1206500"/>
            <a:ext cx="0" cy="24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white">
          <a:xfrm>
            <a:off x="1577975" y="1427163"/>
            <a:ext cx="5876925" cy="2635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Program-read Data Bus (32)</a:t>
            </a:r>
            <a:endParaRPr lang="en-US" sz="1500">
              <a:latin typeface="Aria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C28x </a:t>
            </a:r>
            <a:r>
              <a:rPr lang="en-US" dirty="0"/>
              <a:t>CPU Internal Bus Structure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white">
          <a:xfrm>
            <a:off x="490538" y="6269038"/>
            <a:ext cx="7005637" cy="247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Data-write Address Bus (32)</a:t>
            </a:r>
            <a:endParaRPr lang="en-US" sz="1500">
              <a:latin typeface="Arial" charset="0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white">
          <a:xfrm>
            <a:off x="1633538" y="985838"/>
            <a:ext cx="5854700" cy="234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Program Address Bus (22)</a:t>
            </a:r>
            <a:endParaRPr lang="en-US" sz="1500">
              <a:latin typeface="Arial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5986463" y="3044825"/>
            <a:ext cx="1295400" cy="19621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u="sng">
              <a:latin typeface="Arial" charset="0"/>
            </a:endParaRP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2325688" y="3044825"/>
            <a:ext cx="3498850" cy="1981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601663" y="2968625"/>
            <a:ext cx="1535112" cy="20510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2336800" y="3006725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Execution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3675066" y="3154363"/>
            <a:ext cx="992187" cy="1731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3706810" y="3202807"/>
            <a:ext cx="9588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R-M-W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Atomic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ALU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6036310" y="3349625"/>
            <a:ext cx="1202690" cy="1519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5997575" y="3549650"/>
            <a:ext cx="1289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Real-Time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JTAG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Emulation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109538" y="928688"/>
            <a:ext cx="1524000" cy="10620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84138" y="896938"/>
            <a:ext cx="11239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Program</a:t>
            </a:r>
            <a:endParaRPr lang="en-US" sz="1500">
              <a:latin typeface="Arial" charset="0"/>
            </a:endParaRP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185738" y="1576388"/>
            <a:ext cx="137160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Decoder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185738" y="1243013"/>
            <a:ext cx="1371600" cy="2762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PC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ltGray">
          <a:xfrm>
            <a:off x="708025" y="4207193"/>
            <a:ext cx="1320800" cy="720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0" anchor="ctr"/>
          <a:lstStyle/>
          <a:p>
            <a:pPr algn="ctr"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XAR0</a:t>
            </a:r>
          </a:p>
          <a:p>
            <a:pPr algn="ctr"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to</a:t>
            </a:r>
          </a:p>
          <a:p>
            <a:pPr algn="ctr"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XAR7</a:t>
            </a: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white">
          <a:xfrm>
            <a:off x="1327150" y="3578225"/>
            <a:ext cx="700088" cy="261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SP</a:t>
            </a:r>
          </a:p>
        </p:txBody>
      </p:sp>
      <p:grpSp>
        <p:nvGrpSpPr>
          <p:cNvPr id="33832" name="Group 40"/>
          <p:cNvGrpSpPr>
            <a:grpSpLocks/>
          </p:cNvGrpSpPr>
          <p:nvPr/>
        </p:nvGrpSpPr>
        <p:grpSpPr bwMode="auto">
          <a:xfrm>
            <a:off x="904875" y="3883025"/>
            <a:ext cx="1117600" cy="274638"/>
            <a:chOff x="736" y="2160"/>
            <a:chExt cx="704" cy="173"/>
          </a:xfrm>
        </p:grpSpPr>
        <p:sp>
          <p:nvSpPr>
            <p:cNvPr id="33833" name="Rectangle 41"/>
            <p:cNvSpPr>
              <a:spLocks noChangeArrowheads="1"/>
            </p:cNvSpPr>
            <p:nvPr/>
          </p:nvSpPr>
          <p:spPr bwMode="white">
            <a:xfrm>
              <a:off x="736" y="2160"/>
              <a:ext cx="416" cy="1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DP</a:t>
              </a:r>
            </a:p>
          </p:txBody>
        </p:sp>
        <p:sp>
          <p:nvSpPr>
            <p:cNvPr id="33834" name="Rectangle 42"/>
            <p:cNvSpPr>
              <a:spLocks noChangeArrowheads="1"/>
            </p:cNvSpPr>
            <p:nvPr/>
          </p:nvSpPr>
          <p:spPr bwMode="white">
            <a:xfrm>
              <a:off x="1136" y="2160"/>
              <a:ext cx="304" cy="1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@X</a:t>
              </a:r>
            </a:p>
          </p:txBody>
        </p:sp>
      </p:grpSp>
      <p:sp>
        <p:nvSpPr>
          <p:cNvPr id="33835" name="Rectangle 43"/>
          <p:cNvSpPr>
            <a:spLocks noChangeArrowheads="1"/>
          </p:cNvSpPr>
          <p:nvPr/>
        </p:nvSpPr>
        <p:spPr bwMode="white">
          <a:xfrm>
            <a:off x="796925" y="3273425"/>
            <a:ext cx="1235075" cy="261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ARAU</a:t>
            </a:r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white">
          <a:xfrm>
            <a:off x="2422525" y="3371850"/>
            <a:ext cx="1198563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MPY32x32</a:t>
            </a:r>
          </a:p>
        </p:txBody>
      </p:sp>
      <p:sp>
        <p:nvSpPr>
          <p:cNvPr id="33838" name="Rectangle 46"/>
          <p:cNvSpPr>
            <a:spLocks noChangeArrowheads="1"/>
          </p:cNvSpPr>
          <p:nvPr/>
        </p:nvSpPr>
        <p:spPr bwMode="white">
          <a:xfrm>
            <a:off x="2422525" y="4084638"/>
            <a:ext cx="1196975" cy="2555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XT</a:t>
            </a:r>
          </a:p>
        </p:txBody>
      </p:sp>
      <p:sp>
        <p:nvSpPr>
          <p:cNvPr id="33839" name="Rectangle 47"/>
          <p:cNvSpPr>
            <a:spLocks noChangeArrowheads="1"/>
          </p:cNvSpPr>
          <p:nvPr/>
        </p:nvSpPr>
        <p:spPr bwMode="white">
          <a:xfrm>
            <a:off x="2422525" y="4340225"/>
            <a:ext cx="1198563" cy="228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P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white">
          <a:xfrm>
            <a:off x="2422525" y="4568825"/>
            <a:ext cx="1198563" cy="228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ACC</a:t>
            </a:r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white">
          <a:xfrm>
            <a:off x="2422525" y="3752850"/>
            <a:ext cx="1196975" cy="2555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ALU</a:t>
            </a:r>
          </a:p>
        </p:txBody>
      </p:sp>
      <p:sp>
        <p:nvSpPr>
          <p:cNvPr id="33857" name="Rectangle 65"/>
          <p:cNvSpPr>
            <a:spLocks noChangeArrowheads="1"/>
          </p:cNvSpPr>
          <p:nvPr/>
        </p:nvSpPr>
        <p:spPr bwMode="auto">
          <a:xfrm>
            <a:off x="708025" y="2943225"/>
            <a:ext cx="122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Registers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5980113" y="3008313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Debug</a:t>
            </a:r>
          </a:p>
        </p:txBody>
      </p:sp>
      <p:sp>
        <p:nvSpPr>
          <p:cNvPr id="33870" name="Line 78"/>
          <p:cNvSpPr>
            <a:spLocks noChangeShapeType="1"/>
          </p:cNvSpPr>
          <p:nvPr/>
        </p:nvSpPr>
        <p:spPr bwMode="auto">
          <a:xfrm>
            <a:off x="4024313" y="2641600"/>
            <a:ext cx="0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71" name="Line 79"/>
          <p:cNvSpPr>
            <a:spLocks noChangeShapeType="1"/>
          </p:cNvSpPr>
          <p:nvPr/>
        </p:nvSpPr>
        <p:spPr bwMode="auto">
          <a:xfrm>
            <a:off x="6588125" y="2641600"/>
            <a:ext cx="0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72" name="Line 80"/>
          <p:cNvSpPr>
            <a:spLocks noChangeShapeType="1"/>
          </p:cNvSpPr>
          <p:nvPr/>
        </p:nvSpPr>
        <p:spPr bwMode="auto">
          <a:xfrm>
            <a:off x="6589713" y="2146300"/>
            <a:ext cx="0" cy="24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73" name="Line 81"/>
          <p:cNvSpPr>
            <a:spLocks noChangeShapeType="1"/>
          </p:cNvSpPr>
          <p:nvPr/>
        </p:nvSpPr>
        <p:spPr bwMode="auto">
          <a:xfrm>
            <a:off x="6589713" y="1676400"/>
            <a:ext cx="0" cy="24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75" name="Line 83"/>
          <p:cNvSpPr>
            <a:spLocks noChangeShapeType="1"/>
          </p:cNvSpPr>
          <p:nvPr/>
        </p:nvSpPr>
        <p:spPr bwMode="auto">
          <a:xfrm>
            <a:off x="6608763" y="5008563"/>
            <a:ext cx="0" cy="350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76" name="Line 84"/>
          <p:cNvSpPr>
            <a:spLocks noChangeShapeType="1"/>
          </p:cNvSpPr>
          <p:nvPr/>
        </p:nvSpPr>
        <p:spPr bwMode="auto">
          <a:xfrm>
            <a:off x="4232275" y="5021263"/>
            <a:ext cx="0" cy="333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77" name="Line 85"/>
          <p:cNvSpPr>
            <a:spLocks noChangeShapeType="1"/>
          </p:cNvSpPr>
          <p:nvPr/>
        </p:nvSpPr>
        <p:spPr bwMode="auto">
          <a:xfrm>
            <a:off x="1752600" y="5016500"/>
            <a:ext cx="0" cy="339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78" name="Line 86"/>
          <p:cNvSpPr>
            <a:spLocks noChangeShapeType="1"/>
          </p:cNvSpPr>
          <p:nvPr/>
        </p:nvSpPr>
        <p:spPr bwMode="auto">
          <a:xfrm>
            <a:off x="1193800" y="2647950"/>
            <a:ext cx="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79" name="Line 87"/>
          <p:cNvSpPr>
            <a:spLocks noChangeShapeType="1"/>
          </p:cNvSpPr>
          <p:nvPr/>
        </p:nvSpPr>
        <p:spPr bwMode="auto">
          <a:xfrm>
            <a:off x="1892300" y="2178050"/>
            <a:ext cx="0" cy="1096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80" name="Line 88"/>
          <p:cNvSpPr>
            <a:spLocks noChangeShapeType="1"/>
          </p:cNvSpPr>
          <p:nvPr/>
        </p:nvSpPr>
        <p:spPr bwMode="auto">
          <a:xfrm>
            <a:off x="3619500" y="5024438"/>
            <a:ext cx="0" cy="831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white">
          <a:xfrm>
            <a:off x="1481138" y="5349875"/>
            <a:ext cx="5453062" cy="2730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500">
              <a:latin typeface="Arial" charset="0"/>
            </a:endParaRPr>
          </a:p>
        </p:txBody>
      </p:sp>
      <p:sp>
        <p:nvSpPr>
          <p:cNvPr id="33844" name="Text Box 52"/>
          <p:cNvSpPr txBox="1">
            <a:spLocks noChangeArrowheads="1"/>
          </p:cNvSpPr>
          <p:nvPr/>
        </p:nvSpPr>
        <p:spPr bwMode="auto">
          <a:xfrm>
            <a:off x="1938338" y="5287963"/>
            <a:ext cx="297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Register Bus / Result Bus</a:t>
            </a:r>
          </a:p>
        </p:txBody>
      </p:sp>
      <p:sp>
        <p:nvSpPr>
          <p:cNvPr id="33881" name="Line 89"/>
          <p:cNvSpPr>
            <a:spLocks noChangeShapeType="1"/>
          </p:cNvSpPr>
          <p:nvPr/>
        </p:nvSpPr>
        <p:spPr bwMode="auto">
          <a:xfrm>
            <a:off x="1168400" y="5019675"/>
            <a:ext cx="0" cy="833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82" name="Line 90"/>
          <p:cNvSpPr>
            <a:spLocks noChangeShapeType="1"/>
          </p:cNvSpPr>
          <p:nvPr/>
        </p:nvSpPr>
        <p:spPr bwMode="auto">
          <a:xfrm>
            <a:off x="825500" y="5016500"/>
            <a:ext cx="0" cy="1252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83" name="Line 91"/>
          <p:cNvSpPr>
            <a:spLocks noChangeShapeType="1"/>
          </p:cNvSpPr>
          <p:nvPr/>
        </p:nvSpPr>
        <p:spPr bwMode="auto">
          <a:xfrm>
            <a:off x="6608763" y="5624513"/>
            <a:ext cx="0" cy="230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84" name="Line 92"/>
          <p:cNvSpPr>
            <a:spLocks noChangeShapeType="1"/>
          </p:cNvSpPr>
          <p:nvPr/>
        </p:nvSpPr>
        <p:spPr bwMode="auto">
          <a:xfrm>
            <a:off x="6611938" y="6053138"/>
            <a:ext cx="0" cy="230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white">
          <a:xfrm>
            <a:off x="490538" y="5849938"/>
            <a:ext cx="7007225" cy="247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Data/Program-write Data Bus (32)</a:t>
            </a:r>
            <a:endParaRPr lang="en-US" sz="1500">
              <a:latin typeface="Arial" charset="0"/>
            </a:endParaRPr>
          </a:p>
        </p:txBody>
      </p:sp>
      <p:sp>
        <p:nvSpPr>
          <p:cNvPr id="33885" name="Line 93"/>
          <p:cNvSpPr>
            <a:spLocks noChangeShapeType="1"/>
          </p:cNvSpPr>
          <p:nvPr/>
        </p:nvSpPr>
        <p:spPr bwMode="auto">
          <a:xfrm>
            <a:off x="2933700" y="1687513"/>
            <a:ext cx="0" cy="134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white">
          <a:xfrm>
            <a:off x="1709738" y="1901825"/>
            <a:ext cx="5734050" cy="2698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Data-read Address Bus (32)</a:t>
            </a:r>
            <a:endParaRPr lang="en-US" sz="1500">
              <a:latin typeface="Arial" charset="0"/>
            </a:endParaRP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white">
          <a:xfrm>
            <a:off x="947738" y="2374900"/>
            <a:ext cx="6496050" cy="2698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Data-read Data Bus (32)</a:t>
            </a:r>
            <a:endParaRPr lang="en-US" sz="1500">
              <a:latin typeface="Arial" charset="0"/>
            </a:endParaRPr>
          </a:p>
        </p:txBody>
      </p:sp>
      <p:sp>
        <p:nvSpPr>
          <p:cNvPr id="33863" name="Rectangle 71"/>
          <p:cNvSpPr>
            <a:spLocks noChangeArrowheads="1"/>
          </p:cNvSpPr>
          <p:nvPr/>
        </p:nvSpPr>
        <p:spPr bwMode="auto">
          <a:xfrm>
            <a:off x="7437438" y="881063"/>
            <a:ext cx="1630362" cy="578167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86" name="Rectangle 94"/>
          <p:cNvSpPr>
            <a:spLocks noChangeArrowheads="1"/>
          </p:cNvSpPr>
          <p:nvPr/>
        </p:nvSpPr>
        <p:spPr bwMode="auto">
          <a:xfrm>
            <a:off x="4722813" y="3151188"/>
            <a:ext cx="995362" cy="1731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87" name="Rectangle 95"/>
          <p:cNvSpPr>
            <a:spLocks noChangeArrowheads="1"/>
          </p:cNvSpPr>
          <p:nvPr/>
        </p:nvSpPr>
        <p:spPr bwMode="auto">
          <a:xfrm>
            <a:off x="4708318" y="3121025"/>
            <a:ext cx="1027525" cy="616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dirty="0" smtClean="0">
                <a:latin typeface="Arial" charset="0"/>
              </a:rPr>
              <a:t>TMU</a:t>
            </a:r>
            <a:endParaRPr lang="en-US" sz="1800" dirty="0">
              <a:latin typeface="Arial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dirty="0" smtClean="0">
                <a:latin typeface="Arial" charset="0"/>
              </a:rPr>
              <a:t>TR0-TR7</a:t>
            </a:r>
            <a:endParaRPr lang="en-US" sz="1600" dirty="0">
              <a:latin typeface="Arial" charset="0"/>
            </a:endParaRPr>
          </a:p>
        </p:txBody>
      </p:sp>
      <p:grpSp>
        <p:nvGrpSpPr>
          <p:cNvPr id="33895" name="Group 103"/>
          <p:cNvGrpSpPr>
            <a:grpSpLocks/>
          </p:cNvGrpSpPr>
          <p:nvPr/>
        </p:nvGrpSpPr>
        <p:grpSpPr bwMode="auto">
          <a:xfrm>
            <a:off x="7548563" y="1695450"/>
            <a:ext cx="1403350" cy="762000"/>
            <a:chOff x="4755" y="781"/>
            <a:chExt cx="884" cy="480"/>
          </a:xfrm>
        </p:grpSpPr>
        <p:sp>
          <p:nvSpPr>
            <p:cNvPr id="33890" name="Rectangle 98"/>
            <p:cNvSpPr>
              <a:spLocks noChangeArrowheads="1"/>
            </p:cNvSpPr>
            <p:nvPr/>
          </p:nvSpPr>
          <p:spPr bwMode="auto">
            <a:xfrm>
              <a:off x="4755" y="791"/>
              <a:ext cx="884" cy="4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6" name="Rectangle 74"/>
            <p:cNvSpPr>
              <a:spLocks noChangeArrowheads="1"/>
            </p:cNvSpPr>
            <p:nvPr/>
          </p:nvSpPr>
          <p:spPr bwMode="white">
            <a:xfrm>
              <a:off x="4825" y="781"/>
              <a:ext cx="743" cy="4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Program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Memory</a:t>
              </a:r>
            </a:p>
          </p:txBody>
        </p:sp>
      </p:grpSp>
      <p:grpSp>
        <p:nvGrpSpPr>
          <p:cNvPr id="33896" name="Group 104"/>
          <p:cNvGrpSpPr>
            <a:grpSpLocks/>
          </p:cNvGrpSpPr>
          <p:nvPr/>
        </p:nvGrpSpPr>
        <p:grpSpPr bwMode="auto">
          <a:xfrm>
            <a:off x="7545388" y="3416300"/>
            <a:ext cx="1403350" cy="733425"/>
            <a:chOff x="4753" y="1657"/>
            <a:chExt cx="884" cy="462"/>
          </a:xfrm>
        </p:grpSpPr>
        <p:sp>
          <p:nvSpPr>
            <p:cNvPr id="33891" name="Rectangle 99"/>
            <p:cNvSpPr>
              <a:spLocks noChangeArrowheads="1"/>
            </p:cNvSpPr>
            <p:nvPr/>
          </p:nvSpPr>
          <p:spPr bwMode="auto">
            <a:xfrm>
              <a:off x="4753" y="1657"/>
              <a:ext cx="884" cy="4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5" name="Rectangle 73"/>
            <p:cNvSpPr>
              <a:spLocks noChangeArrowheads="1"/>
            </p:cNvSpPr>
            <p:nvPr/>
          </p:nvSpPr>
          <p:spPr bwMode="white">
            <a:xfrm>
              <a:off x="4810" y="1662"/>
              <a:ext cx="770" cy="4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Data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Memory</a:t>
              </a:r>
            </a:p>
          </p:txBody>
        </p:sp>
      </p:grpSp>
      <p:grpSp>
        <p:nvGrpSpPr>
          <p:cNvPr id="33897" name="Group 105"/>
          <p:cNvGrpSpPr>
            <a:grpSpLocks/>
          </p:cNvGrpSpPr>
          <p:nvPr/>
        </p:nvGrpSpPr>
        <p:grpSpPr bwMode="auto">
          <a:xfrm>
            <a:off x="7542213" y="5108575"/>
            <a:ext cx="1403350" cy="711200"/>
            <a:chOff x="4751" y="2614"/>
            <a:chExt cx="884" cy="448"/>
          </a:xfrm>
        </p:grpSpPr>
        <p:sp>
          <p:nvSpPr>
            <p:cNvPr id="33892" name="Rectangle 100"/>
            <p:cNvSpPr>
              <a:spLocks noChangeArrowheads="1"/>
            </p:cNvSpPr>
            <p:nvPr/>
          </p:nvSpPr>
          <p:spPr bwMode="auto">
            <a:xfrm>
              <a:off x="4751" y="2614"/>
              <a:ext cx="884" cy="4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7" name="Rectangle 75"/>
            <p:cNvSpPr>
              <a:spLocks noChangeArrowheads="1"/>
            </p:cNvSpPr>
            <p:nvPr/>
          </p:nvSpPr>
          <p:spPr bwMode="white">
            <a:xfrm>
              <a:off x="4821" y="2681"/>
              <a:ext cx="743" cy="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Peripherals</a:t>
              </a:r>
            </a:p>
          </p:txBody>
        </p:sp>
      </p:grpSp>
      <p:sp>
        <p:nvSpPr>
          <p:cNvPr id="33899" name="Rectangle 107"/>
          <p:cNvSpPr>
            <a:spLocks noChangeArrowheads="1"/>
          </p:cNvSpPr>
          <p:nvPr/>
        </p:nvSpPr>
        <p:spPr bwMode="auto">
          <a:xfrm>
            <a:off x="4702175" y="3705225"/>
            <a:ext cx="1039813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VCU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VR0-VR8</a:t>
            </a:r>
          </a:p>
        </p:txBody>
      </p:sp>
      <p:sp>
        <p:nvSpPr>
          <p:cNvPr id="33901" name="Rectangle 109"/>
          <p:cNvSpPr>
            <a:spLocks noChangeArrowheads="1"/>
          </p:cNvSpPr>
          <p:nvPr/>
        </p:nvSpPr>
        <p:spPr bwMode="auto">
          <a:xfrm>
            <a:off x="4667250" y="4289425"/>
            <a:ext cx="1109663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CLA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MR0-MR3</a:t>
            </a:r>
          </a:p>
        </p:txBody>
      </p:sp>
      <p:sp>
        <p:nvSpPr>
          <p:cNvPr id="33902" name="Line 110"/>
          <p:cNvSpPr>
            <a:spLocks noChangeShapeType="1"/>
          </p:cNvSpPr>
          <p:nvPr/>
        </p:nvSpPr>
        <p:spPr bwMode="auto">
          <a:xfrm>
            <a:off x="4724400" y="371951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903" name="Line 111"/>
          <p:cNvSpPr>
            <a:spLocks noChangeShapeType="1"/>
          </p:cNvSpPr>
          <p:nvPr/>
        </p:nvSpPr>
        <p:spPr bwMode="auto">
          <a:xfrm>
            <a:off x="4724400" y="4319588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Rectangle 95"/>
          <p:cNvSpPr>
            <a:spLocks noChangeArrowheads="1"/>
          </p:cNvSpPr>
          <p:nvPr/>
        </p:nvSpPr>
        <p:spPr bwMode="auto">
          <a:xfrm>
            <a:off x="3648396" y="4218848"/>
            <a:ext cx="1062037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FPU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latin typeface="Arial" charset="0"/>
              </a:rPr>
              <a:t>R0H-R7H</a:t>
            </a:r>
          </a:p>
        </p:txBody>
      </p:sp>
      <p:sp>
        <p:nvSpPr>
          <p:cNvPr id="69" name="Line 110"/>
          <p:cNvSpPr>
            <a:spLocks noChangeShapeType="1"/>
          </p:cNvSpPr>
          <p:nvPr/>
        </p:nvSpPr>
        <p:spPr bwMode="auto">
          <a:xfrm>
            <a:off x="3675066" y="4164146"/>
            <a:ext cx="9885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526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C28x </a:t>
            </a:r>
            <a:r>
              <a:rPr lang="en-US" dirty="0"/>
              <a:t>CPU + FPU + </a:t>
            </a:r>
            <a:r>
              <a:rPr lang="en-US" dirty="0" smtClean="0"/>
              <a:t>VCU + TMU </a:t>
            </a:r>
            <a:r>
              <a:rPr lang="en-US" dirty="0"/>
              <a:t>and CLA</a:t>
            </a:r>
          </a:p>
        </p:txBody>
      </p:sp>
      <p:sp>
        <p:nvSpPr>
          <p:cNvPr id="27705" name="Rectangle 57"/>
          <p:cNvSpPr>
            <a:spLocks noGrp="1" noChangeArrowheads="1"/>
          </p:cNvSpPr>
          <p:nvPr>
            <p:ph idx="1"/>
          </p:nvPr>
        </p:nvSpPr>
        <p:spPr>
          <a:xfrm>
            <a:off x="3703638" y="568236"/>
            <a:ext cx="5429250" cy="6310312"/>
          </a:xfrm>
        </p:spPr>
        <p:txBody>
          <a:bodyPr>
            <a:normAutofit/>
          </a:bodyPr>
          <a:lstStyle/>
          <a:p>
            <a:pPr marL="282575" indent="-282575">
              <a:lnSpc>
                <a:spcPct val="85000"/>
              </a:lnSpc>
              <a:spcBef>
                <a:spcPct val="15000"/>
              </a:spcBef>
            </a:pPr>
            <a:r>
              <a:rPr lang="en-US" sz="2000" b="0" dirty="0"/>
              <a:t>MCU/DSP balancing code density &amp; execution time</a:t>
            </a:r>
          </a:p>
          <a:p>
            <a:pPr marL="576263" lvl="1" indent="-179388">
              <a:lnSpc>
                <a:spcPct val="85000"/>
              </a:lnSpc>
              <a:spcBef>
                <a:spcPct val="15000"/>
              </a:spcBef>
            </a:pPr>
            <a:r>
              <a:rPr lang="en-US" sz="1800" b="0" dirty="0"/>
              <a:t>16-bit instructions for improved code density</a:t>
            </a:r>
          </a:p>
          <a:p>
            <a:pPr marL="576263" lvl="1" indent="-179388">
              <a:lnSpc>
                <a:spcPct val="85000"/>
              </a:lnSpc>
              <a:spcBef>
                <a:spcPct val="15000"/>
              </a:spcBef>
            </a:pPr>
            <a:r>
              <a:rPr lang="en-US" sz="1800" b="0" dirty="0"/>
              <a:t>32-bit instructions for improved execution time </a:t>
            </a:r>
          </a:p>
          <a:p>
            <a:pPr marL="282575" indent="-282575">
              <a:lnSpc>
                <a:spcPct val="85000"/>
              </a:lnSpc>
              <a:spcBef>
                <a:spcPct val="15000"/>
              </a:spcBef>
            </a:pPr>
            <a:r>
              <a:rPr lang="en-US" sz="2000" b="0" dirty="0"/>
              <a:t>32-bit fixed-point CPU + FPU</a:t>
            </a:r>
          </a:p>
          <a:p>
            <a:pPr marL="282575" indent="-282575">
              <a:lnSpc>
                <a:spcPct val="85000"/>
              </a:lnSpc>
              <a:spcBef>
                <a:spcPct val="15000"/>
              </a:spcBef>
            </a:pPr>
            <a:r>
              <a:rPr lang="en-US" sz="2000" b="0" dirty="0"/>
              <a:t>32x32 fixed-point MAC, doubles as dual 16x16 MAC</a:t>
            </a:r>
          </a:p>
          <a:p>
            <a:pPr marL="282575" indent="-282575">
              <a:lnSpc>
                <a:spcPct val="85000"/>
              </a:lnSpc>
              <a:spcBef>
                <a:spcPct val="15000"/>
              </a:spcBef>
            </a:pPr>
            <a:r>
              <a:rPr lang="en-US" sz="2000" b="0" dirty="0"/>
              <a:t>IEEE Single-precision floating point hardware and MAC</a:t>
            </a:r>
          </a:p>
          <a:p>
            <a:pPr marL="282575" indent="-282575">
              <a:lnSpc>
                <a:spcPct val="85000"/>
              </a:lnSpc>
              <a:spcBef>
                <a:spcPct val="15000"/>
              </a:spcBef>
            </a:pPr>
            <a:r>
              <a:rPr lang="en-US" sz="2000" b="0" dirty="0"/>
              <a:t>Floating-point simplifies software development and boosts performance</a:t>
            </a:r>
          </a:p>
          <a:p>
            <a:pPr marL="282575" indent="-282575">
              <a:lnSpc>
                <a:spcPct val="85000"/>
              </a:lnSpc>
              <a:spcBef>
                <a:spcPct val="15000"/>
              </a:spcBef>
            </a:pPr>
            <a:r>
              <a:rPr lang="en-US" sz="2000" b="0" dirty="0" err="1"/>
              <a:t>Viterbi</a:t>
            </a:r>
            <a:r>
              <a:rPr lang="en-US" sz="2000" b="0" dirty="0"/>
              <a:t>, Complex Math, CRC Unit (VCU) adds support for </a:t>
            </a:r>
            <a:r>
              <a:rPr lang="en-US" sz="2000" b="0" dirty="0" err="1"/>
              <a:t>Viterbi</a:t>
            </a:r>
            <a:r>
              <a:rPr lang="en-US" sz="2000" b="0" dirty="0"/>
              <a:t> decode, complex math and CRC operations</a:t>
            </a:r>
          </a:p>
          <a:p>
            <a:pPr marL="282575" indent="-282575">
              <a:lnSpc>
                <a:spcPct val="85000"/>
              </a:lnSpc>
              <a:spcBef>
                <a:spcPct val="15000"/>
              </a:spcBef>
            </a:pPr>
            <a:r>
              <a:rPr lang="en-US" sz="2000" b="0" dirty="0"/>
              <a:t>Parallel processing Control Law Accelerator (CLA) adds IEEE Single-precision 32-bit floating point math operations</a:t>
            </a:r>
          </a:p>
          <a:p>
            <a:pPr marL="282575" indent="-282575">
              <a:lnSpc>
                <a:spcPct val="85000"/>
              </a:lnSpc>
              <a:spcBef>
                <a:spcPct val="15000"/>
              </a:spcBef>
            </a:pPr>
            <a:r>
              <a:rPr lang="en-US" sz="2000" b="0" dirty="0"/>
              <a:t>CLA algorithm execution is independent of the main CPU</a:t>
            </a:r>
          </a:p>
          <a:p>
            <a:pPr marL="282575" indent="-282575">
              <a:lnSpc>
                <a:spcPct val="85000"/>
              </a:lnSpc>
              <a:spcBef>
                <a:spcPct val="15000"/>
              </a:spcBef>
            </a:pPr>
            <a:r>
              <a:rPr lang="en-US" sz="2000" b="0" dirty="0" smtClean="0"/>
              <a:t>Trigonometric operations supported by TMU</a:t>
            </a:r>
          </a:p>
          <a:p>
            <a:pPr marL="282575" indent="-282575">
              <a:lnSpc>
                <a:spcPct val="85000"/>
              </a:lnSpc>
              <a:spcBef>
                <a:spcPct val="15000"/>
              </a:spcBef>
            </a:pPr>
            <a:r>
              <a:rPr lang="en-US" sz="2000" b="0" dirty="0" smtClean="0"/>
              <a:t>Fast </a:t>
            </a:r>
            <a:r>
              <a:rPr lang="en-US" sz="2000" b="0" dirty="0"/>
              <a:t>interrupt service time</a:t>
            </a:r>
          </a:p>
          <a:p>
            <a:pPr marL="282575" indent="-282575">
              <a:lnSpc>
                <a:spcPct val="85000"/>
              </a:lnSpc>
              <a:spcBef>
                <a:spcPct val="15000"/>
              </a:spcBef>
            </a:pPr>
            <a:r>
              <a:rPr lang="en-US" sz="2000" b="0" dirty="0"/>
              <a:t>Single cycle read-modify-write </a:t>
            </a:r>
            <a:r>
              <a:rPr lang="en-US" sz="2000" b="0" dirty="0" smtClean="0"/>
              <a:t>instructions</a:t>
            </a:r>
            <a:endParaRPr lang="en-US" sz="2000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251143" y="1287463"/>
            <a:ext cx="3172779" cy="4264025"/>
            <a:chOff x="251143" y="1287463"/>
            <a:chExt cx="3172779" cy="4264025"/>
          </a:xfrm>
        </p:grpSpPr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363539" y="2727325"/>
              <a:ext cx="2148998" cy="17414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effectLst/>
                <a:latin typeface="Arial" charset="0"/>
              </a:endParaRPr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2149793" y="5067300"/>
              <a:ext cx="842962" cy="2381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chemeClr val="tx2"/>
                  </a:solidFill>
                  <a:effectLst/>
                  <a:latin typeface="Arial" charset="0"/>
                </a:rPr>
                <a:t>Data Bus</a:t>
              </a:r>
              <a:endParaRPr lang="en-US" sz="1200">
                <a:effectLst/>
                <a:latin typeface="Arial" charset="0"/>
              </a:endParaRPr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2649855" y="4089400"/>
              <a:ext cx="582613" cy="63023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en-US" sz="1200">
                  <a:effectLst/>
                  <a:latin typeface="Arial" charset="0"/>
                </a:rPr>
                <a:t>3</a:t>
              </a:r>
            </a:p>
            <a:p>
              <a:pPr algn="ctr">
                <a:lnSpc>
                  <a:spcPct val="50000"/>
                </a:lnSpc>
              </a:pPr>
              <a:r>
                <a:rPr lang="en-US" sz="1200">
                  <a:effectLst/>
                  <a:latin typeface="Arial" charset="0"/>
                </a:rPr>
                <a:t>32-bit</a:t>
              </a:r>
            </a:p>
            <a:p>
              <a:pPr algn="ctr">
                <a:lnSpc>
                  <a:spcPct val="50000"/>
                </a:lnSpc>
              </a:pPr>
              <a:r>
                <a:rPr lang="en-US" sz="1200">
                  <a:effectLst/>
                  <a:latin typeface="Arial" charset="0"/>
                </a:rPr>
                <a:t> Timers</a:t>
              </a:r>
              <a:r>
                <a:rPr lang="en-US" sz="1600">
                  <a:effectLst/>
                  <a:latin typeface="Arial" charset="0"/>
                </a:rPr>
                <a:t> </a:t>
              </a:r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 flipV="1">
              <a:off x="2649855" y="4254500"/>
              <a:ext cx="585788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 flipV="1">
              <a:off x="2649855" y="4465638"/>
              <a:ext cx="585788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1184275" y="4235450"/>
              <a:ext cx="504825" cy="2381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effectLst/>
                  <a:latin typeface="Arial" charset="0"/>
                </a:rPr>
                <a:t>CPU</a:t>
              </a:r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 flipH="1">
              <a:off x="1626806" y="2355850"/>
              <a:ext cx="0" cy="639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896938" y="4027488"/>
              <a:ext cx="1122362" cy="2381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  <a:effectLst/>
                  <a:latin typeface="Arial" charset="0"/>
                </a:rPr>
                <a:t>Register Bus</a:t>
              </a:r>
              <a:endParaRPr lang="en-US" sz="1200" dirty="0">
                <a:effectLst/>
                <a:latin typeface="Arial" charset="0"/>
              </a:endParaRPr>
            </a:p>
          </p:txBody>
        </p:sp>
        <p:sp>
          <p:nvSpPr>
            <p:cNvPr id="27669" name="Line 21"/>
            <p:cNvSpPr>
              <a:spLocks noChangeShapeType="1"/>
            </p:cNvSpPr>
            <p:nvPr/>
          </p:nvSpPr>
          <p:spPr bwMode="auto">
            <a:xfrm>
              <a:off x="251143" y="2573338"/>
              <a:ext cx="4930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 flipH="1">
              <a:off x="739394" y="2573338"/>
              <a:ext cx="0" cy="425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 flipH="1">
              <a:off x="1029906" y="2343150"/>
              <a:ext cx="0" cy="652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674" name="Line 26"/>
            <p:cNvSpPr>
              <a:spLocks noChangeShapeType="1"/>
            </p:cNvSpPr>
            <p:nvPr/>
          </p:nvSpPr>
          <p:spPr bwMode="auto">
            <a:xfrm flipV="1">
              <a:off x="1614106" y="3665538"/>
              <a:ext cx="0" cy="269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678" name="Text Box 30"/>
            <p:cNvSpPr txBox="1">
              <a:spLocks noChangeArrowheads="1"/>
            </p:cNvSpPr>
            <p:nvPr/>
          </p:nvSpPr>
          <p:spPr bwMode="auto">
            <a:xfrm>
              <a:off x="1844993" y="1287463"/>
              <a:ext cx="1139825" cy="2381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chemeClr val="tx2"/>
                  </a:solidFill>
                  <a:effectLst/>
                  <a:latin typeface="Arial" charset="0"/>
                </a:rPr>
                <a:t>Program Bus</a:t>
              </a:r>
              <a:endParaRPr lang="en-US" sz="1200">
                <a:effectLst/>
                <a:latin typeface="Arial" charset="0"/>
              </a:endParaRPr>
            </a:p>
          </p:txBody>
        </p:sp>
        <p:sp>
          <p:nvSpPr>
            <p:cNvPr id="27683" name="Line 35"/>
            <p:cNvSpPr>
              <a:spLocks noChangeShapeType="1"/>
            </p:cNvSpPr>
            <p:nvPr/>
          </p:nvSpPr>
          <p:spPr bwMode="auto">
            <a:xfrm rot="5400000">
              <a:off x="2814955" y="4843465"/>
              <a:ext cx="247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7685" name="Line 37"/>
            <p:cNvSpPr>
              <a:spLocks noChangeShapeType="1"/>
            </p:cNvSpPr>
            <p:nvPr/>
          </p:nvSpPr>
          <p:spPr bwMode="auto">
            <a:xfrm flipV="1">
              <a:off x="698818" y="5041900"/>
              <a:ext cx="0" cy="320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7687" name="Line 39"/>
            <p:cNvSpPr>
              <a:spLocks noChangeShapeType="1"/>
            </p:cNvSpPr>
            <p:nvPr/>
          </p:nvSpPr>
          <p:spPr bwMode="auto">
            <a:xfrm>
              <a:off x="510183" y="3975100"/>
              <a:ext cx="183215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7673" name="Line 25"/>
            <p:cNvSpPr>
              <a:spLocks noChangeShapeType="1"/>
            </p:cNvSpPr>
            <p:nvPr/>
          </p:nvSpPr>
          <p:spPr bwMode="auto">
            <a:xfrm flipV="1">
              <a:off x="887031" y="3656013"/>
              <a:ext cx="0" cy="282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694" name="Line 46"/>
            <p:cNvSpPr>
              <a:spLocks noChangeShapeType="1"/>
            </p:cNvSpPr>
            <p:nvPr/>
          </p:nvSpPr>
          <p:spPr bwMode="auto">
            <a:xfrm>
              <a:off x="290830" y="5364163"/>
              <a:ext cx="409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689" name="Rectangle 41"/>
            <p:cNvSpPr>
              <a:spLocks noChangeArrowheads="1"/>
            </p:cNvSpPr>
            <p:nvPr/>
          </p:nvSpPr>
          <p:spPr bwMode="auto">
            <a:xfrm>
              <a:off x="507619" y="3003550"/>
              <a:ext cx="739775" cy="658813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1200" dirty="0">
                  <a:effectLst/>
                  <a:latin typeface="Arial" charset="0"/>
                </a:rPr>
                <a:t>32x32 bit</a:t>
              </a:r>
            </a:p>
            <a:p>
              <a:pPr algn="ctr">
                <a:lnSpc>
                  <a:spcPct val="60000"/>
                </a:lnSpc>
              </a:pPr>
              <a:r>
                <a:rPr lang="en-US" sz="1200" dirty="0" smtClean="0">
                  <a:effectLst/>
                  <a:latin typeface="Arial" charset="0"/>
                </a:rPr>
                <a:t>Multiplier</a:t>
              </a:r>
            </a:p>
            <a:p>
              <a:pPr algn="ctr">
                <a:lnSpc>
                  <a:spcPct val="60000"/>
                </a:lnSpc>
              </a:pPr>
              <a:r>
                <a:rPr lang="en-US" sz="1200" dirty="0" smtClean="0">
                  <a:effectLst/>
                  <a:latin typeface="Arial" charset="0"/>
                </a:rPr>
                <a:t>FPU</a:t>
              </a:r>
              <a:endParaRPr lang="en-US" sz="2000" dirty="0">
                <a:effectLst/>
                <a:latin typeface="Arial" charset="0"/>
              </a:endParaRPr>
            </a:p>
          </p:txBody>
        </p:sp>
        <p:sp>
          <p:nvSpPr>
            <p:cNvPr id="27693" name="Rectangle 45"/>
            <p:cNvSpPr>
              <a:spLocks noChangeArrowheads="1"/>
            </p:cNvSpPr>
            <p:nvPr/>
          </p:nvSpPr>
          <p:spPr bwMode="auto">
            <a:xfrm>
              <a:off x="1322006" y="3009900"/>
              <a:ext cx="563563" cy="658813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1200">
                  <a:effectLst/>
                  <a:latin typeface="Arial" charset="0"/>
                </a:rPr>
                <a:t>R-M-W</a:t>
              </a:r>
            </a:p>
            <a:p>
              <a:pPr algn="ctr">
                <a:lnSpc>
                  <a:spcPct val="60000"/>
                </a:lnSpc>
              </a:pPr>
              <a:r>
                <a:rPr lang="en-US" sz="1200">
                  <a:effectLst/>
                  <a:latin typeface="Arial" charset="0"/>
                </a:rPr>
                <a:t>Atomic</a:t>
              </a:r>
            </a:p>
            <a:p>
              <a:pPr algn="ctr">
                <a:lnSpc>
                  <a:spcPct val="60000"/>
                </a:lnSpc>
              </a:pPr>
              <a:r>
                <a:rPr lang="en-US" sz="1200">
                  <a:effectLst/>
                  <a:latin typeface="Arial" charset="0"/>
                </a:rPr>
                <a:t>ALU</a:t>
              </a:r>
              <a:endParaRPr lang="en-US" sz="2000">
                <a:effectLst/>
                <a:latin typeface="Arial" charset="0"/>
              </a:endParaRPr>
            </a:p>
          </p:txBody>
        </p:sp>
        <p:sp>
          <p:nvSpPr>
            <p:cNvPr id="27700" name="Rectangle 52"/>
            <p:cNvSpPr>
              <a:spLocks noChangeArrowheads="1"/>
            </p:cNvSpPr>
            <p:nvPr/>
          </p:nvSpPr>
          <p:spPr bwMode="auto">
            <a:xfrm>
              <a:off x="2660968" y="3009900"/>
              <a:ext cx="361950" cy="6588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>
                  <a:effectLst/>
                  <a:latin typeface="Arial" charset="0"/>
                </a:rPr>
                <a:t>CLA</a:t>
              </a:r>
            </a:p>
          </p:txBody>
        </p:sp>
        <p:sp>
          <p:nvSpPr>
            <p:cNvPr id="27712" name="Freeform 64"/>
            <p:cNvSpPr>
              <a:spLocks/>
            </p:cNvSpPr>
            <p:nvPr/>
          </p:nvSpPr>
          <p:spPr bwMode="auto">
            <a:xfrm>
              <a:off x="251143" y="1560513"/>
              <a:ext cx="3172777" cy="3990975"/>
            </a:xfrm>
            <a:custGeom>
              <a:avLst/>
              <a:gdLst/>
              <a:ahLst/>
              <a:cxnLst>
                <a:cxn ang="0">
                  <a:pos x="2" y="2514"/>
                </a:cxn>
                <a:cxn ang="0">
                  <a:pos x="0" y="6"/>
                </a:cxn>
                <a:cxn ang="0">
                  <a:pos x="2209" y="0"/>
                </a:cxn>
              </a:cxnLst>
              <a:rect l="0" t="0" r="r" b="b"/>
              <a:pathLst>
                <a:path w="2209" h="2514">
                  <a:moveTo>
                    <a:pt x="2" y="2514"/>
                  </a:moveTo>
                  <a:lnTo>
                    <a:pt x="0" y="6"/>
                  </a:lnTo>
                  <a:lnTo>
                    <a:pt x="2209" y="0"/>
                  </a:ln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7713" name="Freeform 65"/>
            <p:cNvSpPr>
              <a:spLocks/>
            </p:cNvSpPr>
            <p:nvPr/>
          </p:nvSpPr>
          <p:spPr bwMode="auto">
            <a:xfrm>
              <a:off x="535305" y="2316163"/>
              <a:ext cx="2888615" cy="2689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8" y="0"/>
                </a:cxn>
                <a:cxn ang="0">
                  <a:pos x="2638" y="1903"/>
                </a:cxn>
                <a:cxn ang="0">
                  <a:pos x="6" y="1903"/>
                </a:cxn>
              </a:cxnLst>
              <a:rect l="0" t="0" r="r" b="b"/>
              <a:pathLst>
                <a:path w="2638" h="1903">
                  <a:moveTo>
                    <a:pt x="0" y="0"/>
                  </a:moveTo>
                  <a:lnTo>
                    <a:pt x="2638" y="0"/>
                  </a:lnTo>
                  <a:lnTo>
                    <a:pt x="2638" y="1903"/>
                  </a:lnTo>
                  <a:lnTo>
                    <a:pt x="6" y="1903"/>
                  </a:ln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7715" name="Line 67"/>
            <p:cNvSpPr>
              <a:spLocks noChangeShapeType="1"/>
            </p:cNvSpPr>
            <p:nvPr/>
          </p:nvSpPr>
          <p:spPr bwMode="auto">
            <a:xfrm flipH="1">
              <a:off x="2918143" y="2355850"/>
              <a:ext cx="0" cy="636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716" name="Line 68"/>
            <p:cNvSpPr>
              <a:spLocks noChangeShapeType="1"/>
            </p:cNvSpPr>
            <p:nvPr/>
          </p:nvSpPr>
          <p:spPr bwMode="auto">
            <a:xfrm rot="16200000" flipH="1">
              <a:off x="2479677" y="981392"/>
              <a:ext cx="0" cy="1888491"/>
            </a:xfrm>
            <a:prstGeom prst="line">
              <a:avLst/>
            </a:prstGeom>
            <a:noFill/>
            <a:ln w="76200">
              <a:solidFill>
                <a:schemeClr val="tx1">
                  <a:alpha val="5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717" name="Text Box 69"/>
            <p:cNvSpPr txBox="1">
              <a:spLocks noChangeArrowheads="1"/>
            </p:cNvSpPr>
            <p:nvPr/>
          </p:nvSpPr>
          <p:spPr bwMode="auto">
            <a:xfrm>
              <a:off x="2098993" y="1677988"/>
              <a:ext cx="827087" cy="2381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chemeClr val="tx2"/>
                  </a:solidFill>
                  <a:effectLst/>
                  <a:latin typeface="Arial" charset="0"/>
                </a:rPr>
                <a:t>CLA Bus</a:t>
              </a:r>
              <a:endParaRPr lang="en-US" sz="1200">
                <a:effectLst/>
                <a:latin typeface="Arial" charset="0"/>
              </a:endParaRPr>
            </a:p>
          </p:txBody>
        </p:sp>
        <p:sp>
          <p:nvSpPr>
            <p:cNvPr id="27718" name="Line 70"/>
            <p:cNvSpPr>
              <a:spLocks noChangeShapeType="1"/>
            </p:cNvSpPr>
            <p:nvPr/>
          </p:nvSpPr>
          <p:spPr bwMode="auto">
            <a:xfrm>
              <a:off x="2772093" y="1963738"/>
              <a:ext cx="0" cy="1038225"/>
            </a:xfrm>
            <a:prstGeom prst="line">
              <a:avLst/>
            </a:prstGeom>
            <a:noFill/>
            <a:ln w="12700">
              <a:solidFill>
                <a:schemeClr val="tx1"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719" name="Rectangle 71"/>
            <p:cNvSpPr>
              <a:spLocks noChangeArrowheads="1"/>
            </p:cNvSpPr>
            <p:nvPr/>
          </p:nvSpPr>
          <p:spPr bwMode="auto">
            <a:xfrm>
              <a:off x="1966531" y="3008313"/>
              <a:ext cx="369888" cy="65881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200" dirty="0" smtClean="0">
                  <a:effectLst/>
                  <a:latin typeface="Arial" charset="0"/>
                </a:rPr>
                <a:t>TMU</a:t>
              </a:r>
              <a:endParaRPr lang="en-US" sz="1200" dirty="0">
                <a:effectLst/>
                <a:latin typeface="Arial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200" dirty="0">
                  <a:effectLst/>
                  <a:latin typeface="Arial" charset="0"/>
                </a:rPr>
                <a:t>VCU</a:t>
              </a:r>
              <a:endParaRPr lang="en-US" sz="2000" dirty="0">
                <a:effectLst/>
                <a:latin typeface="Arial" charset="0"/>
              </a:endParaRPr>
            </a:p>
          </p:txBody>
        </p:sp>
        <p:sp>
          <p:nvSpPr>
            <p:cNvPr id="27720" name="Line 72"/>
            <p:cNvSpPr>
              <a:spLocks noChangeShapeType="1"/>
            </p:cNvSpPr>
            <p:nvPr/>
          </p:nvSpPr>
          <p:spPr bwMode="auto">
            <a:xfrm>
              <a:off x="1966103" y="3332163"/>
              <a:ext cx="3762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7721" name="Line 73"/>
            <p:cNvSpPr>
              <a:spLocks noChangeShapeType="1"/>
            </p:cNvSpPr>
            <p:nvPr/>
          </p:nvSpPr>
          <p:spPr bwMode="auto">
            <a:xfrm flipV="1">
              <a:off x="2191956" y="3670300"/>
              <a:ext cx="0" cy="269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722" name="Line 74"/>
            <p:cNvSpPr>
              <a:spLocks noChangeShapeType="1"/>
            </p:cNvSpPr>
            <p:nvPr/>
          </p:nvSpPr>
          <p:spPr bwMode="auto">
            <a:xfrm flipH="1">
              <a:off x="2164969" y="2346325"/>
              <a:ext cx="0" cy="649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7726" name="Rectangle 78"/>
            <p:cNvSpPr>
              <a:spLocks noChangeArrowheads="1"/>
            </p:cNvSpPr>
            <p:nvPr/>
          </p:nvSpPr>
          <p:spPr bwMode="auto">
            <a:xfrm>
              <a:off x="2660968" y="3743325"/>
              <a:ext cx="361950" cy="2587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>
                  <a:effectLst/>
                  <a:latin typeface="Arial" charset="0"/>
                </a:rPr>
                <a:t>PIE</a:t>
              </a:r>
            </a:p>
          </p:txBody>
        </p:sp>
        <p:sp>
          <p:nvSpPr>
            <p:cNvPr id="49" name="Line 72"/>
            <p:cNvSpPr>
              <a:spLocks noChangeShapeType="1"/>
            </p:cNvSpPr>
            <p:nvPr/>
          </p:nvSpPr>
          <p:spPr bwMode="auto">
            <a:xfrm>
              <a:off x="510182" y="3415494"/>
              <a:ext cx="741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1014433" y="4578966"/>
              <a:ext cx="830560" cy="1990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 algn="ctr"/>
              <a:r>
                <a:rPr lang="en-US" sz="1200" dirty="0" smtClean="0">
                  <a:effectLst/>
                  <a:latin typeface="Arial" charset="0"/>
                </a:rPr>
                <a:t>Watchdog</a:t>
              </a:r>
              <a:endParaRPr lang="en-US" sz="1200" dirty="0">
                <a:effectLst/>
                <a:latin typeface="Arial" charset="0"/>
              </a:endParaRPr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 rot="5400000">
              <a:off x="1330234" y="4875992"/>
              <a:ext cx="196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 rot="10800000">
              <a:off x="3032944" y="3868002"/>
              <a:ext cx="3530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54487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C28x </a:t>
            </a:r>
            <a:r>
              <a:rPr lang="en-US" dirty="0"/>
              <a:t>Atomic Read/Modify/Write</a:t>
            </a:r>
          </a:p>
        </p:txBody>
      </p:sp>
      <p:grpSp>
        <p:nvGrpSpPr>
          <p:cNvPr id="48190" name="Group 62"/>
          <p:cNvGrpSpPr>
            <a:grpSpLocks/>
          </p:cNvGrpSpPr>
          <p:nvPr/>
        </p:nvGrpSpPr>
        <p:grpSpPr bwMode="auto">
          <a:xfrm>
            <a:off x="139700" y="1306916"/>
            <a:ext cx="4864100" cy="2008188"/>
            <a:chOff x="56" y="432"/>
            <a:chExt cx="3064" cy="1265"/>
          </a:xfrm>
        </p:grpSpPr>
        <p:sp>
          <p:nvSpPr>
            <p:cNvPr id="48132" name="Freeform 4"/>
            <p:cNvSpPr>
              <a:spLocks/>
            </p:cNvSpPr>
            <p:nvPr/>
          </p:nvSpPr>
          <p:spPr bwMode="auto">
            <a:xfrm>
              <a:off x="406" y="480"/>
              <a:ext cx="2234" cy="474"/>
            </a:xfrm>
            <a:custGeom>
              <a:avLst/>
              <a:gdLst/>
              <a:ahLst/>
              <a:cxnLst>
                <a:cxn ang="0">
                  <a:pos x="2621" y="105"/>
                </a:cxn>
                <a:cxn ang="0">
                  <a:pos x="260" y="105"/>
                </a:cxn>
                <a:cxn ang="0">
                  <a:pos x="260" y="421"/>
                </a:cxn>
                <a:cxn ang="0">
                  <a:pos x="349" y="421"/>
                </a:cxn>
                <a:cxn ang="0">
                  <a:pos x="174" y="475"/>
                </a:cxn>
                <a:cxn ang="0">
                  <a:pos x="0" y="421"/>
                </a:cxn>
                <a:cxn ang="0">
                  <a:pos x="86" y="421"/>
                </a:cxn>
                <a:cxn ang="0">
                  <a:pos x="86" y="105"/>
                </a:cxn>
                <a:cxn ang="0">
                  <a:pos x="90" y="83"/>
                </a:cxn>
                <a:cxn ang="0">
                  <a:pos x="104" y="60"/>
                </a:cxn>
                <a:cxn ang="0">
                  <a:pos x="125" y="40"/>
                </a:cxn>
                <a:cxn ang="0">
                  <a:pos x="151" y="24"/>
                </a:cxn>
                <a:cxn ang="0">
                  <a:pos x="186" y="11"/>
                </a:cxn>
                <a:cxn ang="0">
                  <a:pos x="221" y="3"/>
                </a:cxn>
                <a:cxn ang="0">
                  <a:pos x="260" y="0"/>
                </a:cxn>
                <a:cxn ang="0">
                  <a:pos x="2621" y="0"/>
                </a:cxn>
                <a:cxn ang="0">
                  <a:pos x="2621" y="105"/>
                </a:cxn>
              </a:cxnLst>
              <a:rect l="0" t="0" r="r" b="b"/>
              <a:pathLst>
                <a:path w="2622" h="476">
                  <a:moveTo>
                    <a:pt x="2621" y="105"/>
                  </a:moveTo>
                  <a:lnTo>
                    <a:pt x="260" y="105"/>
                  </a:lnTo>
                  <a:lnTo>
                    <a:pt x="260" y="421"/>
                  </a:lnTo>
                  <a:lnTo>
                    <a:pt x="349" y="421"/>
                  </a:lnTo>
                  <a:lnTo>
                    <a:pt x="174" y="475"/>
                  </a:lnTo>
                  <a:lnTo>
                    <a:pt x="0" y="421"/>
                  </a:lnTo>
                  <a:lnTo>
                    <a:pt x="86" y="421"/>
                  </a:lnTo>
                  <a:lnTo>
                    <a:pt x="86" y="105"/>
                  </a:lnTo>
                  <a:lnTo>
                    <a:pt x="90" y="83"/>
                  </a:lnTo>
                  <a:lnTo>
                    <a:pt x="104" y="60"/>
                  </a:lnTo>
                  <a:lnTo>
                    <a:pt x="125" y="40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1" y="3"/>
                  </a:lnTo>
                  <a:lnTo>
                    <a:pt x="260" y="0"/>
                  </a:lnTo>
                  <a:lnTo>
                    <a:pt x="2621" y="0"/>
                  </a:lnTo>
                  <a:lnTo>
                    <a:pt x="2621" y="105"/>
                  </a:lnTo>
                </a:path>
              </a:pathLst>
            </a:custGeom>
            <a:solidFill>
              <a:schemeClr val="accent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33" name="Freeform 5"/>
            <p:cNvSpPr>
              <a:spLocks/>
            </p:cNvSpPr>
            <p:nvPr/>
          </p:nvSpPr>
          <p:spPr bwMode="auto">
            <a:xfrm>
              <a:off x="56" y="959"/>
              <a:ext cx="1050" cy="193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1049" y="210"/>
                </a:cxn>
                <a:cxn ang="0">
                  <a:pos x="1049" y="0"/>
                </a:cxn>
                <a:cxn ang="0">
                  <a:pos x="0" y="0"/>
                </a:cxn>
                <a:cxn ang="0">
                  <a:pos x="0" y="210"/>
                </a:cxn>
              </a:cxnLst>
              <a:rect l="0" t="0" r="r" b="b"/>
              <a:pathLst>
                <a:path w="1050" h="211">
                  <a:moveTo>
                    <a:pt x="0" y="210"/>
                  </a:moveTo>
                  <a:lnTo>
                    <a:pt x="1049" y="210"/>
                  </a:lnTo>
                  <a:lnTo>
                    <a:pt x="1049" y="0"/>
                  </a:lnTo>
                  <a:lnTo>
                    <a:pt x="0" y="0"/>
                  </a:lnTo>
                  <a:lnTo>
                    <a:pt x="0" y="21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34" name="AutoShape 6"/>
            <p:cNvSpPr>
              <a:spLocks noChangeArrowheads="1"/>
            </p:cNvSpPr>
            <p:nvPr/>
          </p:nvSpPr>
          <p:spPr bwMode="auto">
            <a:xfrm>
              <a:off x="1104" y="963"/>
              <a:ext cx="351" cy="206"/>
            </a:xfrm>
            <a:prstGeom prst="leftRightArrow">
              <a:avLst>
                <a:gd name="adj1" fmla="val 58250"/>
                <a:gd name="adj2" fmla="val 38645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5" name="Freeform 7"/>
            <p:cNvSpPr>
              <a:spLocks/>
            </p:cNvSpPr>
            <p:nvPr/>
          </p:nvSpPr>
          <p:spPr bwMode="auto">
            <a:xfrm>
              <a:off x="1454" y="959"/>
              <a:ext cx="1050" cy="193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1049" y="210"/>
                </a:cxn>
                <a:cxn ang="0">
                  <a:pos x="1049" y="0"/>
                </a:cxn>
                <a:cxn ang="0">
                  <a:pos x="0" y="0"/>
                </a:cxn>
                <a:cxn ang="0">
                  <a:pos x="0" y="210"/>
                </a:cxn>
              </a:cxnLst>
              <a:rect l="0" t="0" r="r" b="b"/>
              <a:pathLst>
                <a:path w="1050" h="211">
                  <a:moveTo>
                    <a:pt x="0" y="210"/>
                  </a:moveTo>
                  <a:lnTo>
                    <a:pt x="1049" y="210"/>
                  </a:lnTo>
                  <a:lnTo>
                    <a:pt x="1049" y="0"/>
                  </a:lnTo>
                  <a:lnTo>
                    <a:pt x="0" y="0"/>
                  </a:lnTo>
                  <a:lnTo>
                    <a:pt x="0" y="21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36" name="Freeform 8"/>
            <p:cNvSpPr>
              <a:spLocks/>
            </p:cNvSpPr>
            <p:nvPr/>
          </p:nvSpPr>
          <p:spPr bwMode="auto">
            <a:xfrm>
              <a:off x="492" y="1154"/>
              <a:ext cx="2100" cy="526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174" y="368"/>
                </a:cxn>
                <a:cxn ang="0">
                  <a:pos x="2447" y="368"/>
                </a:cxn>
                <a:cxn ang="0">
                  <a:pos x="2447" y="316"/>
                </a:cxn>
                <a:cxn ang="0">
                  <a:pos x="2535" y="422"/>
                </a:cxn>
                <a:cxn ang="0">
                  <a:pos x="2447" y="527"/>
                </a:cxn>
                <a:cxn ang="0">
                  <a:pos x="2447" y="474"/>
                </a:cxn>
                <a:cxn ang="0">
                  <a:pos x="174" y="474"/>
                </a:cxn>
                <a:cxn ang="0">
                  <a:pos x="135" y="472"/>
                </a:cxn>
                <a:cxn ang="0">
                  <a:pos x="100" y="464"/>
                </a:cxn>
                <a:cxn ang="0">
                  <a:pos x="65" y="451"/>
                </a:cxn>
                <a:cxn ang="0">
                  <a:pos x="39" y="434"/>
                </a:cxn>
                <a:cxn ang="0">
                  <a:pos x="18" y="415"/>
                </a:cxn>
                <a:cxn ang="0">
                  <a:pos x="4" y="392"/>
                </a:cxn>
                <a:cxn ang="0">
                  <a:pos x="0" y="368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r" b="b"/>
              <a:pathLst>
                <a:path w="2536" h="528">
                  <a:moveTo>
                    <a:pt x="174" y="0"/>
                  </a:moveTo>
                  <a:lnTo>
                    <a:pt x="174" y="368"/>
                  </a:lnTo>
                  <a:lnTo>
                    <a:pt x="2447" y="368"/>
                  </a:lnTo>
                  <a:lnTo>
                    <a:pt x="2447" y="316"/>
                  </a:lnTo>
                  <a:lnTo>
                    <a:pt x="2535" y="422"/>
                  </a:lnTo>
                  <a:lnTo>
                    <a:pt x="2447" y="527"/>
                  </a:lnTo>
                  <a:lnTo>
                    <a:pt x="2447" y="474"/>
                  </a:lnTo>
                  <a:lnTo>
                    <a:pt x="174" y="474"/>
                  </a:lnTo>
                  <a:lnTo>
                    <a:pt x="135" y="472"/>
                  </a:lnTo>
                  <a:lnTo>
                    <a:pt x="100" y="464"/>
                  </a:lnTo>
                  <a:lnTo>
                    <a:pt x="65" y="451"/>
                  </a:lnTo>
                  <a:lnTo>
                    <a:pt x="39" y="434"/>
                  </a:lnTo>
                  <a:lnTo>
                    <a:pt x="18" y="415"/>
                  </a:lnTo>
                  <a:lnTo>
                    <a:pt x="4" y="392"/>
                  </a:lnTo>
                  <a:lnTo>
                    <a:pt x="0" y="368"/>
                  </a:lnTo>
                  <a:lnTo>
                    <a:pt x="0" y="0"/>
                  </a:lnTo>
                  <a:lnTo>
                    <a:pt x="174" y="0"/>
                  </a:lnTo>
                </a:path>
              </a:pathLst>
            </a:custGeom>
            <a:solidFill>
              <a:schemeClr val="accent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163" y="927"/>
              <a:ext cx="8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Arial" charset="0"/>
                </a:rPr>
                <a:t>Registers</a:t>
              </a: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536" y="936"/>
              <a:ext cx="9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Arial" charset="0"/>
                </a:rPr>
                <a:t>ALU / MPY</a:t>
              </a:r>
            </a:p>
          </p:txBody>
        </p:sp>
        <p:sp>
          <p:nvSpPr>
            <p:cNvPr id="48140" name="Text Box 12"/>
            <p:cNvSpPr txBox="1">
              <a:spLocks noChangeArrowheads="1"/>
            </p:cNvSpPr>
            <p:nvPr/>
          </p:nvSpPr>
          <p:spPr bwMode="auto">
            <a:xfrm>
              <a:off x="1490" y="451"/>
              <a:ext cx="388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200">
                  <a:latin typeface="Arial" charset="0"/>
                </a:rPr>
                <a:t>LOAD</a:t>
              </a:r>
            </a:p>
          </p:txBody>
        </p:sp>
        <p:sp>
          <p:nvSpPr>
            <p:cNvPr id="48141" name="Text Box 13"/>
            <p:cNvSpPr txBox="1">
              <a:spLocks noChangeArrowheads="1"/>
            </p:cNvSpPr>
            <p:nvPr/>
          </p:nvSpPr>
          <p:spPr bwMode="auto">
            <a:xfrm>
              <a:off x="1488" y="1499"/>
              <a:ext cx="447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200">
                  <a:latin typeface="Arial" charset="0"/>
                </a:rPr>
                <a:t>STORE</a:t>
              </a:r>
            </a:p>
          </p:txBody>
        </p:sp>
        <p:grpSp>
          <p:nvGrpSpPr>
            <p:cNvPr id="48142" name="Group 14"/>
            <p:cNvGrpSpPr>
              <a:grpSpLocks/>
            </p:cNvGrpSpPr>
            <p:nvPr/>
          </p:nvGrpSpPr>
          <p:grpSpPr bwMode="auto">
            <a:xfrm>
              <a:off x="1824" y="1153"/>
              <a:ext cx="772" cy="321"/>
              <a:chOff x="2850" y="1297"/>
              <a:chExt cx="1138" cy="321"/>
            </a:xfrm>
          </p:grpSpPr>
          <p:sp>
            <p:nvSpPr>
              <p:cNvPr id="48143" name="Freeform 15"/>
              <p:cNvSpPr>
                <a:spLocks/>
              </p:cNvSpPr>
              <p:nvPr/>
            </p:nvSpPr>
            <p:spPr bwMode="auto">
              <a:xfrm>
                <a:off x="2850" y="1297"/>
                <a:ext cx="1138" cy="321"/>
              </a:xfrm>
              <a:custGeom>
                <a:avLst/>
                <a:gdLst/>
                <a:ahLst/>
                <a:cxnLst>
                  <a:cxn ang="0">
                    <a:pos x="175" y="0"/>
                  </a:cxn>
                  <a:cxn ang="0">
                    <a:pos x="175" y="158"/>
                  </a:cxn>
                  <a:cxn ang="0">
                    <a:pos x="1049" y="158"/>
                  </a:cxn>
                  <a:cxn ang="0">
                    <a:pos x="1049" y="106"/>
                  </a:cxn>
                  <a:cxn ang="0">
                    <a:pos x="1137" y="211"/>
                  </a:cxn>
                  <a:cxn ang="0">
                    <a:pos x="1049" y="316"/>
                  </a:cxn>
                  <a:cxn ang="0">
                    <a:pos x="1049" y="263"/>
                  </a:cxn>
                  <a:cxn ang="0">
                    <a:pos x="175" y="263"/>
                  </a:cxn>
                  <a:cxn ang="0">
                    <a:pos x="135" y="262"/>
                  </a:cxn>
                  <a:cxn ang="0">
                    <a:pos x="100" y="253"/>
                  </a:cxn>
                  <a:cxn ang="0">
                    <a:pos x="65" y="240"/>
                  </a:cxn>
                  <a:cxn ang="0">
                    <a:pos x="39" y="224"/>
                  </a:cxn>
                  <a:cxn ang="0">
                    <a:pos x="19" y="204"/>
                  </a:cxn>
                  <a:cxn ang="0">
                    <a:pos x="5" y="181"/>
                  </a:cxn>
                  <a:cxn ang="0">
                    <a:pos x="0" y="158"/>
                  </a:cxn>
                  <a:cxn ang="0">
                    <a:pos x="0" y="0"/>
                  </a:cxn>
                  <a:cxn ang="0">
                    <a:pos x="175" y="0"/>
                  </a:cxn>
                </a:cxnLst>
                <a:rect l="0" t="0" r="r" b="b"/>
                <a:pathLst>
                  <a:path w="1138" h="317">
                    <a:moveTo>
                      <a:pt x="175" y="0"/>
                    </a:moveTo>
                    <a:lnTo>
                      <a:pt x="175" y="158"/>
                    </a:lnTo>
                    <a:lnTo>
                      <a:pt x="1049" y="158"/>
                    </a:lnTo>
                    <a:lnTo>
                      <a:pt x="1049" y="106"/>
                    </a:lnTo>
                    <a:lnTo>
                      <a:pt x="1137" y="211"/>
                    </a:lnTo>
                    <a:lnTo>
                      <a:pt x="1049" y="316"/>
                    </a:lnTo>
                    <a:lnTo>
                      <a:pt x="1049" y="263"/>
                    </a:lnTo>
                    <a:lnTo>
                      <a:pt x="175" y="263"/>
                    </a:lnTo>
                    <a:lnTo>
                      <a:pt x="135" y="262"/>
                    </a:lnTo>
                    <a:lnTo>
                      <a:pt x="100" y="253"/>
                    </a:lnTo>
                    <a:lnTo>
                      <a:pt x="65" y="240"/>
                    </a:lnTo>
                    <a:lnTo>
                      <a:pt x="39" y="224"/>
                    </a:lnTo>
                    <a:lnTo>
                      <a:pt x="19" y="204"/>
                    </a:lnTo>
                    <a:lnTo>
                      <a:pt x="5" y="181"/>
                    </a:lnTo>
                    <a:lnTo>
                      <a:pt x="0" y="158"/>
                    </a:lnTo>
                    <a:lnTo>
                      <a:pt x="0" y="0"/>
                    </a:lnTo>
                    <a:lnTo>
                      <a:pt x="175" y="0"/>
                    </a:lnTo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4" name="Text Box 16"/>
              <p:cNvSpPr txBox="1">
                <a:spLocks noChangeArrowheads="1"/>
              </p:cNvSpPr>
              <p:nvPr/>
            </p:nvSpPr>
            <p:spPr bwMode="auto">
              <a:xfrm>
                <a:off x="3255" y="1419"/>
                <a:ext cx="628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200" dirty="0">
                    <a:latin typeface="Arial" charset="0"/>
                  </a:rPr>
                  <a:t>WRITE</a:t>
                </a:r>
              </a:p>
            </p:txBody>
          </p:sp>
        </p:grpSp>
        <p:grpSp>
          <p:nvGrpSpPr>
            <p:cNvPr id="48145" name="Group 17"/>
            <p:cNvGrpSpPr>
              <a:grpSpLocks/>
            </p:cNvGrpSpPr>
            <p:nvPr/>
          </p:nvGrpSpPr>
          <p:grpSpPr bwMode="auto">
            <a:xfrm>
              <a:off x="1776" y="643"/>
              <a:ext cx="820" cy="314"/>
              <a:chOff x="2764" y="787"/>
              <a:chExt cx="1224" cy="314"/>
            </a:xfrm>
          </p:grpSpPr>
          <p:sp>
            <p:nvSpPr>
              <p:cNvPr id="48146" name="Freeform 18"/>
              <p:cNvSpPr>
                <a:spLocks/>
              </p:cNvSpPr>
              <p:nvPr/>
            </p:nvSpPr>
            <p:spPr bwMode="auto">
              <a:xfrm>
                <a:off x="2764" y="826"/>
                <a:ext cx="1224" cy="275"/>
              </a:xfrm>
              <a:custGeom>
                <a:avLst/>
                <a:gdLst/>
                <a:ahLst/>
                <a:cxnLst>
                  <a:cxn ang="0">
                    <a:pos x="1223" y="106"/>
                  </a:cxn>
                  <a:cxn ang="0">
                    <a:pos x="261" y="106"/>
                  </a:cxn>
                  <a:cxn ang="0">
                    <a:pos x="261" y="211"/>
                  </a:cxn>
                  <a:cxn ang="0">
                    <a:pos x="349" y="211"/>
                  </a:cxn>
                  <a:cxn ang="0">
                    <a:pos x="174" y="265"/>
                  </a:cxn>
                  <a:cxn ang="0">
                    <a:pos x="0" y="211"/>
                  </a:cxn>
                  <a:cxn ang="0">
                    <a:pos x="86" y="211"/>
                  </a:cxn>
                  <a:cxn ang="0">
                    <a:pos x="86" y="106"/>
                  </a:cxn>
                  <a:cxn ang="0">
                    <a:pos x="91" y="83"/>
                  </a:cxn>
                  <a:cxn ang="0">
                    <a:pos x="105" y="61"/>
                  </a:cxn>
                  <a:cxn ang="0">
                    <a:pos x="125" y="41"/>
                  </a:cxn>
                  <a:cxn ang="0">
                    <a:pos x="151" y="24"/>
                  </a:cxn>
                  <a:cxn ang="0">
                    <a:pos x="186" y="12"/>
                  </a:cxn>
                  <a:cxn ang="0">
                    <a:pos x="221" y="3"/>
                  </a:cxn>
                  <a:cxn ang="0">
                    <a:pos x="261" y="0"/>
                  </a:cxn>
                  <a:cxn ang="0">
                    <a:pos x="1223" y="0"/>
                  </a:cxn>
                  <a:cxn ang="0">
                    <a:pos x="1223" y="106"/>
                  </a:cxn>
                </a:cxnLst>
                <a:rect l="0" t="0" r="r" b="b"/>
                <a:pathLst>
                  <a:path w="1224" h="266">
                    <a:moveTo>
                      <a:pt x="1223" y="106"/>
                    </a:moveTo>
                    <a:lnTo>
                      <a:pt x="261" y="106"/>
                    </a:lnTo>
                    <a:lnTo>
                      <a:pt x="261" y="211"/>
                    </a:lnTo>
                    <a:lnTo>
                      <a:pt x="349" y="211"/>
                    </a:lnTo>
                    <a:lnTo>
                      <a:pt x="174" y="265"/>
                    </a:lnTo>
                    <a:lnTo>
                      <a:pt x="0" y="211"/>
                    </a:lnTo>
                    <a:lnTo>
                      <a:pt x="86" y="211"/>
                    </a:lnTo>
                    <a:lnTo>
                      <a:pt x="86" y="106"/>
                    </a:lnTo>
                    <a:lnTo>
                      <a:pt x="91" y="83"/>
                    </a:lnTo>
                    <a:lnTo>
                      <a:pt x="105" y="61"/>
                    </a:lnTo>
                    <a:lnTo>
                      <a:pt x="125" y="41"/>
                    </a:lnTo>
                    <a:lnTo>
                      <a:pt x="151" y="24"/>
                    </a:lnTo>
                    <a:lnTo>
                      <a:pt x="186" y="12"/>
                    </a:lnTo>
                    <a:lnTo>
                      <a:pt x="221" y="3"/>
                    </a:lnTo>
                    <a:lnTo>
                      <a:pt x="261" y="0"/>
                    </a:lnTo>
                    <a:lnTo>
                      <a:pt x="1223" y="0"/>
                    </a:lnTo>
                    <a:lnTo>
                      <a:pt x="1223" y="106"/>
                    </a:lnTo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7" name="Text Box 19"/>
              <p:cNvSpPr txBox="1">
                <a:spLocks noChangeArrowheads="1"/>
              </p:cNvSpPr>
              <p:nvPr/>
            </p:nvSpPr>
            <p:spPr bwMode="auto">
              <a:xfrm>
                <a:off x="3255" y="787"/>
                <a:ext cx="578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200">
                    <a:latin typeface="Arial" charset="0"/>
                  </a:rPr>
                  <a:t>READ</a:t>
                </a:r>
              </a:p>
            </p:txBody>
          </p:sp>
        </p:grpSp>
        <p:sp>
          <p:nvSpPr>
            <p:cNvPr id="48148" name="Text Box 20"/>
            <p:cNvSpPr txBox="1">
              <a:spLocks noChangeArrowheads="1"/>
            </p:cNvSpPr>
            <p:nvPr/>
          </p:nvSpPr>
          <p:spPr bwMode="auto">
            <a:xfrm>
              <a:off x="1122" y="979"/>
              <a:ext cx="318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200">
                  <a:latin typeface="Arial" charset="0"/>
                </a:rPr>
                <a:t>CPU</a:t>
              </a:r>
            </a:p>
          </p:txBody>
        </p:sp>
        <p:sp>
          <p:nvSpPr>
            <p:cNvPr id="48177" name="Freeform 49"/>
            <p:cNvSpPr>
              <a:spLocks/>
            </p:cNvSpPr>
            <p:nvPr/>
          </p:nvSpPr>
          <p:spPr bwMode="auto">
            <a:xfrm>
              <a:off x="2595" y="432"/>
              <a:ext cx="525" cy="1265"/>
            </a:xfrm>
            <a:custGeom>
              <a:avLst/>
              <a:gdLst/>
              <a:ahLst/>
              <a:cxnLst>
                <a:cxn ang="0">
                  <a:pos x="0" y="1264"/>
                </a:cxn>
                <a:cxn ang="0">
                  <a:pos x="524" y="1264"/>
                </a:cxn>
                <a:cxn ang="0">
                  <a:pos x="524" y="0"/>
                </a:cxn>
                <a:cxn ang="0">
                  <a:pos x="0" y="0"/>
                </a:cxn>
                <a:cxn ang="0">
                  <a:pos x="0" y="1264"/>
                </a:cxn>
              </a:cxnLst>
              <a:rect l="0" t="0" r="r" b="b"/>
              <a:pathLst>
                <a:path w="525" h="1265">
                  <a:moveTo>
                    <a:pt x="0" y="1264"/>
                  </a:moveTo>
                  <a:lnTo>
                    <a:pt x="524" y="1264"/>
                  </a:lnTo>
                  <a:lnTo>
                    <a:pt x="524" y="0"/>
                  </a:lnTo>
                  <a:lnTo>
                    <a:pt x="0" y="0"/>
                  </a:lnTo>
                  <a:lnTo>
                    <a:pt x="0" y="1264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78" name="Rectangle 50"/>
            <p:cNvSpPr>
              <a:spLocks noChangeArrowheads="1"/>
            </p:cNvSpPr>
            <p:nvPr/>
          </p:nvSpPr>
          <p:spPr bwMode="auto">
            <a:xfrm>
              <a:off x="2640" y="956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Arial" charset="0"/>
                </a:rPr>
                <a:t>Mem</a:t>
              </a:r>
            </a:p>
          </p:txBody>
        </p:sp>
      </p:grp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5222875" y="1184679"/>
            <a:ext cx="3717925" cy="2230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87" name="Text Box 59"/>
          <p:cNvSpPr txBox="1">
            <a:spLocks noChangeArrowheads="1"/>
          </p:cNvSpPr>
          <p:nvPr/>
        </p:nvSpPr>
        <p:spPr bwMode="auto">
          <a:xfrm>
            <a:off x="4868863" y="825904"/>
            <a:ext cx="4038600" cy="25019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Ctr="1">
            <a:spAutoFit/>
          </a:bodyPr>
          <a:lstStyle/>
          <a:p>
            <a:pPr indent="228600"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Atomic Instructions Benefits</a:t>
            </a:r>
          </a:p>
          <a:p>
            <a:pPr marL="342900" lvl="1" indent="296863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Ø"/>
            </a:pPr>
            <a:endParaRPr lang="en-US" sz="2000">
              <a:latin typeface="Arial" charset="0"/>
            </a:endParaRPr>
          </a:p>
          <a:p>
            <a:pPr marL="342900" lvl="1" indent="296863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>
                <a:latin typeface="Arial" charset="0"/>
              </a:rPr>
              <a:t>Simpler programming</a:t>
            </a:r>
          </a:p>
          <a:p>
            <a:pPr marL="342900" lvl="1" indent="296863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endParaRPr lang="en-US" sz="2000">
              <a:latin typeface="Arial" charset="0"/>
            </a:endParaRPr>
          </a:p>
          <a:p>
            <a:pPr marL="342900" lvl="1" indent="296863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>
                <a:latin typeface="Arial" charset="0"/>
              </a:rPr>
              <a:t>Smaller, faster code  </a:t>
            </a:r>
          </a:p>
          <a:p>
            <a:pPr marL="342900" lvl="1" indent="296863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endParaRPr lang="en-US" sz="2000">
              <a:latin typeface="Arial" charset="0"/>
            </a:endParaRPr>
          </a:p>
          <a:p>
            <a:pPr marL="342900" lvl="1" indent="296863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>
                <a:latin typeface="Arial" charset="0"/>
              </a:rPr>
              <a:t>Uninterruptible (Atomic)</a:t>
            </a:r>
          </a:p>
          <a:p>
            <a:pPr marL="342900" lvl="1" indent="296863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endParaRPr lang="en-US" sz="2000">
              <a:latin typeface="Arial" charset="0"/>
            </a:endParaRPr>
          </a:p>
          <a:p>
            <a:pPr marL="342900" lvl="1" indent="296863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>
                <a:latin typeface="Arial" charset="0"/>
              </a:rPr>
              <a:t>More efficient compiler</a:t>
            </a:r>
          </a:p>
        </p:txBody>
      </p:sp>
      <p:grpSp>
        <p:nvGrpSpPr>
          <p:cNvPr id="48194" name="Group 66"/>
          <p:cNvGrpSpPr>
            <a:grpSpLocks/>
          </p:cNvGrpSpPr>
          <p:nvPr/>
        </p:nvGrpSpPr>
        <p:grpSpPr bwMode="auto">
          <a:xfrm>
            <a:off x="4729163" y="3819929"/>
            <a:ext cx="3959225" cy="1565275"/>
            <a:chOff x="3099" y="2759"/>
            <a:chExt cx="2494" cy="986"/>
          </a:xfrm>
        </p:grpSpPr>
        <p:sp>
          <p:nvSpPr>
            <p:cNvPr id="48184" name="Rectangle 56"/>
            <p:cNvSpPr>
              <a:spLocks noChangeArrowheads="1"/>
            </p:cNvSpPr>
            <p:nvPr/>
          </p:nvSpPr>
          <p:spPr bwMode="auto">
            <a:xfrm>
              <a:off x="3408" y="3055"/>
              <a:ext cx="1929" cy="42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5" name="Text Box 57"/>
            <p:cNvSpPr txBox="1">
              <a:spLocks noChangeArrowheads="1"/>
            </p:cNvSpPr>
            <p:nvPr/>
          </p:nvSpPr>
          <p:spPr bwMode="auto">
            <a:xfrm>
              <a:off x="3516" y="3140"/>
              <a:ext cx="1748" cy="26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0000"/>
                </a:lnSpc>
                <a:spcBef>
                  <a:spcPct val="0"/>
                </a:spcBef>
              </a:pPr>
              <a:r>
                <a:rPr lang="en-US" sz="2000">
                  <a:latin typeface="Courier New" pitchFamily="49" charset="0"/>
                </a:rPr>
                <a:t>AND  *XAR2,#1234h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8188" name="Text Box 60"/>
            <p:cNvSpPr txBox="1">
              <a:spLocks noChangeArrowheads="1"/>
            </p:cNvSpPr>
            <p:nvPr/>
          </p:nvSpPr>
          <p:spPr bwMode="auto">
            <a:xfrm>
              <a:off x="3575" y="3495"/>
              <a:ext cx="159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>
                  <a:latin typeface="Arial" charset="0"/>
                </a:rPr>
                <a:t>2 words / 1 cycles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48189" name="Text Box 61"/>
            <p:cNvSpPr txBox="1">
              <a:spLocks noChangeArrowheads="1"/>
            </p:cNvSpPr>
            <p:nvPr/>
          </p:nvSpPr>
          <p:spPr bwMode="auto">
            <a:xfrm>
              <a:off x="3099" y="2759"/>
              <a:ext cx="249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latin typeface="Arial" charset="0"/>
                </a:rPr>
                <a:t>Atomic Read/Modify/Write</a:t>
              </a:r>
              <a:endParaRPr lang="en-US" sz="2000">
                <a:latin typeface="Courier New" pitchFamily="49" charset="0"/>
              </a:endParaRPr>
            </a:p>
          </p:txBody>
        </p:sp>
      </p:grpSp>
      <p:grpSp>
        <p:nvGrpSpPr>
          <p:cNvPr id="48193" name="Group 65"/>
          <p:cNvGrpSpPr>
            <a:grpSpLocks/>
          </p:cNvGrpSpPr>
          <p:nvPr/>
        </p:nvGrpSpPr>
        <p:grpSpPr bwMode="auto">
          <a:xfrm>
            <a:off x="906463" y="3819929"/>
            <a:ext cx="3179762" cy="2466975"/>
            <a:chOff x="107" y="2623"/>
            <a:chExt cx="2003" cy="1554"/>
          </a:xfrm>
        </p:grpSpPr>
        <p:sp>
          <p:nvSpPr>
            <p:cNvPr id="48179" name="Rectangle 51"/>
            <p:cNvSpPr>
              <a:spLocks noChangeArrowheads="1"/>
            </p:cNvSpPr>
            <p:nvPr/>
          </p:nvSpPr>
          <p:spPr bwMode="auto">
            <a:xfrm>
              <a:off x="201" y="2912"/>
              <a:ext cx="1824" cy="100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0" name="Text Box 52"/>
            <p:cNvSpPr txBox="1">
              <a:spLocks noChangeArrowheads="1"/>
            </p:cNvSpPr>
            <p:nvPr/>
          </p:nvSpPr>
          <p:spPr bwMode="auto">
            <a:xfrm>
              <a:off x="235" y="3103"/>
              <a:ext cx="1556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Courier New" pitchFamily="49" charset="0"/>
                </a:rPr>
                <a:t>MOV	AL,*XAR2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Courier New" pitchFamily="49" charset="0"/>
                </a:rPr>
                <a:t>AND	AL,#1234h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Courier New" pitchFamily="49" charset="0"/>
                </a:rPr>
                <a:t>MOV	*XAR2,AL</a:t>
              </a:r>
              <a:r>
                <a:rPr lang="en-US" sz="2000">
                  <a:solidFill>
                    <a:schemeClr val="tx2"/>
                  </a:solidFill>
                  <a:latin typeface="Courier New" pitchFamily="49" charset="0"/>
                </a:rPr>
                <a:t> </a:t>
              </a:r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81" name="Text Box 53"/>
            <p:cNvSpPr txBox="1">
              <a:spLocks noChangeArrowheads="1"/>
            </p:cNvSpPr>
            <p:nvPr/>
          </p:nvSpPr>
          <p:spPr bwMode="auto">
            <a:xfrm>
              <a:off x="226" y="2905"/>
              <a:ext cx="500" cy="10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solidFill>
                    <a:schemeClr val="tx2"/>
                  </a:solidFill>
                  <a:latin typeface="Courier New" pitchFamily="49" charset="0"/>
                </a:rPr>
                <a:t>DINT</a:t>
              </a:r>
              <a:endParaRPr lang="en-US" sz="2000">
                <a:latin typeface="Courier New" pitchFamily="49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Courier New" pitchFamily="49" charset="0"/>
                </a:rPr>
                <a:t>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Courier New" pitchFamily="49" charset="0"/>
                </a:rPr>
                <a:t>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Courier New" pitchFamily="49" charset="0"/>
                </a:rPr>
                <a:t>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solidFill>
                    <a:schemeClr val="tx2"/>
                  </a:solidFill>
                  <a:latin typeface="Courier New" pitchFamily="49" charset="0"/>
                </a:rPr>
                <a:t>EINT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8182" name="Text Box 54"/>
            <p:cNvSpPr txBox="1">
              <a:spLocks noChangeArrowheads="1"/>
            </p:cNvSpPr>
            <p:nvPr/>
          </p:nvSpPr>
          <p:spPr bwMode="auto">
            <a:xfrm>
              <a:off x="335" y="3927"/>
              <a:ext cx="157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>
                  <a:latin typeface="Arial" charset="0"/>
                </a:rPr>
                <a:t>6 words / 6 cycles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48192" name="Text Box 64"/>
            <p:cNvSpPr txBox="1">
              <a:spLocks noChangeArrowheads="1"/>
            </p:cNvSpPr>
            <p:nvPr/>
          </p:nvSpPr>
          <p:spPr bwMode="auto">
            <a:xfrm>
              <a:off x="107" y="2623"/>
              <a:ext cx="200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latin typeface="Arial" charset="0"/>
                </a:rPr>
                <a:t>Standard Load/Store</a:t>
              </a:r>
              <a:endParaRPr lang="en-US" sz="2000">
                <a:latin typeface="Courier New" pitchFamily="49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276" y="6410280"/>
            <a:ext cx="8979612" cy="4370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b="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Example shows non-atomic assembly instructions vs. atomic assembly instruction; Compiler </a:t>
            </a:r>
            <a:r>
              <a:rPr lang="en-US" sz="1400" b="0" dirty="0" err="1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intrinsics</a:t>
            </a:r>
            <a:r>
              <a:rPr lang="en-US" sz="1400" b="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used for generating </a:t>
            </a:r>
            <a:r>
              <a:rPr lang="en-US" sz="14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atomic assembly instructions if the user needs guaranteed atomicity at the C level</a:t>
            </a:r>
            <a:endParaRPr lang="en-US" sz="1400" b="0" dirty="0" smtClean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19125" y="795338"/>
            <a:ext cx="3195638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13247" y="833438"/>
            <a:ext cx="3210606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aseline="-25000" dirty="0">
                <a:latin typeface="Times New Roman" pitchFamily="18" charset="0"/>
              </a:rPr>
              <a:t>1  </a:t>
            </a:r>
            <a:r>
              <a:rPr lang="en-US" sz="2000" dirty="0">
                <a:latin typeface="Times New Roman" pitchFamily="18" charset="0"/>
              </a:rPr>
              <a:t>  F</a:t>
            </a:r>
            <a:r>
              <a:rPr lang="en-US" sz="2000" baseline="-25000" dirty="0">
                <a:latin typeface="Times New Roman" pitchFamily="18" charset="0"/>
              </a:rPr>
              <a:t>2     </a:t>
            </a:r>
            <a:r>
              <a:rPr lang="en-US" sz="2000" dirty="0">
                <a:latin typeface="Times New Roman" pitchFamily="18" charset="0"/>
              </a:rPr>
              <a:t>D</a:t>
            </a:r>
            <a:r>
              <a:rPr lang="en-US" sz="2000" baseline="-25000" dirty="0">
                <a:latin typeface="Times New Roman" pitchFamily="18" charset="0"/>
              </a:rPr>
              <a:t>1     </a:t>
            </a:r>
            <a:r>
              <a:rPr lang="en-US" sz="2000" dirty="0">
                <a:latin typeface="Times New Roman" pitchFamily="18" charset="0"/>
              </a:rPr>
              <a:t>D</a:t>
            </a:r>
            <a:r>
              <a:rPr lang="en-US" sz="2000" baseline="-25000" dirty="0">
                <a:latin typeface="Times New Roman" pitchFamily="18" charset="0"/>
              </a:rPr>
              <a:t>2     </a:t>
            </a:r>
            <a:r>
              <a:rPr lang="en-US" sz="2000" dirty="0">
                <a:latin typeface="Times New Roman" pitchFamily="18" charset="0"/>
              </a:rPr>
              <a:t>R</a:t>
            </a:r>
            <a:r>
              <a:rPr lang="en-US" sz="2000" baseline="-25000" dirty="0">
                <a:latin typeface="Times New Roman" pitchFamily="18" charset="0"/>
              </a:rPr>
              <a:t>1    </a:t>
            </a:r>
            <a:r>
              <a:rPr lang="en-US" sz="2000" dirty="0">
                <a:latin typeface="Times New Roman" pitchFamily="18" charset="0"/>
              </a:rPr>
              <a:t>R</a:t>
            </a:r>
            <a:r>
              <a:rPr lang="en-US" sz="2000" baseline="-25000" dirty="0">
                <a:latin typeface="Times New Roman" pitchFamily="18" charset="0"/>
              </a:rPr>
              <a:t>2      </a:t>
            </a:r>
            <a:r>
              <a:rPr lang="en-US" sz="2000" dirty="0">
                <a:latin typeface="Times New Roman" pitchFamily="18" charset="0"/>
              </a:rPr>
              <a:t>E</a:t>
            </a:r>
            <a:endParaRPr lang="en-US" sz="2000" baseline="-25000" dirty="0">
              <a:latin typeface="Times New Roman" pitchFamily="18" charset="0"/>
            </a:endParaRP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2447925" y="795338"/>
            <a:ext cx="0" cy="438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H="1">
            <a:off x="1533525" y="795338"/>
            <a:ext cx="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1990725" y="823913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076325" y="804863"/>
            <a:ext cx="0" cy="438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3363913" y="795338"/>
            <a:ext cx="0" cy="438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2905125" y="804863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C28x </a:t>
            </a:r>
            <a:r>
              <a:rPr lang="en-US" dirty="0"/>
              <a:t>CPU Pipeline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3459163" y="4648200"/>
            <a:ext cx="5310187" cy="20113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Ctr="1">
            <a:spAutoFit/>
          </a:bodyPr>
          <a:lstStyle/>
          <a:p>
            <a:pPr marL="227013" indent="-227013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65000"/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Protected Pipeline</a:t>
            </a:r>
          </a:p>
          <a:p>
            <a:pPr marL="590550" lvl="1" indent="-249238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latin typeface="Arial" charset="0"/>
              </a:rPr>
              <a:t>Order of results are as written in source code</a:t>
            </a:r>
          </a:p>
          <a:p>
            <a:pPr marL="590550" lvl="1" indent="-249238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i="1" dirty="0">
                <a:latin typeface="Arial" charset="0"/>
              </a:rPr>
              <a:t>Programmer need not worry about the pipeline</a:t>
            </a:r>
            <a:endParaRPr lang="en-US" sz="2000" i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5202238" y="687388"/>
            <a:ext cx="3048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3200" b="0" dirty="0">
                <a:latin typeface="Arial" charset="0"/>
              </a:rPr>
              <a:t>8-stage pipeline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1076325" y="1238250"/>
            <a:ext cx="3195638" cy="447675"/>
            <a:chOff x="1076325" y="1238250"/>
            <a:chExt cx="3195638" cy="447675"/>
          </a:xfrm>
        </p:grpSpPr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1076325" y="1238250"/>
              <a:ext cx="3195638" cy="4445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>
              <a:off x="1076386" y="1276350"/>
              <a:ext cx="3192792" cy="3365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itchFamily="18" charset="0"/>
                </a:rPr>
                <a:t>F</a:t>
              </a:r>
              <a:r>
                <a:rPr lang="en-US" sz="2000" baseline="-25000" dirty="0">
                  <a:latin typeface="Times New Roman" pitchFamily="18" charset="0"/>
                </a:rPr>
                <a:t>1  </a:t>
              </a:r>
              <a:r>
                <a:rPr lang="en-US" sz="2000" dirty="0">
                  <a:latin typeface="Times New Roman" pitchFamily="18" charset="0"/>
                </a:rPr>
                <a:t>  F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1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1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2      </a:t>
              </a:r>
              <a:r>
                <a:rPr lang="en-US" sz="2000" dirty="0">
                  <a:latin typeface="Times New Roman" pitchFamily="18" charset="0"/>
                </a:rPr>
                <a:t>E</a:t>
              </a:r>
              <a:endParaRPr lang="en-US" sz="2000" baseline="-25000" dirty="0">
                <a:latin typeface="Times New Roman" pitchFamily="18" charset="0"/>
              </a:endParaRPr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>
              <a:off x="2905125" y="1238250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H="1">
              <a:off x="1990725" y="1238250"/>
              <a:ext cx="0" cy="428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>
              <a:off x="2447925" y="1266825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>
              <a:off x="1533525" y="1247775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>
              <a:off x="3821113" y="1238250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>
              <a:off x="3362325" y="1247775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1533525" y="1681163"/>
            <a:ext cx="3195638" cy="444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1539525" y="1719263"/>
            <a:ext cx="3198730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aseline="-25000" dirty="0">
                <a:latin typeface="Times New Roman" pitchFamily="18" charset="0"/>
              </a:rPr>
              <a:t>1  </a:t>
            </a:r>
            <a:r>
              <a:rPr lang="en-US" sz="2000" dirty="0">
                <a:latin typeface="Times New Roman" pitchFamily="18" charset="0"/>
              </a:rPr>
              <a:t>  F</a:t>
            </a:r>
            <a:r>
              <a:rPr lang="en-US" sz="2000" baseline="-25000" dirty="0">
                <a:latin typeface="Times New Roman" pitchFamily="18" charset="0"/>
              </a:rPr>
              <a:t>2     </a:t>
            </a:r>
            <a:r>
              <a:rPr lang="en-US" sz="2000" dirty="0">
                <a:latin typeface="Times New Roman" pitchFamily="18" charset="0"/>
              </a:rPr>
              <a:t>D</a:t>
            </a:r>
            <a:r>
              <a:rPr lang="en-US" sz="2000" baseline="-25000" dirty="0">
                <a:latin typeface="Times New Roman" pitchFamily="18" charset="0"/>
              </a:rPr>
              <a:t>1     </a:t>
            </a:r>
            <a:r>
              <a:rPr lang="en-US" sz="2000" dirty="0">
                <a:latin typeface="Times New Roman" pitchFamily="18" charset="0"/>
              </a:rPr>
              <a:t>D</a:t>
            </a:r>
            <a:r>
              <a:rPr lang="en-US" sz="2000" baseline="-25000" dirty="0">
                <a:latin typeface="Times New Roman" pitchFamily="18" charset="0"/>
              </a:rPr>
              <a:t>2     </a:t>
            </a:r>
            <a:r>
              <a:rPr lang="en-US" sz="2000" dirty="0">
                <a:latin typeface="Times New Roman" pitchFamily="18" charset="0"/>
              </a:rPr>
              <a:t>R</a:t>
            </a:r>
            <a:r>
              <a:rPr lang="en-US" sz="2000" baseline="-25000" dirty="0">
                <a:latin typeface="Times New Roman" pitchFamily="18" charset="0"/>
              </a:rPr>
              <a:t>1    </a:t>
            </a:r>
            <a:r>
              <a:rPr lang="en-US" sz="2000" dirty="0">
                <a:latin typeface="Times New Roman" pitchFamily="18" charset="0"/>
              </a:rPr>
              <a:t>R</a:t>
            </a:r>
            <a:r>
              <a:rPr lang="en-US" sz="2000" baseline="-25000" dirty="0">
                <a:latin typeface="Times New Roman" pitchFamily="18" charset="0"/>
              </a:rPr>
              <a:t>2      </a:t>
            </a:r>
            <a:r>
              <a:rPr lang="en-US" sz="2000" dirty="0">
                <a:latin typeface="Times New Roman" pitchFamily="18" charset="0"/>
              </a:rPr>
              <a:t>E</a:t>
            </a:r>
            <a:endParaRPr lang="en-US" sz="2000" baseline="-25000" dirty="0">
              <a:latin typeface="Times New Roman" pitchFamily="18" charset="0"/>
            </a:endParaRPr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>
            <a:off x="3362325" y="1681163"/>
            <a:ext cx="0" cy="438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 flipH="1">
            <a:off x="2447925" y="1681163"/>
            <a:ext cx="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2905125" y="1709738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>
            <a:off x="1990725" y="1690688"/>
            <a:ext cx="0" cy="438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>
            <a:off x="4278313" y="1681163"/>
            <a:ext cx="0" cy="438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>
            <a:off x="3819525" y="1690688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1990725" y="2128838"/>
            <a:ext cx="3210666" cy="447675"/>
            <a:chOff x="1990725" y="2128838"/>
            <a:chExt cx="3210666" cy="447675"/>
          </a:xfrm>
        </p:grpSpPr>
        <p:sp>
          <p:nvSpPr>
            <p:cNvPr id="35876" name="Rectangle 36"/>
            <p:cNvSpPr>
              <a:spLocks noChangeArrowheads="1"/>
            </p:cNvSpPr>
            <p:nvPr/>
          </p:nvSpPr>
          <p:spPr bwMode="auto">
            <a:xfrm>
              <a:off x="1990725" y="2128838"/>
              <a:ext cx="3195638" cy="4445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1996725" y="2166938"/>
              <a:ext cx="3204666" cy="3391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itchFamily="18" charset="0"/>
                </a:rPr>
                <a:t>F</a:t>
              </a:r>
              <a:r>
                <a:rPr lang="en-US" sz="2000" baseline="-25000" dirty="0">
                  <a:latin typeface="Times New Roman" pitchFamily="18" charset="0"/>
                </a:rPr>
                <a:t>1  </a:t>
              </a:r>
              <a:r>
                <a:rPr lang="en-US" sz="2000" dirty="0">
                  <a:latin typeface="Times New Roman" pitchFamily="18" charset="0"/>
                </a:rPr>
                <a:t>  F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1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1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2      </a:t>
              </a:r>
              <a:r>
                <a:rPr lang="en-US" sz="2000" dirty="0">
                  <a:latin typeface="Times New Roman" pitchFamily="18" charset="0"/>
                </a:rPr>
                <a:t>E</a:t>
              </a:r>
              <a:endParaRPr lang="en-US" sz="2000" baseline="-25000" dirty="0">
                <a:latin typeface="Times New Roman" pitchFamily="18" charset="0"/>
              </a:endParaRPr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819525" y="2128838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flipH="1">
              <a:off x="2905125" y="2128838"/>
              <a:ext cx="0" cy="428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3362325" y="2157413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2447925" y="2138363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>
              <a:off x="4735513" y="2128838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>
              <a:off x="4276725" y="2138363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449513" y="2566988"/>
            <a:ext cx="3209079" cy="447675"/>
            <a:chOff x="2449513" y="2566988"/>
            <a:chExt cx="3209079" cy="447675"/>
          </a:xfrm>
        </p:grpSpPr>
        <p:sp>
          <p:nvSpPr>
            <p:cNvPr id="35885" name="Rectangle 45"/>
            <p:cNvSpPr>
              <a:spLocks noChangeArrowheads="1"/>
            </p:cNvSpPr>
            <p:nvPr/>
          </p:nvSpPr>
          <p:spPr bwMode="auto">
            <a:xfrm>
              <a:off x="2449513" y="2566988"/>
              <a:ext cx="3195638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86" name="Rectangle 46"/>
            <p:cNvSpPr>
              <a:spLocks noChangeArrowheads="1"/>
            </p:cNvSpPr>
            <p:nvPr/>
          </p:nvSpPr>
          <p:spPr bwMode="auto">
            <a:xfrm>
              <a:off x="2461450" y="2611026"/>
              <a:ext cx="319714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itchFamily="18" charset="0"/>
                </a:rPr>
                <a:t>F</a:t>
              </a:r>
              <a:r>
                <a:rPr lang="en-US" sz="2000" baseline="-25000" dirty="0">
                  <a:latin typeface="Times New Roman" pitchFamily="18" charset="0"/>
                </a:rPr>
                <a:t>1  </a:t>
              </a:r>
              <a:r>
                <a:rPr lang="en-US" sz="2000" dirty="0">
                  <a:latin typeface="Times New Roman" pitchFamily="18" charset="0"/>
                </a:rPr>
                <a:t>  F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1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1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2      </a:t>
              </a:r>
              <a:r>
                <a:rPr lang="en-US" sz="2000" dirty="0">
                  <a:latin typeface="Times New Roman" pitchFamily="18" charset="0"/>
                </a:rPr>
                <a:t>E</a:t>
              </a:r>
              <a:endParaRPr lang="en-US" sz="2000" baseline="-25000" dirty="0">
                <a:latin typeface="Times New Roman" pitchFamily="18" charset="0"/>
              </a:endParaRPr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>
              <a:off x="4278313" y="2566988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H="1">
              <a:off x="3363913" y="2566988"/>
              <a:ext cx="0" cy="428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>
              <a:off x="3821113" y="2595563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>
              <a:off x="2906713" y="2576513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5194301" y="2566988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>
              <a:off x="4735513" y="2576513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906713" y="3009901"/>
            <a:ext cx="3209079" cy="447675"/>
            <a:chOff x="2906713" y="3009901"/>
            <a:chExt cx="3209079" cy="447675"/>
          </a:xfrm>
        </p:grpSpPr>
        <p:sp>
          <p:nvSpPr>
            <p:cNvPr id="35894" name="Rectangle 54"/>
            <p:cNvSpPr>
              <a:spLocks noChangeArrowheads="1"/>
            </p:cNvSpPr>
            <p:nvPr/>
          </p:nvSpPr>
          <p:spPr bwMode="auto">
            <a:xfrm>
              <a:off x="2906713" y="3009901"/>
              <a:ext cx="3195638" cy="4445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95" name="Rectangle 55"/>
            <p:cNvSpPr>
              <a:spLocks noChangeArrowheads="1"/>
            </p:cNvSpPr>
            <p:nvPr/>
          </p:nvSpPr>
          <p:spPr bwMode="auto">
            <a:xfrm>
              <a:off x="2918650" y="3059877"/>
              <a:ext cx="3197142" cy="3365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itchFamily="18" charset="0"/>
                </a:rPr>
                <a:t>F</a:t>
              </a:r>
              <a:r>
                <a:rPr lang="en-US" sz="2000" baseline="-25000" dirty="0">
                  <a:latin typeface="Times New Roman" pitchFamily="18" charset="0"/>
                </a:rPr>
                <a:t>1  </a:t>
              </a:r>
              <a:r>
                <a:rPr lang="en-US" sz="2000" dirty="0">
                  <a:latin typeface="Times New Roman" pitchFamily="18" charset="0"/>
                </a:rPr>
                <a:t>  F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1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1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2      </a:t>
              </a:r>
              <a:r>
                <a:rPr lang="en-US" sz="2000" dirty="0">
                  <a:latin typeface="Times New Roman" pitchFamily="18" charset="0"/>
                </a:rPr>
                <a:t>E</a:t>
              </a:r>
              <a:endParaRPr lang="en-US" sz="2000" baseline="-25000" dirty="0">
                <a:latin typeface="Times New Roman" pitchFamily="18" charset="0"/>
              </a:endParaRPr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>
              <a:off x="4735513" y="3009901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H="1">
              <a:off x="3821113" y="3009901"/>
              <a:ext cx="0" cy="428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>
              <a:off x="4278313" y="3038476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>
              <a:off x="3363913" y="3019426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>
              <a:off x="5651501" y="3009901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>
              <a:off x="5192713" y="3019426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363913" y="3452813"/>
            <a:ext cx="3226891" cy="447675"/>
            <a:chOff x="3363913" y="3452813"/>
            <a:chExt cx="3226891" cy="447675"/>
          </a:xfrm>
        </p:grpSpPr>
        <p:sp>
          <p:nvSpPr>
            <p:cNvPr id="35903" name="Rectangle 63"/>
            <p:cNvSpPr>
              <a:spLocks noChangeArrowheads="1"/>
            </p:cNvSpPr>
            <p:nvPr/>
          </p:nvSpPr>
          <p:spPr bwMode="auto">
            <a:xfrm>
              <a:off x="3363913" y="3452813"/>
              <a:ext cx="3195638" cy="4445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04" name="Rectangle 64"/>
            <p:cNvSpPr>
              <a:spLocks noChangeArrowheads="1"/>
            </p:cNvSpPr>
            <p:nvPr/>
          </p:nvSpPr>
          <p:spPr bwMode="auto">
            <a:xfrm>
              <a:off x="3387725" y="3490913"/>
              <a:ext cx="320307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itchFamily="18" charset="0"/>
                </a:rPr>
                <a:t>F</a:t>
              </a:r>
              <a:r>
                <a:rPr lang="en-US" sz="2000" baseline="-25000" dirty="0">
                  <a:latin typeface="Times New Roman" pitchFamily="18" charset="0"/>
                </a:rPr>
                <a:t>1  </a:t>
              </a:r>
              <a:r>
                <a:rPr lang="en-US" sz="2000" dirty="0">
                  <a:latin typeface="Times New Roman" pitchFamily="18" charset="0"/>
                </a:rPr>
                <a:t>  F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1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1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2      </a:t>
              </a:r>
              <a:r>
                <a:rPr lang="en-US" sz="2000" dirty="0">
                  <a:latin typeface="Times New Roman" pitchFamily="18" charset="0"/>
                </a:rPr>
                <a:t>E</a:t>
              </a:r>
              <a:endParaRPr lang="en-US" sz="2000" baseline="-25000" dirty="0">
                <a:latin typeface="Times New Roman" pitchFamily="18" charset="0"/>
              </a:endParaRPr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>
              <a:off x="5192713" y="3452813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flipH="1">
              <a:off x="4278313" y="3452813"/>
              <a:ext cx="0" cy="428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>
              <a:off x="4735513" y="3481388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>
              <a:off x="3821113" y="3462338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>
              <a:off x="6108701" y="3452813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>
              <a:off x="5649913" y="3462338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821113" y="3890963"/>
            <a:ext cx="3220956" cy="447675"/>
            <a:chOff x="3821113" y="3890963"/>
            <a:chExt cx="3220956" cy="447675"/>
          </a:xfrm>
        </p:grpSpPr>
        <p:sp>
          <p:nvSpPr>
            <p:cNvPr id="35912" name="Rectangle 72"/>
            <p:cNvSpPr>
              <a:spLocks noChangeArrowheads="1"/>
            </p:cNvSpPr>
            <p:nvPr/>
          </p:nvSpPr>
          <p:spPr bwMode="auto">
            <a:xfrm>
              <a:off x="3821113" y="3890963"/>
              <a:ext cx="3195638" cy="4445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13" name="Rectangle 73"/>
            <p:cNvSpPr>
              <a:spLocks noChangeArrowheads="1"/>
            </p:cNvSpPr>
            <p:nvPr/>
          </p:nvSpPr>
          <p:spPr bwMode="auto">
            <a:xfrm>
              <a:off x="3844927" y="3929063"/>
              <a:ext cx="3197142" cy="3391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itchFamily="18" charset="0"/>
                </a:rPr>
                <a:t>F</a:t>
              </a:r>
              <a:r>
                <a:rPr lang="en-US" sz="2000" baseline="-25000" dirty="0">
                  <a:latin typeface="Times New Roman" pitchFamily="18" charset="0"/>
                </a:rPr>
                <a:t>1  </a:t>
              </a:r>
              <a:r>
                <a:rPr lang="en-US" sz="2000" dirty="0">
                  <a:latin typeface="Times New Roman" pitchFamily="18" charset="0"/>
                </a:rPr>
                <a:t>  F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1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1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2      </a:t>
              </a:r>
              <a:r>
                <a:rPr lang="en-US" sz="2000" dirty="0">
                  <a:latin typeface="Times New Roman" pitchFamily="18" charset="0"/>
                </a:rPr>
                <a:t>E</a:t>
              </a:r>
              <a:endParaRPr lang="en-US" sz="2000" baseline="-25000" dirty="0">
                <a:latin typeface="Times New Roman" pitchFamily="18" charset="0"/>
              </a:endParaRPr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>
              <a:off x="5649913" y="3890963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flipH="1">
              <a:off x="4735513" y="3890963"/>
              <a:ext cx="0" cy="428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>
              <a:off x="5192713" y="3919538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>
              <a:off x="4278313" y="3900488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>
              <a:off x="6565901" y="3890963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>
              <a:off x="6107113" y="3900488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920" name="Group 80"/>
          <p:cNvGrpSpPr>
            <a:grpSpLocks/>
          </p:cNvGrpSpPr>
          <p:nvPr/>
        </p:nvGrpSpPr>
        <p:grpSpPr bwMode="auto">
          <a:xfrm>
            <a:off x="152400" y="884238"/>
            <a:ext cx="1295400" cy="1249362"/>
            <a:chOff x="96" y="1037"/>
            <a:chExt cx="816" cy="787"/>
          </a:xfrm>
        </p:grpSpPr>
        <p:sp>
          <p:nvSpPr>
            <p:cNvPr id="35921" name="Rectangle 81"/>
            <p:cNvSpPr>
              <a:spLocks noChangeArrowheads="1"/>
            </p:cNvSpPr>
            <p:nvPr/>
          </p:nvSpPr>
          <p:spPr bwMode="auto">
            <a:xfrm>
              <a:off x="96" y="1037"/>
              <a:ext cx="288" cy="7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2200" dirty="0">
                  <a:latin typeface="Arial" charset="0"/>
                </a:rPr>
                <a:t>A</a:t>
              </a:r>
            </a:p>
            <a:p>
              <a:pPr algn="ctr"/>
              <a:r>
                <a:rPr lang="en-US" sz="2200" dirty="0">
                  <a:latin typeface="Arial" charset="0"/>
                </a:rPr>
                <a:t>B</a:t>
              </a:r>
            </a:p>
            <a:p>
              <a:pPr algn="ctr"/>
              <a:r>
                <a:rPr lang="en-US" sz="2200" dirty="0">
                  <a:latin typeface="Arial" charset="0"/>
                </a:rPr>
                <a:t>C</a:t>
              </a:r>
              <a:endParaRPr lang="en-US" sz="2200" b="0" dirty="0">
                <a:latin typeface="Arial" charset="0"/>
              </a:endParaRPr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flipH="1">
              <a:off x="384" y="153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flipH="1">
              <a:off x="384" y="182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924" name="Group 84"/>
          <p:cNvGrpSpPr>
            <a:grpSpLocks/>
          </p:cNvGrpSpPr>
          <p:nvPr/>
        </p:nvGrpSpPr>
        <p:grpSpPr bwMode="auto">
          <a:xfrm>
            <a:off x="152400" y="2255838"/>
            <a:ext cx="3048000" cy="1670050"/>
            <a:chOff x="96" y="1901"/>
            <a:chExt cx="1920" cy="1052"/>
          </a:xfrm>
        </p:grpSpPr>
        <p:sp>
          <p:nvSpPr>
            <p:cNvPr id="35925" name="Rectangle 85"/>
            <p:cNvSpPr>
              <a:spLocks noChangeArrowheads="1"/>
            </p:cNvSpPr>
            <p:nvPr/>
          </p:nvSpPr>
          <p:spPr bwMode="auto">
            <a:xfrm>
              <a:off x="96" y="1901"/>
              <a:ext cx="288" cy="10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2200" dirty="0">
                  <a:latin typeface="Arial" charset="0"/>
                </a:rPr>
                <a:t>D</a:t>
              </a:r>
            </a:p>
            <a:p>
              <a:pPr algn="ctr"/>
              <a:r>
                <a:rPr lang="en-US" sz="2200" dirty="0">
                  <a:latin typeface="Arial" charset="0"/>
                </a:rPr>
                <a:t>E</a:t>
              </a:r>
            </a:p>
            <a:p>
              <a:pPr algn="ctr"/>
              <a:r>
                <a:rPr lang="en-US" sz="2200" dirty="0">
                  <a:latin typeface="Arial" charset="0"/>
                </a:rPr>
                <a:t>F</a:t>
              </a:r>
            </a:p>
            <a:p>
              <a:pPr algn="ctr"/>
              <a:r>
                <a:rPr lang="en-US" sz="2200" dirty="0">
                  <a:latin typeface="Arial" charset="0"/>
                </a:rPr>
                <a:t>G</a:t>
              </a:r>
              <a:endParaRPr lang="en-US" sz="2200" b="0" dirty="0">
                <a:latin typeface="Arial" charset="0"/>
              </a:endParaRPr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flipH="1">
              <a:off x="384" y="211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flipH="1">
              <a:off x="384" y="2376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H="1">
              <a:off x="384" y="2640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H="1">
              <a:off x="384" y="2928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986" name="Group 146"/>
          <p:cNvGrpSpPr>
            <a:grpSpLocks/>
          </p:cNvGrpSpPr>
          <p:nvPr/>
        </p:nvGrpSpPr>
        <p:grpSpPr bwMode="auto">
          <a:xfrm>
            <a:off x="3789363" y="795338"/>
            <a:ext cx="3754437" cy="3536950"/>
            <a:chOff x="2387" y="501"/>
            <a:chExt cx="2365" cy="2228"/>
          </a:xfrm>
        </p:grpSpPr>
        <p:grpSp>
          <p:nvGrpSpPr>
            <p:cNvPr id="35931" name="Group 91"/>
            <p:cNvGrpSpPr>
              <a:grpSpLocks/>
            </p:cNvGrpSpPr>
            <p:nvPr/>
          </p:nvGrpSpPr>
          <p:grpSpPr bwMode="auto">
            <a:xfrm>
              <a:off x="2387" y="501"/>
              <a:ext cx="349" cy="280"/>
              <a:chOff x="2387" y="981"/>
              <a:chExt cx="349" cy="280"/>
            </a:xfrm>
          </p:grpSpPr>
          <p:sp>
            <p:nvSpPr>
              <p:cNvPr id="35932" name="Rectangle 92"/>
              <p:cNvSpPr>
                <a:spLocks noChangeArrowheads="1"/>
              </p:cNvSpPr>
              <p:nvPr/>
            </p:nvSpPr>
            <p:spPr bwMode="auto">
              <a:xfrm>
                <a:off x="2403" y="981"/>
                <a:ext cx="288" cy="2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33" name="Rectangle 93"/>
              <p:cNvSpPr>
                <a:spLocks noChangeArrowheads="1"/>
              </p:cNvSpPr>
              <p:nvPr/>
            </p:nvSpPr>
            <p:spPr bwMode="auto">
              <a:xfrm>
                <a:off x="2387" y="1011"/>
                <a:ext cx="34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itchFamily="18" charset="0"/>
                  </a:rPr>
                  <a:t>W</a:t>
                </a:r>
                <a:endParaRPr lang="en-US" sz="2000" baseline="-25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5934" name="Group 94"/>
            <p:cNvGrpSpPr>
              <a:grpSpLocks/>
            </p:cNvGrpSpPr>
            <p:nvPr/>
          </p:nvGrpSpPr>
          <p:grpSpPr bwMode="auto">
            <a:xfrm>
              <a:off x="2675" y="780"/>
              <a:ext cx="349" cy="280"/>
              <a:chOff x="2675" y="1260"/>
              <a:chExt cx="349" cy="280"/>
            </a:xfrm>
          </p:grpSpPr>
          <p:sp>
            <p:nvSpPr>
              <p:cNvPr id="35935" name="Rectangle 95"/>
              <p:cNvSpPr>
                <a:spLocks noChangeArrowheads="1"/>
              </p:cNvSpPr>
              <p:nvPr/>
            </p:nvSpPr>
            <p:spPr bwMode="auto">
              <a:xfrm>
                <a:off x="2691" y="1260"/>
                <a:ext cx="288" cy="28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36" name="Rectangle 96"/>
              <p:cNvSpPr>
                <a:spLocks noChangeArrowheads="1"/>
              </p:cNvSpPr>
              <p:nvPr/>
            </p:nvSpPr>
            <p:spPr bwMode="auto">
              <a:xfrm>
                <a:off x="2675" y="1276"/>
                <a:ext cx="34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itchFamily="18" charset="0"/>
                  </a:rPr>
                  <a:t>W</a:t>
                </a:r>
                <a:endParaRPr lang="en-US" sz="2000" baseline="-25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5937" name="Group 97"/>
            <p:cNvGrpSpPr>
              <a:grpSpLocks/>
            </p:cNvGrpSpPr>
            <p:nvPr/>
          </p:nvGrpSpPr>
          <p:grpSpPr bwMode="auto">
            <a:xfrm>
              <a:off x="2976" y="1059"/>
              <a:ext cx="349" cy="280"/>
              <a:chOff x="2976" y="1539"/>
              <a:chExt cx="349" cy="280"/>
            </a:xfrm>
          </p:grpSpPr>
          <p:sp>
            <p:nvSpPr>
              <p:cNvPr id="35938" name="Rectangle 98"/>
              <p:cNvSpPr>
                <a:spLocks noChangeArrowheads="1"/>
              </p:cNvSpPr>
              <p:nvPr/>
            </p:nvSpPr>
            <p:spPr bwMode="auto">
              <a:xfrm>
                <a:off x="2982" y="1539"/>
                <a:ext cx="288" cy="28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39" name="Rectangle 99"/>
              <p:cNvSpPr>
                <a:spLocks noChangeArrowheads="1"/>
              </p:cNvSpPr>
              <p:nvPr/>
            </p:nvSpPr>
            <p:spPr bwMode="auto">
              <a:xfrm>
                <a:off x="2976" y="1564"/>
                <a:ext cx="34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itchFamily="18" charset="0"/>
                  </a:rPr>
                  <a:t>W</a:t>
                </a:r>
                <a:endParaRPr lang="en-US" sz="2000" baseline="-25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5940" name="Group 100"/>
            <p:cNvGrpSpPr>
              <a:grpSpLocks/>
            </p:cNvGrpSpPr>
            <p:nvPr/>
          </p:nvGrpSpPr>
          <p:grpSpPr bwMode="auto">
            <a:xfrm>
              <a:off x="3244" y="1341"/>
              <a:ext cx="349" cy="280"/>
              <a:chOff x="3251" y="1821"/>
              <a:chExt cx="349" cy="280"/>
            </a:xfrm>
          </p:grpSpPr>
          <p:sp>
            <p:nvSpPr>
              <p:cNvPr id="35941" name="Rectangle 101"/>
              <p:cNvSpPr>
                <a:spLocks noChangeArrowheads="1"/>
              </p:cNvSpPr>
              <p:nvPr/>
            </p:nvSpPr>
            <p:spPr bwMode="auto">
              <a:xfrm>
                <a:off x="3270" y="1821"/>
                <a:ext cx="288" cy="28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42" name="Rectangle 102"/>
              <p:cNvSpPr>
                <a:spLocks noChangeArrowheads="1"/>
              </p:cNvSpPr>
              <p:nvPr/>
            </p:nvSpPr>
            <p:spPr bwMode="auto">
              <a:xfrm>
                <a:off x="3251" y="1852"/>
                <a:ext cx="34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itchFamily="18" charset="0"/>
                  </a:rPr>
                  <a:t>W</a:t>
                </a:r>
                <a:endParaRPr lang="en-US" sz="2000" baseline="-25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5943" name="Group 103"/>
            <p:cNvGrpSpPr>
              <a:grpSpLocks/>
            </p:cNvGrpSpPr>
            <p:nvPr/>
          </p:nvGrpSpPr>
          <p:grpSpPr bwMode="auto">
            <a:xfrm>
              <a:off x="3539" y="1617"/>
              <a:ext cx="349" cy="280"/>
              <a:chOff x="3539" y="2097"/>
              <a:chExt cx="349" cy="280"/>
            </a:xfrm>
          </p:grpSpPr>
          <p:sp>
            <p:nvSpPr>
              <p:cNvPr id="35944" name="Rectangle 104"/>
              <p:cNvSpPr>
                <a:spLocks noChangeArrowheads="1"/>
              </p:cNvSpPr>
              <p:nvPr/>
            </p:nvSpPr>
            <p:spPr bwMode="auto">
              <a:xfrm>
                <a:off x="3556" y="2097"/>
                <a:ext cx="288" cy="2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45" name="Rectangle 105"/>
              <p:cNvSpPr>
                <a:spLocks noChangeArrowheads="1"/>
              </p:cNvSpPr>
              <p:nvPr/>
            </p:nvSpPr>
            <p:spPr bwMode="auto">
              <a:xfrm>
                <a:off x="3539" y="2120"/>
                <a:ext cx="34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itchFamily="18" charset="0"/>
                  </a:rPr>
                  <a:t>W</a:t>
                </a:r>
                <a:endParaRPr lang="en-US" sz="2000" baseline="-25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5946" name="Group 106"/>
            <p:cNvGrpSpPr>
              <a:grpSpLocks/>
            </p:cNvGrpSpPr>
            <p:nvPr/>
          </p:nvGrpSpPr>
          <p:grpSpPr bwMode="auto">
            <a:xfrm>
              <a:off x="3827" y="1896"/>
              <a:ext cx="349" cy="280"/>
              <a:chOff x="3827" y="2376"/>
              <a:chExt cx="349" cy="280"/>
            </a:xfrm>
          </p:grpSpPr>
          <p:sp>
            <p:nvSpPr>
              <p:cNvPr id="35947" name="Rectangle 107"/>
              <p:cNvSpPr>
                <a:spLocks noChangeArrowheads="1"/>
              </p:cNvSpPr>
              <p:nvPr/>
            </p:nvSpPr>
            <p:spPr bwMode="auto">
              <a:xfrm>
                <a:off x="3844" y="2376"/>
                <a:ext cx="288" cy="28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48" name="Rectangle 108"/>
              <p:cNvSpPr>
                <a:spLocks noChangeArrowheads="1"/>
              </p:cNvSpPr>
              <p:nvPr/>
            </p:nvSpPr>
            <p:spPr bwMode="auto">
              <a:xfrm>
                <a:off x="3827" y="2400"/>
                <a:ext cx="34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itchFamily="18" charset="0"/>
                  </a:rPr>
                  <a:t>W</a:t>
                </a:r>
                <a:endParaRPr lang="en-US" sz="2000" baseline="-25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5985" name="Group 145"/>
            <p:cNvGrpSpPr>
              <a:grpSpLocks/>
            </p:cNvGrpSpPr>
            <p:nvPr/>
          </p:nvGrpSpPr>
          <p:grpSpPr bwMode="auto">
            <a:xfrm>
              <a:off x="4403" y="2454"/>
              <a:ext cx="349" cy="275"/>
              <a:chOff x="4403" y="2454"/>
              <a:chExt cx="349" cy="275"/>
            </a:xfrm>
          </p:grpSpPr>
          <p:sp>
            <p:nvSpPr>
              <p:cNvPr id="35950" name="Rectangle 110"/>
              <p:cNvSpPr>
                <a:spLocks noChangeArrowheads="1"/>
              </p:cNvSpPr>
              <p:nvPr/>
            </p:nvSpPr>
            <p:spPr bwMode="auto">
              <a:xfrm>
                <a:off x="4423" y="2454"/>
                <a:ext cx="288" cy="27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51" name="Rectangle 111"/>
              <p:cNvSpPr>
                <a:spLocks noChangeArrowheads="1"/>
              </p:cNvSpPr>
              <p:nvPr/>
            </p:nvSpPr>
            <p:spPr bwMode="auto">
              <a:xfrm>
                <a:off x="4403" y="2475"/>
                <a:ext cx="349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itchFamily="18" charset="0"/>
                  </a:rPr>
                  <a:t>W</a:t>
                </a:r>
                <a:endParaRPr lang="en-US" sz="2000" baseline="-25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5952" name="Group 112"/>
            <p:cNvGrpSpPr>
              <a:grpSpLocks/>
            </p:cNvGrpSpPr>
            <p:nvPr/>
          </p:nvGrpSpPr>
          <p:grpSpPr bwMode="auto">
            <a:xfrm>
              <a:off x="4108" y="2174"/>
              <a:ext cx="349" cy="280"/>
              <a:chOff x="4115" y="2655"/>
              <a:chExt cx="349" cy="280"/>
            </a:xfrm>
          </p:grpSpPr>
          <p:sp>
            <p:nvSpPr>
              <p:cNvPr id="35953" name="Rectangle 113"/>
              <p:cNvSpPr>
                <a:spLocks noChangeArrowheads="1"/>
              </p:cNvSpPr>
              <p:nvPr/>
            </p:nvSpPr>
            <p:spPr bwMode="auto">
              <a:xfrm>
                <a:off x="4135" y="2655"/>
                <a:ext cx="288" cy="28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54" name="Rectangle 114"/>
              <p:cNvSpPr>
                <a:spLocks noChangeArrowheads="1"/>
              </p:cNvSpPr>
              <p:nvPr/>
            </p:nvSpPr>
            <p:spPr bwMode="auto">
              <a:xfrm>
                <a:off x="4115" y="2688"/>
                <a:ext cx="34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itchFamily="18" charset="0"/>
                  </a:rPr>
                  <a:t>W</a:t>
                </a:r>
                <a:endParaRPr lang="en-US" sz="2000" baseline="-25000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35955" name="Rectangle 115"/>
          <p:cNvSpPr>
            <a:spLocks noChangeArrowheads="1"/>
          </p:cNvSpPr>
          <p:nvPr/>
        </p:nvSpPr>
        <p:spPr bwMode="auto">
          <a:xfrm>
            <a:off x="5651500" y="2570163"/>
            <a:ext cx="457200" cy="423862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5956" name="AutoShape 116"/>
          <p:cNvCxnSpPr>
            <a:cxnSpLocks noChangeShapeType="1"/>
            <a:stCxn id="35957" idx="1"/>
            <a:endCxn id="35945" idx="3"/>
          </p:cNvCxnSpPr>
          <p:nvPr/>
        </p:nvCxnSpPr>
        <p:spPr bwMode="auto">
          <a:xfrm flipH="1">
            <a:off x="6172200" y="2641600"/>
            <a:ext cx="846138" cy="1301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sm" len="sm"/>
          </a:ln>
          <a:effectLst/>
        </p:spPr>
      </p:cxnSp>
      <p:sp>
        <p:nvSpPr>
          <p:cNvPr id="35957" name="Text Box 117"/>
          <p:cNvSpPr txBox="1">
            <a:spLocks noChangeArrowheads="1"/>
          </p:cNvSpPr>
          <p:nvPr/>
        </p:nvSpPr>
        <p:spPr bwMode="auto">
          <a:xfrm>
            <a:off x="7018338" y="2260600"/>
            <a:ext cx="2019300" cy="762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200" b="0" dirty="0">
                <a:latin typeface="Arial" charset="0"/>
              </a:rPr>
              <a:t>E &amp; G Access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200" b="0" dirty="0">
                <a:latin typeface="Arial" charset="0"/>
              </a:rPr>
              <a:t>same address </a:t>
            </a:r>
          </a:p>
        </p:txBody>
      </p:sp>
      <p:grpSp>
        <p:nvGrpSpPr>
          <p:cNvPr id="35958" name="Group 118"/>
          <p:cNvGrpSpPr>
            <a:grpSpLocks/>
          </p:cNvGrpSpPr>
          <p:nvPr/>
        </p:nvGrpSpPr>
        <p:grpSpPr bwMode="auto">
          <a:xfrm>
            <a:off x="5181600" y="3451225"/>
            <a:ext cx="2754313" cy="892175"/>
            <a:chOff x="3264" y="2654"/>
            <a:chExt cx="1735" cy="562"/>
          </a:xfrm>
        </p:grpSpPr>
        <p:grpSp>
          <p:nvGrpSpPr>
            <p:cNvPr id="35959" name="Group 119"/>
            <p:cNvGrpSpPr>
              <a:grpSpLocks/>
            </p:cNvGrpSpPr>
            <p:nvPr/>
          </p:nvGrpSpPr>
          <p:grpSpPr bwMode="auto">
            <a:xfrm>
              <a:off x="3264" y="2654"/>
              <a:ext cx="1440" cy="284"/>
              <a:chOff x="4224" y="3312"/>
              <a:chExt cx="1440" cy="284"/>
            </a:xfrm>
          </p:grpSpPr>
          <p:sp>
            <p:nvSpPr>
              <p:cNvPr id="35960" name="Rectangle 120"/>
              <p:cNvSpPr>
                <a:spLocks noChangeArrowheads="1"/>
              </p:cNvSpPr>
              <p:nvPr/>
            </p:nvSpPr>
            <p:spPr bwMode="auto">
              <a:xfrm>
                <a:off x="4224" y="3312"/>
                <a:ext cx="1440" cy="28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61" name="Rectangle 121"/>
              <p:cNvSpPr>
                <a:spLocks noChangeArrowheads="1"/>
              </p:cNvSpPr>
              <p:nvPr/>
            </p:nvSpPr>
            <p:spPr bwMode="auto">
              <a:xfrm>
                <a:off x="4239" y="3338"/>
                <a:ext cx="14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000" dirty="0">
                    <a:latin typeface="Times New Roman" pitchFamily="18" charset="0"/>
                  </a:rPr>
                  <a:t>R</a:t>
                </a:r>
                <a:r>
                  <a:rPr lang="en-US" sz="2000" baseline="-25000" dirty="0">
                    <a:latin typeface="Times New Roman" pitchFamily="18" charset="0"/>
                  </a:rPr>
                  <a:t>1  </a:t>
                </a:r>
                <a:r>
                  <a:rPr lang="en-US" sz="2000" dirty="0">
                    <a:latin typeface="Times New Roman" pitchFamily="18" charset="0"/>
                  </a:rPr>
                  <a:t>     </a:t>
                </a:r>
                <a:r>
                  <a:rPr lang="en-US" sz="2000" baseline="-25000" dirty="0">
                    <a:latin typeface="Times New Roman" pitchFamily="18" charset="0"/>
                  </a:rPr>
                  <a:t>     </a:t>
                </a:r>
                <a:r>
                  <a:rPr lang="en-US" sz="2000" dirty="0">
                    <a:latin typeface="Times New Roman" pitchFamily="18" charset="0"/>
                  </a:rPr>
                  <a:t>R</a:t>
                </a:r>
                <a:r>
                  <a:rPr lang="en-US" sz="2000" baseline="-25000" dirty="0">
                    <a:latin typeface="Times New Roman" pitchFamily="18" charset="0"/>
                  </a:rPr>
                  <a:t>2       </a:t>
                </a:r>
                <a:r>
                  <a:rPr lang="en-US" sz="2000" dirty="0">
                    <a:latin typeface="Times New Roman" pitchFamily="18" charset="0"/>
                  </a:rPr>
                  <a:t>E</a:t>
                </a:r>
                <a:r>
                  <a:rPr lang="en-US" sz="2000" baseline="-25000" dirty="0">
                    <a:latin typeface="Times New Roman" pitchFamily="18" charset="0"/>
                  </a:rPr>
                  <a:t>    </a:t>
                </a:r>
                <a:r>
                  <a:rPr lang="en-US" sz="2000" dirty="0">
                    <a:latin typeface="Times New Roman" pitchFamily="18" charset="0"/>
                  </a:rPr>
                  <a:t>W</a:t>
                </a:r>
                <a:endParaRPr lang="en-US" sz="2000" baseline="-25000" dirty="0">
                  <a:latin typeface="Times New Roman" pitchFamily="18" charset="0"/>
                </a:endParaRPr>
              </a:p>
            </p:txBody>
          </p:sp>
          <p:sp>
            <p:nvSpPr>
              <p:cNvPr id="35962" name="Line 122"/>
              <p:cNvSpPr>
                <a:spLocks noChangeShapeType="1"/>
              </p:cNvSpPr>
              <p:nvPr/>
            </p:nvSpPr>
            <p:spPr bwMode="auto">
              <a:xfrm>
                <a:off x="5376" y="3312"/>
                <a:ext cx="0" cy="2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63" name="Line 123"/>
              <p:cNvSpPr>
                <a:spLocks noChangeShapeType="1"/>
              </p:cNvSpPr>
              <p:nvPr/>
            </p:nvSpPr>
            <p:spPr bwMode="auto">
              <a:xfrm flipH="1">
                <a:off x="4800" y="3314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64" name="Line 124"/>
              <p:cNvSpPr>
                <a:spLocks noChangeShapeType="1"/>
              </p:cNvSpPr>
              <p:nvPr/>
            </p:nvSpPr>
            <p:spPr bwMode="auto">
              <a:xfrm>
                <a:off x="5088" y="3318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65" name="Line 125"/>
              <p:cNvSpPr>
                <a:spLocks noChangeShapeType="1"/>
              </p:cNvSpPr>
              <p:nvPr/>
            </p:nvSpPr>
            <p:spPr bwMode="auto">
              <a:xfrm>
                <a:off x="4512" y="3320"/>
                <a:ext cx="0" cy="2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5966" name="Group 126"/>
            <p:cNvGrpSpPr>
              <a:grpSpLocks/>
            </p:cNvGrpSpPr>
            <p:nvPr/>
          </p:nvGrpSpPr>
          <p:grpSpPr bwMode="auto">
            <a:xfrm>
              <a:off x="3273" y="2932"/>
              <a:ext cx="1726" cy="284"/>
              <a:chOff x="3266" y="3750"/>
              <a:chExt cx="1726" cy="284"/>
            </a:xfrm>
          </p:grpSpPr>
          <p:sp>
            <p:nvSpPr>
              <p:cNvPr id="35967" name="Rectangle 127"/>
              <p:cNvSpPr>
                <a:spLocks noChangeArrowheads="1"/>
              </p:cNvSpPr>
              <p:nvPr/>
            </p:nvSpPr>
            <p:spPr bwMode="auto">
              <a:xfrm>
                <a:off x="3266" y="3752"/>
                <a:ext cx="1726" cy="28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68" name="Rectangle 128"/>
              <p:cNvSpPr>
                <a:spLocks noChangeArrowheads="1"/>
              </p:cNvSpPr>
              <p:nvPr/>
            </p:nvSpPr>
            <p:spPr bwMode="auto">
              <a:xfrm>
                <a:off x="3280" y="3774"/>
                <a:ext cx="17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000" dirty="0">
                    <a:latin typeface="Times New Roman" pitchFamily="18" charset="0"/>
                  </a:rPr>
                  <a:t>D</a:t>
                </a:r>
                <a:r>
                  <a:rPr lang="en-US" sz="2000" baseline="-25000" dirty="0">
                    <a:latin typeface="Times New Roman" pitchFamily="18" charset="0"/>
                  </a:rPr>
                  <a:t>2  </a:t>
                </a:r>
                <a:r>
                  <a:rPr lang="en-US" sz="2000" dirty="0">
                    <a:latin typeface="Times New Roman" pitchFamily="18" charset="0"/>
                  </a:rPr>
                  <a:t>         R</a:t>
                </a:r>
                <a:r>
                  <a:rPr lang="en-US" sz="2000" baseline="-25000" dirty="0">
                    <a:latin typeface="Times New Roman" pitchFamily="18" charset="0"/>
                  </a:rPr>
                  <a:t>1    </a:t>
                </a:r>
                <a:r>
                  <a:rPr lang="en-US" sz="2000" dirty="0">
                    <a:latin typeface="Times New Roman" pitchFamily="18" charset="0"/>
                  </a:rPr>
                  <a:t>R</a:t>
                </a:r>
                <a:r>
                  <a:rPr lang="en-US" sz="2000" baseline="-25000" dirty="0">
                    <a:latin typeface="Times New Roman" pitchFamily="18" charset="0"/>
                  </a:rPr>
                  <a:t>2      </a:t>
                </a:r>
                <a:r>
                  <a:rPr lang="en-US" sz="2000" dirty="0">
                    <a:latin typeface="Times New Roman" pitchFamily="18" charset="0"/>
                  </a:rPr>
                  <a:t>E   W</a:t>
                </a:r>
                <a:endParaRPr lang="en-US" sz="2000" baseline="-25000" dirty="0">
                  <a:latin typeface="Times New Roman" pitchFamily="18" charset="0"/>
                </a:endParaRPr>
              </a:p>
            </p:txBody>
          </p:sp>
          <p:sp>
            <p:nvSpPr>
              <p:cNvPr id="35969" name="Line 129"/>
              <p:cNvSpPr>
                <a:spLocks noChangeShapeType="1"/>
              </p:cNvSpPr>
              <p:nvPr/>
            </p:nvSpPr>
            <p:spPr bwMode="auto">
              <a:xfrm>
                <a:off x="4418" y="3750"/>
                <a:ext cx="0" cy="2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70" name="Line 130"/>
              <p:cNvSpPr>
                <a:spLocks noChangeShapeType="1"/>
              </p:cNvSpPr>
              <p:nvPr/>
            </p:nvSpPr>
            <p:spPr bwMode="auto">
              <a:xfrm flipH="1">
                <a:off x="3842" y="3750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71" name="Line 131"/>
              <p:cNvSpPr>
                <a:spLocks noChangeShapeType="1"/>
              </p:cNvSpPr>
              <p:nvPr/>
            </p:nvSpPr>
            <p:spPr bwMode="auto">
              <a:xfrm>
                <a:off x="4130" y="3768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72" name="Line 132"/>
              <p:cNvSpPr>
                <a:spLocks noChangeShapeType="1"/>
              </p:cNvSpPr>
              <p:nvPr/>
            </p:nvSpPr>
            <p:spPr bwMode="auto">
              <a:xfrm>
                <a:off x="3554" y="3756"/>
                <a:ext cx="0" cy="2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73" name="Line 133"/>
              <p:cNvSpPr>
                <a:spLocks noChangeShapeType="1"/>
              </p:cNvSpPr>
              <p:nvPr/>
            </p:nvSpPr>
            <p:spPr bwMode="auto">
              <a:xfrm>
                <a:off x="4704" y="3758"/>
                <a:ext cx="0" cy="2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35974" name="AutoShape 134"/>
          <p:cNvCxnSpPr>
            <a:cxnSpLocks noChangeShapeType="1"/>
            <a:stCxn id="35957" idx="1"/>
          </p:cNvCxnSpPr>
          <p:nvPr/>
        </p:nvCxnSpPr>
        <p:spPr bwMode="auto">
          <a:xfrm flipH="1">
            <a:off x="5954713" y="2641600"/>
            <a:ext cx="1063625" cy="10556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sm" len="sm"/>
          </a:ln>
          <a:effectLst/>
        </p:spPr>
      </p:cxnSp>
      <p:sp>
        <p:nvSpPr>
          <p:cNvPr id="35975" name="Rectangle 135"/>
          <p:cNvSpPr>
            <a:spLocks noChangeArrowheads="1"/>
          </p:cNvSpPr>
          <p:nvPr/>
        </p:nvSpPr>
        <p:spPr bwMode="auto">
          <a:xfrm>
            <a:off x="5630863" y="3462338"/>
            <a:ext cx="933450" cy="423862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976" name="Text Box 136"/>
          <p:cNvSpPr txBox="1">
            <a:spLocks noChangeArrowheads="1"/>
          </p:cNvSpPr>
          <p:nvPr/>
        </p:nvSpPr>
        <p:spPr bwMode="auto">
          <a:xfrm>
            <a:off x="177800" y="4418013"/>
            <a:ext cx="3219450" cy="2289175"/>
          </a:xfrm>
          <a:prstGeom prst="rect">
            <a:avLst/>
          </a:prstGeom>
          <a:solidFill>
            <a:schemeClr val="accent1"/>
          </a:solidFill>
          <a:ln w="31750">
            <a:noFill/>
            <a:miter lim="800000"/>
            <a:headEnd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F1: Instruction Address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F2: Instruction Content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D1: Decode Instruction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D2: Resolve Operand </a:t>
            </a:r>
            <a:r>
              <a:rPr lang="en-US" sz="1800" dirty="0" err="1">
                <a:latin typeface="Arial" charset="0"/>
              </a:rPr>
              <a:t>Addr</a:t>
            </a:r>
            <a:endParaRPr lang="en-US" sz="18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R1: Operand Address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R2: Get Operand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E: CPU doing “real” work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W: store content to memory</a:t>
            </a:r>
            <a:endParaRPr lang="en-US" sz="1600" dirty="0">
              <a:latin typeface="Arial" charset="0"/>
            </a:endParaRPr>
          </a:p>
        </p:txBody>
      </p:sp>
      <p:sp>
        <p:nvSpPr>
          <p:cNvPr id="35977" name="Rectangle 137"/>
          <p:cNvSpPr>
            <a:spLocks noChangeArrowheads="1"/>
          </p:cNvSpPr>
          <p:nvPr/>
        </p:nvSpPr>
        <p:spPr bwMode="auto">
          <a:xfrm>
            <a:off x="3825875" y="800100"/>
            <a:ext cx="457200" cy="3538538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79" name="Rectangle 139"/>
          <p:cNvSpPr>
            <a:spLocks noChangeArrowheads="1"/>
          </p:cNvSpPr>
          <p:nvPr/>
        </p:nvSpPr>
        <p:spPr bwMode="auto">
          <a:xfrm>
            <a:off x="165100" y="4014788"/>
            <a:ext cx="457200" cy="360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200">
                <a:latin typeface="Arial" charset="0"/>
              </a:rPr>
              <a:t>H</a:t>
            </a:r>
            <a:endParaRPr lang="en-US" sz="2200" b="0">
              <a:latin typeface="Arial" charset="0"/>
            </a:endParaRPr>
          </a:p>
        </p:txBody>
      </p:sp>
      <p:sp>
        <p:nvSpPr>
          <p:cNvPr id="35983" name="Line 143"/>
          <p:cNvSpPr>
            <a:spLocks noChangeShapeType="1"/>
          </p:cNvSpPr>
          <p:nvPr/>
        </p:nvSpPr>
        <p:spPr bwMode="auto">
          <a:xfrm flipH="1">
            <a:off x="571500" y="4318000"/>
            <a:ext cx="315436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3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2" grpId="0" autoUpdateAnimBg="0"/>
      <p:bldP spid="35853" grpId="0" autoUpdateAnimBg="0"/>
      <p:bldP spid="35955" grpId="0" animBg="1"/>
      <p:bldP spid="35957" grpId="0" animBg="1" autoUpdateAnimBg="0"/>
      <p:bldP spid="35975" grpId="0" animBg="1"/>
      <p:bldP spid="359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C28x </a:t>
            </a:r>
            <a:r>
              <a:rPr lang="en-US" dirty="0"/>
              <a:t>CPU + FPU + </a:t>
            </a:r>
            <a:r>
              <a:rPr lang="en-US" dirty="0" smtClean="0"/>
              <a:t>VCU + TMU </a:t>
            </a:r>
            <a:r>
              <a:rPr lang="en-US" dirty="0"/>
              <a:t>Pipeline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601663" y="4627563"/>
            <a:ext cx="8245475" cy="217011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Floating Point </a:t>
            </a:r>
            <a:r>
              <a:rPr lang="en-US" sz="2000" dirty="0" smtClean="0"/>
              <a:t>Unit, VCU </a:t>
            </a:r>
            <a:r>
              <a:rPr lang="en-US" sz="2000" dirty="0"/>
              <a:t>and </a:t>
            </a:r>
            <a:r>
              <a:rPr lang="en-US" sz="2000" dirty="0" smtClean="0"/>
              <a:t>TMU </a:t>
            </a:r>
            <a:r>
              <a:rPr lang="en-US" sz="2000" dirty="0"/>
              <a:t>has an unprotected pipeline</a:t>
            </a:r>
          </a:p>
          <a:p>
            <a:pPr lvl="1"/>
            <a:r>
              <a:rPr lang="en-US" sz="1600" dirty="0"/>
              <a:t>i.e. </a:t>
            </a:r>
            <a:r>
              <a:rPr lang="en-US" sz="1600" dirty="0" smtClean="0"/>
              <a:t>FPU/VCU/TMU </a:t>
            </a:r>
            <a:r>
              <a:rPr lang="en-US" sz="1600" dirty="0"/>
              <a:t>can issue an instruction before previous instruction has written results</a:t>
            </a:r>
          </a:p>
          <a:p>
            <a:r>
              <a:rPr lang="en-US" sz="2000" dirty="0"/>
              <a:t>Compiler </a:t>
            </a:r>
            <a:r>
              <a:rPr lang="en-US" sz="2000" i="1" dirty="0"/>
              <a:t>prevents</a:t>
            </a:r>
            <a:r>
              <a:rPr lang="en-US" sz="2000" dirty="0"/>
              <a:t> pipeline conflicts</a:t>
            </a:r>
          </a:p>
          <a:p>
            <a:r>
              <a:rPr lang="en-US" sz="2000" dirty="0"/>
              <a:t>Assembler </a:t>
            </a:r>
            <a:r>
              <a:rPr lang="en-US" sz="2000" i="1" dirty="0"/>
              <a:t>detects</a:t>
            </a:r>
            <a:r>
              <a:rPr lang="en-US" sz="2000" dirty="0"/>
              <a:t> pipeline conflicts</a:t>
            </a:r>
          </a:p>
          <a:p>
            <a:r>
              <a:rPr lang="en-US" sz="2000" dirty="0"/>
              <a:t>Performance improvement by placing non-conflicting instructions in floating-point pipeline delay slots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805670" y="773113"/>
            <a:ext cx="3203997" cy="447675"/>
            <a:chOff x="2805670" y="773113"/>
            <a:chExt cx="3203997" cy="447675"/>
          </a:xfrm>
        </p:grpSpPr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2808288" y="773113"/>
              <a:ext cx="3195637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0" name="Rectangle 6"/>
            <p:cNvSpPr>
              <a:spLocks noChangeArrowheads="1"/>
            </p:cNvSpPr>
            <p:nvPr/>
          </p:nvSpPr>
          <p:spPr bwMode="auto">
            <a:xfrm>
              <a:off x="2805670" y="832898"/>
              <a:ext cx="320399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itchFamily="18" charset="0"/>
                </a:rPr>
                <a:t>F</a:t>
              </a:r>
              <a:r>
                <a:rPr lang="en-US" sz="2000" baseline="-25000" dirty="0">
                  <a:latin typeface="Times New Roman" pitchFamily="18" charset="0"/>
                </a:rPr>
                <a:t>1  </a:t>
              </a:r>
              <a:r>
                <a:rPr lang="en-US" sz="2000" dirty="0">
                  <a:latin typeface="Times New Roman" pitchFamily="18" charset="0"/>
                </a:rPr>
                <a:t>  F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1     </a:t>
              </a:r>
              <a:r>
                <a:rPr lang="en-US" sz="2000" dirty="0">
                  <a:latin typeface="Times New Roman" pitchFamily="18" charset="0"/>
                </a:rPr>
                <a:t>D</a:t>
              </a:r>
              <a:r>
                <a:rPr lang="en-US" sz="2000" baseline="-25000" dirty="0">
                  <a:latin typeface="Times New Roman" pitchFamily="18" charset="0"/>
                </a:rPr>
                <a:t>2 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1    </a:t>
              </a:r>
              <a:r>
                <a:rPr lang="en-US" sz="2000" dirty="0">
                  <a:latin typeface="Times New Roman" pitchFamily="18" charset="0"/>
                </a:rPr>
                <a:t>R</a:t>
              </a:r>
              <a:r>
                <a:rPr lang="en-US" sz="2000" baseline="-25000" dirty="0">
                  <a:latin typeface="Times New Roman" pitchFamily="18" charset="0"/>
                </a:rPr>
                <a:t>2      </a:t>
              </a:r>
              <a:r>
                <a:rPr lang="en-US" sz="2000" dirty="0">
                  <a:latin typeface="Times New Roman" pitchFamily="18" charset="0"/>
                </a:rPr>
                <a:t>E</a:t>
              </a:r>
              <a:endParaRPr lang="en-US" sz="2000" baseline="-25000" dirty="0">
                <a:latin typeface="Times New Roman" pitchFamily="18" charset="0"/>
              </a:endParaRPr>
            </a:p>
          </p:txBody>
        </p:sp>
        <p:sp>
          <p:nvSpPr>
            <p:cNvPr id="108551" name="Line 7"/>
            <p:cNvSpPr>
              <a:spLocks noChangeShapeType="1"/>
            </p:cNvSpPr>
            <p:nvPr/>
          </p:nvSpPr>
          <p:spPr bwMode="auto">
            <a:xfrm>
              <a:off x="4637088" y="773113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2" name="Line 8"/>
            <p:cNvSpPr>
              <a:spLocks noChangeShapeType="1"/>
            </p:cNvSpPr>
            <p:nvPr/>
          </p:nvSpPr>
          <p:spPr bwMode="auto">
            <a:xfrm flipH="1">
              <a:off x="3722688" y="773113"/>
              <a:ext cx="0" cy="447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3" name="Line 9"/>
            <p:cNvSpPr>
              <a:spLocks noChangeShapeType="1"/>
            </p:cNvSpPr>
            <p:nvPr/>
          </p:nvSpPr>
          <p:spPr bwMode="auto">
            <a:xfrm>
              <a:off x="4179888" y="801688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3265488" y="782638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>
              <a:off x="5553075" y="773113"/>
              <a:ext cx="0" cy="43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6" name="Line 12"/>
            <p:cNvSpPr>
              <a:spLocks noChangeShapeType="1"/>
            </p:cNvSpPr>
            <p:nvPr/>
          </p:nvSpPr>
          <p:spPr bwMode="auto">
            <a:xfrm>
              <a:off x="5094288" y="782638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557" name="Group 13"/>
          <p:cNvGrpSpPr>
            <a:grpSpLocks/>
          </p:cNvGrpSpPr>
          <p:nvPr/>
        </p:nvGrpSpPr>
        <p:grpSpPr bwMode="auto">
          <a:xfrm>
            <a:off x="5978525" y="773113"/>
            <a:ext cx="554038" cy="444500"/>
            <a:chOff x="3332" y="774"/>
            <a:chExt cx="349" cy="280"/>
          </a:xfrm>
        </p:grpSpPr>
        <p:sp>
          <p:nvSpPr>
            <p:cNvPr id="108558" name="Rectangle 14"/>
            <p:cNvSpPr>
              <a:spLocks noChangeArrowheads="1"/>
            </p:cNvSpPr>
            <p:nvPr/>
          </p:nvSpPr>
          <p:spPr bwMode="auto">
            <a:xfrm>
              <a:off x="3348" y="774"/>
              <a:ext cx="288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9" name="Rectangle 15"/>
            <p:cNvSpPr>
              <a:spLocks noChangeArrowheads="1"/>
            </p:cNvSpPr>
            <p:nvPr/>
          </p:nvSpPr>
          <p:spPr bwMode="auto">
            <a:xfrm>
              <a:off x="3332" y="818"/>
              <a:ext cx="3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sz="2000">
                  <a:latin typeface="Times New Roman" pitchFamily="18" charset="0"/>
                </a:rPr>
                <a:t>W</a:t>
              </a:r>
              <a:endParaRPr lang="en-US" sz="2000" baseline="-25000">
                <a:latin typeface="Times New Roman" pitchFamily="18" charset="0"/>
              </a:endParaRPr>
            </a:p>
          </p:txBody>
        </p:sp>
      </p:grpSp>
      <p:grpSp>
        <p:nvGrpSpPr>
          <p:cNvPr id="108611" name="Group 67"/>
          <p:cNvGrpSpPr>
            <a:grpSpLocks/>
          </p:cNvGrpSpPr>
          <p:nvPr/>
        </p:nvGrpSpPr>
        <p:grpSpPr bwMode="auto">
          <a:xfrm>
            <a:off x="1317625" y="514350"/>
            <a:ext cx="5384800" cy="644525"/>
            <a:chOff x="830" y="450"/>
            <a:chExt cx="3392" cy="406"/>
          </a:xfrm>
        </p:grpSpPr>
        <p:grpSp>
          <p:nvGrpSpPr>
            <p:cNvPr id="108610" name="Group 66"/>
            <p:cNvGrpSpPr>
              <a:grpSpLocks/>
            </p:cNvGrpSpPr>
            <p:nvPr/>
          </p:nvGrpSpPr>
          <p:grpSpPr bwMode="auto">
            <a:xfrm>
              <a:off x="830" y="450"/>
              <a:ext cx="2130" cy="406"/>
              <a:chOff x="830" y="450"/>
              <a:chExt cx="2130" cy="406"/>
            </a:xfrm>
          </p:grpSpPr>
          <p:sp>
            <p:nvSpPr>
              <p:cNvPr id="108562" name="Text Box 18"/>
              <p:cNvSpPr txBox="1">
                <a:spLocks noChangeArrowheads="1"/>
              </p:cNvSpPr>
              <p:nvPr/>
            </p:nvSpPr>
            <p:spPr bwMode="auto">
              <a:xfrm>
                <a:off x="830" y="644"/>
                <a:ext cx="934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>
                    <a:latin typeface="Arial" charset="0"/>
                  </a:rPr>
                  <a:t>F28x Pipeline</a:t>
                </a:r>
              </a:p>
            </p:txBody>
          </p:sp>
          <p:sp>
            <p:nvSpPr>
              <p:cNvPr id="108563" name="Text Box 19"/>
              <p:cNvSpPr txBox="1">
                <a:spLocks noChangeArrowheads="1"/>
              </p:cNvSpPr>
              <p:nvPr/>
            </p:nvSpPr>
            <p:spPr bwMode="auto">
              <a:xfrm>
                <a:off x="1792" y="450"/>
                <a:ext cx="53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>
                    <a:latin typeface="Arial" charset="0"/>
                  </a:rPr>
                  <a:t>Fetch</a:t>
                </a:r>
              </a:p>
            </p:txBody>
          </p:sp>
          <p:sp>
            <p:nvSpPr>
              <p:cNvPr id="108564" name="Text Box 20"/>
              <p:cNvSpPr txBox="1">
                <a:spLocks noChangeArrowheads="1"/>
              </p:cNvSpPr>
              <p:nvPr/>
            </p:nvSpPr>
            <p:spPr bwMode="auto">
              <a:xfrm>
                <a:off x="2318" y="450"/>
                <a:ext cx="642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>
                    <a:latin typeface="Arial" charset="0"/>
                  </a:rPr>
                  <a:t>Decode</a:t>
                </a:r>
              </a:p>
            </p:txBody>
          </p:sp>
        </p:grpSp>
        <p:grpSp>
          <p:nvGrpSpPr>
            <p:cNvPr id="108609" name="Group 65"/>
            <p:cNvGrpSpPr>
              <a:grpSpLocks/>
            </p:cNvGrpSpPr>
            <p:nvPr/>
          </p:nvGrpSpPr>
          <p:grpSpPr bwMode="auto">
            <a:xfrm>
              <a:off x="2968" y="450"/>
              <a:ext cx="1254" cy="192"/>
              <a:chOff x="2968" y="450"/>
              <a:chExt cx="1254" cy="192"/>
            </a:xfrm>
          </p:grpSpPr>
          <p:sp>
            <p:nvSpPr>
              <p:cNvPr id="108566" name="Text Box 22"/>
              <p:cNvSpPr txBox="1">
                <a:spLocks noChangeArrowheads="1"/>
              </p:cNvSpPr>
              <p:nvPr/>
            </p:nvSpPr>
            <p:spPr bwMode="auto">
              <a:xfrm>
                <a:off x="2968" y="450"/>
                <a:ext cx="480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>
                    <a:latin typeface="Arial" charset="0"/>
                  </a:rPr>
                  <a:t>Read</a:t>
                </a:r>
              </a:p>
            </p:txBody>
          </p:sp>
          <p:sp>
            <p:nvSpPr>
              <p:cNvPr id="108567" name="Text Box 23"/>
              <p:cNvSpPr txBox="1">
                <a:spLocks noChangeArrowheads="1"/>
              </p:cNvSpPr>
              <p:nvPr/>
            </p:nvSpPr>
            <p:spPr bwMode="auto">
              <a:xfrm>
                <a:off x="3454" y="450"/>
                <a:ext cx="385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>
                    <a:latin typeface="Arial" charset="0"/>
                  </a:rPr>
                  <a:t>Exe</a:t>
                </a:r>
              </a:p>
            </p:txBody>
          </p:sp>
          <p:sp>
            <p:nvSpPr>
              <p:cNvPr id="108568" name="Text Box 24"/>
              <p:cNvSpPr txBox="1">
                <a:spLocks noChangeArrowheads="1"/>
              </p:cNvSpPr>
              <p:nvPr/>
            </p:nvSpPr>
            <p:spPr bwMode="auto">
              <a:xfrm>
                <a:off x="3742" y="450"/>
                <a:ext cx="480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>
                    <a:latin typeface="Arial" charset="0"/>
                  </a:rPr>
                  <a:t>Write</a:t>
                </a:r>
              </a:p>
            </p:txBody>
          </p:sp>
        </p:grpSp>
      </p:grpSp>
      <p:grpSp>
        <p:nvGrpSpPr>
          <p:cNvPr id="108617" name="Group 73"/>
          <p:cNvGrpSpPr>
            <a:grpSpLocks/>
          </p:cNvGrpSpPr>
          <p:nvPr/>
        </p:nvGrpSpPr>
        <p:grpSpPr bwMode="auto">
          <a:xfrm>
            <a:off x="352425" y="3752850"/>
            <a:ext cx="8494713" cy="774700"/>
            <a:chOff x="222" y="2364"/>
            <a:chExt cx="5351" cy="488"/>
          </a:xfrm>
        </p:grpSpPr>
        <p:sp>
          <p:nvSpPr>
            <p:cNvPr id="108583" name="Rectangle 39"/>
            <p:cNvSpPr>
              <a:spLocks noChangeArrowheads="1"/>
            </p:cNvSpPr>
            <p:nvPr/>
          </p:nvSpPr>
          <p:spPr bwMode="auto">
            <a:xfrm>
              <a:off x="257" y="2364"/>
              <a:ext cx="5280" cy="4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4" name="Text Box 40"/>
            <p:cNvSpPr txBox="1">
              <a:spLocks noChangeArrowheads="1"/>
            </p:cNvSpPr>
            <p:nvPr/>
          </p:nvSpPr>
          <p:spPr bwMode="auto">
            <a:xfrm>
              <a:off x="222" y="2377"/>
              <a:ext cx="5351" cy="4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 i="1" dirty="0">
                  <a:latin typeface="Arial" charset="0"/>
                </a:rPr>
                <a:t>Floating-point math operations, conversions between integer and floating-point formats, and complex MPY/MAC require 1 delay slot – everything else does not require a delay slot </a:t>
              </a:r>
              <a:r>
                <a:rPr lang="en-US" sz="1200" i="1" dirty="0">
                  <a:latin typeface="Arial" charset="0"/>
                </a:rPr>
                <a:t>(load, store, max, min, absolute, negative, etc.)</a:t>
              </a:r>
            </a:p>
          </p:txBody>
        </p:sp>
      </p:grpSp>
      <p:grpSp>
        <p:nvGrpSpPr>
          <p:cNvPr id="108569" name="Group 25"/>
          <p:cNvGrpSpPr>
            <a:grpSpLocks/>
          </p:cNvGrpSpPr>
          <p:nvPr/>
        </p:nvGrpSpPr>
        <p:grpSpPr bwMode="auto">
          <a:xfrm>
            <a:off x="3390900" y="2660650"/>
            <a:ext cx="3290888" cy="1022350"/>
            <a:chOff x="2136" y="1449"/>
            <a:chExt cx="2073" cy="644"/>
          </a:xfrm>
        </p:grpSpPr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>
              <a:off x="3211" y="1451"/>
              <a:ext cx="0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71" name="Line 27"/>
            <p:cNvSpPr>
              <a:spLocks noChangeShapeType="1"/>
            </p:cNvSpPr>
            <p:nvPr/>
          </p:nvSpPr>
          <p:spPr bwMode="auto">
            <a:xfrm>
              <a:off x="3497" y="1453"/>
              <a:ext cx="0" cy="6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72" name="Text Box 28"/>
            <p:cNvSpPr txBox="1">
              <a:spLocks noChangeArrowheads="1"/>
            </p:cNvSpPr>
            <p:nvPr/>
          </p:nvSpPr>
          <p:spPr bwMode="auto">
            <a:xfrm>
              <a:off x="2828" y="1487"/>
              <a:ext cx="400" cy="1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>
                  <a:latin typeface="Arial" charset="0"/>
                </a:rPr>
                <a:t>Load</a:t>
              </a:r>
            </a:p>
          </p:txBody>
        </p:sp>
        <p:sp>
          <p:nvSpPr>
            <p:cNvPr id="108573" name="Text Box 29"/>
            <p:cNvSpPr txBox="1">
              <a:spLocks noChangeArrowheads="1"/>
            </p:cNvSpPr>
            <p:nvPr/>
          </p:nvSpPr>
          <p:spPr bwMode="auto">
            <a:xfrm>
              <a:off x="3093" y="1629"/>
              <a:ext cx="422" cy="1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>
                  <a:latin typeface="Arial" charset="0"/>
                </a:rPr>
                <a:t>Store</a:t>
              </a:r>
            </a:p>
          </p:txBody>
        </p:sp>
        <p:sp>
          <p:nvSpPr>
            <p:cNvPr id="108574" name="Text Box 30"/>
            <p:cNvSpPr txBox="1">
              <a:spLocks noChangeArrowheads="1"/>
            </p:cNvSpPr>
            <p:nvPr/>
          </p:nvSpPr>
          <p:spPr bwMode="auto">
            <a:xfrm>
              <a:off x="2136" y="1771"/>
              <a:ext cx="1382" cy="1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 b="0">
                  <a:latin typeface="Arial" charset="0"/>
                </a:rPr>
                <a:t>0 delay slot instruction</a:t>
              </a:r>
            </a:p>
          </p:txBody>
        </p:sp>
        <p:sp>
          <p:nvSpPr>
            <p:cNvPr id="108575" name="Text Box 31"/>
            <p:cNvSpPr txBox="1">
              <a:spLocks noChangeArrowheads="1"/>
            </p:cNvSpPr>
            <p:nvPr/>
          </p:nvSpPr>
          <p:spPr bwMode="auto">
            <a:xfrm>
              <a:off x="2136" y="1912"/>
              <a:ext cx="1382" cy="1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 b="0">
                  <a:latin typeface="Arial" charset="0"/>
                </a:rPr>
                <a:t>1 delay slot instruction</a:t>
              </a:r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>
              <a:off x="3783" y="1451"/>
              <a:ext cx="0" cy="6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77" name="Line 33"/>
            <p:cNvSpPr>
              <a:spLocks noChangeShapeType="1"/>
            </p:cNvSpPr>
            <p:nvPr/>
          </p:nvSpPr>
          <p:spPr bwMode="auto">
            <a:xfrm>
              <a:off x="4209" y="1449"/>
              <a:ext cx="0" cy="6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3219" y="1574"/>
              <a:ext cx="5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>
              <a:off x="3506" y="1713"/>
              <a:ext cx="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80" name="Line 36"/>
            <p:cNvSpPr>
              <a:spLocks noChangeShapeType="1"/>
            </p:cNvSpPr>
            <p:nvPr/>
          </p:nvSpPr>
          <p:spPr bwMode="auto">
            <a:xfrm>
              <a:off x="3505" y="1999"/>
              <a:ext cx="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3505" y="1864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618" name="Group 74"/>
          <p:cNvGrpSpPr>
            <a:grpSpLocks/>
          </p:cNvGrpSpPr>
          <p:nvPr/>
        </p:nvGrpSpPr>
        <p:grpSpPr bwMode="auto">
          <a:xfrm>
            <a:off x="2033587" y="1222376"/>
            <a:ext cx="4894261" cy="1444626"/>
            <a:chOff x="1281" y="770"/>
            <a:chExt cx="3083" cy="910"/>
          </a:xfrm>
        </p:grpSpPr>
        <p:grpSp>
          <p:nvGrpSpPr>
            <p:cNvPr id="108585" name="Group 41"/>
            <p:cNvGrpSpPr>
              <a:grpSpLocks/>
            </p:cNvGrpSpPr>
            <p:nvPr/>
          </p:nvGrpSpPr>
          <p:grpSpPr bwMode="auto">
            <a:xfrm>
              <a:off x="1281" y="1124"/>
              <a:ext cx="3083" cy="556"/>
              <a:chOff x="1281" y="897"/>
              <a:chExt cx="3083" cy="556"/>
            </a:xfrm>
          </p:grpSpPr>
          <p:sp>
            <p:nvSpPr>
              <p:cNvPr id="108586" name="Rectangle 42"/>
              <p:cNvSpPr>
                <a:spLocks noChangeArrowheads="1"/>
              </p:cNvSpPr>
              <p:nvPr/>
            </p:nvSpPr>
            <p:spPr bwMode="auto">
              <a:xfrm>
                <a:off x="2924" y="1171"/>
                <a:ext cx="1287" cy="2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87" name="Rectangle 43"/>
              <p:cNvSpPr>
                <a:spLocks noChangeArrowheads="1"/>
              </p:cNvSpPr>
              <p:nvPr/>
            </p:nvSpPr>
            <p:spPr bwMode="auto">
              <a:xfrm>
                <a:off x="2910" y="1209"/>
                <a:ext cx="145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000">
                    <a:latin typeface="Times New Roman" pitchFamily="18" charset="0"/>
                  </a:rPr>
                  <a:t> D</a:t>
                </a:r>
                <a:r>
                  <a:rPr lang="en-US" sz="2000" baseline="-25000">
                    <a:latin typeface="Times New Roman" pitchFamily="18" charset="0"/>
                  </a:rPr>
                  <a:t>       </a:t>
                </a:r>
                <a:r>
                  <a:rPr lang="en-US" sz="2000">
                    <a:latin typeface="Times New Roman" pitchFamily="18" charset="0"/>
                  </a:rPr>
                  <a:t>R</a:t>
                </a:r>
                <a:r>
                  <a:rPr lang="en-US" sz="2000" baseline="-25000">
                    <a:latin typeface="Times New Roman" pitchFamily="18" charset="0"/>
                  </a:rPr>
                  <a:t>      </a:t>
                </a:r>
                <a:r>
                  <a:rPr lang="en-US" sz="2000">
                    <a:latin typeface="Times New Roman" pitchFamily="18" charset="0"/>
                  </a:rPr>
                  <a:t>E</a:t>
                </a:r>
                <a:r>
                  <a:rPr lang="en-US" sz="2000" baseline="-25000">
                    <a:latin typeface="Times New Roman" pitchFamily="18" charset="0"/>
                  </a:rPr>
                  <a:t>1   </a:t>
                </a:r>
                <a:r>
                  <a:rPr lang="en-US" sz="2000">
                    <a:latin typeface="Times New Roman" pitchFamily="18" charset="0"/>
                  </a:rPr>
                  <a:t>E</a:t>
                </a:r>
                <a:r>
                  <a:rPr lang="en-US" sz="2000" baseline="-25000">
                    <a:latin typeface="Times New Roman" pitchFamily="18" charset="0"/>
                  </a:rPr>
                  <a:t>2</a:t>
                </a:r>
                <a:r>
                  <a:rPr lang="en-US" sz="2000">
                    <a:latin typeface="Times New Roman" pitchFamily="18" charset="0"/>
                  </a:rPr>
                  <a:t>/W</a:t>
                </a:r>
                <a:endParaRPr lang="en-US" sz="2000" baseline="-25000">
                  <a:latin typeface="Times New Roman" pitchFamily="18" charset="0"/>
                </a:endParaRPr>
              </a:p>
            </p:txBody>
          </p:sp>
          <p:sp>
            <p:nvSpPr>
              <p:cNvPr id="108588" name="Line 44"/>
              <p:cNvSpPr>
                <a:spLocks noChangeShapeType="1"/>
              </p:cNvSpPr>
              <p:nvPr/>
            </p:nvSpPr>
            <p:spPr bwMode="auto">
              <a:xfrm flipH="1">
                <a:off x="3498" y="1171"/>
                <a:ext cx="0" cy="2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89" name="Line 45"/>
              <p:cNvSpPr>
                <a:spLocks noChangeShapeType="1"/>
              </p:cNvSpPr>
              <p:nvPr/>
            </p:nvSpPr>
            <p:spPr bwMode="auto">
              <a:xfrm flipH="1">
                <a:off x="3211" y="1175"/>
                <a:ext cx="0" cy="2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90" name="Line 46"/>
              <p:cNvSpPr>
                <a:spLocks noChangeShapeType="1"/>
              </p:cNvSpPr>
              <p:nvPr/>
            </p:nvSpPr>
            <p:spPr bwMode="auto">
              <a:xfrm flipH="1">
                <a:off x="3782" y="1175"/>
                <a:ext cx="0" cy="2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91" name="AutoShape 47"/>
              <p:cNvSpPr>
                <a:spLocks noChangeArrowheads="1"/>
              </p:cNvSpPr>
              <p:nvPr/>
            </p:nvSpPr>
            <p:spPr bwMode="auto">
              <a:xfrm>
                <a:off x="3292" y="897"/>
                <a:ext cx="133" cy="269"/>
              </a:xfrm>
              <a:prstGeom prst="downArrow">
                <a:avLst>
                  <a:gd name="adj1" fmla="val 50000"/>
                  <a:gd name="adj2" fmla="val 50564"/>
                </a:avLst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92" name="AutoShape 48"/>
              <p:cNvSpPr>
                <a:spLocks noChangeArrowheads="1"/>
              </p:cNvSpPr>
              <p:nvPr/>
            </p:nvSpPr>
            <p:spPr bwMode="auto">
              <a:xfrm rot="10800000">
                <a:off x="3885" y="897"/>
                <a:ext cx="119" cy="269"/>
              </a:xfrm>
              <a:prstGeom prst="downArrow">
                <a:avLst>
                  <a:gd name="adj1" fmla="val 50000"/>
                  <a:gd name="adj2" fmla="val 56513"/>
                </a:avLst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93" name="Text Box 49"/>
              <p:cNvSpPr txBox="1">
                <a:spLocks noChangeArrowheads="1"/>
              </p:cNvSpPr>
              <p:nvPr/>
            </p:nvSpPr>
            <p:spPr bwMode="auto">
              <a:xfrm>
                <a:off x="1281" y="1177"/>
                <a:ext cx="1482" cy="2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 dirty="0" smtClean="0">
                    <a:latin typeface="Arial" charset="0"/>
                  </a:rPr>
                  <a:t>VCU / TMU </a:t>
                </a:r>
                <a:r>
                  <a:rPr lang="en-US" sz="1600" dirty="0">
                    <a:latin typeface="Arial" charset="0"/>
                  </a:rPr>
                  <a:t>Instruction</a:t>
                </a:r>
              </a:p>
            </p:txBody>
          </p:sp>
          <p:sp>
            <p:nvSpPr>
              <p:cNvPr id="108594" name="Rectangle 50"/>
              <p:cNvSpPr>
                <a:spLocks noChangeArrowheads="1"/>
              </p:cNvSpPr>
              <p:nvPr/>
            </p:nvSpPr>
            <p:spPr bwMode="auto">
              <a:xfrm>
                <a:off x="2734" y="900"/>
                <a:ext cx="69" cy="436"/>
              </a:xfrm>
              <a:prstGeom prst="rect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95" name="AutoShape 51"/>
              <p:cNvSpPr>
                <a:spLocks noChangeArrowheads="1"/>
              </p:cNvSpPr>
              <p:nvPr/>
            </p:nvSpPr>
            <p:spPr bwMode="auto">
              <a:xfrm rot="16200000">
                <a:off x="2768" y="1215"/>
                <a:ext cx="133" cy="177"/>
              </a:xfrm>
              <a:prstGeom prst="downArrow">
                <a:avLst>
                  <a:gd name="adj1" fmla="val 50000"/>
                  <a:gd name="adj2" fmla="val 33271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08612" name="Group 68"/>
            <p:cNvGrpSpPr>
              <a:grpSpLocks/>
            </p:cNvGrpSpPr>
            <p:nvPr/>
          </p:nvGrpSpPr>
          <p:grpSpPr bwMode="auto">
            <a:xfrm>
              <a:off x="2734" y="770"/>
              <a:ext cx="1269" cy="357"/>
              <a:chOff x="2734" y="1180"/>
              <a:chExt cx="1269" cy="357"/>
            </a:xfrm>
          </p:grpSpPr>
          <p:sp>
            <p:nvSpPr>
              <p:cNvPr id="108602" name="AutoShape 58"/>
              <p:cNvSpPr>
                <a:spLocks noChangeArrowheads="1"/>
              </p:cNvSpPr>
              <p:nvPr/>
            </p:nvSpPr>
            <p:spPr bwMode="auto">
              <a:xfrm>
                <a:off x="3291" y="1184"/>
                <a:ext cx="133" cy="176"/>
              </a:xfrm>
              <a:prstGeom prst="downArrow">
                <a:avLst>
                  <a:gd name="adj1" fmla="val 50000"/>
                  <a:gd name="adj2" fmla="val 33083"/>
                </a:avLst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03" name="AutoShape 59"/>
              <p:cNvSpPr>
                <a:spLocks noChangeArrowheads="1"/>
              </p:cNvSpPr>
              <p:nvPr/>
            </p:nvSpPr>
            <p:spPr bwMode="auto">
              <a:xfrm rot="10800000">
                <a:off x="3884" y="1182"/>
                <a:ext cx="119" cy="178"/>
              </a:xfrm>
              <a:prstGeom prst="downArrow">
                <a:avLst>
                  <a:gd name="adj1" fmla="val 50000"/>
                  <a:gd name="adj2" fmla="val 37395"/>
                </a:avLst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05" name="Rectangle 61"/>
              <p:cNvSpPr>
                <a:spLocks noChangeArrowheads="1"/>
              </p:cNvSpPr>
              <p:nvPr/>
            </p:nvSpPr>
            <p:spPr bwMode="auto">
              <a:xfrm>
                <a:off x="2734" y="1180"/>
                <a:ext cx="69" cy="357"/>
              </a:xfrm>
              <a:prstGeom prst="rect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8613" name="Group 69"/>
            <p:cNvGrpSpPr>
              <a:grpSpLocks/>
            </p:cNvGrpSpPr>
            <p:nvPr/>
          </p:nvGrpSpPr>
          <p:grpSpPr bwMode="auto">
            <a:xfrm>
              <a:off x="1647" y="955"/>
              <a:ext cx="2716" cy="282"/>
              <a:chOff x="1647" y="1365"/>
              <a:chExt cx="2716" cy="282"/>
            </a:xfrm>
          </p:grpSpPr>
          <p:sp>
            <p:nvSpPr>
              <p:cNvPr id="108597" name="Rectangle 53"/>
              <p:cNvSpPr>
                <a:spLocks noChangeArrowheads="1"/>
              </p:cNvSpPr>
              <p:nvPr/>
            </p:nvSpPr>
            <p:spPr bwMode="auto">
              <a:xfrm>
                <a:off x="2923" y="1365"/>
                <a:ext cx="1287" cy="2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98" name="Rectangle 54"/>
              <p:cNvSpPr>
                <a:spLocks noChangeArrowheads="1"/>
              </p:cNvSpPr>
              <p:nvPr/>
            </p:nvSpPr>
            <p:spPr bwMode="auto">
              <a:xfrm>
                <a:off x="2909" y="1403"/>
                <a:ext cx="145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000">
                    <a:latin typeface="Times New Roman" pitchFamily="18" charset="0"/>
                  </a:rPr>
                  <a:t> D</a:t>
                </a:r>
                <a:r>
                  <a:rPr lang="en-US" sz="2000" baseline="-25000">
                    <a:latin typeface="Times New Roman" pitchFamily="18" charset="0"/>
                  </a:rPr>
                  <a:t>       </a:t>
                </a:r>
                <a:r>
                  <a:rPr lang="en-US" sz="2000">
                    <a:latin typeface="Times New Roman" pitchFamily="18" charset="0"/>
                  </a:rPr>
                  <a:t>R</a:t>
                </a:r>
                <a:r>
                  <a:rPr lang="en-US" sz="2000" baseline="-25000">
                    <a:latin typeface="Times New Roman" pitchFamily="18" charset="0"/>
                  </a:rPr>
                  <a:t>      </a:t>
                </a:r>
                <a:r>
                  <a:rPr lang="en-US" sz="2000">
                    <a:latin typeface="Times New Roman" pitchFamily="18" charset="0"/>
                  </a:rPr>
                  <a:t>E</a:t>
                </a:r>
                <a:r>
                  <a:rPr lang="en-US" sz="2000" baseline="-25000">
                    <a:latin typeface="Times New Roman" pitchFamily="18" charset="0"/>
                  </a:rPr>
                  <a:t>1   </a:t>
                </a:r>
                <a:r>
                  <a:rPr lang="en-US" sz="2000">
                    <a:latin typeface="Times New Roman" pitchFamily="18" charset="0"/>
                  </a:rPr>
                  <a:t>E</a:t>
                </a:r>
                <a:r>
                  <a:rPr lang="en-US" sz="2000" baseline="-25000">
                    <a:latin typeface="Times New Roman" pitchFamily="18" charset="0"/>
                  </a:rPr>
                  <a:t>2</a:t>
                </a:r>
                <a:r>
                  <a:rPr lang="en-US" sz="2000">
                    <a:latin typeface="Times New Roman" pitchFamily="18" charset="0"/>
                  </a:rPr>
                  <a:t>/W</a:t>
                </a:r>
                <a:endParaRPr lang="en-US" sz="2000" baseline="-25000">
                  <a:latin typeface="Times New Roman" pitchFamily="18" charset="0"/>
                </a:endParaRPr>
              </a:p>
            </p:txBody>
          </p:sp>
          <p:sp>
            <p:nvSpPr>
              <p:cNvPr id="108599" name="Line 55"/>
              <p:cNvSpPr>
                <a:spLocks noChangeShapeType="1"/>
              </p:cNvSpPr>
              <p:nvPr/>
            </p:nvSpPr>
            <p:spPr bwMode="auto">
              <a:xfrm flipH="1">
                <a:off x="3497" y="1365"/>
                <a:ext cx="0" cy="2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00" name="Line 56"/>
              <p:cNvSpPr>
                <a:spLocks noChangeShapeType="1"/>
              </p:cNvSpPr>
              <p:nvPr/>
            </p:nvSpPr>
            <p:spPr bwMode="auto">
              <a:xfrm flipH="1">
                <a:off x="3210" y="1369"/>
                <a:ext cx="0" cy="2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01" name="Line 57"/>
              <p:cNvSpPr>
                <a:spLocks noChangeShapeType="1"/>
              </p:cNvSpPr>
              <p:nvPr/>
            </p:nvSpPr>
            <p:spPr bwMode="auto">
              <a:xfrm flipH="1">
                <a:off x="3781" y="1369"/>
                <a:ext cx="0" cy="2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04" name="Text Box 60"/>
              <p:cNvSpPr txBox="1">
                <a:spLocks noChangeArrowheads="1"/>
              </p:cNvSpPr>
              <p:nvPr/>
            </p:nvSpPr>
            <p:spPr bwMode="auto">
              <a:xfrm>
                <a:off x="1647" y="1371"/>
                <a:ext cx="1069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 dirty="0">
                    <a:latin typeface="Arial" charset="0"/>
                  </a:rPr>
                  <a:t>FPU Instruction</a:t>
                </a:r>
              </a:p>
            </p:txBody>
          </p:sp>
          <p:sp>
            <p:nvSpPr>
              <p:cNvPr id="108606" name="AutoShape 62"/>
              <p:cNvSpPr>
                <a:spLocks noChangeArrowheads="1"/>
              </p:cNvSpPr>
              <p:nvPr/>
            </p:nvSpPr>
            <p:spPr bwMode="auto">
              <a:xfrm rot="16200000">
                <a:off x="2763" y="1409"/>
                <a:ext cx="133" cy="177"/>
              </a:xfrm>
              <a:prstGeom prst="downArrow">
                <a:avLst>
                  <a:gd name="adj1" fmla="val 50000"/>
                  <a:gd name="adj2" fmla="val 33271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9363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9144000" cy="609600"/>
          </a:xfrm>
        </p:spPr>
        <p:txBody>
          <a:bodyPr>
            <a:noAutofit/>
          </a:bodyPr>
          <a:lstStyle/>
          <a:p>
            <a:r>
              <a:rPr lang="en-US" dirty="0" smtClean="0"/>
              <a:t>Simplified F28004x </a:t>
            </a:r>
            <a:r>
              <a:rPr lang="en-US" dirty="0"/>
              <a:t>Memory Map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1489175" y="5382672"/>
            <a:ext cx="1668119" cy="307315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488753" y="4574022"/>
            <a:ext cx="1668119" cy="8086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1491447" y="1769004"/>
            <a:ext cx="1668119" cy="437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1491447" y="1332349"/>
            <a:ext cx="1668119" cy="437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535655" y="1438377"/>
            <a:ext cx="1587294" cy="2646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M0 RAM (1Kx16)</a:t>
            </a:r>
            <a:endParaRPr lang="en-US" sz="1600" dirty="0" smtClean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531859" y="1872232"/>
            <a:ext cx="1587294" cy="2646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M1 RAM (1Kx16)</a:t>
            </a:r>
            <a:endParaRPr lang="en-US" sz="1600" dirty="0" smtClean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1493117" y="2425408"/>
            <a:ext cx="1668119" cy="437043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732567" y="2374149"/>
            <a:ext cx="1171859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PIE Vectors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(512x16)</a:t>
            </a:r>
            <a:endParaRPr lang="en-US" sz="1600" dirty="0" smtClean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1489427" y="3514729"/>
            <a:ext cx="1668119" cy="4370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1489427" y="3078616"/>
            <a:ext cx="1668119" cy="4370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464966" y="3088776"/>
            <a:ext cx="1717040" cy="4370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CLA to CPU MSG RAM (128x16)</a:t>
            </a:r>
            <a:endParaRPr lang="en-US" sz="1600" dirty="0" smtClean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466129" y="3542818"/>
            <a:ext cx="1717040" cy="4370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CPU to CLA MSG RAM (128x16)</a:t>
            </a:r>
            <a:endParaRPr lang="en-US" sz="1600" dirty="0" smtClean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46182" y="4785848"/>
            <a:ext cx="1553261" cy="4370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LS0 – LS7 RAM (2Kx16 each)</a:t>
            </a:r>
            <a:endParaRPr lang="en-US" sz="1600" dirty="0" smtClean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1492093" y="2206047"/>
            <a:ext cx="1668119" cy="218521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1492092" y="2860923"/>
            <a:ext cx="1668119" cy="218521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1488692" y="3947332"/>
            <a:ext cx="1668119" cy="62669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28" name="Oval 150"/>
          <p:cNvSpPr>
            <a:spLocks noChangeArrowheads="1"/>
          </p:cNvSpPr>
          <p:nvPr/>
        </p:nvSpPr>
        <p:spPr bwMode="auto">
          <a:xfrm>
            <a:off x="2287271" y="5784133"/>
            <a:ext cx="57150" cy="571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29" name="Oval 151"/>
          <p:cNvSpPr>
            <a:spLocks noChangeArrowheads="1"/>
          </p:cNvSpPr>
          <p:nvPr/>
        </p:nvSpPr>
        <p:spPr bwMode="auto">
          <a:xfrm>
            <a:off x="2287271" y="5898433"/>
            <a:ext cx="57150" cy="571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30" name="Oval 152"/>
          <p:cNvSpPr>
            <a:spLocks noChangeArrowheads="1"/>
          </p:cNvSpPr>
          <p:nvPr/>
        </p:nvSpPr>
        <p:spPr bwMode="auto">
          <a:xfrm>
            <a:off x="2287271" y="6014321"/>
            <a:ext cx="57150" cy="571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12" name="Text Box 12"/>
          <p:cNvSpPr txBox="1">
            <a:spLocks noChangeArrowheads="1"/>
          </p:cNvSpPr>
          <p:nvPr/>
        </p:nvSpPr>
        <p:spPr bwMode="auto">
          <a:xfrm>
            <a:off x="445927" y="1217426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effectLst/>
                <a:latin typeface="Courier New" pitchFamily="49" charset="0"/>
              </a:rPr>
              <a:t>0x000000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113" name="Line 57"/>
          <p:cNvSpPr>
            <a:spLocks noChangeShapeType="1"/>
          </p:cNvSpPr>
          <p:nvPr/>
        </p:nvSpPr>
        <p:spPr bwMode="auto">
          <a:xfrm>
            <a:off x="1434240" y="1332814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14" name="Text Box 12"/>
          <p:cNvSpPr txBox="1">
            <a:spLocks noChangeArrowheads="1"/>
          </p:cNvSpPr>
          <p:nvPr/>
        </p:nvSpPr>
        <p:spPr bwMode="auto">
          <a:xfrm>
            <a:off x="441973" y="1654324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effectLst/>
                <a:latin typeface="Courier New" pitchFamily="49" charset="0"/>
              </a:rPr>
              <a:t>0x000400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115" name="Line 57"/>
          <p:cNvSpPr>
            <a:spLocks noChangeShapeType="1"/>
          </p:cNvSpPr>
          <p:nvPr/>
        </p:nvSpPr>
        <p:spPr bwMode="auto">
          <a:xfrm>
            <a:off x="1430286" y="1767692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16" name="Text Box 12"/>
          <p:cNvSpPr txBox="1">
            <a:spLocks noChangeArrowheads="1"/>
          </p:cNvSpPr>
          <p:nvPr/>
        </p:nvSpPr>
        <p:spPr bwMode="auto">
          <a:xfrm>
            <a:off x="447239" y="2312138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effectLst/>
                <a:latin typeface="Courier New" pitchFamily="49" charset="0"/>
              </a:rPr>
              <a:t>0x000D00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117" name="Line 57"/>
          <p:cNvSpPr>
            <a:spLocks noChangeShapeType="1"/>
          </p:cNvSpPr>
          <p:nvPr/>
        </p:nvSpPr>
        <p:spPr bwMode="auto">
          <a:xfrm>
            <a:off x="1435552" y="2425152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18" name="Text Box 12"/>
          <p:cNvSpPr txBox="1">
            <a:spLocks noChangeArrowheads="1"/>
          </p:cNvSpPr>
          <p:nvPr/>
        </p:nvSpPr>
        <p:spPr bwMode="auto">
          <a:xfrm>
            <a:off x="449863" y="2957230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effectLst/>
                <a:latin typeface="Courier New" pitchFamily="49" charset="0"/>
              </a:rPr>
              <a:t>0x001480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119" name="Line 57"/>
          <p:cNvSpPr>
            <a:spLocks noChangeShapeType="1"/>
          </p:cNvSpPr>
          <p:nvPr/>
        </p:nvSpPr>
        <p:spPr bwMode="auto">
          <a:xfrm>
            <a:off x="1438176" y="3080221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22" name="Text Box 12"/>
          <p:cNvSpPr txBox="1">
            <a:spLocks noChangeArrowheads="1"/>
          </p:cNvSpPr>
          <p:nvPr/>
        </p:nvSpPr>
        <p:spPr bwMode="auto">
          <a:xfrm>
            <a:off x="445847" y="4463532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effectLst/>
                <a:latin typeface="Courier New" pitchFamily="49" charset="0"/>
              </a:rPr>
              <a:t>0x008000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123" name="Line 57"/>
          <p:cNvSpPr>
            <a:spLocks noChangeShapeType="1"/>
          </p:cNvSpPr>
          <p:nvPr/>
        </p:nvSpPr>
        <p:spPr bwMode="auto">
          <a:xfrm>
            <a:off x="1434160" y="4574022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26" name="Text Box 12"/>
          <p:cNvSpPr txBox="1">
            <a:spLocks noChangeArrowheads="1"/>
          </p:cNvSpPr>
          <p:nvPr/>
        </p:nvSpPr>
        <p:spPr bwMode="auto">
          <a:xfrm>
            <a:off x="447199" y="3395902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effectLst/>
                <a:latin typeface="Courier New" pitchFamily="49" charset="0"/>
              </a:rPr>
              <a:t>0x001500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127" name="Line 57"/>
          <p:cNvSpPr>
            <a:spLocks noChangeShapeType="1"/>
          </p:cNvSpPr>
          <p:nvPr/>
        </p:nvSpPr>
        <p:spPr bwMode="auto">
          <a:xfrm>
            <a:off x="1435512" y="3516811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4601704" y="4370086"/>
            <a:ext cx="1671988" cy="10103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4604458" y="3721008"/>
            <a:ext cx="1669234" cy="437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4600731" y="5616856"/>
            <a:ext cx="1672961" cy="4626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4602216" y="1718012"/>
            <a:ext cx="1671476" cy="7073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623748" y="1851697"/>
            <a:ext cx="1628848" cy="437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GS0 – GS3 RAM (8Kx16 each)</a:t>
            </a:r>
            <a:endParaRPr lang="en-US" sz="1600" dirty="0" smtClean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4602234" y="2631569"/>
            <a:ext cx="1671458" cy="4370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4602234" y="3068636"/>
            <a:ext cx="1671458" cy="4370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554666" y="2649348"/>
            <a:ext cx="1769719" cy="4370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CAN A MSG RAM (2Kx16)</a:t>
            </a:r>
            <a:endParaRPr lang="en-US" sz="1600" dirty="0" smtClean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563886" y="3078796"/>
            <a:ext cx="1751278" cy="4370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CAN B MSG RAM (2Kx16)</a:t>
            </a:r>
            <a:endParaRPr lang="en-US" sz="1600" dirty="0" smtClean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607646" y="4616211"/>
            <a:ext cx="1666046" cy="5447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FLASH</a:t>
            </a:r>
          </a:p>
          <a:p>
            <a:pPr algn="ctr"/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(128Kx16)</a:t>
            </a:r>
            <a:endParaRPr lang="en-US" sz="1600" dirty="0" smtClean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698561" y="3719584"/>
            <a:ext cx="1473640" cy="4370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TI / User OTP (4Kx16)</a:t>
            </a:r>
            <a:endParaRPr lang="en-US" sz="1600" dirty="0" smtClean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523627" y="5610241"/>
            <a:ext cx="1822487" cy="5047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Boot ROM </a:t>
            </a:r>
            <a:r>
              <a:rPr lang="en-US" sz="1200" dirty="0" smtClean="0">
                <a:effectLst/>
                <a:latin typeface="Arial" pitchFamily="34" charset="0"/>
                <a:cs typeface="Arial" pitchFamily="34" charset="0"/>
              </a:rPr>
              <a:t>(32Kx16)</a:t>
            </a:r>
          </a:p>
          <a:p>
            <a:pPr algn="ctr"/>
            <a:r>
              <a:rPr lang="en-US" sz="1200" dirty="0" smtClean="0">
                <a:effectLst/>
                <a:latin typeface="Arial" pitchFamily="34" charset="0"/>
                <a:cs typeface="Arial" pitchFamily="34" charset="0"/>
              </a:rPr>
              <a:t>BROM Vectors (64x16)</a:t>
            </a:r>
            <a:endParaRPr lang="en-US" sz="1400" dirty="0" smtClean="0"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1" name="Straight Connector 180"/>
          <p:cNvCxnSpPr/>
          <p:nvPr/>
        </p:nvCxnSpPr>
        <p:spPr bwMode="auto">
          <a:xfrm>
            <a:off x="4601265" y="5861038"/>
            <a:ext cx="167242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184" name="Rectangle 183"/>
          <p:cNvSpPr/>
          <p:nvPr/>
        </p:nvSpPr>
        <p:spPr bwMode="auto">
          <a:xfrm>
            <a:off x="4602628" y="4154633"/>
            <a:ext cx="1671064" cy="218521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4603436" y="3505776"/>
            <a:ext cx="1670256" cy="218521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4603576" y="2418157"/>
            <a:ext cx="1670116" cy="218521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90" name="Rectangle 189"/>
          <p:cNvSpPr/>
          <p:nvPr/>
        </p:nvSpPr>
        <p:spPr bwMode="auto">
          <a:xfrm>
            <a:off x="4600933" y="5374204"/>
            <a:ext cx="1672759" cy="242939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51" name="Oval 154"/>
          <p:cNvSpPr>
            <a:spLocks noChangeArrowheads="1"/>
          </p:cNvSpPr>
          <p:nvPr/>
        </p:nvSpPr>
        <p:spPr bwMode="auto">
          <a:xfrm>
            <a:off x="5406552" y="1351708"/>
            <a:ext cx="57150" cy="571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52" name="Oval 155"/>
          <p:cNvSpPr>
            <a:spLocks noChangeArrowheads="1"/>
          </p:cNvSpPr>
          <p:nvPr/>
        </p:nvSpPr>
        <p:spPr bwMode="auto">
          <a:xfrm>
            <a:off x="5406552" y="1466008"/>
            <a:ext cx="57150" cy="571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53" name="Oval 156"/>
          <p:cNvSpPr>
            <a:spLocks noChangeArrowheads="1"/>
          </p:cNvSpPr>
          <p:nvPr/>
        </p:nvSpPr>
        <p:spPr bwMode="auto">
          <a:xfrm>
            <a:off x="5406552" y="1581895"/>
            <a:ext cx="57150" cy="571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97" name="Text Box 12"/>
          <p:cNvSpPr txBox="1">
            <a:spLocks noChangeArrowheads="1"/>
          </p:cNvSpPr>
          <p:nvPr/>
        </p:nvSpPr>
        <p:spPr bwMode="auto">
          <a:xfrm>
            <a:off x="3556935" y="1589180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effectLst/>
                <a:latin typeface="Courier New" pitchFamily="49" charset="0"/>
              </a:rPr>
              <a:t>0x00C000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198" name="Line 57"/>
          <p:cNvSpPr>
            <a:spLocks noChangeShapeType="1"/>
          </p:cNvSpPr>
          <p:nvPr/>
        </p:nvSpPr>
        <p:spPr bwMode="auto">
          <a:xfrm>
            <a:off x="4545248" y="1717829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99" name="Text Box 12"/>
          <p:cNvSpPr txBox="1">
            <a:spLocks noChangeArrowheads="1"/>
          </p:cNvSpPr>
          <p:nvPr/>
        </p:nvSpPr>
        <p:spPr bwMode="auto">
          <a:xfrm>
            <a:off x="3558247" y="2500027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effectLst/>
                <a:latin typeface="Courier New" pitchFamily="49" charset="0"/>
              </a:rPr>
              <a:t>0x049000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200" name="Line 57"/>
          <p:cNvSpPr>
            <a:spLocks noChangeShapeType="1"/>
          </p:cNvSpPr>
          <p:nvPr/>
        </p:nvSpPr>
        <p:spPr bwMode="auto">
          <a:xfrm>
            <a:off x="4546560" y="2639145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04" name="Text Box 12"/>
          <p:cNvSpPr txBox="1">
            <a:spLocks noChangeArrowheads="1"/>
          </p:cNvSpPr>
          <p:nvPr/>
        </p:nvSpPr>
        <p:spPr bwMode="auto">
          <a:xfrm>
            <a:off x="3559559" y="2950802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effectLst/>
                <a:latin typeface="Courier New" pitchFamily="49" charset="0"/>
              </a:rPr>
              <a:t>0x04B000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208" name="Line 57"/>
          <p:cNvSpPr>
            <a:spLocks noChangeShapeType="1"/>
          </p:cNvSpPr>
          <p:nvPr/>
        </p:nvSpPr>
        <p:spPr bwMode="auto">
          <a:xfrm>
            <a:off x="4547872" y="3070146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09" name="Text Box 12"/>
          <p:cNvSpPr txBox="1">
            <a:spLocks noChangeArrowheads="1"/>
          </p:cNvSpPr>
          <p:nvPr/>
        </p:nvSpPr>
        <p:spPr bwMode="auto">
          <a:xfrm>
            <a:off x="3560871" y="3612130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effectLst/>
                <a:latin typeface="Courier New" pitchFamily="49" charset="0"/>
              </a:rPr>
              <a:t>0x078000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216" name="Line 57"/>
          <p:cNvSpPr>
            <a:spLocks noChangeShapeType="1"/>
          </p:cNvSpPr>
          <p:nvPr/>
        </p:nvSpPr>
        <p:spPr bwMode="auto">
          <a:xfrm>
            <a:off x="4549184" y="3726711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17" name="Text Box 12"/>
          <p:cNvSpPr txBox="1">
            <a:spLocks noChangeArrowheads="1"/>
          </p:cNvSpPr>
          <p:nvPr/>
        </p:nvSpPr>
        <p:spPr bwMode="auto">
          <a:xfrm>
            <a:off x="3562183" y="4257554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effectLst/>
                <a:latin typeface="Courier New" pitchFamily="49" charset="0"/>
              </a:rPr>
              <a:t>0x080000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220" name="Line 57"/>
          <p:cNvSpPr>
            <a:spLocks noChangeShapeType="1"/>
          </p:cNvSpPr>
          <p:nvPr/>
        </p:nvSpPr>
        <p:spPr bwMode="auto">
          <a:xfrm>
            <a:off x="4550496" y="4376336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29" name="Text Box 12"/>
          <p:cNvSpPr txBox="1">
            <a:spLocks noChangeArrowheads="1"/>
          </p:cNvSpPr>
          <p:nvPr/>
        </p:nvSpPr>
        <p:spPr bwMode="auto">
          <a:xfrm>
            <a:off x="3556855" y="5509920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effectLst/>
                <a:latin typeface="Courier New" pitchFamily="49" charset="0"/>
              </a:rPr>
              <a:t>0x3F8000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232" name="Line 57"/>
          <p:cNvSpPr>
            <a:spLocks noChangeShapeType="1"/>
          </p:cNvSpPr>
          <p:nvPr/>
        </p:nvSpPr>
        <p:spPr bwMode="auto">
          <a:xfrm>
            <a:off x="4545168" y="5615753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33" name="Text Box 12"/>
          <p:cNvSpPr txBox="1">
            <a:spLocks noChangeArrowheads="1"/>
          </p:cNvSpPr>
          <p:nvPr/>
        </p:nvSpPr>
        <p:spPr bwMode="auto">
          <a:xfrm>
            <a:off x="3558167" y="5757744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effectLst/>
                <a:latin typeface="Courier New" pitchFamily="49" charset="0"/>
              </a:rPr>
              <a:t>0x3FFFC0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250" name="Line 57"/>
          <p:cNvSpPr>
            <a:spLocks noChangeShapeType="1"/>
          </p:cNvSpPr>
          <p:nvPr/>
        </p:nvSpPr>
        <p:spPr bwMode="auto">
          <a:xfrm>
            <a:off x="4546480" y="5863577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58" name="Rectangle 179" descr="Outlined diamond"/>
          <p:cNvSpPr>
            <a:spLocks noChangeArrowheads="1"/>
          </p:cNvSpPr>
          <p:nvPr/>
        </p:nvSpPr>
        <p:spPr bwMode="auto">
          <a:xfrm>
            <a:off x="6941182" y="2303078"/>
            <a:ext cx="1717040" cy="70725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tIns="64008" bIns="0" anchor="ctr"/>
          <a:lstStyle/>
          <a:p>
            <a:pPr algn="ctr">
              <a:lnSpc>
                <a:spcPct val="50000"/>
              </a:lnSpc>
            </a:pPr>
            <a:r>
              <a:rPr lang="en-US" sz="1400" b="0" dirty="0" smtClean="0">
                <a:effectLst/>
                <a:latin typeface="Arial" charset="0"/>
              </a:rPr>
              <a:t>LS0 – LS7 RAM</a:t>
            </a:r>
            <a:endParaRPr lang="en-US" sz="1400" b="0" dirty="0">
              <a:effectLst/>
              <a:latin typeface="Arial" charset="0"/>
            </a:endParaRPr>
          </a:p>
          <a:p>
            <a:pPr algn="ctr">
              <a:lnSpc>
                <a:spcPct val="50000"/>
              </a:lnSpc>
            </a:pPr>
            <a:r>
              <a:rPr lang="en-US" sz="1400" b="0" dirty="0">
                <a:effectLst/>
                <a:latin typeface="Arial" charset="0"/>
              </a:rPr>
              <a:t>accessible </a:t>
            </a:r>
            <a:r>
              <a:rPr lang="en-US" sz="1400" b="0" dirty="0" smtClean="0">
                <a:effectLst/>
                <a:latin typeface="Arial" charset="0"/>
              </a:rPr>
              <a:t>by</a:t>
            </a:r>
          </a:p>
          <a:p>
            <a:pPr algn="ctr">
              <a:lnSpc>
                <a:spcPct val="50000"/>
              </a:lnSpc>
            </a:pPr>
            <a:r>
              <a:rPr lang="en-US" sz="1400" b="0" dirty="0" smtClean="0">
                <a:effectLst/>
                <a:latin typeface="Arial" charset="0"/>
              </a:rPr>
              <a:t>CPU </a:t>
            </a:r>
            <a:r>
              <a:rPr lang="en-US" sz="1400" b="0" dirty="0">
                <a:effectLst/>
                <a:latin typeface="Arial" charset="0"/>
              </a:rPr>
              <a:t>&amp; CLA</a:t>
            </a:r>
          </a:p>
        </p:txBody>
      </p:sp>
      <p:sp>
        <p:nvSpPr>
          <p:cNvPr id="88" name="Rectangle 179" descr="Outlined diamond"/>
          <p:cNvSpPr>
            <a:spLocks noChangeArrowheads="1"/>
          </p:cNvSpPr>
          <p:nvPr/>
        </p:nvSpPr>
        <p:spPr bwMode="auto">
          <a:xfrm>
            <a:off x="6941182" y="3344513"/>
            <a:ext cx="1717040" cy="70725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tIns="64008" bIns="0" anchor="ctr"/>
          <a:lstStyle/>
          <a:p>
            <a:pPr algn="ctr">
              <a:lnSpc>
                <a:spcPct val="50000"/>
              </a:lnSpc>
            </a:pPr>
            <a:r>
              <a:rPr lang="en-US" sz="1400" b="0" dirty="0" smtClean="0">
                <a:effectLst/>
                <a:latin typeface="Arial" charset="0"/>
              </a:rPr>
              <a:t>GS0 – GS3 RAM</a:t>
            </a:r>
            <a:endParaRPr lang="en-US" sz="1400" b="0" dirty="0">
              <a:effectLst/>
              <a:latin typeface="Arial" charset="0"/>
            </a:endParaRPr>
          </a:p>
          <a:p>
            <a:pPr algn="ctr">
              <a:lnSpc>
                <a:spcPct val="50000"/>
              </a:lnSpc>
            </a:pPr>
            <a:r>
              <a:rPr lang="en-US" sz="1400" b="0" dirty="0">
                <a:effectLst/>
                <a:latin typeface="Arial" charset="0"/>
              </a:rPr>
              <a:t>accessible </a:t>
            </a:r>
            <a:r>
              <a:rPr lang="en-US" sz="1400" b="0" dirty="0" smtClean="0">
                <a:effectLst/>
                <a:latin typeface="Arial" charset="0"/>
              </a:rPr>
              <a:t>by</a:t>
            </a:r>
          </a:p>
          <a:p>
            <a:pPr algn="ctr">
              <a:lnSpc>
                <a:spcPct val="50000"/>
              </a:lnSpc>
            </a:pPr>
            <a:r>
              <a:rPr lang="en-US" sz="1400" b="0" dirty="0" smtClean="0">
                <a:effectLst/>
                <a:latin typeface="Arial" charset="0"/>
              </a:rPr>
              <a:t>DMA</a:t>
            </a:r>
            <a:endParaRPr lang="en-US" sz="1400" b="0" dirty="0"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402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heme/theme1.xml><?xml version="1.0" encoding="utf-8"?>
<a:theme xmlns:a="http://schemas.openxmlformats.org/drawingml/2006/main" name="ttoTheme">
  <a:themeElements>
    <a:clrScheme name="tto standard">
      <a:dk1>
        <a:srgbClr val="000000"/>
      </a:dk1>
      <a:lt1>
        <a:srgbClr val="FFFFFF"/>
      </a:lt1>
      <a:dk2>
        <a:srgbClr val="FF0000"/>
      </a:dk2>
      <a:lt2>
        <a:srgbClr val="FFFFFF"/>
      </a:lt2>
      <a:accent1>
        <a:srgbClr val="F9F9F9"/>
      </a:accent1>
      <a:accent2>
        <a:srgbClr val="DEDEDE"/>
      </a:accent2>
      <a:accent3>
        <a:srgbClr val="C7C7C7"/>
      </a:accent3>
      <a:accent4>
        <a:srgbClr val="6699FF"/>
      </a:accent4>
      <a:accent5>
        <a:srgbClr val="FF0000"/>
      </a:accent5>
      <a:accent6>
        <a:srgbClr val="FFFFFF"/>
      </a:accent6>
      <a:hlink>
        <a:srgbClr val="C7C7C7"/>
      </a:hlink>
      <a:folHlink>
        <a:srgbClr val="6699FF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standard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9F9F9"/>
        </a:accent1>
        <a:accent2>
          <a:srgbClr val="DEDEDE"/>
        </a:accent2>
        <a:accent3>
          <a:srgbClr val="C7C7C7"/>
        </a:accent3>
        <a:accent4>
          <a:srgbClr val="6699FF"/>
        </a:accent4>
        <a:accent5>
          <a:srgbClr val="FF0000"/>
        </a:accent5>
        <a:accent6>
          <a:srgbClr val="FFFFFF"/>
        </a:accent6>
        <a:hlink>
          <a:srgbClr val="C7C7C7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8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00CCFF"/>
        </a:accent1>
        <a:accent2>
          <a:srgbClr val="CC9900"/>
        </a:accent2>
        <a:accent3>
          <a:srgbClr val="00CC66"/>
        </a:accent3>
        <a:accent4>
          <a:srgbClr val="FFFF99"/>
        </a:accent4>
        <a:accent5>
          <a:srgbClr val="FF99CC"/>
        </a:accent5>
        <a:accent6>
          <a:srgbClr val="000000"/>
        </a:accent6>
        <a:hlink>
          <a:srgbClr val="00CC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3955</TotalTime>
  <Pages>3</Pages>
  <Words>1390</Words>
  <Application>Microsoft Office PowerPoint</Application>
  <PresentationFormat>On-screen Show (4:3)</PresentationFormat>
  <Paragraphs>413</Paragraphs>
  <Slides>17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ttoTheme</vt:lpstr>
      <vt:lpstr>Visio</vt:lpstr>
      <vt:lpstr>Architecture</vt:lpstr>
      <vt:lpstr>Module Objectives</vt:lpstr>
      <vt:lpstr>TMS320F28004x Block Diagram</vt:lpstr>
      <vt:lpstr>C28x CPU Internal Bus Structure</vt:lpstr>
      <vt:lpstr>C28x CPU + FPU + VCU + TMU and CLA</vt:lpstr>
      <vt:lpstr>C28x Atomic Read/Modify/Write</vt:lpstr>
      <vt:lpstr>C28x CPU Pipeline</vt:lpstr>
      <vt:lpstr>C28x CPU + FPU + VCU + TMU Pipeline</vt:lpstr>
      <vt:lpstr>Simplified F28004x Memory Map</vt:lpstr>
      <vt:lpstr>Dual Code Security Module</vt:lpstr>
      <vt:lpstr>C28x Fast Interrupt Response Manager</vt:lpstr>
      <vt:lpstr>Viterbi / Complex Math Unit (VCU)</vt:lpstr>
      <vt:lpstr>Trigonometric Math Unit (TMU)</vt:lpstr>
      <vt:lpstr>Configurable Logic Block (CLB)</vt:lpstr>
      <vt:lpstr>On-Chip Safety Features</vt:lpstr>
      <vt:lpstr>Summary</vt:lpstr>
      <vt:lpstr>PowerPoint Presentation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Overview</dc:title>
  <dc:subject>C2000</dc:subject>
  <dc:creator>TTO</dc:creator>
  <cp:keywords>1</cp:keywords>
  <cp:lastModifiedBy>Schachter, Ken</cp:lastModifiedBy>
  <cp:revision>437</cp:revision>
  <cp:lastPrinted>1601-01-01T00:00:00Z</cp:lastPrinted>
  <dcterms:created xsi:type="dcterms:W3CDTF">2002-03-16T23:28:24Z</dcterms:created>
  <dcterms:modified xsi:type="dcterms:W3CDTF">2019-06-21T18:00:48Z</dcterms:modified>
</cp:coreProperties>
</file>