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346" r:id="rId2"/>
    <p:sldId id="477" r:id="rId3"/>
    <p:sldId id="484" r:id="rId4"/>
    <p:sldId id="385" r:id="rId5"/>
    <p:sldId id="463" r:id="rId6"/>
    <p:sldId id="491" r:id="rId7"/>
    <p:sldId id="496" r:id="rId8"/>
    <p:sldId id="464" r:id="rId9"/>
    <p:sldId id="490" r:id="rId10"/>
    <p:sldId id="492" r:id="rId11"/>
    <p:sldId id="481" r:id="rId12"/>
    <p:sldId id="483" r:id="rId13"/>
    <p:sldId id="465" r:id="rId14"/>
    <p:sldId id="449" r:id="rId15"/>
    <p:sldId id="450" r:id="rId16"/>
    <p:sldId id="494" r:id="rId17"/>
    <p:sldId id="457" r:id="rId18"/>
    <p:sldId id="458" r:id="rId19"/>
    <p:sldId id="347" r:id="rId20"/>
  </p:sldIdLst>
  <p:sldSz cx="9144000" cy="6858000" type="screen4x3"/>
  <p:notesSz cx="6986588" cy="9234488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>
      <p:cViewPr varScale="1">
        <p:scale>
          <a:sx n="90" d="100"/>
          <a:sy n="90" d="100"/>
        </p:scale>
        <p:origin x="-122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28" d="100"/>
          <a:sy n="28" d="100"/>
        </p:scale>
        <p:origin x="-1260" y="-72"/>
      </p:cViewPr>
      <p:guideLst>
        <p:guide orient="horz" pos="2908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3175"/>
            <a:ext cx="302895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-31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770938"/>
            <a:ext cx="302895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770938"/>
            <a:ext cx="30289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b="0" i="1">
                <a:latin typeface="Times New Roman" pitchFamily="18" charset="0"/>
              </a:defRPr>
            </a:lvl1pPr>
          </a:lstStyle>
          <a:p>
            <a:fld id="{79EC188D-BA9A-4CF8-B1F3-9312A55AE2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44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3175"/>
            <a:ext cx="302895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31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770938"/>
            <a:ext cx="302895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770938"/>
            <a:ext cx="302895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fld id="{E189B4E8-3F3F-4C7B-A4A0-3CC723C407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384675"/>
            <a:ext cx="512445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0"/>
            <a:r>
              <a:rPr lang="en-US" smtClean="0"/>
              <a:t>Second level</a:t>
            </a:r>
          </a:p>
          <a:p>
            <a:pPr lvl="0"/>
            <a:r>
              <a:rPr lang="en-US" smtClean="0"/>
              <a:t>Third level</a:t>
            </a:r>
          </a:p>
          <a:p>
            <a:pPr lvl="0"/>
            <a:r>
              <a:rPr lang="en-US" smtClean="0"/>
              <a:t>Fourth level</a:t>
            </a:r>
          </a:p>
          <a:p>
            <a:pPr lvl="0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0088"/>
            <a:ext cx="4600575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689846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7BE55-B896-453C-AB4E-2E5181D93A6B}" type="slidenum">
              <a:rPr lang="en-US"/>
              <a:pPr/>
              <a:t>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698500"/>
            <a:ext cx="4602162" cy="3451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386263"/>
            <a:ext cx="5122862" cy="4156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327" tIns="46664" rIns="93327" bIns="4666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4AB29-17E4-4E7A-9089-4EB5AC3FF6DA}" type="slidenum">
              <a:rPr lang="en-US"/>
              <a:pPr/>
              <a:t>4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698500"/>
            <a:ext cx="4602162" cy="3451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386263"/>
            <a:ext cx="5122862" cy="4156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684" tIns="46342" rIns="92684" bIns="46342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7F209-3A41-4B6B-8381-24A0FE305520}" type="slidenum">
              <a:rPr lang="en-US"/>
              <a:pPr/>
              <a:t>19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698500"/>
            <a:ext cx="4602162" cy="345122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1863" y="4386263"/>
            <a:ext cx="5122862" cy="41560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327" tIns="46664" rIns="93327" bIns="4666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  <p:pic>
        <p:nvPicPr>
          <p:cNvPr id="9" name="Picture 8" descr="ti_pptbar_red_bla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486" y="6300256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/>
              <a:t>Programming Development Environment</a:t>
            </a:r>
          </a:p>
        </p:txBody>
      </p:sp>
      <p:sp>
        <p:nvSpPr>
          <p:cNvPr id="10958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  <a:noFill/>
          <a:ln/>
        </p:spPr>
        <p:txBody>
          <a:bodyPr>
            <a:normAutofit/>
          </a:bodyPr>
          <a:lstStyle/>
          <a:p>
            <a:r>
              <a:rPr lang="en-US"/>
              <a:t>Module 2</a:t>
            </a:r>
          </a:p>
          <a:p>
            <a:r>
              <a:rPr lang="en-US"/>
              <a:t>C2000™ Microcontroller Workshop</a:t>
            </a:r>
          </a:p>
        </p:txBody>
      </p:sp>
      <p:sp>
        <p:nvSpPr>
          <p:cNvPr id="15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6" name="Picture 15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CCSv9 </a:t>
            </a:r>
            <a:r>
              <a:rPr lang="en-US" dirty="0"/>
              <a:t>Build Options – Compiler / Linker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idx="1"/>
          </p:nvPr>
        </p:nvSpPr>
        <p:spPr>
          <a:xfrm>
            <a:off x="315433" y="3996788"/>
            <a:ext cx="4419600" cy="2811463"/>
          </a:xfrm>
        </p:spPr>
        <p:txBody>
          <a:bodyPr>
            <a:normAutofit lnSpcReduction="10000"/>
          </a:bodyPr>
          <a:lstStyle/>
          <a:p>
            <a:pPr marL="347663" indent="-347663"/>
            <a:r>
              <a:rPr lang="en-US" sz="2400" dirty="0"/>
              <a:t>Compiler</a:t>
            </a:r>
          </a:p>
          <a:p>
            <a:pPr marL="739775" lvl="1" indent="-277813"/>
            <a:r>
              <a:rPr lang="en-US" sz="2000" dirty="0" smtClean="0"/>
              <a:t>22 </a:t>
            </a:r>
            <a:r>
              <a:rPr lang="en-US" sz="2000" dirty="0"/>
              <a:t>categories for code generation tools</a:t>
            </a:r>
          </a:p>
          <a:p>
            <a:pPr marL="739775" lvl="1" indent="-277813"/>
            <a:r>
              <a:rPr lang="en-US" sz="2000" dirty="0"/>
              <a:t>Controls many aspects of the build process, such as:</a:t>
            </a:r>
          </a:p>
          <a:p>
            <a:pPr marL="1089025" lvl="2" indent="-228600"/>
            <a:r>
              <a:rPr lang="en-US" sz="1800" dirty="0"/>
              <a:t>Optimization level</a:t>
            </a:r>
          </a:p>
          <a:p>
            <a:pPr marL="1089025" lvl="2" indent="-228600"/>
            <a:r>
              <a:rPr lang="en-US" sz="1800" dirty="0"/>
              <a:t>Target device</a:t>
            </a:r>
          </a:p>
          <a:p>
            <a:pPr marL="1089025" lvl="2" indent="-228600"/>
            <a:r>
              <a:rPr lang="en-US" sz="1800" dirty="0"/>
              <a:t>Compiler / assembly / link options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713767" y="3947302"/>
            <a:ext cx="4267200" cy="281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7663" marR="0" lvl="0" indent="-3476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lang="en-US" sz="2400" dirty="0" smtClean="0">
                <a:latin typeface="+mn-lt"/>
              </a:rPr>
              <a:t>Linker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9775" marR="0" lvl="1" indent="-277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categories for linking</a:t>
            </a:r>
          </a:p>
          <a:p>
            <a:pPr marL="1196975" lvl="2" indent="-277813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Specify various link options</a:t>
            </a:r>
          </a:p>
          <a:p>
            <a:pPr marL="739775" marR="0" lvl="1" indent="-2778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${PROJECT_ROOT}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specifies the current project directory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8" y="928299"/>
            <a:ext cx="4329678" cy="2900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68" y="928299"/>
            <a:ext cx="4329678" cy="29004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ChangeArrowheads="1"/>
          </p:cNvSpPr>
          <p:nvPr/>
        </p:nvSpPr>
        <p:spPr bwMode="auto">
          <a:xfrm>
            <a:off x="335622" y="3202826"/>
            <a:ext cx="8351178" cy="2044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12078" y="1578724"/>
            <a:ext cx="8496300" cy="3994150"/>
          </a:xfrm>
        </p:spPr>
        <p:txBody>
          <a:bodyPr>
            <a:normAutofit/>
          </a:bodyPr>
          <a:lstStyle/>
          <a:p>
            <a:r>
              <a:rPr lang="en-US" dirty="0"/>
              <a:t>Use Code Composer Studio to:</a:t>
            </a:r>
          </a:p>
          <a:p>
            <a:pPr lvl="1"/>
            <a:r>
              <a:rPr lang="en-US" dirty="0"/>
              <a:t>Create a </a:t>
            </a:r>
            <a:r>
              <a:rPr lang="en-US" i="1" dirty="0"/>
              <a:t>Project</a:t>
            </a:r>
          </a:p>
          <a:p>
            <a:pPr lvl="1"/>
            <a:r>
              <a:rPr lang="en-US" dirty="0"/>
              <a:t>Set </a:t>
            </a:r>
            <a:r>
              <a:rPr lang="en-US" i="1" dirty="0"/>
              <a:t>Build Options</a:t>
            </a:r>
          </a:p>
          <a:p>
            <a:r>
              <a:rPr lang="en-US" dirty="0"/>
              <a:t>Create a </a:t>
            </a:r>
            <a:r>
              <a:rPr lang="en-US" i="1" dirty="0"/>
              <a:t>user</a:t>
            </a:r>
            <a:r>
              <a:rPr lang="en-US" dirty="0"/>
              <a:t> linker command file which:</a:t>
            </a:r>
          </a:p>
          <a:p>
            <a:pPr lvl="1"/>
            <a:r>
              <a:rPr lang="en-US" dirty="0"/>
              <a:t>Describes a system’s available memory</a:t>
            </a:r>
          </a:p>
          <a:p>
            <a:pPr lvl="1"/>
            <a:r>
              <a:rPr lang="en-US" dirty="0"/>
              <a:t>Indicates where sections will be placed       in memory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85044" name="Rectangle 20"/>
          <p:cNvSpPr>
            <a:spLocks noGrp="1" noChangeArrowheads="1"/>
          </p:cNvSpPr>
          <p:nvPr>
            <p:ph idx="1"/>
          </p:nvPr>
        </p:nvSpPr>
        <p:spPr>
          <a:xfrm>
            <a:off x="4876800" y="1724025"/>
            <a:ext cx="3886200" cy="3305175"/>
          </a:xfrm>
        </p:spPr>
        <p:txBody>
          <a:bodyPr>
            <a:normAutofit lnSpcReduction="10000"/>
          </a:bodyPr>
          <a:lstStyle/>
          <a:p>
            <a:r>
              <a:rPr lang="en-US" sz="2400"/>
              <a:t>All code consists of different parts called </a:t>
            </a:r>
            <a:r>
              <a:rPr lang="en-US" sz="2400" i="1" u="sng"/>
              <a:t>sections</a:t>
            </a:r>
          </a:p>
          <a:p>
            <a:r>
              <a:rPr lang="en-US" sz="2400"/>
              <a:t>All default section names begin with “.”</a:t>
            </a:r>
          </a:p>
          <a:p>
            <a:r>
              <a:rPr lang="en-US" sz="2400"/>
              <a:t>The compiler has default section names for </a:t>
            </a:r>
            <a:r>
              <a:rPr lang="en-US" sz="2400" i="1"/>
              <a:t>initialized</a:t>
            </a:r>
            <a:r>
              <a:rPr lang="en-US" sz="2400"/>
              <a:t> and </a:t>
            </a:r>
            <a:r>
              <a:rPr lang="en-US" sz="2400" i="1"/>
              <a:t>uninitialized</a:t>
            </a:r>
            <a:r>
              <a:rPr lang="en-US" sz="2400"/>
              <a:t> sections</a:t>
            </a:r>
          </a:p>
        </p:txBody>
      </p:sp>
      <p:grpSp>
        <p:nvGrpSpPr>
          <p:cNvPr id="385055" name="Group 31"/>
          <p:cNvGrpSpPr>
            <a:grpSpLocks/>
          </p:cNvGrpSpPr>
          <p:nvPr/>
        </p:nvGrpSpPr>
        <p:grpSpPr bwMode="auto">
          <a:xfrm>
            <a:off x="539750" y="1003300"/>
            <a:ext cx="4210050" cy="5473700"/>
            <a:chOff x="340" y="632"/>
            <a:chExt cx="2652" cy="3448"/>
          </a:xfrm>
        </p:grpSpPr>
        <p:sp>
          <p:nvSpPr>
            <p:cNvPr id="385028" name="Rectangle 4"/>
            <p:cNvSpPr>
              <a:spLocks noChangeArrowheads="1"/>
            </p:cNvSpPr>
            <p:nvPr/>
          </p:nvSpPr>
          <p:spPr bwMode="auto">
            <a:xfrm>
              <a:off x="440" y="1052"/>
              <a:ext cx="2256" cy="259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27" name="Text Box 3"/>
            <p:cNvSpPr txBox="1">
              <a:spLocks noChangeArrowheads="1"/>
            </p:cNvSpPr>
            <p:nvPr/>
          </p:nvSpPr>
          <p:spPr bwMode="auto">
            <a:xfrm>
              <a:off x="622" y="1240"/>
              <a:ext cx="1841" cy="233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Courier New" pitchFamily="49" charset="0"/>
                </a:rPr>
                <a:t>int	x = 2;</a:t>
              </a:r>
            </a:p>
            <a:p>
              <a:r>
                <a:rPr lang="en-US" sz="2400">
                  <a:latin typeface="Courier New" pitchFamily="49" charset="0"/>
                </a:rPr>
                <a:t>int	y = 7;</a:t>
              </a:r>
            </a:p>
            <a:p>
              <a:endParaRPr lang="en-US" sz="2400">
                <a:latin typeface="Courier New" pitchFamily="49" charset="0"/>
              </a:endParaRPr>
            </a:p>
            <a:p>
              <a:r>
                <a:rPr lang="en-US" sz="2400">
                  <a:latin typeface="Courier New" pitchFamily="49" charset="0"/>
                </a:rPr>
                <a:t>void main(void)</a:t>
              </a:r>
            </a:p>
            <a:p>
              <a:r>
                <a:rPr lang="en-US" sz="2400">
                  <a:latin typeface="Courier New" pitchFamily="49" charset="0"/>
                </a:rPr>
                <a:t>{</a:t>
              </a:r>
            </a:p>
            <a:p>
              <a:r>
                <a:rPr lang="en-US" sz="2400">
                  <a:latin typeface="Courier New" pitchFamily="49" charset="0"/>
                </a:rPr>
                <a:t>  long z;</a:t>
              </a:r>
            </a:p>
            <a:p>
              <a:r>
                <a:rPr lang="en-US" sz="2400">
                  <a:latin typeface="Courier New" pitchFamily="49" charset="0"/>
                </a:rPr>
                <a:t>  z = x + y;</a:t>
              </a:r>
            </a:p>
            <a:p>
              <a:r>
                <a:rPr lang="en-US" sz="2400">
                  <a:latin typeface="Courier New" pitchFamily="49" charset="0"/>
                </a:rPr>
                <a:t>} </a:t>
              </a:r>
            </a:p>
          </p:txBody>
        </p:sp>
        <p:sp>
          <p:nvSpPr>
            <p:cNvPr id="385034" name="Oval 10"/>
            <p:cNvSpPr>
              <a:spLocks noChangeArrowheads="1"/>
            </p:cNvSpPr>
            <p:nvPr/>
          </p:nvSpPr>
          <p:spPr bwMode="auto">
            <a:xfrm>
              <a:off x="552" y="1156"/>
              <a:ext cx="912" cy="72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35" name="Line 11"/>
            <p:cNvSpPr>
              <a:spLocks noChangeShapeType="1"/>
            </p:cNvSpPr>
            <p:nvPr/>
          </p:nvSpPr>
          <p:spPr bwMode="auto">
            <a:xfrm flipH="1" flipV="1">
              <a:off x="968" y="828"/>
              <a:ext cx="48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36" name="Oval 12"/>
            <p:cNvSpPr>
              <a:spLocks noChangeArrowheads="1"/>
            </p:cNvSpPr>
            <p:nvPr/>
          </p:nvSpPr>
          <p:spPr bwMode="auto">
            <a:xfrm>
              <a:off x="1640" y="1164"/>
              <a:ext cx="384" cy="720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037" name="Line 13"/>
            <p:cNvSpPr>
              <a:spLocks noChangeShapeType="1"/>
            </p:cNvSpPr>
            <p:nvPr/>
          </p:nvSpPr>
          <p:spPr bwMode="auto">
            <a:xfrm flipV="1">
              <a:off x="1816" y="828"/>
              <a:ext cx="208" cy="32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38" name="Text Box 14"/>
            <p:cNvSpPr txBox="1">
              <a:spLocks noChangeArrowheads="1"/>
            </p:cNvSpPr>
            <p:nvPr/>
          </p:nvSpPr>
          <p:spPr bwMode="auto">
            <a:xfrm>
              <a:off x="340" y="636"/>
              <a:ext cx="1348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Arial" charset="0"/>
                </a:rPr>
                <a:t>Global vars (</a:t>
              </a: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.ebss</a:t>
              </a:r>
              <a:r>
                <a:rPr lang="en-US" sz="1800" b="0">
                  <a:latin typeface="Arial" charset="0"/>
                </a:rPr>
                <a:t>)</a:t>
              </a:r>
            </a:p>
          </p:txBody>
        </p:sp>
        <p:sp>
          <p:nvSpPr>
            <p:cNvPr id="385039" name="Text Box 15"/>
            <p:cNvSpPr txBox="1">
              <a:spLocks noChangeArrowheads="1"/>
            </p:cNvSpPr>
            <p:nvPr/>
          </p:nvSpPr>
          <p:spPr bwMode="auto">
            <a:xfrm>
              <a:off x="1756" y="632"/>
              <a:ext cx="1236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Arial" charset="0"/>
                </a:rPr>
                <a:t>Init values (</a:t>
              </a: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.cinit</a:t>
              </a:r>
              <a:r>
                <a:rPr lang="en-US" sz="1800" b="0">
                  <a:latin typeface="Arial" charset="0"/>
                </a:rPr>
                <a:t>)</a:t>
              </a:r>
            </a:p>
          </p:txBody>
        </p:sp>
        <p:sp>
          <p:nvSpPr>
            <p:cNvPr id="385040" name="Text Box 16"/>
            <p:cNvSpPr txBox="1">
              <a:spLocks noChangeArrowheads="1"/>
            </p:cNvSpPr>
            <p:nvPr/>
          </p:nvSpPr>
          <p:spPr bwMode="auto">
            <a:xfrm>
              <a:off x="340" y="3884"/>
              <a:ext cx="1344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b="0">
                  <a:latin typeface="Arial" charset="0"/>
                </a:rPr>
                <a:t>Local vars (</a:t>
              </a: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.stack</a:t>
              </a:r>
              <a:r>
                <a:rPr lang="en-US" sz="1800" b="0">
                  <a:latin typeface="Arial" charset="0"/>
                </a:rPr>
                <a:t>)</a:t>
              </a:r>
            </a:p>
          </p:txBody>
        </p:sp>
        <p:sp>
          <p:nvSpPr>
            <p:cNvPr id="385041" name="Text Box 17"/>
            <p:cNvSpPr txBox="1">
              <a:spLocks noChangeArrowheads="1"/>
            </p:cNvSpPr>
            <p:nvPr/>
          </p:nvSpPr>
          <p:spPr bwMode="auto">
            <a:xfrm>
              <a:off x="1780" y="3884"/>
              <a:ext cx="912" cy="19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1800" b="0">
                  <a:latin typeface="Arial" charset="0"/>
                </a:rPr>
                <a:t>Code (</a:t>
              </a:r>
              <a:r>
                <a:rPr lang="en-US" sz="1800">
                  <a:solidFill>
                    <a:schemeClr val="tx2"/>
                  </a:solidFill>
                  <a:latin typeface="Arial" charset="0"/>
                </a:rPr>
                <a:t>.text</a:t>
              </a:r>
              <a:r>
                <a:rPr lang="en-US" sz="1800" b="0">
                  <a:latin typeface="Arial" charset="0"/>
                </a:rPr>
                <a:t>) </a:t>
              </a:r>
            </a:p>
          </p:txBody>
        </p:sp>
        <p:sp>
          <p:nvSpPr>
            <p:cNvPr id="385047" name="Freeform 23"/>
            <p:cNvSpPr>
              <a:spLocks/>
            </p:cNvSpPr>
            <p:nvPr/>
          </p:nvSpPr>
          <p:spPr bwMode="auto">
            <a:xfrm>
              <a:off x="2094" y="3177"/>
              <a:ext cx="363" cy="655"/>
            </a:xfrm>
            <a:custGeom>
              <a:avLst/>
              <a:gdLst/>
              <a:ahLst/>
              <a:cxnLst>
                <a:cxn ang="0">
                  <a:pos x="363" y="655"/>
                </a:cxn>
                <a:cxn ang="0">
                  <a:pos x="299" y="213"/>
                </a:cxn>
                <a:cxn ang="0">
                  <a:pos x="0" y="0"/>
                </a:cxn>
              </a:cxnLst>
              <a:rect l="0" t="0" r="r" b="b"/>
              <a:pathLst>
                <a:path w="363" h="655">
                  <a:moveTo>
                    <a:pt x="363" y="655"/>
                  </a:moveTo>
                  <a:cubicBezTo>
                    <a:pt x="352" y="581"/>
                    <a:pt x="359" y="322"/>
                    <a:pt x="299" y="213"/>
                  </a:cubicBezTo>
                  <a:cubicBezTo>
                    <a:pt x="239" y="104"/>
                    <a:pt x="62" y="44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5048" name="Freeform 24"/>
            <p:cNvSpPr>
              <a:spLocks/>
            </p:cNvSpPr>
            <p:nvPr/>
          </p:nvSpPr>
          <p:spPr bwMode="auto">
            <a:xfrm>
              <a:off x="518" y="2862"/>
              <a:ext cx="353" cy="986"/>
            </a:xfrm>
            <a:custGeom>
              <a:avLst/>
              <a:gdLst/>
              <a:ahLst/>
              <a:cxnLst>
                <a:cxn ang="0">
                  <a:pos x="226" y="986"/>
                </a:cxn>
                <a:cxn ang="0">
                  <a:pos x="21" y="465"/>
                </a:cxn>
                <a:cxn ang="0">
                  <a:pos x="353" y="0"/>
                </a:cxn>
              </a:cxnLst>
              <a:rect l="0" t="0" r="r" b="b"/>
              <a:pathLst>
                <a:path w="353" h="986">
                  <a:moveTo>
                    <a:pt x="226" y="986"/>
                  </a:moveTo>
                  <a:cubicBezTo>
                    <a:pt x="193" y="899"/>
                    <a:pt x="0" y="629"/>
                    <a:pt x="21" y="465"/>
                  </a:cubicBezTo>
                  <a:cubicBezTo>
                    <a:pt x="42" y="301"/>
                    <a:pt x="284" y="97"/>
                    <a:pt x="353" y="0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Section Names</a:t>
            </a:r>
          </a:p>
        </p:txBody>
      </p:sp>
      <p:grpSp>
        <p:nvGrpSpPr>
          <p:cNvPr id="355349" name="Group 21"/>
          <p:cNvGrpSpPr>
            <a:grpSpLocks/>
          </p:cNvGrpSpPr>
          <p:nvPr/>
        </p:nvGrpSpPr>
        <p:grpSpPr bwMode="auto">
          <a:xfrm>
            <a:off x="342900" y="762000"/>
            <a:ext cx="8458200" cy="3124200"/>
            <a:chOff x="216" y="528"/>
            <a:chExt cx="5328" cy="1968"/>
          </a:xfrm>
        </p:grpSpPr>
        <p:sp>
          <p:nvSpPr>
            <p:cNvPr id="355335" name="Rectangle 7"/>
            <p:cNvSpPr>
              <a:spLocks noChangeArrowheads="1"/>
            </p:cNvSpPr>
            <p:nvPr/>
          </p:nvSpPr>
          <p:spPr bwMode="auto">
            <a:xfrm>
              <a:off x="216" y="970"/>
              <a:ext cx="5328" cy="152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3" name="Rectangle 5"/>
            <p:cNvSpPr>
              <a:spLocks noChangeArrowheads="1"/>
            </p:cNvSpPr>
            <p:nvPr/>
          </p:nvSpPr>
          <p:spPr bwMode="auto">
            <a:xfrm>
              <a:off x="216" y="730"/>
              <a:ext cx="5328" cy="24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1" name="Text Box 3"/>
            <p:cNvSpPr txBox="1">
              <a:spLocks noChangeArrowheads="1"/>
            </p:cNvSpPr>
            <p:nvPr/>
          </p:nvSpPr>
          <p:spPr bwMode="auto">
            <a:xfrm>
              <a:off x="232" y="756"/>
              <a:ext cx="4920" cy="17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Name	       Description			       Link Location</a:t>
              </a:r>
            </a:p>
            <a:p>
              <a:r>
                <a:rPr lang="en-US" sz="2000" dirty="0">
                  <a:latin typeface="Arial" charset="0"/>
                </a:rPr>
                <a:t>.text	       code				       FLASH</a:t>
              </a:r>
            </a:p>
            <a:p>
              <a:r>
                <a:rPr lang="en-US" sz="2000" dirty="0">
                  <a:latin typeface="Arial" charset="0"/>
                </a:rPr>
                <a:t>.</a:t>
              </a:r>
              <a:r>
                <a:rPr lang="en-US" sz="2000" dirty="0" err="1">
                  <a:latin typeface="Arial" charset="0"/>
                </a:rPr>
                <a:t>cinit</a:t>
              </a:r>
              <a:r>
                <a:rPr lang="en-US" sz="2000" dirty="0">
                  <a:latin typeface="Arial" charset="0"/>
                </a:rPr>
                <a:t>	       initialization values for	 	       FLASH</a:t>
              </a:r>
            </a:p>
            <a:p>
              <a:r>
                <a:rPr lang="en-US" sz="2000" dirty="0">
                  <a:latin typeface="Arial" charset="0"/>
                </a:rPr>
                <a:t>	       global and static variables</a:t>
              </a:r>
            </a:p>
            <a:p>
              <a:r>
                <a:rPr lang="en-US" sz="2000" dirty="0">
                  <a:latin typeface="Arial" charset="0"/>
                </a:rPr>
                <a:t>.</a:t>
              </a:r>
              <a:r>
                <a:rPr lang="en-US" sz="2000" dirty="0" err="1">
                  <a:latin typeface="Arial" charset="0"/>
                </a:rPr>
                <a:t>econst</a:t>
              </a:r>
              <a:r>
                <a:rPr lang="en-US" sz="2000" dirty="0">
                  <a:latin typeface="Arial" charset="0"/>
                </a:rPr>
                <a:t>	       constants (e.g. const </a:t>
              </a:r>
              <a:r>
                <a:rPr lang="en-US" sz="2000" dirty="0" err="1">
                  <a:latin typeface="Arial" charset="0"/>
                </a:rPr>
                <a:t>int</a:t>
              </a:r>
              <a:r>
                <a:rPr lang="en-US" sz="2000" dirty="0">
                  <a:latin typeface="Arial" charset="0"/>
                </a:rPr>
                <a:t> k = 3;)	       FLASH</a:t>
              </a:r>
            </a:p>
            <a:p>
              <a:r>
                <a:rPr lang="en-US" sz="2000" dirty="0">
                  <a:latin typeface="Arial" charset="0"/>
                </a:rPr>
                <a:t>.switch	       tables for switch statements	       FLASH</a:t>
              </a:r>
            </a:p>
            <a:p>
              <a:r>
                <a:rPr lang="en-US" sz="2000" dirty="0">
                  <a:latin typeface="Arial" charset="0"/>
                </a:rPr>
                <a:t>.</a:t>
              </a:r>
              <a:r>
                <a:rPr lang="en-US" sz="2000" dirty="0" err="1">
                  <a:latin typeface="Arial" charset="0"/>
                </a:rPr>
                <a:t>pinit</a:t>
              </a:r>
              <a:r>
                <a:rPr lang="en-US" sz="2000" dirty="0">
                  <a:latin typeface="Arial" charset="0"/>
                </a:rPr>
                <a:t>	       tables for global constructors (C++)    FLASH</a:t>
              </a:r>
            </a:p>
          </p:txBody>
        </p:sp>
        <p:sp>
          <p:nvSpPr>
            <p:cNvPr id="355338" name="Line 10"/>
            <p:cNvSpPr>
              <a:spLocks noChangeShapeType="1"/>
            </p:cNvSpPr>
            <p:nvPr/>
          </p:nvSpPr>
          <p:spPr bwMode="auto">
            <a:xfrm>
              <a:off x="3994" y="730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37" name="Line 9"/>
            <p:cNvSpPr>
              <a:spLocks noChangeShapeType="1"/>
            </p:cNvSpPr>
            <p:nvPr/>
          </p:nvSpPr>
          <p:spPr bwMode="auto">
            <a:xfrm>
              <a:off x="1104" y="730"/>
              <a:ext cx="0" cy="17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5344" name="Text Box 16"/>
            <p:cNvSpPr txBox="1">
              <a:spLocks noChangeArrowheads="1"/>
            </p:cNvSpPr>
            <p:nvPr/>
          </p:nvSpPr>
          <p:spPr bwMode="auto">
            <a:xfrm>
              <a:off x="232" y="528"/>
              <a:ext cx="1554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Arial" charset="0"/>
                </a:rPr>
                <a:t>Initialized Sections</a:t>
              </a:r>
            </a:p>
          </p:txBody>
        </p:sp>
      </p:grpSp>
      <p:grpSp>
        <p:nvGrpSpPr>
          <p:cNvPr id="355350" name="Group 22"/>
          <p:cNvGrpSpPr>
            <a:grpSpLocks/>
          </p:cNvGrpSpPr>
          <p:nvPr/>
        </p:nvGrpSpPr>
        <p:grpSpPr bwMode="auto">
          <a:xfrm>
            <a:off x="342900" y="4070350"/>
            <a:ext cx="8458200" cy="1873250"/>
            <a:chOff x="216" y="2564"/>
            <a:chExt cx="5328" cy="1180"/>
          </a:xfrm>
        </p:grpSpPr>
        <p:grpSp>
          <p:nvGrpSpPr>
            <p:cNvPr id="355346" name="Group 18"/>
            <p:cNvGrpSpPr>
              <a:grpSpLocks/>
            </p:cNvGrpSpPr>
            <p:nvPr/>
          </p:nvGrpSpPr>
          <p:grpSpPr bwMode="auto">
            <a:xfrm>
              <a:off x="216" y="2752"/>
              <a:ext cx="5328" cy="992"/>
              <a:chOff x="216" y="2704"/>
              <a:chExt cx="5328" cy="992"/>
            </a:xfrm>
          </p:grpSpPr>
          <p:sp>
            <p:nvSpPr>
              <p:cNvPr id="355336" name="Rectangle 8"/>
              <p:cNvSpPr>
                <a:spLocks noChangeArrowheads="1"/>
              </p:cNvSpPr>
              <p:nvPr/>
            </p:nvSpPr>
            <p:spPr bwMode="auto">
              <a:xfrm>
                <a:off x="216" y="2928"/>
                <a:ext cx="5328" cy="768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334" name="Rectangle 6"/>
              <p:cNvSpPr>
                <a:spLocks noChangeArrowheads="1"/>
              </p:cNvSpPr>
              <p:nvPr/>
            </p:nvSpPr>
            <p:spPr bwMode="auto">
              <a:xfrm>
                <a:off x="216" y="2704"/>
                <a:ext cx="5328" cy="24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5332" name="Text Box 4"/>
              <p:cNvSpPr txBox="1">
                <a:spLocks noChangeArrowheads="1"/>
              </p:cNvSpPr>
              <p:nvPr/>
            </p:nvSpPr>
            <p:spPr bwMode="auto">
              <a:xfrm>
                <a:off x="232" y="2724"/>
                <a:ext cx="5017" cy="96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latin typeface="Arial" charset="0"/>
                  </a:rPr>
                  <a:t>Name	       Description			       Link Location</a:t>
                </a:r>
              </a:p>
              <a:p>
                <a:r>
                  <a:rPr lang="en-US" sz="2000">
                    <a:latin typeface="Arial" charset="0"/>
                  </a:rPr>
                  <a:t>.ebss           global and static variables	       RAM</a:t>
                </a:r>
              </a:p>
              <a:p>
                <a:r>
                  <a:rPr lang="en-US" sz="2000">
                    <a:latin typeface="Arial" charset="0"/>
                  </a:rPr>
                  <a:t>.stack          stack space			       low 64Kw RAM</a:t>
                </a:r>
              </a:p>
              <a:p>
                <a:r>
                  <a:rPr lang="en-US" sz="2000">
                    <a:latin typeface="Arial" charset="0"/>
                  </a:rPr>
                  <a:t>.esysmem   memory for far malloc functions	       RAM</a:t>
                </a:r>
              </a:p>
            </p:txBody>
          </p:sp>
          <p:sp>
            <p:nvSpPr>
              <p:cNvPr id="355339" name="Line 11"/>
              <p:cNvSpPr>
                <a:spLocks noChangeShapeType="1"/>
              </p:cNvSpPr>
              <p:nvPr/>
            </p:nvSpPr>
            <p:spPr bwMode="auto">
              <a:xfrm>
                <a:off x="1104" y="2706"/>
                <a:ext cx="0" cy="9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340" name="Line 12"/>
              <p:cNvSpPr>
                <a:spLocks noChangeShapeType="1"/>
              </p:cNvSpPr>
              <p:nvPr/>
            </p:nvSpPr>
            <p:spPr bwMode="auto">
              <a:xfrm>
                <a:off x="3994" y="2706"/>
                <a:ext cx="0" cy="9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5345" name="Text Box 17"/>
            <p:cNvSpPr txBox="1">
              <a:spLocks noChangeArrowheads="1"/>
            </p:cNvSpPr>
            <p:nvPr/>
          </p:nvSpPr>
          <p:spPr bwMode="auto">
            <a:xfrm>
              <a:off x="230" y="2564"/>
              <a:ext cx="1768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>
                  <a:latin typeface="Arial" charset="0"/>
                </a:rPr>
                <a:t>Uninitialized Sections</a:t>
              </a:r>
            </a:p>
          </p:txBody>
        </p:sp>
      </p:grpSp>
      <p:sp>
        <p:nvSpPr>
          <p:cNvPr id="355348" name="Text Box 20"/>
          <p:cNvSpPr txBox="1">
            <a:spLocks noChangeArrowheads="1"/>
          </p:cNvSpPr>
          <p:nvPr/>
        </p:nvSpPr>
        <p:spPr bwMode="auto">
          <a:xfrm>
            <a:off x="533400" y="6175375"/>
            <a:ext cx="8077200" cy="53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1800" b="0" i="1">
                <a:latin typeface="Arial" charset="0"/>
              </a:rPr>
              <a:t>    Note: 	During development initialized sections could be linked to RAM since 	the emulator can be used to load the RAM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Sections in Memory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6407150" y="1981200"/>
            <a:ext cx="1879600" cy="6858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/>
              <a:t>.ebss</a:t>
            </a:r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6416675" y="3835400"/>
            <a:ext cx="1870075" cy="6096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/>
              <a:t>.cinit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6381750" y="4749800"/>
            <a:ext cx="1924050" cy="660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6629400" y="4886325"/>
            <a:ext cx="1524000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2400" dirty="0"/>
              <a:t>.text</a:t>
            </a:r>
          </a:p>
        </p:txBody>
      </p:sp>
      <p:grpSp>
        <p:nvGrpSpPr>
          <p:cNvPr id="337947" name="Group 27"/>
          <p:cNvGrpSpPr>
            <a:grpSpLocks/>
          </p:cNvGrpSpPr>
          <p:nvPr/>
        </p:nvGrpSpPr>
        <p:grpSpPr bwMode="auto">
          <a:xfrm>
            <a:off x="457200" y="1143000"/>
            <a:ext cx="3702050" cy="4800600"/>
            <a:chOff x="288" y="720"/>
            <a:chExt cx="2332" cy="3024"/>
          </a:xfrm>
        </p:grpSpPr>
        <p:sp>
          <p:nvSpPr>
            <p:cNvPr id="337928" name="Rectangle 8"/>
            <p:cNvSpPr>
              <a:spLocks noChangeArrowheads="1"/>
            </p:cNvSpPr>
            <p:nvPr/>
          </p:nvSpPr>
          <p:spPr bwMode="auto">
            <a:xfrm>
              <a:off x="1084" y="1056"/>
              <a:ext cx="1536" cy="268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29" name="Rectangle 9"/>
            <p:cNvSpPr>
              <a:spLocks noChangeArrowheads="1"/>
            </p:cNvSpPr>
            <p:nvPr/>
          </p:nvSpPr>
          <p:spPr bwMode="auto">
            <a:xfrm>
              <a:off x="1415" y="720"/>
              <a:ext cx="8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latin typeface="Arial" charset="0"/>
                </a:rPr>
                <a:t>Memory</a:t>
              </a:r>
            </a:p>
          </p:txBody>
        </p:sp>
        <p:sp>
          <p:nvSpPr>
            <p:cNvPr id="337930" name="Rectangle 10"/>
            <p:cNvSpPr>
              <a:spLocks noChangeArrowheads="1"/>
            </p:cNvSpPr>
            <p:nvPr/>
          </p:nvSpPr>
          <p:spPr bwMode="auto">
            <a:xfrm>
              <a:off x="1484" y="1056"/>
              <a:ext cx="70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RAMM0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(0x400)</a:t>
              </a:r>
            </a:p>
          </p:txBody>
        </p:sp>
        <p:sp>
          <p:nvSpPr>
            <p:cNvPr id="337931" name="Rectangle 11"/>
            <p:cNvSpPr>
              <a:spLocks noChangeArrowheads="1"/>
            </p:cNvSpPr>
            <p:nvPr/>
          </p:nvSpPr>
          <p:spPr bwMode="auto">
            <a:xfrm>
              <a:off x="296" y="1008"/>
              <a:ext cx="7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>
                  <a:latin typeface="Arial" charset="0"/>
                </a:rPr>
                <a:t>0x00 0000</a:t>
              </a:r>
            </a:p>
          </p:txBody>
        </p:sp>
        <p:sp>
          <p:nvSpPr>
            <p:cNvPr id="337932" name="Rectangle 12"/>
            <p:cNvSpPr>
              <a:spLocks noChangeArrowheads="1"/>
            </p:cNvSpPr>
            <p:nvPr/>
          </p:nvSpPr>
          <p:spPr bwMode="auto">
            <a:xfrm>
              <a:off x="288" y="2496"/>
              <a:ext cx="7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 dirty="0" smtClean="0">
                  <a:latin typeface="Arial" charset="0"/>
                </a:rPr>
                <a:t>0x08 0000</a:t>
              </a:r>
              <a:endParaRPr lang="en-US" sz="1800" b="0" dirty="0">
                <a:latin typeface="Arial" charset="0"/>
              </a:endParaRPr>
            </a:p>
          </p:txBody>
        </p:sp>
        <p:sp>
          <p:nvSpPr>
            <p:cNvPr id="337933" name="Rectangle 13"/>
            <p:cNvSpPr>
              <a:spLocks noChangeArrowheads="1"/>
            </p:cNvSpPr>
            <p:nvPr/>
          </p:nvSpPr>
          <p:spPr bwMode="auto">
            <a:xfrm>
              <a:off x="296" y="1488"/>
              <a:ext cx="7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800" b="0">
                  <a:latin typeface="Arial" charset="0"/>
                </a:rPr>
                <a:t>0x00 0400</a:t>
              </a:r>
            </a:p>
          </p:txBody>
        </p:sp>
        <p:sp>
          <p:nvSpPr>
            <p:cNvPr id="337934" name="Line 14"/>
            <p:cNvSpPr>
              <a:spLocks noChangeShapeType="1"/>
            </p:cNvSpPr>
            <p:nvPr/>
          </p:nvSpPr>
          <p:spPr bwMode="auto">
            <a:xfrm>
              <a:off x="1084" y="153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5" name="Line 15"/>
            <p:cNvSpPr>
              <a:spLocks noChangeShapeType="1"/>
            </p:cNvSpPr>
            <p:nvPr/>
          </p:nvSpPr>
          <p:spPr bwMode="auto">
            <a:xfrm>
              <a:off x="1084" y="250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6" name="Line 16"/>
            <p:cNvSpPr>
              <a:spLocks noChangeShapeType="1"/>
            </p:cNvSpPr>
            <p:nvPr/>
          </p:nvSpPr>
          <p:spPr bwMode="auto">
            <a:xfrm>
              <a:off x="1084" y="2016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7" name="Line 17"/>
            <p:cNvSpPr>
              <a:spLocks noChangeShapeType="1"/>
            </p:cNvSpPr>
            <p:nvPr/>
          </p:nvSpPr>
          <p:spPr bwMode="auto">
            <a:xfrm>
              <a:off x="1084" y="3072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8" name="Rectangle 18"/>
            <p:cNvSpPr>
              <a:spLocks noChangeArrowheads="1"/>
            </p:cNvSpPr>
            <p:nvPr/>
          </p:nvSpPr>
          <p:spPr bwMode="auto">
            <a:xfrm>
              <a:off x="1492" y="1536"/>
              <a:ext cx="70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 smtClean="0">
                  <a:latin typeface="Arial" charset="0"/>
                </a:rPr>
                <a:t>RAMM1</a:t>
              </a:r>
              <a:endParaRPr lang="en-US" sz="2000" b="0" dirty="0"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(0x400)</a:t>
              </a:r>
            </a:p>
          </p:txBody>
        </p:sp>
        <p:sp>
          <p:nvSpPr>
            <p:cNvPr id="337939" name="Rectangle 19"/>
            <p:cNvSpPr>
              <a:spLocks noChangeArrowheads="1"/>
            </p:cNvSpPr>
            <p:nvPr/>
          </p:nvSpPr>
          <p:spPr bwMode="auto">
            <a:xfrm>
              <a:off x="1436" y="2544"/>
              <a:ext cx="84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FLASH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0" dirty="0">
                  <a:latin typeface="Arial" charset="0"/>
                </a:rPr>
                <a:t>(</a:t>
              </a:r>
              <a:r>
                <a:rPr lang="en-US" sz="2000" b="0" dirty="0" smtClean="0">
                  <a:latin typeface="Arial" charset="0"/>
                </a:rPr>
                <a:t>0x40000</a:t>
              </a:r>
              <a:r>
                <a:rPr lang="en-US" sz="2000" b="0" dirty="0">
                  <a:latin typeface="Arial" charset="0"/>
                </a:rPr>
                <a:t>)</a:t>
              </a:r>
            </a:p>
          </p:txBody>
        </p:sp>
      </p:grpSp>
      <p:sp>
        <p:nvSpPr>
          <p:cNvPr id="337940" name="Rectangle 20"/>
          <p:cNvSpPr>
            <a:spLocks noChangeArrowheads="1"/>
          </p:cNvSpPr>
          <p:nvPr/>
        </p:nvSpPr>
        <p:spPr bwMode="auto">
          <a:xfrm>
            <a:off x="6623050" y="1371600"/>
            <a:ext cx="145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latin typeface="Arial" charset="0"/>
              </a:rPr>
              <a:t>Sections</a:t>
            </a:r>
          </a:p>
        </p:txBody>
      </p:sp>
      <p:sp>
        <p:nvSpPr>
          <p:cNvPr id="337941" name="Line 21"/>
          <p:cNvSpPr>
            <a:spLocks noChangeShapeType="1"/>
          </p:cNvSpPr>
          <p:nvPr/>
        </p:nvSpPr>
        <p:spPr bwMode="auto">
          <a:xfrm flipH="1" flipV="1">
            <a:off x="4191000" y="2057400"/>
            <a:ext cx="22098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2" name="Line 22"/>
          <p:cNvSpPr>
            <a:spLocks noChangeShapeType="1"/>
          </p:cNvSpPr>
          <p:nvPr/>
        </p:nvSpPr>
        <p:spPr bwMode="auto">
          <a:xfrm flipH="1">
            <a:off x="4191000" y="4114800"/>
            <a:ext cx="2209800" cy="152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3" name="Line 23"/>
          <p:cNvSpPr>
            <a:spLocks noChangeShapeType="1"/>
          </p:cNvSpPr>
          <p:nvPr/>
        </p:nvSpPr>
        <p:spPr bwMode="auto">
          <a:xfrm flipH="1" flipV="1">
            <a:off x="4191000" y="4572000"/>
            <a:ext cx="21336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5" name="Rectangle 25"/>
          <p:cNvSpPr>
            <a:spLocks noChangeArrowheads="1"/>
          </p:cNvSpPr>
          <p:nvPr/>
        </p:nvSpPr>
        <p:spPr bwMode="auto">
          <a:xfrm>
            <a:off x="6400800" y="2895600"/>
            <a:ext cx="18796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/>
              <a:t>.stack</a:t>
            </a:r>
          </a:p>
        </p:txBody>
      </p:sp>
      <p:sp>
        <p:nvSpPr>
          <p:cNvPr id="337946" name="Line 26"/>
          <p:cNvSpPr>
            <a:spLocks noChangeShapeType="1"/>
          </p:cNvSpPr>
          <p:nvPr/>
        </p:nvSpPr>
        <p:spPr bwMode="auto">
          <a:xfrm flipH="1" flipV="1">
            <a:off x="4178300" y="2743200"/>
            <a:ext cx="22225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ctr"/>
          <a:lstStyle/>
          <a:p>
            <a:r>
              <a:rPr lang="en-US" dirty="0"/>
              <a:t>Linking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3580130" y="3587750"/>
            <a:ext cx="1968500" cy="1282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3942080" y="4000500"/>
            <a:ext cx="1252538" cy="4333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Arial" charset="0"/>
              </a:rPr>
              <a:t>Linker</a:t>
            </a: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4641900" y="2919413"/>
            <a:ext cx="174625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latin typeface="Arial" charset="0"/>
              </a:rPr>
              <a:t>Link.cmd</a:t>
            </a: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4056380" y="5413375"/>
            <a:ext cx="101441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.map</a:t>
            </a:r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2011680" y="4016945"/>
            <a:ext cx="815975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latin typeface="Arial" charset="0"/>
              </a:rPr>
              <a:t>.</a:t>
            </a:r>
            <a:r>
              <a:rPr lang="en-US" dirty="0" err="1">
                <a:latin typeface="Arial" charset="0"/>
              </a:rPr>
              <a:t>obj</a:t>
            </a:r>
            <a:endParaRPr lang="en-US" dirty="0">
              <a:latin typeface="Arial" charset="0"/>
            </a:endParaRPr>
          </a:p>
        </p:txBody>
      </p:sp>
      <p:sp>
        <p:nvSpPr>
          <p:cNvPr id="338952" name="Rectangle 8"/>
          <p:cNvSpPr>
            <a:spLocks noChangeArrowheads="1"/>
          </p:cNvSpPr>
          <p:nvPr/>
        </p:nvSpPr>
        <p:spPr bwMode="auto">
          <a:xfrm>
            <a:off x="6278880" y="3975849"/>
            <a:ext cx="83661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rial" charset="0"/>
              </a:rPr>
              <a:t>.out</a:t>
            </a:r>
          </a:p>
        </p:txBody>
      </p:sp>
      <p:sp>
        <p:nvSpPr>
          <p:cNvPr id="338953" name="Line 9"/>
          <p:cNvSpPr>
            <a:spLocks noChangeShapeType="1"/>
          </p:cNvSpPr>
          <p:nvPr/>
        </p:nvSpPr>
        <p:spPr bwMode="auto">
          <a:xfrm>
            <a:off x="4564380" y="48768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tx1"/>
                </a:solidFill>
                <a:tailEnd type="triangle" w="med" len="med"/>
              </a:ln>
            </a:endParaRPr>
          </a:p>
        </p:txBody>
      </p:sp>
      <p:sp>
        <p:nvSpPr>
          <p:cNvPr id="338954" name="Line 10"/>
          <p:cNvSpPr>
            <a:spLocks noChangeShapeType="1"/>
          </p:cNvSpPr>
          <p:nvPr/>
        </p:nvSpPr>
        <p:spPr bwMode="auto">
          <a:xfrm>
            <a:off x="2883221" y="38100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tx1"/>
                </a:solidFill>
                <a:tailEnd type="triangle" w="med" len="med"/>
              </a:ln>
            </a:endParaRPr>
          </a:p>
        </p:txBody>
      </p:sp>
      <p:sp>
        <p:nvSpPr>
          <p:cNvPr id="338955" name="Line 11"/>
          <p:cNvSpPr>
            <a:spLocks noChangeShapeType="1"/>
          </p:cNvSpPr>
          <p:nvPr/>
        </p:nvSpPr>
        <p:spPr bwMode="auto">
          <a:xfrm>
            <a:off x="5556571" y="41910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tx1"/>
                </a:solidFill>
                <a:tailEnd type="triangle" w="med" len="med"/>
              </a:ln>
            </a:endParaRPr>
          </a:p>
        </p:txBody>
      </p:sp>
      <p:sp>
        <p:nvSpPr>
          <p:cNvPr id="338956" name="Line 12"/>
          <p:cNvSpPr>
            <a:spLocks noChangeShapeType="1"/>
          </p:cNvSpPr>
          <p:nvPr/>
        </p:nvSpPr>
        <p:spPr bwMode="auto">
          <a:xfrm>
            <a:off x="4559350" y="2743200"/>
            <a:ext cx="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tx1"/>
                </a:solidFill>
                <a:tailEnd type="triangle" w="med" len="med"/>
              </a:ln>
            </a:endParaRPr>
          </a:p>
        </p:txBody>
      </p:sp>
      <p:sp>
        <p:nvSpPr>
          <p:cNvPr id="338957" name="Rectangle 13"/>
          <p:cNvSpPr>
            <a:spLocks noChangeArrowheads="1"/>
          </p:cNvSpPr>
          <p:nvPr/>
        </p:nvSpPr>
        <p:spPr bwMode="auto">
          <a:xfrm>
            <a:off x="2476550" y="1079500"/>
            <a:ext cx="4165600" cy="165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lang="en-US" sz="2400" b="0"/>
              <a:t>  </a:t>
            </a:r>
            <a:r>
              <a:rPr lang="en-US" sz="2400">
                <a:latin typeface="Arial" charset="0"/>
              </a:rPr>
              <a:t>Memory description</a:t>
            </a:r>
          </a:p>
          <a:p>
            <a:pPr>
              <a:buClr>
                <a:schemeClr val="tx1"/>
              </a:buClr>
              <a:buSzPct val="60000"/>
              <a:buFont typeface="Wingdings" pitchFamily="2" charset="2"/>
              <a:buChar char="l"/>
            </a:pPr>
            <a:r>
              <a:rPr lang="en-US" sz="2400" b="0"/>
              <a:t>  </a:t>
            </a:r>
            <a:r>
              <a:rPr lang="en-US" sz="2400">
                <a:latin typeface="Arial" charset="0"/>
              </a:rPr>
              <a:t>How to place s/w into h/w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83221" y="401955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tx1"/>
                </a:solidFill>
                <a:tailEnd type="triangle" w="med" len="med"/>
              </a:ln>
            </a:endParaRP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883221" y="42291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tx1"/>
                </a:solidFill>
                <a:tailEnd type="triangle" w="med" len="med"/>
              </a:ln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2883221" y="443865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tx1"/>
                </a:solidFill>
                <a:tailEnd type="triangle" w="med" len="med"/>
              </a:ln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883221" y="46482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 anchor="ctr"/>
          <a:lstStyle/>
          <a:p>
            <a:endParaRPr lang="en-US">
              <a:ln>
                <a:solidFill>
                  <a:schemeClr val="tx1"/>
                </a:solidFill>
                <a:tailEnd type="triangle" w="med" len="med"/>
              </a:ln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Linker Command File</a:t>
            </a:r>
          </a:p>
        </p:txBody>
      </p:sp>
      <p:sp>
        <p:nvSpPr>
          <p:cNvPr id="418821" name="Rectangle 5"/>
          <p:cNvSpPr>
            <a:spLocks noChangeArrowheads="1"/>
          </p:cNvSpPr>
          <p:nvPr/>
        </p:nvSpPr>
        <p:spPr bwMode="auto">
          <a:xfrm>
            <a:off x="152400" y="4056063"/>
            <a:ext cx="6846888" cy="23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SECTIONS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.text:&gt;       FLASH      PAGE = 0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.</a:t>
            </a:r>
            <a:r>
              <a:rPr lang="en-US" sz="2400" dirty="0" err="1">
                <a:latin typeface="Courier New" pitchFamily="49" charset="0"/>
              </a:rPr>
              <a:t>ebss</a:t>
            </a:r>
            <a:r>
              <a:rPr lang="en-US" sz="2400" dirty="0">
                <a:latin typeface="Courier New" pitchFamily="49" charset="0"/>
              </a:rPr>
              <a:t>:&gt;       </a:t>
            </a:r>
            <a:r>
              <a:rPr lang="en-US" sz="2400" dirty="0" smtClean="0">
                <a:latin typeface="Courier New" pitchFamily="49" charset="0"/>
              </a:rPr>
              <a:t>RAMM0      </a:t>
            </a:r>
            <a:r>
              <a:rPr lang="en-US" sz="2400" dirty="0">
                <a:latin typeface="Courier New" pitchFamily="49" charset="0"/>
              </a:rPr>
              <a:t>PAGE = 1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.</a:t>
            </a:r>
            <a:r>
              <a:rPr lang="en-US" sz="2400" dirty="0" err="1">
                <a:latin typeface="Courier New" pitchFamily="49" charset="0"/>
              </a:rPr>
              <a:t>cinit</a:t>
            </a:r>
            <a:r>
              <a:rPr lang="en-US" sz="2400" dirty="0">
                <a:latin typeface="Courier New" pitchFamily="49" charset="0"/>
              </a:rPr>
              <a:t>:&gt;      FLASH      PAGE = 0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	.stack:&gt;	  </a:t>
            </a:r>
            <a:r>
              <a:rPr lang="en-US" sz="2400" dirty="0" smtClean="0">
                <a:latin typeface="Courier New" pitchFamily="49" charset="0"/>
              </a:rPr>
              <a:t>RAMM1</a:t>
            </a:r>
            <a:r>
              <a:rPr lang="en-US" sz="2400" dirty="0">
                <a:latin typeface="Courier New" pitchFamily="49" charset="0"/>
              </a:rPr>
              <a:t>	   PAGE = 1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  <p:sp>
        <p:nvSpPr>
          <p:cNvPr id="418822" name="Rectangle 6"/>
          <p:cNvSpPr>
            <a:spLocks noChangeArrowheads="1"/>
          </p:cNvSpPr>
          <p:nvPr/>
        </p:nvSpPr>
        <p:spPr bwMode="auto">
          <a:xfrm>
            <a:off x="163513" y="1066800"/>
            <a:ext cx="8839200" cy="298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MEMORY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{ 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PAGE 0:        /* Program Memory */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FLASH:   origin = </a:t>
            </a:r>
            <a:r>
              <a:rPr lang="en-US" sz="2400" dirty="0" smtClean="0">
                <a:latin typeface="Courier New" pitchFamily="49" charset="0"/>
              </a:rPr>
              <a:t>0x080000</a:t>
            </a:r>
            <a:r>
              <a:rPr lang="en-US" sz="2400" dirty="0">
                <a:latin typeface="Courier New" pitchFamily="49" charset="0"/>
              </a:rPr>
              <a:t>, length = </a:t>
            </a:r>
            <a:r>
              <a:rPr lang="en-US" sz="2400" dirty="0" smtClean="0">
                <a:latin typeface="Courier New" pitchFamily="49" charset="0"/>
              </a:rPr>
              <a:t>0x40000</a:t>
            </a:r>
            <a:endParaRPr lang="en-US" sz="2400" dirty="0">
              <a:latin typeface="Courier New" pitchFamily="49" charset="0"/>
            </a:endParaRP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endParaRPr lang="en-US" sz="2400" dirty="0">
              <a:latin typeface="Courier New" pitchFamily="49" charset="0"/>
            </a:endParaRP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PAGE 1:        /* Data Memory */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</a:rPr>
              <a:t>RAMM0:   origin </a:t>
            </a:r>
            <a:r>
              <a:rPr lang="en-US" sz="2400" dirty="0">
                <a:latin typeface="Courier New" pitchFamily="49" charset="0"/>
              </a:rPr>
              <a:t>= 0x000000, length = 0x400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   </a:t>
            </a:r>
            <a:r>
              <a:rPr lang="en-US" sz="2400" dirty="0" smtClean="0">
                <a:latin typeface="Courier New" pitchFamily="49" charset="0"/>
              </a:rPr>
              <a:t>RAMM1:   </a:t>
            </a:r>
            <a:r>
              <a:rPr lang="en-US" sz="2400" dirty="0">
                <a:latin typeface="Courier New" pitchFamily="49" charset="0"/>
              </a:rPr>
              <a:t>origin = 0x000400, length = 0x400</a:t>
            </a:r>
          </a:p>
          <a:p>
            <a:pPr marL="552450" indent="-552450">
              <a:lnSpc>
                <a:spcPct val="5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/>
      <p:bldP spid="4188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Linker Command File Summary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Map Description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Size</a:t>
            </a:r>
          </a:p>
          <a:p>
            <a:r>
              <a:rPr lang="en-US" dirty="0"/>
              <a:t>Sections Description</a:t>
            </a:r>
          </a:p>
          <a:p>
            <a:pPr lvl="1"/>
            <a:r>
              <a:rPr lang="en-US" dirty="0"/>
              <a:t>Directs software sections into named memory regions</a:t>
            </a:r>
          </a:p>
          <a:p>
            <a:pPr lvl="1"/>
            <a:r>
              <a:rPr lang="en-US" dirty="0"/>
              <a:t>Allows per-file discrimination</a:t>
            </a:r>
          </a:p>
          <a:p>
            <a:pPr lvl="1"/>
            <a:r>
              <a:rPr lang="en-US" dirty="0"/>
              <a:t>Allows separate load/run locations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2: Linker Command File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304800" y="3411386"/>
            <a:ext cx="2743200" cy="13052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u="sng" dirty="0">
                <a:latin typeface="Arial" charset="0"/>
              </a:rPr>
              <a:t>System Description:</a:t>
            </a:r>
          </a:p>
          <a:p>
            <a:pPr>
              <a:buFontTx/>
              <a:buChar char="•"/>
            </a:pP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 smtClean="0">
                <a:latin typeface="Arial" charset="0"/>
              </a:rPr>
              <a:t>TMS320F28004x</a:t>
            </a:r>
            <a:endParaRPr lang="en-US" sz="1800" dirty="0">
              <a:latin typeface="Arial" charset="0"/>
            </a:endParaRPr>
          </a:p>
          <a:p>
            <a:pPr>
              <a:buFontTx/>
              <a:buChar char="•"/>
            </a:pPr>
            <a:r>
              <a:rPr lang="en-US" sz="1800" dirty="0">
                <a:latin typeface="Arial" charset="0"/>
              </a:rPr>
              <a:t> All internal RAM</a:t>
            </a:r>
          </a:p>
          <a:p>
            <a:pPr>
              <a:lnSpc>
                <a:spcPct val="40000"/>
              </a:lnSpc>
              <a:spcBef>
                <a:spcPct val="40000"/>
              </a:spcBef>
            </a:pPr>
            <a:r>
              <a:rPr lang="en-US" sz="1800" dirty="0">
                <a:latin typeface="Arial" charset="0"/>
              </a:rPr>
              <a:t>  blocks allocated</a:t>
            </a:r>
            <a:endParaRPr lang="en-US" sz="2000" dirty="0">
              <a:latin typeface="Arial" charset="0"/>
            </a:endParaRP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79475" y="4869976"/>
            <a:ext cx="7358618" cy="17789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u="sng" dirty="0">
                <a:latin typeface="Arial" charset="0"/>
              </a:rPr>
              <a:t>Placement of Sections:</a:t>
            </a:r>
          </a:p>
          <a:p>
            <a:pPr>
              <a:buFontTx/>
              <a:buChar char="•"/>
            </a:pPr>
            <a:r>
              <a:rPr lang="en-US" sz="1800" dirty="0">
                <a:latin typeface="Times New Roman" pitchFamily="18" charset="0"/>
              </a:rPr>
              <a:t> </a:t>
            </a:r>
            <a:r>
              <a:rPr lang="en-US" sz="1800" dirty="0">
                <a:latin typeface="Arial" charset="0"/>
              </a:rPr>
              <a:t>.text into RAM Block </a:t>
            </a:r>
            <a:r>
              <a:rPr lang="en-US" sz="1800" dirty="0" smtClean="0">
                <a:latin typeface="Arial" charset="0"/>
              </a:rPr>
              <a:t>RAMGS01 </a:t>
            </a:r>
            <a:r>
              <a:rPr lang="en-US" sz="1800" dirty="0">
                <a:latin typeface="Arial" charset="0"/>
              </a:rPr>
              <a:t>on PAGE 0 (program memory)</a:t>
            </a:r>
          </a:p>
          <a:p>
            <a:pPr>
              <a:buFontTx/>
              <a:buChar char="•"/>
            </a:pPr>
            <a:r>
              <a:rPr lang="en-US" sz="1800" dirty="0">
                <a:latin typeface="Arial" charset="0"/>
              </a:rPr>
              <a:t> .</a:t>
            </a:r>
            <a:r>
              <a:rPr lang="en-US" sz="1800" dirty="0" err="1">
                <a:latin typeface="Arial" charset="0"/>
              </a:rPr>
              <a:t>cinit</a:t>
            </a:r>
            <a:r>
              <a:rPr lang="en-US" sz="1800" dirty="0">
                <a:latin typeface="Arial" charset="0"/>
              </a:rPr>
              <a:t> into RAM Block </a:t>
            </a:r>
            <a:r>
              <a:rPr lang="en-US" sz="1800" dirty="0" smtClean="0">
                <a:latin typeface="Arial" charset="0"/>
              </a:rPr>
              <a:t>RAMGS01 </a:t>
            </a:r>
            <a:r>
              <a:rPr lang="en-US" sz="1800" dirty="0">
                <a:latin typeface="Arial" charset="0"/>
              </a:rPr>
              <a:t>on PAGE 0 (program memory)</a:t>
            </a:r>
          </a:p>
          <a:p>
            <a:pPr>
              <a:buFontTx/>
              <a:buChar char="•"/>
            </a:pPr>
            <a:r>
              <a:rPr lang="en-US" sz="1800" dirty="0">
                <a:latin typeface="Arial" charset="0"/>
              </a:rPr>
              <a:t> .</a:t>
            </a:r>
            <a:r>
              <a:rPr lang="en-US" sz="1800" dirty="0" err="1">
                <a:latin typeface="Arial" charset="0"/>
              </a:rPr>
              <a:t>ebss</a:t>
            </a:r>
            <a:r>
              <a:rPr lang="en-US" sz="1800" dirty="0">
                <a:latin typeface="Arial" charset="0"/>
              </a:rPr>
              <a:t> into RAM Block </a:t>
            </a:r>
            <a:r>
              <a:rPr lang="en-US" sz="1800" dirty="0" smtClean="0">
                <a:latin typeface="Arial" charset="0"/>
              </a:rPr>
              <a:t>RAMM0 </a:t>
            </a:r>
            <a:r>
              <a:rPr lang="en-US" sz="1800" dirty="0">
                <a:latin typeface="Arial" charset="0"/>
              </a:rPr>
              <a:t>on PAGE 1 (data memory)</a:t>
            </a:r>
          </a:p>
          <a:p>
            <a:pPr>
              <a:buFontTx/>
              <a:buChar char="•"/>
            </a:pPr>
            <a:r>
              <a:rPr lang="en-US" sz="1800" dirty="0">
                <a:latin typeface="Arial" charset="0"/>
              </a:rPr>
              <a:t> .stack into RAM Block </a:t>
            </a:r>
            <a:r>
              <a:rPr lang="en-US" sz="1800" dirty="0" smtClean="0">
                <a:latin typeface="Arial" charset="0"/>
              </a:rPr>
              <a:t>RAMM1 </a:t>
            </a:r>
            <a:r>
              <a:rPr lang="en-US" sz="1800" dirty="0">
                <a:latin typeface="Arial" charset="0"/>
              </a:rPr>
              <a:t>on PAGE 1 (data memory)</a:t>
            </a:r>
            <a:endParaRPr lang="en-US" sz="2000" dirty="0">
              <a:latin typeface="Arial" charset="0"/>
            </a:endParaRP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838200" y="936625"/>
            <a:ext cx="1803400" cy="21336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1030650" y="2536825"/>
            <a:ext cx="140262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 dirty="0" smtClean="0">
                <a:latin typeface="Arial" charset="0"/>
              </a:rPr>
              <a:t>F28004x</a:t>
            </a:r>
            <a:endParaRPr lang="en-US" sz="2400" dirty="0">
              <a:latin typeface="Arial" charset="0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1212850" y="936625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latin typeface="Arial" charset="0"/>
              </a:rPr>
              <a:t>Memory</a:t>
            </a:r>
            <a:endParaRPr lang="en-US" sz="2400">
              <a:latin typeface="Arial" charset="0"/>
            </a:endParaRPr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1079500" y="1517650"/>
            <a:ext cx="1355725" cy="6540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latin typeface="Arial" charset="0"/>
              </a:rPr>
              <a:t>on-chip memory</a:t>
            </a:r>
          </a:p>
        </p:txBody>
      </p:sp>
      <p:sp>
        <p:nvSpPr>
          <p:cNvPr id="347146" name="Line 10"/>
          <p:cNvSpPr>
            <a:spLocks noChangeShapeType="1"/>
          </p:cNvSpPr>
          <p:nvPr/>
        </p:nvSpPr>
        <p:spPr bwMode="auto">
          <a:xfrm flipH="1">
            <a:off x="2425700" y="800100"/>
            <a:ext cx="1079500" cy="727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7" name="Line 11"/>
          <p:cNvSpPr>
            <a:spLocks noChangeShapeType="1"/>
          </p:cNvSpPr>
          <p:nvPr/>
        </p:nvSpPr>
        <p:spPr bwMode="auto">
          <a:xfrm flipH="1" flipV="1">
            <a:off x="2425700" y="2168524"/>
            <a:ext cx="1079500" cy="20224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9" name="Rectangle 13"/>
          <p:cNvSpPr>
            <a:spLocks noChangeArrowheads="1"/>
          </p:cNvSpPr>
          <p:nvPr/>
        </p:nvSpPr>
        <p:spPr bwMode="auto">
          <a:xfrm>
            <a:off x="3505200" y="800100"/>
            <a:ext cx="4648200" cy="33909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038" y="936625"/>
            <a:ext cx="4343400" cy="3109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 smtClean="0">
                <a:effectLst/>
                <a:latin typeface="Arial" charset="0"/>
              </a:rPr>
              <a:t>www.ti.com/c2000</a:t>
            </a:r>
            <a:endParaRPr lang="en-US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312078" y="1578724"/>
            <a:ext cx="8496300" cy="3994150"/>
          </a:xfrm>
        </p:spPr>
        <p:txBody>
          <a:bodyPr>
            <a:normAutofit/>
          </a:bodyPr>
          <a:lstStyle/>
          <a:p>
            <a:r>
              <a:rPr lang="en-US" dirty="0"/>
              <a:t>Use Code Composer Studio to:</a:t>
            </a:r>
          </a:p>
          <a:p>
            <a:pPr lvl="1"/>
            <a:r>
              <a:rPr lang="en-US" dirty="0"/>
              <a:t>Create a </a:t>
            </a:r>
            <a:r>
              <a:rPr lang="en-US" i="1" dirty="0"/>
              <a:t>Project</a:t>
            </a:r>
          </a:p>
          <a:p>
            <a:pPr lvl="1"/>
            <a:r>
              <a:rPr lang="en-US" dirty="0"/>
              <a:t>Set </a:t>
            </a:r>
            <a:r>
              <a:rPr lang="en-US" i="1" dirty="0"/>
              <a:t>Build Options</a:t>
            </a:r>
          </a:p>
          <a:p>
            <a:r>
              <a:rPr lang="en-US" dirty="0"/>
              <a:t>Create a </a:t>
            </a:r>
            <a:r>
              <a:rPr lang="en-US" i="1" dirty="0"/>
              <a:t>user</a:t>
            </a:r>
            <a:r>
              <a:rPr lang="en-US" dirty="0"/>
              <a:t> linker command file which:</a:t>
            </a:r>
          </a:p>
          <a:p>
            <a:pPr lvl="1"/>
            <a:r>
              <a:rPr lang="en-US" dirty="0"/>
              <a:t>Describes a system’s available memory</a:t>
            </a:r>
          </a:p>
          <a:p>
            <a:pPr lvl="1"/>
            <a:r>
              <a:rPr lang="en-US" dirty="0"/>
              <a:t>Indicates where sections will be placed       in memory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4098"/>
          <p:cNvSpPr>
            <a:spLocks noChangeArrowheads="1"/>
          </p:cNvSpPr>
          <p:nvPr/>
        </p:nvSpPr>
        <p:spPr bwMode="auto">
          <a:xfrm>
            <a:off x="339904" y="1585644"/>
            <a:ext cx="8346896" cy="164129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8099" name="Rectangle 409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12078" y="1578724"/>
            <a:ext cx="8496300" cy="3994150"/>
          </a:xfrm>
        </p:spPr>
        <p:txBody>
          <a:bodyPr>
            <a:normAutofit/>
          </a:bodyPr>
          <a:lstStyle/>
          <a:p>
            <a:r>
              <a:rPr lang="en-US" dirty="0"/>
              <a:t>Use Code Composer Studio to</a:t>
            </a:r>
            <a:r>
              <a:rPr lang="en-US" dirty="0" smtClean="0"/>
              <a:t>:	</a:t>
            </a:r>
            <a:endParaRPr lang="en-US" dirty="0"/>
          </a:p>
          <a:p>
            <a:pPr lvl="1"/>
            <a:r>
              <a:rPr lang="en-US" dirty="0"/>
              <a:t>Create a </a:t>
            </a:r>
            <a:r>
              <a:rPr lang="en-US" i="1" dirty="0"/>
              <a:t>Project</a:t>
            </a:r>
          </a:p>
          <a:p>
            <a:pPr lvl="1"/>
            <a:r>
              <a:rPr lang="en-US" dirty="0"/>
              <a:t>Set </a:t>
            </a:r>
            <a:r>
              <a:rPr lang="en-US" i="1" dirty="0"/>
              <a:t>Build Options</a:t>
            </a:r>
          </a:p>
          <a:p>
            <a:r>
              <a:rPr lang="en-US" dirty="0"/>
              <a:t>Create a </a:t>
            </a:r>
            <a:r>
              <a:rPr lang="en-US" i="1" dirty="0"/>
              <a:t>user</a:t>
            </a:r>
            <a:r>
              <a:rPr lang="en-US" dirty="0"/>
              <a:t> linker command file which:</a:t>
            </a:r>
          </a:p>
          <a:p>
            <a:pPr lvl="1"/>
            <a:r>
              <a:rPr lang="en-US" dirty="0"/>
              <a:t>Describes a system’s available memory</a:t>
            </a:r>
          </a:p>
          <a:p>
            <a:pPr lvl="1"/>
            <a:r>
              <a:rPr lang="en-US" dirty="0"/>
              <a:t>Indicates where sections will be placed       in memory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30" name="Rectangle 11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Composer Studio</a:t>
            </a:r>
          </a:p>
        </p:txBody>
      </p:sp>
      <p:sp>
        <p:nvSpPr>
          <p:cNvPr id="215131" name="Rectangle 1115"/>
          <p:cNvSpPr>
            <a:spLocks noGrp="1" noChangeArrowheads="1"/>
          </p:cNvSpPr>
          <p:nvPr>
            <p:ph idx="1"/>
          </p:nvPr>
        </p:nvSpPr>
        <p:spPr>
          <a:xfrm>
            <a:off x="609600" y="4800600"/>
            <a:ext cx="6248400" cy="1828800"/>
          </a:xfrm>
        </p:spPr>
        <p:txBody>
          <a:bodyPr>
            <a:noAutofit/>
          </a:bodyPr>
          <a:lstStyle/>
          <a:p>
            <a:r>
              <a:rPr lang="en-US" sz="2800" dirty="0"/>
              <a:t>Code Composer Studio includes:</a:t>
            </a:r>
          </a:p>
          <a:p>
            <a:pPr lvl="1"/>
            <a:r>
              <a:rPr lang="en-US" sz="2400" dirty="0"/>
              <a:t>Integrated Edit/Debug GUI</a:t>
            </a:r>
          </a:p>
          <a:p>
            <a:pPr lvl="1"/>
            <a:r>
              <a:rPr lang="en-US" sz="2400" dirty="0"/>
              <a:t>Code Generation Tools</a:t>
            </a:r>
          </a:p>
          <a:p>
            <a:pPr lvl="1"/>
            <a:r>
              <a:rPr lang="en-US" sz="2400" dirty="0" smtClean="0"/>
              <a:t>TI-RTOS</a:t>
            </a:r>
            <a:endParaRPr lang="en-US" sz="2400" dirty="0"/>
          </a:p>
        </p:txBody>
      </p:sp>
      <p:sp>
        <p:nvSpPr>
          <p:cNvPr id="215043" name="Rectangle 1027"/>
          <p:cNvSpPr>
            <a:spLocks noChangeArrowheads="1"/>
          </p:cNvSpPr>
          <p:nvPr/>
        </p:nvSpPr>
        <p:spPr bwMode="auto">
          <a:xfrm>
            <a:off x="685800" y="923925"/>
            <a:ext cx="5715000" cy="37242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050" name="Rectangle 1034"/>
          <p:cNvSpPr>
            <a:spLocks noChangeArrowheads="1"/>
          </p:cNvSpPr>
          <p:nvPr/>
        </p:nvSpPr>
        <p:spPr bwMode="auto">
          <a:xfrm>
            <a:off x="2362200" y="2362200"/>
            <a:ext cx="1066800" cy="76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Asm</a:t>
            </a:r>
          </a:p>
        </p:txBody>
      </p:sp>
      <p:sp>
        <p:nvSpPr>
          <p:cNvPr id="215051" name="Rectangle 1035"/>
          <p:cNvSpPr>
            <a:spLocks noChangeArrowheads="1"/>
          </p:cNvSpPr>
          <p:nvPr/>
        </p:nvSpPr>
        <p:spPr bwMode="auto">
          <a:xfrm>
            <a:off x="3657600" y="2371725"/>
            <a:ext cx="1066800" cy="76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Link</a:t>
            </a:r>
          </a:p>
        </p:txBody>
      </p:sp>
      <p:sp>
        <p:nvSpPr>
          <p:cNvPr id="215052" name="Rectangle 1036"/>
          <p:cNvSpPr>
            <a:spLocks noChangeArrowheads="1"/>
          </p:cNvSpPr>
          <p:nvPr/>
        </p:nvSpPr>
        <p:spPr bwMode="auto">
          <a:xfrm>
            <a:off x="1066800" y="3438525"/>
            <a:ext cx="1066800" cy="76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Editor</a:t>
            </a:r>
          </a:p>
        </p:txBody>
      </p:sp>
      <p:sp>
        <p:nvSpPr>
          <p:cNvPr id="215053" name="Rectangle 1037"/>
          <p:cNvSpPr>
            <a:spLocks noChangeArrowheads="1"/>
          </p:cNvSpPr>
          <p:nvPr/>
        </p:nvSpPr>
        <p:spPr bwMode="auto">
          <a:xfrm>
            <a:off x="4953000" y="2371725"/>
            <a:ext cx="1066800" cy="76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Debug</a:t>
            </a:r>
          </a:p>
        </p:txBody>
      </p:sp>
      <p:sp>
        <p:nvSpPr>
          <p:cNvPr id="215057" name="Rectangle 1041"/>
          <p:cNvSpPr>
            <a:spLocks noChangeArrowheads="1"/>
          </p:cNvSpPr>
          <p:nvPr/>
        </p:nvSpPr>
        <p:spPr bwMode="auto">
          <a:xfrm>
            <a:off x="1066800" y="1304925"/>
            <a:ext cx="1066800" cy="76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Compile</a:t>
            </a:r>
          </a:p>
        </p:txBody>
      </p:sp>
      <p:sp>
        <p:nvSpPr>
          <p:cNvPr id="215059" name="Line 1043"/>
          <p:cNvSpPr>
            <a:spLocks noChangeShapeType="1"/>
          </p:cNvSpPr>
          <p:nvPr/>
        </p:nvSpPr>
        <p:spPr bwMode="auto">
          <a:xfrm>
            <a:off x="2133600" y="16859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064" name="Rectangle 1048"/>
          <p:cNvSpPr>
            <a:spLocks noChangeArrowheads="1"/>
          </p:cNvSpPr>
          <p:nvPr/>
        </p:nvSpPr>
        <p:spPr bwMode="auto">
          <a:xfrm>
            <a:off x="4914900" y="3514725"/>
            <a:ext cx="1143000" cy="9048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latin typeface="Arial" charset="0"/>
              </a:rPr>
              <a:t>Graphs,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latin typeface="Arial" charset="0"/>
              </a:rPr>
              <a:t>Profiling</a:t>
            </a:r>
          </a:p>
        </p:txBody>
      </p:sp>
      <p:sp>
        <p:nvSpPr>
          <p:cNvPr id="215076" name="Line 1060"/>
          <p:cNvSpPr>
            <a:spLocks noChangeShapeType="1"/>
          </p:cNvSpPr>
          <p:nvPr/>
        </p:nvSpPr>
        <p:spPr bwMode="auto">
          <a:xfrm>
            <a:off x="6019800" y="27527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078" name="Line 1062"/>
          <p:cNvSpPr>
            <a:spLocks noChangeShapeType="1"/>
          </p:cNvSpPr>
          <p:nvPr/>
        </p:nvSpPr>
        <p:spPr bwMode="auto">
          <a:xfrm>
            <a:off x="6705600" y="1357313"/>
            <a:ext cx="0" cy="2300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079" name="Rectangle 1063"/>
          <p:cNvSpPr>
            <a:spLocks noChangeArrowheads="1"/>
          </p:cNvSpPr>
          <p:nvPr/>
        </p:nvSpPr>
        <p:spPr bwMode="auto">
          <a:xfrm>
            <a:off x="7119938" y="1079500"/>
            <a:ext cx="1262062" cy="628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Code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Simulator</a:t>
            </a:r>
          </a:p>
        </p:txBody>
      </p:sp>
      <p:sp>
        <p:nvSpPr>
          <p:cNvPr id="215080" name="Rectangle 1064"/>
          <p:cNvSpPr>
            <a:spLocks noChangeArrowheads="1"/>
          </p:cNvSpPr>
          <p:nvPr/>
        </p:nvSpPr>
        <p:spPr bwMode="auto">
          <a:xfrm>
            <a:off x="7119938" y="2133600"/>
            <a:ext cx="1643062" cy="6302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Development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Tool</a:t>
            </a:r>
          </a:p>
        </p:txBody>
      </p:sp>
      <p:sp>
        <p:nvSpPr>
          <p:cNvPr id="215083" name="Rectangle 1067"/>
          <p:cNvSpPr>
            <a:spLocks noChangeArrowheads="1"/>
          </p:cNvSpPr>
          <p:nvPr/>
        </p:nvSpPr>
        <p:spPr bwMode="auto">
          <a:xfrm>
            <a:off x="7119938" y="3303588"/>
            <a:ext cx="1262062" cy="62865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External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Emulator</a:t>
            </a:r>
          </a:p>
        </p:txBody>
      </p:sp>
      <p:sp>
        <p:nvSpPr>
          <p:cNvPr id="215084" name="Rectangle 1068"/>
          <p:cNvSpPr>
            <a:spLocks noChangeArrowheads="1"/>
          </p:cNvSpPr>
          <p:nvPr/>
        </p:nvSpPr>
        <p:spPr bwMode="auto">
          <a:xfrm>
            <a:off x="7179467" y="4192587"/>
            <a:ext cx="1143000" cy="6286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MCU</a:t>
            </a: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Board</a:t>
            </a:r>
          </a:p>
        </p:txBody>
      </p:sp>
      <p:sp>
        <p:nvSpPr>
          <p:cNvPr id="215089" name="Line 1073"/>
          <p:cNvSpPr>
            <a:spLocks noChangeShapeType="1"/>
          </p:cNvSpPr>
          <p:nvPr/>
        </p:nvSpPr>
        <p:spPr bwMode="auto">
          <a:xfrm>
            <a:off x="7750971" y="3935411"/>
            <a:ext cx="0" cy="249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215091" name="Rectangle 1075"/>
          <p:cNvSpPr>
            <a:spLocks noChangeArrowheads="1"/>
          </p:cNvSpPr>
          <p:nvPr/>
        </p:nvSpPr>
        <p:spPr bwMode="auto">
          <a:xfrm>
            <a:off x="3619500" y="3514725"/>
            <a:ext cx="1143000" cy="67627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800" b="0">
                <a:latin typeface="Arial" charset="0"/>
              </a:rPr>
              <a:t>Libraries</a:t>
            </a:r>
          </a:p>
        </p:txBody>
      </p:sp>
      <p:sp>
        <p:nvSpPr>
          <p:cNvPr id="215105" name="Rectangle 1089"/>
          <p:cNvSpPr>
            <a:spLocks noChangeArrowheads="1"/>
          </p:cNvSpPr>
          <p:nvPr/>
        </p:nvSpPr>
        <p:spPr bwMode="auto">
          <a:xfrm>
            <a:off x="3657600" y="1279525"/>
            <a:ext cx="1066800" cy="76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000" b="0">
                <a:latin typeface="Arial" charset="0"/>
              </a:rPr>
              <a:t>lnk.cmd</a:t>
            </a:r>
          </a:p>
        </p:txBody>
      </p:sp>
      <p:sp>
        <p:nvSpPr>
          <p:cNvPr id="215109" name="Rectangle 1093"/>
          <p:cNvSpPr>
            <a:spLocks noChangeArrowheads="1"/>
          </p:cNvSpPr>
          <p:nvPr/>
        </p:nvSpPr>
        <p:spPr bwMode="auto">
          <a:xfrm>
            <a:off x="965200" y="1152524"/>
            <a:ext cx="3870960" cy="210883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10" name="Rectangle 1094"/>
          <p:cNvSpPr>
            <a:spLocks noChangeArrowheads="1"/>
          </p:cNvSpPr>
          <p:nvPr/>
        </p:nvSpPr>
        <p:spPr bwMode="auto">
          <a:xfrm>
            <a:off x="2808288" y="1187450"/>
            <a:ext cx="7508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chemeClr val="tx2"/>
                </a:solidFill>
                <a:latin typeface="Arial" charset="0"/>
              </a:rPr>
              <a:t>Build</a:t>
            </a:r>
          </a:p>
        </p:txBody>
      </p:sp>
      <p:sp>
        <p:nvSpPr>
          <p:cNvPr id="215113" name="Line 1097"/>
          <p:cNvSpPr>
            <a:spLocks noChangeShapeType="1"/>
          </p:cNvSpPr>
          <p:nvPr/>
        </p:nvSpPr>
        <p:spPr bwMode="auto">
          <a:xfrm>
            <a:off x="6705600" y="3648075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4" name="Line 1098"/>
          <p:cNvSpPr>
            <a:spLocks noChangeShapeType="1"/>
          </p:cNvSpPr>
          <p:nvPr/>
        </p:nvSpPr>
        <p:spPr bwMode="auto">
          <a:xfrm>
            <a:off x="6705600" y="2459038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5" name="Line 1099"/>
          <p:cNvSpPr>
            <a:spLocks noChangeShapeType="1"/>
          </p:cNvSpPr>
          <p:nvPr/>
        </p:nvSpPr>
        <p:spPr bwMode="auto">
          <a:xfrm>
            <a:off x="6705600" y="1371600"/>
            <a:ext cx="409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6" name="Line 1100"/>
          <p:cNvSpPr>
            <a:spLocks noChangeShapeType="1"/>
          </p:cNvSpPr>
          <p:nvPr/>
        </p:nvSpPr>
        <p:spPr bwMode="auto">
          <a:xfrm>
            <a:off x="1600200" y="2743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7" name="Line 1101"/>
          <p:cNvSpPr>
            <a:spLocks noChangeShapeType="1"/>
          </p:cNvSpPr>
          <p:nvPr/>
        </p:nvSpPr>
        <p:spPr bwMode="auto">
          <a:xfrm>
            <a:off x="3429000" y="2743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8" name="Line 1102"/>
          <p:cNvSpPr>
            <a:spLocks noChangeShapeType="1"/>
          </p:cNvSpPr>
          <p:nvPr/>
        </p:nvSpPr>
        <p:spPr bwMode="auto">
          <a:xfrm>
            <a:off x="4724400" y="27432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9" name="Line 1103"/>
          <p:cNvSpPr>
            <a:spLocks noChangeShapeType="1"/>
          </p:cNvSpPr>
          <p:nvPr/>
        </p:nvSpPr>
        <p:spPr bwMode="auto">
          <a:xfrm rot="5400000">
            <a:off x="5312568" y="3326607"/>
            <a:ext cx="3476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3" name="Line 1107"/>
          <p:cNvSpPr>
            <a:spLocks noChangeShapeType="1"/>
          </p:cNvSpPr>
          <p:nvPr/>
        </p:nvSpPr>
        <p:spPr bwMode="auto">
          <a:xfrm rot="5400000">
            <a:off x="4064794" y="2197894"/>
            <a:ext cx="328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4" name="Line 1108"/>
          <p:cNvSpPr>
            <a:spLocks noChangeShapeType="1"/>
          </p:cNvSpPr>
          <p:nvPr/>
        </p:nvSpPr>
        <p:spPr bwMode="auto">
          <a:xfrm rot="5400000">
            <a:off x="2531268" y="2031207"/>
            <a:ext cx="690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5" name="Line 1109"/>
          <p:cNvSpPr>
            <a:spLocks noChangeShapeType="1"/>
          </p:cNvSpPr>
          <p:nvPr/>
        </p:nvSpPr>
        <p:spPr bwMode="auto">
          <a:xfrm rot="16200000" flipV="1">
            <a:off x="912019" y="2750344"/>
            <a:ext cx="1376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7" name="Line 1111"/>
          <p:cNvSpPr>
            <a:spLocks noChangeShapeType="1"/>
          </p:cNvSpPr>
          <p:nvPr/>
        </p:nvSpPr>
        <p:spPr bwMode="auto">
          <a:xfrm flipV="1">
            <a:off x="4191000" y="3124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4070"/>
            <a:ext cx="8971042" cy="596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Composer Studio: IDE</a:t>
            </a:r>
          </a:p>
        </p:txBody>
      </p:sp>
      <p:sp>
        <p:nvSpPr>
          <p:cNvPr id="352265" name="Rectangle 9"/>
          <p:cNvSpPr>
            <a:spLocks noGrp="1" noChangeArrowheads="1"/>
          </p:cNvSpPr>
          <p:nvPr>
            <p:ph idx="1"/>
          </p:nvPr>
        </p:nvSpPr>
        <p:spPr>
          <a:xfrm>
            <a:off x="3251031" y="1989989"/>
            <a:ext cx="5449019" cy="4554748"/>
          </a:xfrm>
          <a:solidFill>
            <a:schemeClr val="bg1"/>
          </a:solidFill>
        </p:spPr>
        <p:txBody>
          <a:bodyPr lIns="45720" tIns="182880" rIns="45720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/>
              <a:t>Integrates</a:t>
            </a:r>
            <a:r>
              <a:rPr lang="en-US" sz="2400" dirty="0"/>
              <a:t>: edit, code generation, and </a:t>
            </a:r>
            <a:r>
              <a:rPr lang="en-US" sz="2400" dirty="0" smtClean="0"/>
              <a:t>debug</a:t>
            </a:r>
            <a:endParaRPr lang="en-US" sz="2400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u="sng" dirty="0"/>
              <a:t>Single-click access</a:t>
            </a:r>
            <a:r>
              <a:rPr lang="en-US" sz="2400" dirty="0"/>
              <a:t> using buttons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Powerful </a:t>
            </a:r>
            <a:r>
              <a:rPr lang="en-US" sz="2400" u="sng" dirty="0"/>
              <a:t>graphing/profiling</a:t>
            </a:r>
            <a:r>
              <a:rPr lang="en-US" sz="2400" dirty="0"/>
              <a:t> tools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Automated tasks using </a:t>
            </a:r>
            <a:r>
              <a:rPr lang="en-US" sz="2400" u="sng" dirty="0"/>
              <a:t>Scripts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Built-in access to </a:t>
            </a:r>
            <a:r>
              <a:rPr lang="en-US" sz="2400" u="sng" dirty="0" smtClean="0"/>
              <a:t>RTOS</a:t>
            </a:r>
            <a:r>
              <a:rPr lang="en-US" sz="2400" dirty="0" smtClean="0"/>
              <a:t> </a:t>
            </a:r>
            <a:r>
              <a:rPr lang="en-US" sz="2400" dirty="0"/>
              <a:t>functions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Based on the </a:t>
            </a:r>
            <a:r>
              <a:rPr lang="en-US" sz="2400" u="sng" dirty="0"/>
              <a:t>Eclipse</a:t>
            </a:r>
            <a:r>
              <a:rPr lang="en-US" sz="2400" dirty="0"/>
              <a:t> open source software framework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 and </a:t>
            </a:r>
            <a:r>
              <a:rPr lang="en-US" dirty="0"/>
              <a:t>Debug Perspective (</a:t>
            </a:r>
            <a:r>
              <a:rPr lang="en-US" dirty="0" smtClean="0"/>
              <a:t>CCSv9)</a:t>
            </a:r>
            <a:endParaRPr lang="en-US" dirty="0"/>
          </a:p>
        </p:txBody>
      </p:sp>
      <p:sp>
        <p:nvSpPr>
          <p:cNvPr id="414723" name="Rectangle 3"/>
          <p:cNvSpPr>
            <a:spLocks noGrp="1" noChangeArrowheads="1"/>
          </p:cNvSpPr>
          <p:nvPr>
            <p:ph idx="1"/>
          </p:nvPr>
        </p:nvSpPr>
        <p:spPr>
          <a:xfrm>
            <a:off x="488950" y="764078"/>
            <a:ext cx="8153400" cy="6762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2400" dirty="0"/>
              <a:t>Each perspective provides a set of functionality aimed at accomplishing a specific task</a:t>
            </a:r>
          </a:p>
        </p:txBody>
      </p:sp>
      <p:sp>
        <p:nvSpPr>
          <p:cNvPr id="414726" name="Rectangle 6"/>
          <p:cNvSpPr>
            <a:spLocks noChangeArrowheads="1"/>
          </p:cNvSpPr>
          <p:nvPr/>
        </p:nvSpPr>
        <p:spPr bwMode="auto">
          <a:xfrm>
            <a:off x="249238" y="4777152"/>
            <a:ext cx="4213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347663" indent="-34766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400" dirty="0" smtClean="0">
                <a:latin typeface="Arial" charset="0"/>
              </a:rPr>
              <a:t>Edit Perspective</a:t>
            </a:r>
            <a:endParaRPr lang="en-US" sz="2400" dirty="0">
              <a:latin typeface="Arial" charset="0"/>
            </a:endParaRPr>
          </a:p>
          <a:p>
            <a:pPr marL="739775" lvl="1" indent="-2778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2000" dirty="0">
                <a:latin typeface="Arial" charset="0"/>
              </a:rPr>
              <a:t>Displays views used during code development</a:t>
            </a:r>
          </a:p>
          <a:p>
            <a:pPr marL="1143000" lvl="2" indent="-282575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 dirty="0">
                <a:latin typeface="Arial" charset="0"/>
              </a:rPr>
              <a:t>C/C++ project, editor, etc.</a:t>
            </a:r>
          </a:p>
        </p:txBody>
      </p:sp>
      <p:sp>
        <p:nvSpPr>
          <p:cNvPr id="414727" name="Rectangle 7"/>
          <p:cNvSpPr>
            <a:spLocks noChangeArrowheads="1"/>
          </p:cNvSpPr>
          <p:nvPr/>
        </p:nvSpPr>
        <p:spPr bwMode="auto">
          <a:xfrm>
            <a:off x="4659313" y="4777152"/>
            <a:ext cx="43751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Ctr="1">
            <a:spAutoFit/>
          </a:bodyPr>
          <a:lstStyle/>
          <a:p>
            <a:pPr marL="347663" indent="-34766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u"/>
            </a:pPr>
            <a:r>
              <a:rPr lang="en-US" sz="2400">
                <a:latin typeface="Arial" charset="0"/>
              </a:rPr>
              <a:t>Debug Perspective</a:t>
            </a:r>
          </a:p>
          <a:p>
            <a:pPr marL="739775" lvl="1" indent="-277813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2000">
                <a:latin typeface="Arial" charset="0"/>
              </a:rPr>
              <a:t>Displays views used for debugging</a:t>
            </a:r>
          </a:p>
          <a:p>
            <a:pPr marL="1143000" lvl="2" indent="-282575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w"/>
            </a:pPr>
            <a:r>
              <a:rPr lang="en-US" sz="1800">
                <a:latin typeface="Arial" charset="0"/>
              </a:rPr>
              <a:t>Menus and toolbars associated with debugging, watch and memory windows, graphs, etc.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28" y="1437417"/>
            <a:ext cx="4341490" cy="3244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37416"/>
            <a:ext cx="4341490" cy="32441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6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Target Configuration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0" y="1591602"/>
            <a:ext cx="3644438" cy="917944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i="1" dirty="0" smtClean="0"/>
              <a:t>File </a:t>
            </a:r>
            <a:r>
              <a:rPr lang="en-US" sz="2400" i="1" dirty="0" smtClean="0">
                <a:sym typeface="Wingdings" pitchFamily="2" charset="2"/>
              </a:rPr>
              <a:t> New  Target Configuration File</a:t>
            </a:r>
            <a:endParaRPr lang="en-US" sz="2400" i="1" dirty="0"/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>
          <a:xfrm>
            <a:off x="5562600" y="4177273"/>
            <a:ext cx="3362537" cy="1583447"/>
          </a:xfrm>
          <a:prstGeom prst="rect">
            <a:avLst/>
          </a:prstGeom>
          <a:solidFill>
            <a:schemeClr val="accent2"/>
          </a:solidFill>
        </p:spPr>
        <p:txBody>
          <a:bodyPr tIns="18288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effectLst/>
              </a:rPr>
              <a:t>Select connection type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effectLst/>
              </a:rPr>
              <a:t>Select device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effectLst/>
              </a:rPr>
              <a:t>Save configuration</a:t>
            </a:r>
            <a:endParaRPr lang="en-US" sz="1800" dirty="0"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258"/>
            <a:ext cx="4691279" cy="224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1" y="3657600"/>
            <a:ext cx="4945046" cy="25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73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3962400" y="1752600"/>
            <a:ext cx="4704080" cy="434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CCSv9 </a:t>
            </a:r>
            <a:r>
              <a:rPr lang="en-US" dirty="0"/>
              <a:t>Project</a:t>
            </a:r>
          </a:p>
        </p:txBody>
      </p:sp>
      <p:sp>
        <p:nvSpPr>
          <p:cNvPr id="354313" name="Rectangle 9"/>
          <p:cNvSpPr>
            <a:spLocks noGrp="1" noChangeArrowheads="1"/>
          </p:cNvSpPr>
          <p:nvPr>
            <p:ph idx="1"/>
          </p:nvPr>
        </p:nvSpPr>
        <p:spPr>
          <a:xfrm>
            <a:off x="3962400" y="1857374"/>
            <a:ext cx="4800600" cy="42386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List of files: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Source (C, assembly)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Libraries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 smtClean="0"/>
              <a:t>Linker </a:t>
            </a:r>
            <a:r>
              <a:rPr lang="en-US" sz="2000" dirty="0"/>
              <a:t>command </a:t>
            </a:r>
            <a:r>
              <a:rPr lang="en-US" sz="2000" dirty="0" smtClean="0"/>
              <a:t>files</a:t>
            </a:r>
          </a:p>
          <a:p>
            <a:pPr lvl="1">
              <a:spcBef>
                <a:spcPts val="1000"/>
              </a:spcBef>
            </a:pPr>
            <a:r>
              <a:rPr lang="en-US" sz="2000" dirty="0"/>
              <a:t>TI-RTOS configuration </a:t>
            </a:r>
            <a:r>
              <a:rPr lang="en-US" sz="2000" dirty="0" smtClean="0"/>
              <a:t>file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Project settings:</a:t>
            </a:r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Build options (compiler, assembler, linker, and </a:t>
            </a:r>
            <a:r>
              <a:rPr lang="en-US" sz="2000" dirty="0" smtClean="0"/>
              <a:t>TI-RTOS)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1000"/>
              </a:spcBef>
            </a:pPr>
            <a:r>
              <a:rPr lang="en-US" sz="2000" dirty="0"/>
              <a:t>Build configurations</a:t>
            </a:r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3962400" y="1243013"/>
            <a:ext cx="3686175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Project files contain: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19822"/>
            <a:ext cx="2615411" cy="596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7" y="1483217"/>
            <a:ext cx="4430652" cy="4113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</a:t>
            </a:r>
            <a:r>
              <a:rPr lang="en-US" dirty="0" smtClean="0"/>
              <a:t>CCSv9 </a:t>
            </a:r>
            <a:r>
              <a:rPr lang="en-US" dirty="0"/>
              <a:t>Project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idx="1"/>
          </p:nvPr>
        </p:nvSpPr>
        <p:spPr>
          <a:xfrm>
            <a:off x="4991378" y="1396998"/>
            <a:ext cx="3810000" cy="457200"/>
          </a:xfrm>
          <a:solidFill>
            <a:schemeClr val="accent4">
              <a:lumMod val="40000"/>
              <a:lumOff val="60000"/>
            </a:schemeClr>
          </a:solidFill>
        </p:spPr>
        <p:txBody>
          <a:bodyPr tIns="91440">
            <a:noAutofit/>
          </a:bodyPr>
          <a:lstStyle/>
          <a:p>
            <a:pPr indent="-269875">
              <a:spcBef>
                <a:spcPts val="0"/>
              </a:spcBef>
            </a:pPr>
            <a:r>
              <a:rPr lang="en-US" sz="2000" i="1" dirty="0"/>
              <a:t>File </a:t>
            </a:r>
            <a:r>
              <a:rPr lang="en-US" sz="2000" i="1" dirty="0">
                <a:sym typeface="Wingdings" pitchFamily="2" charset="2"/>
              </a:rPr>
              <a:t> New  CCS Project</a:t>
            </a:r>
            <a:endParaRPr lang="en-US" sz="2000" i="1" dirty="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87367" y="1093834"/>
            <a:ext cx="3892412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1. Project Name, Location, and Device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60855" y="2404850"/>
            <a:ext cx="1435778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2. Tool-chain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771129" y="4297866"/>
            <a:ext cx="3603038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  <a:effectLst/>
                <a:latin typeface="Arial" pitchFamily="34" charset="0"/>
                <a:cs typeface="Arial" pitchFamily="34" charset="0"/>
              </a:rPr>
              <a:t>3. Project templates and examples</a:t>
            </a:r>
            <a:endParaRPr lang="en-US" sz="1600" dirty="0">
              <a:solidFill>
                <a:schemeClr val="tx2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V="1">
            <a:off x="931334" y="3934505"/>
            <a:ext cx="3870284" cy="18452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845256" y="4347631"/>
            <a:ext cx="2925873" cy="4783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sm" len="sm"/>
            <a:tailEnd type="triangle"/>
          </a:ln>
          <a:effectLst/>
        </p:spPr>
      </p:cxn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18" y="2740598"/>
            <a:ext cx="4223370" cy="149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618" y="4631260"/>
            <a:ext cx="4210415" cy="15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BACKGROUND" val="16777214"/>
  <p:tag name="PPFOREGROUND" val="0"/>
  <p:tag name="PPSHADOW" val="5987163"/>
  <p:tag name="PPTITLE" val="0"/>
  <p:tag name="PPFILL" val="16185078"/>
  <p:tag name="PPACCENT1" val="11513775"/>
  <p:tag name="PPACCENT2" val="14606046"/>
  <p:tag name="PPACCENT3" val="12829635"/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99079823</TotalTime>
  <Pages>50</Pages>
  <Words>670</Words>
  <Application>Microsoft Office PowerPoint</Application>
  <PresentationFormat>On-screen Show (4:3)</PresentationFormat>
  <Paragraphs>194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ttoTheme</vt:lpstr>
      <vt:lpstr>Programming Development Environment</vt:lpstr>
      <vt:lpstr>Module Objectives</vt:lpstr>
      <vt:lpstr>Module Objectives</vt:lpstr>
      <vt:lpstr>Code Composer Studio</vt:lpstr>
      <vt:lpstr>Code Composer Studio: IDE</vt:lpstr>
      <vt:lpstr>Edit and Debug Perspective (CCSv9)</vt:lpstr>
      <vt:lpstr>Creating a Target Configuration</vt:lpstr>
      <vt:lpstr>CCSv9 Project</vt:lpstr>
      <vt:lpstr>Creating a New CCSv9 Project</vt:lpstr>
      <vt:lpstr>CCSv9 Build Options – Compiler / Linker</vt:lpstr>
      <vt:lpstr>Module Objectives</vt:lpstr>
      <vt:lpstr>Sections</vt:lpstr>
      <vt:lpstr>Compiler Section Names</vt:lpstr>
      <vt:lpstr>Placing Sections in Memory</vt:lpstr>
      <vt:lpstr>Linking</vt:lpstr>
      <vt:lpstr>Linker Command File</vt:lpstr>
      <vt:lpstr>Linker Command File Summary</vt:lpstr>
      <vt:lpstr>Lab 2: Linker Command File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Development Environment</dc:title>
  <dc:subject>C2000</dc:subject>
  <dc:creator>TTO</dc:creator>
  <cp:keywords>2</cp:keywords>
  <cp:lastModifiedBy>Schachter, Ken</cp:lastModifiedBy>
  <cp:revision>704</cp:revision>
  <cp:lastPrinted>1996-04-04T12:52:37Z</cp:lastPrinted>
  <dcterms:created xsi:type="dcterms:W3CDTF">1995-10-06T09:25:34Z</dcterms:created>
  <dcterms:modified xsi:type="dcterms:W3CDTF">2019-06-21T18:03:23Z</dcterms:modified>
</cp:coreProperties>
</file>