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61" r:id="rId2"/>
    <p:sldId id="329" r:id="rId3"/>
    <p:sldId id="345" r:id="rId4"/>
    <p:sldId id="346" r:id="rId5"/>
    <p:sldId id="347" r:id="rId6"/>
    <p:sldId id="349" r:id="rId7"/>
    <p:sldId id="350" r:id="rId8"/>
    <p:sldId id="358" r:id="rId9"/>
    <p:sldId id="353" r:id="rId10"/>
    <p:sldId id="354" r:id="rId11"/>
    <p:sldId id="352" r:id="rId12"/>
    <p:sldId id="356" r:id="rId13"/>
    <p:sldId id="355" r:id="rId14"/>
    <p:sldId id="348" r:id="rId15"/>
    <p:sldId id="351" r:id="rId16"/>
    <p:sldId id="357" r:id="rId17"/>
    <p:sldId id="33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lnSpc>
        <a:spcPct val="80000"/>
      </a:lnSpc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94636" autoAdjust="0"/>
  </p:normalViewPr>
  <p:slideViewPr>
    <p:cSldViewPr>
      <p:cViewPr varScale="1">
        <p:scale>
          <a:sx n="85" d="100"/>
          <a:sy n="85" d="100"/>
        </p:scale>
        <p:origin x="-136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Times New Roman" pitchFamily="18" charset="0"/>
              </a:defRPr>
            </a:lvl1pPr>
          </a:lstStyle>
          <a:p>
            <a:fld id="{1409E469-EF4E-435F-93E8-5253D00A84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000" b="0" i="1">
                <a:latin typeface="Times New Roman" pitchFamily="18" charset="0"/>
              </a:defRPr>
            </a:lvl1pPr>
          </a:lstStyle>
          <a:p>
            <a:fld id="{DA8B60C8-E5A2-477C-829C-4C528BC890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159514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8F6AF4-63B6-4F73-88E9-1A970774D2F0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70FA54-6C7F-4A9E-8948-589535F2CAED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ED9698-1C79-470C-A5DB-EC64235BE4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67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CEDAA-B6DA-404B-AD7C-D34515225133}" type="slidenum">
              <a:rPr lang="en-US"/>
              <a:pPr/>
              <a:t>17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8486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772400" cy="18288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i_pptbar_wh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6486" y="6324600"/>
            <a:ext cx="8491027" cy="4815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7429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89BD6-E300-4C67-B175-76E5828D27B4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82210-5FCA-4178-AB04-4337EADA3D8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TI Logo Color One Line" descr="tilogo_color_oneline.png" hidden="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7730" y="6101890"/>
            <a:ext cx="1840840" cy="237724"/>
          </a:xfrm>
          <a:prstGeom prst="rect">
            <a:avLst/>
          </a:prstGeom>
        </p:spPr>
      </p:pic>
      <p:pic>
        <p:nvPicPr>
          <p:cNvPr id="8" name="TI Logo White One Line" descr="tilogo_bw_oneline.png" hidden="1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6939" y="5288938"/>
            <a:ext cx="1822553" cy="237724"/>
          </a:xfrm>
          <a:prstGeom prst="rect">
            <a:avLst/>
          </a:prstGeom>
        </p:spPr>
      </p:pic>
      <p:pic>
        <p:nvPicPr>
          <p:cNvPr id="9" name="TI Logo White Stack" descr="tilogo_bw_twoline.png" hidden="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1847" y="5656160"/>
            <a:ext cx="1456824" cy="353539"/>
          </a:xfrm>
          <a:prstGeom prst="rect">
            <a:avLst/>
          </a:prstGeom>
        </p:spPr>
      </p:pic>
      <p:pic>
        <p:nvPicPr>
          <p:cNvPr id="10" name="TI Logo Color Stack" descr="tilogo_color_twoline.png" hidden="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7241" y="6399926"/>
            <a:ext cx="1438537" cy="3474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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0" name="Title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603250"/>
          </a:xfrm>
          <a:noFill/>
          <a:ln/>
        </p:spPr>
        <p:txBody>
          <a:bodyPr>
            <a:normAutofit fontScale="90000"/>
          </a:bodyPr>
          <a:lstStyle/>
          <a:p>
            <a:pPr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dirty="0"/>
              <a:t>Peripheral Register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886200"/>
            <a:ext cx="7620000" cy="1068388"/>
          </a:xfrm>
          <a:noFill/>
          <a:ln/>
        </p:spPr>
        <p:txBody>
          <a:bodyPr>
            <a:normAutofit/>
          </a:bodyPr>
          <a:lstStyle/>
          <a:p>
            <a:r>
              <a:rPr lang="en-US" dirty="0"/>
              <a:t>Module 3</a:t>
            </a:r>
          </a:p>
          <a:p>
            <a:r>
              <a:rPr lang="en-US" dirty="0"/>
              <a:t>C2000™ Microcontroller Workshop</a:t>
            </a:r>
          </a:p>
        </p:txBody>
      </p:sp>
      <p:sp>
        <p:nvSpPr>
          <p:cNvPr id="15" name="copyright"/>
          <p:cNvSpPr>
            <a:spLocks noChangeArrowheads="1"/>
          </p:cNvSpPr>
          <p:nvPr/>
        </p:nvSpPr>
        <p:spPr bwMode="auto">
          <a:xfrm>
            <a:off x="5080123" y="6567488"/>
            <a:ext cx="4057650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46038" tIns="46038" rIns="46038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Copyright © </a:t>
            </a:r>
            <a:r>
              <a:rPr lang="en-US" sz="1200" b="0" dirty="0" smtClean="0">
                <a:solidFill>
                  <a:schemeClr val="tx2"/>
                </a:solidFill>
                <a:latin typeface="Arial" charset="0"/>
              </a:rPr>
              <a:t>2019 </a:t>
            </a:r>
            <a:r>
              <a:rPr lang="en-US" sz="1200" b="0" dirty="0">
                <a:solidFill>
                  <a:schemeClr val="tx2"/>
                </a:solidFill>
                <a:latin typeface="Arial" charset="0"/>
              </a:rPr>
              <a:t>Texas Instruments. All rights reserved.</a:t>
            </a:r>
            <a:r>
              <a:rPr lang="en-US" sz="1200" b="0" dirty="0">
                <a:latin typeface="Arial" charset="0"/>
              </a:rPr>
              <a:t> </a:t>
            </a:r>
            <a:endParaRPr lang="en-US" sz="1400" b="0" dirty="0">
              <a:latin typeface="Times New Roman" pitchFamily="18" charset="0"/>
            </a:endParaRPr>
          </a:p>
        </p:txBody>
      </p:sp>
      <p:pic>
        <p:nvPicPr>
          <p:cNvPr id="16" name="Picture 15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2987" y="6384027"/>
            <a:ext cx="1753366" cy="41148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133" y="778934"/>
            <a:ext cx="7924800" cy="121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 smtClean="0"/>
              <a:t>Read ADC conversion results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Optimization level of -O2</a:t>
            </a:r>
          </a:p>
          <a:p>
            <a:pPr lvl="1">
              <a:spcBef>
                <a:spcPts val="0"/>
              </a:spcBef>
            </a:pPr>
            <a:r>
              <a:rPr lang="en-US" sz="2000" dirty="0" smtClean="0"/>
              <a:t>Single MOV instruction is generated for each function call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8798" y="4343400"/>
            <a:ext cx="8001000" cy="228600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When compiled with: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Optimization level of -O2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Turn off </a:t>
            </a:r>
            <a:r>
              <a:rPr lang="en-US" sz="2000" dirty="0" err="1" smtClean="0"/>
              <a:t>inlining</a:t>
            </a:r>
            <a:r>
              <a:rPr lang="en-US" sz="2000" dirty="0" smtClean="0"/>
              <a:t> (--</a:t>
            </a:r>
            <a:r>
              <a:rPr lang="en-US" sz="2000" dirty="0" err="1" smtClean="0"/>
              <a:t>disable_inlining</a:t>
            </a:r>
            <a:r>
              <a:rPr lang="en-US" sz="2000" dirty="0" smtClean="0"/>
              <a:t>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/>
              <a:t>Results: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22 words of code</a:t>
            </a:r>
          </a:p>
          <a:p>
            <a:pPr lvl="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/>
              <a:t>4 words for </a:t>
            </a:r>
            <a:r>
              <a:rPr lang="en-US" sz="1600" dirty="0" err="1" smtClean="0"/>
              <a:t>ADC_readResult</a:t>
            </a:r>
            <a:r>
              <a:rPr lang="en-US" sz="1600" dirty="0" smtClean="0"/>
              <a:t>() and 18 words for the calling functions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53 cycles to execute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65" y="2125128"/>
            <a:ext cx="7519305" cy="1986707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22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API Functions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69331"/>
              </p:ext>
            </p:extLst>
          </p:nvPr>
        </p:nvGraphicFramePr>
        <p:xfrm>
          <a:off x="838200" y="1143000"/>
          <a:ext cx="7467600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200"/>
                <a:gridCol w="2489200"/>
                <a:gridCol w="248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ADC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DMA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Interrupt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ASysCtl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ECAP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LIN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CAN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EPWM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MemCfg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CLA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EQEP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PGA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CLAPROMCRC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Flash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PMBus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CMPSS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FSI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SCI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CPU Timer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GPIO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SDFM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HRCAP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SPI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DCC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HRPWM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SysCtrl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DCSM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I2C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X-BAR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5943" y="6153702"/>
            <a:ext cx="7726859" cy="33855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the </a:t>
            </a:r>
            <a:r>
              <a:rPr lang="en-US" sz="2000" b="0" i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F28004x Peripheral Driver </a:t>
            </a:r>
            <a:r>
              <a:rPr lang="en-US" sz="2000" b="0" i="1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Library User’s Guide for details</a:t>
            </a:r>
            <a:endParaRPr lang="en-US" sz="2000" b="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5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Driverlib</a:t>
            </a:r>
            <a:r>
              <a:rPr lang="en-US" dirty="0" smtClean="0"/>
              <a:t> Examples</a:t>
            </a:r>
            <a:endParaRPr lang="en-US" dirty="0"/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>
          <a:xfrm>
            <a:off x="813858" y="841591"/>
            <a:ext cx="7491942" cy="56388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Example projects </a:t>
            </a:r>
            <a:r>
              <a:rPr lang="en-US" sz="2400" dirty="0" smtClean="0"/>
              <a:t>are helpful for getting started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481668"/>
            <a:ext cx="7292975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07948" y="6353563"/>
            <a:ext cx="8119586" cy="32778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800" b="0" dirty="0" smtClean="0">
                <a:solidFill>
                  <a:schemeClr val="dk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C:\ti\c2000\C2000Ware_&lt;version&gt;\driverlib\f28004x\examples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2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Assist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690033"/>
            <a:ext cx="8039100" cy="6007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838200"/>
            <a:ext cx="5624513" cy="1858963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59" y="3173129"/>
            <a:ext cx="4096867" cy="246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836791" y="1767681"/>
            <a:ext cx="820809" cy="140544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91" y="3962400"/>
            <a:ext cx="5578475" cy="1798637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5943600" y="3420039"/>
            <a:ext cx="685800" cy="77096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2888669" y="5957084"/>
            <a:ext cx="3802644" cy="387798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ctr" anchorCtr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Activate by: Ctrl + Space</a:t>
            </a:r>
          </a:p>
        </p:txBody>
      </p:sp>
    </p:spTree>
    <p:extLst>
      <p:ext uri="{BB962C8B-B14F-4D97-AF65-F5344CB8AC3E}">
        <p14:creationId xmlns:p14="http://schemas.microsoft.com/office/powerpoint/2010/main" val="313820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Documentation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2" y="1199012"/>
            <a:ext cx="3707451" cy="47956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513" y="1255024"/>
            <a:ext cx="4795682" cy="46836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0107" y="601133"/>
            <a:ext cx="4576125" cy="38779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Available in .pdf or .html formats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8032" y="6332282"/>
            <a:ext cx="8779703" cy="387798"/>
          </a:xfrm>
          <a:prstGeom prst="rect">
            <a:avLst/>
          </a:prstGeom>
          <a:solidFill>
            <a:schemeClr val="accent2"/>
          </a:solidFill>
        </p:spPr>
        <p:txBody>
          <a:bodyPr wrap="none" lIns="45720" rIns="45720" rtlCol="0" anchor="ctr" anchorCtr="0">
            <a:noAutofit/>
          </a:bodyPr>
          <a:lstStyle/>
          <a:p>
            <a:pPr algn="ctr"/>
            <a:r>
              <a:rPr lang="en-US" sz="2400" b="0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C:\ti\c2000\C2000Ware_&lt;version&gt;\device_support\f28004x\docs</a:t>
            </a:r>
          </a:p>
        </p:txBody>
      </p:sp>
    </p:spTree>
    <p:extLst>
      <p:ext uri="{BB962C8B-B14F-4D97-AF65-F5344CB8AC3E}">
        <p14:creationId xmlns:p14="http://schemas.microsoft.com/office/powerpoint/2010/main" val="227659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Driverlib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376150" y="904346"/>
            <a:ext cx="8361451" cy="404865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800" dirty="0"/>
              <a:t>Easier code development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Easy to use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Has been written to be optimized well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 smtClean="0"/>
              <a:t>CCS – hover over function to view description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Compatible with Bit Field Header Files</a:t>
            </a:r>
            <a:endParaRPr lang="en-US" sz="2800" dirty="0"/>
          </a:p>
          <a:p>
            <a:pPr>
              <a:spcBef>
                <a:spcPts val="1200"/>
              </a:spcBef>
            </a:pPr>
            <a:r>
              <a:rPr lang="en-US" sz="2800" dirty="0"/>
              <a:t>TI has already done all the work!</a:t>
            </a:r>
          </a:p>
          <a:p>
            <a:pPr lvl="1">
              <a:spcBef>
                <a:spcPts val="1200"/>
              </a:spcBef>
            </a:pPr>
            <a:r>
              <a:rPr lang="en-US" sz="2400" dirty="0"/>
              <a:t>Use the correct </a:t>
            </a:r>
            <a:r>
              <a:rPr lang="en-US" sz="2400" dirty="0" err="1" smtClean="0"/>
              <a:t>Driverlib</a:t>
            </a:r>
            <a:r>
              <a:rPr lang="en-US" sz="2400" dirty="0" smtClean="0"/>
              <a:t> package </a:t>
            </a:r>
            <a:r>
              <a:rPr lang="en-US" sz="2400" dirty="0"/>
              <a:t>for your device: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457200" y="6400800"/>
            <a:ext cx="8229600" cy="287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charset="0"/>
              </a:rPr>
              <a:t>Go to </a:t>
            </a:r>
            <a:r>
              <a:rPr lang="en-US" sz="1600" dirty="0">
                <a:solidFill>
                  <a:schemeClr val="tx2"/>
                </a:solidFill>
                <a:latin typeface="Arial" charset="0"/>
              </a:rPr>
              <a:t>http://www.ti.com</a:t>
            </a:r>
            <a:r>
              <a:rPr lang="en-US" sz="1600" dirty="0">
                <a:latin typeface="Arial" charset="0"/>
              </a:rPr>
              <a:t> and enter </a:t>
            </a:r>
            <a:r>
              <a:rPr lang="en-US" sz="1600" dirty="0" smtClean="0">
                <a:latin typeface="Arial" charset="0"/>
              </a:rPr>
              <a:t>“C2000Ware” </a:t>
            </a:r>
            <a:r>
              <a:rPr lang="en-US" sz="1600" dirty="0">
                <a:latin typeface="Arial" charset="0"/>
              </a:rPr>
              <a:t>in the keyword search box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342594"/>
              </p:ext>
            </p:extLst>
          </p:nvPr>
        </p:nvGraphicFramePr>
        <p:xfrm>
          <a:off x="592666" y="5120640"/>
          <a:ext cx="792480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/>
                <a:gridCol w="1981200"/>
                <a:gridCol w="1981200"/>
                <a:gridCol w="1981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F28004x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F2807x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F2837xS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F2837xD</a:t>
                      </a:r>
                      <a:endParaRPr lang="en-US" sz="28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1957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10" y="939226"/>
            <a:ext cx="2426799" cy="526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File Directory Structure</a:t>
            </a:r>
            <a:endParaRPr lang="en-US" dirty="0"/>
          </a:p>
        </p:txBody>
      </p:sp>
      <p:sp>
        <p:nvSpPr>
          <p:cNvPr id="10" name="Rectangle 43"/>
          <p:cNvSpPr txBox="1">
            <a:spLocks noChangeArrowheads="1"/>
          </p:cNvSpPr>
          <p:nvPr/>
        </p:nvSpPr>
        <p:spPr>
          <a:xfrm>
            <a:off x="4809542" y="3773186"/>
            <a:ext cx="3877259" cy="177641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modified files are in the Project Folder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636666" y="3444844"/>
            <a:ext cx="2940228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 smtClean="0">
                <a:solidFill>
                  <a:schemeClr val="tx2"/>
                </a:solidFill>
                <a:effectLst/>
                <a:latin typeface="Arial" charset="0"/>
              </a:rPr>
              <a:t>Project </a:t>
            </a:r>
            <a:r>
              <a:rPr lang="en-US" sz="2400" b="0" dirty="0">
                <a:solidFill>
                  <a:schemeClr val="tx2"/>
                </a:solidFill>
                <a:effectLst/>
                <a:latin typeface="Arial" charset="0"/>
              </a:rPr>
              <a:t>Source Files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4636666" y="4484386"/>
            <a:ext cx="4278734" cy="68326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400" b="0" dirty="0" smtClean="0">
                <a:solidFill>
                  <a:schemeClr val="tx2"/>
                </a:solidFill>
                <a:effectLst/>
                <a:latin typeface="Arial" charset="0"/>
              </a:rPr>
              <a:t>Other Source Files that </a:t>
            </a:r>
            <a:r>
              <a:rPr lang="en-US" sz="2400" b="0" dirty="0">
                <a:solidFill>
                  <a:schemeClr val="tx2"/>
                </a:solidFill>
                <a:effectLst/>
                <a:latin typeface="Arial" charset="0"/>
              </a:rPr>
              <a:t>are “Added” </a:t>
            </a:r>
            <a:r>
              <a:rPr lang="en-US" sz="2400" b="0" dirty="0" smtClean="0">
                <a:solidFill>
                  <a:schemeClr val="tx2"/>
                </a:solidFill>
                <a:effectLst/>
                <a:latin typeface="Arial" charset="0"/>
              </a:rPr>
              <a:t>to the </a:t>
            </a:r>
            <a:r>
              <a:rPr lang="en-US" sz="2400" b="0" dirty="0">
                <a:solidFill>
                  <a:schemeClr val="tx2"/>
                </a:solidFill>
                <a:effectLst/>
                <a:latin typeface="Arial" charset="0"/>
              </a:rPr>
              <a:t>Project Folder</a:t>
            </a:r>
          </a:p>
        </p:txBody>
      </p:sp>
      <p:sp>
        <p:nvSpPr>
          <p:cNvPr id="13" name="Text Box 40"/>
          <p:cNvSpPr txBox="1">
            <a:spLocks noChangeArrowheads="1"/>
          </p:cNvSpPr>
          <p:nvPr/>
        </p:nvSpPr>
        <p:spPr bwMode="auto">
          <a:xfrm>
            <a:off x="4636666" y="1092200"/>
            <a:ext cx="2411238" cy="3877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effectLst/>
                <a:latin typeface="Arial" charset="0"/>
              </a:rPr>
              <a:t>Supporting </a:t>
            </a:r>
            <a:r>
              <a:rPr lang="en-US" sz="2400" b="0" dirty="0" smtClean="0">
                <a:solidFill>
                  <a:schemeClr val="tx2"/>
                </a:solidFill>
                <a:effectLst/>
                <a:latin typeface="Arial" charset="0"/>
              </a:rPr>
              <a:t>Files</a:t>
            </a:r>
            <a:endParaRPr lang="en-US" sz="2400" b="0" dirty="0"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5" name="Line 44"/>
          <p:cNvSpPr>
            <a:spLocks noChangeShapeType="1"/>
          </p:cNvSpPr>
          <p:nvPr/>
        </p:nvSpPr>
        <p:spPr bwMode="auto">
          <a:xfrm flipH="1">
            <a:off x="2116666" y="3616225"/>
            <a:ext cx="2562907" cy="20225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45"/>
          <p:cNvSpPr>
            <a:spLocks noChangeShapeType="1"/>
          </p:cNvSpPr>
          <p:nvPr/>
        </p:nvSpPr>
        <p:spPr bwMode="auto">
          <a:xfrm flipH="1">
            <a:off x="2057400" y="4667164"/>
            <a:ext cx="2626312" cy="13949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ext Box 46"/>
          <p:cNvSpPr txBox="1">
            <a:spLocks noChangeArrowheads="1"/>
          </p:cNvSpPr>
          <p:nvPr/>
        </p:nvSpPr>
        <p:spPr bwMode="auto">
          <a:xfrm>
            <a:off x="183222" y="6517320"/>
            <a:ext cx="8859990" cy="2893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600" b="0" i="1" dirty="0" smtClean="0">
                <a:solidFill>
                  <a:schemeClr val="tx2"/>
                </a:solidFill>
                <a:effectLst/>
                <a:latin typeface="Arial" charset="0"/>
              </a:rPr>
              <a:t>Note: CCSv9 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Arial" charset="0"/>
              </a:rPr>
              <a:t>will automatically add </a:t>
            </a:r>
            <a:r>
              <a:rPr lang="en-US" sz="1600" b="0" i="1" u="sng" dirty="0">
                <a:solidFill>
                  <a:schemeClr val="tx2"/>
                </a:solidFill>
                <a:effectLst/>
                <a:latin typeface="Arial" charset="0"/>
              </a:rPr>
              <a:t>ALL</a:t>
            </a:r>
            <a:r>
              <a:rPr lang="en-US" sz="1600" b="0" i="1" dirty="0">
                <a:solidFill>
                  <a:schemeClr val="tx2"/>
                </a:solidFill>
                <a:effectLst/>
                <a:latin typeface="Arial" charset="0"/>
              </a:rPr>
              <a:t> files contained in the folder where the project is created</a:t>
            </a:r>
          </a:p>
        </p:txBody>
      </p:sp>
      <p:sp>
        <p:nvSpPr>
          <p:cNvPr id="19" name="Line 44"/>
          <p:cNvSpPr>
            <a:spLocks noChangeShapeType="1"/>
          </p:cNvSpPr>
          <p:nvPr/>
        </p:nvSpPr>
        <p:spPr bwMode="auto">
          <a:xfrm flipH="1">
            <a:off x="2514600" y="1266092"/>
            <a:ext cx="2185664" cy="289104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 flipH="1">
            <a:off x="2819399" y="1261955"/>
            <a:ext cx="1880863" cy="6430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43"/>
          <p:cNvSpPr txBox="1">
            <a:spLocks noChangeArrowheads="1"/>
          </p:cNvSpPr>
          <p:nvPr/>
        </p:nvSpPr>
        <p:spPr>
          <a:xfrm>
            <a:off x="4800601" y="1397000"/>
            <a:ext cx="4267199" cy="20574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to make projects portable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lang="en-US" sz="2000" b="0" dirty="0" smtClean="0">
                <a:latin typeface="+mn-lt"/>
              </a:rPr>
              <a:t>${PROJECT_ROOT} provides an anchor point for paths to files that travel with the project</a:t>
            </a:r>
            <a:endParaRPr kumimoji="0" lang="en-US" sz="20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 to maintain and update supporting</a:t>
            </a:r>
            <a:r>
              <a:rPr kumimoji="0" lang="en-US" sz="2000" b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files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Rectangle 43"/>
          <p:cNvSpPr txBox="1">
            <a:spLocks noChangeArrowheads="1"/>
          </p:cNvSpPr>
          <p:nvPr/>
        </p:nvSpPr>
        <p:spPr>
          <a:xfrm>
            <a:off x="4800600" y="5139706"/>
            <a:ext cx="3877259" cy="762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" pitchFamily="2" charset="2"/>
              <a:buChar char=""/>
              <a:tabLst/>
              <a:defRPr/>
            </a:pPr>
            <a:r>
              <a:rPr kumimoji="0" lang="en-US" sz="20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files for multiple part lab exercises</a:t>
            </a:r>
            <a:endParaRPr kumimoji="0" lang="en-US" sz="20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Line 44"/>
          <p:cNvSpPr>
            <a:spLocks noChangeShapeType="1"/>
          </p:cNvSpPr>
          <p:nvPr/>
        </p:nvSpPr>
        <p:spPr bwMode="auto">
          <a:xfrm flipH="1">
            <a:off x="2819399" y="1286099"/>
            <a:ext cx="1880864" cy="138090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76"/>
          <p:cNvSpPr txBox="1">
            <a:spLocks noChangeArrowheads="1"/>
          </p:cNvSpPr>
          <p:nvPr/>
        </p:nvSpPr>
        <p:spPr bwMode="auto">
          <a:xfrm>
            <a:off x="955675" y="3770252"/>
            <a:ext cx="7212013" cy="1655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3600" dirty="0" smtClean="0">
                <a:effectLst/>
              </a:rPr>
              <a:t>C2000 Technical Training</a:t>
            </a:r>
            <a:endParaRPr lang="en-US" sz="3600" dirty="0">
              <a:effectLst/>
            </a:endParaRPr>
          </a:p>
          <a:p>
            <a:pPr algn="ctr"/>
            <a:endParaRPr lang="en-US" b="0" dirty="0">
              <a:effectLst/>
              <a:latin typeface="Arial" charset="0"/>
            </a:endParaRPr>
          </a:p>
          <a:p>
            <a:pPr algn="ctr"/>
            <a:r>
              <a:rPr lang="en-US" b="0" dirty="0" smtClean="0">
                <a:effectLst/>
                <a:latin typeface="Arial" charset="0"/>
              </a:rPr>
              <a:t>www.ti.com/c2000</a:t>
            </a:r>
            <a:endParaRPr lang="en-US" b="0" dirty="0">
              <a:effectLst/>
              <a:latin typeface="Arial" charset="0"/>
            </a:endParaRPr>
          </a:p>
        </p:txBody>
      </p:sp>
      <p:pic>
        <p:nvPicPr>
          <p:cNvPr id="11" name="Picture 10" descr="ti_stk_4c_pos_cmyk_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1745" y="1517496"/>
            <a:ext cx="7013462" cy="16459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</a:t>
            </a:r>
            <a:r>
              <a:rPr lang="en-US" dirty="0"/>
              <a:t>Objectives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>
          <a:xfrm>
            <a:off x="515848" y="1331053"/>
            <a:ext cx="8094752" cy="3926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Review register programming model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Understand </a:t>
            </a:r>
            <a:r>
              <a:rPr lang="en-US" dirty="0"/>
              <a:t>the usage of the </a:t>
            </a:r>
            <a:r>
              <a:rPr lang="en-US" dirty="0" smtClean="0"/>
              <a:t>F28004x </a:t>
            </a:r>
            <a:r>
              <a:rPr lang="en-US" dirty="0" err="1" smtClean="0"/>
              <a:t>Driverlib</a:t>
            </a:r>
            <a:r>
              <a:rPr lang="en-US" dirty="0" smtClean="0"/>
              <a:t> and associated files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Program an application using </a:t>
            </a:r>
            <a:r>
              <a:rPr lang="en-US" dirty="0" err="1" smtClean="0"/>
              <a:t>Driverlib</a:t>
            </a: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 smtClean="0"/>
              <a:t>Discuss </a:t>
            </a:r>
            <a:r>
              <a:rPr lang="en-US" dirty="0" err="1" smtClean="0"/>
              <a:t>Driverlib</a:t>
            </a:r>
            <a:r>
              <a:rPr lang="en-US" dirty="0" smtClean="0"/>
              <a:t> optimization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6" name="Rectangle 7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Register Programming Model</a:t>
            </a:r>
          </a:p>
        </p:txBody>
      </p:sp>
      <p:sp>
        <p:nvSpPr>
          <p:cNvPr id="22" name="Content Placeholder 12370"/>
          <p:cNvSpPr>
            <a:spLocks noGrp="1"/>
          </p:cNvSpPr>
          <p:nvPr>
            <p:ph idx="1"/>
          </p:nvPr>
        </p:nvSpPr>
        <p:spPr>
          <a:xfrm>
            <a:off x="4932727" y="864066"/>
            <a:ext cx="4152550" cy="5796793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Driverlib</a:t>
            </a:r>
            <a:endParaRPr lang="en-US" sz="2000" dirty="0" smtClean="0"/>
          </a:p>
          <a:p>
            <a:pPr lvl="1"/>
            <a:r>
              <a:rPr lang="en-US" sz="1800" dirty="0" smtClean="0"/>
              <a:t>C functions automatically set register bit fields</a:t>
            </a:r>
          </a:p>
          <a:p>
            <a:pPr lvl="1"/>
            <a:r>
              <a:rPr lang="en-US" sz="1800" dirty="0" smtClean="0"/>
              <a:t>Common tasks and peripheral modes supported</a:t>
            </a:r>
          </a:p>
          <a:p>
            <a:pPr lvl="1"/>
            <a:r>
              <a:rPr lang="en-US" sz="1800" dirty="0" smtClean="0"/>
              <a:t>Reduces learning curve and simplifies programming</a:t>
            </a:r>
          </a:p>
          <a:p>
            <a:r>
              <a:rPr lang="en-US" sz="2000" dirty="0" smtClean="0"/>
              <a:t>Bit Field Header Files</a:t>
            </a:r>
          </a:p>
          <a:p>
            <a:pPr lvl="1"/>
            <a:r>
              <a:rPr lang="en-US" sz="1800" dirty="0" smtClean="0"/>
              <a:t>C structures – Peripheral Register Header Files</a:t>
            </a:r>
          </a:p>
          <a:p>
            <a:pPr lvl="1"/>
            <a:r>
              <a:rPr lang="en-US" sz="1800" dirty="0" smtClean="0"/>
              <a:t>Register access whole or by bits and bit fields are manipulated without masking</a:t>
            </a:r>
          </a:p>
          <a:p>
            <a:pPr lvl="1"/>
            <a:r>
              <a:rPr lang="en-US" sz="1800" dirty="0" smtClean="0"/>
              <a:t>Ease-of-use with CCS IDE</a:t>
            </a:r>
            <a:endParaRPr lang="en-US" sz="2000" dirty="0" smtClean="0"/>
          </a:p>
          <a:p>
            <a:r>
              <a:rPr lang="en-US" sz="2000" dirty="0" smtClean="0"/>
              <a:t>Direct</a:t>
            </a:r>
          </a:p>
          <a:p>
            <a:pPr lvl="1"/>
            <a:r>
              <a:rPr lang="en-US" sz="1800" dirty="0" smtClean="0"/>
              <a:t>User code (C or assembly)  defines and access register addresses</a:t>
            </a:r>
            <a:endParaRPr lang="en-US" sz="18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820515" y="5885694"/>
            <a:ext cx="3843848" cy="421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ffectLst/>
                <a:latin typeface="+mn-lt"/>
              </a:rPr>
              <a:t>Hardware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>
            <a:off x="820515" y="1084597"/>
            <a:ext cx="3843848" cy="4215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ffectLst/>
                <a:latin typeface="+mn-lt"/>
              </a:rPr>
              <a:t>Software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820515" y="4925473"/>
            <a:ext cx="3843848" cy="4215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ffectLst/>
                <a:latin typeface="+mn-lt"/>
              </a:rPr>
              <a:t>Registers and Addresses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151037" y="2044816"/>
            <a:ext cx="1513326" cy="4215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effectLst/>
                <a:latin typeface="+mn-lt"/>
              </a:rPr>
              <a:t>Driverlib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32" name="Straight Arrow Connector 31"/>
          <p:cNvCxnSpPr>
            <a:stCxn id="26" idx="2"/>
            <a:endCxn id="24" idx="0"/>
          </p:cNvCxnSpPr>
          <p:nvPr/>
        </p:nvCxnSpPr>
        <p:spPr bwMode="auto">
          <a:xfrm>
            <a:off x="2742439" y="5347039"/>
            <a:ext cx="0" cy="538655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3" name="Straight Arrow Connector 32"/>
          <p:cNvCxnSpPr>
            <a:endCxn id="27" idx="0"/>
          </p:cNvCxnSpPr>
          <p:nvPr/>
        </p:nvCxnSpPr>
        <p:spPr bwMode="auto">
          <a:xfrm>
            <a:off x="3907700" y="1506163"/>
            <a:ext cx="0" cy="53865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4" name="Straight Arrow Connector 33"/>
          <p:cNvCxnSpPr>
            <a:stCxn id="25" idx="2"/>
            <a:endCxn id="41" idx="0"/>
          </p:cNvCxnSpPr>
          <p:nvPr/>
        </p:nvCxnSpPr>
        <p:spPr bwMode="auto">
          <a:xfrm>
            <a:off x="2742439" y="1506163"/>
            <a:ext cx="0" cy="149887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820515" y="5600195"/>
            <a:ext cx="384384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36" name="Straight Arrow Connector 35"/>
          <p:cNvCxnSpPr>
            <a:stCxn id="27" idx="2"/>
          </p:cNvCxnSpPr>
          <p:nvPr/>
        </p:nvCxnSpPr>
        <p:spPr bwMode="auto">
          <a:xfrm>
            <a:off x="3907700" y="2466382"/>
            <a:ext cx="1" cy="245909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37" name="Left Brace 36"/>
          <p:cNvSpPr/>
          <p:nvPr/>
        </p:nvSpPr>
        <p:spPr bwMode="auto">
          <a:xfrm>
            <a:off x="444098" y="1506163"/>
            <a:ext cx="376417" cy="4094032"/>
          </a:xfrm>
          <a:prstGeom prst="leftBrace">
            <a:avLst/>
          </a:prstGeom>
          <a:solidFill>
            <a:schemeClr val="bg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6200000">
            <a:off x="-707863" y="3410318"/>
            <a:ext cx="2145011" cy="2893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0" dirty="0" smtClean="0">
                <a:solidFill>
                  <a:schemeClr val="dk1"/>
                </a:solidFill>
                <a:effectLst/>
                <a:latin typeface="+mn-lt"/>
              </a:rPr>
              <a:t>Hardware Abstraction</a:t>
            </a:r>
          </a:p>
        </p:txBody>
      </p:sp>
      <p:cxnSp>
        <p:nvCxnSpPr>
          <p:cNvPr id="39" name="Straight Arrow Connector 38"/>
          <p:cNvCxnSpPr>
            <a:endCxn id="42" idx="0"/>
          </p:cNvCxnSpPr>
          <p:nvPr/>
        </p:nvCxnSpPr>
        <p:spPr bwMode="auto">
          <a:xfrm>
            <a:off x="1577178" y="1506163"/>
            <a:ext cx="0" cy="2459091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2"/>
          </p:cNvCxnSpPr>
          <p:nvPr/>
        </p:nvCxnSpPr>
        <p:spPr bwMode="auto">
          <a:xfrm>
            <a:off x="1577178" y="4386820"/>
            <a:ext cx="0" cy="538653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1985776" y="3005035"/>
            <a:ext cx="1513326" cy="4215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ffectLst/>
                <a:latin typeface="+mn-lt"/>
              </a:rPr>
              <a:t>Bit Fields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820515" y="3965254"/>
            <a:ext cx="1513326" cy="42156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ffectLst/>
                <a:latin typeface="+mn-lt"/>
              </a:rPr>
              <a:t>Direct</a:t>
            </a:r>
            <a:endParaRPr kumimoji="0" lang="en-US" sz="20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43" name="Straight Arrow Connector 42"/>
          <p:cNvCxnSpPr>
            <a:stCxn id="41" idx="2"/>
            <a:endCxn id="26" idx="0"/>
          </p:cNvCxnSpPr>
          <p:nvPr/>
        </p:nvCxnSpPr>
        <p:spPr bwMode="auto">
          <a:xfrm>
            <a:off x="2742439" y="3426601"/>
            <a:ext cx="0" cy="149887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52445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6" name="Rectangle 7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 Comparison 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243281" y="5520268"/>
            <a:ext cx="8664106" cy="1219200"/>
          </a:xfrm>
          <a:solidFill>
            <a:schemeClr val="accent2"/>
          </a:solidFill>
        </p:spPr>
        <p:txBody>
          <a:bodyPr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The device support package includes documentation and examples showing how to use the Bit Field Header Files or </a:t>
            </a:r>
            <a:r>
              <a:rPr lang="en-US" sz="1600" dirty="0" err="1" smtClean="0"/>
              <a:t>Driverlib</a:t>
            </a:r>
            <a:endParaRPr lang="en-US" sz="1600" dirty="0" smtClean="0"/>
          </a:p>
          <a:p>
            <a:pPr>
              <a:spcBef>
                <a:spcPts val="0"/>
              </a:spcBef>
            </a:pPr>
            <a:r>
              <a:rPr lang="en-US" sz="1600" dirty="0" smtClean="0"/>
              <a:t>Device support packages located at: 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C:\ti\c2000\C2000Ware\device_support\</a:t>
            </a:r>
          </a:p>
          <a:p>
            <a:pPr marL="0" indent="3941763">
              <a:spcBef>
                <a:spcPts val="0"/>
              </a:spcBef>
              <a:buNone/>
            </a:pPr>
            <a:r>
              <a:rPr lang="en-US" sz="1600" b="0" dirty="0">
                <a:latin typeface="Courier New" pitchFamily="49" charset="0"/>
                <a:cs typeface="Courier New" pitchFamily="49" charset="0"/>
              </a:rPr>
              <a:t>C:\</a:t>
            </a:r>
            <a:r>
              <a:rPr lang="en-US" sz="1600" b="0" dirty="0" smtClean="0">
                <a:latin typeface="Courier New" pitchFamily="49" charset="0"/>
                <a:cs typeface="Courier New" pitchFamily="49" charset="0"/>
              </a:rPr>
              <a:t>ti\c2000\C2000Ware\driverlib\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C2000Ware can be downloaded at </a:t>
            </a:r>
            <a:r>
              <a:rPr lang="en-US" sz="16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www.ti.com/tool/c2000ware</a:t>
            </a:r>
            <a:endParaRPr lang="en-US" sz="16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3"/>
          <p:cNvSpPr>
            <a:spLocks noChangeArrowheads="1"/>
          </p:cNvSpPr>
          <p:nvPr/>
        </p:nvSpPr>
        <p:spPr bwMode="auto">
          <a:xfrm>
            <a:off x="156048" y="3522366"/>
            <a:ext cx="8849292" cy="301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16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EPwm1Regs.CMPA.bit.CMPA = EPwm1Regs.TBPRD 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* duty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lang="en-US" sz="1600" dirty="0">
              <a:solidFill>
                <a:srgbClr val="FF0000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6049" y="5121411"/>
            <a:ext cx="8849291" cy="301621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3175" eaLnBrk="0" hangingPunct="0">
              <a:defRPr/>
            </a:pPr>
            <a:r>
              <a:rPr lang="en-US" sz="1600" dirty="0" err="1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EPWM_setCounterCompareValue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(EPWM1_BASE</a:t>
            </a:r>
            <a:r>
              <a:rPr lang="en-US" sz="1600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, EPWM_COUNTER_COMPARE_A, duty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156048" y="1960346"/>
            <a:ext cx="8849294" cy="28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*CMPR1 = </a:t>
            </a:r>
            <a:r>
              <a:rPr lang="en-US" sz="1600" dirty="0" smtClean="0">
                <a:solidFill>
                  <a:srgbClr val="FF0000"/>
                </a:solidFill>
                <a:effectLst/>
                <a:latin typeface="Courier New" pitchFamily="49" charset="0"/>
                <a:cs typeface="Courier New" pitchFamily="49" charset="0"/>
              </a:rPr>
              <a:t>0x1234;</a:t>
            </a:r>
            <a:endParaRPr lang="en-US" sz="1600" dirty="0">
              <a:solidFill>
                <a:srgbClr val="FF0000"/>
              </a:solidFill>
              <a:effectLst/>
              <a:latin typeface="Courier New" pitchFamily="49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56049" y="887912"/>
            <a:ext cx="8849291" cy="866001"/>
            <a:chOff x="156049" y="837578"/>
            <a:chExt cx="8849291" cy="866001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156049" y="1059795"/>
              <a:ext cx="2873229" cy="421566"/>
            </a:xfrm>
            <a:prstGeom prst="roundRect">
              <a:avLst/>
            </a:prstGeom>
            <a:solidFill>
              <a:srgbClr val="FF0000">
                <a:lumMod val="40000"/>
                <a:lumOff val="6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Direct</a:t>
              </a:r>
            </a:p>
          </p:txBody>
        </p:sp>
        <p:sp>
          <p:nvSpPr>
            <p:cNvPr id="21" name="Content Placeholder 1"/>
            <p:cNvSpPr txBox="1">
              <a:spLocks/>
            </p:cNvSpPr>
            <p:nvPr/>
          </p:nvSpPr>
          <p:spPr>
            <a:xfrm>
              <a:off x="3570255" y="837578"/>
              <a:ext cx="5435085" cy="8660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</a:rPr>
                <a:t>Register addresses # defined individually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User must compute bit-field masks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Not easy-to-read</a:t>
              </a:r>
              <a:endParaRPr lang="en-US" sz="1600" dirty="0">
                <a:effectLst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Connector 21"/>
            <p:cNvCxnSpPr>
              <a:stCxn id="20" idx="3"/>
              <a:endCxn id="21" idx="1"/>
            </p:cNvCxnSpPr>
            <p:nvPr/>
          </p:nvCxnSpPr>
          <p:spPr bwMode="auto">
            <a:xfrm>
              <a:off x="3029278" y="1270578"/>
              <a:ext cx="540977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156049" y="2456088"/>
            <a:ext cx="8849292" cy="866001"/>
            <a:chOff x="156049" y="2244379"/>
            <a:chExt cx="8849292" cy="866001"/>
          </a:xfrm>
        </p:grpSpPr>
        <p:sp>
          <p:nvSpPr>
            <p:cNvPr id="24" name="Rounded Rectangle 23"/>
            <p:cNvSpPr/>
            <p:nvPr/>
          </p:nvSpPr>
          <p:spPr bwMode="auto">
            <a:xfrm>
              <a:off x="156049" y="2466596"/>
              <a:ext cx="2873229" cy="421566"/>
            </a:xfrm>
            <a:prstGeom prst="roundRect">
              <a:avLst/>
            </a:prstGeom>
            <a:solidFill>
              <a:srgbClr val="FF0000">
                <a:lumMod val="40000"/>
                <a:lumOff val="6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Bit Field Header Files</a:t>
              </a:r>
            </a:p>
          </p:txBody>
        </p:sp>
        <p:sp>
          <p:nvSpPr>
            <p:cNvPr id="25" name="Content Placeholder 1"/>
            <p:cNvSpPr txBox="1">
              <a:spLocks/>
            </p:cNvSpPr>
            <p:nvPr/>
          </p:nvSpPr>
          <p:spPr>
            <a:xfrm>
              <a:off x="3570256" y="2244379"/>
              <a:ext cx="5435085" cy="8660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</a:rPr>
                <a:t>Header files define all registers as structures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Bit-fields directly accessible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Easy-to-read</a:t>
              </a:r>
              <a:endParaRPr lang="en-US" sz="1600" dirty="0">
                <a:effectLst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Connector 25"/>
            <p:cNvCxnSpPr>
              <a:stCxn id="24" idx="3"/>
              <a:endCxn id="25" idx="1"/>
            </p:cNvCxnSpPr>
            <p:nvPr/>
          </p:nvCxnSpPr>
          <p:spPr bwMode="auto">
            <a:xfrm>
              <a:off x="3029278" y="2677379"/>
              <a:ext cx="540978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156049" y="4024263"/>
            <a:ext cx="8849293" cy="866001"/>
            <a:chOff x="156049" y="4024263"/>
            <a:chExt cx="8849293" cy="866001"/>
          </a:xfrm>
        </p:grpSpPr>
        <p:sp>
          <p:nvSpPr>
            <p:cNvPr id="28" name="Rounded Rectangle 27"/>
            <p:cNvSpPr/>
            <p:nvPr/>
          </p:nvSpPr>
          <p:spPr bwMode="auto">
            <a:xfrm>
              <a:off x="156049" y="4246480"/>
              <a:ext cx="2873229" cy="421566"/>
            </a:xfrm>
            <a:prstGeom prst="roundRect">
              <a:avLst/>
            </a:prstGeom>
            <a:solidFill>
              <a:srgbClr val="FF0000">
                <a:lumMod val="40000"/>
                <a:lumOff val="60000"/>
              </a:srgbClr>
            </a:solidFill>
            <a:ln w="12700" cap="flat" cmpd="sng" algn="ctr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Driverlib</a:t>
              </a:r>
              <a:endPara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Content Placeholder 1"/>
            <p:cNvSpPr txBox="1">
              <a:spLocks/>
            </p:cNvSpPr>
            <p:nvPr/>
          </p:nvSpPr>
          <p:spPr>
            <a:xfrm>
              <a:off x="3570255" y="4024263"/>
              <a:ext cx="5435087" cy="8660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32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"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err="1" smtClean="0">
                  <a:effectLst/>
                </a:rPr>
                <a:t>Driverlib</a:t>
              </a:r>
              <a:r>
                <a:rPr lang="en-US" sz="1600" dirty="0" smtClean="0">
                  <a:effectLst/>
                </a:rPr>
                <a:t> performs low-level register manipulation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Easy-to-read</a:t>
              </a:r>
            </a:p>
            <a:p>
              <a:pPr fontAlgn="auto">
                <a:lnSpc>
                  <a:spcPct val="100000"/>
                </a:lnSpc>
                <a:spcAft>
                  <a:spcPts val="0"/>
                </a:spcAft>
              </a:pPr>
              <a:r>
                <a:rPr lang="en-US" sz="1600" dirty="0" smtClean="0">
                  <a:effectLst/>
                  <a:cs typeface="Courier New" panose="02070309020205020404" pitchFamily="49" charset="0"/>
                </a:rPr>
                <a:t>Highest abstraction level</a:t>
              </a:r>
              <a:endParaRPr lang="en-US" sz="1600" dirty="0">
                <a:effectLst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Connector 29"/>
            <p:cNvCxnSpPr>
              <a:stCxn id="28" idx="3"/>
              <a:endCxn id="29" idx="1"/>
            </p:cNvCxnSpPr>
            <p:nvPr/>
          </p:nvCxnSpPr>
          <p:spPr bwMode="auto">
            <a:xfrm>
              <a:off x="3029278" y="4457263"/>
              <a:ext cx="540977" cy="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9241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Library (</a:t>
            </a:r>
            <a:r>
              <a:rPr lang="en-US" dirty="0" err="1" smtClean="0"/>
              <a:t>Driverlib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7150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 smtClean="0"/>
              <a:t>Driverlib</a:t>
            </a:r>
            <a:r>
              <a:rPr lang="en-US" sz="2400" dirty="0" smtClean="0"/>
              <a:t> “APIs” provide many advantages and benefits: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Require </a:t>
            </a:r>
            <a:r>
              <a:rPr lang="en-US" sz="2000" dirty="0"/>
              <a:t>less detailed knowledge of the hardware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Produce </a:t>
            </a:r>
            <a:r>
              <a:rPr lang="en-US" sz="2000" dirty="0"/>
              <a:t>code that is easy-to-write and easy-to-read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Generally </a:t>
            </a:r>
            <a:r>
              <a:rPr lang="en-US" sz="2000" dirty="0" smtClean="0"/>
              <a:t>require </a:t>
            </a:r>
            <a:r>
              <a:rPr lang="en-US" sz="2000" dirty="0"/>
              <a:t>less development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Provide </a:t>
            </a:r>
            <a:r>
              <a:rPr lang="en-US" sz="2000" dirty="0"/>
              <a:t>portability across other C2000 devices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Optimize </a:t>
            </a:r>
            <a:r>
              <a:rPr lang="en-US" sz="2000" dirty="0"/>
              <a:t>well; </a:t>
            </a:r>
            <a:r>
              <a:rPr lang="en-US" sz="2000" dirty="0" smtClean="0"/>
              <a:t>remove </a:t>
            </a:r>
            <a:r>
              <a:rPr lang="en-US" sz="2000" dirty="0"/>
              <a:t>overhead and </a:t>
            </a:r>
            <a:r>
              <a:rPr lang="en-US" sz="2000" dirty="0" smtClean="0"/>
              <a:t>speed </a:t>
            </a:r>
            <a:r>
              <a:rPr lang="en-US" sz="2000" dirty="0"/>
              <a:t>up code </a:t>
            </a:r>
            <a:r>
              <a:rPr lang="en-US" sz="2000" dirty="0" smtClean="0"/>
              <a:t>execution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400" dirty="0" smtClean="0"/>
              <a:t>If needed, “direct register access” can be used to create custom </a:t>
            </a:r>
            <a:r>
              <a:rPr lang="en-US" sz="2400" dirty="0" err="1" smtClean="0"/>
              <a:t>Driverlib</a:t>
            </a:r>
            <a:r>
              <a:rPr lang="en-US" sz="2400" dirty="0" smtClean="0"/>
              <a:t> functions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Requires detailed knowledge of: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Operation of each register and bit field</a:t>
            </a:r>
          </a:p>
          <a:p>
            <a:pPr lvl="2">
              <a:spcBef>
                <a:spcPts val="300"/>
              </a:spcBef>
              <a:spcAft>
                <a:spcPts val="300"/>
              </a:spcAft>
            </a:pPr>
            <a:r>
              <a:rPr lang="en-US" sz="1800" dirty="0" smtClean="0"/>
              <a:t>Interactions and sequencing required for proper peripheral operation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000" dirty="0" smtClean="0"/>
              <a:t>Can result in smaller and more efficient code</a:t>
            </a:r>
          </a:p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en-US" sz="2400" dirty="0" smtClean="0"/>
              <a:t>Both APIs and direct register access can be used independently or combined</a:t>
            </a:r>
          </a:p>
        </p:txBody>
      </p:sp>
    </p:spTree>
    <p:extLst>
      <p:ext uri="{BB962C8B-B14F-4D97-AF65-F5344CB8AC3E}">
        <p14:creationId xmlns:p14="http://schemas.microsoft.com/office/powerpoint/2010/main" val="196860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" y="1183340"/>
            <a:ext cx="1867063" cy="89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File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27870" y="965202"/>
            <a:ext cx="4639730" cy="990600"/>
          </a:xfrm>
        </p:spPr>
        <p:txBody>
          <a:bodyPr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0" i="1" dirty="0" smtClean="0">
                <a:solidFill>
                  <a:srgbClr val="FF0000"/>
                </a:solidFill>
              </a:rPr>
              <a:t>Software driver (</a:t>
            </a:r>
            <a:r>
              <a:rPr lang="en-US" sz="2000" b="0" i="1" dirty="0" err="1" smtClean="0">
                <a:solidFill>
                  <a:srgbClr val="FF0000"/>
                </a:solidFill>
              </a:rPr>
              <a:t>Driverlib</a:t>
            </a:r>
            <a:r>
              <a:rPr lang="en-US" sz="2000" b="0" i="1" dirty="0" smtClean="0">
                <a:solidFill>
                  <a:srgbClr val="FF0000"/>
                </a:solidFill>
              </a:rPr>
              <a:t> API)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Contains source code for drivers</a:t>
            </a:r>
          </a:p>
          <a:p>
            <a:pPr lvl="1">
              <a:spcBef>
                <a:spcPts val="0"/>
              </a:spcBef>
            </a:pPr>
            <a:r>
              <a:rPr lang="en-US" sz="1800" b="0" dirty="0" smtClean="0"/>
              <a:t>.c files and .h files</a:t>
            </a:r>
            <a:endParaRPr lang="en-US" sz="1800" b="0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827870" y="1981200"/>
            <a:ext cx="6248400" cy="44958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dirty="0" smtClean="0">
                <a:solidFill>
                  <a:srgbClr val="FF0000"/>
                </a:solidFill>
              </a:rPr>
              <a:t>Direct register access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/>
              <a:t>Contains peripheral, interrupt, and register access header files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hw</a:t>
            </a:r>
            <a:r>
              <a:rPr lang="en-US" sz="2000" dirty="0" smtClean="0"/>
              <a:t>_*.h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One per peripheral / </a:t>
            </a:r>
            <a:r>
              <a:rPr lang="en-US" sz="1800" b="0" dirty="0" err="1" smtClean="0"/>
              <a:t>memmap</a:t>
            </a:r>
            <a:r>
              <a:rPr lang="en-US" sz="1800" b="0" dirty="0" smtClean="0"/>
              <a:t> device function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Defines all registers and bit fields within the registers for each peripheral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Used by driver API to access a peripheral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Can be used to bypass </a:t>
            </a:r>
            <a:r>
              <a:rPr lang="en-US" sz="1800" b="0" dirty="0" err="1" smtClean="0"/>
              <a:t>driverlib</a:t>
            </a:r>
            <a:r>
              <a:rPr lang="en-US" sz="1800" b="0" dirty="0" smtClean="0"/>
              <a:t> API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hw_memmap.h</a:t>
            </a:r>
            <a:endParaRPr lang="en-US" sz="20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Defines base address for each peripheral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hw_ints.h</a:t>
            </a:r>
            <a:endParaRPr lang="en-US" sz="20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Defines interrupt numbers (used with </a:t>
            </a:r>
            <a:r>
              <a:rPr lang="en-US" sz="1800" b="0" dirty="0" err="1" smtClean="0"/>
              <a:t>interrupt.c</a:t>
            </a:r>
            <a:r>
              <a:rPr lang="en-US" sz="1800" b="0" dirty="0" smtClean="0"/>
              <a:t>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/>
              <a:t>hw_types.h</a:t>
            </a:r>
            <a:endParaRPr lang="en-US" sz="2000" dirty="0" smtClean="0"/>
          </a:p>
          <a:p>
            <a:pPr lvl="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/>
              <a:t>Defines type definitions</a:t>
            </a:r>
            <a:endParaRPr lang="en-US" sz="1800" b="0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2079812" y="1192306"/>
            <a:ext cx="788894" cy="18825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1595718" y="1900518"/>
            <a:ext cx="1249085" cy="27541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474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590800"/>
            <a:ext cx="8382000" cy="41148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dk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a </a:t>
            </a:r>
            <a:r>
              <a:rPr lang="en-US" dirty="0" err="1" smtClean="0"/>
              <a:t>Driverlib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28132"/>
            <a:ext cx="8534400" cy="5977468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Driverlib</a:t>
            </a:r>
            <a:r>
              <a:rPr lang="en-US" sz="2400" dirty="0" smtClean="0"/>
              <a:t> API functions are built on top of the direct register access model</a:t>
            </a:r>
          </a:p>
          <a:p>
            <a:pPr lvl="1"/>
            <a:r>
              <a:rPr lang="en-US" sz="2000" b="0" dirty="0" smtClean="0"/>
              <a:t>Useful to understand for debugging or when needing to directly access a register or bit field </a:t>
            </a:r>
          </a:p>
          <a:p>
            <a:pPr lvl="1"/>
            <a:r>
              <a:rPr lang="en-US" sz="2000" b="0" dirty="0" smtClean="0"/>
              <a:t>Uses a similar traditional #define approach</a:t>
            </a:r>
          </a:p>
          <a:p>
            <a:r>
              <a:rPr lang="en-US" sz="2400" dirty="0" smtClean="0"/>
              <a:t>Naming convention used in header files macros: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1" dirty="0" smtClean="0"/>
              <a:t>Values that end in </a:t>
            </a:r>
            <a:r>
              <a:rPr lang="en-US" sz="2000" dirty="0" smtClean="0">
                <a:solidFill>
                  <a:srgbClr val="FF0000"/>
                </a:solidFill>
              </a:rPr>
              <a:t>_BASE</a:t>
            </a:r>
            <a:r>
              <a:rPr lang="en-US" sz="2000" b="0" dirty="0" smtClean="0">
                <a:solidFill>
                  <a:srgbClr val="FF0000"/>
                </a:solidFill>
              </a:rPr>
              <a:t> </a:t>
            </a:r>
            <a:r>
              <a:rPr lang="en-US" sz="2000" b="0" i="1" dirty="0" smtClean="0">
                <a:sym typeface="Wingdings" panose="05000000000000000000" pitchFamily="2" charset="2"/>
              </a:rPr>
              <a:t>are</a:t>
            </a:r>
            <a:r>
              <a:rPr lang="en-US" sz="2000" b="0" i="1" dirty="0" smtClean="0"/>
              <a:t> module instance base addresses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1" dirty="0" smtClean="0"/>
              <a:t>Values that contain an </a:t>
            </a:r>
            <a:r>
              <a:rPr lang="en-US" sz="2000" dirty="0" smtClean="0">
                <a:solidFill>
                  <a:srgbClr val="FF0000"/>
                </a:solidFill>
              </a:rPr>
              <a:t>_O_</a:t>
            </a:r>
            <a:r>
              <a:rPr lang="en-US" sz="2000" b="0" dirty="0" smtClean="0"/>
              <a:t> </a:t>
            </a:r>
            <a:r>
              <a:rPr lang="en-US" sz="2000" b="0" i="1" dirty="0" smtClean="0"/>
              <a:t>are register address offsets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1" dirty="0" smtClean="0"/>
              <a:t>Values that end in </a:t>
            </a:r>
            <a:r>
              <a:rPr lang="en-US" sz="2000" dirty="0" smtClean="0">
                <a:solidFill>
                  <a:srgbClr val="FF0000"/>
                </a:solidFill>
              </a:rPr>
              <a:t>_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b="0" dirty="0"/>
              <a:t> </a:t>
            </a:r>
            <a:r>
              <a:rPr lang="en-US" sz="2000" b="0" i="1" dirty="0" smtClean="0"/>
              <a:t>are mask for multi-bit field register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1" dirty="0" smtClean="0"/>
              <a:t>Values that end in </a:t>
            </a:r>
            <a:r>
              <a:rPr lang="en-US" sz="2000" dirty="0" smtClean="0">
                <a:solidFill>
                  <a:srgbClr val="FF0000"/>
                </a:solidFill>
              </a:rPr>
              <a:t>_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b="0" dirty="0"/>
              <a:t> </a:t>
            </a:r>
            <a:r>
              <a:rPr lang="en-US" sz="2000" b="0" i="1" dirty="0" smtClean="0"/>
              <a:t>are the number of bits to shift</a:t>
            </a:r>
          </a:p>
          <a:p>
            <a:pPr marL="457200" lvl="1" indent="0">
              <a:buNone/>
            </a:pPr>
            <a:r>
              <a:rPr lang="en-US" sz="2000" b="0" i="1" dirty="0" err="1" smtClean="0"/>
              <a:t>hw_types.h</a:t>
            </a:r>
            <a:r>
              <a:rPr lang="en-US" sz="2000" b="0" i="1" dirty="0" smtClean="0"/>
              <a:t> contains the follow macros:</a:t>
            </a:r>
            <a:endParaRPr lang="en-US" sz="2000" b="0" i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HWREG(x)</a:t>
            </a:r>
            <a:r>
              <a:rPr lang="en-US" sz="2000" dirty="0" smtClean="0"/>
              <a:t> </a:t>
            </a:r>
            <a:r>
              <a:rPr lang="en-US" sz="2000" b="0" i="1" dirty="0" smtClean="0"/>
              <a:t>are 32-bit accesses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HWREGH(x)</a:t>
            </a:r>
            <a:r>
              <a:rPr lang="en-US" sz="2000" dirty="0" smtClean="0"/>
              <a:t> </a:t>
            </a:r>
            <a:r>
              <a:rPr lang="en-US" sz="2000" b="0" i="1" dirty="0" smtClean="0"/>
              <a:t>are 16-bit accesses (or upper/lower 32-bit word)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HWREGB(x)</a:t>
            </a:r>
            <a:r>
              <a:rPr lang="en-US" sz="2000" dirty="0" smtClean="0"/>
              <a:t> </a:t>
            </a:r>
            <a:r>
              <a:rPr lang="en-US" sz="2000" b="0" i="1" dirty="0" smtClean="0"/>
              <a:t>are 8-bit accesses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HWREGBP(x)</a:t>
            </a:r>
            <a:r>
              <a:rPr lang="en-US" sz="2000" dirty="0" smtClean="0"/>
              <a:t> </a:t>
            </a:r>
            <a:r>
              <a:rPr lang="en-US" sz="2000" b="0" i="1" dirty="0" smtClean="0"/>
              <a:t>are used with byte peripherals</a:t>
            </a:r>
          </a:p>
          <a:p>
            <a:pPr marL="457200" lvl="1" indent="0">
              <a:buNone/>
            </a:pPr>
            <a:r>
              <a:rPr lang="en-US" sz="2000" b="0" i="1" dirty="0" smtClean="0"/>
              <a:t>where x is the address to be accessed</a:t>
            </a:r>
            <a:endParaRPr lang="en-US" sz="2000" b="0" i="1" dirty="0"/>
          </a:p>
        </p:txBody>
      </p:sp>
    </p:spTree>
    <p:extLst>
      <p:ext uri="{BB962C8B-B14F-4D97-AF65-F5344CB8AC3E}">
        <p14:creationId xmlns:p14="http://schemas.microsoft.com/office/powerpoint/2010/main" val="284275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Function Example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07971" y="776711"/>
            <a:ext cx="8525940" cy="5914174"/>
            <a:chOff x="307971" y="776711"/>
            <a:chExt cx="8525940" cy="5914174"/>
          </a:xfrm>
        </p:grpSpPr>
        <p:grpSp>
          <p:nvGrpSpPr>
            <p:cNvPr id="38" name="Group 37"/>
            <p:cNvGrpSpPr/>
            <p:nvPr/>
          </p:nvGrpSpPr>
          <p:grpSpPr>
            <a:xfrm>
              <a:off x="939801" y="2971800"/>
              <a:ext cx="7239000" cy="2937030"/>
              <a:chOff x="939801" y="3088112"/>
              <a:chExt cx="7239000" cy="2937030"/>
            </a:xfrm>
          </p:grpSpPr>
          <p:sp>
            <p:nvSpPr>
              <p:cNvPr id="4" name="Flowchart: Document 3"/>
              <p:cNvSpPr/>
              <p:nvPr/>
            </p:nvSpPr>
            <p:spPr bwMode="auto">
              <a:xfrm>
                <a:off x="939801" y="3352800"/>
                <a:ext cx="7239000" cy="2672342"/>
              </a:xfrm>
              <a:custGeom>
                <a:avLst/>
                <a:gdLst>
                  <a:gd name="connsiteX0" fmla="*/ 0 w 21600"/>
                  <a:gd name="connsiteY0" fmla="*/ 0 h 21600"/>
                  <a:gd name="connsiteX1" fmla="*/ 21600 w 21600"/>
                  <a:gd name="connsiteY1" fmla="*/ 0 h 21600"/>
                  <a:gd name="connsiteX2" fmla="*/ 21600 w 21600"/>
                  <a:gd name="connsiteY2" fmla="*/ 17322 h 21600"/>
                  <a:gd name="connsiteX3" fmla="*/ 0 w 21600"/>
                  <a:gd name="connsiteY3" fmla="*/ 20172 h 21600"/>
                  <a:gd name="connsiteX4" fmla="*/ 0 w 21600"/>
                  <a:gd name="connsiteY4" fmla="*/ 0 h 21600"/>
                  <a:gd name="connsiteX0" fmla="*/ 0 w 21600"/>
                  <a:gd name="connsiteY0" fmla="*/ 0 h 21117"/>
                  <a:gd name="connsiteX1" fmla="*/ 21600 w 21600"/>
                  <a:gd name="connsiteY1" fmla="*/ 0 h 21117"/>
                  <a:gd name="connsiteX2" fmla="*/ 21600 w 21600"/>
                  <a:gd name="connsiteY2" fmla="*/ 15304 h 21117"/>
                  <a:gd name="connsiteX3" fmla="*/ 0 w 21600"/>
                  <a:gd name="connsiteY3" fmla="*/ 20172 h 21117"/>
                  <a:gd name="connsiteX4" fmla="*/ 0 w 21600"/>
                  <a:gd name="connsiteY4" fmla="*/ 0 h 21117"/>
                  <a:gd name="connsiteX0" fmla="*/ 0 w 21600"/>
                  <a:gd name="connsiteY0" fmla="*/ 0 h 21316"/>
                  <a:gd name="connsiteX1" fmla="*/ 21600 w 21600"/>
                  <a:gd name="connsiteY1" fmla="*/ 0 h 21316"/>
                  <a:gd name="connsiteX2" fmla="*/ 21600 w 21600"/>
                  <a:gd name="connsiteY2" fmla="*/ 17255 h 21316"/>
                  <a:gd name="connsiteX3" fmla="*/ 0 w 21600"/>
                  <a:gd name="connsiteY3" fmla="*/ 20172 h 21316"/>
                  <a:gd name="connsiteX4" fmla="*/ 0 w 21600"/>
                  <a:gd name="connsiteY4" fmla="*/ 0 h 21316"/>
                  <a:gd name="connsiteX0" fmla="*/ 0 w 21600"/>
                  <a:gd name="connsiteY0" fmla="*/ 0 h 19924"/>
                  <a:gd name="connsiteX1" fmla="*/ 21600 w 21600"/>
                  <a:gd name="connsiteY1" fmla="*/ 0 h 19924"/>
                  <a:gd name="connsiteX2" fmla="*/ 21600 w 21600"/>
                  <a:gd name="connsiteY2" fmla="*/ 17255 h 19924"/>
                  <a:gd name="connsiteX3" fmla="*/ 11 w 21600"/>
                  <a:gd name="connsiteY3" fmla="*/ 18535 h 19924"/>
                  <a:gd name="connsiteX4" fmla="*/ 0 w 21600"/>
                  <a:gd name="connsiteY4" fmla="*/ 0 h 19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00" h="19924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17255"/>
                    </a:lnTo>
                    <a:cubicBezTo>
                      <a:pt x="10800" y="17255"/>
                      <a:pt x="10811" y="22285"/>
                      <a:pt x="11" y="18535"/>
                    </a:cubicBezTo>
                    <a:cubicBezTo>
                      <a:pt x="7" y="12357"/>
                      <a:pt x="4" y="617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static inline void 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EPWM_setClockPrescaler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(uint32_t base,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lang="en-US" sz="1200" b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EPWM_ClockDivider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prescaler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                    </a:t>
                </a:r>
                <a:r>
                  <a:rPr lang="en-US" sz="1200" b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EPWM_HSClockDivider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highSpeedPrescaler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ASSERT(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EPWM_isBaseValid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(base));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en-US" sz="12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// write to CLKDIV and HSPCLKDIV bit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HWREGH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(base + EPWM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_O_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TBCTL) =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((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HWREGH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(base + EPWM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_O_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TBCTL)  &amp;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~(EPWM_TBCTL_CLKDIV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_M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| EPWM_TBCTL_HSPCLKDIV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_M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))|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(((uint16_t)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prescaler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EPWM_TBCTL_CLKDIV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_S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|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((uint16_t)</a:t>
                </a:r>
                <a:r>
                  <a:rPr lang="en-US" sz="1200" b="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highSpeedPrescaler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&lt;&lt; EPWM_TBCTL_HSPCLKDIV</a:t>
                </a:r>
                <a:r>
                  <a:rPr lang="en-US" sz="1200" dirty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_S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)));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939801" y="3088112"/>
                <a:ext cx="2137124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epwm.h</a:t>
                </a:r>
                <a:r>
                  <a:rPr lang="en-US" sz="1400" i="1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0" i="1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– EPWM Driver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36603" y="776711"/>
              <a:ext cx="7662331" cy="899689"/>
              <a:chOff x="736603" y="624311"/>
              <a:chExt cx="7662331" cy="899689"/>
            </a:xfrm>
          </p:grpSpPr>
          <p:sp>
            <p:nvSpPr>
              <p:cNvPr id="3" name="Flowchart: Document 2"/>
              <p:cNvSpPr/>
              <p:nvPr/>
            </p:nvSpPr>
            <p:spPr bwMode="auto">
              <a:xfrm>
                <a:off x="736603" y="900522"/>
                <a:ext cx="7662331" cy="623478"/>
              </a:xfrm>
              <a:prstGeom prst="flowChartDocumen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Configure EPWM clock </a:t>
                </a:r>
                <a:r>
                  <a:rPr lang="en-US" sz="1200" dirty="0" err="1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prescaler</a:t>
                </a:r>
                <a:r>
                  <a:rPr lang="en-US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to TBCLK = EPWMCLK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lang="en-US" sz="1200" b="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EPWM_setClockPrescaler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(EPWM2</a:t>
                </a:r>
                <a:r>
                  <a:rPr lang="en-US" sz="1200" dirty="0" smtClean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_BASE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EPWM_CLOCK_DIVIDER_1, EPWM_HSCLOCK_DIVIDER_1);</a:t>
                </a:r>
                <a:endParaRPr kumimoji="0" lang="en-US" sz="1200" b="0" u="none" strike="noStrike" cap="none" normalizeH="0" baseline="0" dirty="0" smtClean="0">
                  <a:ln>
                    <a:noFill/>
                  </a:ln>
                  <a:solidFill>
                    <a:schemeClr val="dk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45081" y="624311"/>
                <a:ext cx="2114425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user.c</a:t>
                </a:r>
                <a:r>
                  <a:rPr lang="en-US" sz="1400" i="1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400" b="0" i="1" dirty="0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– user source file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7971" y="1905000"/>
              <a:ext cx="3928533" cy="609600"/>
              <a:chOff x="307971" y="1752600"/>
              <a:chExt cx="3928533" cy="609600"/>
            </a:xfrm>
          </p:grpSpPr>
          <p:sp>
            <p:nvSpPr>
              <p:cNvPr id="7" name="Flowchart: Document 6"/>
              <p:cNvSpPr/>
              <p:nvPr/>
            </p:nvSpPr>
            <p:spPr bwMode="auto">
              <a:xfrm>
                <a:off x="307971" y="2029599"/>
                <a:ext cx="3928533" cy="332601"/>
              </a:xfrm>
              <a:prstGeom prst="flowChartDocumen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#define 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EPWM2</a:t>
                </a:r>
                <a:r>
                  <a:rPr lang="en-US" sz="1200" dirty="0" smtClean="0">
                    <a:solidFill>
                      <a:schemeClr val="tx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_BASE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US" sz="1200" b="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0x00004100U </a:t>
                </a:r>
                <a:r>
                  <a:rPr lang="en-US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EPWM2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07971" y="1752600"/>
                <a:ext cx="1479892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hw_memmap.h</a:t>
                </a:r>
                <a:endParaRPr lang="en-US" sz="1400" b="0" i="1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318254" y="5892798"/>
              <a:ext cx="2514602" cy="798087"/>
              <a:chOff x="6318254" y="5892798"/>
              <a:chExt cx="2514602" cy="798087"/>
            </a:xfrm>
          </p:grpSpPr>
          <p:sp>
            <p:nvSpPr>
              <p:cNvPr id="9" name="Flowchart: Document 8"/>
              <p:cNvSpPr/>
              <p:nvPr/>
            </p:nvSpPr>
            <p:spPr bwMode="auto">
              <a:xfrm>
                <a:off x="6318256" y="6157486"/>
                <a:ext cx="2514600" cy="533399"/>
              </a:xfrm>
              <a:prstGeom prst="flowChartDocumen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Contains </a:t>
                </a:r>
                <a:r>
                  <a:rPr lang="en-US" sz="1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#define</a:t>
                </a:r>
                <a:r>
                  <a:rPr lang="en-US" sz="1200" b="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for all: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</a:t>
                </a:r>
                <a:r>
                  <a:rPr lang="en-US" sz="1200" b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xxx</a:t>
                </a: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values in </a:t>
                </a:r>
                <a:r>
                  <a:rPr lang="en-US" sz="1200" b="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epwm.h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318254" y="5892798"/>
                <a:ext cx="1199367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hw_epwm.h</a:t>
                </a:r>
                <a:endParaRPr lang="en-US" sz="1400" b="0" i="1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5591178" y="1792712"/>
              <a:ext cx="3242733" cy="1026688"/>
              <a:chOff x="5591178" y="1640312"/>
              <a:chExt cx="3242733" cy="1026688"/>
            </a:xfrm>
          </p:grpSpPr>
          <p:sp>
            <p:nvSpPr>
              <p:cNvPr id="11" name="Flowchart: Document 10"/>
              <p:cNvSpPr/>
              <p:nvPr/>
            </p:nvSpPr>
            <p:spPr bwMode="auto">
              <a:xfrm>
                <a:off x="5591178" y="1905000"/>
                <a:ext cx="3242733" cy="762000"/>
              </a:xfrm>
              <a:prstGeom prst="flowChartDocumen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Contains </a:t>
                </a:r>
                <a:r>
                  <a:rPr lang="en-US" sz="1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typedef</a:t>
                </a:r>
                <a:r>
                  <a:rPr lang="en-US" sz="12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2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enum</a:t>
                </a:r>
                <a:r>
                  <a:rPr lang="en-US" sz="1200" b="0" i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values for: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EPWM_CLOCK_DIVIDER </a:t>
                </a:r>
                <a:r>
                  <a:rPr lang="en-US" sz="12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(_1 </a:t>
                </a:r>
                <a:r>
                  <a:rPr lang="en-US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2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1200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EPWM_HSCLOCK_DIVIDER </a:t>
                </a:r>
                <a:r>
                  <a:rPr lang="en-US" sz="12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(_1 </a:t>
                </a:r>
                <a:r>
                  <a:rPr lang="en-US" sz="12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1200" dirty="0" smtClean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endParaRPr kumimoji="0" lang="en-US" sz="1200" i="0" u="none" strike="noStrike" cap="none" normalizeH="0" baseline="0" dirty="0" smtClean="0">
                  <a:ln>
                    <a:noFill/>
                  </a:ln>
                  <a:solidFill>
                    <a:srgbClr val="00B050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91178" y="1640312"/>
                <a:ext cx="851515" cy="264688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r>
                  <a:rPr lang="en-US" sz="1400" dirty="0" err="1" smtClean="0">
                    <a:solidFill>
                      <a:schemeClr val="dk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epwm.h</a:t>
                </a:r>
                <a:endParaRPr lang="en-US" sz="1400" b="0" i="1" dirty="0" smtClean="0">
                  <a:solidFill>
                    <a:schemeClr val="dk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6" name="Elbow Connector 45"/>
            <p:cNvCxnSpPr>
              <a:stCxn id="11" idx="1"/>
            </p:cNvCxnSpPr>
            <p:nvPr/>
          </p:nvCxnSpPr>
          <p:spPr bwMode="auto">
            <a:xfrm rot="10800000" flipV="1">
              <a:off x="5181600" y="2438400"/>
              <a:ext cx="409578" cy="798088"/>
            </a:xfrm>
            <a:prstGeom prst="bentConnector2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Left Brace 46"/>
            <p:cNvSpPr/>
            <p:nvPr/>
          </p:nvSpPr>
          <p:spPr bwMode="auto">
            <a:xfrm>
              <a:off x="457200" y="4343400"/>
              <a:ext cx="482601" cy="1143000"/>
            </a:xfrm>
            <a:prstGeom prst="lef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49" name="Elbow Connector 48"/>
            <p:cNvCxnSpPr>
              <a:stCxn id="47" idx="1"/>
              <a:endCxn id="9" idx="1"/>
            </p:cNvCxnSpPr>
            <p:nvPr/>
          </p:nvCxnSpPr>
          <p:spPr bwMode="auto">
            <a:xfrm rot="10800000" flipH="1" flipV="1">
              <a:off x="457200" y="4914900"/>
              <a:ext cx="5861056" cy="1509286"/>
            </a:xfrm>
            <a:prstGeom prst="bentConnector3">
              <a:avLst>
                <a:gd name="adj1" fmla="val -1589"/>
              </a:avLst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/>
            <p:cNvCxnSpPr>
              <a:stCxn id="7" idx="0"/>
            </p:cNvCxnSpPr>
            <p:nvPr/>
          </p:nvCxnSpPr>
          <p:spPr bwMode="auto">
            <a:xfrm flipV="1">
              <a:off x="2272238" y="1524000"/>
              <a:ext cx="1115489" cy="657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4" name="Straight Arrow Connector 53"/>
            <p:cNvCxnSpPr>
              <a:stCxn id="11" idx="0"/>
            </p:cNvCxnSpPr>
            <p:nvPr/>
          </p:nvCxnSpPr>
          <p:spPr bwMode="auto">
            <a:xfrm flipH="1" flipV="1">
              <a:off x="5386389" y="1447800"/>
              <a:ext cx="1826156" cy="60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Straight Arrow Connector 56"/>
            <p:cNvCxnSpPr>
              <a:stCxn id="11" idx="0"/>
            </p:cNvCxnSpPr>
            <p:nvPr/>
          </p:nvCxnSpPr>
          <p:spPr bwMode="auto">
            <a:xfrm flipH="1" flipV="1">
              <a:off x="7010400" y="1447800"/>
              <a:ext cx="202145" cy="609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Straight Arrow Connector 60"/>
            <p:cNvCxnSpPr>
              <a:stCxn id="3" idx="2"/>
            </p:cNvCxnSpPr>
            <p:nvPr/>
          </p:nvCxnSpPr>
          <p:spPr bwMode="auto">
            <a:xfrm flipH="1">
              <a:off x="4567768" y="1635181"/>
              <a:ext cx="1" cy="16013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4" name="TextBox 13"/>
          <p:cNvSpPr txBox="1"/>
          <p:nvPr/>
        </p:nvSpPr>
        <p:spPr>
          <a:xfrm>
            <a:off x="-19168" y="6614588"/>
            <a:ext cx="2817503" cy="24006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200" i="1" dirty="0" smtClean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Note: CCS ‘F3’ will open declaration</a:t>
            </a:r>
            <a:endParaRPr lang="en-US" sz="1800" i="1" dirty="0" smtClean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Driverlib</a:t>
            </a:r>
            <a:r>
              <a:rPr lang="en-US" dirty="0" smtClean="0"/>
              <a:t>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70467"/>
            <a:ext cx="8991600" cy="1066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 general, software abstraction can come at the cost of performance</a:t>
            </a:r>
          </a:p>
          <a:p>
            <a:r>
              <a:rPr lang="en-US" sz="2000" dirty="0" smtClean="0"/>
              <a:t>However, </a:t>
            </a:r>
            <a:r>
              <a:rPr lang="en-US" sz="2000" dirty="0" err="1" smtClean="0"/>
              <a:t>Driverlib’s</a:t>
            </a:r>
            <a:r>
              <a:rPr lang="en-US" sz="2000" dirty="0" smtClean="0"/>
              <a:t> low-level abstraction and optimization-conscious design makes it efficient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5410200"/>
            <a:ext cx="8991600" cy="137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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Most functions have been declared as inline functions</a:t>
            </a:r>
          </a:p>
          <a:p>
            <a:pPr lvl="1" fontAlgn="auto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/>
              <a:t>Allows the compiler to treat functions like macros when optimizer is turned on</a:t>
            </a:r>
          </a:p>
          <a:p>
            <a:pPr lvl="2" fontAlgn="auto">
              <a:lnSpc>
                <a:spcPct val="100000"/>
              </a:lnSpc>
              <a:spcAft>
                <a:spcPts val="0"/>
              </a:spcAft>
            </a:pPr>
            <a:r>
              <a:rPr lang="en-US" sz="1600" dirty="0" smtClean="0"/>
              <a:t>Removes the overhead of function calls and speeds up code execution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sz="2000" dirty="0" smtClean="0"/>
              <a:t>Use compiler option --</a:t>
            </a:r>
            <a:r>
              <a:rPr lang="en-US" sz="2000" dirty="0" err="1" smtClean="0"/>
              <a:t>opt_level</a:t>
            </a:r>
            <a:r>
              <a:rPr lang="en-US" sz="2000" dirty="0" smtClean="0"/>
              <a:t> set to 0 or higher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04" y="1969568"/>
            <a:ext cx="7736495" cy="32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95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BACKGROUND" val="16777214"/>
  <p:tag name="PPFOREGROUND" val="0"/>
  <p:tag name="PPSHADOW" val="5987163"/>
  <p:tag name="PPTITLE" val="0"/>
  <p:tag name="PPFILL" val="16185078"/>
  <p:tag name="PPACCENT1" val="11513775"/>
  <p:tag name="PPACCENT2" val="14606046"/>
  <p:tag name="PPACCENT3" val="12829635"/>
  <p:tag name="COLORSCHEMEINDEX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CHEMEINDEX" val="2"/>
</p:tagLst>
</file>

<file path=ppt/theme/theme1.xml><?xml version="1.0" encoding="utf-8"?>
<a:theme xmlns:a="http://schemas.openxmlformats.org/drawingml/2006/main" name="ttoTheme">
  <a:themeElements>
    <a:clrScheme name="tto standard">
      <a:dk1>
        <a:srgbClr val="000000"/>
      </a:dk1>
      <a:lt1>
        <a:srgbClr val="FFFFFF"/>
      </a:lt1>
      <a:dk2>
        <a:srgbClr val="FF0000"/>
      </a:dk2>
      <a:lt2>
        <a:srgbClr val="FFFFFF"/>
      </a:lt2>
      <a:accent1>
        <a:srgbClr val="F9F9F9"/>
      </a:accent1>
      <a:accent2>
        <a:srgbClr val="DEDEDE"/>
      </a:accent2>
      <a:accent3>
        <a:srgbClr val="C7C7C7"/>
      </a:accent3>
      <a:accent4>
        <a:srgbClr val="6699FF"/>
      </a:accent4>
      <a:accent5>
        <a:srgbClr val="FF0000"/>
      </a:accent5>
      <a:accent6>
        <a:srgbClr val="FFFFFF"/>
      </a:accent6>
      <a:hlink>
        <a:srgbClr val="C7C7C7"/>
      </a:hlink>
      <a:folHlink>
        <a:srgbClr val="6699FF"/>
      </a:folHlink>
    </a:clrScheme>
    <a:fontScheme name="t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cap="none" normalizeH="0" baseline="0" dirty="0" smtClean="0">
            <a:ln>
              <a:noFill/>
            </a:ln>
            <a:solidFill>
              <a:schemeClr val="dk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8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</a:defRPr>
        </a:defPPr>
      </a:lstStyle>
    </a:lnDef>
    <a:txDef>
      <a:spPr>
        <a:noFill/>
      </a:spPr>
      <a:bodyPr wrap="square" rtlCol="0" anchor="ctr" anchorCtr="0">
        <a:spAutoFit/>
      </a:bodyPr>
      <a:lstStyle>
        <a:defPPr>
          <a:defRPr dirty="0" smtClean="0">
            <a:solidFill>
              <a:schemeClr val="dk1"/>
            </a:solidFill>
            <a:effectLst/>
          </a:defRPr>
        </a:defPPr>
      </a:lstStyle>
    </a:txDef>
  </a:objectDefaults>
  <a:extraClrSchemeLst>
    <a:extraClrScheme>
      <a:clrScheme name="tto standard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9F9F9"/>
        </a:accent1>
        <a:accent2>
          <a:srgbClr val="DEDEDE"/>
        </a:accent2>
        <a:accent3>
          <a:srgbClr val="C7C7C7"/>
        </a:accent3>
        <a:accent4>
          <a:srgbClr val="6699FF"/>
        </a:accent4>
        <a:accent5>
          <a:srgbClr val="FF0000"/>
        </a:accent5>
        <a:accent6>
          <a:srgbClr val="FFFFFF"/>
        </a:accent6>
        <a:hlink>
          <a:srgbClr val="C7C7C7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1">
        <a:dk1>
          <a:srgbClr val="000000"/>
        </a:dk1>
        <a:lt1>
          <a:srgbClr val="FEFFFF"/>
        </a:lt1>
        <a:dk2>
          <a:srgbClr val="000000"/>
        </a:dk2>
        <a:lt2>
          <a:srgbClr val="FEFFFF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9E9E9E"/>
        </a:accent6>
        <a:hlink>
          <a:srgbClr val="DEDEDE"/>
        </a:hlink>
        <a:folHlink>
          <a:srgbClr val="C3C3C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2">
        <a:dk1>
          <a:srgbClr val="2181B7"/>
        </a:dk1>
        <a:lt1>
          <a:srgbClr val="FFFFFF"/>
        </a:lt1>
        <a:dk2>
          <a:srgbClr val="2181B7"/>
        </a:dk2>
        <a:lt2>
          <a:srgbClr val="FFFF99"/>
        </a:lt2>
        <a:accent1>
          <a:srgbClr val="003399"/>
        </a:accent1>
        <a:accent2>
          <a:srgbClr val="01B0FF"/>
        </a:accent2>
        <a:accent3>
          <a:srgbClr val="6666FF"/>
        </a:accent3>
        <a:accent4>
          <a:srgbClr val="1C6D9A"/>
        </a:accent4>
        <a:accent5>
          <a:srgbClr val="474B72"/>
        </a:accent5>
        <a:accent6>
          <a:srgbClr val="7030A0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3">
        <a:dk1>
          <a:srgbClr val="042AA4"/>
        </a:dk1>
        <a:lt1>
          <a:srgbClr val="FFFFFF"/>
        </a:lt1>
        <a:dk2>
          <a:srgbClr val="042AA4"/>
        </a:dk2>
        <a:lt2>
          <a:srgbClr val="FE9B03"/>
        </a:lt2>
        <a:accent1>
          <a:srgbClr val="000F40"/>
        </a:accent1>
        <a:accent2>
          <a:srgbClr val="603900"/>
        </a:accent2>
        <a:accent3>
          <a:srgbClr val="005C00"/>
        </a:accent3>
        <a:accent4>
          <a:srgbClr val="0249FC"/>
        </a:accent4>
        <a:accent5>
          <a:srgbClr val="7030A0"/>
        </a:accent5>
        <a:accent6>
          <a:srgbClr val="000000"/>
        </a:accent6>
        <a:hlink>
          <a:srgbClr val="005C00"/>
        </a:hlink>
        <a:folHlink>
          <a:srgbClr val="0249F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4">
        <a:dk1>
          <a:srgbClr val="000000"/>
        </a:dk1>
        <a:lt1>
          <a:srgbClr val="FFFFFF"/>
        </a:lt1>
        <a:dk2>
          <a:srgbClr val="4282E0"/>
        </a:dk2>
        <a:lt2>
          <a:srgbClr val="FFFFFF"/>
        </a:lt2>
        <a:accent1>
          <a:srgbClr val="C0F6F5"/>
        </a:accent1>
        <a:accent2>
          <a:srgbClr val="FAFEDA"/>
        </a:accent2>
        <a:accent3>
          <a:srgbClr val="FFCCFF"/>
        </a:accent3>
        <a:accent4>
          <a:srgbClr val="B4FCB2"/>
        </a:accent4>
        <a:accent5>
          <a:srgbClr val="FFFF99"/>
        </a:accent5>
        <a:accent6>
          <a:srgbClr val="5DD3FF"/>
        </a:accent6>
        <a:hlink>
          <a:srgbClr val="FFCCFF"/>
        </a:hlink>
        <a:folHlink>
          <a:srgbClr val="B4FC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5">
        <a:dk1>
          <a:srgbClr val="000000"/>
        </a:dk1>
        <a:lt1>
          <a:srgbClr val="FFFFFF"/>
        </a:lt1>
        <a:dk2>
          <a:srgbClr val="0066FF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E5D093"/>
        </a:accent3>
        <a:accent4>
          <a:srgbClr val="CCB374"/>
        </a:accent4>
        <a:accent5>
          <a:srgbClr val="C7A2E3"/>
        </a:accent5>
        <a:accent6>
          <a:srgbClr val="5DD3FF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6">
        <a:dk1>
          <a:srgbClr val="000000"/>
        </a:dk1>
        <a:lt1>
          <a:srgbClr val="FFFFFF"/>
        </a:lt1>
        <a:dk2>
          <a:srgbClr val="FF0000"/>
        </a:dk2>
        <a:lt2>
          <a:srgbClr val="FFFFFF"/>
        </a:lt2>
        <a:accent1>
          <a:srgbClr val="FFFF66"/>
        </a:accent1>
        <a:accent2>
          <a:srgbClr val="99FF66"/>
        </a:accent2>
        <a:accent3>
          <a:srgbClr val="99FFCC"/>
        </a:accent3>
        <a:accent4>
          <a:srgbClr val="FF99FF"/>
        </a:accent4>
        <a:accent5>
          <a:srgbClr val="93E2FF"/>
        </a:accent5>
        <a:accent6>
          <a:srgbClr val="FFE599"/>
        </a:accent6>
        <a:hlink>
          <a:srgbClr val="99FFCC"/>
        </a:hlink>
        <a:folHlink>
          <a:srgbClr val="FF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to 7">
        <a:dk1>
          <a:srgbClr val="FEFFFF"/>
        </a:dk1>
        <a:lt1>
          <a:srgbClr val="000000"/>
        </a:lt1>
        <a:dk2>
          <a:srgbClr val="FEFFFF"/>
        </a:dk2>
        <a:lt2>
          <a:srgbClr val="000000"/>
        </a:lt2>
        <a:accent1>
          <a:srgbClr val="F6F6F6"/>
        </a:accent1>
        <a:accent2>
          <a:srgbClr val="AFAFAF"/>
        </a:accent2>
        <a:accent3>
          <a:srgbClr val="DEDEDE"/>
        </a:accent3>
        <a:accent4>
          <a:srgbClr val="C3C3C3"/>
        </a:accent4>
        <a:accent5>
          <a:srgbClr val="FAFAFA"/>
        </a:accent5>
        <a:accent6>
          <a:srgbClr val="000000"/>
        </a:accent6>
        <a:hlink>
          <a:srgbClr val="DEDEDE"/>
        </a:hlink>
        <a:folHlink>
          <a:srgbClr val="C3C3C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to 8">
        <a:dk1>
          <a:srgbClr val="FFFFFF"/>
        </a:dk1>
        <a:lt1>
          <a:srgbClr val="000000"/>
        </a:lt1>
        <a:dk2>
          <a:srgbClr val="FFFFFF"/>
        </a:dk2>
        <a:lt2>
          <a:srgbClr val="FF0000"/>
        </a:lt2>
        <a:accent1>
          <a:srgbClr val="00CCFF"/>
        </a:accent1>
        <a:accent2>
          <a:srgbClr val="CC9900"/>
        </a:accent2>
        <a:accent3>
          <a:srgbClr val="00CC66"/>
        </a:accent3>
        <a:accent4>
          <a:srgbClr val="FFFF99"/>
        </a:accent4>
        <a:accent5>
          <a:srgbClr val="FF99CC"/>
        </a:accent5>
        <a:accent6>
          <a:srgbClr val="000000"/>
        </a:accent6>
        <a:hlink>
          <a:srgbClr val="00CC66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ttoTheme</Template>
  <TotalTime>5716</TotalTime>
  <Pages>3</Pages>
  <Words>1045</Words>
  <Application>Microsoft Office PowerPoint</Application>
  <PresentationFormat>On-screen Show (4:3)</PresentationFormat>
  <Paragraphs>208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ttoTheme</vt:lpstr>
      <vt:lpstr>Peripheral Register Programming</vt:lpstr>
      <vt:lpstr>Module Objectives</vt:lpstr>
      <vt:lpstr>Register Programming Model</vt:lpstr>
      <vt:lpstr>Programming Model Comparison </vt:lpstr>
      <vt:lpstr>Driver Library (Driverlib)</vt:lpstr>
      <vt:lpstr>Driverlib File Structure</vt:lpstr>
      <vt:lpstr>Construction of a Driverlib Function</vt:lpstr>
      <vt:lpstr>Driverlib Function Example</vt:lpstr>
      <vt:lpstr>Driverlib Optimization</vt:lpstr>
      <vt:lpstr>Optimization Example</vt:lpstr>
      <vt:lpstr>Driverlib API Functions</vt:lpstr>
      <vt:lpstr>Driverlib Examples</vt:lpstr>
      <vt:lpstr>Content Assist</vt:lpstr>
      <vt:lpstr>Driverlib Documentation</vt:lpstr>
      <vt:lpstr>Driverlib Summary</vt:lpstr>
      <vt:lpstr>Lab File Directory Structure</vt:lpstr>
      <vt:lpstr>PowerPoint Presentation</vt:lpstr>
    </vt:vector>
  </TitlesOfParts>
  <Company>Texas Instruments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Peripheral Register Programming</dc:title>
  <dc:subject>C2000</dc:subject>
  <dc:creator>TTO</dc:creator>
  <cp:keywords>3</cp:keywords>
  <cp:lastModifiedBy>Schachter, Ken</cp:lastModifiedBy>
  <cp:revision>457</cp:revision>
  <cp:lastPrinted>1601-01-01T00:00:00Z</cp:lastPrinted>
  <dcterms:created xsi:type="dcterms:W3CDTF">2002-03-16T23:28:24Z</dcterms:created>
  <dcterms:modified xsi:type="dcterms:W3CDTF">2019-06-21T18:05:06Z</dcterms:modified>
</cp:coreProperties>
</file>