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47" r:id="rId3"/>
    <p:sldId id="380" r:id="rId4"/>
    <p:sldId id="399" r:id="rId5"/>
    <p:sldId id="400" r:id="rId6"/>
    <p:sldId id="401" r:id="rId7"/>
    <p:sldId id="402" r:id="rId8"/>
    <p:sldId id="403" r:id="rId9"/>
    <p:sldId id="404" r:id="rId10"/>
    <p:sldId id="382" r:id="rId11"/>
    <p:sldId id="398" r:id="rId12"/>
    <p:sldId id="355" r:id="rId13"/>
    <p:sldId id="266" r:id="rId14"/>
    <p:sldId id="268" r:id="rId15"/>
    <p:sldId id="26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62" r:id="rId24"/>
    <p:sldId id="374" r:id="rId25"/>
    <p:sldId id="34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9" autoAdjust="0"/>
    <p:restoredTop sz="78827" autoAdjust="0"/>
  </p:normalViewPr>
  <p:slideViewPr>
    <p:cSldViewPr snapToGrid="0">
      <p:cViewPr varScale="1">
        <p:scale>
          <a:sx n="90" d="100"/>
          <a:sy n="90" d="100"/>
        </p:scale>
        <p:origin x="-121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19"/>
    </p:cViewPr>
  </p:sorterViewPr>
  <p:notesViewPr>
    <p:cSldViewPr snapToGrid="0">
      <p:cViewPr varScale="1">
        <p:scale>
          <a:sx n="52" d="100"/>
          <a:sy n="52" d="100"/>
        </p:scale>
        <p:origin x="-181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fld id="{58F79687-195F-48F9-818C-C93EC2A3BC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3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fld id="{A371F0F9-0E42-403D-AA04-0DB56697B2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05110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1C210-6D57-48D5-9902-D27849EE212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8BD899-0278-414A-8D07-AFF46D3C2502}" type="slidenum">
              <a:rPr lang="en-US"/>
              <a:pPr/>
              <a:t>14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66" tIns="46915" rIns="92266" bIns="46915"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CE10E-C796-4072-970E-F087FC482FD0}" type="slidenum">
              <a:rPr lang="en-US"/>
              <a:pPr/>
              <a:t>15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266" tIns="46915" rIns="92266" bIns="46915"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C3357-B362-4843-A67F-E37E6F0EE4E7}" type="slidenum">
              <a:rPr lang="en-US"/>
              <a:pPr/>
              <a:t>23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EC530E-1FDA-4012-8C15-4EF8227D36B5}" type="slidenum">
              <a:rPr lang="en-US"/>
              <a:pPr/>
              <a:t>24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266" tIns="46915" rIns="92266" bIns="46915"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BA4C5-026E-4633-9CE4-3C3D6FC4F459}" type="slidenum">
              <a:rPr lang="en-US"/>
              <a:pPr/>
              <a:t>25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  <p:pic>
        <p:nvPicPr>
          <p:cNvPr id="9" name="Picture 8" descr="ti_pptbar_red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486" y="6300256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5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608013"/>
          </a:xfrm>
        </p:spPr>
        <p:txBody>
          <a:bodyPr/>
          <a:lstStyle/>
          <a:p>
            <a:pPr>
              <a:lnSpc>
                <a:spcPct val="8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dirty="0"/>
              <a:t>Reset and Interrupts</a:t>
            </a:r>
          </a:p>
        </p:txBody>
      </p:sp>
      <p:sp>
        <p:nvSpPr>
          <p:cNvPr id="4326" name="Rectangle 230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257675"/>
            <a:ext cx="7620000" cy="1068388"/>
          </a:xfrm>
          <a:noFill/>
          <a:ln/>
        </p:spPr>
        <p:txBody>
          <a:bodyPr>
            <a:normAutofit/>
          </a:bodyPr>
          <a:lstStyle/>
          <a:p>
            <a:r>
              <a:rPr lang="en-US"/>
              <a:t>Module 4</a:t>
            </a:r>
          </a:p>
          <a:p>
            <a:r>
              <a:rPr lang="en-US"/>
              <a:t>C2000™ Microcontroller Workshop</a:t>
            </a:r>
          </a:p>
        </p:txBody>
      </p:sp>
      <p:sp>
        <p:nvSpPr>
          <p:cNvPr id="13" name="copyright"/>
          <p:cNvSpPr>
            <a:spLocks noChangeArrowheads="1"/>
          </p:cNvSpPr>
          <p:nvPr/>
        </p:nvSpPr>
        <p:spPr bwMode="auto">
          <a:xfrm>
            <a:off x="509028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</a:t>
            </a:r>
            <a:r>
              <a:rPr lang="en-US" sz="1200" b="0" dirty="0" smtClean="0">
                <a:solidFill>
                  <a:schemeClr val="tx2"/>
                </a:solidFill>
                <a:latin typeface="Arial" charset="0"/>
              </a:rPr>
              <a:t>2019 </a:t>
            </a: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4" name="Picture 13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After reset how do we get to main()?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538" y="854466"/>
            <a:ext cx="8066926" cy="191955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At the code entry point, branch to _c_int00()</a:t>
            </a:r>
          </a:p>
          <a:p>
            <a:pPr lvl="1" eaLnBrk="1" hangingPunct="1"/>
            <a:r>
              <a:rPr lang="en-US" sz="2400" dirty="0" smtClean="0"/>
              <a:t>Part of compiler run-time support library</a:t>
            </a:r>
          </a:p>
          <a:p>
            <a:pPr lvl="1" eaLnBrk="1" hangingPunct="1"/>
            <a:r>
              <a:rPr lang="en-US" sz="2400" dirty="0" smtClean="0"/>
              <a:t>Sets up compiler environment</a:t>
            </a:r>
          </a:p>
          <a:p>
            <a:pPr lvl="1" eaLnBrk="1" hangingPunct="1"/>
            <a:r>
              <a:rPr lang="en-US" sz="2400" dirty="0" smtClean="0"/>
              <a:t>Calls main()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5206" y="3061699"/>
            <a:ext cx="8167260" cy="3674707"/>
            <a:chOff x="195206" y="3061699"/>
            <a:chExt cx="8167260" cy="3674707"/>
          </a:xfrm>
        </p:grpSpPr>
        <p:sp>
          <p:nvSpPr>
            <p:cNvPr id="5" name="Snip Single Corner Rectangle 4"/>
            <p:cNvSpPr/>
            <p:nvPr/>
          </p:nvSpPr>
          <p:spPr bwMode="auto">
            <a:xfrm flipH="1">
              <a:off x="2447925" y="3061699"/>
              <a:ext cx="5894691" cy="688368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.sect “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codestart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”</a:t>
              </a:r>
            </a:p>
            <a:p>
              <a:pPr>
                <a:defRPr/>
              </a:pP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LB _c_int00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966" name="TextBox 5"/>
            <p:cNvSpPr txBox="1">
              <a:spLocks noChangeArrowheads="1"/>
            </p:cNvSpPr>
            <p:nvPr/>
          </p:nvSpPr>
          <p:spPr bwMode="auto">
            <a:xfrm>
              <a:off x="195206" y="3232527"/>
              <a:ext cx="2202847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b="0" i="1" dirty="0">
                  <a:latin typeface="Arial" pitchFamily="34" charset="0"/>
                  <a:cs typeface="Arial" pitchFamily="34" charset="0"/>
                </a:rPr>
                <a:t>CodeStartBranch.asm</a:t>
              </a:r>
            </a:p>
          </p:txBody>
        </p:sp>
        <p:sp>
          <p:nvSpPr>
            <p:cNvPr id="7" name="Snip Single Corner Rectangle 6"/>
            <p:cNvSpPr/>
            <p:nvPr/>
          </p:nvSpPr>
          <p:spPr bwMode="auto">
            <a:xfrm flipH="1">
              <a:off x="2476495" y="4109668"/>
              <a:ext cx="5885971" cy="1910992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>
                <a:spcBef>
                  <a:spcPts val="0"/>
                </a:spcBef>
                <a:defRPr/>
              </a:pP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MEMORY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PAGE 0: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BEGIN_M0    : origin = 0x000000, length = 0x000002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ts val="0"/>
                </a:spcBef>
                <a:defRPr/>
              </a:pPr>
              <a:endParaRPr lang="en-US" sz="1400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SECTIONS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codestart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 : &gt; BEGIN_M0, PAGE = 0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969" name="TextBox 8"/>
            <p:cNvSpPr txBox="1">
              <a:spLocks noChangeArrowheads="1"/>
            </p:cNvSpPr>
            <p:nvPr/>
          </p:nvSpPr>
          <p:spPr bwMode="auto">
            <a:xfrm>
              <a:off x="1176941" y="4838196"/>
              <a:ext cx="1245854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b="0" i="1" dirty="0">
                  <a:latin typeface="Arial" pitchFamily="34" charset="0"/>
                  <a:cs typeface="Arial" pitchFamily="34" charset="0"/>
                </a:rPr>
                <a:t>Linker .</a:t>
              </a:r>
              <a:r>
                <a:rPr lang="en-US" sz="1600" b="0" i="1" dirty="0" err="1">
                  <a:latin typeface="Arial" pitchFamily="34" charset="0"/>
                  <a:cs typeface="Arial" pitchFamily="34" charset="0"/>
                </a:rPr>
                <a:t>cmd</a:t>
              </a:r>
              <a:endParaRPr lang="en-US" sz="1600" b="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1044" y="6299363"/>
              <a:ext cx="7309368" cy="43704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398463" indent="-398463"/>
              <a:r>
                <a:rPr lang="en-US" sz="1400" b="0" i="1" u="sng" dirty="0" smtClean="0">
                  <a:effectLst/>
                  <a:latin typeface="Arial" pitchFamily="34" charset="0"/>
                  <a:cs typeface="Arial" pitchFamily="34" charset="0"/>
                </a:rPr>
                <a:t>Note</a:t>
              </a:r>
              <a:r>
                <a:rPr lang="en-US" sz="1400" b="0" i="1" dirty="0" smtClean="0">
                  <a:effectLst/>
                  <a:latin typeface="Arial" pitchFamily="34" charset="0"/>
                  <a:cs typeface="Arial" pitchFamily="34" charset="0"/>
                </a:rPr>
                <a:t>: the above example is for boot mode set to RAMM0; to run out of Flash, the “</a:t>
              </a:r>
              <a:r>
                <a:rPr lang="en-US" sz="1400" b="0" i="1" dirty="0" err="1" smtClean="0">
                  <a:effectLst/>
                  <a:latin typeface="Arial" pitchFamily="34" charset="0"/>
                  <a:cs typeface="Arial" pitchFamily="34" charset="0"/>
                </a:rPr>
                <a:t>codestart</a:t>
              </a:r>
              <a:r>
                <a:rPr lang="en-US" sz="1400" b="0" i="1" dirty="0" smtClean="0">
                  <a:effectLst/>
                  <a:latin typeface="Arial" pitchFamily="34" charset="0"/>
                  <a:cs typeface="Arial" pitchFamily="34" charset="0"/>
                </a:rPr>
                <a:t>” section would be linked to the entry point of the Flash memory block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Peripheral </a:t>
            </a:r>
            <a:r>
              <a:rPr lang="en-US" dirty="0" smtClean="0"/>
              <a:t>Software Reset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19168"/>
              </p:ext>
            </p:extLst>
          </p:nvPr>
        </p:nvGraphicFramePr>
        <p:xfrm>
          <a:off x="318779" y="3066411"/>
          <a:ext cx="8456104" cy="3674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8052"/>
                <a:gridCol w="4228052"/>
              </a:tblGrid>
              <a:tr h="4082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SYSCTL_PERIPH_RES_CLA1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SYSCTL_PERIPH_RES_ADC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A to C)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SYSCTL_PERIPH_RES_EPWM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1 to 8)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SYSCTL_PERIPH_RES_CMPSS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1 to 7)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SYSCTL_PERIPH_RES_ECAP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aseline="0" dirty="0" smtClean="0"/>
                        <a:t>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1 to 7)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SYSCTL_PERIPH_RES_PGA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1 to 7)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SYSCTL_PERIPH_RES_EQEP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dirty="0" smtClean="0"/>
                        <a:t> = 1 or 2)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SYSCTL_PERIPH_RES_DAC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A or B)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SYSCTL_PERIPH_RES_SD1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SYSCTL_PERIPH_RES_FSITXA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SYSCTL_PERIPH_RES_SCI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A or B)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SYSCTL_PERIPH_RES_FSIRXA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SYSCTL_PERIPH_RES_SPI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dirty="0" smtClean="0"/>
                        <a:t> = A or B)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SYSCTL_PERIPH_RES_LINA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SYSCTL_PERIPH_RES_I2CA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SYSCTL_PERIPH_RES_PMBUSA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SYSCTL_PERIPH_RES_CAN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A or B)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1468107" y="753563"/>
            <a:ext cx="6090977" cy="943124"/>
            <a:chOff x="1308716" y="1374349"/>
            <a:chExt cx="6090977" cy="943124"/>
          </a:xfrm>
        </p:grpSpPr>
        <p:grpSp>
          <p:nvGrpSpPr>
            <p:cNvPr id="22" name="Group 21"/>
            <p:cNvGrpSpPr/>
            <p:nvPr/>
          </p:nvGrpSpPr>
          <p:grpSpPr>
            <a:xfrm>
              <a:off x="1308716" y="1374349"/>
              <a:ext cx="6090977" cy="941142"/>
              <a:chOff x="1308716" y="1449850"/>
              <a:chExt cx="6090977" cy="94114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724200" y="1458686"/>
                <a:ext cx="1392574" cy="932306"/>
                <a:chOff x="3724200" y="1458686"/>
                <a:chExt cx="1392574" cy="932306"/>
              </a:xfrm>
            </p:grpSpPr>
            <p:sp>
              <p:nvSpPr>
                <p:cNvPr id="4" name="Rectangle 51"/>
                <p:cNvSpPr>
                  <a:spLocks noChangeArrowheads="1"/>
                </p:cNvSpPr>
                <p:nvPr/>
              </p:nvSpPr>
              <p:spPr bwMode="auto">
                <a:xfrm flipH="1">
                  <a:off x="3724200" y="1458686"/>
                  <a:ext cx="1392574" cy="93230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Arc 52"/>
                <p:cNvSpPr>
                  <a:spLocks/>
                </p:cNvSpPr>
                <p:nvPr/>
              </p:nvSpPr>
              <p:spPr bwMode="auto">
                <a:xfrm>
                  <a:off x="4335556" y="1526727"/>
                  <a:ext cx="317500" cy="398463"/>
                </a:xfrm>
                <a:custGeom>
                  <a:avLst/>
                  <a:gdLst>
                    <a:gd name="G0" fmla="+- 0 0 0"/>
                    <a:gd name="G1" fmla="+- 19593 0 0"/>
                    <a:gd name="G2" fmla="+- 21600 0 0"/>
                    <a:gd name="T0" fmla="*/ 9092 w 21600"/>
                    <a:gd name="T1" fmla="*/ 0 h 22423"/>
                    <a:gd name="T2" fmla="*/ 21414 w 21600"/>
                    <a:gd name="T3" fmla="*/ 22423 h 22423"/>
                    <a:gd name="T4" fmla="*/ 0 w 21600"/>
                    <a:gd name="T5" fmla="*/ 19593 h 22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2423" fill="none" extrusionOk="0">
                      <a:moveTo>
                        <a:pt x="9092" y="-1"/>
                      </a:moveTo>
                      <a:cubicBezTo>
                        <a:pt x="16719" y="3539"/>
                        <a:pt x="21600" y="11184"/>
                        <a:pt x="21600" y="19593"/>
                      </a:cubicBezTo>
                      <a:cubicBezTo>
                        <a:pt x="21600" y="20539"/>
                        <a:pt x="21537" y="21484"/>
                        <a:pt x="21413" y="22422"/>
                      </a:cubicBezTo>
                    </a:path>
                    <a:path w="21600" h="22423" stroke="0" extrusionOk="0">
                      <a:moveTo>
                        <a:pt x="9092" y="-1"/>
                      </a:moveTo>
                      <a:cubicBezTo>
                        <a:pt x="16719" y="3539"/>
                        <a:pt x="21600" y="11184"/>
                        <a:pt x="21600" y="19593"/>
                      </a:cubicBezTo>
                      <a:cubicBezTo>
                        <a:pt x="21600" y="20539"/>
                        <a:pt x="21537" y="21484"/>
                        <a:pt x="21413" y="22422"/>
                      </a:cubicBezTo>
                      <a:lnTo>
                        <a:pt x="0" y="1959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arrow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 bwMode="auto">
              <a:xfrm flipH="1">
                <a:off x="1359017" y="1785490"/>
                <a:ext cx="287425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 flipV="1">
                <a:off x="4228256" y="1526727"/>
                <a:ext cx="345642" cy="25817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1308716" y="1449850"/>
                <a:ext cx="1984839" cy="656077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600" b="0" dirty="0" smtClean="0">
                    <a:solidFill>
                      <a:schemeClr val="dk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Peripheral Software</a:t>
                </a:r>
                <a:endParaRPr lang="en-US" sz="16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Reset Signal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282079" y="1594075"/>
                <a:ext cx="1117614" cy="3816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tIns="91440" bIns="91440" rtlCol="0" anchor="ctr" anchorCtr="0">
                <a:spAutoFit/>
              </a:bodyPr>
              <a:lstStyle/>
              <a:p>
                <a:pPr algn="ctr"/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Peripheral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726658" y="1880430"/>
              <a:ext cx="1392574" cy="4370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45720" rIns="0" bIns="45720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400" b="0" dirty="0" err="1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SOFTPRESx</a:t>
              </a:r>
              <a:endParaRPr lang="en-US" sz="1400" b="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spcBef>
                  <a:spcPts val="0"/>
                </a:spcBef>
              </a:pPr>
              <a:r>
                <a:rPr lang="en-US" sz="14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4571440" y="1711161"/>
              <a:ext cx="170818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28" name="Rectangle 54"/>
          <p:cNvSpPr txBox="1">
            <a:spLocks noChangeArrowheads="1"/>
          </p:cNvSpPr>
          <p:nvPr/>
        </p:nvSpPr>
        <p:spPr>
          <a:xfrm>
            <a:off x="520249" y="1803739"/>
            <a:ext cx="8135938" cy="1291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 err="1" smtClean="0"/>
              <a:t>Driverlib</a:t>
            </a:r>
            <a:r>
              <a:rPr lang="en-US" sz="2400" dirty="0" smtClean="0"/>
              <a:t> function used to reset a peripheral:</a:t>
            </a: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SysCtl_resetPeripheral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peripheral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  <a:r>
              <a:rPr lang="en-US" sz="2000" dirty="0" smtClean="0"/>
              <a:t>           </a:t>
            </a:r>
            <a:endParaRPr lang="en-US" sz="2000" b="0" dirty="0" smtClean="0"/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>
                <a:solidFill>
                  <a:srgbClr val="00B050"/>
                </a:solidFill>
              </a:rPr>
              <a:t>peripheral</a:t>
            </a:r>
            <a:r>
              <a:rPr lang="en-US" sz="2000" b="0" i="1" dirty="0"/>
              <a:t> </a:t>
            </a:r>
            <a:r>
              <a:rPr lang="en-US" sz="2000" b="0" dirty="0" smtClean="0"/>
              <a:t>parameter values: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142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Sources</a:t>
            </a:r>
          </a:p>
        </p:txBody>
      </p:sp>
      <p:grpSp>
        <p:nvGrpSpPr>
          <p:cNvPr id="158732" name="Group 158731"/>
          <p:cNvGrpSpPr/>
          <p:nvPr/>
        </p:nvGrpSpPr>
        <p:grpSpPr>
          <a:xfrm>
            <a:off x="390698" y="1119991"/>
            <a:ext cx="8384186" cy="5137804"/>
            <a:chOff x="432643" y="1136769"/>
            <a:chExt cx="8384186" cy="5137804"/>
          </a:xfrm>
        </p:grpSpPr>
        <p:sp>
          <p:nvSpPr>
            <p:cNvPr id="71" name="Rectangle 35"/>
            <p:cNvSpPr>
              <a:spLocks noChangeArrowheads="1"/>
            </p:cNvSpPr>
            <p:nvPr/>
          </p:nvSpPr>
          <p:spPr bwMode="auto">
            <a:xfrm>
              <a:off x="7771095" y="1405608"/>
              <a:ext cx="1045734" cy="453340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72" name="Rectangle 36"/>
            <p:cNvSpPr>
              <a:spLocks noChangeArrowheads="1"/>
            </p:cNvSpPr>
            <p:nvPr/>
          </p:nvSpPr>
          <p:spPr bwMode="auto">
            <a:xfrm>
              <a:off x="7773133" y="1536331"/>
              <a:ext cx="606426" cy="3111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 b="0" dirty="0">
                  <a:effectLst/>
                  <a:latin typeface="Arial" charset="0"/>
                </a:rPr>
                <a:t>NMI</a:t>
              </a:r>
            </a:p>
          </p:txBody>
        </p:sp>
        <p:sp>
          <p:nvSpPr>
            <p:cNvPr id="73" name="Rectangle 37"/>
            <p:cNvSpPr>
              <a:spLocks noChangeArrowheads="1"/>
            </p:cNvSpPr>
            <p:nvPr/>
          </p:nvSpPr>
          <p:spPr bwMode="auto">
            <a:xfrm>
              <a:off x="7877180" y="2229240"/>
              <a:ext cx="833564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 smtClean="0">
                  <a:latin typeface="Arial" charset="0"/>
                </a:rPr>
                <a:t>CPU</a:t>
              </a:r>
              <a:endParaRPr lang="en-US" sz="2000" dirty="0">
                <a:effectLst/>
                <a:latin typeface="Arial" charset="0"/>
              </a:endParaRPr>
            </a:p>
          </p:txBody>
        </p:sp>
        <p:sp>
          <p:nvSpPr>
            <p:cNvPr id="74" name="Rectangle 38"/>
            <p:cNvSpPr>
              <a:spLocks noChangeArrowheads="1"/>
            </p:cNvSpPr>
            <p:nvPr/>
          </p:nvSpPr>
          <p:spPr bwMode="auto">
            <a:xfrm>
              <a:off x="7767299" y="3256555"/>
              <a:ext cx="811120" cy="8315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800" b="0" dirty="0" smtClean="0">
                  <a:effectLst/>
                  <a:latin typeface="Arial" charset="0"/>
                </a:rPr>
                <a:t>INT1</a:t>
              </a:r>
            </a:p>
            <a:p>
              <a:pPr algn="ctr">
                <a:spcBef>
                  <a:spcPts val="300"/>
                </a:spcBef>
              </a:pPr>
              <a:r>
                <a:rPr lang="en-US" sz="1800" b="0" dirty="0" smtClean="0">
                  <a:latin typeface="Arial" charset="0"/>
                </a:rPr>
                <a:t>to</a:t>
              </a:r>
            </a:p>
            <a:p>
              <a:pPr>
                <a:spcBef>
                  <a:spcPts val="300"/>
                </a:spcBef>
              </a:pPr>
              <a:r>
                <a:rPr lang="en-US" sz="1800" b="0" dirty="0" smtClean="0">
                  <a:effectLst/>
                  <a:latin typeface="Arial" charset="0"/>
                </a:rPr>
                <a:t>INT12</a:t>
              </a:r>
              <a:endParaRPr lang="en-US" sz="1800" b="0" dirty="0">
                <a:effectLst/>
                <a:latin typeface="Arial" charset="0"/>
              </a:endParaRPr>
            </a:p>
          </p:txBody>
        </p:sp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7759981" y="5072034"/>
              <a:ext cx="811213" cy="3111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US" sz="1800" b="0" dirty="0">
                  <a:effectLst/>
                  <a:latin typeface="Arial" charset="0"/>
                </a:rPr>
                <a:t>INT13</a:t>
              </a:r>
            </a:p>
          </p:txBody>
        </p:sp>
        <p:sp>
          <p:nvSpPr>
            <p:cNvPr id="79" name="Rectangle 43"/>
            <p:cNvSpPr>
              <a:spLocks noChangeArrowheads="1"/>
            </p:cNvSpPr>
            <p:nvPr/>
          </p:nvSpPr>
          <p:spPr bwMode="auto">
            <a:xfrm>
              <a:off x="7759981" y="5526569"/>
              <a:ext cx="811213" cy="3111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US" sz="1800" b="0" dirty="0">
                  <a:effectLst/>
                  <a:latin typeface="Arial" charset="0"/>
                </a:rPr>
                <a:t>INT14</a:t>
              </a:r>
            </a:p>
          </p:txBody>
        </p:sp>
        <p:sp>
          <p:nvSpPr>
            <p:cNvPr id="97" name="Rectangle 52"/>
            <p:cNvSpPr>
              <a:spLocks noChangeArrowheads="1"/>
            </p:cNvSpPr>
            <p:nvPr/>
          </p:nvSpPr>
          <p:spPr bwMode="auto">
            <a:xfrm>
              <a:off x="4678926" y="1136769"/>
              <a:ext cx="1130271" cy="50710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98" name="Rectangle 54"/>
            <p:cNvSpPr>
              <a:spLocks noChangeArrowheads="1"/>
            </p:cNvSpPr>
            <p:nvPr/>
          </p:nvSpPr>
          <p:spPr bwMode="auto">
            <a:xfrm>
              <a:off x="4670987" y="3119595"/>
              <a:ext cx="1146148" cy="11054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effectLst/>
                  <a:latin typeface="Arial" charset="0"/>
                </a:rPr>
                <a:t>PIE </a:t>
              </a:r>
              <a:endParaRPr lang="en-US" sz="1800" dirty="0">
                <a:effectLst/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>
                  <a:effectLst/>
                  <a:latin typeface="Arial" charset="0"/>
                </a:rPr>
                <a:t>(Peripheral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>
                  <a:effectLst/>
                  <a:latin typeface="Arial" charset="0"/>
                </a:rPr>
                <a:t>Interrupt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>
                  <a:effectLst/>
                  <a:latin typeface="Arial" charset="0"/>
                </a:rPr>
                <a:t>Expansion)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96012" y="5042943"/>
              <a:ext cx="937116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Timer1</a:t>
              </a:r>
              <a:endParaRPr lang="en-US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96012" y="5497478"/>
              <a:ext cx="937116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Timer2</a:t>
              </a:r>
              <a:endParaRPr lang="en-US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99" idx="3"/>
            </p:cNvCxnSpPr>
            <p:nvPr/>
          </p:nvCxnSpPr>
          <p:spPr bwMode="auto">
            <a:xfrm>
              <a:off x="7033128" y="5227609"/>
              <a:ext cx="737967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9" name="Straight Arrow Connector 8"/>
            <p:cNvCxnSpPr>
              <a:stCxn id="100" idx="3"/>
            </p:cNvCxnSpPr>
            <p:nvPr/>
          </p:nvCxnSpPr>
          <p:spPr bwMode="auto">
            <a:xfrm>
              <a:off x="7033128" y="5682144"/>
              <a:ext cx="737967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035705" y="4997006"/>
              <a:ext cx="681597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TINT1</a:t>
              </a:r>
              <a:endParaRPr lang="en-US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035705" y="5450090"/>
              <a:ext cx="681597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TINT2</a:t>
              </a:r>
              <a:endParaRPr lang="en-US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03513" y="1320324"/>
              <a:ext cx="937116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Timer0</a:t>
              </a:r>
              <a:endParaRPr lang="en-US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Arrow Connector 102"/>
            <p:cNvCxnSpPr>
              <a:stCxn id="102" idx="3"/>
            </p:cNvCxnSpPr>
            <p:nvPr/>
          </p:nvCxnSpPr>
          <p:spPr bwMode="auto">
            <a:xfrm>
              <a:off x="3940629" y="1504990"/>
              <a:ext cx="737967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3943206" y="1274387"/>
              <a:ext cx="681597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TINT0</a:t>
              </a:r>
              <a:endParaRPr lang="en-US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64883" y="1486763"/>
              <a:ext cx="607859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NMI</a:t>
              </a:r>
              <a:endParaRPr lang="en-US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 bwMode="auto">
            <a:xfrm>
              <a:off x="7077635" y="1671429"/>
              <a:ext cx="68928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07" name="TextBox 106"/>
            <p:cNvSpPr txBox="1"/>
            <p:nvPr/>
          </p:nvSpPr>
          <p:spPr>
            <a:xfrm>
              <a:off x="7157030" y="1440826"/>
              <a:ext cx="51328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NMI</a:t>
              </a:r>
              <a:endParaRPr lang="en-US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0085" y="5514365"/>
              <a:ext cx="1689885" cy="7602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24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Peripheral</a:t>
              </a:r>
            </a:p>
            <a:p>
              <a:pPr algn="ctr">
                <a:spcBef>
                  <a:spcPts val="600"/>
                </a:spcBef>
              </a:pPr>
              <a:r>
                <a:rPr lang="en-US" sz="240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Interrupts</a:t>
              </a:r>
              <a:endParaRPr lang="en-US" sz="240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5" idx="3"/>
            </p:cNvCxnSpPr>
            <p:nvPr/>
          </p:nvCxnSpPr>
          <p:spPr bwMode="auto">
            <a:xfrm>
              <a:off x="3849970" y="5894469"/>
              <a:ext cx="828956" cy="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97" idx="3"/>
              <a:endCxn id="74" idx="1"/>
            </p:cNvCxnSpPr>
            <p:nvPr/>
          </p:nvCxnSpPr>
          <p:spPr bwMode="auto">
            <a:xfrm flipV="1">
              <a:off x="5809197" y="3672310"/>
              <a:ext cx="1958102" cy="1"/>
            </a:xfrm>
            <a:prstGeom prst="straightConnector1">
              <a:avLst/>
            </a:prstGeom>
            <a:solidFill>
              <a:schemeClr val="accent1"/>
            </a:solidFill>
            <a:ln w="889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36" name="TextBox 135"/>
            <p:cNvSpPr txBox="1"/>
            <p:nvPr/>
          </p:nvSpPr>
          <p:spPr>
            <a:xfrm>
              <a:off x="3347740" y="3242803"/>
              <a:ext cx="838691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XINT1</a:t>
              </a:r>
              <a:endParaRPr lang="en-US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347740" y="3613186"/>
              <a:ext cx="838691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XINT2</a:t>
              </a:r>
              <a:endParaRPr lang="en-US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47740" y="3981935"/>
              <a:ext cx="838691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XINT3</a:t>
              </a:r>
              <a:endParaRPr lang="en-US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347740" y="4351501"/>
              <a:ext cx="838691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XINT4</a:t>
              </a:r>
              <a:endParaRPr lang="en-US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47740" y="4716833"/>
              <a:ext cx="838691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XINT5</a:t>
              </a:r>
              <a:endParaRPr lang="en-US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551696" y="3242803"/>
              <a:ext cx="923587" cy="184336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55672" y="3827469"/>
              <a:ext cx="915635" cy="6740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  <a:p>
              <a:pPr algn="ctr"/>
              <a:r>
                <a:rPr lang="en-US" sz="180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X-BAR</a:t>
              </a:r>
              <a:endParaRPr lang="en-US" sz="180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500486" y="3199549"/>
              <a:ext cx="822661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INPUT4</a:t>
              </a:r>
              <a:endParaRPr lang="en-US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/>
            <p:cNvCxnSpPr>
              <a:stCxn id="136" idx="1"/>
            </p:cNvCxnSpPr>
            <p:nvPr/>
          </p:nvCxnSpPr>
          <p:spPr bwMode="auto">
            <a:xfrm flipH="1">
              <a:off x="2471307" y="3427469"/>
              <a:ext cx="876433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sm" len="sm"/>
            </a:ln>
            <a:effectLst/>
          </p:spPr>
        </p:cxnSp>
        <p:cxnSp>
          <p:nvCxnSpPr>
            <p:cNvPr id="25" name="Straight Connector 24"/>
            <p:cNvCxnSpPr>
              <a:stCxn id="137" idx="1"/>
            </p:cNvCxnSpPr>
            <p:nvPr/>
          </p:nvCxnSpPr>
          <p:spPr bwMode="auto">
            <a:xfrm flipH="1">
              <a:off x="2471307" y="3797852"/>
              <a:ext cx="876433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sm" len="sm"/>
            </a:ln>
            <a:effectLst/>
          </p:spPr>
        </p:cxnSp>
        <p:cxnSp>
          <p:nvCxnSpPr>
            <p:cNvPr id="27" name="Straight Connector 26"/>
            <p:cNvCxnSpPr>
              <a:stCxn id="138" idx="1"/>
              <a:endCxn id="21" idx="3"/>
            </p:cNvCxnSpPr>
            <p:nvPr/>
          </p:nvCxnSpPr>
          <p:spPr bwMode="auto">
            <a:xfrm flipH="1" flipV="1">
              <a:off x="2475283" y="4164484"/>
              <a:ext cx="872457" cy="211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sm" len="sm"/>
            </a:ln>
            <a:effectLst/>
          </p:spPr>
        </p:cxnSp>
        <p:cxnSp>
          <p:nvCxnSpPr>
            <p:cNvPr id="29" name="Straight Connector 28"/>
            <p:cNvCxnSpPr>
              <a:stCxn id="139" idx="1"/>
            </p:cNvCxnSpPr>
            <p:nvPr/>
          </p:nvCxnSpPr>
          <p:spPr bwMode="auto">
            <a:xfrm flipH="1">
              <a:off x="2475283" y="4536167"/>
              <a:ext cx="8724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sm" len="sm"/>
            </a:ln>
            <a:effectLst/>
          </p:spPr>
        </p:cxnSp>
        <p:cxnSp>
          <p:nvCxnSpPr>
            <p:cNvPr id="31" name="Straight Connector 30"/>
            <p:cNvCxnSpPr>
              <a:stCxn id="140" idx="1"/>
            </p:cNvCxnSpPr>
            <p:nvPr/>
          </p:nvCxnSpPr>
          <p:spPr bwMode="auto">
            <a:xfrm flipH="1">
              <a:off x="2475283" y="4901499"/>
              <a:ext cx="8724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sm" len="sm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2500485" y="3569689"/>
              <a:ext cx="82266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INPUT5</a:t>
              </a:r>
              <a:endParaRPr lang="en-US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500485" y="3939829"/>
              <a:ext cx="82266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INPUT6</a:t>
              </a:r>
              <a:endParaRPr lang="en-US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450793" y="4309969"/>
              <a:ext cx="922047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INPUT13</a:t>
              </a:r>
              <a:endParaRPr lang="en-US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450793" y="4676480"/>
              <a:ext cx="922047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INPUT14</a:t>
              </a:r>
              <a:endParaRPr lang="en-US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50141" y="2027412"/>
              <a:ext cx="1351652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LPM Logic</a:t>
              </a:r>
              <a:endParaRPr lang="en-US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Straight Arrow Connector 147"/>
            <p:cNvCxnSpPr/>
            <p:nvPr/>
          </p:nvCxnSpPr>
          <p:spPr bwMode="auto">
            <a:xfrm>
              <a:off x="2302865" y="2212078"/>
              <a:ext cx="79996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49" name="TextBox 148"/>
            <p:cNvSpPr txBox="1"/>
            <p:nvPr/>
          </p:nvSpPr>
          <p:spPr>
            <a:xfrm>
              <a:off x="2260929" y="1981475"/>
              <a:ext cx="841897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LPMINT</a:t>
              </a:r>
              <a:endParaRPr lang="en-US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80085" y="2456649"/>
              <a:ext cx="1291764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lIns="91440" rIns="91440" rtlCol="0" anchor="ctr" anchorCtr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Watchdog</a:t>
              </a:r>
              <a:endParaRPr lang="en-US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1" name="Straight Arrow Connector 150"/>
            <p:cNvCxnSpPr/>
            <p:nvPr/>
          </p:nvCxnSpPr>
          <p:spPr bwMode="auto">
            <a:xfrm>
              <a:off x="2272385" y="2641315"/>
              <a:ext cx="830441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52" name="TextBox 151"/>
            <p:cNvSpPr txBox="1"/>
            <p:nvPr/>
          </p:nvSpPr>
          <p:spPr>
            <a:xfrm>
              <a:off x="2262327" y="2410712"/>
              <a:ext cx="772969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WDINT</a:t>
              </a:r>
              <a:endParaRPr lang="en-US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lowchart: Delay 38"/>
            <p:cNvSpPr/>
            <p:nvPr/>
          </p:nvSpPr>
          <p:spPr bwMode="auto">
            <a:xfrm>
              <a:off x="3102826" y="2069636"/>
              <a:ext cx="564077" cy="756345"/>
            </a:xfrm>
            <a:prstGeom prst="flowChartDelay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671679" y="2217765"/>
              <a:ext cx="99713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WAKEINT</a:t>
              </a:r>
              <a:endParaRPr lang="en-US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>
              <a:stCxn id="39" idx="3"/>
            </p:cNvCxnSpPr>
            <p:nvPr/>
          </p:nvCxnSpPr>
          <p:spPr bwMode="auto">
            <a:xfrm>
              <a:off x="3666903" y="2447809"/>
              <a:ext cx="10019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432643" y="3471338"/>
              <a:ext cx="732893" cy="138499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GPIO0</a:t>
              </a:r>
            </a:p>
            <a:p>
              <a:r>
                <a:rPr lang="en-US" sz="1400" b="0" dirty="0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GPIO1</a:t>
              </a:r>
            </a:p>
            <a:p>
              <a:endParaRPr lang="en-US" sz="1400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400" b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b="0" dirty="0" err="1" smtClean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GPIOx</a:t>
              </a:r>
              <a:endParaRPr lang="en-US" sz="1400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8728" name="Group 158727"/>
            <p:cNvGrpSpPr/>
            <p:nvPr/>
          </p:nvGrpSpPr>
          <p:grpSpPr>
            <a:xfrm>
              <a:off x="753735" y="4061042"/>
              <a:ext cx="92974" cy="468279"/>
              <a:chOff x="818757" y="4094376"/>
              <a:chExt cx="92974" cy="468279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818757" y="4094376"/>
                <a:ext cx="92974" cy="1477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18757" y="4254649"/>
                <a:ext cx="92974" cy="1477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818757" y="4414922"/>
                <a:ext cx="92974" cy="1477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●</a:t>
                </a:r>
              </a:p>
            </p:txBody>
          </p:sp>
        </p:grpSp>
        <p:cxnSp>
          <p:nvCxnSpPr>
            <p:cNvPr id="49" name="Straight Arrow Connector 48"/>
            <p:cNvCxnSpPr>
              <a:stCxn id="136" idx="3"/>
            </p:cNvCxnSpPr>
            <p:nvPr/>
          </p:nvCxnSpPr>
          <p:spPr bwMode="auto">
            <a:xfrm>
              <a:off x="4186431" y="3427469"/>
              <a:ext cx="492495" cy="192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8720" name="Straight Arrow Connector 158719"/>
            <p:cNvCxnSpPr>
              <a:stCxn id="137" idx="3"/>
            </p:cNvCxnSpPr>
            <p:nvPr/>
          </p:nvCxnSpPr>
          <p:spPr bwMode="auto">
            <a:xfrm>
              <a:off x="4186431" y="3797852"/>
              <a:ext cx="49249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8723" name="Straight Arrow Connector 158722"/>
            <p:cNvCxnSpPr>
              <a:stCxn id="138" idx="3"/>
            </p:cNvCxnSpPr>
            <p:nvPr/>
          </p:nvCxnSpPr>
          <p:spPr bwMode="auto">
            <a:xfrm flipV="1">
              <a:off x="4186431" y="4164484"/>
              <a:ext cx="492165" cy="21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8725" name="Straight Arrow Connector 158724"/>
            <p:cNvCxnSpPr>
              <a:stCxn id="139" idx="3"/>
            </p:cNvCxnSpPr>
            <p:nvPr/>
          </p:nvCxnSpPr>
          <p:spPr bwMode="auto">
            <a:xfrm>
              <a:off x="4186431" y="4536167"/>
              <a:ext cx="49249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8727" name="Straight Arrow Connector 158726"/>
            <p:cNvCxnSpPr>
              <a:stCxn id="140" idx="3"/>
            </p:cNvCxnSpPr>
            <p:nvPr/>
          </p:nvCxnSpPr>
          <p:spPr bwMode="auto">
            <a:xfrm>
              <a:off x="4186431" y="4901499"/>
              <a:ext cx="492495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8730" name="Straight Arrow Connector 158729"/>
            <p:cNvCxnSpPr/>
            <p:nvPr/>
          </p:nvCxnSpPr>
          <p:spPr bwMode="auto">
            <a:xfrm>
              <a:off x="1119809" y="3595570"/>
              <a:ext cx="435863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72" name="Straight Arrow Connector 171"/>
            <p:cNvCxnSpPr/>
            <p:nvPr/>
          </p:nvCxnSpPr>
          <p:spPr bwMode="auto">
            <a:xfrm>
              <a:off x="1119809" y="3873864"/>
              <a:ext cx="435863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73" name="Straight Arrow Connector 172"/>
            <p:cNvCxnSpPr/>
            <p:nvPr/>
          </p:nvCxnSpPr>
          <p:spPr bwMode="auto">
            <a:xfrm>
              <a:off x="1119809" y="4715368"/>
              <a:ext cx="435863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675"/>
            <a:ext cx="9144000" cy="819150"/>
          </a:xfrm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sz="4000" dirty="0" err="1"/>
              <a:t>Maskable</a:t>
            </a:r>
            <a:r>
              <a:rPr lang="en-US" sz="4000" dirty="0"/>
              <a:t> Interrupt Processing</a:t>
            </a:r>
            <a:br>
              <a:rPr lang="en-US" sz="4000" dirty="0"/>
            </a:br>
            <a:r>
              <a:rPr lang="en-US" sz="2000" dirty="0"/>
              <a:t>Conceptual Core Overview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57569" y="1296612"/>
            <a:ext cx="7511966" cy="3235643"/>
            <a:chOff x="841459" y="1061720"/>
            <a:chExt cx="7511966" cy="3235643"/>
          </a:xfrm>
        </p:grpSpPr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2574926" y="2716213"/>
              <a:ext cx="368300" cy="2921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2589214" y="3917951"/>
              <a:ext cx="368300" cy="2921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2574926" y="2182813"/>
              <a:ext cx="368300" cy="2921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630489" y="2195513"/>
              <a:ext cx="307975" cy="3079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latin typeface="Arial" charset="0"/>
                </a:rPr>
                <a:t>1</a:t>
              </a: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630489" y="2728913"/>
              <a:ext cx="307975" cy="3079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latin typeface="Arial" charset="0"/>
                </a:rPr>
                <a:t>0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644776" y="3930651"/>
              <a:ext cx="307975" cy="3079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latin typeface="Arial" charset="0"/>
                </a:rPr>
                <a:t>1</a:t>
              </a:r>
            </a:p>
          </p:txBody>
        </p:sp>
        <p:grpSp>
          <p:nvGrpSpPr>
            <p:cNvPr id="29710" name="Group 14"/>
            <p:cNvGrpSpPr>
              <a:grpSpLocks/>
            </p:cNvGrpSpPr>
            <p:nvPr/>
          </p:nvGrpSpPr>
          <p:grpSpPr bwMode="auto">
            <a:xfrm>
              <a:off x="2720976" y="3168651"/>
              <a:ext cx="63500" cy="520700"/>
              <a:chOff x="792" y="2643"/>
              <a:chExt cx="40" cy="328"/>
            </a:xfrm>
          </p:grpSpPr>
          <p:sp>
            <p:nvSpPr>
              <p:cNvPr id="29711" name="Oval 15"/>
              <p:cNvSpPr>
                <a:spLocks noChangeArrowheads="1"/>
              </p:cNvSpPr>
              <p:nvPr/>
            </p:nvSpPr>
            <p:spPr bwMode="auto">
              <a:xfrm>
                <a:off x="792" y="2643"/>
                <a:ext cx="40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2" name="Oval 16"/>
              <p:cNvSpPr>
                <a:spLocks noChangeArrowheads="1"/>
              </p:cNvSpPr>
              <p:nvPr/>
            </p:nvSpPr>
            <p:spPr bwMode="auto">
              <a:xfrm>
                <a:off x="792" y="2787"/>
                <a:ext cx="40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3" name="Oval 17"/>
              <p:cNvSpPr>
                <a:spLocks noChangeArrowheads="1"/>
              </p:cNvSpPr>
              <p:nvPr/>
            </p:nvSpPr>
            <p:spPr bwMode="auto">
              <a:xfrm>
                <a:off x="792" y="2931"/>
                <a:ext cx="40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2240758" y="1061720"/>
              <a:ext cx="1089036" cy="9884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latin typeface="Arial" charset="0"/>
                </a:rPr>
                <a:t>(</a:t>
              </a:r>
              <a:r>
                <a:rPr lang="en-US" sz="2000" dirty="0">
                  <a:solidFill>
                    <a:schemeClr val="tx2"/>
                  </a:solidFill>
                  <a:latin typeface="Arial" charset="0"/>
                </a:rPr>
                <a:t>IFR</a:t>
              </a:r>
              <a:r>
                <a:rPr lang="en-US" sz="2000" dirty="0">
                  <a:latin typeface="Arial" charset="0"/>
                </a:rPr>
                <a:t>)</a:t>
              </a:r>
            </a:p>
            <a:p>
              <a:pPr algn="ctr">
                <a:spcBef>
                  <a:spcPct val="0"/>
                </a:spcBef>
              </a:pPr>
              <a:r>
                <a:rPr lang="en-US" sz="1600" dirty="0" smtClean="0">
                  <a:latin typeface="Arial" charset="0"/>
                </a:rPr>
                <a:t>Interrupt Flag Register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1120777" y="3935413"/>
              <a:ext cx="803275" cy="3079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latin typeface="Arial" charset="0"/>
                </a:rPr>
                <a:t>INT14</a:t>
              </a:r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>
              <a:off x="1225552" y="3916363"/>
              <a:ext cx="5810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1106488" y="2195513"/>
              <a:ext cx="676275" cy="3079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latin typeface="Arial" charset="0"/>
                </a:rPr>
                <a:t>INT1</a:t>
              </a:r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1211263" y="2176463"/>
              <a:ext cx="4302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1106488" y="2728913"/>
              <a:ext cx="676275" cy="3079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latin typeface="Arial" charset="0"/>
                </a:rPr>
                <a:t>INT2</a:t>
              </a:r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1211263" y="2709863"/>
              <a:ext cx="4302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1890713" y="2328863"/>
              <a:ext cx="671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>
              <a:off x="1905001" y="2849563"/>
              <a:ext cx="671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>
              <a:off x="1905001" y="4068763"/>
              <a:ext cx="671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841459" y="1061720"/>
              <a:ext cx="1131721" cy="9207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Arial" charset="0"/>
                </a:rPr>
                <a:t>Core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 smtClean="0">
                  <a:latin typeface="Arial" charset="0"/>
                </a:rPr>
                <a:t>Interrupt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 smtClean="0">
                  <a:latin typeface="Arial" charset="0"/>
                </a:rPr>
                <a:t>Line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29730" name="Oval 34"/>
            <p:cNvSpPr>
              <a:spLocks noChangeArrowheads="1"/>
            </p:cNvSpPr>
            <p:nvPr/>
          </p:nvSpPr>
          <p:spPr bwMode="auto">
            <a:xfrm>
              <a:off x="1425576" y="316865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Oval 35"/>
            <p:cNvSpPr>
              <a:spLocks noChangeArrowheads="1"/>
            </p:cNvSpPr>
            <p:nvPr/>
          </p:nvSpPr>
          <p:spPr bwMode="auto">
            <a:xfrm>
              <a:off x="1425576" y="339725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Oval 36"/>
            <p:cNvSpPr>
              <a:spLocks noChangeArrowheads="1"/>
            </p:cNvSpPr>
            <p:nvPr/>
          </p:nvSpPr>
          <p:spPr bwMode="auto">
            <a:xfrm>
              <a:off x="1425576" y="3625850"/>
              <a:ext cx="63500" cy="635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7146925" y="2106613"/>
              <a:ext cx="1206500" cy="212883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7304838" y="2711450"/>
              <a:ext cx="920125" cy="828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 smtClean="0">
                  <a:latin typeface="Arial" charset="0"/>
                </a:rPr>
                <a:t>C28x</a:t>
              </a:r>
              <a:endParaRPr lang="en-US" sz="240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 smtClean="0">
                  <a:latin typeface="Arial" charset="0"/>
                </a:rPr>
                <a:t>CPU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5387975" y="2106613"/>
              <a:ext cx="673100" cy="21288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38" name="Group 42"/>
            <p:cNvGrpSpPr>
              <a:grpSpLocks/>
            </p:cNvGrpSpPr>
            <p:nvPr/>
          </p:nvGrpSpPr>
          <p:grpSpPr bwMode="auto">
            <a:xfrm>
              <a:off x="5464175" y="3092450"/>
              <a:ext cx="487363" cy="198438"/>
              <a:chOff x="3371" y="2030"/>
              <a:chExt cx="307" cy="125"/>
            </a:xfrm>
          </p:grpSpPr>
          <p:sp>
            <p:nvSpPr>
              <p:cNvPr id="29739" name="Line 43"/>
              <p:cNvSpPr>
                <a:spLocks noChangeShapeType="1"/>
              </p:cNvSpPr>
              <p:nvPr/>
            </p:nvSpPr>
            <p:spPr bwMode="auto">
              <a:xfrm flipV="1">
                <a:off x="3417" y="2030"/>
                <a:ext cx="23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0" name="Oval 44"/>
              <p:cNvSpPr>
                <a:spLocks noChangeArrowheads="1"/>
              </p:cNvSpPr>
              <p:nvPr/>
            </p:nvSpPr>
            <p:spPr bwMode="auto">
              <a:xfrm>
                <a:off x="3371" y="2115"/>
                <a:ext cx="40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1" name="Oval 45"/>
              <p:cNvSpPr>
                <a:spLocks noChangeArrowheads="1"/>
              </p:cNvSpPr>
              <p:nvPr/>
            </p:nvSpPr>
            <p:spPr bwMode="auto">
              <a:xfrm>
                <a:off x="3638" y="2115"/>
                <a:ext cx="40" cy="4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>
              <a:off x="6081713" y="2328863"/>
              <a:ext cx="1052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Line 47"/>
            <p:cNvSpPr>
              <a:spLocks noChangeShapeType="1"/>
            </p:cNvSpPr>
            <p:nvPr/>
          </p:nvSpPr>
          <p:spPr bwMode="auto">
            <a:xfrm>
              <a:off x="6081713" y="2862263"/>
              <a:ext cx="1052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4" name="Line 48"/>
            <p:cNvSpPr>
              <a:spLocks noChangeShapeType="1"/>
            </p:cNvSpPr>
            <p:nvPr/>
          </p:nvSpPr>
          <p:spPr bwMode="auto">
            <a:xfrm>
              <a:off x="6081713" y="3471863"/>
              <a:ext cx="1052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5153916" y="1061720"/>
              <a:ext cx="1127890" cy="9884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latin typeface="Arial" charset="0"/>
                </a:rPr>
                <a:t>(</a:t>
              </a:r>
              <a:r>
                <a:rPr lang="en-US" sz="2000" dirty="0">
                  <a:solidFill>
                    <a:schemeClr val="tx2"/>
                  </a:solidFill>
                  <a:latin typeface="Arial" charset="0"/>
                </a:rPr>
                <a:t>INTM</a:t>
              </a:r>
              <a:r>
                <a:rPr lang="en-US" sz="2000" dirty="0">
                  <a:latin typeface="Arial" charset="0"/>
                </a:rPr>
                <a:t>)</a:t>
              </a:r>
            </a:p>
            <a:p>
              <a:pPr algn="ctr">
                <a:spcBef>
                  <a:spcPct val="0"/>
                </a:spcBef>
              </a:pPr>
              <a:r>
                <a:rPr lang="en-US" sz="1600" dirty="0" smtClean="0">
                  <a:latin typeface="Arial" charset="0"/>
                </a:rPr>
                <a:t>Global Interrupt Mask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29746" name="Line 50"/>
            <p:cNvSpPr>
              <a:spLocks noChangeShapeType="1"/>
            </p:cNvSpPr>
            <p:nvPr/>
          </p:nvSpPr>
          <p:spPr bwMode="auto">
            <a:xfrm>
              <a:off x="6073775" y="4083050"/>
              <a:ext cx="1052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8" name="Line 52"/>
            <p:cNvSpPr>
              <a:spLocks noChangeShapeType="1"/>
            </p:cNvSpPr>
            <p:nvPr/>
          </p:nvSpPr>
          <p:spPr bwMode="auto">
            <a:xfrm>
              <a:off x="2957513" y="2328863"/>
              <a:ext cx="8239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Line 53"/>
            <p:cNvSpPr>
              <a:spLocks noChangeShapeType="1"/>
            </p:cNvSpPr>
            <p:nvPr/>
          </p:nvSpPr>
          <p:spPr bwMode="auto">
            <a:xfrm>
              <a:off x="2971801" y="2849563"/>
              <a:ext cx="8239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0" name="Line 54"/>
            <p:cNvSpPr>
              <a:spLocks noChangeShapeType="1"/>
            </p:cNvSpPr>
            <p:nvPr/>
          </p:nvSpPr>
          <p:spPr bwMode="auto">
            <a:xfrm>
              <a:off x="2971801" y="4068763"/>
              <a:ext cx="8239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1" name="Line 55"/>
            <p:cNvSpPr>
              <a:spLocks noChangeShapeType="1"/>
            </p:cNvSpPr>
            <p:nvPr/>
          </p:nvSpPr>
          <p:spPr bwMode="auto">
            <a:xfrm>
              <a:off x="4329113" y="2328863"/>
              <a:ext cx="1052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Line 56"/>
            <p:cNvSpPr>
              <a:spLocks noChangeShapeType="1"/>
            </p:cNvSpPr>
            <p:nvPr/>
          </p:nvSpPr>
          <p:spPr bwMode="auto">
            <a:xfrm>
              <a:off x="4329113" y="2862263"/>
              <a:ext cx="1052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3" name="Line 57"/>
            <p:cNvSpPr>
              <a:spLocks noChangeShapeType="1"/>
            </p:cNvSpPr>
            <p:nvPr/>
          </p:nvSpPr>
          <p:spPr bwMode="auto">
            <a:xfrm>
              <a:off x="4343401" y="4068763"/>
              <a:ext cx="1052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3526918" y="1061720"/>
              <a:ext cx="1094170" cy="9884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latin typeface="Arial" charset="0"/>
                </a:rPr>
                <a:t>(</a:t>
              </a:r>
              <a:r>
                <a:rPr lang="en-US" sz="2000" dirty="0">
                  <a:solidFill>
                    <a:schemeClr val="tx2"/>
                  </a:solidFill>
                  <a:latin typeface="Arial" charset="0"/>
                </a:rPr>
                <a:t>IER</a:t>
              </a:r>
              <a:r>
                <a:rPr lang="en-US" sz="2000" dirty="0">
                  <a:latin typeface="Arial" charset="0"/>
                </a:rPr>
                <a:t>)</a:t>
              </a:r>
            </a:p>
            <a:p>
              <a:pPr algn="ctr">
                <a:spcBef>
                  <a:spcPct val="0"/>
                </a:spcBef>
              </a:pPr>
              <a:r>
                <a:rPr lang="en-US" sz="1600" dirty="0" smtClean="0">
                  <a:latin typeface="Arial" charset="0"/>
                </a:rPr>
                <a:t>Interrupt Enable Register</a:t>
              </a:r>
              <a:endParaRPr lang="en-US" sz="2000" dirty="0">
                <a:latin typeface="Arial" charset="0"/>
              </a:endParaRPr>
            </a:p>
          </p:txBody>
        </p:sp>
        <p:grpSp>
          <p:nvGrpSpPr>
            <p:cNvPr id="29807" name="Group 111"/>
            <p:cNvGrpSpPr>
              <a:grpSpLocks/>
            </p:cNvGrpSpPr>
            <p:nvPr/>
          </p:nvGrpSpPr>
          <p:grpSpPr bwMode="auto">
            <a:xfrm>
              <a:off x="3581401" y="2087563"/>
              <a:ext cx="990600" cy="2209800"/>
              <a:chOff x="2256" y="1315"/>
              <a:chExt cx="624" cy="1392"/>
            </a:xfrm>
          </p:grpSpPr>
          <p:grpSp>
            <p:nvGrpSpPr>
              <p:cNvPr id="29756" name="Group 60"/>
              <p:cNvGrpSpPr>
                <a:grpSpLocks/>
              </p:cNvGrpSpPr>
              <p:nvPr/>
            </p:nvGrpSpPr>
            <p:grpSpPr bwMode="auto">
              <a:xfrm>
                <a:off x="2397" y="1701"/>
                <a:ext cx="307" cy="125"/>
                <a:chOff x="2315" y="2009"/>
                <a:chExt cx="307" cy="125"/>
              </a:xfrm>
            </p:grpSpPr>
            <p:sp>
              <p:nvSpPr>
                <p:cNvPr id="29757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361" y="2009"/>
                  <a:ext cx="231" cy="1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58" name="Oval 62"/>
                <p:cNvSpPr>
                  <a:spLocks noChangeArrowheads="1"/>
                </p:cNvSpPr>
                <p:nvPr/>
              </p:nvSpPr>
              <p:spPr bwMode="auto">
                <a:xfrm>
                  <a:off x="2315" y="2094"/>
                  <a:ext cx="40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59" name="Oval 63"/>
                <p:cNvSpPr>
                  <a:spLocks noChangeArrowheads="1"/>
                </p:cNvSpPr>
                <p:nvPr/>
              </p:nvSpPr>
              <p:spPr bwMode="auto">
                <a:xfrm>
                  <a:off x="2582" y="2094"/>
                  <a:ext cx="40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60" name="Group 64"/>
              <p:cNvGrpSpPr>
                <a:grpSpLocks/>
              </p:cNvGrpSpPr>
              <p:nvPr/>
            </p:nvGrpSpPr>
            <p:grpSpPr bwMode="auto">
              <a:xfrm>
                <a:off x="2397" y="1373"/>
                <a:ext cx="307" cy="125"/>
                <a:chOff x="2315" y="1681"/>
                <a:chExt cx="307" cy="125"/>
              </a:xfrm>
            </p:grpSpPr>
            <p:sp>
              <p:nvSpPr>
                <p:cNvPr id="2976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361" y="1681"/>
                  <a:ext cx="231" cy="1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2" name="Oval 66"/>
                <p:cNvSpPr>
                  <a:spLocks noChangeArrowheads="1"/>
                </p:cNvSpPr>
                <p:nvPr/>
              </p:nvSpPr>
              <p:spPr bwMode="auto">
                <a:xfrm>
                  <a:off x="2315" y="1766"/>
                  <a:ext cx="40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3" name="Oval 67"/>
                <p:cNvSpPr>
                  <a:spLocks noChangeArrowheads="1"/>
                </p:cNvSpPr>
                <p:nvPr/>
              </p:nvSpPr>
              <p:spPr bwMode="auto">
                <a:xfrm>
                  <a:off x="2582" y="1766"/>
                  <a:ext cx="40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64" name="Group 68"/>
              <p:cNvGrpSpPr>
                <a:grpSpLocks/>
              </p:cNvGrpSpPr>
              <p:nvPr/>
            </p:nvGrpSpPr>
            <p:grpSpPr bwMode="auto">
              <a:xfrm>
                <a:off x="2406" y="2461"/>
                <a:ext cx="307" cy="125"/>
                <a:chOff x="2315" y="2393"/>
                <a:chExt cx="307" cy="125"/>
              </a:xfrm>
            </p:grpSpPr>
            <p:sp>
              <p:nvSpPr>
                <p:cNvPr id="2976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361" y="2393"/>
                  <a:ext cx="231" cy="1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6" name="Oval 70"/>
                <p:cNvSpPr>
                  <a:spLocks noChangeArrowheads="1"/>
                </p:cNvSpPr>
                <p:nvPr/>
              </p:nvSpPr>
              <p:spPr bwMode="auto">
                <a:xfrm>
                  <a:off x="2315" y="2478"/>
                  <a:ext cx="40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67" name="Oval 71"/>
                <p:cNvSpPr>
                  <a:spLocks noChangeArrowheads="1"/>
                </p:cNvSpPr>
                <p:nvPr/>
              </p:nvSpPr>
              <p:spPr bwMode="auto">
                <a:xfrm>
                  <a:off x="2582" y="2478"/>
                  <a:ext cx="40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68" name="Group 72"/>
              <p:cNvGrpSpPr>
                <a:grpSpLocks/>
              </p:cNvGrpSpPr>
              <p:nvPr/>
            </p:nvGrpSpPr>
            <p:grpSpPr bwMode="auto">
              <a:xfrm>
                <a:off x="2530" y="1996"/>
                <a:ext cx="40" cy="328"/>
                <a:chOff x="792" y="2643"/>
                <a:chExt cx="40" cy="328"/>
              </a:xfrm>
            </p:grpSpPr>
            <p:sp>
              <p:nvSpPr>
                <p:cNvPr id="29769" name="Oval 73"/>
                <p:cNvSpPr>
                  <a:spLocks noChangeArrowheads="1"/>
                </p:cNvSpPr>
                <p:nvPr/>
              </p:nvSpPr>
              <p:spPr bwMode="auto">
                <a:xfrm>
                  <a:off x="792" y="2643"/>
                  <a:ext cx="40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70" name="Oval 74"/>
                <p:cNvSpPr>
                  <a:spLocks noChangeArrowheads="1"/>
                </p:cNvSpPr>
                <p:nvPr/>
              </p:nvSpPr>
              <p:spPr bwMode="auto">
                <a:xfrm>
                  <a:off x="792" y="2787"/>
                  <a:ext cx="40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71" name="Oval 75"/>
                <p:cNvSpPr>
                  <a:spLocks noChangeArrowheads="1"/>
                </p:cNvSpPr>
                <p:nvPr/>
              </p:nvSpPr>
              <p:spPr bwMode="auto">
                <a:xfrm>
                  <a:off x="792" y="2931"/>
                  <a:ext cx="40" cy="4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72" name="Rectangle 76"/>
              <p:cNvSpPr>
                <a:spLocks noChangeArrowheads="1"/>
              </p:cNvSpPr>
              <p:nvPr/>
            </p:nvSpPr>
            <p:spPr bwMode="auto">
              <a:xfrm>
                <a:off x="2256" y="1315"/>
                <a:ext cx="624" cy="1392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36"/>
          <p:cNvSpPr txBox="1">
            <a:spLocks noChangeArrowheads="1"/>
          </p:cNvSpPr>
          <p:nvPr/>
        </p:nvSpPr>
        <p:spPr bwMode="auto">
          <a:xfrm>
            <a:off x="267619" y="4948601"/>
            <a:ext cx="8607933" cy="17543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234950" indent="-234950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800" b="0" dirty="0" smtClean="0">
                <a:latin typeface="Arial" charset="0"/>
              </a:rPr>
              <a:t>If an </a:t>
            </a:r>
            <a:r>
              <a:rPr lang="en-US" sz="1800" b="0" dirty="0">
                <a:latin typeface="Arial" charset="0"/>
              </a:rPr>
              <a:t>interrupt signal is recognized, the corresponding </a:t>
            </a:r>
            <a:r>
              <a:rPr lang="en-US" sz="1800" b="0" dirty="0" err="1" smtClean="0">
                <a:latin typeface="Arial" charset="0"/>
              </a:rPr>
              <a:t>IFR</a:t>
            </a:r>
            <a:r>
              <a:rPr lang="en-US" sz="1800" b="0" baseline="-25000" dirty="0" err="1" smtClean="0">
                <a:latin typeface="Arial" charset="0"/>
              </a:rPr>
              <a:t>Bit</a:t>
            </a:r>
            <a:r>
              <a:rPr lang="en-US" sz="1800" b="0" dirty="0" smtClean="0">
                <a:latin typeface="Arial" charset="0"/>
              </a:rPr>
              <a:t> </a:t>
            </a:r>
            <a:r>
              <a:rPr lang="en-US" sz="1800" b="0" dirty="0">
                <a:latin typeface="Arial" charset="0"/>
              </a:rPr>
              <a:t>is set and </a:t>
            </a:r>
            <a:r>
              <a:rPr lang="en-US" sz="1800" b="0" dirty="0" smtClean="0">
                <a:latin typeface="Arial" charset="0"/>
              </a:rPr>
              <a:t>latched</a:t>
            </a:r>
          </a:p>
          <a:p>
            <a:pPr marL="234950" indent="-234950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800" b="0" dirty="0">
                <a:latin typeface="Arial" charset="0"/>
              </a:rPr>
              <a:t>If the </a:t>
            </a:r>
            <a:r>
              <a:rPr lang="en-US" sz="1800" b="0" dirty="0" err="1" smtClean="0">
                <a:latin typeface="Arial" charset="0"/>
              </a:rPr>
              <a:t>IER</a:t>
            </a:r>
            <a:r>
              <a:rPr lang="en-US" sz="1800" b="0" baseline="-25000" dirty="0" err="1" smtClean="0">
                <a:latin typeface="Arial" charset="0"/>
              </a:rPr>
              <a:t>Bit</a:t>
            </a:r>
            <a:r>
              <a:rPr lang="en-US" sz="1800" b="0" dirty="0" smtClean="0">
                <a:latin typeface="Arial" charset="0"/>
              </a:rPr>
              <a:t> is set and the INTM is clear, the CPU receives the interrupt</a:t>
            </a:r>
          </a:p>
          <a:p>
            <a:pPr marL="234950" indent="-234950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800" b="0" dirty="0" smtClean="0">
                <a:latin typeface="Arial" charset="0"/>
              </a:rPr>
              <a:t>Compiler generates atomic instructions (non-interruptible) for setting/clearing IFR</a:t>
            </a:r>
          </a:p>
          <a:p>
            <a:pPr marL="234950" indent="-234950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800" b="0" dirty="0" err="1" smtClean="0">
                <a:latin typeface="Arial" charset="0"/>
              </a:rPr>
              <a:t>IFR</a:t>
            </a:r>
            <a:r>
              <a:rPr lang="en-US" sz="1800" b="0" baseline="-25000" dirty="0" err="1" smtClean="0">
                <a:latin typeface="Arial" charset="0"/>
              </a:rPr>
              <a:t>Bit</a:t>
            </a:r>
            <a:r>
              <a:rPr lang="en-US" sz="1800" b="0" dirty="0" smtClean="0">
                <a:latin typeface="Arial" charset="0"/>
              </a:rPr>
              <a:t> is cleared </a:t>
            </a:r>
            <a:r>
              <a:rPr lang="en-US" sz="1800" b="0" dirty="0">
                <a:latin typeface="Arial" charset="0"/>
              </a:rPr>
              <a:t>when interrupt is acknowledged by CPU</a:t>
            </a:r>
          </a:p>
          <a:p>
            <a:pPr marL="234950" indent="-234950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800" b="0" dirty="0" smtClean="0">
                <a:latin typeface="Arial" charset="0"/>
              </a:rPr>
              <a:t>The IFR register is </a:t>
            </a:r>
            <a:r>
              <a:rPr lang="en-US" sz="1800" b="0" dirty="0">
                <a:latin typeface="Arial" charset="0"/>
              </a:rPr>
              <a:t>cleared on </a:t>
            </a:r>
            <a:r>
              <a:rPr lang="en-US" sz="1800" b="0" dirty="0" smtClean="0">
                <a:latin typeface="Arial" charset="0"/>
              </a:rPr>
              <a:t>reset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Enable Register (IER)</a:t>
            </a:r>
          </a:p>
        </p:txBody>
      </p:sp>
      <p:grpSp>
        <p:nvGrpSpPr>
          <p:cNvPr id="32849" name="Group 81"/>
          <p:cNvGrpSpPr>
            <a:grpSpLocks/>
          </p:cNvGrpSpPr>
          <p:nvPr/>
        </p:nvGrpSpPr>
        <p:grpSpPr bwMode="auto">
          <a:xfrm>
            <a:off x="304800" y="651123"/>
            <a:ext cx="8534400" cy="649287"/>
            <a:chOff x="192" y="407"/>
            <a:chExt cx="5376" cy="409"/>
          </a:xfrm>
        </p:grpSpPr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192" y="576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</a:rPr>
                <a:t>RTOSINT</a:t>
              </a:r>
            </a:p>
          </p:txBody>
        </p:sp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864" y="576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DLOGINT</a:t>
              </a:r>
            </a:p>
          </p:txBody>
        </p:sp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1536" y="576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INT14</a:t>
              </a:r>
            </a:p>
          </p:txBody>
        </p:sp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2208" y="576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INT13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880" y="576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INT12</a:t>
              </a: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3552" y="576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INT11</a:t>
              </a:r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4224" y="576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INT10</a:t>
              </a:r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4896" y="576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INT9</a:t>
              </a: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5140" y="419"/>
              <a:ext cx="187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8</a:t>
              </a:r>
            </a:p>
          </p:txBody>
        </p: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4468" y="415"/>
              <a:ext cx="187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9</a:t>
              </a:r>
            </a:p>
          </p:txBody>
        </p:sp>
        <p:sp>
          <p:nvSpPr>
            <p:cNvPr id="32781" name="Text Box 13"/>
            <p:cNvSpPr txBox="1">
              <a:spLocks noChangeArrowheads="1"/>
            </p:cNvSpPr>
            <p:nvPr/>
          </p:nvSpPr>
          <p:spPr bwMode="auto">
            <a:xfrm>
              <a:off x="3761" y="411"/>
              <a:ext cx="258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10</a:t>
              </a: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3089" y="407"/>
              <a:ext cx="258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11</a:t>
              </a:r>
            </a:p>
          </p:txBody>
        </p:sp>
        <p:sp>
          <p:nvSpPr>
            <p:cNvPr id="32783" name="Text Box 15"/>
            <p:cNvSpPr txBox="1">
              <a:spLocks noChangeArrowheads="1"/>
            </p:cNvSpPr>
            <p:nvPr/>
          </p:nvSpPr>
          <p:spPr bwMode="auto">
            <a:xfrm>
              <a:off x="2417" y="411"/>
              <a:ext cx="258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12</a:t>
              </a: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1745" y="411"/>
              <a:ext cx="258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>
                  <a:latin typeface="Arial" charset="0"/>
                </a:rPr>
                <a:t>13</a:t>
              </a:r>
            </a:p>
          </p:txBody>
        </p:sp>
        <p:sp>
          <p:nvSpPr>
            <p:cNvPr id="32785" name="Text Box 17"/>
            <p:cNvSpPr txBox="1">
              <a:spLocks noChangeArrowheads="1"/>
            </p:cNvSpPr>
            <p:nvPr/>
          </p:nvSpPr>
          <p:spPr bwMode="auto">
            <a:xfrm>
              <a:off x="1073" y="411"/>
              <a:ext cx="258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>
                  <a:latin typeface="Arial" charset="0"/>
                </a:rPr>
                <a:t>14</a:t>
              </a:r>
            </a:p>
          </p:txBody>
        </p:sp>
        <p:sp>
          <p:nvSpPr>
            <p:cNvPr id="32786" name="Text Box 18"/>
            <p:cNvSpPr txBox="1">
              <a:spLocks noChangeArrowheads="1"/>
            </p:cNvSpPr>
            <p:nvPr/>
          </p:nvSpPr>
          <p:spPr bwMode="auto">
            <a:xfrm>
              <a:off x="401" y="415"/>
              <a:ext cx="258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>
                  <a:latin typeface="Arial" charset="0"/>
                </a:rPr>
                <a:t>15</a:t>
              </a:r>
            </a:p>
          </p:txBody>
        </p:sp>
      </p:grpSp>
      <p:grpSp>
        <p:nvGrpSpPr>
          <p:cNvPr id="32850" name="Group 82"/>
          <p:cNvGrpSpPr>
            <a:grpSpLocks/>
          </p:cNvGrpSpPr>
          <p:nvPr/>
        </p:nvGrpSpPr>
        <p:grpSpPr bwMode="auto">
          <a:xfrm>
            <a:off x="304800" y="1348982"/>
            <a:ext cx="8534400" cy="636587"/>
            <a:chOff x="192" y="1067"/>
            <a:chExt cx="5376" cy="401"/>
          </a:xfrm>
        </p:grpSpPr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92" y="1228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INT8</a:t>
              </a: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864" y="1228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INT7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1536" y="1228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</a:rPr>
                <a:t>INT6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2208" y="1228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INT5</a:t>
              </a:r>
            </a:p>
          </p:txBody>
        </p:sp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2880" y="1228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INT4</a:t>
              </a:r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3552" y="1228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INT3</a:t>
              </a:r>
            </a:p>
          </p:txBody>
        </p:sp>
        <p:sp>
          <p:nvSpPr>
            <p:cNvPr id="32793" name="Rectangle 25"/>
            <p:cNvSpPr>
              <a:spLocks noChangeArrowheads="1"/>
            </p:cNvSpPr>
            <p:nvPr/>
          </p:nvSpPr>
          <p:spPr bwMode="auto">
            <a:xfrm>
              <a:off x="4224" y="1228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INT2</a:t>
              </a:r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4896" y="1228"/>
              <a:ext cx="672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>
                  <a:latin typeface="Arial" charset="0"/>
                </a:rPr>
                <a:t>INT1</a:t>
              </a:r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5140" y="1075"/>
              <a:ext cx="187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0</a:t>
              </a:r>
            </a:p>
          </p:txBody>
        </p:sp>
        <p:sp>
          <p:nvSpPr>
            <p:cNvPr id="32796" name="Text Box 28"/>
            <p:cNvSpPr txBox="1">
              <a:spLocks noChangeArrowheads="1"/>
            </p:cNvSpPr>
            <p:nvPr/>
          </p:nvSpPr>
          <p:spPr bwMode="auto">
            <a:xfrm>
              <a:off x="4468" y="1071"/>
              <a:ext cx="187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1</a:t>
              </a:r>
            </a:p>
          </p:txBody>
        </p:sp>
        <p:sp>
          <p:nvSpPr>
            <p:cNvPr id="32797" name="Text Box 29"/>
            <p:cNvSpPr txBox="1">
              <a:spLocks noChangeArrowheads="1"/>
            </p:cNvSpPr>
            <p:nvPr/>
          </p:nvSpPr>
          <p:spPr bwMode="auto">
            <a:xfrm>
              <a:off x="3796" y="1067"/>
              <a:ext cx="187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2</a:t>
              </a:r>
            </a:p>
          </p:txBody>
        </p:sp>
        <p:sp>
          <p:nvSpPr>
            <p:cNvPr id="32798" name="Text Box 30"/>
            <p:cNvSpPr txBox="1">
              <a:spLocks noChangeArrowheads="1"/>
            </p:cNvSpPr>
            <p:nvPr/>
          </p:nvSpPr>
          <p:spPr bwMode="auto">
            <a:xfrm>
              <a:off x="3124" y="1073"/>
              <a:ext cx="187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3</a:t>
              </a:r>
            </a:p>
          </p:txBody>
        </p:sp>
        <p:sp>
          <p:nvSpPr>
            <p:cNvPr id="32799" name="Text Box 31"/>
            <p:cNvSpPr txBox="1">
              <a:spLocks noChangeArrowheads="1"/>
            </p:cNvSpPr>
            <p:nvPr/>
          </p:nvSpPr>
          <p:spPr bwMode="auto">
            <a:xfrm>
              <a:off x="2452" y="1067"/>
              <a:ext cx="187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4</a:t>
              </a:r>
            </a:p>
          </p:txBody>
        </p:sp>
        <p:sp>
          <p:nvSpPr>
            <p:cNvPr id="32800" name="Text Box 32"/>
            <p:cNvSpPr txBox="1">
              <a:spLocks noChangeArrowheads="1"/>
            </p:cNvSpPr>
            <p:nvPr/>
          </p:nvSpPr>
          <p:spPr bwMode="auto">
            <a:xfrm>
              <a:off x="1780" y="1067"/>
              <a:ext cx="187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5</a:t>
              </a:r>
            </a:p>
          </p:txBody>
        </p: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1108" y="1067"/>
              <a:ext cx="187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6</a:t>
              </a:r>
            </a:p>
          </p:txBody>
        </p:sp>
        <p:sp>
          <p:nvSpPr>
            <p:cNvPr id="32802" name="Text Box 34"/>
            <p:cNvSpPr txBox="1">
              <a:spLocks noChangeArrowheads="1"/>
            </p:cNvSpPr>
            <p:nvPr/>
          </p:nvSpPr>
          <p:spPr bwMode="auto">
            <a:xfrm>
              <a:off x="436" y="1071"/>
              <a:ext cx="187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>
                  <a:latin typeface="Arial" charset="0"/>
                </a:rPr>
                <a:t>7</a:t>
              </a:r>
            </a:p>
          </p:txBody>
        </p:sp>
      </p:grp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2971799" y="2176897"/>
            <a:ext cx="3226279" cy="74972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 anchorCtr="0"/>
          <a:lstStyle/>
          <a:p>
            <a:pPr algn="ctr">
              <a:lnSpc>
                <a:spcPct val="60000"/>
              </a:lnSpc>
            </a:pPr>
            <a:r>
              <a:rPr lang="en-US" sz="1800" dirty="0">
                <a:latin typeface="Arial" charset="0"/>
              </a:rPr>
              <a:t>Enable</a:t>
            </a:r>
            <a:r>
              <a:rPr lang="en-US" sz="1800" dirty="0" smtClean="0">
                <a:latin typeface="Arial" charset="0"/>
              </a:rPr>
              <a:t>: 	 Set 	IER </a:t>
            </a:r>
            <a:r>
              <a:rPr lang="en-US" sz="1800" baseline="-25000" dirty="0">
                <a:latin typeface="Arial" charset="0"/>
              </a:rPr>
              <a:t>Bit</a:t>
            </a:r>
            <a:r>
              <a:rPr lang="en-US" sz="1800" dirty="0">
                <a:latin typeface="Arial" charset="0"/>
              </a:rPr>
              <a:t> = 1</a:t>
            </a:r>
          </a:p>
          <a:p>
            <a:pPr algn="ctr">
              <a:lnSpc>
                <a:spcPct val="60000"/>
              </a:lnSpc>
            </a:pPr>
            <a:r>
              <a:rPr lang="en-US" sz="1800" dirty="0">
                <a:latin typeface="Arial" charset="0"/>
              </a:rPr>
              <a:t>Disable</a:t>
            </a:r>
            <a:r>
              <a:rPr lang="en-US" sz="1800" dirty="0" smtClean="0">
                <a:latin typeface="Arial" charset="0"/>
              </a:rPr>
              <a:t>: Clear	IER</a:t>
            </a:r>
            <a:r>
              <a:rPr lang="en-US" sz="1800" baseline="-25000" dirty="0" smtClean="0">
                <a:latin typeface="Arial" charset="0"/>
              </a:rPr>
              <a:t> </a:t>
            </a:r>
            <a:r>
              <a:rPr lang="en-US" sz="1800" baseline="-25000" dirty="0">
                <a:latin typeface="Arial" charset="0"/>
              </a:rPr>
              <a:t>Bit</a:t>
            </a:r>
            <a:r>
              <a:rPr lang="en-US" sz="1800" dirty="0">
                <a:latin typeface="Arial" charset="0"/>
              </a:rPr>
              <a:t> = 0</a:t>
            </a:r>
          </a:p>
        </p:txBody>
      </p:sp>
      <p:sp>
        <p:nvSpPr>
          <p:cNvPr id="42" name="Rectangle 54"/>
          <p:cNvSpPr txBox="1">
            <a:spLocks noChangeArrowheads="1"/>
          </p:cNvSpPr>
          <p:nvPr/>
        </p:nvSpPr>
        <p:spPr>
          <a:xfrm>
            <a:off x="507538" y="3087254"/>
            <a:ext cx="8135938" cy="35820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 err="1" smtClean="0"/>
              <a:t>Driverlib</a:t>
            </a:r>
            <a:r>
              <a:rPr lang="en-US" sz="2400" dirty="0" smtClean="0"/>
              <a:t> function used to modify IER:</a:t>
            </a: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Interrupt_enableInCPU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err="1" smtClean="0">
                <a:solidFill>
                  <a:srgbClr val="00B050"/>
                </a:solidFill>
              </a:rPr>
              <a:t>cpuInterrupt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2000" b="0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Interrupt_disableInCPU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err="1" smtClean="0">
                <a:solidFill>
                  <a:srgbClr val="00B050"/>
                </a:solidFill>
              </a:rPr>
              <a:t>cpuInterrupt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2000" b="0" dirty="0" smtClean="0"/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 err="1" smtClean="0">
                <a:solidFill>
                  <a:srgbClr val="00B050"/>
                </a:solidFill>
              </a:rPr>
              <a:t>cpuInterrupt</a:t>
            </a:r>
            <a:r>
              <a:rPr lang="en-US" sz="2000" b="0" i="1" dirty="0"/>
              <a:t> </a:t>
            </a:r>
            <a:r>
              <a:rPr lang="en-US" sz="2000" b="0" dirty="0"/>
              <a:t>parameter is a </a:t>
            </a:r>
            <a:r>
              <a:rPr lang="en-US" sz="2000" b="0" dirty="0" smtClean="0"/>
              <a:t>logical OR </a:t>
            </a:r>
            <a:r>
              <a:rPr lang="en-US" sz="2000" b="0" dirty="0"/>
              <a:t>of the </a:t>
            </a:r>
            <a:r>
              <a:rPr lang="en-US" sz="2000" b="0" dirty="0" smtClean="0"/>
              <a:t>values:</a:t>
            </a:r>
          </a:p>
          <a:p>
            <a:pPr lvl="2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0" dirty="0" err="1" smtClean="0"/>
              <a:t>INTERRUPT_CPU_INT</a:t>
            </a:r>
            <a:r>
              <a:rPr lang="en-US" sz="1800" b="0" dirty="0" err="1" smtClean="0">
                <a:solidFill>
                  <a:srgbClr val="FF0000"/>
                </a:solidFill>
              </a:rPr>
              <a:t>x</a:t>
            </a:r>
            <a:endParaRPr lang="en-US" sz="1800" b="0" dirty="0" smtClean="0">
              <a:solidFill>
                <a:srgbClr val="FF0000"/>
              </a:solidFill>
            </a:endParaRPr>
          </a:p>
          <a:p>
            <a:pPr lvl="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 smtClean="0"/>
              <a:t>where </a:t>
            </a:r>
            <a:r>
              <a:rPr lang="en-US" sz="1600" b="0" dirty="0">
                <a:solidFill>
                  <a:srgbClr val="FF0000"/>
                </a:solidFill>
              </a:rPr>
              <a:t>x</a:t>
            </a:r>
            <a:r>
              <a:rPr lang="en-US" sz="1600" b="0" dirty="0"/>
              <a:t> is the interrupt number between 1 and </a:t>
            </a:r>
            <a:r>
              <a:rPr lang="en-US" sz="1600" b="0" dirty="0" smtClean="0"/>
              <a:t>14</a:t>
            </a:r>
          </a:p>
          <a:p>
            <a:pPr lvl="2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0" dirty="0" smtClean="0"/>
              <a:t>INTERRUPT_CPU_DLOGINT</a:t>
            </a:r>
          </a:p>
          <a:p>
            <a:pPr lvl="2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0" dirty="0" smtClean="0"/>
              <a:t>INTERRUPT_CPU_RTOSINT</a:t>
            </a:r>
            <a:endParaRPr lang="en-US" sz="1800" b="0" dirty="0"/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IER register is </a:t>
            </a:r>
            <a:r>
              <a:rPr lang="en-US" sz="2400" dirty="0"/>
              <a:t>cleared on </a:t>
            </a:r>
            <a:r>
              <a:rPr lang="en-US" sz="2400" dirty="0" smtClean="0"/>
              <a:t>reset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Global Mask Bit</a:t>
            </a:r>
          </a:p>
        </p:txBody>
      </p:sp>
      <p:sp>
        <p:nvSpPr>
          <p:cNvPr id="34870" name="Rectangle 54"/>
          <p:cNvSpPr>
            <a:spLocks noGrp="1" noChangeArrowheads="1"/>
          </p:cNvSpPr>
          <p:nvPr>
            <p:ph idx="1"/>
          </p:nvPr>
        </p:nvSpPr>
        <p:spPr>
          <a:xfrm>
            <a:off x="498912" y="1982364"/>
            <a:ext cx="8135938" cy="457782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INTM </a:t>
            </a:r>
            <a:r>
              <a:rPr lang="en-US" sz="2400" dirty="0" smtClean="0"/>
              <a:t>is used </a:t>
            </a:r>
            <a:r>
              <a:rPr lang="en-US" sz="2400" dirty="0"/>
              <a:t>to globally enable/disable interrupts: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Enable:	INTM = 0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Disable:	INTM = 1 (reset value)</a:t>
            </a:r>
          </a:p>
          <a:p>
            <a:pPr>
              <a:spcBef>
                <a:spcPts val="1200"/>
              </a:spcBef>
            </a:pPr>
            <a:r>
              <a:rPr lang="en-US" sz="2400" dirty="0" err="1" smtClean="0"/>
              <a:t>Driverlib</a:t>
            </a:r>
            <a:r>
              <a:rPr lang="en-US" sz="2400" dirty="0" smtClean="0"/>
              <a:t> function used to modify INTM: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Interrupt_enableMaster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();</a:t>
            </a:r>
            <a:endParaRPr lang="en-US" sz="2000" b="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 smtClean="0"/>
              <a:t>    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Interrupt_disableMaster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();</a:t>
            </a:r>
            <a:endParaRPr lang="en-US" sz="2000" b="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Alternatively the following macros can be used:</a:t>
            </a:r>
            <a:endParaRPr lang="en-US" sz="24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	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EINT;</a:t>
            </a:r>
            <a:r>
              <a:rPr lang="en-US" sz="2000" dirty="0" smtClean="0"/>
              <a:t>	</a:t>
            </a:r>
            <a:r>
              <a:rPr lang="en-US" sz="2000" b="0" dirty="0" smtClean="0"/>
              <a:t>//defined as </a:t>
            </a:r>
            <a:r>
              <a:rPr lang="en-US" sz="2000" b="0" i="1" dirty="0" smtClean="0"/>
              <a:t>- </a:t>
            </a:r>
            <a:r>
              <a:rPr lang="en-US" sz="2000" b="0" i="1" dirty="0" err="1" smtClean="0"/>
              <a:t>asm</a:t>
            </a:r>
            <a:r>
              <a:rPr lang="en-US" sz="2000" b="0" i="1" dirty="0"/>
              <a:t>(" </a:t>
            </a:r>
            <a:r>
              <a:rPr lang="en-US" sz="2000" b="0" i="1" dirty="0" err="1"/>
              <a:t>clrc</a:t>
            </a:r>
            <a:r>
              <a:rPr lang="en-US" sz="2000" b="0" i="1" dirty="0"/>
              <a:t> INTM");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    	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DINT;</a:t>
            </a:r>
            <a:r>
              <a:rPr lang="en-US" sz="2000" dirty="0" smtClean="0"/>
              <a:t>	</a:t>
            </a:r>
            <a:r>
              <a:rPr lang="en-US" sz="2000" b="0" dirty="0" smtClean="0"/>
              <a:t>//defined as </a:t>
            </a:r>
            <a:r>
              <a:rPr lang="en-US" sz="2000" b="0" i="1" dirty="0"/>
              <a:t>- </a:t>
            </a:r>
            <a:r>
              <a:rPr lang="en-US" sz="2000" b="0" i="1" dirty="0" err="1"/>
              <a:t>asm</a:t>
            </a:r>
            <a:r>
              <a:rPr lang="en-US" sz="2000" b="0" i="1" dirty="0"/>
              <a:t>(" </a:t>
            </a:r>
            <a:r>
              <a:rPr lang="en-US" sz="2000" b="0" i="1" dirty="0" err="1" smtClean="0"/>
              <a:t>setc</a:t>
            </a:r>
            <a:r>
              <a:rPr lang="en-US" sz="2000" b="0" i="1" dirty="0" smtClean="0"/>
              <a:t> </a:t>
            </a:r>
            <a:r>
              <a:rPr lang="en-US" sz="2000" b="0" i="1" dirty="0"/>
              <a:t>INTM");</a:t>
            </a:r>
            <a:endParaRPr lang="en-US" sz="2400" b="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131451" y="807178"/>
            <a:ext cx="6525251" cy="765175"/>
            <a:chOff x="980449" y="1000125"/>
            <a:chExt cx="6525251" cy="765175"/>
          </a:xfrm>
        </p:grpSpPr>
        <p:sp>
          <p:nvSpPr>
            <p:cNvPr id="34819" name="Rectangle 3"/>
            <p:cNvSpPr>
              <a:spLocks noChangeArrowheads="1"/>
            </p:cNvSpPr>
            <p:nvPr/>
          </p:nvSpPr>
          <p:spPr bwMode="auto">
            <a:xfrm>
              <a:off x="1698232" y="1308100"/>
              <a:ext cx="5807468" cy="4572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6438900" y="1308100"/>
              <a:ext cx="1066800" cy="457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tIns="91440" anchor="ctr"/>
            <a:lstStyle/>
            <a:p>
              <a:pPr algn="ctr"/>
              <a:r>
                <a:rPr lang="en-US" sz="2400" dirty="0">
                  <a:latin typeface="Arial" charset="0"/>
                </a:rPr>
                <a:t>INTM</a:t>
              </a:r>
            </a:p>
          </p:txBody>
        </p:sp>
        <p:sp>
          <p:nvSpPr>
            <p:cNvPr id="34821" name="Text Box 5"/>
            <p:cNvSpPr txBox="1">
              <a:spLocks noChangeArrowheads="1"/>
            </p:cNvSpPr>
            <p:nvPr/>
          </p:nvSpPr>
          <p:spPr bwMode="auto">
            <a:xfrm>
              <a:off x="980449" y="1346433"/>
              <a:ext cx="742950" cy="3841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Arial" charset="0"/>
                </a:rPr>
                <a:t>ST1</a:t>
              </a:r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6597650" y="1000125"/>
              <a:ext cx="749300" cy="3365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Arial" charset="0"/>
                </a:rPr>
                <a:t> </a:t>
              </a:r>
              <a:r>
                <a:rPr lang="en-US" sz="1800" dirty="0">
                  <a:latin typeface="Arial" charset="0"/>
                </a:rPr>
                <a:t>Bit 0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Peripheral Interrupt Expansion - PIE</a:t>
            </a:r>
          </a:p>
        </p:txBody>
      </p:sp>
      <p:sp>
        <p:nvSpPr>
          <p:cNvPr id="49338" name="Rectangle 186"/>
          <p:cNvSpPr>
            <a:spLocks noChangeArrowheads="1"/>
          </p:cNvSpPr>
          <p:nvPr/>
        </p:nvSpPr>
        <p:spPr bwMode="auto">
          <a:xfrm>
            <a:off x="5006975" y="1133475"/>
            <a:ext cx="3898900" cy="21336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49332" name="Rectangle 180"/>
          <p:cNvSpPr>
            <a:spLocks noChangeArrowheads="1"/>
          </p:cNvSpPr>
          <p:nvPr/>
        </p:nvSpPr>
        <p:spPr bwMode="auto">
          <a:xfrm>
            <a:off x="6955155" y="1438275"/>
            <a:ext cx="520700" cy="172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49267" name="Rectangle 115"/>
          <p:cNvSpPr>
            <a:spLocks noChangeArrowheads="1"/>
          </p:cNvSpPr>
          <p:nvPr/>
        </p:nvSpPr>
        <p:spPr bwMode="auto">
          <a:xfrm>
            <a:off x="5797550" y="3895725"/>
            <a:ext cx="2566988" cy="1825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49266" name="Line 114"/>
          <p:cNvSpPr>
            <a:spLocks noChangeShapeType="1"/>
          </p:cNvSpPr>
          <p:nvPr/>
        </p:nvSpPr>
        <p:spPr bwMode="auto">
          <a:xfrm>
            <a:off x="5797550" y="4772025"/>
            <a:ext cx="1852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9258" name="Rectangle 106"/>
          <p:cNvSpPr>
            <a:spLocks noChangeArrowheads="1"/>
          </p:cNvSpPr>
          <p:nvPr/>
        </p:nvSpPr>
        <p:spPr bwMode="auto">
          <a:xfrm>
            <a:off x="5924550" y="4021138"/>
            <a:ext cx="363538" cy="15541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49259" name="Rectangle 107"/>
          <p:cNvSpPr>
            <a:spLocks noChangeArrowheads="1"/>
          </p:cNvSpPr>
          <p:nvPr/>
        </p:nvSpPr>
        <p:spPr bwMode="auto">
          <a:xfrm>
            <a:off x="6470650" y="4008438"/>
            <a:ext cx="363538" cy="15541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49260" name="Rectangle 108"/>
          <p:cNvSpPr>
            <a:spLocks noChangeArrowheads="1"/>
          </p:cNvSpPr>
          <p:nvPr/>
        </p:nvSpPr>
        <p:spPr bwMode="auto">
          <a:xfrm>
            <a:off x="7054850" y="4021138"/>
            <a:ext cx="363538" cy="15541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49261" name="Text Box 109"/>
          <p:cNvSpPr txBox="1">
            <a:spLocks noChangeArrowheads="1"/>
          </p:cNvSpPr>
          <p:nvPr/>
        </p:nvSpPr>
        <p:spPr bwMode="auto">
          <a:xfrm rot="16200000">
            <a:off x="5849938" y="4640262"/>
            <a:ext cx="55245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/>
                <a:latin typeface="Arial" charset="0"/>
              </a:rPr>
              <a:t>IFR</a:t>
            </a:r>
          </a:p>
        </p:txBody>
      </p:sp>
      <p:sp>
        <p:nvSpPr>
          <p:cNvPr id="49262" name="Text Box 110"/>
          <p:cNvSpPr txBox="1">
            <a:spLocks noChangeArrowheads="1"/>
          </p:cNvSpPr>
          <p:nvPr/>
        </p:nvSpPr>
        <p:spPr bwMode="auto">
          <a:xfrm rot="16200000">
            <a:off x="6396038" y="4627562"/>
            <a:ext cx="56515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/>
                <a:latin typeface="Arial" charset="0"/>
              </a:rPr>
              <a:t>IER</a:t>
            </a:r>
          </a:p>
        </p:txBody>
      </p:sp>
      <p:sp>
        <p:nvSpPr>
          <p:cNvPr id="49263" name="Text Box 111"/>
          <p:cNvSpPr txBox="1">
            <a:spLocks noChangeArrowheads="1"/>
          </p:cNvSpPr>
          <p:nvPr/>
        </p:nvSpPr>
        <p:spPr bwMode="auto">
          <a:xfrm rot="16200000">
            <a:off x="6881813" y="4624387"/>
            <a:ext cx="74295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/>
                <a:latin typeface="Arial" charset="0"/>
              </a:rPr>
              <a:t>INTM</a:t>
            </a:r>
          </a:p>
        </p:txBody>
      </p:sp>
      <p:sp>
        <p:nvSpPr>
          <p:cNvPr id="49264" name="Rectangle 112"/>
          <p:cNvSpPr>
            <a:spLocks noChangeArrowheads="1"/>
          </p:cNvSpPr>
          <p:nvPr/>
        </p:nvSpPr>
        <p:spPr bwMode="auto">
          <a:xfrm>
            <a:off x="7651750" y="4021138"/>
            <a:ext cx="614363" cy="15541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49265" name="Text Box 113"/>
          <p:cNvSpPr txBox="1">
            <a:spLocks noChangeArrowheads="1"/>
          </p:cNvSpPr>
          <p:nvPr/>
        </p:nvSpPr>
        <p:spPr bwMode="auto">
          <a:xfrm>
            <a:off x="7598025" y="4460875"/>
            <a:ext cx="736099" cy="6740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effectLst/>
                <a:latin typeface="Arial" charset="0"/>
              </a:rPr>
              <a:t>C28x</a:t>
            </a:r>
            <a:endParaRPr lang="en-US" sz="1800" dirty="0">
              <a:effectLst/>
              <a:latin typeface="Arial" charset="0"/>
            </a:endParaRPr>
          </a:p>
          <a:p>
            <a:pPr algn="ctr"/>
            <a:r>
              <a:rPr lang="en-US" sz="1800" dirty="0" smtClean="0">
                <a:effectLst/>
                <a:latin typeface="Arial" charset="0"/>
              </a:rPr>
              <a:t>CPU</a:t>
            </a:r>
            <a:endParaRPr lang="en-US" sz="1800" dirty="0">
              <a:effectLst/>
              <a:latin typeface="Arial" charset="0"/>
            </a:endParaRPr>
          </a:p>
        </p:txBody>
      </p:sp>
      <p:sp>
        <p:nvSpPr>
          <p:cNvPr id="49268" name="Text Box 116"/>
          <p:cNvSpPr txBox="1">
            <a:spLocks noChangeArrowheads="1"/>
          </p:cNvSpPr>
          <p:nvPr/>
        </p:nvSpPr>
        <p:spPr bwMode="auto">
          <a:xfrm>
            <a:off x="6019833" y="3594100"/>
            <a:ext cx="2148345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effectLst/>
                <a:latin typeface="Arial" charset="0"/>
              </a:rPr>
              <a:t>Core </a:t>
            </a:r>
            <a:r>
              <a:rPr lang="en-US" sz="1600" dirty="0">
                <a:effectLst/>
                <a:latin typeface="Arial" charset="0"/>
              </a:rPr>
              <a:t>Interrupt logic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36320" y="914400"/>
            <a:ext cx="3401380" cy="4837113"/>
            <a:chOff x="1036320" y="914400"/>
            <a:chExt cx="3401380" cy="4837113"/>
          </a:xfrm>
        </p:grpSpPr>
        <p:sp>
          <p:nvSpPr>
            <p:cNvPr id="49205" name="Rectangle 53"/>
            <p:cNvSpPr>
              <a:spLocks noChangeArrowheads="1"/>
            </p:cNvSpPr>
            <p:nvPr/>
          </p:nvSpPr>
          <p:spPr bwMode="auto">
            <a:xfrm>
              <a:off x="1036320" y="914400"/>
              <a:ext cx="34013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44450" rIns="0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effectLst/>
                  <a:latin typeface="Arial" charset="0"/>
                </a:rPr>
                <a:t>PIE module for </a:t>
              </a:r>
              <a:r>
                <a:rPr lang="en-US" sz="1800" dirty="0" smtClean="0">
                  <a:effectLst/>
                  <a:latin typeface="Arial" charset="0"/>
                </a:rPr>
                <a:t>192 </a:t>
              </a:r>
              <a:r>
                <a:rPr lang="en-US" sz="1800" dirty="0">
                  <a:effectLst/>
                  <a:latin typeface="Arial" charset="0"/>
                </a:rPr>
                <a:t>Interrupts</a:t>
              </a:r>
            </a:p>
          </p:txBody>
        </p:sp>
        <p:sp>
          <p:nvSpPr>
            <p:cNvPr id="49208" name="Rectangle 56"/>
            <p:cNvSpPr>
              <a:spLocks noChangeArrowheads="1"/>
            </p:cNvSpPr>
            <p:nvPr/>
          </p:nvSpPr>
          <p:spPr bwMode="auto">
            <a:xfrm>
              <a:off x="1171576" y="1277938"/>
              <a:ext cx="3121025" cy="4473575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49209" name="Rectangle 57"/>
            <p:cNvSpPr>
              <a:spLocks noChangeArrowheads="1"/>
            </p:cNvSpPr>
            <p:nvPr/>
          </p:nvSpPr>
          <p:spPr bwMode="auto">
            <a:xfrm rot="16200000">
              <a:off x="2560638" y="128587"/>
              <a:ext cx="312738" cy="284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sz="2000" b="0">
                <a:effectLst/>
                <a:latin typeface="Times New Roman" pitchFamily="18" charset="0"/>
              </a:endParaRPr>
            </a:p>
          </p:txBody>
        </p:sp>
        <p:sp>
          <p:nvSpPr>
            <p:cNvPr id="49211" name="Rectangle 59"/>
            <p:cNvSpPr>
              <a:spLocks noChangeArrowheads="1"/>
            </p:cNvSpPr>
            <p:nvPr/>
          </p:nvSpPr>
          <p:spPr bwMode="auto">
            <a:xfrm rot="16200000">
              <a:off x="2547938" y="454025"/>
              <a:ext cx="339725" cy="284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sz="2000" b="0">
                <a:effectLst/>
                <a:latin typeface="Times New Roman" pitchFamily="18" charset="0"/>
              </a:endParaRPr>
            </a:p>
          </p:txBody>
        </p:sp>
        <p:sp>
          <p:nvSpPr>
            <p:cNvPr id="49216" name="Rectangle 64"/>
            <p:cNvSpPr>
              <a:spLocks noChangeArrowheads="1"/>
            </p:cNvSpPr>
            <p:nvPr/>
          </p:nvSpPr>
          <p:spPr bwMode="auto">
            <a:xfrm rot="16200000">
              <a:off x="2540001" y="2125663"/>
              <a:ext cx="355600" cy="284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sz="2000" b="0">
                <a:effectLst/>
                <a:latin typeface="Times New Roman" pitchFamily="18" charset="0"/>
              </a:endParaRPr>
            </a:p>
          </p:txBody>
        </p:sp>
        <p:sp>
          <p:nvSpPr>
            <p:cNvPr id="49217" name="Rectangle 65"/>
            <p:cNvSpPr>
              <a:spLocks noChangeArrowheads="1"/>
            </p:cNvSpPr>
            <p:nvPr/>
          </p:nvSpPr>
          <p:spPr bwMode="auto">
            <a:xfrm rot="16200000">
              <a:off x="2527301" y="2493963"/>
              <a:ext cx="381000" cy="284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sz="2000" b="0">
                <a:effectLst/>
                <a:latin typeface="Times New Roman" pitchFamily="18" charset="0"/>
              </a:endParaRPr>
            </a:p>
          </p:txBody>
        </p:sp>
        <p:sp>
          <p:nvSpPr>
            <p:cNvPr id="49220" name="Rectangle 68"/>
            <p:cNvSpPr>
              <a:spLocks noChangeArrowheads="1"/>
            </p:cNvSpPr>
            <p:nvPr/>
          </p:nvSpPr>
          <p:spPr bwMode="auto">
            <a:xfrm rot="16200000">
              <a:off x="2560638" y="1452562"/>
              <a:ext cx="312738" cy="284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sz="2000" b="0">
                <a:effectLst/>
                <a:latin typeface="Times New Roman" pitchFamily="18" charset="0"/>
              </a:endParaRPr>
            </a:p>
          </p:txBody>
        </p:sp>
        <p:sp>
          <p:nvSpPr>
            <p:cNvPr id="49222" name="Rectangle 70"/>
            <p:cNvSpPr>
              <a:spLocks noChangeArrowheads="1"/>
            </p:cNvSpPr>
            <p:nvPr/>
          </p:nvSpPr>
          <p:spPr bwMode="auto">
            <a:xfrm rot="16200000">
              <a:off x="2547938" y="1778000"/>
              <a:ext cx="339725" cy="284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sz="2000" b="0">
                <a:effectLst/>
                <a:latin typeface="Times New Roman" pitchFamily="18" charset="0"/>
              </a:endParaRPr>
            </a:p>
          </p:txBody>
        </p:sp>
        <p:sp>
          <p:nvSpPr>
            <p:cNvPr id="49270" name="Rectangle 118"/>
            <p:cNvSpPr>
              <a:spLocks noChangeArrowheads="1"/>
            </p:cNvSpPr>
            <p:nvPr/>
          </p:nvSpPr>
          <p:spPr bwMode="auto">
            <a:xfrm rot="16200000">
              <a:off x="2547938" y="796925"/>
              <a:ext cx="339725" cy="284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sz="2000" b="0">
                <a:effectLst/>
                <a:latin typeface="Times New Roman" pitchFamily="18" charset="0"/>
              </a:endParaRPr>
            </a:p>
          </p:txBody>
        </p:sp>
        <p:sp>
          <p:nvSpPr>
            <p:cNvPr id="49271" name="Rectangle 119"/>
            <p:cNvSpPr>
              <a:spLocks noChangeArrowheads="1"/>
            </p:cNvSpPr>
            <p:nvPr/>
          </p:nvSpPr>
          <p:spPr bwMode="auto">
            <a:xfrm rot="16200000">
              <a:off x="2547938" y="1127125"/>
              <a:ext cx="339725" cy="284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sz="2000" b="0">
                <a:effectLst/>
                <a:latin typeface="Times New Roman" pitchFamily="18" charset="0"/>
              </a:endParaRPr>
            </a:p>
          </p:txBody>
        </p:sp>
        <p:sp>
          <p:nvSpPr>
            <p:cNvPr id="49272" name="Rectangle 120"/>
            <p:cNvSpPr>
              <a:spLocks noChangeArrowheads="1"/>
            </p:cNvSpPr>
            <p:nvPr/>
          </p:nvSpPr>
          <p:spPr bwMode="auto">
            <a:xfrm rot="16200000">
              <a:off x="2527301" y="2874963"/>
              <a:ext cx="381000" cy="284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sz="2000" b="0">
                <a:effectLst/>
                <a:latin typeface="Times New Roman" pitchFamily="18" charset="0"/>
              </a:endParaRPr>
            </a:p>
          </p:txBody>
        </p:sp>
        <p:sp>
          <p:nvSpPr>
            <p:cNvPr id="49273" name="Rectangle 121"/>
            <p:cNvSpPr>
              <a:spLocks noChangeArrowheads="1"/>
            </p:cNvSpPr>
            <p:nvPr/>
          </p:nvSpPr>
          <p:spPr bwMode="auto">
            <a:xfrm rot="16200000">
              <a:off x="2527301" y="3255963"/>
              <a:ext cx="381000" cy="284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sz="2000" b="0">
                <a:effectLst/>
                <a:latin typeface="Times New Roman" pitchFamily="18" charset="0"/>
              </a:endParaRPr>
            </a:p>
          </p:txBody>
        </p:sp>
        <p:sp>
          <p:nvSpPr>
            <p:cNvPr id="49274" name="Rectangle 122"/>
            <p:cNvSpPr>
              <a:spLocks noChangeArrowheads="1"/>
            </p:cNvSpPr>
            <p:nvPr/>
          </p:nvSpPr>
          <p:spPr bwMode="auto">
            <a:xfrm rot="16200000">
              <a:off x="2527301" y="3636963"/>
              <a:ext cx="381000" cy="284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sz="2000" b="0">
                <a:effectLst/>
                <a:latin typeface="Times New Roman" pitchFamily="18" charset="0"/>
              </a:endParaRPr>
            </a:p>
          </p:txBody>
        </p:sp>
        <p:sp>
          <p:nvSpPr>
            <p:cNvPr id="49275" name="Rectangle 123"/>
            <p:cNvSpPr>
              <a:spLocks noChangeArrowheads="1"/>
            </p:cNvSpPr>
            <p:nvPr/>
          </p:nvSpPr>
          <p:spPr bwMode="auto">
            <a:xfrm rot="16200000">
              <a:off x="2527301" y="4017963"/>
              <a:ext cx="381000" cy="284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sz="2000" b="0">
                <a:effectLst/>
                <a:latin typeface="Times New Roman" pitchFamily="18" charset="0"/>
              </a:endParaRPr>
            </a:p>
          </p:txBody>
        </p:sp>
        <p:sp>
          <p:nvSpPr>
            <p:cNvPr id="49257" name="Rectangle 105"/>
            <p:cNvSpPr>
              <a:spLocks noChangeArrowheads="1"/>
            </p:cNvSpPr>
            <p:nvPr/>
          </p:nvSpPr>
          <p:spPr bwMode="auto">
            <a:xfrm>
              <a:off x="1400176" y="1401763"/>
              <a:ext cx="25844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effectLst/>
                  <a:latin typeface="Arial" charset="0"/>
                </a:rPr>
                <a:t>INT1.y </a:t>
              </a:r>
              <a:r>
                <a:rPr lang="en-US" sz="1800" dirty="0">
                  <a:effectLst/>
                  <a:latin typeface="Arial" charset="0"/>
                </a:rPr>
                <a:t>interrupt group</a:t>
              </a:r>
            </a:p>
          </p:txBody>
        </p:sp>
        <p:sp>
          <p:nvSpPr>
            <p:cNvPr id="49276" name="Rectangle 124"/>
            <p:cNvSpPr>
              <a:spLocks noChangeArrowheads="1"/>
            </p:cNvSpPr>
            <p:nvPr/>
          </p:nvSpPr>
          <p:spPr bwMode="auto">
            <a:xfrm>
              <a:off x="1400176" y="1706563"/>
              <a:ext cx="25844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effectLst/>
                  <a:latin typeface="Arial" charset="0"/>
                </a:rPr>
                <a:t>INT2.y </a:t>
              </a:r>
              <a:r>
                <a:rPr lang="en-US" sz="1800" dirty="0">
                  <a:effectLst/>
                  <a:latin typeface="Arial" charset="0"/>
                </a:rPr>
                <a:t>interrupt group</a:t>
              </a:r>
            </a:p>
          </p:txBody>
        </p:sp>
        <p:sp>
          <p:nvSpPr>
            <p:cNvPr id="49277" name="Rectangle 125"/>
            <p:cNvSpPr>
              <a:spLocks noChangeArrowheads="1"/>
            </p:cNvSpPr>
            <p:nvPr/>
          </p:nvSpPr>
          <p:spPr bwMode="auto">
            <a:xfrm>
              <a:off x="1400176" y="2074863"/>
              <a:ext cx="25844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effectLst/>
                  <a:latin typeface="Arial" charset="0"/>
                </a:rPr>
                <a:t>INT3.y </a:t>
              </a:r>
              <a:r>
                <a:rPr lang="en-US" sz="1800" dirty="0">
                  <a:effectLst/>
                  <a:latin typeface="Arial" charset="0"/>
                </a:rPr>
                <a:t>interrupt group</a:t>
              </a:r>
            </a:p>
          </p:txBody>
        </p:sp>
        <p:sp>
          <p:nvSpPr>
            <p:cNvPr id="49278" name="Rectangle 126"/>
            <p:cNvSpPr>
              <a:spLocks noChangeArrowheads="1"/>
            </p:cNvSpPr>
            <p:nvPr/>
          </p:nvSpPr>
          <p:spPr bwMode="auto">
            <a:xfrm>
              <a:off x="1400176" y="2405063"/>
              <a:ext cx="25844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effectLst/>
                  <a:latin typeface="Arial" charset="0"/>
                </a:rPr>
                <a:t>INT4.y </a:t>
              </a:r>
              <a:r>
                <a:rPr lang="en-US" sz="1800" dirty="0">
                  <a:effectLst/>
                  <a:latin typeface="Arial" charset="0"/>
                </a:rPr>
                <a:t>interrupt group</a:t>
              </a:r>
            </a:p>
          </p:txBody>
        </p:sp>
        <p:sp>
          <p:nvSpPr>
            <p:cNvPr id="49279" name="Rectangle 127"/>
            <p:cNvSpPr>
              <a:spLocks noChangeArrowheads="1"/>
            </p:cNvSpPr>
            <p:nvPr/>
          </p:nvSpPr>
          <p:spPr bwMode="auto">
            <a:xfrm>
              <a:off x="1400176" y="2722563"/>
              <a:ext cx="25844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effectLst/>
                  <a:latin typeface="Arial" charset="0"/>
                </a:rPr>
                <a:t>INT5.y </a:t>
              </a:r>
              <a:r>
                <a:rPr lang="en-US" sz="1800" dirty="0">
                  <a:effectLst/>
                  <a:latin typeface="Arial" charset="0"/>
                </a:rPr>
                <a:t>interrupt group</a:t>
              </a:r>
            </a:p>
          </p:txBody>
        </p:sp>
        <p:sp>
          <p:nvSpPr>
            <p:cNvPr id="49280" name="Rectangle 128"/>
            <p:cNvSpPr>
              <a:spLocks noChangeArrowheads="1"/>
            </p:cNvSpPr>
            <p:nvPr/>
          </p:nvSpPr>
          <p:spPr bwMode="auto">
            <a:xfrm>
              <a:off x="1400176" y="3065463"/>
              <a:ext cx="25844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effectLst/>
                  <a:latin typeface="Arial" charset="0"/>
                </a:rPr>
                <a:t>INT6.y </a:t>
              </a:r>
              <a:r>
                <a:rPr lang="en-US" sz="1800" dirty="0">
                  <a:effectLst/>
                  <a:latin typeface="Arial" charset="0"/>
                </a:rPr>
                <a:t>interrupt group</a:t>
              </a:r>
            </a:p>
          </p:txBody>
        </p:sp>
        <p:sp>
          <p:nvSpPr>
            <p:cNvPr id="49281" name="Rectangle 129"/>
            <p:cNvSpPr>
              <a:spLocks noChangeArrowheads="1"/>
            </p:cNvSpPr>
            <p:nvPr/>
          </p:nvSpPr>
          <p:spPr bwMode="auto">
            <a:xfrm>
              <a:off x="1400176" y="3395663"/>
              <a:ext cx="25844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effectLst/>
                  <a:latin typeface="Arial" charset="0"/>
                </a:rPr>
                <a:t>INT7.y </a:t>
              </a:r>
              <a:r>
                <a:rPr lang="en-US" sz="1800" dirty="0">
                  <a:effectLst/>
                  <a:latin typeface="Arial" charset="0"/>
                </a:rPr>
                <a:t>interrupt group</a:t>
              </a:r>
            </a:p>
          </p:txBody>
        </p:sp>
        <p:sp>
          <p:nvSpPr>
            <p:cNvPr id="49282" name="Rectangle 130"/>
            <p:cNvSpPr>
              <a:spLocks noChangeArrowheads="1"/>
            </p:cNvSpPr>
            <p:nvPr/>
          </p:nvSpPr>
          <p:spPr bwMode="auto">
            <a:xfrm>
              <a:off x="1400176" y="3776663"/>
              <a:ext cx="25844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effectLst/>
                  <a:latin typeface="Arial" charset="0"/>
                </a:rPr>
                <a:t>INT8.y </a:t>
              </a:r>
              <a:r>
                <a:rPr lang="en-US" sz="1800" dirty="0">
                  <a:effectLst/>
                  <a:latin typeface="Arial" charset="0"/>
                </a:rPr>
                <a:t>interrupt group</a:t>
              </a:r>
            </a:p>
          </p:txBody>
        </p:sp>
        <p:sp>
          <p:nvSpPr>
            <p:cNvPr id="49283" name="Rectangle 131"/>
            <p:cNvSpPr>
              <a:spLocks noChangeArrowheads="1"/>
            </p:cNvSpPr>
            <p:nvPr/>
          </p:nvSpPr>
          <p:spPr bwMode="auto">
            <a:xfrm>
              <a:off x="1400176" y="4144963"/>
              <a:ext cx="25844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effectLst/>
                  <a:latin typeface="Arial" charset="0"/>
                </a:rPr>
                <a:t>INT9.y </a:t>
              </a:r>
              <a:r>
                <a:rPr lang="en-US" sz="1800" dirty="0">
                  <a:effectLst/>
                  <a:latin typeface="Arial" charset="0"/>
                </a:rPr>
                <a:t>interrupt group</a:t>
              </a:r>
            </a:p>
          </p:txBody>
        </p:sp>
        <p:sp>
          <p:nvSpPr>
            <p:cNvPr id="49284" name="Rectangle 132"/>
            <p:cNvSpPr>
              <a:spLocks noChangeArrowheads="1"/>
            </p:cNvSpPr>
            <p:nvPr/>
          </p:nvSpPr>
          <p:spPr bwMode="auto">
            <a:xfrm>
              <a:off x="1400176" y="4525963"/>
              <a:ext cx="27114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effectLst/>
                  <a:latin typeface="Arial" charset="0"/>
                </a:rPr>
                <a:t>INT10.y </a:t>
              </a:r>
              <a:r>
                <a:rPr lang="en-US" sz="1800" dirty="0">
                  <a:effectLst/>
                  <a:latin typeface="Arial" charset="0"/>
                </a:rPr>
                <a:t>interrupt group</a:t>
              </a:r>
            </a:p>
          </p:txBody>
        </p:sp>
        <p:sp>
          <p:nvSpPr>
            <p:cNvPr id="49285" name="Rectangle 133"/>
            <p:cNvSpPr>
              <a:spLocks noChangeArrowheads="1"/>
            </p:cNvSpPr>
            <p:nvPr/>
          </p:nvSpPr>
          <p:spPr bwMode="auto">
            <a:xfrm>
              <a:off x="1400176" y="4919663"/>
              <a:ext cx="27114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effectLst/>
                  <a:latin typeface="Arial" charset="0"/>
                </a:rPr>
                <a:t>INT11.y </a:t>
              </a:r>
              <a:r>
                <a:rPr lang="en-US" sz="1800" dirty="0">
                  <a:effectLst/>
                  <a:latin typeface="Arial" charset="0"/>
                </a:rPr>
                <a:t>interrupt group</a:t>
              </a:r>
            </a:p>
          </p:txBody>
        </p:sp>
        <p:sp>
          <p:nvSpPr>
            <p:cNvPr id="49286" name="Rectangle 134"/>
            <p:cNvSpPr>
              <a:spLocks noChangeArrowheads="1"/>
            </p:cNvSpPr>
            <p:nvPr/>
          </p:nvSpPr>
          <p:spPr bwMode="auto">
            <a:xfrm>
              <a:off x="1400176" y="5287963"/>
              <a:ext cx="2711450" cy="311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effectLst/>
                  <a:latin typeface="Arial" charset="0"/>
                </a:rPr>
                <a:t>INT12.y </a:t>
              </a:r>
              <a:r>
                <a:rPr lang="en-US" sz="1800" dirty="0">
                  <a:effectLst/>
                  <a:latin typeface="Arial" charset="0"/>
                </a:rPr>
                <a:t>interrupt group</a:t>
              </a:r>
            </a:p>
          </p:txBody>
        </p:sp>
      </p:grpSp>
      <p:sp>
        <p:nvSpPr>
          <p:cNvPr id="49202" name="Rectangle 50"/>
          <p:cNvSpPr>
            <a:spLocks noChangeArrowheads="1"/>
          </p:cNvSpPr>
          <p:nvPr/>
        </p:nvSpPr>
        <p:spPr bwMode="auto">
          <a:xfrm>
            <a:off x="4284663" y="4070350"/>
            <a:ext cx="1413850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effectLst/>
                <a:latin typeface="Arial" charset="0"/>
              </a:rPr>
              <a:t>INT1 – INT12</a:t>
            </a:r>
          </a:p>
        </p:txBody>
      </p:sp>
      <p:sp>
        <p:nvSpPr>
          <p:cNvPr id="49288" name="AutoShape 136"/>
          <p:cNvSpPr>
            <a:spLocks noChangeArrowheads="1"/>
          </p:cNvSpPr>
          <p:nvPr/>
        </p:nvSpPr>
        <p:spPr bwMode="auto">
          <a:xfrm>
            <a:off x="4286250" y="4333875"/>
            <a:ext cx="1490663" cy="863600"/>
          </a:xfrm>
          <a:prstGeom prst="rightArrow">
            <a:avLst>
              <a:gd name="adj1" fmla="val 50000"/>
              <a:gd name="adj2" fmla="val 43153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49289" name="Text Box 137"/>
          <p:cNvSpPr txBox="1">
            <a:spLocks noChangeArrowheads="1"/>
          </p:cNvSpPr>
          <p:nvPr/>
        </p:nvSpPr>
        <p:spPr bwMode="auto">
          <a:xfrm>
            <a:off x="4329113" y="4627563"/>
            <a:ext cx="141605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effectLst/>
                <a:latin typeface="Arial" charset="0"/>
              </a:rPr>
              <a:t>12 Interrupts</a:t>
            </a:r>
          </a:p>
        </p:txBody>
      </p:sp>
      <p:sp>
        <p:nvSpPr>
          <p:cNvPr id="49292" name="AutoShape 140"/>
          <p:cNvSpPr>
            <a:spLocks noChangeArrowheads="1"/>
          </p:cNvSpPr>
          <p:nvPr/>
        </p:nvSpPr>
        <p:spPr bwMode="auto">
          <a:xfrm>
            <a:off x="658813" y="2949575"/>
            <a:ext cx="514350" cy="863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588645" y="3245485"/>
            <a:ext cx="681038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dirty="0" smtClean="0">
                <a:effectLst/>
                <a:latin typeface="Arial" charset="0"/>
              </a:rPr>
              <a:t>192</a:t>
            </a:r>
            <a:r>
              <a:rPr lang="en-US" sz="2000" dirty="0" smtClean="0">
                <a:effectLst/>
                <a:latin typeface="Times New Roman" pitchFamily="18" charset="0"/>
              </a:rPr>
              <a:t> </a:t>
            </a:r>
            <a:endParaRPr lang="en-US" sz="2000" dirty="0">
              <a:effectLst/>
              <a:latin typeface="Times New Roman" pitchFamily="18" charset="0"/>
            </a:endParaRPr>
          </a:p>
        </p:txBody>
      </p:sp>
      <p:sp>
        <p:nvSpPr>
          <p:cNvPr id="49304" name="Text Box 152"/>
          <p:cNvSpPr txBox="1">
            <a:spLocks noChangeArrowheads="1"/>
          </p:cNvSpPr>
          <p:nvPr/>
        </p:nvSpPr>
        <p:spPr bwMode="auto">
          <a:xfrm>
            <a:off x="4984750" y="1525588"/>
            <a:ext cx="79375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effectLst/>
                <a:latin typeface="Arial" charset="0"/>
              </a:rPr>
              <a:t>INT1.1</a:t>
            </a:r>
          </a:p>
        </p:txBody>
      </p:sp>
      <p:sp>
        <p:nvSpPr>
          <p:cNvPr id="49306" name="Line 154"/>
          <p:cNvSpPr>
            <a:spLocks noChangeShapeType="1"/>
          </p:cNvSpPr>
          <p:nvPr/>
        </p:nvSpPr>
        <p:spPr bwMode="auto">
          <a:xfrm>
            <a:off x="7380605" y="1679575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9307" name="Line 155"/>
          <p:cNvSpPr>
            <a:spLocks noChangeShapeType="1"/>
          </p:cNvSpPr>
          <p:nvPr/>
        </p:nvSpPr>
        <p:spPr bwMode="auto">
          <a:xfrm flipV="1">
            <a:off x="7044055" y="1495425"/>
            <a:ext cx="307975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9310" name="Text Box 158"/>
          <p:cNvSpPr txBox="1">
            <a:spLocks noChangeArrowheads="1"/>
          </p:cNvSpPr>
          <p:nvPr/>
        </p:nvSpPr>
        <p:spPr bwMode="auto">
          <a:xfrm>
            <a:off x="4984750" y="1906588"/>
            <a:ext cx="79375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effectLst/>
                <a:latin typeface="Arial" charset="0"/>
              </a:rPr>
              <a:t>INT1.2</a:t>
            </a:r>
          </a:p>
        </p:txBody>
      </p:sp>
      <p:sp>
        <p:nvSpPr>
          <p:cNvPr id="49312" name="Line 160"/>
          <p:cNvSpPr>
            <a:spLocks noChangeShapeType="1"/>
          </p:cNvSpPr>
          <p:nvPr/>
        </p:nvSpPr>
        <p:spPr bwMode="auto">
          <a:xfrm>
            <a:off x="7380605" y="2060575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9313" name="Line 161"/>
          <p:cNvSpPr>
            <a:spLocks noChangeShapeType="1"/>
          </p:cNvSpPr>
          <p:nvPr/>
        </p:nvSpPr>
        <p:spPr bwMode="auto">
          <a:xfrm flipV="1">
            <a:off x="7044055" y="1876425"/>
            <a:ext cx="307975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grpSp>
        <p:nvGrpSpPr>
          <p:cNvPr id="49335" name="Group 183"/>
          <p:cNvGrpSpPr>
            <a:grpSpLocks/>
          </p:cNvGrpSpPr>
          <p:nvPr/>
        </p:nvGrpSpPr>
        <p:grpSpPr bwMode="auto">
          <a:xfrm>
            <a:off x="5843905" y="1679575"/>
            <a:ext cx="304800" cy="1333500"/>
            <a:chOff x="3256" y="856"/>
            <a:chExt cx="324" cy="840"/>
          </a:xfrm>
        </p:grpSpPr>
        <p:sp>
          <p:nvSpPr>
            <p:cNvPr id="49303" name="Line 151"/>
            <p:cNvSpPr>
              <a:spLocks noChangeShapeType="1"/>
            </p:cNvSpPr>
            <p:nvPr/>
          </p:nvSpPr>
          <p:spPr bwMode="auto">
            <a:xfrm flipH="1">
              <a:off x="3256" y="856"/>
              <a:ext cx="3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49309" name="Line 157"/>
            <p:cNvSpPr>
              <a:spLocks noChangeShapeType="1"/>
            </p:cNvSpPr>
            <p:nvPr/>
          </p:nvSpPr>
          <p:spPr bwMode="auto">
            <a:xfrm flipH="1">
              <a:off x="3256" y="1096"/>
              <a:ext cx="3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49315" name="Line 163"/>
            <p:cNvSpPr>
              <a:spLocks noChangeShapeType="1"/>
            </p:cNvSpPr>
            <p:nvPr/>
          </p:nvSpPr>
          <p:spPr bwMode="auto">
            <a:xfrm flipH="1">
              <a:off x="3256" y="1696"/>
              <a:ext cx="3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  <p:sp>
        <p:nvSpPr>
          <p:cNvPr id="49316" name="Text Box 164"/>
          <p:cNvSpPr txBox="1">
            <a:spLocks noChangeArrowheads="1"/>
          </p:cNvSpPr>
          <p:nvPr/>
        </p:nvSpPr>
        <p:spPr bwMode="auto">
          <a:xfrm>
            <a:off x="4984750" y="2859088"/>
            <a:ext cx="914033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effectLst/>
                <a:latin typeface="Arial" charset="0"/>
              </a:rPr>
              <a:t>INT1.16</a:t>
            </a:r>
            <a:endParaRPr lang="en-US" sz="1600" dirty="0">
              <a:effectLst/>
              <a:latin typeface="Arial" charset="0"/>
            </a:endParaRPr>
          </a:p>
        </p:txBody>
      </p:sp>
      <p:grpSp>
        <p:nvGrpSpPr>
          <p:cNvPr id="49337" name="Group 185"/>
          <p:cNvGrpSpPr>
            <a:grpSpLocks/>
          </p:cNvGrpSpPr>
          <p:nvPr/>
        </p:nvGrpSpPr>
        <p:grpSpPr bwMode="auto">
          <a:xfrm>
            <a:off x="6434455" y="1679575"/>
            <a:ext cx="609600" cy="1333500"/>
            <a:chOff x="3748" y="856"/>
            <a:chExt cx="264" cy="840"/>
          </a:xfrm>
        </p:grpSpPr>
        <p:sp>
          <p:nvSpPr>
            <p:cNvPr id="49305" name="Line 153"/>
            <p:cNvSpPr>
              <a:spLocks noChangeShapeType="1"/>
            </p:cNvSpPr>
            <p:nvPr/>
          </p:nvSpPr>
          <p:spPr bwMode="auto">
            <a:xfrm>
              <a:off x="3748" y="856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49311" name="Line 159"/>
            <p:cNvSpPr>
              <a:spLocks noChangeShapeType="1"/>
            </p:cNvSpPr>
            <p:nvPr/>
          </p:nvSpPr>
          <p:spPr bwMode="auto">
            <a:xfrm>
              <a:off x="3748" y="1096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49317" name="Line 165"/>
            <p:cNvSpPr>
              <a:spLocks noChangeShapeType="1"/>
            </p:cNvSpPr>
            <p:nvPr/>
          </p:nvSpPr>
          <p:spPr bwMode="auto">
            <a:xfrm>
              <a:off x="3748" y="1696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  <p:sp>
        <p:nvSpPr>
          <p:cNvPr id="49318" name="Line 166"/>
          <p:cNvSpPr>
            <a:spLocks noChangeShapeType="1"/>
          </p:cNvSpPr>
          <p:nvPr/>
        </p:nvSpPr>
        <p:spPr bwMode="auto">
          <a:xfrm>
            <a:off x="7380605" y="3013075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9319" name="Line 167"/>
          <p:cNvSpPr>
            <a:spLocks noChangeShapeType="1"/>
          </p:cNvSpPr>
          <p:nvPr/>
        </p:nvSpPr>
        <p:spPr bwMode="auto">
          <a:xfrm flipV="1">
            <a:off x="7044055" y="2828925"/>
            <a:ext cx="307975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grpSp>
        <p:nvGrpSpPr>
          <p:cNvPr id="49336" name="Group 184"/>
          <p:cNvGrpSpPr>
            <a:grpSpLocks/>
          </p:cNvGrpSpPr>
          <p:nvPr/>
        </p:nvGrpSpPr>
        <p:grpSpPr bwMode="auto">
          <a:xfrm>
            <a:off x="6151880" y="1560513"/>
            <a:ext cx="273050" cy="1584325"/>
            <a:chOff x="3578" y="781"/>
            <a:chExt cx="172" cy="998"/>
          </a:xfrm>
        </p:grpSpPr>
        <p:sp>
          <p:nvSpPr>
            <p:cNvPr id="49299" name="Rectangle 147"/>
            <p:cNvSpPr>
              <a:spLocks noChangeArrowheads="1"/>
            </p:cNvSpPr>
            <p:nvPr/>
          </p:nvSpPr>
          <p:spPr bwMode="auto">
            <a:xfrm>
              <a:off x="3582" y="781"/>
              <a:ext cx="166" cy="15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49308" name="Rectangle 156"/>
            <p:cNvSpPr>
              <a:spLocks noChangeArrowheads="1"/>
            </p:cNvSpPr>
            <p:nvPr/>
          </p:nvSpPr>
          <p:spPr bwMode="auto">
            <a:xfrm>
              <a:off x="3582" y="1021"/>
              <a:ext cx="166" cy="15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49314" name="Rectangle 162"/>
            <p:cNvSpPr>
              <a:spLocks noChangeArrowheads="1"/>
            </p:cNvSpPr>
            <p:nvPr/>
          </p:nvSpPr>
          <p:spPr bwMode="auto">
            <a:xfrm>
              <a:off x="3582" y="1621"/>
              <a:ext cx="166" cy="15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>
                  <a:effectLst/>
                  <a:latin typeface="Arial" charset="0"/>
                </a:rPr>
                <a:t>1</a:t>
              </a:r>
            </a:p>
          </p:txBody>
        </p:sp>
        <p:grpSp>
          <p:nvGrpSpPr>
            <p:cNvPr id="49323" name="Group 171"/>
            <p:cNvGrpSpPr>
              <a:grpSpLocks/>
            </p:cNvGrpSpPr>
            <p:nvPr/>
          </p:nvGrpSpPr>
          <p:grpSpPr bwMode="auto">
            <a:xfrm>
              <a:off x="3578" y="1198"/>
              <a:ext cx="172" cy="436"/>
              <a:chOff x="3586" y="1222"/>
              <a:chExt cx="172" cy="436"/>
            </a:xfrm>
          </p:grpSpPr>
          <p:sp>
            <p:nvSpPr>
              <p:cNvPr id="49320" name="Text Box 168"/>
              <p:cNvSpPr txBox="1">
                <a:spLocks noChangeArrowheads="1"/>
              </p:cNvSpPr>
              <p:nvPr/>
            </p:nvSpPr>
            <p:spPr bwMode="auto">
              <a:xfrm>
                <a:off x="3586" y="1222"/>
                <a:ext cx="17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effectLst/>
                    <a:latin typeface="Arial" charset="0"/>
                    <a:cs typeface="Arial" charset="0"/>
                  </a:rPr>
                  <a:t>•</a:t>
                </a:r>
                <a:endParaRPr lang="en-US" sz="2000">
                  <a:effectLst/>
                  <a:latin typeface="Arial" charset="0"/>
                </a:endParaRPr>
              </a:p>
            </p:txBody>
          </p:sp>
          <p:sp>
            <p:nvSpPr>
              <p:cNvPr id="49321" name="Text Box 169"/>
              <p:cNvSpPr txBox="1">
                <a:spLocks noChangeArrowheads="1"/>
              </p:cNvSpPr>
              <p:nvPr/>
            </p:nvSpPr>
            <p:spPr bwMode="auto">
              <a:xfrm>
                <a:off x="3586" y="1334"/>
                <a:ext cx="17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effectLst/>
                    <a:latin typeface="Arial" charset="0"/>
                    <a:cs typeface="Arial" charset="0"/>
                  </a:rPr>
                  <a:t>•</a:t>
                </a:r>
                <a:endParaRPr lang="en-US" sz="2000">
                  <a:effectLst/>
                  <a:latin typeface="Arial" charset="0"/>
                </a:endParaRPr>
              </a:p>
            </p:txBody>
          </p:sp>
          <p:sp>
            <p:nvSpPr>
              <p:cNvPr id="49322" name="Text Box 170"/>
              <p:cNvSpPr txBox="1">
                <a:spLocks noChangeArrowheads="1"/>
              </p:cNvSpPr>
              <p:nvPr/>
            </p:nvSpPr>
            <p:spPr bwMode="auto">
              <a:xfrm>
                <a:off x="3586" y="1446"/>
                <a:ext cx="17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effectLst/>
                    <a:latin typeface="Arial" charset="0"/>
                    <a:cs typeface="Arial" charset="0"/>
                  </a:rPr>
                  <a:t>•</a:t>
                </a:r>
                <a:endParaRPr lang="en-US" sz="2000"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9324" name="Group 172"/>
          <p:cNvGrpSpPr>
            <a:grpSpLocks/>
          </p:cNvGrpSpPr>
          <p:nvPr/>
        </p:nvGrpSpPr>
        <p:grpSpPr bwMode="auto">
          <a:xfrm>
            <a:off x="7078980" y="2222500"/>
            <a:ext cx="273050" cy="692150"/>
            <a:chOff x="3586" y="1222"/>
            <a:chExt cx="172" cy="436"/>
          </a:xfrm>
        </p:grpSpPr>
        <p:sp>
          <p:nvSpPr>
            <p:cNvPr id="49325" name="Text Box 173"/>
            <p:cNvSpPr txBox="1">
              <a:spLocks noChangeArrowheads="1"/>
            </p:cNvSpPr>
            <p:nvPr/>
          </p:nvSpPr>
          <p:spPr bwMode="auto">
            <a:xfrm>
              <a:off x="3586" y="1222"/>
              <a:ext cx="1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effectLst/>
                  <a:latin typeface="Arial" charset="0"/>
                  <a:cs typeface="Arial" charset="0"/>
                </a:rPr>
                <a:t>•</a:t>
              </a:r>
              <a:endParaRPr lang="en-US" sz="2000">
                <a:effectLst/>
                <a:latin typeface="Arial" charset="0"/>
              </a:endParaRPr>
            </a:p>
          </p:txBody>
        </p:sp>
        <p:sp>
          <p:nvSpPr>
            <p:cNvPr id="49326" name="Text Box 174"/>
            <p:cNvSpPr txBox="1">
              <a:spLocks noChangeArrowheads="1"/>
            </p:cNvSpPr>
            <p:nvPr/>
          </p:nvSpPr>
          <p:spPr bwMode="auto">
            <a:xfrm>
              <a:off x="3586" y="1334"/>
              <a:ext cx="1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effectLst/>
                  <a:latin typeface="Arial" charset="0"/>
                  <a:cs typeface="Arial" charset="0"/>
                </a:rPr>
                <a:t>•</a:t>
              </a:r>
              <a:endParaRPr lang="en-US" sz="2000">
                <a:effectLst/>
                <a:latin typeface="Arial" charset="0"/>
              </a:endParaRPr>
            </a:p>
          </p:txBody>
        </p:sp>
        <p:sp>
          <p:nvSpPr>
            <p:cNvPr id="49327" name="Text Box 175"/>
            <p:cNvSpPr txBox="1">
              <a:spLocks noChangeArrowheads="1"/>
            </p:cNvSpPr>
            <p:nvPr/>
          </p:nvSpPr>
          <p:spPr bwMode="auto">
            <a:xfrm>
              <a:off x="3586" y="1446"/>
              <a:ext cx="1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effectLst/>
                  <a:latin typeface="Arial" charset="0"/>
                  <a:cs typeface="Arial" charset="0"/>
                </a:rPr>
                <a:t>•</a:t>
              </a:r>
              <a:endParaRPr lang="en-US" sz="2000">
                <a:effectLst/>
                <a:latin typeface="Arial" charset="0"/>
              </a:endParaRPr>
            </a:p>
          </p:txBody>
        </p:sp>
      </p:grpSp>
      <p:sp>
        <p:nvSpPr>
          <p:cNvPr id="49328" name="AutoShape 176"/>
          <p:cNvSpPr>
            <a:spLocks noChangeArrowheads="1"/>
          </p:cNvSpPr>
          <p:nvPr/>
        </p:nvSpPr>
        <p:spPr bwMode="auto">
          <a:xfrm rot="16200000">
            <a:off x="7126605" y="2212975"/>
            <a:ext cx="15621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49329" name="Line 177"/>
          <p:cNvSpPr>
            <a:spLocks noChangeShapeType="1"/>
          </p:cNvSpPr>
          <p:nvPr/>
        </p:nvSpPr>
        <p:spPr bwMode="auto">
          <a:xfrm>
            <a:off x="8021955" y="2327275"/>
            <a:ext cx="3238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9330" name="Text Box 178"/>
          <p:cNvSpPr txBox="1">
            <a:spLocks noChangeArrowheads="1"/>
          </p:cNvSpPr>
          <p:nvPr/>
        </p:nvSpPr>
        <p:spPr bwMode="auto">
          <a:xfrm>
            <a:off x="8291051" y="2198688"/>
            <a:ext cx="623888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effectLst/>
                <a:latin typeface="Arial" charset="0"/>
              </a:rPr>
              <a:t>INT1</a:t>
            </a:r>
          </a:p>
        </p:txBody>
      </p:sp>
      <p:sp>
        <p:nvSpPr>
          <p:cNvPr id="49333" name="Text Box 181"/>
          <p:cNvSpPr txBox="1">
            <a:spLocks noChangeArrowheads="1"/>
          </p:cNvSpPr>
          <p:nvPr/>
        </p:nvSpPr>
        <p:spPr bwMode="auto">
          <a:xfrm>
            <a:off x="5796280" y="1176338"/>
            <a:ext cx="950913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ffectLst/>
                <a:latin typeface="Arial" charset="0"/>
              </a:rPr>
              <a:t>PIEIFR</a:t>
            </a:r>
            <a:r>
              <a:rPr lang="en-US" sz="1600" dirty="0">
                <a:effectLst/>
                <a:latin typeface="Arial" charset="0"/>
              </a:rPr>
              <a:t>1</a:t>
            </a:r>
          </a:p>
        </p:txBody>
      </p:sp>
      <p:sp>
        <p:nvSpPr>
          <p:cNvPr id="49334" name="Text Box 182"/>
          <p:cNvSpPr txBox="1">
            <a:spLocks noChangeArrowheads="1"/>
          </p:cNvSpPr>
          <p:nvPr/>
        </p:nvSpPr>
        <p:spPr bwMode="auto">
          <a:xfrm>
            <a:off x="6748780" y="1176338"/>
            <a:ext cx="962025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ffectLst/>
                <a:latin typeface="Arial" charset="0"/>
              </a:rPr>
              <a:t>PIEIER</a:t>
            </a:r>
            <a:r>
              <a:rPr lang="en-US" sz="1600" dirty="0">
                <a:effectLst/>
                <a:latin typeface="Arial" charset="0"/>
              </a:rPr>
              <a:t>1</a:t>
            </a:r>
          </a:p>
        </p:txBody>
      </p:sp>
      <p:sp>
        <p:nvSpPr>
          <p:cNvPr id="49340" name="Line 188"/>
          <p:cNvSpPr>
            <a:spLocks noChangeShapeType="1"/>
          </p:cNvSpPr>
          <p:nvPr/>
        </p:nvSpPr>
        <p:spPr bwMode="auto">
          <a:xfrm flipV="1">
            <a:off x="4143375" y="1139825"/>
            <a:ext cx="869950" cy="26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9341" name="Line 189"/>
          <p:cNvSpPr>
            <a:spLocks noChangeShapeType="1"/>
          </p:cNvSpPr>
          <p:nvPr/>
        </p:nvSpPr>
        <p:spPr bwMode="auto">
          <a:xfrm>
            <a:off x="4137025" y="1704975"/>
            <a:ext cx="873125" cy="155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9342" name="Text Box 190"/>
          <p:cNvSpPr txBox="1">
            <a:spLocks noChangeArrowheads="1"/>
          </p:cNvSpPr>
          <p:nvPr/>
        </p:nvSpPr>
        <p:spPr bwMode="auto">
          <a:xfrm>
            <a:off x="6099175" y="863600"/>
            <a:ext cx="1857375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effectLst/>
                <a:latin typeface="Arial" charset="0"/>
              </a:rPr>
              <a:t>Interrupt Group 1</a:t>
            </a:r>
          </a:p>
        </p:txBody>
      </p:sp>
      <p:sp>
        <p:nvSpPr>
          <p:cNvPr id="49344" name="Text Box 192"/>
          <p:cNvSpPr txBox="1">
            <a:spLocks noChangeArrowheads="1"/>
          </p:cNvSpPr>
          <p:nvPr/>
        </p:nvSpPr>
        <p:spPr bwMode="auto">
          <a:xfrm>
            <a:off x="692150" y="5895975"/>
            <a:ext cx="884238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effectLst/>
                <a:latin typeface="Arial" charset="0"/>
              </a:rPr>
              <a:t>(TINT1)</a:t>
            </a:r>
          </a:p>
        </p:txBody>
      </p:sp>
      <p:sp>
        <p:nvSpPr>
          <p:cNvPr id="49345" name="Text Box 193"/>
          <p:cNvSpPr txBox="1">
            <a:spLocks noChangeArrowheads="1"/>
          </p:cNvSpPr>
          <p:nvPr/>
        </p:nvSpPr>
        <p:spPr bwMode="auto">
          <a:xfrm>
            <a:off x="692150" y="6137275"/>
            <a:ext cx="884238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effectLst/>
                <a:latin typeface="Arial" charset="0"/>
              </a:rPr>
              <a:t>(TINT2)</a:t>
            </a:r>
          </a:p>
        </p:txBody>
      </p:sp>
      <p:sp>
        <p:nvSpPr>
          <p:cNvPr id="49346" name="AutoShape 194"/>
          <p:cNvSpPr>
            <a:spLocks noChangeArrowheads="1"/>
          </p:cNvSpPr>
          <p:nvPr/>
        </p:nvSpPr>
        <p:spPr bwMode="auto">
          <a:xfrm>
            <a:off x="5297488" y="5176838"/>
            <a:ext cx="476250" cy="442913"/>
          </a:xfrm>
          <a:prstGeom prst="rightArrow">
            <a:avLst>
              <a:gd name="adj1" fmla="val 50000"/>
              <a:gd name="adj2" fmla="val 26882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49373" name="Freeform 221"/>
          <p:cNvSpPr>
            <a:spLocks/>
          </p:cNvSpPr>
          <p:nvPr/>
        </p:nvSpPr>
        <p:spPr bwMode="auto">
          <a:xfrm>
            <a:off x="1563688" y="5356225"/>
            <a:ext cx="3735388" cy="685800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2205" y="420"/>
              </a:cxn>
              <a:cxn ang="0">
                <a:pos x="2205" y="0"/>
              </a:cxn>
              <a:cxn ang="0">
                <a:pos x="2613" y="0"/>
              </a:cxn>
            </a:cxnLst>
            <a:rect l="0" t="0" r="r" b="b"/>
            <a:pathLst>
              <a:path w="2613" h="420">
                <a:moveTo>
                  <a:pt x="0" y="420"/>
                </a:moveTo>
                <a:lnTo>
                  <a:pt x="2205" y="420"/>
                </a:lnTo>
                <a:lnTo>
                  <a:pt x="2205" y="0"/>
                </a:lnTo>
                <a:lnTo>
                  <a:pt x="2613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9375" name="Freeform 223"/>
          <p:cNvSpPr>
            <a:spLocks/>
          </p:cNvSpPr>
          <p:nvPr/>
        </p:nvSpPr>
        <p:spPr bwMode="auto">
          <a:xfrm>
            <a:off x="1555750" y="5451475"/>
            <a:ext cx="3748088" cy="823913"/>
          </a:xfrm>
          <a:custGeom>
            <a:avLst/>
            <a:gdLst/>
            <a:ahLst/>
            <a:cxnLst>
              <a:cxn ang="0">
                <a:pos x="0" y="417"/>
              </a:cxn>
              <a:cxn ang="0">
                <a:pos x="2310" y="417"/>
              </a:cxn>
              <a:cxn ang="0">
                <a:pos x="2310" y="0"/>
              </a:cxn>
              <a:cxn ang="0">
                <a:pos x="2622" y="0"/>
              </a:cxn>
            </a:cxnLst>
            <a:rect l="0" t="0" r="r" b="b"/>
            <a:pathLst>
              <a:path w="2622" h="417">
                <a:moveTo>
                  <a:pt x="0" y="417"/>
                </a:moveTo>
                <a:lnTo>
                  <a:pt x="2310" y="417"/>
                </a:lnTo>
                <a:lnTo>
                  <a:pt x="2310" y="0"/>
                </a:lnTo>
                <a:lnTo>
                  <a:pt x="262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9385" name="Rectangle 233"/>
          <p:cNvSpPr>
            <a:spLocks noChangeArrowheads="1"/>
          </p:cNvSpPr>
          <p:nvPr/>
        </p:nvSpPr>
        <p:spPr bwMode="auto">
          <a:xfrm>
            <a:off x="90488" y="5911850"/>
            <a:ext cx="740588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effectLst/>
                <a:latin typeface="Arial" charset="0"/>
              </a:rPr>
              <a:t>INT13</a:t>
            </a:r>
          </a:p>
        </p:txBody>
      </p:sp>
      <p:sp>
        <p:nvSpPr>
          <p:cNvPr id="49388" name="Rectangle 236"/>
          <p:cNvSpPr>
            <a:spLocks noChangeArrowheads="1"/>
          </p:cNvSpPr>
          <p:nvPr/>
        </p:nvSpPr>
        <p:spPr bwMode="auto">
          <a:xfrm>
            <a:off x="90488" y="6157913"/>
            <a:ext cx="740588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effectLst/>
                <a:latin typeface="Arial" charset="0"/>
              </a:rPr>
              <a:t>INT14</a:t>
            </a:r>
          </a:p>
        </p:txBody>
      </p:sp>
      <p:sp>
        <p:nvSpPr>
          <p:cNvPr id="49392" name="Rectangle 240"/>
          <p:cNvSpPr>
            <a:spLocks noChangeArrowheads="1"/>
          </p:cNvSpPr>
          <p:nvPr/>
        </p:nvSpPr>
        <p:spPr bwMode="auto">
          <a:xfrm>
            <a:off x="85725" y="6405563"/>
            <a:ext cx="559450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effectLst/>
                <a:latin typeface="Arial" charset="0"/>
              </a:rPr>
              <a:t>NMI</a:t>
            </a:r>
          </a:p>
        </p:txBody>
      </p:sp>
      <p:cxnSp>
        <p:nvCxnSpPr>
          <p:cNvPr id="49394" name="AutoShape 242"/>
          <p:cNvCxnSpPr>
            <a:cxnSpLocks noChangeShapeType="1"/>
            <a:stCxn id="49264" idx="2"/>
            <a:endCxn id="49392" idx="3"/>
          </p:cNvCxnSpPr>
          <p:nvPr/>
        </p:nvCxnSpPr>
        <p:spPr bwMode="auto">
          <a:xfrm rot="5400000">
            <a:off x="3815237" y="2405240"/>
            <a:ext cx="973635" cy="731375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none" w="sm" len="sm"/>
          </a:ln>
          <a:effectLst/>
        </p:spPr>
      </p:cxnSp>
      <p:sp>
        <p:nvSpPr>
          <p:cNvPr id="103" name="Rectangle 106"/>
          <p:cNvSpPr>
            <a:spLocks noChangeArrowheads="1"/>
          </p:cNvSpPr>
          <p:nvPr/>
        </p:nvSpPr>
        <p:spPr bwMode="auto">
          <a:xfrm>
            <a:off x="292688" y="1109608"/>
            <a:ext cx="363538" cy="455644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04" name="Text Box 109"/>
          <p:cNvSpPr txBox="1">
            <a:spLocks noChangeArrowheads="1"/>
          </p:cNvSpPr>
          <p:nvPr/>
        </p:nvSpPr>
        <p:spPr bwMode="auto">
          <a:xfrm rot="16200000">
            <a:off x="-1776290" y="3223231"/>
            <a:ext cx="4541181" cy="3139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effectLst/>
                <a:latin typeface="Arial" charset="0"/>
              </a:rPr>
              <a:t>Peripheral Interrupts    12 x 16 = 192</a:t>
            </a:r>
            <a:endParaRPr lang="en-US" sz="1800" dirty="0"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114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F28004x </a:t>
            </a:r>
            <a:r>
              <a:rPr lang="en-US" dirty="0"/>
              <a:t>PIE </a:t>
            </a:r>
            <a:r>
              <a:rPr lang="en-US" dirty="0" smtClean="0"/>
              <a:t>Assignment Table - Lower</a:t>
            </a:r>
            <a:endParaRPr lang="en-US" dirty="0"/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152400" y="774700"/>
            <a:ext cx="990600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600">
              <a:effectLst/>
              <a:latin typeface="Arial" charset="0"/>
            </a:endParaRPr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1128713" y="774700"/>
            <a:ext cx="989012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INTx.8</a:t>
            </a:r>
          </a:p>
        </p:txBody>
      </p:sp>
      <p:sp>
        <p:nvSpPr>
          <p:cNvPr id="164878" name="Rectangle 14"/>
          <p:cNvSpPr>
            <a:spLocks noChangeArrowheads="1"/>
          </p:cNvSpPr>
          <p:nvPr/>
        </p:nvSpPr>
        <p:spPr bwMode="auto">
          <a:xfrm>
            <a:off x="2117725" y="774700"/>
            <a:ext cx="990600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INTx.7</a:t>
            </a:r>
          </a:p>
        </p:txBody>
      </p:sp>
      <p:sp>
        <p:nvSpPr>
          <p:cNvPr id="164879" name="Rectangle 15"/>
          <p:cNvSpPr>
            <a:spLocks noChangeArrowheads="1"/>
          </p:cNvSpPr>
          <p:nvPr/>
        </p:nvSpPr>
        <p:spPr bwMode="auto">
          <a:xfrm>
            <a:off x="3108325" y="774700"/>
            <a:ext cx="990600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INTx.6</a:t>
            </a:r>
          </a:p>
        </p:txBody>
      </p:sp>
      <p:sp>
        <p:nvSpPr>
          <p:cNvPr id="164880" name="Rectangle 16"/>
          <p:cNvSpPr>
            <a:spLocks noChangeArrowheads="1"/>
          </p:cNvSpPr>
          <p:nvPr/>
        </p:nvSpPr>
        <p:spPr bwMode="auto">
          <a:xfrm>
            <a:off x="4070350" y="774700"/>
            <a:ext cx="989013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INTx.5</a:t>
            </a: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5045075" y="774700"/>
            <a:ext cx="990600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INTx.4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6035675" y="774700"/>
            <a:ext cx="990600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INTx.3</a:t>
            </a:r>
          </a:p>
        </p:txBody>
      </p:sp>
      <p:sp>
        <p:nvSpPr>
          <p:cNvPr id="164883" name="Rectangle 19"/>
          <p:cNvSpPr>
            <a:spLocks noChangeArrowheads="1"/>
          </p:cNvSpPr>
          <p:nvPr/>
        </p:nvSpPr>
        <p:spPr bwMode="auto">
          <a:xfrm>
            <a:off x="7026275" y="774700"/>
            <a:ext cx="989013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INTx.2</a:t>
            </a:r>
          </a:p>
        </p:txBody>
      </p:sp>
      <p:sp>
        <p:nvSpPr>
          <p:cNvPr id="164884" name="Rectangle 20"/>
          <p:cNvSpPr>
            <a:spLocks noChangeArrowheads="1"/>
          </p:cNvSpPr>
          <p:nvPr/>
        </p:nvSpPr>
        <p:spPr bwMode="auto">
          <a:xfrm>
            <a:off x="8001000" y="774700"/>
            <a:ext cx="990600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INTx.1</a:t>
            </a:r>
          </a:p>
        </p:txBody>
      </p:sp>
      <p:sp>
        <p:nvSpPr>
          <p:cNvPr id="164885" name="Rectangle 21"/>
          <p:cNvSpPr>
            <a:spLocks noChangeArrowheads="1"/>
          </p:cNvSpPr>
          <p:nvPr/>
        </p:nvSpPr>
        <p:spPr bwMode="auto">
          <a:xfrm>
            <a:off x="152400" y="1211263"/>
            <a:ext cx="990600" cy="436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INT1</a:t>
            </a:r>
          </a:p>
        </p:txBody>
      </p:sp>
      <p:sp>
        <p:nvSpPr>
          <p:cNvPr id="164886" name="Rectangle 22"/>
          <p:cNvSpPr>
            <a:spLocks noChangeArrowheads="1"/>
          </p:cNvSpPr>
          <p:nvPr/>
        </p:nvSpPr>
        <p:spPr bwMode="auto">
          <a:xfrm>
            <a:off x="1128713" y="1211263"/>
            <a:ext cx="989012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effectLst/>
                <a:latin typeface="Arial" charset="0"/>
              </a:rPr>
              <a:t>WAKE</a:t>
            </a:r>
          </a:p>
          <a:p>
            <a:pPr algn="ctr">
              <a:spcBef>
                <a:spcPts val="0"/>
              </a:spcBef>
            </a:pPr>
            <a:r>
              <a:rPr lang="en-US" sz="1200" b="0" dirty="0">
                <a:latin typeface="Arial" charset="0"/>
              </a:rPr>
              <a:t>(</a:t>
            </a:r>
            <a:r>
              <a:rPr lang="en-US" sz="1200" b="0" dirty="0" smtClean="0">
                <a:latin typeface="Arial" charset="0"/>
              </a:rPr>
              <a:t>WDOG)</a:t>
            </a:r>
            <a:endParaRPr lang="en-US" sz="1200" b="0" dirty="0">
              <a:effectLst/>
              <a:latin typeface="Arial" charset="0"/>
            </a:endParaRPr>
          </a:p>
        </p:txBody>
      </p:sp>
      <p:sp>
        <p:nvSpPr>
          <p:cNvPr id="164887" name="Rectangle 23"/>
          <p:cNvSpPr>
            <a:spLocks noChangeArrowheads="1"/>
          </p:cNvSpPr>
          <p:nvPr/>
        </p:nvSpPr>
        <p:spPr bwMode="auto">
          <a:xfrm>
            <a:off x="2117725" y="1211263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Arial" charset="0"/>
              </a:rPr>
              <a:t>TIMER0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888" name="Rectangle 24"/>
          <p:cNvSpPr>
            <a:spLocks noChangeArrowheads="1"/>
          </p:cNvSpPr>
          <p:nvPr/>
        </p:nvSpPr>
        <p:spPr bwMode="auto">
          <a:xfrm>
            <a:off x="3108325" y="1211263"/>
            <a:ext cx="962025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889" name="Rectangle 25"/>
          <p:cNvSpPr>
            <a:spLocks noChangeArrowheads="1"/>
          </p:cNvSpPr>
          <p:nvPr/>
        </p:nvSpPr>
        <p:spPr bwMode="auto">
          <a:xfrm>
            <a:off x="4070350" y="1211263"/>
            <a:ext cx="989013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charset="0"/>
              </a:rPr>
              <a:t>XINT2</a:t>
            </a:r>
          </a:p>
        </p:txBody>
      </p:sp>
      <p:sp>
        <p:nvSpPr>
          <p:cNvPr id="164890" name="Rectangle 26"/>
          <p:cNvSpPr>
            <a:spLocks noChangeArrowheads="1"/>
          </p:cNvSpPr>
          <p:nvPr/>
        </p:nvSpPr>
        <p:spPr bwMode="auto">
          <a:xfrm>
            <a:off x="5045075" y="1211263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effectLst/>
                <a:latin typeface="Arial" charset="0"/>
              </a:rPr>
              <a:t>XINT1</a:t>
            </a:r>
          </a:p>
        </p:txBody>
      </p:sp>
      <p:sp>
        <p:nvSpPr>
          <p:cNvPr id="164891" name="Rectangle 27"/>
          <p:cNvSpPr>
            <a:spLocks noChangeArrowheads="1"/>
          </p:cNvSpPr>
          <p:nvPr/>
        </p:nvSpPr>
        <p:spPr bwMode="auto">
          <a:xfrm>
            <a:off x="6035675" y="1211263"/>
            <a:ext cx="990600" cy="436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  <a:latin typeface="Arial" charset="0"/>
              </a:rPr>
              <a:t>ADCC1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892" name="Rectangle 28"/>
          <p:cNvSpPr>
            <a:spLocks noChangeArrowheads="1"/>
          </p:cNvSpPr>
          <p:nvPr/>
        </p:nvSpPr>
        <p:spPr bwMode="auto">
          <a:xfrm>
            <a:off x="7026275" y="1211263"/>
            <a:ext cx="989013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  <a:latin typeface="Arial" charset="0"/>
              </a:rPr>
              <a:t>ADCB1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893" name="Rectangle 29"/>
          <p:cNvSpPr>
            <a:spLocks noChangeArrowheads="1"/>
          </p:cNvSpPr>
          <p:nvPr/>
        </p:nvSpPr>
        <p:spPr bwMode="auto">
          <a:xfrm>
            <a:off x="8001000" y="1211263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  <a:latin typeface="Arial" charset="0"/>
              </a:rPr>
              <a:t>ADCA1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894" name="Rectangle 30"/>
          <p:cNvSpPr>
            <a:spLocks noChangeArrowheads="1"/>
          </p:cNvSpPr>
          <p:nvPr/>
        </p:nvSpPr>
        <p:spPr bwMode="auto">
          <a:xfrm>
            <a:off x="152400" y="1647825"/>
            <a:ext cx="990600" cy="436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effectLst/>
                <a:latin typeface="Arial" charset="0"/>
              </a:rPr>
              <a:t>INT2</a:t>
            </a:r>
          </a:p>
        </p:txBody>
      </p:sp>
      <p:sp>
        <p:nvSpPr>
          <p:cNvPr id="164895" name="Rectangle 31"/>
          <p:cNvSpPr>
            <a:spLocks noChangeArrowheads="1"/>
          </p:cNvSpPr>
          <p:nvPr/>
        </p:nvSpPr>
        <p:spPr bwMode="auto">
          <a:xfrm>
            <a:off x="1128713" y="1647825"/>
            <a:ext cx="989012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EPWM8_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TZ</a:t>
            </a:r>
            <a:endParaRPr lang="en-US" sz="1400" dirty="0">
              <a:latin typeface="Arial" charset="0"/>
            </a:endParaRPr>
          </a:p>
        </p:txBody>
      </p:sp>
      <p:sp>
        <p:nvSpPr>
          <p:cNvPr id="164896" name="Rectangle 32"/>
          <p:cNvSpPr>
            <a:spLocks noChangeArrowheads="1"/>
          </p:cNvSpPr>
          <p:nvPr/>
        </p:nvSpPr>
        <p:spPr bwMode="auto">
          <a:xfrm>
            <a:off x="2117725" y="1647825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EPWM7_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TZ</a:t>
            </a:r>
          </a:p>
        </p:txBody>
      </p:sp>
      <p:sp>
        <p:nvSpPr>
          <p:cNvPr id="164897" name="Rectangle 33"/>
          <p:cNvSpPr>
            <a:spLocks noChangeArrowheads="1"/>
          </p:cNvSpPr>
          <p:nvPr/>
        </p:nvSpPr>
        <p:spPr bwMode="auto">
          <a:xfrm>
            <a:off x="3108325" y="1647825"/>
            <a:ext cx="962025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EPWM6_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TZ</a:t>
            </a:r>
            <a:endParaRPr lang="en-US" sz="1400" dirty="0">
              <a:latin typeface="Arial" charset="0"/>
            </a:endParaRPr>
          </a:p>
        </p:txBody>
      </p:sp>
      <p:sp>
        <p:nvSpPr>
          <p:cNvPr id="164898" name="Rectangle 34"/>
          <p:cNvSpPr>
            <a:spLocks noChangeArrowheads="1"/>
          </p:cNvSpPr>
          <p:nvPr/>
        </p:nvSpPr>
        <p:spPr bwMode="auto">
          <a:xfrm>
            <a:off x="4070350" y="1647825"/>
            <a:ext cx="989013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EPWM5_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TZ</a:t>
            </a:r>
          </a:p>
        </p:txBody>
      </p:sp>
      <p:sp>
        <p:nvSpPr>
          <p:cNvPr id="164899" name="Rectangle 35"/>
          <p:cNvSpPr>
            <a:spLocks noChangeArrowheads="1"/>
          </p:cNvSpPr>
          <p:nvPr/>
        </p:nvSpPr>
        <p:spPr bwMode="auto">
          <a:xfrm>
            <a:off x="5045075" y="1647825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EPWM4_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TZ</a:t>
            </a:r>
            <a:endParaRPr lang="en-US" sz="1400" dirty="0">
              <a:latin typeface="Arial" charset="0"/>
            </a:endParaRPr>
          </a:p>
        </p:txBody>
      </p:sp>
      <p:sp>
        <p:nvSpPr>
          <p:cNvPr id="164900" name="Rectangle 36"/>
          <p:cNvSpPr>
            <a:spLocks noChangeArrowheads="1"/>
          </p:cNvSpPr>
          <p:nvPr/>
        </p:nvSpPr>
        <p:spPr bwMode="auto">
          <a:xfrm>
            <a:off x="6035675" y="1647825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EPWM3_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TZ</a:t>
            </a:r>
            <a:endParaRPr lang="en-US" sz="1400" dirty="0">
              <a:latin typeface="Arial" charset="0"/>
            </a:endParaRPr>
          </a:p>
        </p:txBody>
      </p:sp>
      <p:sp>
        <p:nvSpPr>
          <p:cNvPr id="164901" name="Rectangle 37"/>
          <p:cNvSpPr>
            <a:spLocks noChangeArrowheads="1"/>
          </p:cNvSpPr>
          <p:nvPr/>
        </p:nvSpPr>
        <p:spPr bwMode="auto">
          <a:xfrm>
            <a:off x="7026275" y="1647825"/>
            <a:ext cx="989013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EPWM2_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TZ</a:t>
            </a:r>
            <a:endParaRPr lang="en-US" sz="1400" dirty="0">
              <a:latin typeface="Arial" charset="0"/>
            </a:endParaRPr>
          </a:p>
        </p:txBody>
      </p:sp>
      <p:sp>
        <p:nvSpPr>
          <p:cNvPr id="164902" name="Rectangle 38"/>
          <p:cNvSpPr>
            <a:spLocks noChangeArrowheads="1"/>
          </p:cNvSpPr>
          <p:nvPr/>
        </p:nvSpPr>
        <p:spPr bwMode="auto">
          <a:xfrm>
            <a:off x="8001000" y="1647825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EPWM1_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TZ</a:t>
            </a:r>
            <a:endParaRPr lang="en-US" sz="1400" dirty="0">
              <a:latin typeface="Arial" charset="0"/>
            </a:endParaRPr>
          </a:p>
        </p:txBody>
      </p:sp>
      <p:sp>
        <p:nvSpPr>
          <p:cNvPr id="164903" name="Rectangle 39"/>
          <p:cNvSpPr>
            <a:spLocks noChangeArrowheads="1"/>
          </p:cNvSpPr>
          <p:nvPr/>
        </p:nvSpPr>
        <p:spPr bwMode="auto">
          <a:xfrm>
            <a:off x="152400" y="2084388"/>
            <a:ext cx="990600" cy="436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INT3</a:t>
            </a:r>
          </a:p>
        </p:txBody>
      </p:sp>
      <p:sp>
        <p:nvSpPr>
          <p:cNvPr id="164904" name="Rectangle 40"/>
          <p:cNvSpPr>
            <a:spLocks noChangeArrowheads="1"/>
          </p:cNvSpPr>
          <p:nvPr/>
        </p:nvSpPr>
        <p:spPr bwMode="auto">
          <a:xfrm>
            <a:off x="1128713" y="2084388"/>
            <a:ext cx="989012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EPWM8</a:t>
            </a:r>
          </a:p>
        </p:txBody>
      </p:sp>
      <p:sp>
        <p:nvSpPr>
          <p:cNvPr id="164905" name="Rectangle 41"/>
          <p:cNvSpPr>
            <a:spLocks noChangeArrowheads="1"/>
          </p:cNvSpPr>
          <p:nvPr/>
        </p:nvSpPr>
        <p:spPr bwMode="auto">
          <a:xfrm>
            <a:off x="2117725" y="2084388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EPWM7</a:t>
            </a:r>
          </a:p>
        </p:txBody>
      </p:sp>
      <p:sp>
        <p:nvSpPr>
          <p:cNvPr id="164906" name="Rectangle 42"/>
          <p:cNvSpPr>
            <a:spLocks noChangeArrowheads="1"/>
          </p:cNvSpPr>
          <p:nvPr/>
        </p:nvSpPr>
        <p:spPr bwMode="auto">
          <a:xfrm>
            <a:off x="3108325" y="2084388"/>
            <a:ext cx="962025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EPWM6</a:t>
            </a:r>
          </a:p>
        </p:txBody>
      </p:sp>
      <p:sp>
        <p:nvSpPr>
          <p:cNvPr id="164907" name="Rectangle 43"/>
          <p:cNvSpPr>
            <a:spLocks noChangeArrowheads="1"/>
          </p:cNvSpPr>
          <p:nvPr/>
        </p:nvSpPr>
        <p:spPr bwMode="auto">
          <a:xfrm>
            <a:off x="4070350" y="2084388"/>
            <a:ext cx="989013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EPWM5</a:t>
            </a:r>
          </a:p>
        </p:txBody>
      </p:sp>
      <p:sp>
        <p:nvSpPr>
          <p:cNvPr id="164908" name="Rectangle 44"/>
          <p:cNvSpPr>
            <a:spLocks noChangeArrowheads="1"/>
          </p:cNvSpPr>
          <p:nvPr/>
        </p:nvSpPr>
        <p:spPr bwMode="auto">
          <a:xfrm>
            <a:off x="5045075" y="2084388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EPWM4</a:t>
            </a:r>
          </a:p>
        </p:txBody>
      </p:sp>
      <p:sp>
        <p:nvSpPr>
          <p:cNvPr id="164909" name="Rectangle 45"/>
          <p:cNvSpPr>
            <a:spLocks noChangeArrowheads="1"/>
          </p:cNvSpPr>
          <p:nvPr/>
        </p:nvSpPr>
        <p:spPr bwMode="auto">
          <a:xfrm>
            <a:off x="6035675" y="2084388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EPWM3</a:t>
            </a:r>
          </a:p>
        </p:txBody>
      </p:sp>
      <p:sp>
        <p:nvSpPr>
          <p:cNvPr id="164910" name="Rectangle 46"/>
          <p:cNvSpPr>
            <a:spLocks noChangeArrowheads="1"/>
          </p:cNvSpPr>
          <p:nvPr/>
        </p:nvSpPr>
        <p:spPr bwMode="auto">
          <a:xfrm>
            <a:off x="7026275" y="2084388"/>
            <a:ext cx="989013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EPWM2</a:t>
            </a:r>
          </a:p>
        </p:txBody>
      </p:sp>
      <p:sp>
        <p:nvSpPr>
          <p:cNvPr id="164911" name="Rectangle 47"/>
          <p:cNvSpPr>
            <a:spLocks noChangeArrowheads="1"/>
          </p:cNvSpPr>
          <p:nvPr/>
        </p:nvSpPr>
        <p:spPr bwMode="auto">
          <a:xfrm>
            <a:off x="8001000" y="2084388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EPWM1</a:t>
            </a:r>
          </a:p>
        </p:txBody>
      </p:sp>
      <p:sp>
        <p:nvSpPr>
          <p:cNvPr id="164912" name="Rectangle 48"/>
          <p:cNvSpPr>
            <a:spLocks noChangeArrowheads="1"/>
          </p:cNvSpPr>
          <p:nvPr/>
        </p:nvSpPr>
        <p:spPr bwMode="auto">
          <a:xfrm>
            <a:off x="152400" y="2520950"/>
            <a:ext cx="990600" cy="436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INT4</a:t>
            </a:r>
          </a:p>
        </p:txBody>
      </p:sp>
      <p:sp>
        <p:nvSpPr>
          <p:cNvPr id="164913" name="Rectangle 49"/>
          <p:cNvSpPr>
            <a:spLocks noChangeArrowheads="1"/>
          </p:cNvSpPr>
          <p:nvPr/>
        </p:nvSpPr>
        <p:spPr bwMode="auto">
          <a:xfrm>
            <a:off x="1128713" y="2520950"/>
            <a:ext cx="989012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14" name="Rectangle 50"/>
          <p:cNvSpPr>
            <a:spLocks noChangeArrowheads="1"/>
          </p:cNvSpPr>
          <p:nvPr/>
        </p:nvSpPr>
        <p:spPr bwMode="auto">
          <a:xfrm>
            <a:off x="2117725" y="2520950"/>
            <a:ext cx="990600" cy="436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ECAP7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15" name="Rectangle 51"/>
          <p:cNvSpPr>
            <a:spLocks noChangeArrowheads="1"/>
          </p:cNvSpPr>
          <p:nvPr/>
        </p:nvSpPr>
        <p:spPr bwMode="auto">
          <a:xfrm>
            <a:off x="3108325" y="2520950"/>
            <a:ext cx="962025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ECAP6</a:t>
            </a:r>
          </a:p>
        </p:txBody>
      </p:sp>
      <p:sp>
        <p:nvSpPr>
          <p:cNvPr id="164916" name="Rectangle 52"/>
          <p:cNvSpPr>
            <a:spLocks noChangeArrowheads="1"/>
          </p:cNvSpPr>
          <p:nvPr/>
        </p:nvSpPr>
        <p:spPr bwMode="auto">
          <a:xfrm>
            <a:off x="4070350" y="2520950"/>
            <a:ext cx="989013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ECAP5</a:t>
            </a:r>
          </a:p>
        </p:txBody>
      </p:sp>
      <p:sp>
        <p:nvSpPr>
          <p:cNvPr id="164917" name="Rectangle 53"/>
          <p:cNvSpPr>
            <a:spLocks noChangeArrowheads="1"/>
          </p:cNvSpPr>
          <p:nvPr/>
        </p:nvSpPr>
        <p:spPr bwMode="auto">
          <a:xfrm>
            <a:off x="5045075" y="2520950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ECAP4</a:t>
            </a:r>
          </a:p>
        </p:txBody>
      </p:sp>
      <p:sp>
        <p:nvSpPr>
          <p:cNvPr id="164918" name="Rectangle 54"/>
          <p:cNvSpPr>
            <a:spLocks noChangeArrowheads="1"/>
          </p:cNvSpPr>
          <p:nvPr/>
        </p:nvSpPr>
        <p:spPr bwMode="auto">
          <a:xfrm>
            <a:off x="6035675" y="2520950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ECAP3</a:t>
            </a:r>
          </a:p>
        </p:txBody>
      </p:sp>
      <p:sp>
        <p:nvSpPr>
          <p:cNvPr id="164919" name="Rectangle 55"/>
          <p:cNvSpPr>
            <a:spLocks noChangeArrowheads="1"/>
          </p:cNvSpPr>
          <p:nvPr/>
        </p:nvSpPr>
        <p:spPr bwMode="auto">
          <a:xfrm>
            <a:off x="7026275" y="2520950"/>
            <a:ext cx="989013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ECAP2</a:t>
            </a:r>
          </a:p>
        </p:txBody>
      </p:sp>
      <p:sp>
        <p:nvSpPr>
          <p:cNvPr id="164920" name="Rectangle 56"/>
          <p:cNvSpPr>
            <a:spLocks noChangeArrowheads="1"/>
          </p:cNvSpPr>
          <p:nvPr/>
        </p:nvSpPr>
        <p:spPr bwMode="auto">
          <a:xfrm>
            <a:off x="8001000" y="2520950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ECAP1</a:t>
            </a:r>
          </a:p>
        </p:txBody>
      </p:sp>
      <p:sp>
        <p:nvSpPr>
          <p:cNvPr id="164921" name="Rectangle 57"/>
          <p:cNvSpPr>
            <a:spLocks noChangeArrowheads="1"/>
          </p:cNvSpPr>
          <p:nvPr/>
        </p:nvSpPr>
        <p:spPr bwMode="auto">
          <a:xfrm>
            <a:off x="152400" y="2957513"/>
            <a:ext cx="990600" cy="436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INT5</a:t>
            </a:r>
          </a:p>
        </p:txBody>
      </p:sp>
      <p:sp>
        <p:nvSpPr>
          <p:cNvPr id="164922" name="Rectangle 58"/>
          <p:cNvSpPr>
            <a:spLocks noChangeArrowheads="1"/>
          </p:cNvSpPr>
          <p:nvPr/>
        </p:nvSpPr>
        <p:spPr bwMode="auto">
          <a:xfrm>
            <a:off x="1128713" y="2957513"/>
            <a:ext cx="989012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23" name="Rectangle 59"/>
          <p:cNvSpPr>
            <a:spLocks noChangeArrowheads="1"/>
          </p:cNvSpPr>
          <p:nvPr/>
        </p:nvSpPr>
        <p:spPr bwMode="auto">
          <a:xfrm>
            <a:off x="2117725" y="2957513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24" name="Rectangle 60"/>
          <p:cNvSpPr>
            <a:spLocks noChangeArrowheads="1"/>
          </p:cNvSpPr>
          <p:nvPr/>
        </p:nvSpPr>
        <p:spPr bwMode="auto">
          <a:xfrm>
            <a:off x="3108325" y="2957513"/>
            <a:ext cx="962025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25" name="Rectangle 61"/>
          <p:cNvSpPr>
            <a:spLocks noChangeArrowheads="1"/>
          </p:cNvSpPr>
          <p:nvPr/>
        </p:nvSpPr>
        <p:spPr bwMode="auto">
          <a:xfrm>
            <a:off x="4070350" y="2957513"/>
            <a:ext cx="989013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26" name="Rectangle 62"/>
          <p:cNvSpPr>
            <a:spLocks noChangeArrowheads="1"/>
          </p:cNvSpPr>
          <p:nvPr/>
        </p:nvSpPr>
        <p:spPr bwMode="auto">
          <a:xfrm>
            <a:off x="5045075" y="2957513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b="0" i="1" dirty="0" smtClean="0">
              <a:effectLst/>
              <a:latin typeface="Arial" charset="0"/>
            </a:endParaRPr>
          </a:p>
        </p:txBody>
      </p:sp>
      <p:sp>
        <p:nvSpPr>
          <p:cNvPr id="164927" name="Rectangle 63"/>
          <p:cNvSpPr>
            <a:spLocks noChangeArrowheads="1"/>
          </p:cNvSpPr>
          <p:nvPr/>
        </p:nvSpPr>
        <p:spPr bwMode="auto">
          <a:xfrm>
            <a:off x="6035675" y="2957513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 smtClean="0">
              <a:effectLst/>
              <a:latin typeface="Arial" charset="0"/>
            </a:endParaRPr>
          </a:p>
        </p:txBody>
      </p:sp>
      <p:sp>
        <p:nvSpPr>
          <p:cNvPr id="164928" name="Rectangle 64"/>
          <p:cNvSpPr>
            <a:spLocks noChangeArrowheads="1"/>
          </p:cNvSpPr>
          <p:nvPr/>
        </p:nvSpPr>
        <p:spPr bwMode="auto">
          <a:xfrm>
            <a:off x="7026275" y="2957513"/>
            <a:ext cx="989013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EQEP2</a:t>
            </a:r>
          </a:p>
        </p:txBody>
      </p:sp>
      <p:sp>
        <p:nvSpPr>
          <p:cNvPr id="164929" name="Rectangle 65"/>
          <p:cNvSpPr>
            <a:spLocks noChangeArrowheads="1"/>
          </p:cNvSpPr>
          <p:nvPr/>
        </p:nvSpPr>
        <p:spPr bwMode="auto">
          <a:xfrm>
            <a:off x="8001000" y="2957513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EQEP1</a:t>
            </a:r>
          </a:p>
        </p:txBody>
      </p:sp>
      <p:sp>
        <p:nvSpPr>
          <p:cNvPr id="164930" name="Rectangle 66"/>
          <p:cNvSpPr>
            <a:spLocks noChangeArrowheads="1"/>
          </p:cNvSpPr>
          <p:nvPr/>
        </p:nvSpPr>
        <p:spPr bwMode="auto">
          <a:xfrm>
            <a:off x="152400" y="3394075"/>
            <a:ext cx="990600" cy="438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INT6</a:t>
            </a:r>
          </a:p>
        </p:txBody>
      </p:sp>
      <p:sp>
        <p:nvSpPr>
          <p:cNvPr id="164931" name="Rectangle 67"/>
          <p:cNvSpPr>
            <a:spLocks noChangeArrowheads="1"/>
          </p:cNvSpPr>
          <p:nvPr/>
        </p:nvSpPr>
        <p:spPr bwMode="auto">
          <a:xfrm>
            <a:off x="1128713" y="3394075"/>
            <a:ext cx="989012" cy="438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latin typeface="Arial" charset="0"/>
            </a:endParaRPr>
          </a:p>
        </p:txBody>
      </p:sp>
      <p:sp>
        <p:nvSpPr>
          <p:cNvPr id="164932" name="Rectangle 68"/>
          <p:cNvSpPr>
            <a:spLocks noChangeArrowheads="1"/>
          </p:cNvSpPr>
          <p:nvPr/>
        </p:nvSpPr>
        <p:spPr bwMode="auto">
          <a:xfrm>
            <a:off x="2117725" y="3394075"/>
            <a:ext cx="990600" cy="438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latin typeface="Arial" charset="0"/>
            </a:endParaRPr>
          </a:p>
        </p:txBody>
      </p:sp>
      <p:sp>
        <p:nvSpPr>
          <p:cNvPr id="164933" name="Rectangle 69"/>
          <p:cNvSpPr>
            <a:spLocks noChangeArrowheads="1"/>
          </p:cNvSpPr>
          <p:nvPr/>
        </p:nvSpPr>
        <p:spPr bwMode="auto">
          <a:xfrm>
            <a:off x="3108325" y="3394075"/>
            <a:ext cx="962025" cy="438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latin typeface="Arial" charset="0"/>
            </a:endParaRPr>
          </a:p>
        </p:txBody>
      </p:sp>
      <p:sp>
        <p:nvSpPr>
          <p:cNvPr id="164934" name="Rectangle 70"/>
          <p:cNvSpPr>
            <a:spLocks noChangeArrowheads="1"/>
          </p:cNvSpPr>
          <p:nvPr/>
        </p:nvSpPr>
        <p:spPr bwMode="auto">
          <a:xfrm>
            <a:off x="4070350" y="3394075"/>
            <a:ext cx="989013" cy="438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latin typeface="Arial" charset="0"/>
            </a:endParaRPr>
          </a:p>
        </p:txBody>
      </p:sp>
      <p:sp>
        <p:nvSpPr>
          <p:cNvPr id="164935" name="Rectangle 71"/>
          <p:cNvSpPr>
            <a:spLocks noChangeArrowheads="1"/>
          </p:cNvSpPr>
          <p:nvPr/>
        </p:nvSpPr>
        <p:spPr bwMode="auto">
          <a:xfrm>
            <a:off x="5045075" y="3394075"/>
            <a:ext cx="990600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SPIB_TX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36" name="Rectangle 72"/>
          <p:cNvSpPr>
            <a:spLocks noChangeArrowheads="1"/>
          </p:cNvSpPr>
          <p:nvPr/>
        </p:nvSpPr>
        <p:spPr bwMode="auto">
          <a:xfrm>
            <a:off x="6035675" y="3394075"/>
            <a:ext cx="990600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SPIB_RX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37" name="Rectangle 73"/>
          <p:cNvSpPr>
            <a:spLocks noChangeArrowheads="1"/>
          </p:cNvSpPr>
          <p:nvPr/>
        </p:nvSpPr>
        <p:spPr bwMode="auto">
          <a:xfrm>
            <a:off x="7026275" y="3394075"/>
            <a:ext cx="989013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SPIA_TX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38" name="Rectangle 74"/>
          <p:cNvSpPr>
            <a:spLocks noChangeArrowheads="1"/>
          </p:cNvSpPr>
          <p:nvPr/>
        </p:nvSpPr>
        <p:spPr bwMode="auto">
          <a:xfrm>
            <a:off x="8001000" y="3394075"/>
            <a:ext cx="990600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SPIA_RX</a:t>
            </a:r>
          </a:p>
        </p:txBody>
      </p:sp>
      <p:sp>
        <p:nvSpPr>
          <p:cNvPr id="164939" name="Rectangle 75"/>
          <p:cNvSpPr>
            <a:spLocks noChangeArrowheads="1"/>
          </p:cNvSpPr>
          <p:nvPr/>
        </p:nvSpPr>
        <p:spPr bwMode="auto">
          <a:xfrm>
            <a:off x="152400" y="3832225"/>
            <a:ext cx="990600" cy="436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INT7</a:t>
            </a:r>
          </a:p>
        </p:txBody>
      </p:sp>
      <p:sp>
        <p:nvSpPr>
          <p:cNvPr id="164940" name="Rectangle 76"/>
          <p:cNvSpPr>
            <a:spLocks noChangeArrowheads="1"/>
          </p:cNvSpPr>
          <p:nvPr/>
        </p:nvSpPr>
        <p:spPr bwMode="auto">
          <a:xfrm>
            <a:off x="1128713" y="3832225"/>
            <a:ext cx="989012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>
              <a:effectLst/>
              <a:latin typeface="Arial" charset="0"/>
            </a:endParaRPr>
          </a:p>
        </p:txBody>
      </p:sp>
      <p:sp>
        <p:nvSpPr>
          <p:cNvPr id="164941" name="Rectangle 77"/>
          <p:cNvSpPr>
            <a:spLocks noChangeArrowheads="1"/>
          </p:cNvSpPr>
          <p:nvPr/>
        </p:nvSpPr>
        <p:spPr bwMode="auto">
          <a:xfrm>
            <a:off x="2117725" y="3832225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>
              <a:effectLst/>
              <a:latin typeface="Arial" charset="0"/>
            </a:endParaRPr>
          </a:p>
        </p:txBody>
      </p:sp>
      <p:sp>
        <p:nvSpPr>
          <p:cNvPr id="164942" name="Rectangle 78"/>
          <p:cNvSpPr>
            <a:spLocks noChangeArrowheads="1"/>
          </p:cNvSpPr>
          <p:nvPr/>
        </p:nvSpPr>
        <p:spPr bwMode="auto">
          <a:xfrm>
            <a:off x="3108325" y="3832225"/>
            <a:ext cx="962025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DMA_CH6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43" name="Rectangle 79"/>
          <p:cNvSpPr>
            <a:spLocks noChangeArrowheads="1"/>
          </p:cNvSpPr>
          <p:nvPr/>
        </p:nvSpPr>
        <p:spPr bwMode="auto">
          <a:xfrm>
            <a:off x="4070350" y="3832225"/>
            <a:ext cx="989013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DMA_CH5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44" name="Rectangle 80"/>
          <p:cNvSpPr>
            <a:spLocks noChangeArrowheads="1"/>
          </p:cNvSpPr>
          <p:nvPr/>
        </p:nvSpPr>
        <p:spPr bwMode="auto">
          <a:xfrm>
            <a:off x="5045075" y="3832225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DMA_CH4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45" name="Rectangle 81"/>
          <p:cNvSpPr>
            <a:spLocks noChangeArrowheads="1"/>
          </p:cNvSpPr>
          <p:nvPr/>
        </p:nvSpPr>
        <p:spPr bwMode="auto">
          <a:xfrm>
            <a:off x="6035675" y="3832225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DMA_CH3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46" name="Rectangle 82"/>
          <p:cNvSpPr>
            <a:spLocks noChangeArrowheads="1"/>
          </p:cNvSpPr>
          <p:nvPr/>
        </p:nvSpPr>
        <p:spPr bwMode="auto">
          <a:xfrm>
            <a:off x="7026275" y="3832225"/>
            <a:ext cx="989013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DMA_CH2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47" name="Rectangle 83"/>
          <p:cNvSpPr>
            <a:spLocks noChangeArrowheads="1"/>
          </p:cNvSpPr>
          <p:nvPr/>
        </p:nvSpPr>
        <p:spPr bwMode="auto">
          <a:xfrm>
            <a:off x="8001000" y="3832225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DMA_CH1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48" name="Rectangle 84"/>
          <p:cNvSpPr>
            <a:spLocks noChangeArrowheads="1"/>
          </p:cNvSpPr>
          <p:nvPr/>
        </p:nvSpPr>
        <p:spPr bwMode="auto">
          <a:xfrm>
            <a:off x="152400" y="4268788"/>
            <a:ext cx="990600" cy="436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INT8</a:t>
            </a:r>
          </a:p>
        </p:txBody>
      </p:sp>
      <p:sp>
        <p:nvSpPr>
          <p:cNvPr id="164949" name="Rectangle 85"/>
          <p:cNvSpPr>
            <a:spLocks noChangeArrowheads="1"/>
          </p:cNvSpPr>
          <p:nvPr/>
        </p:nvSpPr>
        <p:spPr bwMode="auto">
          <a:xfrm>
            <a:off x="1128713" y="4268788"/>
            <a:ext cx="989012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50" name="Rectangle 86"/>
          <p:cNvSpPr>
            <a:spLocks noChangeArrowheads="1"/>
          </p:cNvSpPr>
          <p:nvPr/>
        </p:nvSpPr>
        <p:spPr bwMode="auto">
          <a:xfrm>
            <a:off x="2117725" y="4268788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51" name="Rectangle 87"/>
          <p:cNvSpPr>
            <a:spLocks noChangeArrowheads="1"/>
          </p:cNvSpPr>
          <p:nvPr/>
        </p:nvSpPr>
        <p:spPr bwMode="auto">
          <a:xfrm>
            <a:off x="3108325" y="4268788"/>
            <a:ext cx="962025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52" name="Rectangle 88"/>
          <p:cNvSpPr>
            <a:spLocks noChangeArrowheads="1"/>
          </p:cNvSpPr>
          <p:nvPr/>
        </p:nvSpPr>
        <p:spPr bwMode="auto">
          <a:xfrm>
            <a:off x="4070350" y="4268788"/>
            <a:ext cx="989013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53" name="Rectangle 89"/>
          <p:cNvSpPr>
            <a:spLocks noChangeArrowheads="1"/>
          </p:cNvSpPr>
          <p:nvPr/>
        </p:nvSpPr>
        <p:spPr bwMode="auto">
          <a:xfrm>
            <a:off x="5045075" y="4268788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latin typeface="Arial" charset="0"/>
            </a:endParaRPr>
          </a:p>
        </p:txBody>
      </p:sp>
      <p:sp>
        <p:nvSpPr>
          <p:cNvPr id="164954" name="Rectangle 90"/>
          <p:cNvSpPr>
            <a:spLocks noChangeArrowheads="1"/>
          </p:cNvSpPr>
          <p:nvPr/>
        </p:nvSpPr>
        <p:spPr bwMode="auto">
          <a:xfrm>
            <a:off x="6035675" y="4268788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latin typeface="Arial" charset="0"/>
            </a:endParaRPr>
          </a:p>
        </p:txBody>
      </p:sp>
      <p:sp>
        <p:nvSpPr>
          <p:cNvPr id="164955" name="Rectangle 91"/>
          <p:cNvSpPr>
            <a:spLocks noChangeArrowheads="1"/>
          </p:cNvSpPr>
          <p:nvPr/>
        </p:nvSpPr>
        <p:spPr bwMode="auto">
          <a:xfrm>
            <a:off x="7026275" y="4268788"/>
            <a:ext cx="989013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I2CA_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FIFO</a:t>
            </a:r>
            <a:endParaRPr lang="en-US" sz="1400" dirty="0">
              <a:latin typeface="Arial" charset="0"/>
            </a:endParaRPr>
          </a:p>
        </p:txBody>
      </p:sp>
      <p:sp>
        <p:nvSpPr>
          <p:cNvPr id="164956" name="Rectangle 92"/>
          <p:cNvSpPr>
            <a:spLocks noChangeArrowheads="1"/>
          </p:cNvSpPr>
          <p:nvPr/>
        </p:nvSpPr>
        <p:spPr bwMode="auto">
          <a:xfrm>
            <a:off x="8001000" y="4268788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I2CA</a:t>
            </a:r>
            <a:endParaRPr lang="en-US" sz="1400" dirty="0">
              <a:latin typeface="Arial" charset="0"/>
            </a:endParaRPr>
          </a:p>
        </p:txBody>
      </p:sp>
      <p:sp>
        <p:nvSpPr>
          <p:cNvPr id="164957" name="Rectangle 93"/>
          <p:cNvSpPr>
            <a:spLocks noChangeArrowheads="1"/>
          </p:cNvSpPr>
          <p:nvPr/>
        </p:nvSpPr>
        <p:spPr bwMode="auto">
          <a:xfrm>
            <a:off x="152400" y="4705350"/>
            <a:ext cx="990600" cy="436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INT9</a:t>
            </a:r>
          </a:p>
        </p:txBody>
      </p:sp>
      <p:sp>
        <p:nvSpPr>
          <p:cNvPr id="164958" name="Rectangle 94"/>
          <p:cNvSpPr>
            <a:spLocks noChangeArrowheads="1"/>
          </p:cNvSpPr>
          <p:nvPr/>
        </p:nvSpPr>
        <p:spPr bwMode="auto">
          <a:xfrm>
            <a:off x="1128713" y="4705350"/>
            <a:ext cx="989012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CANB_1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59" name="Rectangle 95"/>
          <p:cNvSpPr>
            <a:spLocks noChangeArrowheads="1"/>
          </p:cNvSpPr>
          <p:nvPr/>
        </p:nvSpPr>
        <p:spPr bwMode="auto">
          <a:xfrm>
            <a:off x="2117725" y="4705350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CANB_0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60" name="Rectangle 96"/>
          <p:cNvSpPr>
            <a:spLocks noChangeArrowheads="1"/>
          </p:cNvSpPr>
          <p:nvPr/>
        </p:nvSpPr>
        <p:spPr bwMode="auto">
          <a:xfrm>
            <a:off x="3108325" y="4705350"/>
            <a:ext cx="962025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latin typeface="Arial" charset="0"/>
              </a:rPr>
              <a:t>CANA_1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61" name="Rectangle 97"/>
          <p:cNvSpPr>
            <a:spLocks noChangeArrowheads="1"/>
          </p:cNvSpPr>
          <p:nvPr/>
        </p:nvSpPr>
        <p:spPr bwMode="auto">
          <a:xfrm>
            <a:off x="4070350" y="4705350"/>
            <a:ext cx="989013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latin typeface="Arial" charset="0"/>
              </a:rPr>
              <a:t>CANA_0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62" name="Rectangle 98"/>
          <p:cNvSpPr>
            <a:spLocks noChangeArrowheads="1"/>
          </p:cNvSpPr>
          <p:nvPr/>
        </p:nvSpPr>
        <p:spPr bwMode="auto">
          <a:xfrm>
            <a:off x="5045075" y="4705350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SCIB_TX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63" name="Rectangle 99"/>
          <p:cNvSpPr>
            <a:spLocks noChangeArrowheads="1"/>
          </p:cNvSpPr>
          <p:nvPr/>
        </p:nvSpPr>
        <p:spPr bwMode="auto">
          <a:xfrm>
            <a:off x="6035675" y="4705350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SCIB_RX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64" name="Rectangle 100"/>
          <p:cNvSpPr>
            <a:spLocks noChangeArrowheads="1"/>
          </p:cNvSpPr>
          <p:nvPr/>
        </p:nvSpPr>
        <p:spPr bwMode="auto">
          <a:xfrm>
            <a:off x="7026275" y="4705350"/>
            <a:ext cx="989013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SCIA_TX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65" name="Rectangle 101"/>
          <p:cNvSpPr>
            <a:spLocks noChangeArrowheads="1"/>
          </p:cNvSpPr>
          <p:nvPr/>
        </p:nvSpPr>
        <p:spPr bwMode="auto">
          <a:xfrm>
            <a:off x="8001000" y="4705350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SCIA_RX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66" name="Rectangle 102"/>
          <p:cNvSpPr>
            <a:spLocks noChangeArrowheads="1"/>
          </p:cNvSpPr>
          <p:nvPr/>
        </p:nvSpPr>
        <p:spPr bwMode="auto">
          <a:xfrm>
            <a:off x="152400" y="5141913"/>
            <a:ext cx="990600" cy="436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INT10</a:t>
            </a:r>
          </a:p>
        </p:txBody>
      </p:sp>
      <p:sp>
        <p:nvSpPr>
          <p:cNvPr id="164967" name="Rectangle 103"/>
          <p:cNvSpPr>
            <a:spLocks noChangeArrowheads="1"/>
          </p:cNvSpPr>
          <p:nvPr/>
        </p:nvSpPr>
        <p:spPr bwMode="auto">
          <a:xfrm>
            <a:off x="1128713" y="5141913"/>
            <a:ext cx="989012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  <a:latin typeface="Arial" charset="0"/>
              </a:rPr>
              <a:t>ADCB4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68" name="Rectangle 104"/>
          <p:cNvSpPr>
            <a:spLocks noChangeArrowheads="1"/>
          </p:cNvSpPr>
          <p:nvPr/>
        </p:nvSpPr>
        <p:spPr bwMode="auto">
          <a:xfrm>
            <a:off x="2117725" y="5141913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  <a:latin typeface="Arial" charset="0"/>
              </a:rPr>
              <a:t>ADCB3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69" name="Rectangle 105"/>
          <p:cNvSpPr>
            <a:spLocks noChangeArrowheads="1"/>
          </p:cNvSpPr>
          <p:nvPr/>
        </p:nvSpPr>
        <p:spPr bwMode="auto">
          <a:xfrm>
            <a:off x="3108325" y="5141913"/>
            <a:ext cx="962025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  <a:latin typeface="Arial" charset="0"/>
              </a:rPr>
              <a:t>ADCB2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70" name="Rectangle 106"/>
          <p:cNvSpPr>
            <a:spLocks noChangeArrowheads="1"/>
          </p:cNvSpPr>
          <p:nvPr/>
        </p:nvSpPr>
        <p:spPr bwMode="auto">
          <a:xfrm>
            <a:off x="4070350" y="5141913"/>
            <a:ext cx="989013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ADCB_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EVT</a:t>
            </a:r>
          </a:p>
        </p:txBody>
      </p:sp>
      <p:sp>
        <p:nvSpPr>
          <p:cNvPr id="164971" name="Rectangle 107"/>
          <p:cNvSpPr>
            <a:spLocks noChangeArrowheads="1"/>
          </p:cNvSpPr>
          <p:nvPr/>
        </p:nvSpPr>
        <p:spPr bwMode="auto">
          <a:xfrm>
            <a:off x="5045075" y="5141913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  <a:latin typeface="Arial" charset="0"/>
              </a:rPr>
              <a:t>ADCA4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72" name="Rectangle 108"/>
          <p:cNvSpPr>
            <a:spLocks noChangeArrowheads="1"/>
          </p:cNvSpPr>
          <p:nvPr/>
        </p:nvSpPr>
        <p:spPr bwMode="auto">
          <a:xfrm>
            <a:off x="6035675" y="5141913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  <a:latin typeface="Arial" charset="0"/>
              </a:rPr>
              <a:t>ADCA3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73" name="Rectangle 109"/>
          <p:cNvSpPr>
            <a:spLocks noChangeArrowheads="1"/>
          </p:cNvSpPr>
          <p:nvPr/>
        </p:nvSpPr>
        <p:spPr bwMode="auto">
          <a:xfrm>
            <a:off x="7026275" y="5141913"/>
            <a:ext cx="989013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  <a:latin typeface="Arial" charset="0"/>
              </a:rPr>
              <a:t>ADCA2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74" name="Rectangle 110"/>
          <p:cNvSpPr>
            <a:spLocks noChangeArrowheads="1"/>
          </p:cNvSpPr>
          <p:nvPr/>
        </p:nvSpPr>
        <p:spPr bwMode="auto">
          <a:xfrm>
            <a:off x="8001000" y="5141913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ADCA_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EVT</a:t>
            </a:r>
            <a:endParaRPr lang="en-US" sz="1400" dirty="0">
              <a:latin typeface="Arial" charset="0"/>
            </a:endParaRPr>
          </a:p>
        </p:txBody>
      </p:sp>
      <p:sp>
        <p:nvSpPr>
          <p:cNvPr id="164975" name="Rectangle 111"/>
          <p:cNvSpPr>
            <a:spLocks noChangeArrowheads="1"/>
          </p:cNvSpPr>
          <p:nvPr/>
        </p:nvSpPr>
        <p:spPr bwMode="auto">
          <a:xfrm>
            <a:off x="152400" y="5578475"/>
            <a:ext cx="990600" cy="436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INT11</a:t>
            </a:r>
          </a:p>
        </p:txBody>
      </p:sp>
      <p:sp>
        <p:nvSpPr>
          <p:cNvPr id="164976" name="Rectangle 112"/>
          <p:cNvSpPr>
            <a:spLocks noChangeArrowheads="1"/>
          </p:cNvSpPr>
          <p:nvPr/>
        </p:nvSpPr>
        <p:spPr bwMode="auto">
          <a:xfrm>
            <a:off x="1128713" y="5578475"/>
            <a:ext cx="989012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CLA1_8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77" name="Rectangle 113"/>
          <p:cNvSpPr>
            <a:spLocks noChangeArrowheads="1"/>
          </p:cNvSpPr>
          <p:nvPr/>
        </p:nvSpPr>
        <p:spPr bwMode="auto">
          <a:xfrm>
            <a:off x="2117725" y="5578475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CLA1_7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78" name="Rectangle 114"/>
          <p:cNvSpPr>
            <a:spLocks noChangeArrowheads="1"/>
          </p:cNvSpPr>
          <p:nvPr/>
        </p:nvSpPr>
        <p:spPr bwMode="auto">
          <a:xfrm>
            <a:off x="3108325" y="5578475"/>
            <a:ext cx="962025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CLA1_6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79" name="Rectangle 115"/>
          <p:cNvSpPr>
            <a:spLocks noChangeArrowheads="1"/>
          </p:cNvSpPr>
          <p:nvPr/>
        </p:nvSpPr>
        <p:spPr bwMode="auto">
          <a:xfrm>
            <a:off x="4070350" y="5578475"/>
            <a:ext cx="989013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CLA1_5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80" name="Rectangle 116"/>
          <p:cNvSpPr>
            <a:spLocks noChangeArrowheads="1"/>
          </p:cNvSpPr>
          <p:nvPr/>
        </p:nvSpPr>
        <p:spPr bwMode="auto">
          <a:xfrm>
            <a:off x="5045075" y="5578475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CLA1_4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81" name="Rectangle 117"/>
          <p:cNvSpPr>
            <a:spLocks noChangeArrowheads="1"/>
          </p:cNvSpPr>
          <p:nvPr/>
        </p:nvSpPr>
        <p:spPr bwMode="auto">
          <a:xfrm>
            <a:off x="6035675" y="5578475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CLA1_3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82" name="Rectangle 118"/>
          <p:cNvSpPr>
            <a:spLocks noChangeArrowheads="1"/>
          </p:cNvSpPr>
          <p:nvPr/>
        </p:nvSpPr>
        <p:spPr bwMode="auto">
          <a:xfrm>
            <a:off x="7026275" y="5578475"/>
            <a:ext cx="989013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CLA1_2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83" name="Rectangle 119"/>
          <p:cNvSpPr>
            <a:spLocks noChangeArrowheads="1"/>
          </p:cNvSpPr>
          <p:nvPr/>
        </p:nvSpPr>
        <p:spPr bwMode="auto">
          <a:xfrm>
            <a:off x="8001000" y="5578475"/>
            <a:ext cx="990600" cy="436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CLA1_1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84" name="Rectangle 120"/>
          <p:cNvSpPr>
            <a:spLocks noChangeArrowheads="1"/>
          </p:cNvSpPr>
          <p:nvPr/>
        </p:nvSpPr>
        <p:spPr bwMode="auto">
          <a:xfrm>
            <a:off x="152400" y="6015038"/>
            <a:ext cx="990600" cy="436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INT12</a:t>
            </a:r>
          </a:p>
        </p:txBody>
      </p:sp>
      <p:sp>
        <p:nvSpPr>
          <p:cNvPr id="164985" name="Rectangle 121"/>
          <p:cNvSpPr>
            <a:spLocks noChangeArrowheads="1"/>
          </p:cNvSpPr>
          <p:nvPr/>
        </p:nvSpPr>
        <p:spPr bwMode="auto">
          <a:xfrm>
            <a:off x="1128713" y="6015038"/>
            <a:ext cx="989012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effectLst/>
                <a:latin typeface="Arial" charset="0"/>
              </a:rPr>
              <a:t>FPU_UND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>
                <a:effectLst/>
                <a:latin typeface="Arial" charset="0"/>
              </a:rPr>
              <a:t>ERFLOW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86" name="Rectangle 122"/>
          <p:cNvSpPr>
            <a:spLocks noChangeArrowheads="1"/>
          </p:cNvSpPr>
          <p:nvPr/>
        </p:nvSpPr>
        <p:spPr bwMode="auto">
          <a:xfrm>
            <a:off x="2117725" y="6015038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FPU_OV</a:t>
            </a: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ERFLOW</a:t>
            </a:r>
            <a:endParaRPr lang="en-US" sz="1400" dirty="0">
              <a:latin typeface="Arial" charset="0"/>
            </a:endParaRPr>
          </a:p>
        </p:txBody>
      </p:sp>
      <p:sp>
        <p:nvSpPr>
          <p:cNvPr id="164987" name="Rectangle 123"/>
          <p:cNvSpPr>
            <a:spLocks noChangeArrowheads="1"/>
          </p:cNvSpPr>
          <p:nvPr/>
        </p:nvSpPr>
        <p:spPr bwMode="auto">
          <a:xfrm>
            <a:off x="3108325" y="6015038"/>
            <a:ext cx="962025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88" name="Rectangle 124"/>
          <p:cNvSpPr>
            <a:spLocks noChangeArrowheads="1"/>
          </p:cNvSpPr>
          <p:nvPr/>
        </p:nvSpPr>
        <p:spPr bwMode="auto">
          <a:xfrm>
            <a:off x="4070350" y="6015038"/>
            <a:ext cx="989013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89" name="Rectangle 125"/>
          <p:cNvSpPr>
            <a:spLocks noChangeArrowheads="1"/>
          </p:cNvSpPr>
          <p:nvPr/>
        </p:nvSpPr>
        <p:spPr bwMode="auto">
          <a:xfrm>
            <a:off x="5045075" y="6015038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90" name="Rectangle 126"/>
          <p:cNvSpPr>
            <a:spLocks noChangeArrowheads="1"/>
          </p:cNvSpPr>
          <p:nvPr/>
        </p:nvSpPr>
        <p:spPr bwMode="auto">
          <a:xfrm>
            <a:off x="6035675" y="6015038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  <a:latin typeface="Arial" charset="0"/>
              </a:rPr>
              <a:t>XINT5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91" name="Rectangle 127"/>
          <p:cNvSpPr>
            <a:spLocks noChangeArrowheads="1"/>
          </p:cNvSpPr>
          <p:nvPr/>
        </p:nvSpPr>
        <p:spPr bwMode="auto">
          <a:xfrm>
            <a:off x="7026275" y="6015038"/>
            <a:ext cx="989013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  <a:latin typeface="Arial" charset="0"/>
              </a:rPr>
              <a:t>XINT4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92" name="Rectangle 128"/>
          <p:cNvSpPr>
            <a:spLocks noChangeArrowheads="1"/>
          </p:cNvSpPr>
          <p:nvPr/>
        </p:nvSpPr>
        <p:spPr bwMode="auto">
          <a:xfrm>
            <a:off x="8001000" y="6015038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effectLst/>
                <a:latin typeface="Arial" charset="0"/>
              </a:rPr>
              <a:t>XINT3</a:t>
            </a:r>
          </a:p>
        </p:txBody>
      </p:sp>
      <p:sp>
        <p:nvSpPr>
          <p:cNvPr id="164993" name="Rectangle 129"/>
          <p:cNvSpPr>
            <a:spLocks noChangeArrowheads="1"/>
          </p:cNvSpPr>
          <p:nvPr/>
        </p:nvSpPr>
        <p:spPr bwMode="auto">
          <a:xfrm>
            <a:off x="153988" y="774700"/>
            <a:ext cx="973137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600">
              <a:effectLst/>
              <a:latin typeface="Arial" charset="0"/>
            </a:endParaRPr>
          </a:p>
        </p:txBody>
      </p:sp>
      <p:sp>
        <p:nvSpPr>
          <p:cNvPr id="164994" name="AutoShape 130"/>
          <p:cNvSpPr>
            <a:spLocks noChangeArrowheads="1"/>
          </p:cNvSpPr>
          <p:nvPr/>
        </p:nvSpPr>
        <p:spPr bwMode="auto">
          <a:xfrm>
            <a:off x="153988" y="776288"/>
            <a:ext cx="989012" cy="433387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872" y="6509057"/>
            <a:ext cx="8473544" cy="300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dk1"/>
                </a:solidFill>
                <a:effectLst/>
              </a:rPr>
              <a:t>Note: above label names proceed with </a:t>
            </a:r>
            <a:r>
              <a:rPr lang="en-US" sz="1600" dirty="0" smtClean="0">
                <a:solidFill>
                  <a:schemeClr val="dk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</a:t>
            </a:r>
            <a:r>
              <a:rPr lang="en-US" sz="1600" b="0" dirty="0" smtClean="0">
                <a:solidFill>
                  <a:schemeClr val="dk1"/>
                </a:solidFill>
                <a:effectLst/>
                <a:cs typeface="Courier New" panose="02070309020205020404" pitchFamily="49" charset="0"/>
              </a:rPr>
              <a:t> and #defines </a:t>
            </a:r>
            <a:r>
              <a:rPr lang="en-US" sz="1600" b="0" dirty="0">
                <a:solidFill>
                  <a:schemeClr val="dk1"/>
                </a:solidFill>
                <a:cs typeface="Courier New" panose="02070309020205020404" pitchFamily="49" charset="0"/>
              </a:rPr>
              <a:t>are located in </a:t>
            </a:r>
            <a:r>
              <a:rPr lang="en-US" sz="16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driverlib</a:t>
            </a:r>
            <a:r>
              <a:rPr lang="en-US" sz="1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hw_ints.h</a:t>
            </a:r>
            <a:endParaRPr lang="en-US" sz="1600" dirty="0" smtClean="0">
              <a:solidFill>
                <a:schemeClr val="dk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848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F28004x </a:t>
            </a:r>
            <a:r>
              <a:rPr lang="en-US" dirty="0"/>
              <a:t>PIE </a:t>
            </a:r>
            <a:r>
              <a:rPr lang="en-US" dirty="0" smtClean="0"/>
              <a:t>Assignment Table - Upper</a:t>
            </a:r>
            <a:endParaRPr lang="en-US" dirty="0"/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152400" y="774700"/>
            <a:ext cx="990600" cy="436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600">
              <a:effectLst/>
              <a:latin typeface="Arial" charset="0"/>
            </a:endParaRPr>
          </a:p>
        </p:txBody>
      </p:sp>
      <p:sp>
        <p:nvSpPr>
          <p:cNvPr id="164877" name="Rectangle 13"/>
          <p:cNvSpPr>
            <a:spLocks noChangeArrowheads="1"/>
          </p:cNvSpPr>
          <p:nvPr/>
        </p:nvSpPr>
        <p:spPr bwMode="auto">
          <a:xfrm>
            <a:off x="1128713" y="774700"/>
            <a:ext cx="989012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effectLst/>
                <a:latin typeface="Arial" charset="0"/>
              </a:rPr>
              <a:t>INTx.16</a:t>
            </a: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164878" name="Rectangle 14"/>
          <p:cNvSpPr>
            <a:spLocks noChangeArrowheads="1"/>
          </p:cNvSpPr>
          <p:nvPr/>
        </p:nvSpPr>
        <p:spPr bwMode="auto">
          <a:xfrm>
            <a:off x="2117725" y="774700"/>
            <a:ext cx="990600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effectLst/>
                <a:latin typeface="Arial" charset="0"/>
              </a:rPr>
              <a:t>INTx.15</a:t>
            </a: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164879" name="Rectangle 15"/>
          <p:cNvSpPr>
            <a:spLocks noChangeArrowheads="1"/>
          </p:cNvSpPr>
          <p:nvPr/>
        </p:nvSpPr>
        <p:spPr bwMode="auto">
          <a:xfrm>
            <a:off x="3108325" y="774700"/>
            <a:ext cx="990600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effectLst/>
                <a:latin typeface="Arial" charset="0"/>
              </a:rPr>
              <a:t>INTx.14</a:t>
            </a: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164880" name="Rectangle 16"/>
          <p:cNvSpPr>
            <a:spLocks noChangeArrowheads="1"/>
          </p:cNvSpPr>
          <p:nvPr/>
        </p:nvSpPr>
        <p:spPr bwMode="auto">
          <a:xfrm>
            <a:off x="4070350" y="774700"/>
            <a:ext cx="989013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effectLst/>
                <a:latin typeface="Arial" charset="0"/>
              </a:rPr>
              <a:t>INTx.13</a:t>
            </a: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5045075" y="774700"/>
            <a:ext cx="990600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effectLst/>
                <a:latin typeface="Arial" charset="0"/>
              </a:rPr>
              <a:t>INTx.12</a:t>
            </a: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6035675" y="774700"/>
            <a:ext cx="990600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effectLst/>
                <a:latin typeface="Arial" charset="0"/>
              </a:rPr>
              <a:t>INTx.11</a:t>
            </a: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164883" name="Rectangle 19"/>
          <p:cNvSpPr>
            <a:spLocks noChangeArrowheads="1"/>
          </p:cNvSpPr>
          <p:nvPr/>
        </p:nvSpPr>
        <p:spPr bwMode="auto">
          <a:xfrm>
            <a:off x="7026275" y="774700"/>
            <a:ext cx="989013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effectLst/>
                <a:latin typeface="Arial" charset="0"/>
              </a:rPr>
              <a:t>INTx.10</a:t>
            </a: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164884" name="Rectangle 20"/>
          <p:cNvSpPr>
            <a:spLocks noChangeArrowheads="1"/>
          </p:cNvSpPr>
          <p:nvPr/>
        </p:nvSpPr>
        <p:spPr bwMode="auto">
          <a:xfrm>
            <a:off x="8001000" y="774700"/>
            <a:ext cx="990600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effectLst/>
                <a:latin typeface="Arial" charset="0"/>
              </a:rPr>
              <a:t>INTx.9</a:t>
            </a: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164885" name="Rectangle 21"/>
          <p:cNvSpPr>
            <a:spLocks noChangeArrowheads="1"/>
          </p:cNvSpPr>
          <p:nvPr/>
        </p:nvSpPr>
        <p:spPr bwMode="auto">
          <a:xfrm>
            <a:off x="152400" y="1211263"/>
            <a:ext cx="990600" cy="436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INT1</a:t>
            </a:r>
          </a:p>
        </p:txBody>
      </p:sp>
      <p:sp>
        <p:nvSpPr>
          <p:cNvPr id="164886" name="Rectangle 22"/>
          <p:cNvSpPr>
            <a:spLocks noChangeArrowheads="1"/>
          </p:cNvSpPr>
          <p:nvPr/>
        </p:nvSpPr>
        <p:spPr bwMode="auto">
          <a:xfrm>
            <a:off x="1128713" y="1211263"/>
            <a:ext cx="989012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b="0" dirty="0">
              <a:effectLst/>
              <a:latin typeface="Arial" charset="0"/>
            </a:endParaRPr>
          </a:p>
        </p:txBody>
      </p:sp>
      <p:sp>
        <p:nvSpPr>
          <p:cNvPr id="164887" name="Rectangle 23"/>
          <p:cNvSpPr>
            <a:spLocks noChangeArrowheads="1"/>
          </p:cNvSpPr>
          <p:nvPr/>
        </p:nvSpPr>
        <p:spPr bwMode="auto">
          <a:xfrm>
            <a:off x="2117725" y="1211263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b="0" dirty="0">
              <a:effectLst/>
              <a:latin typeface="Arial" charset="0"/>
            </a:endParaRPr>
          </a:p>
        </p:txBody>
      </p:sp>
      <p:sp>
        <p:nvSpPr>
          <p:cNvPr id="164888" name="Rectangle 24"/>
          <p:cNvSpPr>
            <a:spLocks noChangeArrowheads="1"/>
          </p:cNvSpPr>
          <p:nvPr/>
        </p:nvSpPr>
        <p:spPr bwMode="auto">
          <a:xfrm>
            <a:off x="3108325" y="1211263"/>
            <a:ext cx="962025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b="0" dirty="0">
              <a:effectLst/>
              <a:latin typeface="Arial" charset="0"/>
            </a:endParaRPr>
          </a:p>
        </p:txBody>
      </p:sp>
      <p:sp>
        <p:nvSpPr>
          <p:cNvPr id="164889" name="Rectangle 25"/>
          <p:cNvSpPr>
            <a:spLocks noChangeArrowheads="1"/>
          </p:cNvSpPr>
          <p:nvPr/>
        </p:nvSpPr>
        <p:spPr bwMode="auto">
          <a:xfrm>
            <a:off x="4070350" y="1211263"/>
            <a:ext cx="989013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b="0" dirty="0">
              <a:effectLst/>
              <a:latin typeface="Arial" charset="0"/>
            </a:endParaRPr>
          </a:p>
        </p:txBody>
      </p:sp>
      <p:sp>
        <p:nvSpPr>
          <p:cNvPr id="164890" name="Rectangle 26"/>
          <p:cNvSpPr>
            <a:spLocks noChangeArrowheads="1"/>
          </p:cNvSpPr>
          <p:nvPr/>
        </p:nvSpPr>
        <p:spPr bwMode="auto">
          <a:xfrm>
            <a:off x="5045075" y="1211263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891" name="Rectangle 27"/>
          <p:cNvSpPr>
            <a:spLocks noChangeArrowheads="1"/>
          </p:cNvSpPr>
          <p:nvPr/>
        </p:nvSpPr>
        <p:spPr bwMode="auto">
          <a:xfrm>
            <a:off x="6035675" y="1211263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>
              <a:effectLst/>
              <a:latin typeface="Arial" charset="0"/>
            </a:endParaRPr>
          </a:p>
        </p:txBody>
      </p:sp>
      <p:sp>
        <p:nvSpPr>
          <p:cNvPr id="164892" name="Rectangle 28"/>
          <p:cNvSpPr>
            <a:spLocks noChangeArrowheads="1"/>
          </p:cNvSpPr>
          <p:nvPr/>
        </p:nvSpPr>
        <p:spPr bwMode="auto">
          <a:xfrm>
            <a:off x="7026275" y="1211263"/>
            <a:ext cx="989013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893" name="Rectangle 29"/>
          <p:cNvSpPr>
            <a:spLocks noChangeArrowheads="1"/>
          </p:cNvSpPr>
          <p:nvPr/>
        </p:nvSpPr>
        <p:spPr bwMode="auto">
          <a:xfrm>
            <a:off x="8001000" y="1211263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894" name="Rectangle 30"/>
          <p:cNvSpPr>
            <a:spLocks noChangeArrowheads="1"/>
          </p:cNvSpPr>
          <p:nvPr/>
        </p:nvSpPr>
        <p:spPr bwMode="auto">
          <a:xfrm>
            <a:off x="152400" y="1647825"/>
            <a:ext cx="990600" cy="436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INT2</a:t>
            </a:r>
          </a:p>
        </p:txBody>
      </p:sp>
      <p:sp>
        <p:nvSpPr>
          <p:cNvPr id="164895" name="Rectangle 31"/>
          <p:cNvSpPr>
            <a:spLocks noChangeArrowheads="1"/>
          </p:cNvSpPr>
          <p:nvPr/>
        </p:nvSpPr>
        <p:spPr bwMode="auto">
          <a:xfrm>
            <a:off x="1128713" y="1647825"/>
            <a:ext cx="989012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896" name="Rectangle 32"/>
          <p:cNvSpPr>
            <a:spLocks noChangeArrowheads="1"/>
          </p:cNvSpPr>
          <p:nvPr/>
        </p:nvSpPr>
        <p:spPr bwMode="auto">
          <a:xfrm>
            <a:off x="2117725" y="1647825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897" name="Rectangle 33"/>
          <p:cNvSpPr>
            <a:spLocks noChangeArrowheads="1"/>
          </p:cNvSpPr>
          <p:nvPr/>
        </p:nvSpPr>
        <p:spPr bwMode="auto">
          <a:xfrm>
            <a:off x="3108325" y="1647825"/>
            <a:ext cx="962025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898" name="Rectangle 34"/>
          <p:cNvSpPr>
            <a:spLocks noChangeArrowheads="1"/>
          </p:cNvSpPr>
          <p:nvPr/>
        </p:nvSpPr>
        <p:spPr bwMode="auto">
          <a:xfrm>
            <a:off x="4070350" y="1647825"/>
            <a:ext cx="989013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899" name="Rectangle 35"/>
          <p:cNvSpPr>
            <a:spLocks noChangeArrowheads="1"/>
          </p:cNvSpPr>
          <p:nvPr/>
        </p:nvSpPr>
        <p:spPr bwMode="auto">
          <a:xfrm>
            <a:off x="5045075" y="1647825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latin typeface="Arial" charset="0"/>
            </a:endParaRPr>
          </a:p>
        </p:txBody>
      </p:sp>
      <p:sp>
        <p:nvSpPr>
          <p:cNvPr id="164900" name="Rectangle 36"/>
          <p:cNvSpPr>
            <a:spLocks noChangeArrowheads="1"/>
          </p:cNvSpPr>
          <p:nvPr/>
        </p:nvSpPr>
        <p:spPr bwMode="auto">
          <a:xfrm>
            <a:off x="6035675" y="1647825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latin typeface="Arial" charset="0"/>
            </a:endParaRPr>
          </a:p>
        </p:txBody>
      </p:sp>
      <p:sp>
        <p:nvSpPr>
          <p:cNvPr id="164901" name="Rectangle 37"/>
          <p:cNvSpPr>
            <a:spLocks noChangeArrowheads="1"/>
          </p:cNvSpPr>
          <p:nvPr/>
        </p:nvSpPr>
        <p:spPr bwMode="auto">
          <a:xfrm>
            <a:off x="7026275" y="1647825"/>
            <a:ext cx="989013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latin typeface="Arial" charset="0"/>
            </a:endParaRPr>
          </a:p>
        </p:txBody>
      </p:sp>
      <p:sp>
        <p:nvSpPr>
          <p:cNvPr id="164902" name="Rectangle 38"/>
          <p:cNvSpPr>
            <a:spLocks noChangeArrowheads="1"/>
          </p:cNvSpPr>
          <p:nvPr/>
        </p:nvSpPr>
        <p:spPr bwMode="auto">
          <a:xfrm>
            <a:off x="8001000" y="1647825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latin typeface="Arial" charset="0"/>
            </a:endParaRPr>
          </a:p>
        </p:txBody>
      </p:sp>
      <p:sp>
        <p:nvSpPr>
          <p:cNvPr id="164903" name="Rectangle 39"/>
          <p:cNvSpPr>
            <a:spLocks noChangeArrowheads="1"/>
          </p:cNvSpPr>
          <p:nvPr/>
        </p:nvSpPr>
        <p:spPr bwMode="auto">
          <a:xfrm>
            <a:off x="152400" y="2084388"/>
            <a:ext cx="990600" cy="436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INT3</a:t>
            </a:r>
          </a:p>
        </p:txBody>
      </p:sp>
      <p:sp>
        <p:nvSpPr>
          <p:cNvPr id="164904" name="Rectangle 40"/>
          <p:cNvSpPr>
            <a:spLocks noChangeArrowheads="1"/>
          </p:cNvSpPr>
          <p:nvPr/>
        </p:nvSpPr>
        <p:spPr bwMode="auto">
          <a:xfrm>
            <a:off x="1128713" y="2084388"/>
            <a:ext cx="989012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05" name="Rectangle 41"/>
          <p:cNvSpPr>
            <a:spLocks noChangeArrowheads="1"/>
          </p:cNvSpPr>
          <p:nvPr/>
        </p:nvSpPr>
        <p:spPr bwMode="auto">
          <a:xfrm>
            <a:off x="2117725" y="2084388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06" name="Rectangle 42"/>
          <p:cNvSpPr>
            <a:spLocks noChangeArrowheads="1"/>
          </p:cNvSpPr>
          <p:nvPr/>
        </p:nvSpPr>
        <p:spPr bwMode="auto">
          <a:xfrm>
            <a:off x="3108325" y="2084388"/>
            <a:ext cx="962025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07" name="Rectangle 43"/>
          <p:cNvSpPr>
            <a:spLocks noChangeArrowheads="1"/>
          </p:cNvSpPr>
          <p:nvPr/>
        </p:nvSpPr>
        <p:spPr bwMode="auto">
          <a:xfrm>
            <a:off x="4070350" y="2084388"/>
            <a:ext cx="989013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08" name="Rectangle 44"/>
          <p:cNvSpPr>
            <a:spLocks noChangeArrowheads="1"/>
          </p:cNvSpPr>
          <p:nvPr/>
        </p:nvSpPr>
        <p:spPr bwMode="auto">
          <a:xfrm>
            <a:off x="5045075" y="2084388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09" name="Rectangle 45"/>
          <p:cNvSpPr>
            <a:spLocks noChangeArrowheads="1"/>
          </p:cNvSpPr>
          <p:nvPr/>
        </p:nvSpPr>
        <p:spPr bwMode="auto">
          <a:xfrm>
            <a:off x="6035675" y="2084388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10" name="Rectangle 46"/>
          <p:cNvSpPr>
            <a:spLocks noChangeArrowheads="1"/>
          </p:cNvSpPr>
          <p:nvPr/>
        </p:nvSpPr>
        <p:spPr bwMode="auto">
          <a:xfrm>
            <a:off x="7026275" y="2084388"/>
            <a:ext cx="989013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11" name="Rectangle 47"/>
          <p:cNvSpPr>
            <a:spLocks noChangeArrowheads="1"/>
          </p:cNvSpPr>
          <p:nvPr/>
        </p:nvSpPr>
        <p:spPr bwMode="auto">
          <a:xfrm>
            <a:off x="8001000" y="2084388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12" name="Rectangle 48"/>
          <p:cNvSpPr>
            <a:spLocks noChangeArrowheads="1"/>
          </p:cNvSpPr>
          <p:nvPr/>
        </p:nvSpPr>
        <p:spPr bwMode="auto">
          <a:xfrm>
            <a:off x="152400" y="2520950"/>
            <a:ext cx="990600" cy="436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INT4</a:t>
            </a:r>
          </a:p>
        </p:txBody>
      </p:sp>
      <p:sp>
        <p:nvSpPr>
          <p:cNvPr id="164913" name="Rectangle 49"/>
          <p:cNvSpPr>
            <a:spLocks noChangeArrowheads="1"/>
          </p:cNvSpPr>
          <p:nvPr/>
        </p:nvSpPr>
        <p:spPr bwMode="auto">
          <a:xfrm>
            <a:off x="1128713" y="2520950"/>
            <a:ext cx="989012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14" name="Rectangle 50"/>
          <p:cNvSpPr>
            <a:spLocks noChangeArrowheads="1"/>
          </p:cNvSpPr>
          <p:nvPr/>
        </p:nvSpPr>
        <p:spPr bwMode="auto">
          <a:xfrm>
            <a:off x="2117725" y="2520950"/>
            <a:ext cx="990600" cy="436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ECAP7_2</a:t>
            </a:r>
            <a:endParaRPr lang="en-US" sz="1400" dirty="0">
              <a:latin typeface="Arial" charset="0"/>
            </a:endParaRPr>
          </a:p>
        </p:txBody>
      </p:sp>
      <p:sp>
        <p:nvSpPr>
          <p:cNvPr id="164915" name="Rectangle 51"/>
          <p:cNvSpPr>
            <a:spLocks noChangeArrowheads="1"/>
          </p:cNvSpPr>
          <p:nvPr/>
        </p:nvSpPr>
        <p:spPr bwMode="auto">
          <a:xfrm>
            <a:off x="3108325" y="2520950"/>
            <a:ext cx="962025" cy="436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ECAP6_</a:t>
            </a:r>
            <a:r>
              <a:rPr lang="en-US" sz="1400" dirty="0" smtClean="0">
                <a:latin typeface="Arial" charset="0"/>
              </a:rPr>
              <a:t>2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16" name="Rectangle 52"/>
          <p:cNvSpPr>
            <a:spLocks noChangeArrowheads="1"/>
          </p:cNvSpPr>
          <p:nvPr/>
        </p:nvSpPr>
        <p:spPr bwMode="auto">
          <a:xfrm>
            <a:off x="4070350" y="2520950"/>
            <a:ext cx="989013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>
              <a:effectLst/>
              <a:latin typeface="Arial" charset="0"/>
            </a:endParaRPr>
          </a:p>
        </p:txBody>
      </p:sp>
      <p:sp>
        <p:nvSpPr>
          <p:cNvPr id="164917" name="Rectangle 53"/>
          <p:cNvSpPr>
            <a:spLocks noChangeArrowheads="1"/>
          </p:cNvSpPr>
          <p:nvPr/>
        </p:nvSpPr>
        <p:spPr bwMode="auto">
          <a:xfrm>
            <a:off x="5045075" y="2520950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>
              <a:effectLst/>
              <a:latin typeface="Arial" charset="0"/>
            </a:endParaRPr>
          </a:p>
        </p:txBody>
      </p:sp>
      <p:sp>
        <p:nvSpPr>
          <p:cNvPr id="164918" name="Rectangle 54"/>
          <p:cNvSpPr>
            <a:spLocks noChangeArrowheads="1"/>
          </p:cNvSpPr>
          <p:nvPr/>
        </p:nvSpPr>
        <p:spPr bwMode="auto">
          <a:xfrm>
            <a:off x="6035675" y="2520950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19" name="Rectangle 55"/>
          <p:cNvSpPr>
            <a:spLocks noChangeArrowheads="1"/>
          </p:cNvSpPr>
          <p:nvPr/>
        </p:nvSpPr>
        <p:spPr bwMode="auto">
          <a:xfrm>
            <a:off x="7026275" y="2520950"/>
            <a:ext cx="989013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20" name="Rectangle 56"/>
          <p:cNvSpPr>
            <a:spLocks noChangeArrowheads="1"/>
          </p:cNvSpPr>
          <p:nvPr/>
        </p:nvSpPr>
        <p:spPr bwMode="auto">
          <a:xfrm>
            <a:off x="8001000" y="2520950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21" name="Rectangle 57"/>
          <p:cNvSpPr>
            <a:spLocks noChangeArrowheads="1"/>
          </p:cNvSpPr>
          <p:nvPr/>
        </p:nvSpPr>
        <p:spPr bwMode="auto">
          <a:xfrm>
            <a:off x="152400" y="2957513"/>
            <a:ext cx="976313" cy="436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INT5</a:t>
            </a:r>
          </a:p>
        </p:txBody>
      </p:sp>
      <p:sp>
        <p:nvSpPr>
          <p:cNvPr id="164922" name="Rectangle 58"/>
          <p:cNvSpPr>
            <a:spLocks noChangeArrowheads="1"/>
          </p:cNvSpPr>
          <p:nvPr/>
        </p:nvSpPr>
        <p:spPr bwMode="auto">
          <a:xfrm>
            <a:off x="1128713" y="2957513"/>
            <a:ext cx="989012" cy="436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latin typeface="Arial" charset="0"/>
              </a:rPr>
              <a:t>SDFM1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>
                <a:latin typeface="Arial" charset="0"/>
              </a:rPr>
              <a:t>DR4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23" name="Rectangle 59"/>
          <p:cNvSpPr>
            <a:spLocks noChangeArrowheads="1"/>
          </p:cNvSpPr>
          <p:nvPr/>
        </p:nvSpPr>
        <p:spPr bwMode="auto">
          <a:xfrm>
            <a:off x="2117725" y="2957513"/>
            <a:ext cx="990600" cy="436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latin typeface="Arial" charset="0"/>
              </a:rPr>
              <a:t>SDFM1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>
                <a:latin typeface="Arial" charset="0"/>
              </a:rPr>
              <a:t>DR3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24" name="Rectangle 60"/>
          <p:cNvSpPr>
            <a:spLocks noChangeArrowheads="1"/>
          </p:cNvSpPr>
          <p:nvPr/>
        </p:nvSpPr>
        <p:spPr bwMode="auto">
          <a:xfrm>
            <a:off x="3108325" y="2957513"/>
            <a:ext cx="962025" cy="436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latin typeface="Arial" charset="0"/>
              </a:rPr>
              <a:t>SDFM1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>
                <a:latin typeface="Arial" charset="0"/>
              </a:rPr>
              <a:t>DR2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25" name="Rectangle 61"/>
          <p:cNvSpPr>
            <a:spLocks noChangeArrowheads="1"/>
          </p:cNvSpPr>
          <p:nvPr/>
        </p:nvSpPr>
        <p:spPr bwMode="auto">
          <a:xfrm>
            <a:off x="4070350" y="2957513"/>
            <a:ext cx="989013" cy="436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SDFM1</a:t>
            </a: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DR1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26" name="Rectangle 62"/>
          <p:cNvSpPr>
            <a:spLocks noChangeArrowheads="1"/>
          </p:cNvSpPr>
          <p:nvPr/>
        </p:nvSpPr>
        <p:spPr bwMode="auto">
          <a:xfrm>
            <a:off x="5045075" y="2957513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27" name="Rectangle 63"/>
          <p:cNvSpPr>
            <a:spLocks noChangeArrowheads="1"/>
          </p:cNvSpPr>
          <p:nvPr/>
        </p:nvSpPr>
        <p:spPr bwMode="auto">
          <a:xfrm>
            <a:off x="6035675" y="2957513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>
              <a:effectLst/>
              <a:latin typeface="Arial" charset="0"/>
            </a:endParaRPr>
          </a:p>
        </p:txBody>
      </p:sp>
      <p:sp>
        <p:nvSpPr>
          <p:cNvPr id="164928" name="Rectangle 64"/>
          <p:cNvSpPr>
            <a:spLocks noChangeArrowheads="1"/>
          </p:cNvSpPr>
          <p:nvPr/>
        </p:nvSpPr>
        <p:spPr bwMode="auto">
          <a:xfrm>
            <a:off x="7026275" y="2957513"/>
            <a:ext cx="989013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29" name="Rectangle 65"/>
          <p:cNvSpPr>
            <a:spLocks noChangeArrowheads="1"/>
          </p:cNvSpPr>
          <p:nvPr/>
        </p:nvSpPr>
        <p:spPr bwMode="auto">
          <a:xfrm>
            <a:off x="8001000" y="2957513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SDFM1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30" name="Rectangle 66"/>
          <p:cNvSpPr>
            <a:spLocks noChangeArrowheads="1"/>
          </p:cNvSpPr>
          <p:nvPr/>
        </p:nvSpPr>
        <p:spPr bwMode="auto">
          <a:xfrm>
            <a:off x="152400" y="3394075"/>
            <a:ext cx="990600" cy="438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INT6</a:t>
            </a:r>
          </a:p>
        </p:txBody>
      </p:sp>
      <p:sp>
        <p:nvSpPr>
          <p:cNvPr id="164931" name="Rectangle 67"/>
          <p:cNvSpPr>
            <a:spLocks noChangeArrowheads="1"/>
          </p:cNvSpPr>
          <p:nvPr/>
        </p:nvSpPr>
        <p:spPr bwMode="auto">
          <a:xfrm>
            <a:off x="1128713" y="3394075"/>
            <a:ext cx="989012" cy="438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>
              <a:effectLst/>
              <a:latin typeface="Arial" charset="0"/>
            </a:endParaRPr>
          </a:p>
        </p:txBody>
      </p:sp>
      <p:sp>
        <p:nvSpPr>
          <p:cNvPr id="164932" name="Rectangle 68"/>
          <p:cNvSpPr>
            <a:spLocks noChangeArrowheads="1"/>
          </p:cNvSpPr>
          <p:nvPr/>
        </p:nvSpPr>
        <p:spPr bwMode="auto">
          <a:xfrm>
            <a:off x="2117725" y="3394075"/>
            <a:ext cx="990600" cy="438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>
              <a:effectLst/>
              <a:latin typeface="Arial" charset="0"/>
            </a:endParaRPr>
          </a:p>
        </p:txBody>
      </p:sp>
      <p:sp>
        <p:nvSpPr>
          <p:cNvPr id="164933" name="Rectangle 69"/>
          <p:cNvSpPr>
            <a:spLocks noChangeArrowheads="1"/>
          </p:cNvSpPr>
          <p:nvPr/>
        </p:nvSpPr>
        <p:spPr bwMode="auto">
          <a:xfrm>
            <a:off x="3108325" y="3394075"/>
            <a:ext cx="962025" cy="438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34" name="Rectangle 70"/>
          <p:cNvSpPr>
            <a:spLocks noChangeArrowheads="1"/>
          </p:cNvSpPr>
          <p:nvPr/>
        </p:nvSpPr>
        <p:spPr bwMode="auto">
          <a:xfrm>
            <a:off x="4070350" y="3394075"/>
            <a:ext cx="989013" cy="438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35" name="Rectangle 71"/>
          <p:cNvSpPr>
            <a:spLocks noChangeArrowheads="1"/>
          </p:cNvSpPr>
          <p:nvPr/>
        </p:nvSpPr>
        <p:spPr bwMode="auto">
          <a:xfrm>
            <a:off x="5045075" y="3394075"/>
            <a:ext cx="990600" cy="438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36" name="Rectangle 72"/>
          <p:cNvSpPr>
            <a:spLocks noChangeArrowheads="1"/>
          </p:cNvSpPr>
          <p:nvPr/>
        </p:nvSpPr>
        <p:spPr bwMode="auto">
          <a:xfrm>
            <a:off x="6035675" y="3394075"/>
            <a:ext cx="990600" cy="438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37" name="Rectangle 73"/>
          <p:cNvSpPr>
            <a:spLocks noChangeArrowheads="1"/>
          </p:cNvSpPr>
          <p:nvPr/>
        </p:nvSpPr>
        <p:spPr bwMode="auto">
          <a:xfrm>
            <a:off x="7026275" y="3394075"/>
            <a:ext cx="989013" cy="438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38" name="Rectangle 74"/>
          <p:cNvSpPr>
            <a:spLocks noChangeArrowheads="1"/>
          </p:cNvSpPr>
          <p:nvPr/>
        </p:nvSpPr>
        <p:spPr bwMode="auto">
          <a:xfrm>
            <a:off x="8001000" y="3394075"/>
            <a:ext cx="990600" cy="4381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39" name="Rectangle 75"/>
          <p:cNvSpPr>
            <a:spLocks noChangeArrowheads="1"/>
          </p:cNvSpPr>
          <p:nvPr/>
        </p:nvSpPr>
        <p:spPr bwMode="auto">
          <a:xfrm>
            <a:off x="152400" y="3832225"/>
            <a:ext cx="974725" cy="436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INT7</a:t>
            </a:r>
          </a:p>
        </p:txBody>
      </p:sp>
      <p:sp>
        <p:nvSpPr>
          <p:cNvPr id="164940" name="Rectangle 76"/>
          <p:cNvSpPr>
            <a:spLocks noChangeArrowheads="1"/>
          </p:cNvSpPr>
          <p:nvPr/>
        </p:nvSpPr>
        <p:spPr bwMode="auto">
          <a:xfrm>
            <a:off x="1128713" y="3832225"/>
            <a:ext cx="989012" cy="436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400" dirty="0">
                <a:latin typeface="Arial" charset="0"/>
              </a:rPr>
              <a:t>DCC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41" name="Rectangle 77"/>
          <p:cNvSpPr>
            <a:spLocks noChangeArrowheads="1"/>
          </p:cNvSpPr>
          <p:nvPr/>
        </p:nvSpPr>
        <p:spPr bwMode="auto">
          <a:xfrm>
            <a:off x="2117725" y="3832225"/>
            <a:ext cx="990600" cy="436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latin typeface="Arial" charset="0"/>
              </a:rPr>
              <a:t>CLA1PR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>
                <a:latin typeface="Arial" charset="0"/>
              </a:rPr>
              <a:t>OMCRC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42" name="Rectangle 78"/>
          <p:cNvSpPr>
            <a:spLocks noChangeArrowheads="1"/>
          </p:cNvSpPr>
          <p:nvPr/>
        </p:nvSpPr>
        <p:spPr bwMode="auto">
          <a:xfrm>
            <a:off x="3108325" y="3832225"/>
            <a:ext cx="962025" cy="436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latin typeface="Arial" charset="0"/>
              </a:rPr>
              <a:t>FSIRXA_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ts val="0"/>
              </a:spcBef>
            </a:pPr>
            <a:r>
              <a:rPr lang="en-US" sz="1400" dirty="0">
                <a:latin typeface="Arial" charset="0"/>
              </a:rPr>
              <a:t>INT2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43" name="Rectangle 79"/>
          <p:cNvSpPr>
            <a:spLocks noChangeArrowheads="1"/>
          </p:cNvSpPr>
          <p:nvPr/>
        </p:nvSpPr>
        <p:spPr bwMode="auto">
          <a:xfrm>
            <a:off x="4070350" y="3832225"/>
            <a:ext cx="974725" cy="436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latin typeface="Arial" charset="0"/>
              </a:rPr>
              <a:t>FSIRXA_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ts val="0"/>
              </a:spcBef>
            </a:pPr>
            <a:r>
              <a:rPr lang="en-US" sz="1400" dirty="0">
                <a:latin typeface="Arial" charset="0"/>
              </a:rPr>
              <a:t>INT1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44" name="Rectangle 80"/>
          <p:cNvSpPr>
            <a:spLocks noChangeArrowheads="1"/>
          </p:cNvSpPr>
          <p:nvPr/>
        </p:nvSpPr>
        <p:spPr bwMode="auto">
          <a:xfrm>
            <a:off x="5045075" y="3832225"/>
            <a:ext cx="990600" cy="436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latin typeface="Arial" charset="0"/>
              </a:rPr>
              <a:t>FSITXA_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ts val="0"/>
              </a:spcBef>
            </a:pPr>
            <a:r>
              <a:rPr lang="en-US" sz="1400" dirty="0">
                <a:latin typeface="Arial" charset="0"/>
              </a:rPr>
              <a:t>INT2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45" name="Rectangle 81"/>
          <p:cNvSpPr>
            <a:spLocks noChangeArrowheads="1"/>
          </p:cNvSpPr>
          <p:nvPr/>
        </p:nvSpPr>
        <p:spPr bwMode="auto">
          <a:xfrm>
            <a:off x="6035675" y="3832225"/>
            <a:ext cx="990600" cy="436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400" dirty="0" smtClean="0">
                <a:latin typeface="Arial" charset="0"/>
              </a:rPr>
              <a:t>FSITXA_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ts val="0"/>
              </a:spcBef>
            </a:pPr>
            <a:r>
              <a:rPr lang="en-US" sz="1400" dirty="0">
                <a:latin typeface="Arial" charset="0"/>
              </a:rPr>
              <a:t>INT1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46" name="Rectangle 82"/>
          <p:cNvSpPr>
            <a:spLocks noChangeArrowheads="1"/>
          </p:cNvSpPr>
          <p:nvPr/>
        </p:nvSpPr>
        <p:spPr bwMode="auto">
          <a:xfrm>
            <a:off x="7026275" y="3832225"/>
            <a:ext cx="989013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47" name="Rectangle 83"/>
          <p:cNvSpPr>
            <a:spLocks noChangeArrowheads="1"/>
          </p:cNvSpPr>
          <p:nvPr/>
        </p:nvSpPr>
        <p:spPr bwMode="auto">
          <a:xfrm>
            <a:off x="8001000" y="3832225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48" name="Rectangle 84"/>
          <p:cNvSpPr>
            <a:spLocks noChangeArrowheads="1"/>
          </p:cNvSpPr>
          <p:nvPr/>
        </p:nvSpPr>
        <p:spPr bwMode="auto">
          <a:xfrm>
            <a:off x="152400" y="4268788"/>
            <a:ext cx="990600" cy="436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INT8</a:t>
            </a:r>
          </a:p>
        </p:txBody>
      </p:sp>
      <p:sp>
        <p:nvSpPr>
          <p:cNvPr id="164949" name="Rectangle 85"/>
          <p:cNvSpPr>
            <a:spLocks noChangeArrowheads="1"/>
          </p:cNvSpPr>
          <p:nvPr/>
        </p:nvSpPr>
        <p:spPr bwMode="auto">
          <a:xfrm>
            <a:off x="1128713" y="4268788"/>
            <a:ext cx="989012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>
              <a:effectLst/>
              <a:latin typeface="Arial" charset="0"/>
            </a:endParaRPr>
          </a:p>
        </p:txBody>
      </p:sp>
      <p:sp>
        <p:nvSpPr>
          <p:cNvPr id="164950" name="Rectangle 86"/>
          <p:cNvSpPr>
            <a:spLocks noChangeArrowheads="1"/>
          </p:cNvSpPr>
          <p:nvPr/>
        </p:nvSpPr>
        <p:spPr bwMode="auto">
          <a:xfrm>
            <a:off x="2117725" y="4268788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51" name="Rectangle 87"/>
          <p:cNvSpPr>
            <a:spLocks noChangeArrowheads="1"/>
          </p:cNvSpPr>
          <p:nvPr/>
        </p:nvSpPr>
        <p:spPr bwMode="auto">
          <a:xfrm>
            <a:off x="3108325" y="4268788"/>
            <a:ext cx="962025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>
              <a:effectLst/>
              <a:latin typeface="Arial" charset="0"/>
            </a:endParaRPr>
          </a:p>
        </p:txBody>
      </p:sp>
      <p:sp>
        <p:nvSpPr>
          <p:cNvPr id="164952" name="Rectangle 88"/>
          <p:cNvSpPr>
            <a:spLocks noChangeArrowheads="1"/>
          </p:cNvSpPr>
          <p:nvPr/>
        </p:nvSpPr>
        <p:spPr bwMode="auto">
          <a:xfrm>
            <a:off x="4070350" y="4268788"/>
            <a:ext cx="989013" cy="436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400" dirty="0">
                <a:latin typeface="Arial" charset="0"/>
              </a:rPr>
              <a:t>PMBUSA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53" name="Rectangle 89"/>
          <p:cNvSpPr>
            <a:spLocks noChangeArrowheads="1"/>
          </p:cNvSpPr>
          <p:nvPr/>
        </p:nvSpPr>
        <p:spPr bwMode="auto">
          <a:xfrm>
            <a:off x="5045075" y="4268788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>
              <a:effectLst/>
              <a:latin typeface="Arial" charset="0"/>
            </a:endParaRPr>
          </a:p>
        </p:txBody>
      </p:sp>
      <p:sp>
        <p:nvSpPr>
          <p:cNvPr id="164954" name="Rectangle 90"/>
          <p:cNvSpPr>
            <a:spLocks noChangeArrowheads="1"/>
          </p:cNvSpPr>
          <p:nvPr/>
        </p:nvSpPr>
        <p:spPr bwMode="auto">
          <a:xfrm>
            <a:off x="6035675" y="4268788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>
              <a:effectLst/>
              <a:latin typeface="Arial" charset="0"/>
            </a:endParaRPr>
          </a:p>
        </p:txBody>
      </p:sp>
      <p:sp>
        <p:nvSpPr>
          <p:cNvPr id="164955" name="Rectangle 91"/>
          <p:cNvSpPr>
            <a:spLocks noChangeArrowheads="1"/>
          </p:cNvSpPr>
          <p:nvPr/>
        </p:nvSpPr>
        <p:spPr bwMode="auto">
          <a:xfrm>
            <a:off x="7026275" y="4268788"/>
            <a:ext cx="974725" cy="436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400" dirty="0">
                <a:latin typeface="Arial" charset="0"/>
              </a:rPr>
              <a:t>LINA_1</a:t>
            </a:r>
            <a:endParaRPr lang="en-US" sz="1200" dirty="0">
              <a:effectLst/>
              <a:latin typeface="Arial" charset="0"/>
            </a:endParaRPr>
          </a:p>
        </p:txBody>
      </p:sp>
      <p:sp>
        <p:nvSpPr>
          <p:cNvPr id="164956" name="Rectangle 92"/>
          <p:cNvSpPr>
            <a:spLocks noChangeArrowheads="1"/>
          </p:cNvSpPr>
          <p:nvPr/>
        </p:nvSpPr>
        <p:spPr bwMode="auto">
          <a:xfrm>
            <a:off x="8001000" y="4268788"/>
            <a:ext cx="990600" cy="436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400" dirty="0">
                <a:latin typeface="Arial" charset="0"/>
              </a:rPr>
              <a:t>LINA_0</a:t>
            </a:r>
            <a:endParaRPr lang="en-US" sz="1200" dirty="0">
              <a:effectLst/>
              <a:latin typeface="Arial" charset="0"/>
            </a:endParaRPr>
          </a:p>
        </p:txBody>
      </p:sp>
      <p:sp>
        <p:nvSpPr>
          <p:cNvPr id="164957" name="Rectangle 93"/>
          <p:cNvSpPr>
            <a:spLocks noChangeArrowheads="1"/>
          </p:cNvSpPr>
          <p:nvPr/>
        </p:nvSpPr>
        <p:spPr bwMode="auto">
          <a:xfrm>
            <a:off x="152400" y="4705350"/>
            <a:ext cx="990600" cy="436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INT9</a:t>
            </a:r>
          </a:p>
        </p:txBody>
      </p:sp>
      <p:sp>
        <p:nvSpPr>
          <p:cNvPr id="164958" name="Rectangle 94"/>
          <p:cNvSpPr>
            <a:spLocks noChangeArrowheads="1"/>
          </p:cNvSpPr>
          <p:nvPr/>
        </p:nvSpPr>
        <p:spPr bwMode="auto">
          <a:xfrm>
            <a:off x="1128713" y="4705350"/>
            <a:ext cx="989012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>
              <a:effectLst/>
              <a:latin typeface="Arial" charset="0"/>
            </a:endParaRPr>
          </a:p>
        </p:txBody>
      </p:sp>
      <p:sp>
        <p:nvSpPr>
          <p:cNvPr id="164959" name="Rectangle 95"/>
          <p:cNvSpPr>
            <a:spLocks noChangeArrowheads="1"/>
          </p:cNvSpPr>
          <p:nvPr/>
        </p:nvSpPr>
        <p:spPr bwMode="auto">
          <a:xfrm>
            <a:off x="2117725" y="4705350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60" name="Rectangle 96"/>
          <p:cNvSpPr>
            <a:spLocks noChangeArrowheads="1"/>
          </p:cNvSpPr>
          <p:nvPr/>
        </p:nvSpPr>
        <p:spPr bwMode="auto">
          <a:xfrm>
            <a:off x="3108325" y="4705350"/>
            <a:ext cx="962025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>
              <a:effectLst/>
              <a:latin typeface="Arial" charset="0"/>
            </a:endParaRPr>
          </a:p>
        </p:txBody>
      </p:sp>
      <p:sp>
        <p:nvSpPr>
          <p:cNvPr id="164961" name="Rectangle 97"/>
          <p:cNvSpPr>
            <a:spLocks noChangeArrowheads="1"/>
          </p:cNvSpPr>
          <p:nvPr/>
        </p:nvSpPr>
        <p:spPr bwMode="auto">
          <a:xfrm>
            <a:off x="4070350" y="4705350"/>
            <a:ext cx="989013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>
              <a:effectLst/>
              <a:latin typeface="Arial" charset="0"/>
            </a:endParaRPr>
          </a:p>
        </p:txBody>
      </p:sp>
      <p:sp>
        <p:nvSpPr>
          <p:cNvPr id="164962" name="Rectangle 98"/>
          <p:cNvSpPr>
            <a:spLocks noChangeArrowheads="1"/>
          </p:cNvSpPr>
          <p:nvPr/>
        </p:nvSpPr>
        <p:spPr bwMode="auto">
          <a:xfrm>
            <a:off x="5045075" y="4705350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b="0" i="1" dirty="0">
              <a:effectLst/>
              <a:latin typeface="Arial" charset="0"/>
            </a:endParaRPr>
          </a:p>
        </p:txBody>
      </p:sp>
      <p:sp>
        <p:nvSpPr>
          <p:cNvPr id="164963" name="Rectangle 99"/>
          <p:cNvSpPr>
            <a:spLocks noChangeArrowheads="1"/>
          </p:cNvSpPr>
          <p:nvPr/>
        </p:nvSpPr>
        <p:spPr bwMode="auto">
          <a:xfrm>
            <a:off x="6035675" y="4705350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b="0" i="1" dirty="0">
              <a:effectLst/>
              <a:latin typeface="Arial" charset="0"/>
            </a:endParaRPr>
          </a:p>
        </p:txBody>
      </p:sp>
      <p:sp>
        <p:nvSpPr>
          <p:cNvPr id="164964" name="Rectangle 100"/>
          <p:cNvSpPr>
            <a:spLocks noChangeArrowheads="1"/>
          </p:cNvSpPr>
          <p:nvPr/>
        </p:nvSpPr>
        <p:spPr bwMode="auto">
          <a:xfrm>
            <a:off x="7026275" y="4705350"/>
            <a:ext cx="989013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b="0" i="1" dirty="0">
              <a:effectLst/>
              <a:latin typeface="Arial" charset="0"/>
            </a:endParaRPr>
          </a:p>
        </p:txBody>
      </p:sp>
      <p:sp>
        <p:nvSpPr>
          <p:cNvPr id="164965" name="Rectangle 101"/>
          <p:cNvSpPr>
            <a:spLocks noChangeArrowheads="1"/>
          </p:cNvSpPr>
          <p:nvPr/>
        </p:nvSpPr>
        <p:spPr bwMode="auto">
          <a:xfrm>
            <a:off x="8001000" y="4705350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b="0" i="1" dirty="0">
              <a:effectLst/>
              <a:latin typeface="Arial" charset="0"/>
            </a:endParaRPr>
          </a:p>
        </p:txBody>
      </p:sp>
      <p:sp>
        <p:nvSpPr>
          <p:cNvPr id="164966" name="Rectangle 102"/>
          <p:cNvSpPr>
            <a:spLocks noChangeArrowheads="1"/>
          </p:cNvSpPr>
          <p:nvPr/>
        </p:nvSpPr>
        <p:spPr bwMode="auto">
          <a:xfrm>
            <a:off x="152400" y="5141913"/>
            <a:ext cx="990600" cy="436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INT10</a:t>
            </a:r>
          </a:p>
        </p:txBody>
      </p:sp>
      <p:sp>
        <p:nvSpPr>
          <p:cNvPr id="164967" name="Rectangle 103"/>
          <p:cNvSpPr>
            <a:spLocks noChangeArrowheads="1"/>
          </p:cNvSpPr>
          <p:nvPr/>
        </p:nvSpPr>
        <p:spPr bwMode="auto">
          <a:xfrm>
            <a:off x="1128713" y="5141913"/>
            <a:ext cx="989012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68" name="Rectangle 104"/>
          <p:cNvSpPr>
            <a:spLocks noChangeArrowheads="1"/>
          </p:cNvSpPr>
          <p:nvPr/>
        </p:nvSpPr>
        <p:spPr bwMode="auto">
          <a:xfrm>
            <a:off x="2117725" y="5141913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69" name="Rectangle 105"/>
          <p:cNvSpPr>
            <a:spLocks noChangeArrowheads="1"/>
          </p:cNvSpPr>
          <p:nvPr/>
        </p:nvSpPr>
        <p:spPr bwMode="auto">
          <a:xfrm>
            <a:off x="3108325" y="5141913"/>
            <a:ext cx="962025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70" name="Rectangle 106"/>
          <p:cNvSpPr>
            <a:spLocks noChangeArrowheads="1"/>
          </p:cNvSpPr>
          <p:nvPr/>
        </p:nvSpPr>
        <p:spPr bwMode="auto">
          <a:xfrm>
            <a:off x="4070350" y="5141913"/>
            <a:ext cx="974725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latin typeface="Arial" charset="0"/>
            </a:endParaRPr>
          </a:p>
        </p:txBody>
      </p:sp>
      <p:sp>
        <p:nvSpPr>
          <p:cNvPr id="164971" name="Rectangle 107"/>
          <p:cNvSpPr>
            <a:spLocks noChangeArrowheads="1"/>
          </p:cNvSpPr>
          <p:nvPr/>
        </p:nvSpPr>
        <p:spPr bwMode="auto">
          <a:xfrm>
            <a:off x="5045075" y="5141913"/>
            <a:ext cx="990600" cy="436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  <a:latin typeface="Arial" charset="0"/>
              </a:rPr>
              <a:t>ADCC4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72" name="Rectangle 108"/>
          <p:cNvSpPr>
            <a:spLocks noChangeArrowheads="1"/>
          </p:cNvSpPr>
          <p:nvPr/>
        </p:nvSpPr>
        <p:spPr bwMode="auto">
          <a:xfrm>
            <a:off x="6035675" y="5141913"/>
            <a:ext cx="990600" cy="436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  <a:latin typeface="Arial" charset="0"/>
              </a:rPr>
              <a:t>ADCC3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73" name="Rectangle 109"/>
          <p:cNvSpPr>
            <a:spLocks noChangeArrowheads="1"/>
          </p:cNvSpPr>
          <p:nvPr/>
        </p:nvSpPr>
        <p:spPr bwMode="auto">
          <a:xfrm>
            <a:off x="7026275" y="5141913"/>
            <a:ext cx="974725" cy="436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  <a:latin typeface="Arial" charset="0"/>
              </a:rPr>
              <a:t>ADCC2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74" name="Rectangle 110"/>
          <p:cNvSpPr>
            <a:spLocks noChangeArrowheads="1"/>
          </p:cNvSpPr>
          <p:nvPr/>
        </p:nvSpPr>
        <p:spPr bwMode="auto">
          <a:xfrm>
            <a:off x="8001000" y="5141913"/>
            <a:ext cx="990600" cy="436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ADCC_</a:t>
            </a:r>
            <a:endParaRPr lang="en-US" sz="1400" dirty="0"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EVT</a:t>
            </a:r>
            <a:endParaRPr lang="en-US" sz="1400" dirty="0">
              <a:latin typeface="Arial" charset="0"/>
            </a:endParaRPr>
          </a:p>
        </p:txBody>
      </p:sp>
      <p:sp>
        <p:nvSpPr>
          <p:cNvPr id="164975" name="Rectangle 111"/>
          <p:cNvSpPr>
            <a:spLocks noChangeArrowheads="1"/>
          </p:cNvSpPr>
          <p:nvPr/>
        </p:nvSpPr>
        <p:spPr bwMode="auto">
          <a:xfrm>
            <a:off x="152400" y="5578475"/>
            <a:ext cx="990600" cy="4365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INT11</a:t>
            </a:r>
          </a:p>
        </p:txBody>
      </p:sp>
      <p:sp>
        <p:nvSpPr>
          <p:cNvPr id="164976" name="Rectangle 112"/>
          <p:cNvSpPr>
            <a:spLocks noChangeArrowheads="1"/>
          </p:cNvSpPr>
          <p:nvPr/>
        </p:nvSpPr>
        <p:spPr bwMode="auto">
          <a:xfrm>
            <a:off x="1128713" y="5578475"/>
            <a:ext cx="989012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77" name="Rectangle 113"/>
          <p:cNvSpPr>
            <a:spLocks noChangeArrowheads="1"/>
          </p:cNvSpPr>
          <p:nvPr/>
        </p:nvSpPr>
        <p:spPr bwMode="auto">
          <a:xfrm>
            <a:off x="2117725" y="5578475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78" name="Rectangle 114"/>
          <p:cNvSpPr>
            <a:spLocks noChangeArrowheads="1"/>
          </p:cNvSpPr>
          <p:nvPr/>
        </p:nvSpPr>
        <p:spPr bwMode="auto">
          <a:xfrm>
            <a:off x="3108325" y="5578475"/>
            <a:ext cx="962025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79" name="Rectangle 115"/>
          <p:cNvSpPr>
            <a:spLocks noChangeArrowheads="1"/>
          </p:cNvSpPr>
          <p:nvPr/>
        </p:nvSpPr>
        <p:spPr bwMode="auto">
          <a:xfrm>
            <a:off x="4070350" y="5578475"/>
            <a:ext cx="989013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80" name="Rectangle 116"/>
          <p:cNvSpPr>
            <a:spLocks noChangeArrowheads="1"/>
          </p:cNvSpPr>
          <p:nvPr/>
        </p:nvSpPr>
        <p:spPr bwMode="auto">
          <a:xfrm>
            <a:off x="5045075" y="5578475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81" name="Rectangle 117"/>
          <p:cNvSpPr>
            <a:spLocks noChangeArrowheads="1"/>
          </p:cNvSpPr>
          <p:nvPr/>
        </p:nvSpPr>
        <p:spPr bwMode="auto">
          <a:xfrm>
            <a:off x="6035675" y="5578475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82" name="Rectangle 118"/>
          <p:cNvSpPr>
            <a:spLocks noChangeArrowheads="1"/>
          </p:cNvSpPr>
          <p:nvPr/>
        </p:nvSpPr>
        <p:spPr bwMode="auto">
          <a:xfrm>
            <a:off x="7026275" y="5578475"/>
            <a:ext cx="989013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83" name="Rectangle 119"/>
          <p:cNvSpPr>
            <a:spLocks noChangeArrowheads="1"/>
          </p:cNvSpPr>
          <p:nvPr/>
        </p:nvSpPr>
        <p:spPr bwMode="auto">
          <a:xfrm>
            <a:off x="8001000" y="5578475"/>
            <a:ext cx="990600" cy="436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84" name="Rectangle 120"/>
          <p:cNvSpPr>
            <a:spLocks noChangeArrowheads="1"/>
          </p:cNvSpPr>
          <p:nvPr/>
        </p:nvSpPr>
        <p:spPr bwMode="auto">
          <a:xfrm>
            <a:off x="152400" y="6015038"/>
            <a:ext cx="990600" cy="436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effectLst/>
                <a:latin typeface="Arial" charset="0"/>
              </a:rPr>
              <a:t>INT12</a:t>
            </a:r>
          </a:p>
        </p:txBody>
      </p:sp>
      <p:sp>
        <p:nvSpPr>
          <p:cNvPr id="164985" name="Rectangle 121"/>
          <p:cNvSpPr>
            <a:spLocks noChangeArrowheads="1"/>
          </p:cNvSpPr>
          <p:nvPr/>
        </p:nvSpPr>
        <p:spPr bwMode="auto">
          <a:xfrm>
            <a:off x="1128713" y="6015038"/>
            <a:ext cx="989012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CLA_UND</a:t>
            </a: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ERFLOW</a:t>
            </a:r>
            <a:endParaRPr lang="en-US" sz="1400" dirty="0">
              <a:latin typeface="Arial" charset="0"/>
            </a:endParaRPr>
          </a:p>
        </p:txBody>
      </p:sp>
      <p:sp>
        <p:nvSpPr>
          <p:cNvPr id="164986" name="Rectangle 122"/>
          <p:cNvSpPr>
            <a:spLocks noChangeArrowheads="1"/>
          </p:cNvSpPr>
          <p:nvPr/>
        </p:nvSpPr>
        <p:spPr bwMode="auto">
          <a:xfrm>
            <a:off x="2117725" y="6015038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CLA_OV</a:t>
            </a: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ERFLOW</a:t>
            </a:r>
            <a:endParaRPr lang="en-US" sz="1400" dirty="0">
              <a:latin typeface="Arial" charset="0"/>
            </a:endParaRPr>
          </a:p>
        </p:txBody>
      </p:sp>
      <p:sp>
        <p:nvSpPr>
          <p:cNvPr id="164987" name="Rectangle 123"/>
          <p:cNvSpPr>
            <a:spLocks noChangeArrowheads="1"/>
          </p:cNvSpPr>
          <p:nvPr/>
        </p:nvSpPr>
        <p:spPr bwMode="auto">
          <a:xfrm>
            <a:off x="3108325" y="6015038"/>
            <a:ext cx="962025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88" name="Rectangle 124"/>
          <p:cNvSpPr>
            <a:spLocks noChangeArrowheads="1"/>
          </p:cNvSpPr>
          <p:nvPr/>
        </p:nvSpPr>
        <p:spPr bwMode="auto">
          <a:xfrm>
            <a:off x="4070350" y="6015038"/>
            <a:ext cx="989013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SYS_PLL</a:t>
            </a:r>
            <a:endParaRPr lang="en-US" sz="1400" dirty="0">
              <a:effectLst/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_SLIP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89" name="Rectangle 125"/>
          <p:cNvSpPr>
            <a:spLocks noChangeArrowheads="1"/>
          </p:cNvSpPr>
          <p:nvPr/>
        </p:nvSpPr>
        <p:spPr bwMode="auto">
          <a:xfrm>
            <a:off x="5045075" y="6015038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RAM_ACC</a:t>
            </a:r>
            <a:endParaRPr lang="en-US" sz="1400" dirty="0">
              <a:effectLst/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_VIOL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90" name="Rectangle 126"/>
          <p:cNvSpPr>
            <a:spLocks noChangeArrowheads="1"/>
          </p:cNvSpPr>
          <p:nvPr/>
        </p:nvSpPr>
        <p:spPr bwMode="auto">
          <a:xfrm>
            <a:off x="6035675" y="6015038"/>
            <a:ext cx="990600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FLASH_CO</a:t>
            </a:r>
            <a:endParaRPr lang="en-US" sz="1400" dirty="0">
              <a:effectLst/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RR_ERR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91" name="Rectangle 127"/>
          <p:cNvSpPr>
            <a:spLocks noChangeArrowheads="1"/>
          </p:cNvSpPr>
          <p:nvPr/>
        </p:nvSpPr>
        <p:spPr bwMode="auto">
          <a:xfrm>
            <a:off x="7026275" y="6015038"/>
            <a:ext cx="989013" cy="4365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RAM_CO</a:t>
            </a:r>
          </a:p>
          <a:p>
            <a:pPr algn="ctr"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RR_ERR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92" name="Rectangle 128"/>
          <p:cNvSpPr>
            <a:spLocks noChangeArrowheads="1"/>
          </p:cNvSpPr>
          <p:nvPr/>
        </p:nvSpPr>
        <p:spPr bwMode="auto">
          <a:xfrm>
            <a:off x="8001000" y="6015038"/>
            <a:ext cx="990600" cy="436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164993" name="Rectangle 129"/>
          <p:cNvSpPr>
            <a:spLocks noChangeArrowheads="1"/>
          </p:cNvSpPr>
          <p:nvPr/>
        </p:nvSpPr>
        <p:spPr bwMode="auto">
          <a:xfrm>
            <a:off x="153988" y="774700"/>
            <a:ext cx="973137" cy="4365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1600">
              <a:effectLst/>
              <a:latin typeface="Arial" charset="0"/>
            </a:endParaRPr>
          </a:p>
        </p:txBody>
      </p:sp>
      <p:sp>
        <p:nvSpPr>
          <p:cNvPr id="164994" name="AutoShape 130"/>
          <p:cNvSpPr>
            <a:spLocks noChangeArrowheads="1"/>
          </p:cNvSpPr>
          <p:nvPr/>
        </p:nvSpPr>
        <p:spPr bwMode="auto">
          <a:xfrm>
            <a:off x="153988" y="776288"/>
            <a:ext cx="989012" cy="433387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14872" y="6509057"/>
            <a:ext cx="8473544" cy="300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dk1"/>
                </a:solidFill>
                <a:effectLst/>
              </a:rPr>
              <a:t>Note: above label names proceed with </a:t>
            </a:r>
            <a:r>
              <a:rPr lang="en-US" sz="1600" dirty="0" smtClean="0">
                <a:solidFill>
                  <a:schemeClr val="dk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INT_</a:t>
            </a:r>
            <a:r>
              <a:rPr lang="en-US" sz="1600" b="0" dirty="0" smtClean="0">
                <a:solidFill>
                  <a:schemeClr val="dk1"/>
                </a:solidFill>
                <a:effectLst/>
                <a:cs typeface="Courier New" panose="02070309020205020404" pitchFamily="49" charset="0"/>
              </a:rPr>
              <a:t> and #defines </a:t>
            </a:r>
            <a:r>
              <a:rPr lang="en-US" sz="1600" b="0" dirty="0">
                <a:solidFill>
                  <a:schemeClr val="dk1"/>
                </a:solidFill>
                <a:cs typeface="Courier New" panose="02070309020205020404" pitchFamily="49" charset="0"/>
              </a:rPr>
              <a:t>are located in </a:t>
            </a:r>
            <a:r>
              <a:rPr lang="en-US" sz="16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driverlib</a:t>
            </a:r>
            <a:r>
              <a:rPr lang="en-US" sz="1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6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hw_ints.h</a:t>
            </a:r>
            <a:endParaRPr lang="en-US" sz="1600" dirty="0" smtClean="0">
              <a:solidFill>
                <a:schemeClr val="dk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6673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PIEIER and PIEACK </a:t>
            </a:r>
            <a:r>
              <a:rPr lang="en-US" dirty="0"/>
              <a:t>Registers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5626" y="588102"/>
            <a:ext cx="8959850" cy="902667"/>
            <a:chOff x="85626" y="713937"/>
            <a:chExt cx="8959850" cy="902667"/>
          </a:xfrm>
        </p:grpSpPr>
        <p:sp>
          <p:nvSpPr>
            <p:cNvPr id="161873" name="Text Box 81"/>
            <p:cNvSpPr txBox="1">
              <a:spLocks noChangeArrowheads="1"/>
            </p:cNvSpPr>
            <p:nvPr/>
          </p:nvSpPr>
          <p:spPr bwMode="auto">
            <a:xfrm>
              <a:off x="85626" y="713937"/>
              <a:ext cx="3151825" cy="2893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effectLst/>
                  <a:latin typeface="Arial" charset="0"/>
                </a:rPr>
                <a:t>PIEIERx</a:t>
              </a:r>
              <a:r>
                <a:rPr lang="en-US" sz="1600" b="0" dirty="0">
                  <a:effectLst/>
                  <a:latin typeface="Arial" charset="0"/>
                </a:rPr>
                <a:t> register      (x = 1 to </a:t>
              </a:r>
              <a:r>
                <a:rPr lang="en-US" sz="1600" b="0" dirty="0" smtClean="0">
                  <a:effectLst/>
                  <a:latin typeface="Arial" charset="0"/>
                </a:rPr>
                <a:t>12)</a:t>
              </a:r>
              <a:endParaRPr lang="en-US" sz="1600" b="0" dirty="0">
                <a:effectLst/>
                <a:latin typeface="Arial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55476" y="1184804"/>
              <a:ext cx="8890000" cy="431800"/>
              <a:chOff x="155476" y="1184804"/>
              <a:chExt cx="8890000" cy="431800"/>
            </a:xfrm>
          </p:grpSpPr>
          <p:sp>
            <p:nvSpPr>
              <p:cNvPr id="152" name="Rectangle 151"/>
              <p:cNvSpPr/>
              <p:nvPr/>
            </p:nvSpPr>
            <p:spPr bwMode="auto">
              <a:xfrm>
                <a:off x="155476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rPr>
                  <a:t>INTx.16</a:t>
                </a:r>
              </a:p>
            </p:txBody>
          </p:sp>
          <p:sp>
            <p:nvSpPr>
              <p:cNvPr id="153" name="Rectangle 152"/>
              <p:cNvSpPr/>
              <p:nvPr/>
            </p:nvSpPr>
            <p:spPr bwMode="auto">
              <a:xfrm>
                <a:off x="711101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rPr>
                  <a:t>INTx.15</a:t>
                </a:r>
              </a:p>
            </p:txBody>
          </p:sp>
          <p:sp>
            <p:nvSpPr>
              <p:cNvPr id="154" name="Rectangle 153"/>
              <p:cNvSpPr/>
              <p:nvPr/>
            </p:nvSpPr>
            <p:spPr bwMode="auto">
              <a:xfrm>
                <a:off x="1266726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rPr>
                  <a:t>INTx.14</a:t>
                </a: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1822351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0" dirty="0" smtClean="0">
                    <a:effectLst/>
                  </a:rPr>
                  <a:t>INTx.13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effectLst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2377976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rPr>
                  <a:t>INTx.12</a:t>
                </a: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2933601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rPr>
                  <a:t>INTx.11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3489226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rPr>
                  <a:t>INTx.10</a:t>
                </a: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4044851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rPr>
                  <a:t>INTx.9</a:t>
                </a:r>
              </a:p>
            </p:txBody>
          </p:sp>
          <p:sp>
            <p:nvSpPr>
              <p:cNvPr id="160" name="Rectangle 159"/>
              <p:cNvSpPr/>
              <p:nvPr/>
            </p:nvSpPr>
            <p:spPr bwMode="auto">
              <a:xfrm>
                <a:off x="4600476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rPr>
                  <a:t>INTx.8</a:t>
                </a: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5156101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rPr>
                  <a:t>INTx.7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5711726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rPr>
                  <a:t>INTx.6</a:t>
                </a: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6267351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rPr>
                  <a:t>INTx.5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6822976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rPr>
                  <a:t>INTx.4</a:t>
                </a: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7378601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rPr>
                  <a:t>INTx.3</a:t>
                </a: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7934226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rPr>
                  <a:t>INTx.2</a:t>
                </a: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8489851" y="1184804"/>
                <a:ext cx="555625" cy="43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effectLst/>
                    <a:latin typeface="Arial Narrow" pitchFamily="34" charset="0"/>
                  </a:rPr>
                  <a:t>INTx.1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40674" y="956021"/>
              <a:ext cx="8678593" cy="264688"/>
              <a:chOff x="240674" y="956021"/>
              <a:chExt cx="8678593" cy="264688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240674" y="956021"/>
                <a:ext cx="383438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15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94820" y="956021"/>
                <a:ext cx="383438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14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55544" y="956021"/>
                <a:ext cx="383438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13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909690" y="956021"/>
                <a:ext cx="383438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12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467125" y="956021"/>
                <a:ext cx="373564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11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3017975" y="956021"/>
                <a:ext cx="383438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624745" y="956021"/>
                <a:ext cx="284052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4171597" y="956021"/>
                <a:ext cx="284052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731605" y="956021"/>
                <a:ext cx="284052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288324" y="956021"/>
                <a:ext cx="284052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5838465" y="956021"/>
                <a:ext cx="284052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6388606" y="956021"/>
                <a:ext cx="284052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6961770" y="956021"/>
                <a:ext cx="284052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7511911" y="956021"/>
                <a:ext cx="284052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8058763" y="956021"/>
                <a:ext cx="284052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8635215" y="956021"/>
                <a:ext cx="284052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b="0" dirty="0" smtClean="0"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5626" y="1550622"/>
            <a:ext cx="8959850" cy="823462"/>
            <a:chOff x="85626" y="1802292"/>
            <a:chExt cx="8959850" cy="823462"/>
          </a:xfrm>
        </p:grpSpPr>
        <p:sp>
          <p:nvSpPr>
            <p:cNvPr id="161795" name="Rectangle 3"/>
            <p:cNvSpPr>
              <a:spLocks noChangeArrowheads="1"/>
            </p:cNvSpPr>
            <p:nvPr/>
          </p:nvSpPr>
          <p:spPr bwMode="auto">
            <a:xfrm>
              <a:off x="155476" y="2260861"/>
              <a:ext cx="2222499" cy="36489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>
                  <a:effectLst/>
                  <a:latin typeface="Arial" charset="0"/>
                </a:rPr>
                <a:t>reserved</a:t>
              </a:r>
              <a:endParaRPr lang="en-US" sz="1600" b="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804" name="Rectangle 12"/>
            <p:cNvSpPr>
              <a:spLocks noChangeArrowheads="1"/>
            </p:cNvSpPr>
            <p:nvPr/>
          </p:nvSpPr>
          <p:spPr bwMode="auto">
            <a:xfrm>
              <a:off x="2377976" y="2260861"/>
              <a:ext cx="6667500" cy="36489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0" dirty="0" err="1">
                  <a:effectLst/>
                  <a:latin typeface="Arial" charset="0"/>
                </a:rPr>
                <a:t>PIEACKx</a:t>
              </a:r>
              <a:endParaRPr lang="en-US" sz="1600" b="0" dirty="0"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893" name="Text Box 101"/>
            <p:cNvSpPr txBox="1">
              <a:spLocks noChangeArrowheads="1"/>
            </p:cNvSpPr>
            <p:nvPr/>
          </p:nvSpPr>
          <p:spPr bwMode="auto">
            <a:xfrm>
              <a:off x="85626" y="1802292"/>
              <a:ext cx="4634987" cy="2893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effectLst/>
                  <a:latin typeface="Arial" charset="0"/>
                </a:rPr>
                <a:t>PIE Interrupt Acknowledge</a:t>
              </a:r>
              <a:r>
                <a:rPr lang="en-US" sz="1600" b="0" dirty="0">
                  <a:effectLst/>
                  <a:latin typeface="Arial" charset="0"/>
                </a:rPr>
                <a:t> </a:t>
              </a:r>
              <a:r>
                <a:rPr lang="en-US" sz="1600" b="0" dirty="0" smtClean="0">
                  <a:effectLst/>
                  <a:latin typeface="Arial" charset="0"/>
                </a:rPr>
                <a:t>register </a:t>
              </a:r>
              <a:r>
                <a:rPr lang="en-US" sz="1600" b="0" dirty="0">
                  <a:effectLst/>
                  <a:latin typeface="Arial" charset="0"/>
                </a:rPr>
                <a:t>(PIEACK)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01221" y="2036523"/>
              <a:ext cx="740908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15 - 12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467125" y="2036523"/>
              <a:ext cx="373564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017975" y="2036523"/>
              <a:ext cx="383438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624745" y="2036523"/>
              <a:ext cx="28405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171597" y="2036523"/>
              <a:ext cx="28405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731605" y="2036523"/>
              <a:ext cx="28405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288324" y="2036523"/>
              <a:ext cx="28405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838465" y="2036523"/>
              <a:ext cx="28405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388606" y="2036523"/>
              <a:ext cx="28405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961770" y="2036523"/>
              <a:ext cx="28405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511911" y="2036523"/>
              <a:ext cx="28405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8058763" y="2036523"/>
              <a:ext cx="28405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8635215" y="2036523"/>
              <a:ext cx="28405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b="0" dirty="0" smtClean="0">
                  <a:effectLst/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</p:grpSp>
      <p:sp>
        <p:nvSpPr>
          <p:cNvPr id="169" name="Rectangle 54"/>
          <p:cNvSpPr txBox="1">
            <a:spLocks noChangeArrowheads="1"/>
          </p:cNvSpPr>
          <p:nvPr/>
        </p:nvSpPr>
        <p:spPr>
          <a:xfrm>
            <a:off x="155476" y="2483246"/>
            <a:ext cx="8840062" cy="42866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b="0" i="1" u="sng" dirty="0" smtClean="0">
                <a:solidFill>
                  <a:srgbClr val="FF0000"/>
                </a:solidFill>
              </a:rPr>
              <a:t>NOTE</a:t>
            </a:r>
            <a:r>
              <a:rPr lang="en-US" sz="2400" b="0" i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These </a:t>
            </a:r>
            <a:r>
              <a:rPr lang="en-US" sz="2400" dirty="0" err="1" smtClean="0"/>
              <a:t>Driverlib</a:t>
            </a:r>
            <a:r>
              <a:rPr lang="en-US" sz="2400" dirty="0" smtClean="0"/>
              <a:t> functions modify </a:t>
            </a:r>
            <a:r>
              <a:rPr lang="en-US" sz="2400" i="1" dirty="0" smtClean="0"/>
              <a:t>BOTH</a:t>
            </a:r>
            <a:r>
              <a:rPr lang="en-US" sz="2400" dirty="0" smtClean="0"/>
              <a:t> the PIEIER and core IER registers:</a:t>
            </a: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Interrupt_enable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</a:rPr>
              <a:t>interruptNumber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2000" b="0" dirty="0" smtClean="0"/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Interrupt_disable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</a:rPr>
              <a:t>interruptNumber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2000" b="0" dirty="0" smtClean="0"/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 err="1">
                <a:solidFill>
                  <a:srgbClr val="00B050"/>
                </a:solidFill>
              </a:rPr>
              <a:t>interruptNumber</a:t>
            </a:r>
            <a:r>
              <a:rPr lang="en-US" sz="2000" b="0" i="1" dirty="0"/>
              <a:t> </a:t>
            </a:r>
            <a:r>
              <a:rPr lang="en-US" sz="2000" b="0" dirty="0"/>
              <a:t>values are supplied in </a:t>
            </a:r>
            <a:r>
              <a:rPr lang="en-US" sz="2000" b="0" dirty="0" err="1" smtClean="0"/>
              <a:t>driverlib</a:t>
            </a:r>
            <a:r>
              <a:rPr lang="en-US" sz="2000" b="0" dirty="0" smtClean="0"/>
              <a:t>/</a:t>
            </a:r>
            <a:r>
              <a:rPr lang="en-US" sz="2000" b="0" dirty="0" err="1" smtClean="0"/>
              <a:t>inc</a:t>
            </a:r>
            <a:r>
              <a:rPr lang="en-US" sz="2000" b="0" dirty="0" smtClean="0"/>
              <a:t>/</a:t>
            </a:r>
            <a:r>
              <a:rPr lang="en-US" sz="2000" b="0" dirty="0" err="1" smtClean="0"/>
              <a:t>hw_ints.h</a:t>
            </a:r>
            <a:endParaRPr lang="en-US" sz="2000" b="0" dirty="0" smtClean="0"/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 err="1" smtClean="0"/>
              <a:t>Driverlib</a:t>
            </a:r>
            <a:r>
              <a:rPr lang="en-US" sz="2400" dirty="0" smtClean="0"/>
              <a:t> function used to acknowledge PIE group:</a:t>
            </a: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Interrupt_clearACKGroup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group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2000" b="0" dirty="0"/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 smtClean="0">
                <a:solidFill>
                  <a:srgbClr val="00B050"/>
                </a:solidFill>
              </a:rPr>
              <a:t>group</a:t>
            </a:r>
            <a:r>
              <a:rPr lang="en-US" sz="2000" b="0" i="1" dirty="0" smtClean="0"/>
              <a:t> </a:t>
            </a:r>
            <a:r>
              <a:rPr lang="en-US" sz="2000" b="0" dirty="0" smtClean="0"/>
              <a:t>parameter </a:t>
            </a:r>
            <a:r>
              <a:rPr lang="en-US" sz="2000" b="0" dirty="0"/>
              <a:t>is a logical OR of the values:</a:t>
            </a:r>
          </a:p>
          <a:p>
            <a:pPr lvl="2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0" dirty="0" err="1" smtClean="0"/>
              <a:t>INTERRUPT_ACK_GROUP</a:t>
            </a:r>
            <a:r>
              <a:rPr lang="en-US" sz="1800" b="0" dirty="0" err="1" smtClean="0">
                <a:solidFill>
                  <a:srgbClr val="FF0000"/>
                </a:solidFill>
              </a:rPr>
              <a:t>x</a:t>
            </a:r>
            <a:endParaRPr lang="en-US" sz="1800" b="0" dirty="0" smtClean="0">
              <a:solidFill>
                <a:srgbClr val="FF0000"/>
              </a:solidFill>
            </a:endParaRPr>
          </a:p>
          <a:p>
            <a:pPr lvl="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 smtClean="0"/>
              <a:t>where </a:t>
            </a:r>
            <a:r>
              <a:rPr lang="en-US" sz="1600" b="0" dirty="0">
                <a:solidFill>
                  <a:srgbClr val="FF0000"/>
                </a:solidFill>
              </a:rPr>
              <a:t>x</a:t>
            </a:r>
            <a:r>
              <a:rPr lang="en-US" sz="1600" b="0" dirty="0"/>
              <a:t> is the interrupt number between 1 and </a:t>
            </a:r>
            <a:r>
              <a:rPr lang="en-US" sz="1600" b="0" dirty="0" smtClean="0"/>
              <a:t>12</a:t>
            </a:r>
            <a:endParaRPr lang="en-US" sz="1600" b="0" dirty="0"/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0" dirty="0" smtClean="0"/>
              <a:t>Acknowledges group </a:t>
            </a:r>
            <a:r>
              <a:rPr lang="en-US" sz="2000" b="0" dirty="0"/>
              <a:t>and clears any interrupt flag within </a:t>
            </a:r>
            <a:r>
              <a:rPr lang="en-US" sz="2000" b="0" dirty="0" smtClean="0"/>
              <a:t>group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0" dirty="0" smtClean="0"/>
              <a:t>Required </a:t>
            </a:r>
            <a:r>
              <a:rPr lang="en-US" sz="2000" b="0" dirty="0"/>
              <a:t>to </a:t>
            </a:r>
            <a:r>
              <a:rPr lang="en-US" sz="2000" b="0" dirty="0" smtClean="0"/>
              <a:t>receive further </a:t>
            </a:r>
            <a:r>
              <a:rPr lang="en-US" sz="2000" b="0" dirty="0"/>
              <a:t>interrupts </a:t>
            </a:r>
            <a:r>
              <a:rPr lang="en-US" sz="2000" b="0" dirty="0" smtClean="0"/>
              <a:t>in PIE </a:t>
            </a:r>
            <a:r>
              <a:rPr lang="en-US" sz="2000" b="0" dirty="0"/>
              <a:t>group </a:t>
            </a:r>
            <a:r>
              <a:rPr lang="en-US" sz="2000" b="0" dirty="0" smtClean="0"/>
              <a:t>(done in ISR)</a:t>
            </a: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7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617989" y="1082180"/>
            <a:ext cx="7934325" cy="5083728"/>
          </a:xfrm>
        </p:spPr>
        <p:txBody>
          <a:bodyPr>
            <a:noAutofit/>
          </a:bodyPr>
          <a:lstStyle/>
          <a:p>
            <a:pPr marL="398463" indent="-398463">
              <a:lnSpc>
                <a:spcPct val="110000"/>
              </a:lnSpc>
              <a:spcBef>
                <a:spcPts val="2400"/>
              </a:spcBef>
            </a:pPr>
            <a:r>
              <a:rPr lang="en-US" sz="2800" dirty="0" smtClean="0"/>
              <a:t>Reset Sources</a:t>
            </a:r>
          </a:p>
          <a:p>
            <a:pPr marL="398463" indent="-398463">
              <a:lnSpc>
                <a:spcPct val="110000"/>
              </a:lnSpc>
              <a:spcBef>
                <a:spcPts val="2400"/>
              </a:spcBef>
            </a:pPr>
            <a:r>
              <a:rPr lang="en-US" sz="2800" dirty="0" smtClean="0"/>
              <a:t>Enhanced Boot Modes</a:t>
            </a:r>
          </a:p>
          <a:p>
            <a:pPr marL="398463" indent="-398463">
              <a:lnSpc>
                <a:spcPct val="110000"/>
              </a:lnSpc>
              <a:spcBef>
                <a:spcPts val="2400"/>
              </a:spcBef>
            </a:pPr>
            <a:r>
              <a:rPr lang="en-US" sz="2800" dirty="0" smtClean="0"/>
              <a:t>Peripheral Reset</a:t>
            </a:r>
          </a:p>
          <a:p>
            <a:pPr marL="398463" indent="-398463">
              <a:lnSpc>
                <a:spcPct val="110000"/>
              </a:lnSpc>
              <a:spcBef>
                <a:spcPts val="2400"/>
              </a:spcBef>
            </a:pPr>
            <a:r>
              <a:rPr lang="en-US" sz="2800" dirty="0" smtClean="0"/>
              <a:t>Interrupt Source and Interrupt Structure</a:t>
            </a:r>
          </a:p>
          <a:p>
            <a:pPr marL="398463" indent="-398463">
              <a:lnSpc>
                <a:spcPct val="110000"/>
              </a:lnSpc>
              <a:spcBef>
                <a:spcPts val="2400"/>
              </a:spcBef>
            </a:pPr>
            <a:r>
              <a:rPr lang="en-US" sz="2800" dirty="0" smtClean="0"/>
              <a:t>Peripheral Interrupt Expansion</a:t>
            </a:r>
          </a:p>
          <a:p>
            <a:pPr marL="398463" indent="-398463">
              <a:lnSpc>
                <a:spcPct val="110000"/>
              </a:lnSpc>
              <a:spcBef>
                <a:spcPts val="2400"/>
              </a:spcBef>
            </a:pPr>
            <a:r>
              <a:rPr lang="en-US" sz="2800" dirty="0" smtClean="0"/>
              <a:t>Initialize Interrupt Module</a:t>
            </a:r>
          </a:p>
          <a:p>
            <a:pPr marL="398463" indent="-398463">
              <a:lnSpc>
                <a:spcPct val="110000"/>
              </a:lnSpc>
              <a:spcBef>
                <a:spcPts val="2400"/>
              </a:spcBef>
            </a:pPr>
            <a:r>
              <a:rPr lang="en-US" sz="2800" dirty="0" smtClean="0"/>
              <a:t>Event Sequence of an Interrupt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 Interrupt Module and PIE Block</a:t>
            </a:r>
            <a:endParaRPr lang="en-US" dirty="0"/>
          </a:p>
        </p:txBody>
      </p:sp>
      <p:sp>
        <p:nvSpPr>
          <p:cNvPr id="215060" name="AutoShape 20"/>
          <p:cNvSpPr>
            <a:spLocks noChangeArrowheads="1"/>
          </p:cNvSpPr>
          <p:nvPr/>
        </p:nvSpPr>
        <p:spPr bwMode="auto">
          <a:xfrm>
            <a:off x="377559" y="895767"/>
            <a:ext cx="3504328" cy="158551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52972" y="1091433"/>
            <a:ext cx="292099" cy="501649"/>
            <a:chOff x="1595434" y="1839909"/>
            <a:chExt cx="292099" cy="501649"/>
          </a:xfrm>
        </p:grpSpPr>
        <p:sp>
          <p:nvSpPr>
            <p:cNvPr id="215048" name="Text Box 8"/>
            <p:cNvSpPr txBox="1">
              <a:spLocks noChangeArrowheads="1"/>
            </p:cNvSpPr>
            <p:nvPr/>
          </p:nvSpPr>
          <p:spPr bwMode="auto">
            <a:xfrm>
              <a:off x="1595434" y="1839909"/>
              <a:ext cx="292099" cy="27622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215049" name="Text Box 9"/>
            <p:cNvSpPr txBox="1">
              <a:spLocks noChangeArrowheads="1"/>
            </p:cNvSpPr>
            <p:nvPr/>
          </p:nvSpPr>
          <p:spPr bwMode="auto">
            <a:xfrm>
              <a:off x="1595434" y="1952621"/>
              <a:ext cx="292099" cy="27622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215050" name="Text Box 10"/>
            <p:cNvSpPr txBox="1">
              <a:spLocks noChangeArrowheads="1"/>
            </p:cNvSpPr>
            <p:nvPr/>
          </p:nvSpPr>
          <p:spPr bwMode="auto">
            <a:xfrm>
              <a:off x="1595434" y="2065334"/>
              <a:ext cx="292099" cy="27622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</p:grpSp>
      <p:sp>
        <p:nvSpPr>
          <p:cNvPr id="215052" name="Text Box 12"/>
          <p:cNvSpPr txBox="1">
            <a:spLocks noChangeArrowheads="1"/>
          </p:cNvSpPr>
          <p:nvPr/>
        </p:nvSpPr>
        <p:spPr bwMode="auto">
          <a:xfrm>
            <a:off x="371208" y="940624"/>
            <a:ext cx="2440092" cy="264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0">
                <a:effectLst/>
                <a:latin typeface="Courier New" pitchFamily="49" charset="0"/>
              </a:rPr>
              <a:t>// CPU Initialization</a:t>
            </a: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522340" y="1435924"/>
            <a:ext cx="2654894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Interrupt_initModule</a:t>
            </a:r>
            <a:r>
              <a:rPr lang="en-US" sz="1400" dirty="0">
                <a:latin typeface="Courier New" pitchFamily="49" charset="0"/>
              </a:rPr>
              <a:t>();</a:t>
            </a:r>
            <a:endParaRPr lang="en-US" sz="1400" dirty="0">
              <a:effectLst/>
              <a:latin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52972" y="1901896"/>
            <a:ext cx="292099" cy="501651"/>
            <a:chOff x="1595434" y="2339979"/>
            <a:chExt cx="292099" cy="501651"/>
          </a:xfrm>
        </p:grpSpPr>
        <p:sp>
          <p:nvSpPr>
            <p:cNvPr id="215057" name="Text Box 17"/>
            <p:cNvSpPr txBox="1">
              <a:spLocks noChangeArrowheads="1"/>
            </p:cNvSpPr>
            <p:nvPr/>
          </p:nvSpPr>
          <p:spPr bwMode="auto">
            <a:xfrm>
              <a:off x="1595434" y="2339979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215058" name="Text Box 18"/>
            <p:cNvSpPr txBox="1">
              <a:spLocks noChangeArrowheads="1"/>
            </p:cNvSpPr>
            <p:nvPr/>
          </p:nvSpPr>
          <p:spPr bwMode="auto">
            <a:xfrm>
              <a:off x="1595434" y="2452692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dirty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 dirty="0">
                <a:effectLst/>
                <a:latin typeface="Courier New" pitchFamily="49" charset="0"/>
              </a:endParaRPr>
            </a:p>
          </p:txBody>
        </p:sp>
        <p:sp>
          <p:nvSpPr>
            <p:cNvPr id="215059" name="Text Box 19"/>
            <p:cNvSpPr txBox="1">
              <a:spLocks noChangeArrowheads="1"/>
            </p:cNvSpPr>
            <p:nvPr/>
          </p:nvSpPr>
          <p:spPr bwMode="auto">
            <a:xfrm>
              <a:off x="1595434" y="2565404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</p:grpSp>
      <p:sp>
        <p:nvSpPr>
          <p:cNvPr id="215061" name="Text Box 21"/>
          <p:cNvSpPr txBox="1">
            <a:spLocks noChangeArrowheads="1"/>
          </p:cNvSpPr>
          <p:nvPr/>
        </p:nvSpPr>
        <p:spPr bwMode="auto">
          <a:xfrm>
            <a:off x="381869" y="611997"/>
            <a:ext cx="817562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>
                <a:effectLst/>
                <a:latin typeface="Arial" charset="0"/>
              </a:rPr>
              <a:t>Main.c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215086" name="AutoShape 46"/>
          <p:cNvSpPr>
            <a:spLocks noChangeArrowheads="1"/>
          </p:cNvSpPr>
          <p:nvPr/>
        </p:nvSpPr>
        <p:spPr bwMode="auto">
          <a:xfrm>
            <a:off x="4706881" y="898463"/>
            <a:ext cx="2668703" cy="200482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15097" name="Text Box 57"/>
          <p:cNvSpPr txBox="1">
            <a:spLocks noChangeArrowheads="1"/>
          </p:cNvSpPr>
          <p:nvPr/>
        </p:nvSpPr>
        <p:spPr bwMode="auto">
          <a:xfrm>
            <a:off x="4719582" y="597742"/>
            <a:ext cx="1098378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 smtClean="0">
                <a:effectLst/>
                <a:latin typeface="Arial" charset="0"/>
              </a:rPr>
              <a:t>interrupt.c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215115" name="Rectangle 75"/>
          <p:cNvSpPr>
            <a:spLocks noChangeArrowheads="1"/>
          </p:cNvSpPr>
          <p:nvPr/>
        </p:nvSpPr>
        <p:spPr bwMode="auto">
          <a:xfrm>
            <a:off x="6751006" y="3164338"/>
            <a:ext cx="1692275" cy="34417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15117" name="Rectangle 77"/>
          <p:cNvSpPr>
            <a:spLocks noChangeArrowheads="1"/>
          </p:cNvSpPr>
          <p:nvPr/>
        </p:nvSpPr>
        <p:spPr bwMode="auto">
          <a:xfrm>
            <a:off x="6751006" y="4007300"/>
            <a:ext cx="1690688" cy="141446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PIE RAM</a:t>
            </a:r>
          </a:p>
          <a:p>
            <a:pPr algn="ctr"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Vectors</a:t>
            </a:r>
          </a:p>
          <a:p>
            <a:pPr algn="ctr">
              <a:spcBef>
                <a:spcPct val="25000"/>
              </a:spcBef>
            </a:pPr>
            <a:r>
              <a:rPr lang="en-US" sz="1600" dirty="0" smtClean="0">
                <a:effectLst/>
                <a:latin typeface="Arial" charset="0"/>
              </a:rPr>
              <a:t>512w</a:t>
            </a:r>
          </a:p>
          <a:p>
            <a:pPr algn="ctr">
              <a:spcBef>
                <a:spcPct val="25000"/>
              </a:spcBef>
            </a:pP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215119" name="Rectangle 79"/>
          <p:cNvSpPr>
            <a:spLocks noChangeArrowheads="1"/>
          </p:cNvSpPr>
          <p:nvPr/>
        </p:nvSpPr>
        <p:spPr bwMode="auto">
          <a:xfrm>
            <a:off x="6754181" y="6031363"/>
            <a:ext cx="1690688" cy="573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600">
                <a:effectLst/>
                <a:latin typeface="Arial" charset="0"/>
              </a:rPr>
              <a:t>Boot ROM</a:t>
            </a:r>
          </a:p>
          <a:p>
            <a:pPr algn="ctr">
              <a:spcBef>
                <a:spcPct val="0"/>
              </a:spcBef>
            </a:pPr>
            <a:r>
              <a:rPr lang="en-US" sz="1600">
                <a:effectLst/>
                <a:latin typeface="Arial" charset="0"/>
              </a:rPr>
              <a:t>Reset Vector</a:t>
            </a:r>
          </a:p>
        </p:txBody>
      </p:sp>
      <p:sp>
        <p:nvSpPr>
          <p:cNvPr id="215134" name="Text Box 94"/>
          <p:cNvSpPr txBox="1">
            <a:spLocks noChangeArrowheads="1"/>
          </p:cNvSpPr>
          <p:nvPr/>
        </p:nvSpPr>
        <p:spPr bwMode="auto">
          <a:xfrm>
            <a:off x="6879594" y="2837313"/>
            <a:ext cx="1427162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effectLst/>
                <a:latin typeface="Arial" charset="0"/>
              </a:rPr>
              <a:t>Memory Map</a:t>
            </a:r>
          </a:p>
        </p:txBody>
      </p:sp>
      <p:cxnSp>
        <p:nvCxnSpPr>
          <p:cNvPr id="215138" name="AutoShape 98"/>
          <p:cNvCxnSpPr>
            <a:cxnSpLocks noChangeShapeType="1"/>
            <a:endCxn id="91" idx="3"/>
          </p:cNvCxnSpPr>
          <p:nvPr/>
        </p:nvCxnSpPr>
        <p:spPr bwMode="auto">
          <a:xfrm rot="16200000" flipH="1">
            <a:off x="6272848" y="3198300"/>
            <a:ext cx="2902683" cy="1017033"/>
          </a:xfrm>
          <a:prstGeom prst="bentConnector4">
            <a:avLst>
              <a:gd name="adj1" fmla="val -454"/>
              <a:gd name="adj2" fmla="val 159939"/>
            </a:avLst>
          </a:prstGeom>
          <a:noFill/>
          <a:ln w="38100">
            <a:solidFill>
              <a:schemeClr val="tx1"/>
            </a:solidFill>
            <a:prstDash val="sysDot"/>
            <a:miter lim="800000"/>
            <a:headEnd type="none" w="sm" len="sm"/>
            <a:tailEnd type="triangle" w="med" len="med"/>
          </a:ln>
          <a:effectLst/>
        </p:spPr>
      </p:cxn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522340" y="1697381"/>
            <a:ext cx="3191899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Interrupt_initVectorTable</a:t>
            </a:r>
            <a:r>
              <a:rPr lang="en-US" sz="1400" dirty="0">
                <a:latin typeface="Courier New" pitchFamily="49" charset="0"/>
              </a:rPr>
              <a:t>();</a:t>
            </a:r>
            <a:endParaRPr lang="en-US" sz="1400" dirty="0">
              <a:effectLst/>
              <a:latin typeface="Courier New" pitchFamily="49" charset="0"/>
            </a:endParaRPr>
          </a:p>
        </p:txBody>
      </p:sp>
      <p:sp>
        <p:nvSpPr>
          <p:cNvPr id="75" name="Text Box 64"/>
          <p:cNvSpPr txBox="1">
            <a:spLocks noChangeArrowheads="1"/>
          </p:cNvSpPr>
          <p:nvPr/>
        </p:nvSpPr>
        <p:spPr bwMode="auto">
          <a:xfrm>
            <a:off x="4811861" y="898464"/>
            <a:ext cx="2378075" cy="1683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0" dirty="0" smtClean="0">
                <a:effectLst/>
                <a:latin typeface="Courier New" pitchFamily="49" charset="0"/>
              </a:rPr>
              <a:t>Set INTM (disable)</a:t>
            </a:r>
          </a:p>
          <a:p>
            <a:pPr>
              <a:spcBef>
                <a:spcPts val="600"/>
              </a:spcBef>
            </a:pPr>
            <a:r>
              <a:rPr lang="en-US" sz="1400" b="0" dirty="0" smtClean="0">
                <a:effectLst/>
                <a:latin typeface="Courier New" pitchFamily="49" charset="0"/>
              </a:rPr>
              <a:t>Clear CPU IER</a:t>
            </a:r>
          </a:p>
          <a:p>
            <a:pPr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Clear CPU</a:t>
            </a:r>
            <a:r>
              <a:rPr lang="en-US" sz="1400" b="0" dirty="0" smtClean="0">
                <a:effectLst/>
                <a:latin typeface="Courier New" pitchFamily="49" charset="0"/>
              </a:rPr>
              <a:t> IFR</a:t>
            </a:r>
          </a:p>
          <a:p>
            <a:pPr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Clear PIEIER registers</a:t>
            </a:r>
          </a:p>
          <a:p>
            <a:pPr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Clear PIEIFR registers</a:t>
            </a:r>
          </a:p>
          <a:p>
            <a:pPr marL="290513" indent="-290513"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Enable vector fetching   from PIE </a:t>
            </a:r>
            <a:r>
              <a:rPr lang="en-US" sz="1400" b="0" dirty="0">
                <a:latin typeface="Courier New" pitchFamily="49" charset="0"/>
              </a:rPr>
              <a:t>block</a:t>
            </a:r>
            <a:endParaRPr lang="en-US" sz="1400" b="0" dirty="0">
              <a:effectLst/>
              <a:latin typeface="Courier New" pitchFamily="49" charset="0"/>
            </a:endParaRPr>
          </a:p>
        </p:txBody>
      </p:sp>
      <p:sp>
        <p:nvSpPr>
          <p:cNvPr id="76" name="AutoShape 46"/>
          <p:cNvSpPr>
            <a:spLocks noChangeArrowheads="1"/>
          </p:cNvSpPr>
          <p:nvPr/>
        </p:nvSpPr>
        <p:spPr bwMode="auto">
          <a:xfrm>
            <a:off x="371209" y="3212038"/>
            <a:ext cx="4243924" cy="219816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77" name="Text Box 57"/>
          <p:cNvSpPr txBox="1">
            <a:spLocks noChangeArrowheads="1"/>
          </p:cNvSpPr>
          <p:nvPr/>
        </p:nvSpPr>
        <p:spPr bwMode="auto">
          <a:xfrm>
            <a:off x="383909" y="2904966"/>
            <a:ext cx="1098378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 smtClean="0">
                <a:effectLst/>
                <a:latin typeface="Arial" charset="0"/>
              </a:rPr>
              <a:t>interrupt.c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78" name="Text Box 64"/>
          <p:cNvSpPr txBox="1">
            <a:spLocks noChangeArrowheads="1"/>
          </p:cNvSpPr>
          <p:nvPr/>
        </p:nvSpPr>
        <p:spPr bwMode="auto">
          <a:xfrm>
            <a:off x="476189" y="3228973"/>
            <a:ext cx="4072406" cy="17604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0" dirty="0" smtClean="0">
                <a:effectLst/>
                <a:latin typeface="Courier New" pitchFamily="49" charset="0"/>
              </a:rPr>
              <a:t>*** Initialize PIE Vectors ***</a:t>
            </a:r>
          </a:p>
          <a:p>
            <a:pPr>
              <a:spcBef>
                <a:spcPts val="600"/>
              </a:spcBef>
            </a:pPr>
            <a:r>
              <a:rPr lang="en-US" sz="1400" b="0" dirty="0" smtClean="0">
                <a:effectLst/>
                <a:latin typeface="Courier New" pitchFamily="49" charset="0"/>
              </a:rPr>
              <a:t>Set all vector locations to:</a:t>
            </a:r>
          </a:p>
          <a:p>
            <a:pPr indent="290513">
              <a:spcBef>
                <a:spcPts val="600"/>
              </a:spcBef>
            </a:pPr>
            <a:r>
              <a:rPr lang="en-US" sz="1400" b="0" dirty="0" err="1" smtClean="0">
                <a:latin typeface="Courier New" pitchFamily="49" charset="0"/>
              </a:rPr>
              <a:t>Interrupt_defaultHandler</a:t>
            </a:r>
            <a:r>
              <a:rPr lang="en-US" sz="1400" b="0" dirty="0" smtClean="0">
                <a:latin typeface="Courier New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Set NMI vector location to:</a:t>
            </a:r>
            <a:endParaRPr lang="en-US" sz="1400" b="0" dirty="0" smtClean="0">
              <a:effectLst/>
              <a:latin typeface="Courier New" pitchFamily="49" charset="0"/>
            </a:endParaRPr>
          </a:p>
          <a:p>
            <a:pPr indent="290513">
              <a:spcBef>
                <a:spcPts val="600"/>
              </a:spcBef>
            </a:pPr>
            <a:r>
              <a:rPr lang="en-US" sz="1400" b="0" dirty="0" err="1" smtClean="0">
                <a:latin typeface="Courier New" pitchFamily="49" charset="0"/>
              </a:rPr>
              <a:t>Interrupt_nmiHandler</a:t>
            </a:r>
            <a:r>
              <a:rPr lang="en-US" sz="1400" b="0" dirty="0" smtClean="0">
                <a:latin typeface="Courier New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Set ITRAP vector location to:</a:t>
            </a:r>
          </a:p>
          <a:p>
            <a:pPr indent="290513">
              <a:spcBef>
                <a:spcPts val="600"/>
              </a:spcBef>
            </a:pPr>
            <a:r>
              <a:rPr lang="en-US" sz="1400" b="0" dirty="0" err="1" smtClean="0">
                <a:latin typeface="Courier New" pitchFamily="49" charset="0"/>
              </a:rPr>
              <a:t>Interrupt_illegalOperationHandler</a:t>
            </a:r>
            <a:r>
              <a:rPr lang="en-US" sz="1400" b="0" dirty="0" smtClean="0">
                <a:latin typeface="Courier New" pitchFamily="49" charset="0"/>
              </a:rPr>
              <a:t>()</a:t>
            </a:r>
          </a:p>
        </p:txBody>
      </p:sp>
      <p:sp>
        <p:nvSpPr>
          <p:cNvPr id="91" name="Rectangle 77"/>
          <p:cNvSpPr>
            <a:spLocks noChangeArrowheads="1"/>
          </p:cNvSpPr>
          <p:nvPr/>
        </p:nvSpPr>
        <p:spPr bwMode="auto">
          <a:xfrm>
            <a:off x="6959994" y="4972329"/>
            <a:ext cx="1272712" cy="3716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25000"/>
              </a:spcBef>
            </a:pPr>
            <a:r>
              <a:rPr lang="en-US" sz="1600" dirty="0" smtClean="0">
                <a:effectLst/>
                <a:latin typeface="Arial" charset="0"/>
              </a:rPr>
              <a:t>(</a:t>
            </a:r>
            <a:r>
              <a:rPr lang="en-US" sz="1600" dirty="0">
                <a:effectLst/>
                <a:latin typeface="Arial" charset="0"/>
              </a:rPr>
              <a:t>ENPIE = 1)</a:t>
            </a:r>
          </a:p>
        </p:txBody>
      </p:sp>
      <p:cxnSp>
        <p:nvCxnSpPr>
          <p:cNvPr id="215051" name="Elbow Connector 215050"/>
          <p:cNvCxnSpPr>
            <a:stCxn id="215054" idx="3"/>
          </p:cNvCxnSpPr>
          <p:nvPr/>
        </p:nvCxnSpPr>
        <p:spPr bwMode="auto">
          <a:xfrm flipV="1">
            <a:off x="3177234" y="1367657"/>
            <a:ext cx="1529647" cy="205997"/>
          </a:xfrm>
          <a:prstGeom prst="bentConnector3">
            <a:avLst>
              <a:gd name="adj1" fmla="val 73801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5083" name="Elbow Connector 215082"/>
          <p:cNvCxnSpPr>
            <a:stCxn id="69" idx="3"/>
          </p:cNvCxnSpPr>
          <p:nvPr/>
        </p:nvCxnSpPr>
        <p:spPr bwMode="auto">
          <a:xfrm flipH="1">
            <a:off x="2493171" y="1835111"/>
            <a:ext cx="1221068" cy="1370576"/>
          </a:xfrm>
          <a:prstGeom prst="bentConnector4">
            <a:avLst>
              <a:gd name="adj1" fmla="val -48392"/>
              <a:gd name="adj2" fmla="val 55025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5098" name="Elbow Connector 215097"/>
          <p:cNvCxnSpPr/>
          <p:nvPr/>
        </p:nvCxnSpPr>
        <p:spPr bwMode="auto">
          <a:xfrm>
            <a:off x="4615133" y="3877733"/>
            <a:ext cx="2135873" cy="719667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5099" name="TextBox 215098"/>
          <p:cNvSpPr txBox="1"/>
          <p:nvPr/>
        </p:nvSpPr>
        <p:spPr>
          <a:xfrm>
            <a:off x="371569" y="5539521"/>
            <a:ext cx="5629329" cy="9294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600" dirty="0" smtClean="0">
                <a:solidFill>
                  <a:schemeClr val="dk1"/>
                </a:solidFill>
                <a:effectLst/>
                <a:latin typeface="+mn-lt"/>
              </a:rPr>
              <a:t>Default PIE vectors are then remapped to call user ISR:</a:t>
            </a:r>
          </a:p>
          <a:p>
            <a:r>
              <a:rPr lang="en-US" sz="1600" dirty="0" smtClean="0">
                <a:solidFill>
                  <a:schemeClr val="dk1"/>
                </a:solidFill>
                <a:latin typeface="+mn-lt"/>
              </a:rPr>
              <a:t>   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Interrupt_register</a:t>
            </a:r>
            <a:r>
              <a:rPr lang="en-US" sz="1600" b="0" i="1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1600" b="0" i="1" dirty="0" err="1" smtClean="0">
                <a:solidFill>
                  <a:srgbClr val="00B050"/>
                </a:solidFill>
                <a:latin typeface="+mn-lt"/>
              </a:rPr>
              <a:t>interruptNumber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, &amp;</a:t>
            </a:r>
            <a:r>
              <a:rPr lang="en-US" sz="1600" b="0" i="1" dirty="0" err="1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userNameISR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);</a:t>
            </a:r>
          </a:p>
          <a:p>
            <a:r>
              <a:rPr lang="en-US" sz="1600" b="0" i="1" dirty="0" err="1">
                <a:solidFill>
                  <a:srgbClr val="00B050"/>
                </a:solidFill>
                <a:latin typeface="+mn-lt"/>
              </a:rPr>
              <a:t>interruptNumber</a:t>
            </a:r>
            <a:r>
              <a:rPr lang="en-US" sz="1600" dirty="0">
                <a:solidFill>
                  <a:schemeClr val="dk1"/>
                </a:solidFill>
                <a:latin typeface="+mn-lt"/>
              </a:rPr>
              <a:t> values </a:t>
            </a:r>
            <a:r>
              <a:rPr lang="en-US" sz="1600" dirty="0" smtClean="0">
                <a:solidFill>
                  <a:schemeClr val="dk1"/>
                </a:solidFill>
                <a:latin typeface="+mn-lt"/>
              </a:rPr>
              <a:t>located in </a:t>
            </a:r>
            <a:r>
              <a:rPr lang="en-US" sz="1600" dirty="0" err="1" smtClean="0">
                <a:solidFill>
                  <a:schemeClr val="dk1"/>
                </a:solidFill>
                <a:latin typeface="+mn-lt"/>
              </a:rPr>
              <a:t>driverlib</a:t>
            </a:r>
            <a:r>
              <a:rPr lang="en-US" sz="1600" dirty="0" smtClean="0">
                <a:solidFill>
                  <a:schemeClr val="dk1"/>
                </a:solidFill>
                <a:latin typeface="+mn-lt"/>
              </a:rPr>
              <a:t>/</a:t>
            </a:r>
            <a:r>
              <a:rPr lang="en-US" sz="1600" dirty="0" err="1" smtClean="0">
                <a:solidFill>
                  <a:schemeClr val="dk1"/>
                </a:solidFill>
                <a:latin typeface="+mn-lt"/>
              </a:rPr>
              <a:t>inc</a:t>
            </a:r>
            <a:r>
              <a:rPr lang="en-US" sz="1600" dirty="0" smtClean="0">
                <a:solidFill>
                  <a:schemeClr val="dk1"/>
                </a:solidFill>
                <a:latin typeface="+mn-lt"/>
              </a:rPr>
              <a:t>/</a:t>
            </a:r>
            <a:r>
              <a:rPr lang="en-US" sz="1600" dirty="0" err="1" smtClean="0">
                <a:solidFill>
                  <a:schemeClr val="dk1"/>
                </a:solidFill>
                <a:latin typeface="+mn-lt"/>
              </a:rPr>
              <a:t>hw_ints.h</a:t>
            </a:r>
            <a:endParaRPr lang="en-US" sz="1800" dirty="0" smtClean="0">
              <a:solidFill>
                <a:schemeClr val="dk1"/>
              </a:solidFill>
              <a:effectLst/>
              <a:latin typeface="+mn-lt"/>
            </a:endParaRPr>
          </a:p>
        </p:txBody>
      </p:sp>
      <p:cxnSp>
        <p:nvCxnSpPr>
          <p:cNvPr id="215112" name="Straight Arrow Connector 215111"/>
          <p:cNvCxnSpPr>
            <a:stCxn id="215099" idx="0"/>
            <a:endCxn id="215115" idx="1"/>
          </p:cNvCxnSpPr>
          <p:nvPr/>
        </p:nvCxnSpPr>
        <p:spPr bwMode="auto">
          <a:xfrm flipV="1">
            <a:off x="3186234" y="4885188"/>
            <a:ext cx="3564772" cy="6543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43683" y="6508520"/>
            <a:ext cx="4062009" cy="28931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interrupt.c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located in \</a:t>
            </a:r>
            <a:r>
              <a:rPr lang="en-US" sz="1600" b="0" dirty="0" err="1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driverlib</a:t>
            </a:r>
            <a:r>
              <a:rPr lang="en-US" sz="1600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798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 bwMode="auto">
          <a:xfrm>
            <a:off x="1329243" y="2060620"/>
            <a:ext cx="6452315" cy="109470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Initialization Code Flow - Summary</a:t>
            </a: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023911" y="777315"/>
            <a:ext cx="1630362" cy="70802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1600" b="0" dirty="0">
                <a:effectLst/>
                <a:latin typeface="Arial" charset="0"/>
              </a:rPr>
              <a:t>RESET</a:t>
            </a:r>
          </a:p>
          <a:p>
            <a:pPr algn="ctr">
              <a:lnSpc>
                <a:spcPct val="60000"/>
              </a:lnSpc>
            </a:pPr>
            <a:r>
              <a:rPr lang="en-US" sz="1600" b="0" dirty="0">
                <a:effectLst/>
                <a:latin typeface="Arial" charset="0"/>
              </a:rPr>
              <a:t>&lt;0x3F </a:t>
            </a:r>
            <a:r>
              <a:rPr lang="en-US" sz="1600" b="0" dirty="0" smtClean="0">
                <a:effectLst/>
                <a:latin typeface="Arial" charset="0"/>
              </a:rPr>
              <a:t>FFC0&gt;</a:t>
            </a:r>
            <a:endParaRPr lang="en-US" sz="1600" b="0" dirty="0"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5314" y="792657"/>
            <a:ext cx="2743191" cy="7017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91440" tIns="91440" rIns="91440" bIns="91440" rtlCol="0" anchor="ctr" anchorCtr="0">
            <a:spAutoFit/>
          </a:bodyPr>
          <a:lstStyle/>
          <a:p>
            <a:pPr algn="ctr"/>
            <a:r>
              <a:rPr lang="en-US" sz="1600" b="0" dirty="0" smtClean="0">
                <a:effectLst/>
                <a:latin typeface="Arial" pitchFamily="34" charset="0"/>
                <a:cs typeface="Arial" pitchFamily="34" charset="0"/>
              </a:rPr>
              <a:t>Reset Vector </a:t>
            </a:r>
          </a:p>
          <a:p>
            <a:pPr algn="ctr"/>
            <a:r>
              <a:rPr lang="en-US" sz="1600" b="0" dirty="0" smtClean="0">
                <a:effectLst/>
                <a:latin typeface="Arial" pitchFamily="34" charset="0"/>
                <a:cs typeface="Arial" pitchFamily="34" charset="0"/>
              </a:rPr>
              <a:t>&lt;reset vector&gt; = Boot Code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66051" y="2255027"/>
            <a:ext cx="2732459" cy="7017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91440" tIns="91440" rIns="91440" bIns="91440" rtlCol="0" anchor="ctr" anchorCtr="0">
            <a:spAutoFit/>
          </a:bodyPr>
          <a:lstStyle/>
          <a:p>
            <a:pPr algn="ctr"/>
            <a:r>
              <a:rPr lang="en-US" sz="1600" b="0" dirty="0" smtClean="0">
                <a:effectLst/>
                <a:latin typeface="Arial" pitchFamily="34" charset="0"/>
                <a:cs typeface="Arial" pitchFamily="34" charset="0"/>
              </a:rPr>
              <a:t>Flash Entry Point</a:t>
            </a:r>
          </a:p>
          <a:p>
            <a:pPr algn="ctr"/>
            <a:r>
              <a:rPr lang="en-US" sz="1600" b="0" dirty="0" smtClean="0">
                <a:effectLst/>
                <a:latin typeface="Arial" pitchFamily="34" charset="0"/>
                <a:cs typeface="Arial" pitchFamily="34" charset="0"/>
              </a:rPr>
              <a:t>&lt;0x08 0000&gt; = LB _c_int00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02484" y="2255027"/>
            <a:ext cx="2732459" cy="7017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91440" tIns="91440" rIns="91440" bIns="91440" rtlCol="0" anchor="ctr" anchorCtr="0">
            <a:spAutoFit/>
          </a:bodyPr>
          <a:lstStyle/>
          <a:p>
            <a:pPr algn="ctr"/>
            <a:r>
              <a:rPr lang="en-US" sz="1600" b="0" dirty="0" smtClean="0">
                <a:effectLst/>
                <a:latin typeface="Arial" pitchFamily="34" charset="0"/>
                <a:cs typeface="Arial" pitchFamily="34" charset="0"/>
              </a:rPr>
              <a:t>M0 RAM Entry Point</a:t>
            </a:r>
          </a:p>
          <a:p>
            <a:pPr algn="ctr"/>
            <a:r>
              <a:rPr lang="en-US" sz="1600" b="0" dirty="0" smtClean="0">
                <a:effectLst/>
                <a:latin typeface="Arial" pitchFamily="34" charset="0"/>
                <a:cs typeface="Arial" pitchFamily="34" charset="0"/>
              </a:rPr>
              <a:t>&lt;0x00 0000&gt; = LB _c_int00</a:t>
            </a:r>
          </a:p>
        </p:txBody>
      </p:sp>
      <p:cxnSp>
        <p:nvCxnSpPr>
          <p:cNvPr id="30" name="Elbow Connector 29"/>
          <p:cNvCxnSpPr>
            <a:stCxn id="27" idx="2"/>
            <a:endCxn id="29" idx="0"/>
          </p:cNvCxnSpPr>
          <p:nvPr/>
        </p:nvCxnSpPr>
        <p:spPr bwMode="auto">
          <a:xfrm rot="5400000">
            <a:off x="3347493" y="1015609"/>
            <a:ext cx="760639" cy="17181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Elbow Connector 30"/>
          <p:cNvCxnSpPr>
            <a:stCxn id="27" idx="2"/>
            <a:endCxn id="28" idx="0"/>
          </p:cNvCxnSpPr>
          <p:nvPr/>
        </p:nvCxnSpPr>
        <p:spPr bwMode="auto">
          <a:xfrm rot="16200000" flipH="1">
            <a:off x="5029276" y="1052021"/>
            <a:ext cx="760639" cy="16453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684412" y="3571183"/>
            <a:ext cx="1751013" cy="850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3797125" y="3618808"/>
            <a:ext cx="1528762" cy="77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_c_int00:</a:t>
            </a:r>
          </a:p>
          <a:p>
            <a:pPr>
              <a:lnSpc>
                <a:spcPct val="6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   </a:t>
            </a:r>
          </a:p>
          <a:p>
            <a:pPr>
              <a:lnSpc>
                <a:spcPct val="6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CALL main()</a:t>
            </a:r>
          </a:p>
        </p:txBody>
      </p:sp>
      <p:grpSp>
        <p:nvGrpSpPr>
          <p:cNvPr id="34" name="Group 44"/>
          <p:cNvGrpSpPr>
            <a:grpSpLocks/>
          </p:cNvGrpSpPr>
          <p:nvPr/>
        </p:nvGrpSpPr>
        <p:grpSpPr bwMode="auto">
          <a:xfrm>
            <a:off x="4418314" y="3769624"/>
            <a:ext cx="292099" cy="501651"/>
            <a:chOff x="1586" y="2640"/>
            <a:chExt cx="184" cy="316"/>
          </a:xfrm>
        </p:grpSpPr>
        <p:sp>
          <p:nvSpPr>
            <p:cNvPr id="35" name="Text Box 45"/>
            <p:cNvSpPr txBox="1">
              <a:spLocks noChangeArrowheads="1"/>
            </p:cNvSpPr>
            <p:nvPr/>
          </p:nvSpPr>
          <p:spPr bwMode="auto">
            <a:xfrm>
              <a:off x="1586" y="2640"/>
              <a:ext cx="184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1586" y="2711"/>
              <a:ext cx="184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1586" y="2782"/>
              <a:ext cx="184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</p:grpSp>
      <p:cxnSp>
        <p:nvCxnSpPr>
          <p:cNvPr id="38" name="Elbow Connector 37"/>
          <p:cNvCxnSpPr>
            <a:stCxn id="29" idx="2"/>
            <a:endCxn id="32" idx="0"/>
          </p:cNvCxnSpPr>
          <p:nvPr/>
        </p:nvCxnSpPr>
        <p:spPr bwMode="auto">
          <a:xfrm rot="16200000" flipH="1">
            <a:off x="3407104" y="2418367"/>
            <a:ext cx="614425" cy="16912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Elbow Connector 38"/>
          <p:cNvCxnSpPr>
            <a:stCxn id="28" idx="2"/>
            <a:endCxn id="32" idx="0"/>
          </p:cNvCxnSpPr>
          <p:nvPr/>
        </p:nvCxnSpPr>
        <p:spPr bwMode="auto">
          <a:xfrm rot="5400000">
            <a:off x="5088888" y="2427789"/>
            <a:ext cx="614425" cy="167236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275757" y="2457572"/>
            <a:ext cx="56938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0" dirty="0" smtClean="0">
                <a:effectLst/>
                <a:latin typeface="Arial" pitchFamily="34" charset="0"/>
                <a:cs typeface="Arial" pitchFamily="34" charset="0"/>
              </a:rPr>
              <a:t>OR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36209" y="5041768"/>
            <a:ext cx="2495131" cy="1223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52084" y="5167181"/>
            <a:ext cx="2506663" cy="1042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main()</a:t>
            </a:r>
          </a:p>
          <a:p>
            <a:pPr>
              <a:lnSpc>
                <a:spcPct val="6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{ initialization();</a:t>
            </a:r>
          </a:p>
          <a:p>
            <a:pPr>
              <a:lnSpc>
                <a:spcPct val="6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    </a:t>
            </a:r>
          </a:p>
          <a:p>
            <a:pPr>
              <a:lnSpc>
                <a:spcPct val="6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}</a:t>
            </a: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086876" y="4638543"/>
            <a:ext cx="2413000" cy="19732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094814" y="4787768"/>
            <a:ext cx="2406428" cy="17789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Initialization()</a:t>
            </a:r>
          </a:p>
          <a:p>
            <a:pPr>
              <a:lnSpc>
                <a:spcPct val="4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{</a:t>
            </a:r>
          </a:p>
          <a:p>
            <a:pPr>
              <a:lnSpc>
                <a:spcPct val="4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  Load PIE Vectors</a:t>
            </a:r>
          </a:p>
          <a:p>
            <a:pPr>
              <a:lnSpc>
                <a:spcPct val="4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  Enable the PIE</a:t>
            </a:r>
          </a:p>
          <a:p>
            <a:pPr>
              <a:lnSpc>
                <a:spcPct val="4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  Enable PIEIER</a:t>
            </a:r>
          </a:p>
          <a:p>
            <a:pPr>
              <a:lnSpc>
                <a:spcPct val="4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  Enable </a:t>
            </a:r>
            <a:r>
              <a:rPr lang="en-US" sz="1600" b="0" dirty="0" smtClean="0">
                <a:effectLst/>
                <a:latin typeface="Courier New" pitchFamily="49" charset="0"/>
              </a:rPr>
              <a:t>CPU </a:t>
            </a:r>
            <a:r>
              <a:rPr lang="en-US" sz="1600" b="0" dirty="0">
                <a:effectLst/>
                <a:latin typeface="Courier New" pitchFamily="49" charset="0"/>
              </a:rPr>
              <a:t>IER</a:t>
            </a:r>
          </a:p>
          <a:p>
            <a:pPr>
              <a:lnSpc>
                <a:spcPct val="4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  Enable INTM</a:t>
            </a:r>
          </a:p>
          <a:p>
            <a:pPr>
              <a:lnSpc>
                <a:spcPct val="4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}</a:t>
            </a:r>
          </a:p>
        </p:txBody>
      </p:sp>
      <p:sp>
        <p:nvSpPr>
          <p:cNvPr id="45" name="Rectangle 16" descr="Outlined diamond"/>
          <p:cNvSpPr>
            <a:spLocks noChangeArrowheads="1"/>
          </p:cNvSpPr>
          <p:nvPr/>
        </p:nvSpPr>
        <p:spPr bwMode="auto">
          <a:xfrm>
            <a:off x="6487450" y="4333423"/>
            <a:ext cx="1803400" cy="9144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tIns="91440" anchor="ctr"/>
          <a:lstStyle/>
          <a:p>
            <a:pPr algn="ctr"/>
            <a:r>
              <a:rPr lang="en-US" sz="1600" dirty="0">
                <a:effectLst/>
                <a:latin typeface="Arial" charset="0"/>
              </a:rPr>
              <a:t>PIE Vector Table</a:t>
            </a:r>
          </a:p>
          <a:p>
            <a:pPr algn="ctr"/>
            <a:r>
              <a:rPr lang="en-US" sz="1600" dirty="0" smtClean="0">
                <a:effectLst/>
                <a:latin typeface="Arial" charset="0"/>
              </a:rPr>
              <a:t>512 </a:t>
            </a:r>
            <a:r>
              <a:rPr lang="en-US" sz="1600" dirty="0">
                <a:effectLst/>
                <a:latin typeface="Arial" charset="0"/>
              </a:rPr>
              <a:t>Word RAM</a:t>
            </a:r>
          </a:p>
          <a:p>
            <a:pPr algn="ctr"/>
            <a:r>
              <a:rPr lang="en-US" sz="1600" dirty="0">
                <a:effectLst/>
                <a:latin typeface="Arial" charset="0"/>
              </a:rPr>
              <a:t>0x00 0D00 – </a:t>
            </a:r>
            <a:r>
              <a:rPr lang="en-US" sz="1600" dirty="0" smtClean="0">
                <a:effectLst/>
                <a:latin typeface="Arial" charset="0"/>
              </a:rPr>
              <a:t>0EFF</a:t>
            </a: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2638149" y="5660893"/>
            <a:ext cx="43391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1247691" y="5591047"/>
            <a:ext cx="292099" cy="501651"/>
            <a:chOff x="1586" y="2640"/>
            <a:chExt cx="184" cy="316"/>
          </a:xfrm>
        </p:grpSpPr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1586" y="2640"/>
              <a:ext cx="184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1586" y="2711"/>
              <a:ext cx="184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1586" y="2782"/>
              <a:ext cx="184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</p:grpSp>
      <p:cxnSp>
        <p:nvCxnSpPr>
          <p:cNvPr id="52" name="Straight Arrow Connector 51"/>
          <p:cNvCxnSpPr>
            <a:stCxn id="26" idx="6"/>
            <a:endCxn id="27" idx="1"/>
          </p:cNvCxnSpPr>
          <p:nvPr/>
        </p:nvCxnSpPr>
        <p:spPr bwMode="auto">
          <a:xfrm>
            <a:off x="2654273" y="1131328"/>
            <a:ext cx="561041" cy="121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3" name="Elbow Connector 46"/>
          <p:cNvCxnSpPr/>
          <p:nvPr/>
        </p:nvCxnSpPr>
        <p:spPr bwMode="auto">
          <a:xfrm rot="10800000" flipV="1">
            <a:off x="1405721" y="4019504"/>
            <a:ext cx="2273825" cy="102226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117720" y="4764507"/>
            <a:ext cx="817562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>
                <a:effectLst/>
                <a:latin typeface="Arial" charset="0"/>
              </a:rPr>
              <a:t>Main.c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6329763" y="1601054"/>
            <a:ext cx="2202847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smtClean="0">
                <a:effectLst/>
                <a:latin typeface="Arial" charset="0"/>
              </a:rPr>
              <a:t>CodeStartBranch.asm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5417060" y="3549702"/>
            <a:ext cx="1757212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smtClean="0">
                <a:effectLst/>
                <a:latin typeface="Arial" charset="0"/>
              </a:rPr>
              <a:t>rts2800_fpu32.lib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79539" y="895257"/>
            <a:ext cx="2634374" cy="4862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i="1" dirty="0" smtClean="0">
                <a:effectLst/>
                <a:latin typeface="Arial" pitchFamily="34" charset="0"/>
                <a:cs typeface="Arial" pitchFamily="34" charset="0"/>
              </a:rPr>
              <a:t>Boot option determines code execution entry point</a:t>
            </a: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5803843" y="5649644"/>
            <a:ext cx="3171709" cy="1112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5819719" y="5705248"/>
            <a:ext cx="3259350" cy="1052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 b="0" dirty="0" smtClean="0">
                <a:effectLst/>
                <a:latin typeface="Courier New" pitchFamily="49" charset="0"/>
              </a:rPr>
              <a:t>interrupt void </a:t>
            </a:r>
            <a:r>
              <a:rPr lang="en-US" sz="1600" b="0" i="1" dirty="0" smtClean="0">
                <a:effectLst/>
                <a:latin typeface="Courier New" pitchFamily="49" charset="0"/>
              </a:rPr>
              <a:t>name</a:t>
            </a:r>
            <a:r>
              <a:rPr lang="en-US" sz="1600" b="0" dirty="0" smtClean="0">
                <a:effectLst/>
                <a:latin typeface="Courier New" pitchFamily="49" charset="0"/>
              </a:rPr>
              <a:t>(void)</a:t>
            </a:r>
            <a:endParaRPr lang="en-US" sz="1600" b="0" dirty="0">
              <a:effectLst/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0" dirty="0" smtClean="0">
                <a:effectLst/>
                <a:latin typeface="Courier New" pitchFamily="49" charset="0"/>
              </a:rPr>
              <a:t>{</a:t>
            </a:r>
            <a:endParaRPr lang="en-US" sz="1600" b="0" dirty="0">
              <a:effectLst/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    </a:t>
            </a:r>
          </a:p>
          <a:p>
            <a:pPr>
              <a:lnSpc>
                <a:spcPct val="60000"/>
              </a:lnSpc>
            </a:pPr>
            <a:r>
              <a:rPr lang="en-US" sz="1600" b="0" dirty="0" smtClean="0">
                <a:effectLst/>
                <a:latin typeface="Courier New" pitchFamily="49" charset="0"/>
              </a:rPr>
              <a:t>}</a:t>
            </a:r>
            <a:endParaRPr lang="en-US" sz="1600" b="0" dirty="0">
              <a:effectLst/>
              <a:latin typeface="Courier New" pitchFamily="49" charset="0"/>
            </a:endParaRPr>
          </a:p>
        </p:txBody>
      </p:sp>
      <p:grpSp>
        <p:nvGrpSpPr>
          <p:cNvPr id="60" name="Group 48"/>
          <p:cNvGrpSpPr>
            <a:grpSpLocks/>
          </p:cNvGrpSpPr>
          <p:nvPr/>
        </p:nvGrpSpPr>
        <p:grpSpPr bwMode="auto">
          <a:xfrm>
            <a:off x="7233819" y="6129114"/>
            <a:ext cx="292099" cy="501651"/>
            <a:chOff x="1586" y="2640"/>
            <a:chExt cx="184" cy="316"/>
          </a:xfrm>
        </p:grpSpPr>
        <p:sp>
          <p:nvSpPr>
            <p:cNvPr id="61" name="Text Box 49"/>
            <p:cNvSpPr txBox="1">
              <a:spLocks noChangeArrowheads="1"/>
            </p:cNvSpPr>
            <p:nvPr/>
          </p:nvSpPr>
          <p:spPr bwMode="auto">
            <a:xfrm>
              <a:off x="1586" y="2640"/>
              <a:ext cx="184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62" name="Text Box 50"/>
            <p:cNvSpPr txBox="1">
              <a:spLocks noChangeArrowheads="1"/>
            </p:cNvSpPr>
            <p:nvPr/>
          </p:nvSpPr>
          <p:spPr bwMode="auto">
            <a:xfrm>
              <a:off x="1586" y="2711"/>
              <a:ext cx="184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dirty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 dirty="0">
                <a:effectLst/>
                <a:latin typeface="Courier New" pitchFamily="49" charset="0"/>
              </a:endParaRPr>
            </a:p>
          </p:txBody>
        </p:sp>
        <p:sp>
          <p:nvSpPr>
            <p:cNvPr id="63" name="Text Box 51"/>
            <p:cNvSpPr txBox="1">
              <a:spLocks noChangeArrowheads="1"/>
            </p:cNvSpPr>
            <p:nvPr/>
          </p:nvSpPr>
          <p:spPr bwMode="auto">
            <a:xfrm>
              <a:off x="1586" y="2782"/>
              <a:ext cx="184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dirty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 dirty="0">
                <a:effectLst/>
                <a:latin typeface="Courier New" pitchFamily="49" charset="0"/>
              </a:endParaRPr>
            </a:p>
          </p:txBody>
        </p:sp>
      </p:grp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7802152" y="5386155"/>
            <a:ext cx="1215782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 smtClean="0">
                <a:effectLst/>
                <a:latin typeface="Arial" charset="0"/>
              </a:rPr>
              <a:t>DefaultIsr.c</a:t>
            </a:r>
            <a:endParaRPr lang="en-US" sz="1600" b="0" i="1" dirty="0">
              <a:effectLst/>
              <a:latin typeface="Arial" charset="0"/>
            </a:endParaRPr>
          </a:p>
        </p:txBody>
      </p:sp>
      <p:cxnSp>
        <p:nvCxnSpPr>
          <p:cNvPr id="73" name="Straight Arrow Connector 72"/>
          <p:cNvCxnSpPr>
            <a:endCxn id="58" idx="0"/>
          </p:cNvCxnSpPr>
          <p:nvPr/>
        </p:nvCxnSpPr>
        <p:spPr bwMode="auto">
          <a:xfrm rot="5400000">
            <a:off x="7193778" y="5453723"/>
            <a:ext cx="391842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80" name="Elbow Connector 79"/>
          <p:cNvCxnSpPr>
            <a:endCxn id="45" idx="1"/>
          </p:cNvCxnSpPr>
          <p:nvPr/>
        </p:nvCxnSpPr>
        <p:spPr bwMode="auto">
          <a:xfrm flipV="1">
            <a:off x="5498432" y="4790623"/>
            <a:ext cx="989018" cy="5500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9" name="Oval 88"/>
          <p:cNvSpPr/>
          <p:nvPr/>
        </p:nvSpPr>
        <p:spPr bwMode="auto">
          <a:xfrm>
            <a:off x="7824997" y="3691758"/>
            <a:ext cx="1085892" cy="337385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  <a:latin typeface="Arial" pitchFamily="34" charset="0"/>
                <a:cs typeface="Arial" pitchFamily="34" charset="0"/>
              </a:rPr>
              <a:t>Interrupt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" name="Elbow Connector 92"/>
          <p:cNvCxnSpPr>
            <a:stCxn id="89" idx="2"/>
            <a:endCxn id="45" idx="0"/>
          </p:cNvCxnSpPr>
          <p:nvPr/>
        </p:nvCxnSpPr>
        <p:spPr bwMode="auto">
          <a:xfrm rot="10800000" flipV="1">
            <a:off x="7389151" y="3860451"/>
            <a:ext cx="435847" cy="4729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6238284" y="1839911"/>
            <a:ext cx="2406428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sz="1600" b="0" dirty="0" smtClean="0">
                <a:effectLst/>
                <a:latin typeface="Courier New" pitchFamily="49" charset="0"/>
              </a:rPr>
              <a:t>.sect  “</a:t>
            </a:r>
            <a:r>
              <a:rPr lang="en-US" sz="1600" b="0" dirty="0" err="1" smtClean="0">
                <a:effectLst/>
                <a:latin typeface="Courier New" pitchFamily="49" charset="0"/>
              </a:rPr>
              <a:t>codestart</a:t>
            </a:r>
            <a:r>
              <a:rPr lang="en-US" sz="1600" b="0" dirty="0" smtClean="0">
                <a:effectLst/>
                <a:latin typeface="Courier New" pitchFamily="49" charset="0"/>
              </a:rPr>
              <a:t>”</a:t>
            </a:r>
            <a:endParaRPr lang="en-US" sz="1600" b="0" dirty="0">
              <a:effectLst/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25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/>
          <p:cNvSpPr/>
          <p:nvPr/>
        </p:nvSpPr>
        <p:spPr bwMode="auto">
          <a:xfrm>
            <a:off x="2085654" y="3049762"/>
            <a:ext cx="5022363" cy="1255108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414428" y="1150707"/>
            <a:ext cx="5332287" cy="103769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Interrupt Signal Flow – Summary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678093" y="1438384"/>
            <a:ext cx="1181523" cy="575353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effectLst/>
                <a:latin typeface="Arial" pitchFamily="34" charset="0"/>
                <a:cs typeface="Arial" pitchFamily="34" charset="0"/>
              </a:rPr>
              <a:t>Peripheral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effectLst/>
                <a:latin typeface="Arial" pitchFamily="34" charset="0"/>
                <a:cs typeface="Arial" pitchFamily="34" charset="0"/>
              </a:rPr>
              <a:t>Interrupt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602474" y="3353157"/>
            <a:ext cx="5827535" cy="398463"/>
            <a:chOff x="2602474" y="3353157"/>
            <a:chExt cx="5827535" cy="398463"/>
          </a:xfrm>
        </p:grpSpPr>
        <p:sp>
          <p:nvSpPr>
            <p:cNvPr id="17" name="Arc 52"/>
            <p:cNvSpPr>
              <a:spLocks/>
            </p:cNvSpPr>
            <p:nvPr/>
          </p:nvSpPr>
          <p:spPr bwMode="auto">
            <a:xfrm>
              <a:off x="3927791" y="3353157"/>
              <a:ext cx="317500" cy="398463"/>
            </a:xfrm>
            <a:custGeom>
              <a:avLst/>
              <a:gdLst>
                <a:gd name="G0" fmla="+- 0 0 0"/>
                <a:gd name="G1" fmla="+- 19593 0 0"/>
                <a:gd name="G2" fmla="+- 21600 0 0"/>
                <a:gd name="T0" fmla="*/ 9092 w 21600"/>
                <a:gd name="T1" fmla="*/ 0 h 22423"/>
                <a:gd name="T2" fmla="*/ 21414 w 21600"/>
                <a:gd name="T3" fmla="*/ 22423 h 22423"/>
                <a:gd name="T4" fmla="*/ 0 w 21600"/>
                <a:gd name="T5" fmla="*/ 19593 h 2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23" fill="none" extrusionOk="0">
                  <a:moveTo>
                    <a:pt x="9092" y="-1"/>
                  </a:moveTo>
                  <a:cubicBezTo>
                    <a:pt x="16719" y="3539"/>
                    <a:pt x="21600" y="11184"/>
                    <a:pt x="21600" y="19593"/>
                  </a:cubicBezTo>
                  <a:cubicBezTo>
                    <a:pt x="21600" y="20539"/>
                    <a:pt x="21537" y="21484"/>
                    <a:pt x="21413" y="22422"/>
                  </a:cubicBezTo>
                </a:path>
                <a:path w="21600" h="22423" stroke="0" extrusionOk="0">
                  <a:moveTo>
                    <a:pt x="9092" y="-1"/>
                  </a:moveTo>
                  <a:cubicBezTo>
                    <a:pt x="16719" y="3539"/>
                    <a:pt x="21600" y="11184"/>
                    <a:pt x="21600" y="19593"/>
                  </a:cubicBezTo>
                  <a:cubicBezTo>
                    <a:pt x="21600" y="20539"/>
                    <a:pt x="21537" y="21484"/>
                    <a:pt x="21413" y="22422"/>
                  </a:cubicBezTo>
                  <a:lnTo>
                    <a:pt x="0" y="19593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 bwMode="auto">
            <a:xfrm flipH="1">
              <a:off x="3962615" y="3382965"/>
              <a:ext cx="235658" cy="2376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 flipV="1">
              <a:off x="2602474" y="3611128"/>
              <a:ext cx="1367423" cy="318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6" name="Arc 52"/>
            <p:cNvSpPr>
              <a:spLocks/>
            </p:cNvSpPr>
            <p:nvPr/>
          </p:nvSpPr>
          <p:spPr bwMode="auto">
            <a:xfrm>
              <a:off x="5929511" y="3353157"/>
              <a:ext cx="317500" cy="398463"/>
            </a:xfrm>
            <a:custGeom>
              <a:avLst/>
              <a:gdLst>
                <a:gd name="G0" fmla="+- 0 0 0"/>
                <a:gd name="G1" fmla="+- 19593 0 0"/>
                <a:gd name="G2" fmla="+- 21600 0 0"/>
                <a:gd name="T0" fmla="*/ 9092 w 21600"/>
                <a:gd name="T1" fmla="*/ 0 h 22423"/>
                <a:gd name="T2" fmla="*/ 21414 w 21600"/>
                <a:gd name="T3" fmla="*/ 22423 h 22423"/>
                <a:gd name="T4" fmla="*/ 0 w 21600"/>
                <a:gd name="T5" fmla="*/ 19593 h 2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23" fill="none" extrusionOk="0">
                  <a:moveTo>
                    <a:pt x="9092" y="-1"/>
                  </a:moveTo>
                  <a:cubicBezTo>
                    <a:pt x="16719" y="3539"/>
                    <a:pt x="21600" y="11184"/>
                    <a:pt x="21600" y="19593"/>
                  </a:cubicBezTo>
                  <a:cubicBezTo>
                    <a:pt x="21600" y="20539"/>
                    <a:pt x="21537" y="21484"/>
                    <a:pt x="21413" y="22422"/>
                  </a:cubicBezTo>
                </a:path>
                <a:path w="21600" h="22423" stroke="0" extrusionOk="0">
                  <a:moveTo>
                    <a:pt x="9092" y="-1"/>
                  </a:moveTo>
                  <a:cubicBezTo>
                    <a:pt x="16719" y="3539"/>
                    <a:pt x="21600" y="11184"/>
                    <a:pt x="21600" y="19593"/>
                  </a:cubicBezTo>
                  <a:cubicBezTo>
                    <a:pt x="21600" y="20539"/>
                    <a:pt x="21537" y="21484"/>
                    <a:pt x="21413" y="22422"/>
                  </a:cubicBezTo>
                  <a:lnTo>
                    <a:pt x="0" y="19593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>
              <a:off x="6167396" y="3620629"/>
              <a:ext cx="226261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5964335" y="3382965"/>
              <a:ext cx="235658" cy="2376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H="1">
              <a:off x="4174425" y="3617216"/>
              <a:ext cx="1797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67" name="Straight Connector 66"/>
          <p:cNvCxnSpPr>
            <a:stCxn id="12" idx="6"/>
            <a:endCxn id="19" idx="1"/>
          </p:cNvCxnSpPr>
          <p:nvPr/>
        </p:nvCxnSpPr>
        <p:spPr bwMode="auto">
          <a:xfrm flipV="1">
            <a:off x="1859616" y="1726060"/>
            <a:ext cx="1732436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3328821" y="1202313"/>
            <a:ext cx="958917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dirty="0" err="1" smtClean="0">
                <a:effectLst/>
                <a:latin typeface="Arial" pitchFamily="34" charset="0"/>
                <a:cs typeface="Arial" pitchFamily="34" charset="0"/>
              </a:rPr>
              <a:t>PIEIFR</a:t>
            </a:r>
            <a:r>
              <a:rPr lang="en-US" sz="1600" dirty="0" err="1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endParaRPr lang="en-US" sz="1600" dirty="0" smtClean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18213" y="1212587"/>
            <a:ext cx="970137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dirty="0" err="1" smtClean="0">
                <a:effectLst/>
                <a:latin typeface="Arial" pitchFamily="34" charset="0"/>
                <a:cs typeface="Arial" pitchFamily="34" charset="0"/>
              </a:rPr>
              <a:t>PIEIER</a:t>
            </a:r>
            <a:r>
              <a:rPr lang="en-US" sz="1600" dirty="0" err="1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endParaRPr lang="en-US" sz="1600" dirty="0" smtClean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433273" y="1426631"/>
            <a:ext cx="800219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effectLst/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err="1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r>
              <a:rPr lang="en-US" sz="1600" b="0" dirty="0" err="1" smtClean="0"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lang="en-US" sz="1600" dirty="0" err="1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y</a:t>
            </a:r>
            <a:endParaRPr lang="en-US" sz="1600" dirty="0" smtClean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358247" y="1913191"/>
            <a:ext cx="3470822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Interrupt_enable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(</a:t>
            </a:r>
            <a:r>
              <a:rPr lang="en-US" sz="1600" b="0" i="1" dirty="0" err="1">
                <a:solidFill>
                  <a:srgbClr val="00B050"/>
                </a:solidFill>
                <a:latin typeface="Helvetica" pitchFamily="34" charset="0"/>
                <a:cs typeface="Helvetica" pitchFamily="34" charset="0"/>
              </a:rPr>
              <a:t>interruptNumber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);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effectLst/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881907" y="3101293"/>
            <a:ext cx="526106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IER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811709" y="3099583"/>
            <a:ext cx="686406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INTM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161411" y="3100599"/>
            <a:ext cx="526106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dirty="0" smtClean="0">
                <a:effectLst/>
                <a:latin typeface="Arial" pitchFamily="34" charset="0"/>
                <a:cs typeface="Arial" pitchFamily="34" charset="0"/>
              </a:rPr>
              <a:t>IFR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667553" y="3755275"/>
            <a:ext cx="2759978" cy="524759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>
              <a:spcBef>
                <a:spcPts val="300"/>
              </a:spcBef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34" charset="0"/>
                <a:cs typeface="Helvetica" pitchFamily="34" charset="0"/>
              </a:rPr>
              <a:t>EINT;</a:t>
            </a:r>
          </a:p>
          <a:p>
            <a:pPr algn="r">
              <a:spcBef>
                <a:spcPts val="300"/>
              </a:spcBef>
            </a:pPr>
            <a:r>
              <a:rPr lang="en-US" sz="1600" b="0" dirty="0">
                <a:latin typeface="Helvetica" pitchFamily="34" charset="0"/>
                <a:cs typeface="Helvetica" pitchFamily="34" charset="0"/>
              </a:rPr>
              <a:t>or</a:t>
            </a:r>
            <a:r>
              <a:rPr lang="en-US" sz="1600" b="0" dirty="0" smtClean="0">
                <a:latin typeface="Helvetica" pitchFamily="34" charset="0"/>
                <a:cs typeface="Helvetica" pitchFamily="34" charset="0"/>
              </a:rPr>
              <a:t>: </a:t>
            </a:r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Interrupt_enableMaster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Helvetica" pitchFamily="34" charset="0"/>
                <a:cs typeface="Helvetica" pitchFamily="34" charset="0"/>
              </a:rPr>
              <a:t>();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effectLst/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161" name="Straight Connector 160"/>
          <p:cNvCxnSpPr>
            <a:stCxn id="21" idx="1"/>
          </p:cNvCxnSpPr>
          <p:nvPr/>
        </p:nvCxnSpPr>
        <p:spPr bwMode="auto">
          <a:xfrm flipH="1">
            <a:off x="782575" y="3614032"/>
            <a:ext cx="145159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592052" y="1580010"/>
            <a:ext cx="368300" cy="292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91440" anchor="ctr"/>
          <a:lstStyle/>
          <a:p>
            <a:pPr algn="ctr"/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1</a:t>
            </a:r>
            <a:endParaRPr lang="en-US" sz="2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234174" y="3467982"/>
            <a:ext cx="368300" cy="292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91440" anchor="ctr"/>
          <a:lstStyle/>
          <a:p>
            <a:pPr algn="ctr"/>
            <a:r>
              <a:rPr lang="en-US" sz="2000" dirty="0" smtClean="0">
                <a:effectLst/>
                <a:latin typeface="Arial" pitchFamily="34" charset="0"/>
                <a:cs typeface="Arial" pitchFamily="34" charset="0"/>
              </a:rPr>
              <a:t>1</a:t>
            </a:r>
            <a:endParaRPr lang="en-US" sz="2000" dirty="0"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62400" y="1464879"/>
            <a:ext cx="4467609" cy="398463"/>
            <a:chOff x="3962400" y="1464879"/>
            <a:chExt cx="4467609" cy="398463"/>
          </a:xfrm>
        </p:grpSpPr>
        <p:sp>
          <p:nvSpPr>
            <p:cNvPr id="41" name="Arc 52"/>
            <p:cNvSpPr>
              <a:spLocks/>
            </p:cNvSpPr>
            <p:nvPr/>
          </p:nvSpPr>
          <p:spPr bwMode="auto">
            <a:xfrm>
              <a:off x="5859679" y="1464879"/>
              <a:ext cx="317500" cy="398463"/>
            </a:xfrm>
            <a:custGeom>
              <a:avLst/>
              <a:gdLst>
                <a:gd name="G0" fmla="+- 0 0 0"/>
                <a:gd name="G1" fmla="+- 19593 0 0"/>
                <a:gd name="G2" fmla="+- 21600 0 0"/>
                <a:gd name="T0" fmla="*/ 9092 w 21600"/>
                <a:gd name="T1" fmla="*/ 0 h 22423"/>
                <a:gd name="T2" fmla="*/ 21414 w 21600"/>
                <a:gd name="T3" fmla="*/ 22423 h 22423"/>
                <a:gd name="T4" fmla="*/ 0 w 21600"/>
                <a:gd name="T5" fmla="*/ 19593 h 2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23" fill="none" extrusionOk="0">
                  <a:moveTo>
                    <a:pt x="9092" y="-1"/>
                  </a:moveTo>
                  <a:cubicBezTo>
                    <a:pt x="16719" y="3539"/>
                    <a:pt x="21600" y="11184"/>
                    <a:pt x="21600" y="19593"/>
                  </a:cubicBezTo>
                  <a:cubicBezTo>
                    <a:pt x="21600" y="20539"/>
                    <a:pt x="21537" y="21484"/>
                    <a:pt x="21413" y="22422"/>
                  </a:cubicBezTo>
                </a:path>
                <a:path w="21600" h="22423" stroke="0" extrusionOk="0">
                  <a:moveTo>
                    <a:pt x="9092" y="-1"/>
                  </a:moveTo>
                  <a:cubicBezTo>
                    <a:pt x="16719" y="3539"/>
                    <a:pt x="21600" y="11184"/>
                    <a:pt x="21600" y="19593"/>
                  </a:cubicBezTo>
                  <a:cubicBezTo>
                    <a:pt x="21600" y="20539"/>
                    <a:pt x="21537" y="21484"/>
                    <a:pt x="21413" y="22422"/>
                  </a:cubicBezTo>
                  <a:lnTo>
                    <a:pt x="0" y="19593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6097564" y="1732351"/>
              <a:ext cx="233244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flipH="1">
              <a:off x="5894503" y="1494687"/>
              <a:ext cx="235658" cy="2376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4" name="Straight Connector 163"/>
            <p:cNvCxnSpPr/>
            <p:nvPr/>
          </p:nvCxnSpPr>
          <p:spPr bwMode="auto">
            <a:xfrm flipH="1">
              <a:off x="3962400" y="1732455"/>
              <a:ext cx="19359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69" name="TextBox 168"/>
          <p:cNvSpPr txBox="1"/>
          <p:nvPr/>
        </p:nvSpPr>
        <p:spPr>
          <a:xfrm>
            <a:off x="2434944" y="906076"/>
            <a:ext cx="5264583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i="1" dirty="0" smtClean="0">
                <a:effectLst/>
                <a:latin typeface="Arial" pitchFamily="34" charset="0"/>
                <a:cs typeface="Arial" pitchFamily="34" charset="0"/>
              </a:rPr>
              <a:t>Peripheral Interrupt Expansion (PIE) – Interrupt Group </a:t>
            </a:r>
            <a:r>
              <a:rPr lang="en-US" sz="1600" dirty="0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553100" y="2794186"/>
            <a:ext cx="1999265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i="1" dirty="0" smtClean="0">
                <a:effectLst/>
                <a:latin typeface="Arial" pitchFamily="34" charset="0"/>
                <a:cs typeface="Arial" pitchFamily="34" charset="0"/>
              </a:rPr>
              <a:t>Core Interrupt Logic</a:t>
            </a:r>
            <a:endParaRPr lang="en-US" sz="1600" dirty="0" smtClean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246684" y="4941680"/>
            <a:ext cx="1708288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i="1" dirty="0" smtClean="0">
                <a:effectLst/>
                <a:latin typeface="Arial" pitchFamily="34" charset="0"/>
                <a:cs typeface="Arial" pitchFamily="34" charset="0"/>
              </a:rPr>
              <a:t>PIE Vector Table</a:t>
            </a:r>
            <a:endParaRPr lang="en-US" sz="1600" dirty="0" smtClean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284151" y="6365998"/>
            <a:ext cx="1628972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dirty="0" err="1" smtClean="0">
                <a:effectLst/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err="1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r>
              <a:rPr lang="en-US" sz="1600" b="0" dirty="0" err="1" smtClean="0"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lang="en-US" sz="1600" dirty="0" err="1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y</a:t>
            </a:r>
            <a:r>
              <a:rPr lang="en-US" sz="1600" b="0" dirty="0" smtClean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1600" b="0" dirty="0" smtClean="0">
                <a:effectLst/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1600" b="0" i="1" dirty="0" smtClean="0">
                <a:effectLst/>
                <a:latin typeface="Arial" pitchFamily="34" charset="0"/>
                <a:cs typeface="Arial" pitchFamily="34" charset="0"/>
                <a:sym typeface="Wingdings" pitchFamily="2" charset="2"/>
              </a:rPr>
              <a:t>name</a:t>
            </a:r>
            <a:endParaRPr lang="en-US" sz="1600" i="1" dirty="0" smtClean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Text Box 7"/>
          <p:cNvSpPr txBox="1">
            <a:spLocks noChangeArrowheads="1"/>
          </p:cNvSpPr>
          <p:nvPr/>
        </p:nvSpPr>
        <p:spPr bwMode="auto">
          <a:xfrm>
            <a:off x="5239131" y="5234343"/>
            <a:ext cx="3259350" cy="1151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b="0" dirty="0" smtClean="0">
                <a:effectLst/>
                <a:latin typeface="Courier New" pitchFamily="49" charset="0"/>
              </a:rPr>
              <a:t>interrupt void </a:t>
            </a:r>
            <a:r>
              <a:rPr lang="en-US" sz="1600" b="0" i="1" dirty="0" smtClean="0">
                <a:effectLst/>
                <a:latin typeface="Courier New" pitchFamily="49" charset="0"/>
              </a:rPr>
              <a:t>name</a:t>
            </a:r>
            <a:r>
              <a:rPr lang="en-US" sz="1600" b="0" dirty="0" smtClean="0">
                <a:effectLst/>
                <a:latin typeface="Courier New" pitchFamily="49" charset="0"/>
              </a:rPr>
              <a:t>(void)</a:t>
            </a:r>
            <a:endParaRPr lang="en-US" sz="1600" b="0" dirty="0">
              <a:effectLst/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0" dirty="0" smtClean="0">
                <a:effectLst/>
                <a:latin typeface="Courier New" pitchFamily="49" charset="0"/>
              </a:rPr>
              <a:t>{</a:t>
            </a:r>
            <a:endParaRPr lang="en-US" sz="1600" b="0" dirty="0">
              <a:effectLst/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0" dirty="0">
                <a:effectLst/>
                <a:latin typeface="Courier New" pitchFamily="49" charset="0"/>
              </a:rPr>
              <a:t>    </a:t>
            </a:r>
          </a:p>
          <a:p>
            <a:pPr>
              <a:lnSpc>
                <a:spcPct val="60000"/>
              </a:lnSpc>
            </a:pPr>
            <a:r>
              <a:rPr lang="en-US" sz="1600" b="0" dirty="0" smtClean="0">
                <a:effectLst/>
                <a:latin typeface="Courier New" pitchFamily="49" charset="0"/>
              </a:rPr>
              <a:t>}</a:t>
            </a:r>
            <a:endParaRPr lang="en-US" sz="1600" b="0" dirty="0">
              <a:effectLst/>
              <a:latin typeface="Courier New" pitchFamily="49" charset="0"/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6530399" y="5709510"/>
            <a:ext cx="292099" cy="501651"/>
            <a:chOff x="1586" y="2640"/>
            <a:chExt cx="184" cy="316"/>
          </a:xfrm>
        </p:grpSpPr>
        <p:sp>
          <p:nvSpPr>
            <p:cNvPr id="178" name="Text Box 49"/>
            <p:cNvSpPr txBox="1">
              <a:spLocks noChangeArrowheads="1"/>
            </p:cNvSpPr>
            <p:nvPr/>
          </p:nvSpPr>
          <p:spPr bwMode="auto">
            <a:xfrm>
              <a:off x="1586" y="2640"/>
              <a:ext cx="184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179" name="Text Box 50"/>
            <p:cNvSpPr txBox="1">
              <a:spLocks noChangeArrowheads="1"/>
            </p:cNvSpPr>
            <p:nvPr/>
          </p:nvSpPr>
          <p:spPr bwMode="auto">
            <a:xfrm>
              <a:off x="1586" y="2711"/>
              <a:ext cx="184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dirty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 dirty="0">
                <a:effectLst/>
                <a:latin typeface="Courier New" pitchFamily="49" charset="0"/>
              </a:endParaRPr>
            </a:p>
          </p:txBody>
        </p:sp>
        <p:sp>
          <p:nvSpPr>
            <p:cNvPr id="180" name="Text Box 51"/>
            <p:cNvSpPr txBox="1">
              <a:spLocks noChangeArrowheads="1"/>
            </p:cNvSpPr>
            <p:nvPr/>
          </p:nvSpPr>
          <p:spPr bwMode="auto">
            <a:xfrm>
              <a:off x="1586" y="2782"/>
              <a:ext cx="184" cy="1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</p:grpSp>
      <p:sp>
        <p:nvSpPr>
          <p:cNvPr id="181" name="Text Box 21"/>
          <p:cNvSpPr txBox="1">
            <a:spLocks noChangeArrowheads="1"/>
          </p:cNvSpPr>
          <p:nvPr/>
        </p:nvSpPr>
        <p:spPr bwMode="auto">
          <a:xfrm>
            <a:off x="7222020" y="4966551"/>
            <a:ext cx="1215782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 smtClean="0">
                <a:effectLst/>
                <a:latin typeface="Arial" charset="0"/>
              </a:rPr>
              <a:t>DefaultIsr.c</a:t>
            </a:r>
            <a:endParaRPr lang="en-US" sz="1600" b="0" i="1" dirty="0">
              <a:effectLst/>
              <a:latin typeface="Arial" charset="0"/>
            </a:endParaRPr>
          </a:p>
        </p:txBody>
      </p:sp>
      <p:cxnSp>
        <p:nvCxnSpPr>
          <p:cNvPr id="186" name="Straight Arrow Connector 185"/>
          <p:cNvCxnSpPr>
            <a:endCxn id="176" idx="1"/>
          </p:cNvCxnSpPr>
          <p:nvPr/>
        </p:nvCxnSpPr>
        <p:spPr bwMode="auto">
          <a:xfrm>
            <a:off x="3835110" y="5809885"/>
            <a:ext cx="140402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10" name="Straight Connector 209"/>
          <p:cNvCxnSpPr/>
          <p:nvPr/>
        </p:nvCxnSpPr>
        <p:spPr bwMode="auto">
          <a:xfrm>
            <a:off x="782575" y="2589102"/>
            <a:ext cx="764743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1" name="Straight Connector 210"/>
          <p:cNvCxnSpPr/>
          <p:nvPr/>
        </p:nvCxnSpPr>
        <p:spPr bwMode="auto">
          <a:xfrm>
            <a:off x="755650" y="4646116"/>
            <a:ext cx="767435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3" name="Straight Connector 212"/>
          <p:cNvCxnSpPr/>
          <p:nvPr/>
        </p:nvCxnSpPr>
        <p:spPr bwMode="auto">
          <a:xfrm>
            <a:off x="8426941" y="1728316"/>
            <a:ext cx="0" cy="8641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5" name="Straight Connector 214"/>
          <p:cNvCxnSpPr/>
          <p:nvPr/>
        </p:nvCxnSpPr>
        <p:spPr bwMode="auto">
          <a:xfrm>
            <a:off x="786713" y="2585070"/>
            <a:ext cx="0" cy="10344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7" name="Straight Connector 216"/>
          <p:cNvCxnSpPr/>
          <p:nvPr/>
        </p:nvCxnSpPr>
        <p:spPr bwMode="auto">
          <a:xfrm>
            <a:off x="8425401" y="3622431"/>
            <a:ext cx="0" cy="10299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1" name="Shape 220"/>
          <p:cNvCxnSpPr/>
          <p:nvPr/>
        </p:nvCxnSpPr>
        <p:spPr bwMode="auto">
          <a:xfrm rot="16200000" flipH="1">
            <a:off x="469031" y="4936575"/>
            <a:ext cx="1155711" cy="56625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280875" y="3023768"/>
            <a:ext cx="62869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effectLst/>
                <a:latin typeface="Arial" pitchFamily="34" charset="0"/>
                <a:cs typeface="Arial" pitchFamily="34" charset="0"/>
              </a:rPr>
              <a:t>Core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 err="1" smtClean="0">
                <a:effectLst/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err="1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endParaRPr lang="en-US" sz="1600" dirty="0" smtClean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50478" y="6575345"/>
            <a:ext cx="4943982" cy="2646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0" i="1" dirty="0" smtClean="0">
                <a:effectLst/>
                <a:latin typeface="Arial" pitchFamily="34" charset="0"/>
                <a:cs typeface="Arial" pitchFamily="34" charset="0"/>
              </a:rPr>
              <a:t>(For peripheral interrupts where </a:t>
            </a:r>
            <a:r>
              <a:rPr lang="en-US" sz="1400" i="1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r>
              <a:rPr lang="en-US" sz="1400" b="0" i="1" dirty="0" smtClean="0">
                <a:effectLst/>
                <a:latin typeface="Arial" pitchFamily="34" charset="0"/>
                <a:cs typeface="Arial" pitchFamily="34" charset="0"/>
              </a:rPr>
              <a:t> = 1 to 12, and </a:t>
            </a:r>
            <a:r>
              <a:rPr lang="en-US" sz="1400" i="1" dirty="0" smtClean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y</a:t>
            </a:r>
            <a:r>
              <a:rPr lang="en-US" sz="1400" b="0" i="1" dirty="0" smtClean="0">
                <a:effectLst/>
                <a:latin typeface="Arial" pitchFamily="34" charset="0"/>
                <a:cs typeface="Arial" pitchFamily="34" charset="0"/>
              </a:rPr>
              <a:t> = 1 to 16)</a:t>
            </a:r>
            <a:endParaRPr lang="en-US" sz="1400" i="1" dirty="0" smtClean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rc 7"/>
          <p:cNvSpPr/>
          <p:nvPr/>
        </p:nvSpPr>
        <p:spPr bwMode="auto">
          <a:xfrm rot="12013646">
            <a:off x="3307564" y="1824768"/>
            <a:ext cx="893377" cy="1487145"/>
          </a:xfrm>
          <a:custGeom>
            <a:avLst/>
            <a:gdLst>
              <a:gd name="connsiteX0" fmla="*/ 670670 w 1341340"/>
              <a:gd name="connsiteY0" fmla="*/ 0 h 1451716"/>
              <a:gd name="connsiteX1" fmla="*/ 1340992 w 1341340"/>
              <a:gd name="connsiteY1" fmla="*/ 702477 h 1451716"/>
              <a:gd name="connsiteX2" fmla="*/ 721225 w 1341340"/>
              <a:gd name="connsiteY2" fmla="*/ 1449651 h 1451716"/>
              <a:gd name="connsiteX3" fmla="*/ 670670 w 1341340"/>
              <a:gd name="connsiteY3" fmla="*/ 725858 h 1451716"/>
              <a:gd name="connsiteX4" fmla="*/ 670670 w 1341340"/>
              <a:gd name="connsiteY4" fmla="*/ 0 h 1451716"/>
              <a:gd name="connsiteX0" fmla="*/ 670670 w 1341340"/>
              <a:gd name="connsiteY0" fmla="*/ 0 h 1451716"/>
              <a:gd name="connsiteX1" fmla="*/ 1340992 w 1341340"/>
              <a:gd name="connsiteY1" fmla="*/ 702477 h 1451716"/>
              <a:gd name="connsiteX2" fmla="*/ 721225 w 1341340"/>
              <a:gd name="connsiteY2" fmla="*/ 1449651 h 1451716"/>
              <a:gd name="connsiteX0" fmla="*/ 0 w 670677"/>
              <a:gd name="connsiteY0" fmla="*/ 0 h 1449651"/>
              <a:gd name="connsiteX1" fmla="*/ 670322 w 670677"/>
              <a:gd name="connsiteY1" fmla="*/ 702477 h 1449651"/>
              <a:gd name="connsiteX2" fmla="*/ 50555 w 670677"/>
              <a:gd name="connsiteY2" fmla="*/ 1449651 h 1449651"/>
              <a:gd name="connsiteX3" fmla="*/ 0 w 670677"/>
              <a:gd name="connsiteY3" fmla="*/ 725858 h 1449651"/>
              <a:gd name="connsiteX4" fmla="*/ 0 w 670677"/>
              <a:gd name="connsiteY4" fmla="*/ 0 h 1449651"/>
              <a:gd name="connsiteX0" fmla="*/ 0 w 670677"/>
              <a:gd name="connsiteY0" fmla="*/ 0 h 1449651"/>
              <a:gd name="connsiteX1" fmla="*/ 670322 w 670677"/>
              <a:gd name="connsiteY1" fmla="*/ 702477 h 1449651"/>
              <a:gd name="connsiteX2" fmla="*/ 50555 w 670677"/>
              <a:gd name="connsiteY2" fmla="*/ 1449651 h 1449651"/>
              <a:gd name="connsiteX0" fmla="*/ 0 w 670676"/>
              <a:gd name="connsiteY0" fmla="*/ 0 h 1449651"/>
              <a:gd name="connsiteX1" fmla="*/ 670322 w 670676"/>
              <a:gd name="connsiteY1" fmla="*/ 702477 h 1449651"/>
              <a:gd name="connsiteX2" fmla="*/ 50555 w 670676"/>
              <a:gd name="connsiteY2" fmla="*/ 1449651 h 1449651"/>
              <a:gd name="connsiteX3" fmla="*/ 0 w 670676"/>
              <a:gd name="connsiteY3" fmla="*/ 725858 h 1449651"/>
              <a:gd name="connsiteX4" fmla="*/ 0 w 670676"/>
              <a:gd name="connsiteY4" fmla="*/ 0 h 1449651"/>
              <a:gd name="connsiteX0" fmla="*/ 0 w 670676"/>
              <a:gd name="connsiteY0" fmla="*/ 0 h 1449651"/>
              <a:gd name="connsiteX1" fmla="*/ 670322 w 670676"/>
              <a:gd name="connsiteY1" fmla="*/ 702477 h 1449651"/>
              <a:gd name="connsiteX2" fmla="*/ 50555 w 670676"/>
              <a:gd name="connsiteY2" fmla="*/ 1449651 h 1449651"/>
              <a:gd name="connsiteX0" fmla="*/ 0 w 670676"/>
              <a:gd name="connsiteY0" fmla="*/ 0 h 1449651"/>
              <a:gd name="connsiteX1" fmla="*/ 670322 w 670676"/>
              <a:gd name="connsiteY1" fmla="*/ 702477 h 1449651"/>
              <a:gd name="connsiteX2" fmla="*/ 50555 w 670676"/>
              <a:gd name="connsiteY2" fmla="*/ 1449651 h 1449651"/>
              <a:gd name="connsiteX3" fmla="*/ 0 w 670676"/>
              <a:gd name="connsiteY3" fmla="*/ 725858 h 1449651"/>
              <a:gd name="connsiteX4" fmla="*/ 0 w 670676"/>
              <a:gd name="connsiteY4" fmla="*/ 0 h 1449651"/>
              <a:gd name="connsiteX0" fmla="*/ 0 w 670676"/>
              <a:gd name="connsiteY0" fmla="*/ 0 h 1449651"/>
              <a:gd name="connsiteX1" fmla="*/ 670322 w 670676"/>
              <a:gd name="connsiteY1" fmla="*/ 702477 h 1449651"/>
              <a:gd name="connsiteX2" fmla="*/ 50555 w 670676"/>
              <a:gd name="connsiteY2" fmla="*/ 1449651 h 1449651"/>
              <a:gd name="connsiteX0" fmla="*/ 0 w 893387"/>
              <a:gd name="connsiteY0" fmla="*/ 0 h 1449651"/>
              <a:gd name="connsiteX1" fmla="*/ 670322 w 893387"/>
              <a:gd name="connsiteY1" fmla="*/ 702477 h 1449651"/>
              <a:gd name="connsiteX2" fmla="*/ 50555 w 893387"/>
              <a:gd name="connsiteY2" fmla="*/ 1449651 h 1449651"/>
              <a:gd name="connsiteX3" fmla="*/ 0 w 893387"/>
              <a:gd name="connsiteY3" fmla="*/ 725858 h 1449651"/>
              <a:gd name="connsiteX4" fmla="*/ 0 w 893387"/>
              <a:gd name="connsiteY4" fmla="*/ 0 h 1449651"/>
              <a:gd name="connsiteX0" fmla="*/ 0 w 893387"/>
              <a:gd name="connsiteY0" fmla="*/ 0 h 1449651"/>
              <a:gd name="connsiteX1" fmla="*/ 893189 w 893387"/>
              <a:gd name="connsiteY1" fmla="*/ 662465 h 1449651"/>
              <a:gd name="connsiteX2" fmla="*/ 50555 w 893387"/>
              <a:gd name="connsiteY2" fmla="*/ 1449651 h 1449651"/>
              <a:gd name="connsiteX0" fmla="*/ 0 w 893387"/>
              <a:gd name="connsiteY0" fmla="*/ 0 h 1449651"/>
              <a:gd name="connsiteX1" fmla="*/ 670322 w 893387"/>
              <a:gd name="connsiteY1" fmla="*/ 702477 h 1449651"/>
              <a:gd name="connsiteX2" fmla="*/ 50555 w 893387"/>
              <a:gd name="connsiteY2" fmla="*/ 1449651 h 1449651"/>
              <a:gd name="connsiteX3" fmla="*/ 0 w 893387"/>
              <a:gd name="connsiteY3" fmla="*/ 725858 h 1449651"/>
              <a:gd name="connsiteX4" fmla="*/ 0 w 893387"/>
              <a:gd name="connsiteY4" fmla="*/ 0 h 1449651"/>
              <a:gd name="connsiteX0" fmla="*/ 0 w 893387"/>
              <a:gd name="connsiteY0" fmla="*/ 0 h 1449651"/>
              <a:gd name="connsiteX1" fmla="*/ 893189 w 893387"/>
              <a:gd name="connsiteY1" fmla="*/ 662465 h 1449651"/>
              <a:gd name="connsiteX2" fmla="*/ 50555 w 893387"/>
              <a:gd name="connsiteY2" fmla="*/ 1449651 h 1449651"/>
              <a:gd name="connsiteX0" fmla="*/ 0 w 893387"/>
              <a:gd name="connsiteY0" fmla="*/ 0 h 1449651"/>
              <a:gd name="connsiteX1" fmla="*/ 670322 w 893387"/>
              <a:gd name="connsiteY1" fmla="*/ 702477 h 1449651"/>
              <a:gd name="connsiteX2" fmla="*/ 50555 w 893387"/>
              <a:gd name="connsiteY2" fmla="*/ 1449651 h 1449651"/>
              <a:gd name="connsiteX3" fmla="*/ 0 w 893387"/>
              <a:gd name="connsiteY3" fmla="*/ 725858 h 1449651"/>
              <a:gd name="connsiteX4" fmla="*/ 0 w 893387"/>
              <a:gd name="connsiteY4" fmla="*/ 0 h 1449651"/>
              <a:gd name="connsiteX0" fmla="*/ 0 w 893387"/>
              <a:gd name="connsiteY0" fmla="*/ 0 h 1449651"/>
              <a:gd name="connsiteX1" fmla="*/ 893189 w 893387"/>
              <a:gd name="connsiteY1" fmla="*/ 662465 h 1449651"/>
              <a:gd name="connsiteX2" fmla="*/ 50555 w 893387"/>
              <a:gd name="connsiteY2" fmla="*/ 1449651 h 1449651"/>
              <a:gd name="connsiteX0" fmla="*/ 0 w 893387"/>
              <a:gd name="connsiteY0" fmla="*/ 0 h 1449651"/>
              <a:gd name="connsiteX1" fmla="*/ 670322 w 893387"/>
              <a:gd name="connsiteY1" fmla="*/ 702477 h 1449651"/>
              <a:gd name="connsiteX2" fmla="*/ 50555 w 893387"/>
              <a:gd name="connsiteY2" fmla="*/ 1449651 h 1449651"/>
              <a:gd name="connsiteX3" fmla="*/ 0 w 893387"/>
              <a:gd name="connsiteY3" fmla="*/ 725858 h 1449651"/>
              <a:gd name="connsiteX4" fmla="*/ 0 w 893387"/>
              <a:gd name="connsiteY4" fmla="*/ 0 h 1449651"/>
              <a:gd name="connsiteX0" fmla="*/ 0 w 893387"/>
              <a:gd name="connsiteY0" fmla="*/ 0 h 1449651"/>
              <a:gd name="connsiteX1" fmla="*/ 893189 w 893387"/>
              <a:gd name="connsiteY1" fmla="*/ 662465 h 1449651"/>
              <a:gd name="connsiteX2" fmla="*/ 50555 w 893387"/>
              <a:gd name="connsiteY2" fmla="*/ 1449651 h 1449651"/>
              <a:gd name="connsiteX0" fmla="*/ 0 w 893377"/>
              <a:gd name="connsiteY0" fmla="*/ 0 h 1487145"/>
              <a:gd name="connsiteX1" fmla="*/ 670322 w 893377"/>
              <a:gd name="connsiteY1" fmla="*/ 702477 h 1487145"/>
              <a:gd name="connsiteX2" fmla="*/ 50555 w 893377"/>
              <a:gd name="connsiteY2" fmla="*/ 1449651 h 1487145"/>
              <a:gd name="connsiteX3" fmla="*/ 0 w 893377"/>
              <a:gd name="connsiteY3" fmla="*/ 725858 h 1487145"/>
              <a:gd name="connsiteX4" fmla="*/ 0 w 893377"/>
              <a:gd name="connsiteY4" fmla="*/ 0 h 1487145"/>
              <a:gd name="connsiteX0" fmla="*/ 0 w 893377"/>
              <a:gd name="connsiteY0" fmla="*/ 0 h 1487145"/>
              <a:gd name="connsiteX1" fmla="*/ 893189 w 893377"/>
              <a:gd name="connsiteY1" fmla="*/ 662465 h 1487145"/>
              <a:gd name="connsiteX2" fmla="*/ 22262 w 893377"/>
              <a:gd name="connsiteY2" fmla="*/ 1487145 h 148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377" h="1487145" stroke="0" extrusionOk="0">
                <a:moveTo>
                  <a:pt x="0" y="0"/>
                </a:moveTo>
                <a:cubicBezTo>
                  <a:pt x="361990" y="0"/>
                  <a:pt x="658661" y="310902"/>
                  <a:pt x="670322" y="702477"/>
                </a:cubicBezTo>
                <a:cubicBezTo>
                  <a:pt x="681890" y="1090955"/>
                  <a:pt x="723501" y="1009587"/>
                  <a:pt x="50555" y="1449651"/>
                </a:cubicBezTo>
                <a:cubicBezTo>
                  <a:pt x="46388" y="1242813"/>
                  <a:pt x="16852" y="967122"/>
                  <a:pt x="0" y="725858"/>
                </a:cubicBezTo>
                <a:lnTo>
                  <a:pt x="0" y="0"/>
                </a:lnTo>
                <a:close/>
              </a:path>
              <a:path w="893377" h="1487145" fill="none">
                <a:moveTo>
                  <a:pt x="0" y="0"/>
                </a:moveTo>
                <a:cubicBezTo>
                  <a:pt x="361990" y="0"/>
                  <a:pt x="881528" y="270890"/>
                  <a:pt x="893189" y="662465"/>
                </a:cubicBezTo>
                <a:cubicBezTo>
                  <a:pt x="904757" y="1050943"/>
                  <a:pt x="380367" y="1457847"/>
                  <a:pt x="22262" y="1487145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30598" y="5229423"/>
            <a:ext cx="3338885" cy="1138276"/>
            <a:chOff x="-1770278" y="5072885"/>
            <a:chExt cx="3338885" cy="11382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70278" y="5072885"/>
              <a:ext cx="1770278" cy="113827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33" y="5072885"/>
              <a:ext cx="1574140" cy="1138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91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838200" y="1008063"/>
            <a:ext cx="74676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838200" y="1389063"/>
            <a:ext cx="7467600" cy="25431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16" name="Line 4"/>
          <p:cNvSpPr>
            <a:spLocks noChangeShapeType="1"/>
          </p:cNvSpPr>
          <p:nvPr/>
        </p:nvSpPr>
        <p:spPr bwMode="auto">
          <a:xfrm>
            <a:off x="838200" y="1828800"/>
            <a:ext cx="7467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>
            <a:off x="838200" y="2257425"/>
            <a:ext cx="7467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>
            <a:off x="838200" y="2667000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>
            <a:off x="838200" y="3095625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838200" y="3514725"/>
            <a:ext cx="74676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1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/>
              <a:t>Interrupt Response - Hardware Sequence</a:t>
            </a:r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>
            <a:off x="3771900" y="1008063"/>
            <a:ext cx="0" cy="293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917575" y="4156075"/>
            <a:ext cx="73358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Arial" charset="0"/>
              </a:rPr>
              <a:t>Note: some actions occur simultaneously, none are interruptible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852488" y="1050925"/>
            <a:ext cx="6691312" cy="22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tabLst>
                <a:tab pos="3033713" algn="l"/>
              </a:tabLst>
            </a:pPr>
            <a:r>
              <a:rPr lang="en-US" sz="2200">
                <a:latin typeface="Arial" charset="0"/>
              </a:rPr>
              <a:t>CPU Action	Description</a:t>
            </a:r>
          </a:p>
        </p:txBody>
      </p:sp>
      <p:grpSp>
        <p:nvGrpSpPr>
          <p:cNvPr id="166925" name="Group 13"/>
          <p:cNvGrpSpPr>
            <a:grpSpLocks/>
          </p:cNvGrpSpPr>
          <p:nvPr/>
        </p:nvGrpSpPr>
        <p:grpSpPr bwMode="auto">
          <a:xfrm>
            <a:off x="3200400" y="4616450"/>
            <a:ext cx="2667000" cy="2012950"/>
            <a:chOff x="2016" y="2908"/>
            <a:chExt cx="1680" cy="1268"/>
          </a:xfrm>
        </p:grpSpPr>
        <p:sp>
          <p:nvSpPr>
            <p:cNvPr id="166926" name="Rectangle 14"/>
            <p:cNvSpPr>
              <a:spLocks noChangeArrowheads="1"/>
            </p:cNvSpPr>
            <p:nvPr/>
          </p:nvSpPr>
          <p:spPr bwMode="auto">
            <a:xfrm>
              <a:off x="2016" y="2908"/>
              <a:ext cx="1632" cy="1268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27" name="Text Box 15"/>
            <p:cNvSpPr txBox="1">
              <a:spLocks noChangeArrowheads="1"/>
            </p:cNvSpPr>
            <p:nvPr/>
          </p:nvSpPr>
          <p:spPr bwMode="auto">
            <a:xfrm>
              <a:off x="2074" y="2928"/>
              <a:ext cx="1622" cy="12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tabLst>
                  <a:tab pos="1319213" algn="l"/>
                </a:tabLst>
              </a:pPr>
              <a:r>
                <a:rPr lang="en-US" sz="2000">
                  <a:latin typeface="Arial" charset="0"/>
                </a:rPr>
                <a:t>T	ST0	</a:t>
              </a:r>
            </a:p>
            <a:p>
              <a:pPr>
                <a:lnSpc>
                  <a:spcPct val="40000"/>
                </a:lnSpc>
                <a:tabLst>
                  <a:tab pos="1319213" algn="l"/>
                </a:tabLst>
              </a:pPr>
              <a:r>
                <a:rPr lang="en-US" sz="2000">
                  <a:latin typeface="Arial" charset="0"/>
                </a:rPr>
                <a:t>AH	AL</a:t>
              </a:r>
            </a:p>
            <a:p>
              <a:pPr>
                <a:lnSpc>
                  <a:spcPct val="40000"/>
                </a:lnSpc>
                <a:tabLst>
                  <a:tab pos="1319213" algn="l"/>
                </a:tabLst>
              </a:pPr>
              <a:r>
                <a:rPr lang="en-US" sz="2000">
                  <a:latin typeface="Arial" charset="0"/>
                </a:rPr>
                <a:t>PH	PL</a:t>
              </a:r>
            </a:p>
            <a:p>
              <a:pPr>
                <a:lnSpc>
                  <a:spcPct val="40000"/>
                </a:lnSpc>
                <a:tabLst>
                  <a:tab pos="1319213" algn="l"/>
                </a:tabLst>
              </a:pPr>
              <a:r>
                <a:rPr lang="en-US" sz="2000">
                  <a:latin typeface="Arial" charset="0"/>
                </a:rPr>
                <a:t>AR1	AR0</a:t>
              </a:r>
            </a:p>
            <a:p>
              <a:pPr>
                <a:lnSpc>
                  <a:spcPct val="40000"/>
                </a:lnSpc>
                <a:tabLst>
                  <a:tab pos="1319213" algn="l"/>
                </a:tabLst>
              </a:pPr>
              <a:r>
                <a:rPr lang="en-US" sz="2000">
                  <a:latin typeface="Arial" charset="0"/>
                </a:rPr>
                <a:t>DP	ST1</a:t>
              </a:r>
            </a:p>
            <a:p>
              <a:pPr>
                <a:lnSpc>
                  <a:spcPct val="40000"/>
                </a:lnSpc>
                <a:tabLst>
                  <a:tab pos="1319213" algn="l"/>
                </a:tabLst>
              </a:pPr>
              <a:r>
                <a:rPr lang="en-US" sz="2000">
                  <a:latin typeface="Arial" charset="0"/>
                </a:rPr>
                <a:t>DBSTAT	IER</a:t>
              </a:r>
            </a:p>
            <a:p>
              <a:pPr>
                <a:lnSpc>
                  <a:spcPct val="40000"/>
                </a:lnSpc>
                <a:tabLst>
                  <a:tab pos="1319213" algn="l"/>
                </a:tabLst>
              </a:pPr>
              <a:r>
                <a:rPr lang="en-US" sz="2000">
                  <a:latin typeface="Arial" charset="0"/>
                </a:rPr>
                <a:t>PC(msw)	PC(lsw)</a:t>
              </a:r>
            </a:p>
          </p:txBody>
        </p:sp>
        <p:sp>
          <p:nvSpPr>
            <p:cNvPr id="166928" name="Line 16"/>
            <p:cNvSpPr>
              <a:spLocks noChangeShapeType="1"/>
            </p:cNvSpPr>
            <p:nvPr/>
          </p:nvSpPr>
          <p:spPr bwMode="auto">
            <a:xfrm>
              <a:off x="2016" y="3099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29" name="Line 17"/>
            <p:cNvSpPr>
              <a:spLocks noChangeShapeType="1"/>
            </p:cNvSpPr>
            <p:nvPr/>
          </p:nvSpPr>
          <p:spPr bwMode="auto">
            <a:xfrm>
              <a:off x="2016" y="3273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30" name="Line 18"/>
            <p:cNvSpPr>
              <a:spLocks noChangeShapeType="1"/>
            </p:cNvSpPr>
            <p:nvPr/>
          </p:nvSpPr>
          <p:spPr bwMode="auto">
            <a:xfrm>
              <a:off x="2016" y="3456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>
              <a:off x="2016" y="363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32" name="Line 20"/>
            <p:cNvSpPr>
              <a:spLocks noChangeShapeType="1"/>
            </p:cNvSpPr>
            <p:nvPr/>
          </p:nvSpPr>
          <p:spPr bwMode="auto">
            <a:xfrm>
              <a:off x="2016" y="380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33" name="Line 21"/>
            <p:cNvSpPr>
              <a:spLocks noChangeShapeType="1"/>
            </p:cNvSpPr>
            <p:nvPr/>
          </p:nvSpPr>
          <p:spPr bwMode="auto">
            <a:xfrm>
              <a:off x="2016" y="3978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34" name="Line 22"/>
            <p:cNvSpPr>
              <a:spLocks noChangeShapeType="1"/>
            </p:cNvSpPr>
            <p:nvPr/>
          </p:nvSpPr>
          <p:spPr bwMode="auto">
            <a:xfrm>
              <a:off x="2832" y="2911"/>
              <a:ext cx="0" cy="1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889000" y="1447800"/>
            <a:ext cx="7620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033713" algn="l"/>
              </a:tabLst>
            </a:pPr>
            <a:r>
              <a:rPr lang="en-US" sz="2000" dirty="0">
                <a:latin typeface="Arial" charset="0"/>
              </a:rPr>
              <a:t>Registers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</a:rPr>
              <a:t>®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latin typeface="Arial" charset="0"/>
              </a:rPr>
              <a:t>stack</a:t>
            </a: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>
                <a:latin typeface="Arial" charset="0"/>
              </a:rPr>
              <a:t>14 Register words auto saved</a:t>
            </a:r>
            <a:endParaRPr lang="en-US" sz="2200" dirty="0">
              <a:latin typeface="Arial" charset="0"/>
            </a:endParaRP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838200" y="1854200"/>
            <a:ext cx="7620000" cy="2074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033713" algn="l"/>
              </a:tabLst>
            </a:pP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0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IFR (bit)	Clear corresponding IFR bit</a:t>
            </a:r>
          </a:p>
          <a:p>
            <a:pPr>
              <a:lnSpc>
                <a:spcPct val="90000"/>
              </a:lnSpc>
              <a:tabLst>
                <a:tab pos="3033713" algn="l"/>
              </a:tabLst>
            </a:pP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0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IER (bit)	Clear corresponding IER bit</a:t>
            </a:r>
          </a:p>
          <a:p>
            <a:pPr>
              <a:lnSpc>
                <a:spcPct val="90000"/>
              </a:lnSpc>
              <a:tabLst>
                <a:tab pos="3033713" algn="l"/>
              </a:tabLst>
            </a:pP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1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INTM/DBGM	Disable global ints/debug events</a:t>
            </a:r>
          </a:p>
          <a:p>
            <a:pPr>
              <a:lnSpc>
                <a:spcPct val="90000"/>
              </a:lnSpc>
              <a:tabLst>
                <a:tab pos="3033713" algn="l"/>
              </a:tabLst>
            </a:pP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Vector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PC	Loads PC with int vector address</a:t>
            </a:r>
          </a:p>
          <a:p>
            <a:pPr>
              <a:lnSpc>
                <a:spcPct val="90000"/>
              </a:lnSpc>
              <a:tabLst>
                <a:tab pos="3033713" algn="l"/>
              </a:tabLst>
            </a:pP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Arial" charset="0"/>
              </a:rPr>
              <a:t>Clear other status bits</a:t>
            </a:r>
            <a:r>
              <a:rPr lang="en-US" sz="2000">
                <a:latin typeface="Times New Roman" pitchFamily="18" charset="0"/>
              </a:rPr>
              <a:t>	</a:t>
            </a:r>
            <a:r>
              <a:rPr lang="en-US" sz="2000">
                <a:latin typeface="Arial" charset="0"/>
              </a:rPr>
              <a:t>Clear LOOP, EALLOW, IDLESTAT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Latency</a:t>
            </a: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173038" y="942975"/>
            <a:ext cx="8839200" cy="3590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000" b="0">
              <a:latin typeface="Times New Roman" pitchFamily="18" charset="0"/>
            </a:endParaRPr>
          </a:p>
        </p:txBody>
      </p:sp>
      <p:sp>
        <p:nvSpPr>
          <p:cNvPr id="193540" name="Line 4"/>
          <p:cNvSpPr>
            <a:spLocks noChangeShapeType="1"/>
          </p:cNvSpPr>
          <p:nvPr/>
        </p:nvSpPr>
        <p:spPr bwMode="auto">
          <a:xfrm flipV="1">
            <a:off x="2014538" y="1085850"/>
            <a:ext cx="0" cy="990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1" name="Line 5"/>
          <p:cNvSpPr>
            <a:spLocks noChangeShapeType="1"/>
          </p:cNvSpPr>
          <p:nvPr/>
        </p:nvSpPr>
        <p:spPr bwMode="auto">
          <a:xfrm flipV="1">
            <a:off x="7691438" y="1085850"/>
            <a:ext cx="0" cy="990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4046538" y="1069975"/>
            <a:ext cx="10731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Arial" charset="0"/>
              </a:rPr>
              <a:t>Latency</a:t>
            </a:r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 flipH="1">
            <a:off x="2017713" y="1238250"/>
            <a:ext cx="2027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 flipH="1">
            <a:off x="5183188" y="1238250"/>
            <a:ext cx="2470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545" name="Group 9"/>
          <p:cNvGrpSpPr>
            <a:grpSpLocks/>
          </p:cNvGrpSpPr>
          <p:nvPr/>
        </p:nvGrpSpPr>
        <p:grpSpPr bwMode="auto">
          <a:xfrm>
            <a:off x="268288" y="6218238"/>
            <a:ext cx="7050087" cy="336550"/>
            <a:chOff x="169" y="3917"/>
            <a:chExt cx="4441" cy="212"/>
          </a:xfrm>
        </p:grpSpPr>
        <p:sp>
          <p:nvSpPr>
            <p:cNvPr id="193546" name="Text Box 10"/>
            <p:cNvSpPr txBox="1">
              <a:spLocks noChangeArrowheads="1"/>
            </p:cNvSpPr>
            <p:nvPr/>
          </p:nvSpPr>
          <p:spPr bwMode="auto">
            <a:xfrm>
              <a:off x="1875" y="3917"/>
              <a:ext cx="273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</a:rPr>
                <a:t>Depends on wait states, INTM, etc.</a:t>
              </a:r>
            </a:p>
          </p:txBody>
        </p:sp>
        <p:sp>
          <p:nvSpPr>
            <p:cNvPr id="193547" name="Text Box 11"/>
            <p:cNvSpPr txBox="1">
              <a:spLocks noChangeArrowheads="1"/>
            </p:cNvSpPr>
            <p:nvPr/>
          </p:nvSpPr>
          <p:spPr bwMode="auto">
            <a:xfrm>
              <a:off x="169" y="3917"/>
              <a:ext cx="1713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36550" indent="-336550">
                <a:buClr>
                  <a:schemeClr val="tx2"/>
                </a:buClr>
                <a:buSzPct val="75000"/>
                <a:buFont typeface="Wingdings" pitchFamily="2" charset="2"/>
                <a:buChar char="u"/>
              </a:pPr>
              <a:r>
                <a:rPr lang="en-US" sz="2000">
                  <a:latin typeface="Arial" charset="0"/>
                </a:rPr>
                <a:t>Maximum latency:</a:t>
              </a:r>
            </a:p>
          </p:txBody>
        </p:sp>
      </p:grpSp>
      <p:grpSp>
        <p:nvGrpSpPr>
          <p:cNvPr id="193548" name="Group 12"/>
          <p:cNvGrpSpPr>
            <a:grpSpLocks/>
          </p:cNvGrpSpPr>
          <p:nvPr/>
        </p:nvGrpSpPr>
        <p:grpSpPr bwMode="auto">
          <a:xfrm>
            <a:off x="1820863" y="2624138"/>
            <a:ext cx="1436687" cy="1644650"/>
            <a:chOff x="1278" y="1527"/>
            <a:chExt cx="905" cy="1036"/>
          </a:xfrm>
        </p:grpSpPr>
        <p:sp>
          <p:nvSpPr>
            <p:cNvPr id="193549" name="Text Box 13"/>
            <p:cNvSpPr txBox="1">
              <a:spLocks noChangeArrowheads="1"/>
            </p:cNvSpPr>
            <p:nvPr/>
          </p:nvSpPr>
          <p:spPr bwMode="auto">
            <a:xfrm>
              <a:off x="1278" y="1767"/>
              <a:ext cx="905" cy="7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Recognition delay (3), SP alignment (1), interrupt placed in pipeline</a:t>
              </a:r>
            </a:p>
          </p:txBody>
        </p:sp>
        <p:sp>
          <p:nvSpPr>
            <p:cNvPr id="193550" name="Oval 14"/>
            <p:cNvSpPr>
              <a:spLocks noChangeArrowheads="1"/>
            </p:cNvSpPr>
            <p:nvPr/>
          </p:nvSpPr>
          <p:spPr bwMode="auto">
            <a:xfrm>
              <a:off x="1607" y="1527"/>
              <a:ext cx="220" cy="22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193551" name="Group 15"/>
          <p:cNvGrpSpPr>
            <a:grpSpLocks/>
          </p:cNvGrpSpPr>
          <p:nvPr/>
        </p:nvGrpSpPr>
        <p:grpSpPr bwMode="auto">
          <a:xfrm>
            <a:off x="268288" y="4849813"/>
            <a:ext cx="7324725" cy="730250"/>
            <a:chOff x="169" y="2992"/>
            <a:chExt cx="4614" cy="460"/>
          </a:xfrm>
        </p:grpSpPr>
        <p:sp>
          <p:nvSpPr>
            <p:cNvPr id="193552" name="Text Box 16"/>
            <p:cNvSpPr txBox="1">
              <a:spLocks noChangeArrowheads="1"/>
            </p:cNvSpPr>
            <p:nvPr/>
          </p:nvSpPr>
          <p:spPr bwMode="auto">
            <a:xfrm>
              <a:off x="169" y="2992"/>
              <a:ext cx="4614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36550" indent="-336550">
                <a:buClr>
                  <a:schemeClr val="tx2"/>
                </a:buClr>
                <a:buSzPct val="75000"/>
                <a:buFont typeface="Wingdings" pitchFamily="2" charset="2"/>
                <a:buChar char="u"/>
              </a:pPr>
              <a:r>
                <a:rPr lang="en-US" sz="2000">
                  <a:latin typeface="Arial" charset="0"/>
                </a:rPr>
                <a:t>Minimum latency (to when real work occurs in the ISR):  </a:t>
              </a:r>
            </a:p>
          </p:txBody>
        </p:sp>
        <p:sp>
          <p:nvSpPr>
            <p:cNvPr id="193553" name="Text Box 17"/>
            <p:cNvSpPr txBox="1">
              <a:spLocks noChangeArrowheads="1"/>
            </p:cNvSpPr>
            <p:nvPr/>
          </p:nvSpPr>
          <p:spPr bwMode="auto">
            <a:xfrm>
              <a:off x="576" y="3298"/>
              <a:ext cx="2503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336550" indent="-336550">
                <a:lnSpc>
                  <a:spcPct val="50000"/>
                </a:lnSpc>
                <a:buClr>
                  <a:schemeClr val="tx2"/>
                </a:buClr>
                <a:buSzPct val="65000"/>
                <a:buFont typeface="Wingdings" pitchFamily="2" charset="2"/>
                <a:buChar char="Ø"/>
              </a:pPr>
              <a:r>
                <a:rPr lang="en-US" sz="2000">
                  <a:latin typeface="Arial" charset="0"/>
                </a:rPr>
                <a:t>Internal interrupts: 14 cycles</a:t>
              </a:r>
            </a:p>
          </p:txBody>
        </p:sp>
      </p:grpSp>
      <p:sp>
        <p:nvSpPr>
          <p:cNvPr id="193554" name="Text Box 18"/>
          <p:cNvSpPr txBox="1">
            <a:spLocks noChangeArrowheads="1"/>
          </p:cNvSpPr>
          <p:nvPr/>
        </p:nvSpPr>
        <p:spPr bwMode="auto">
          <a:xfrm>
            <a:off x="914400" y="5773738"/>
            <a:ext cx="4129088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36550" indent="-336550">
              <a:lnSpc>
                <a:spcPct val="50000"/>
              </a:lnSpc>
              <a:buClr>
                <a:schemeClr val="tx2"/>
              </a:buClr>
              <a:buSzPct val="65000"/>
              <a:buFont typeface="Wingdings" pitchFamily="2" charset="2"/>
              <a:buChar char="Ø"/>
            </a:pPr>
            <a:r>
              <a:rPr lang="en-US" sz="2000">
                <a:latin typeface="Arial" charset="0"/>
              </a:rPr>
              <a:t>External interrupts:  16 cycles</a:t>
            </a:r>
          </a:p>
        </p:txBody>
      </p:sp>
      <p:grpSp>
        <p:nvGrpSpPr>
          <p:cNvPr id="193555" name="Group 19"/>
          <p:cNvGrpSpPr>
            <a:grpSpLocks/>
          </p:cNvGrpSpPr>
          <p:nvPr/>
        </p:nvGrpSpPr>
        <p:grpSpPr bwMode="auto">
          <a:xfrm>
            <a:off x="3136900" y="2619375"/>
            <a:ext cx="1174750" cy="1644650"/>
            <a:chOff x="2269" y="1389"/>
            <a:chExt cx="740" cy="1036"/>
          </a:xfrm>
        </p:grpSpPr>
        <p:sp>
          <p:nvSpPr>
            <p:cNvPr id="193556" name="Text Box 20"/>
            <p:cNvSpPr txBox="1">
              <a:spLocks noChangeArrowheads="1"/>
            </p:cNvSpPr>
            <p:nvPr/>
          </p:nvSpPr>
          <p:spPr bwMode="auto">
            <a:xfrm>
              <a:off x="2269" y="1629"/>
              <a:ext cx="740" cy="7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Get vector and place in PC      (3 reg. pairs saved)</a:t>
              </a:r>
            </a:p>
          </p:txBody>
        </p:sp>
        <p:sp>
          <p:nvSpPr>
            <p:cNvPr id="193557" name="Oval 21"/>
            <p:cNvSpPr>
              <a:spLocks noChangeArrowheads="1"/>
            </p:cNvSpPr>
            <p:nvPr/>
          </p:nvSpPr>
          <p:spPr bwMode="auto">
            <a:xfrm>
              <a:off x="2549" y="1389"/>
              <a:ext cx="220" cy="22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193558" name="Group 22"/>
          <p:cNvGrpSpPr>
            <a:grpSpLocks/>
          </p:cNvGrpSpPr>
          <p:nvPr/>
        </p:nvGrpSpPr>
        <p:grpSpPr bwMode="auto">
          <a:xfrm>
            <a:off x="4289425" y="2628900"/>
            <a:ext cx="1397000" cy="1463675"/>
            <a:chOff x="2977" y="1395"/>
            <a:chExt cx="880" cy="922"/>
          </a:xfrm>
        </p:grpSpPr>
        <p:sp>
          <p:nvSpPr>
            <p:cNvPr id="193559" name="Text Box 23"/>
            <p:cNvSpPr txBox="1">
              <a:spLocks noChangeArrowheads="1"/>
            </p:cNvSpPr>
            <p:nvPr/>
          </p:nvSpPr>
          <p:spPr bwMode="auto">
            <a:xfrm>
              <a:off x="2977" y="1644"/>
              <a:ext cx="880" cy="6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F1/F2/D1 of ISR instruction  (3 reg. pairs saved)</a:t>
              </a:r>
            </a:p>
          </p:txBody>
        </p:sp>
        <p:sp>
          <p:nvSpPr>
            <p:cNvPr id="193560" name="Oval 24"/>
            <p:cNvSpPr>
              <a:spLocks noChangeArrowheads="1"/>
            </p:cNvSpPr>
            <p:nvPr/>
          </p:nvSpPr>
          <p:spPr bwMode="auto">
            <a:xfrm>
              <a:off x="3311" y="1395"/>
              <a:ext cx="220" cy="22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193561" name="Group 25"/>
          <p:cNvGrpSpPr>
            <a:grpSpLocks/>
          </p:cNvGrpSpPr>
          <p:nvPr/>
        </p:nvGrpSpPr>
        <p:grpSpPr bwMode="auto">
          <a:xfrm>
            <a:off x="5661025" y="2624138"/>
            <a:ext cx="908050" cy="1087437"/>
            <a:chOff x="3877" y="1392"/>
            <a:chExt cx="572" cy="685"/>
          </a:xfrm>
        </p:grpSpPr>
        <p:sp>
          <p:nvSpPr>
            <p:cNvPr id="193562" name="Text Box 26"/>
            <p:cNvSpPr txBox="1">
              <a:spLocks noChangeArrowheads="1"/>
            </p:cNvSpPr>
            <p:nvPr/>
          </p:nvSpPr>
          <p:spPr bwMode="auto">
            <a:xfrm>
              <a:off x="3877" y="1650"/>
              <a:ext cx="572" cy="4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Save return address</a:t>
              </a:r>
            </a:p>
          </p:txBody>
        </p:sp>
        <p:sp>
          <p:nvSpPr>
            <p:cNvPr id="193563" name="Oval 27"/>
            <p:cNvSpPr>
              <a:spLocks noChangeArrowheads="1"/>
            </p:cNvSpPr>
            <p:nvPr/>
          </p:nvSpPr>
          <p:spPr bwMode="auto">
            <a:xfrm>
              <a:off x="4055" y="1392"/>
              <a:ext cx="220" cy="22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93564" name="Group 28"/>
          <p:cNvGrpSpPr>
            <a:grpSpLocks/>
          </p:cNvGrpSpPr>
          <p:nvPr/>
        </p:nvGrpSpPr>
        <p:grpSpPr bwMode="auto">
          <a:xfrm>
            <a:off x="6391275" y="2638425"/>
            <a:ext cx="1357313" cy="1087438"/>
            <a:chOff x="4562" y="1401"/>
            <a:chExt cx="855" cy="685"/>
          </a:xfrm>
        </p:grpSpPr>
        <p:sp>
          <p:nvSpPr>
            <p:cNvPr id="193565" name="Text Box 29"/>
            <p:cNvSpPr txBox="1">
              <a:spLocks noChangeArrowheads="1"/>
            </p:cNvSpPr>
            <p:nvPr/>
          </p:nvSpPr>
          <p:spPr bwMode="auto">
            <a:xfrm>
              <a:off x="4562" y="1659"/>
              <a:ext cx="855" cy="4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D2/R1/R2 of ISR instruction</a:t>
              </a:r>
            </a:p>
          </p:txBody>
        </p:sp>
        <p:sp>
          <p:nvSpPr>
            <p:cNvPr id="193566" name="Oval 30"/>
            <p:cNvSpPr>
              <a:spLocks noChangeArrowheads="1"/>
            </p:cNvSpPr>
            <p:nvPr/>
          </p:nvSpPr>
          <p:spPr bwMode="auto">
            <a:xfrm>
              <a:off x="4889" y="1401"/>
              <a:ext cx="220" cy="22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193567" name="Line 31"/>
          <p:cNvSpPr>
            <a:spLocks noChangeShapeType="1"/>
          </p:cNvSpPr>
          <p:nvPr/>
        </p:nvSpPr>
        <p:spPr bwMode="auto">
          <a:xfrm flipV="1">
            <a:off x="7688263" y="2122488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93568" name="Group 32"/>
          <p:cNvGrpSpPr>
            <a:grpSpLocks/>
          </p:cNvGrpSpPr>
          <p:nvPr/>
        </p:nvGrpSpPr>
        <p:grpSpPr bwMode="auto">
          <a:xfrm>
            <a:off x="546100" y="2636838"/>
            <a:ext cx="1374775" cy="1571625"/>
            <a:chOff x="466" y="1535"/>
            <a:chExt cx="866" cy="990"/>
          </a:xfrm>
        </p:grpSpPr>
        <p:sp>
          <p:nvSpPr>
            <p:cNvPr id="193569" name="Text Box 33"/>
            <p:cNvSpPr txBox="1">
              <a:spLocks noChangeArrowheads="1"/>
            </p:cNvSpPr>
            <p:nvPr/>
          </p:nvSpPr>
          <p:spPr bwMode="auto">
            <a:xfrm>
              <a:off x="466" y="1775"/>
              <a:ext cx="866" cy="7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b="0">
                  <a:latin typeface="Arial" charset="0"/>
                </a:rPr>
                <a:t>Sync ext. signal</a:t>
              </a:r>
            </a:p>
            <a:p>
              <a:pPr algn="ctr"/>
              <a:r>
                <a:rPr lang="en-US" sz="1600" b="0">
                  <a:latin typeface="Arial" charset="0"/>
                </a:rPr>
                <a:t>(ext. interrupt only)</a:t>
              </a:r>
            </a:p>
          </p:txBody>
        </p:sp>
        <p:sp>
          <p:nvSpPr>
            <p:cNvPr id="193570" name="Oval 34"/>
            <p:cNvSpPr>
              <a:spLocks noChangeArrowheads="1"/>
            </p:cNvSpPr>
            <p:nvPr/>
          </p:nvSpPr>
          <p:spPr bwMode="auto">
            <a:xfrm>
              <a:off x="789" y="1535"/>
              <a:ext cx="220" cy="22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93571" name="Line 35"/>
          <p:cNvSpPr>
            <a:spLocks noChangeShapeType="1"/>
          </p:cNvSpPr>
          <p:nvPr/>
        </p:nvSpPr>
        <p:spPr bwMode="auto">
          <a:xfrm>
            <a:off x="377825" y="2249488"/>
            <a:ext cx="8353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572" name="Line 36"/>
          <p:cNvSpPr>
            <a:spLocks noChangeShapeType="1"/>
          </p:cNvSpPr>
          <p:nvPr/>
        </p:nvSpPr>
        <p:spPr bwMode="auto">
          <a:xfrm flipV="1">
            <a:off x="2011363" y="2132013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573" name="Line 37"/>
          <p:cNvSpPr>
            <a:spLocks noChangeShapeType="1"/>
          </p:cNvSpPr>
          <p:nvPr/>
        </p:nvSpPr>
        <p:spPr bwMode="auto">
          <a:xfrm flipV="1">
            <a:off x="720725" y="2141538"/>
            <a:ext cx="0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574" name="Line 38"/>
          <p:cNvSpPr>
            <a:spLocks noChangeShapeType="1"/>
          </p:cNvSpPr>
          <p:nvPr/>
        </p:nvSpPr>
        <p:spPr bwMode="auto">
          <a:xfrm flipV="1">
            <a:off x="723900" y="1109663"/>
            <a:ext cx="0" cy="990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75" name="Text Box 39"/>
          <p:cNvSpPr txBox="1">
            <a:spLocks noChangeArrowheads="1"/>
          </p:cNvSpPr>
          <p:nvPr/>
        </p:nvSpPr>
        <p:spPr bwMode="auto">
          <a:xfrm>
            <a:off x="8056563" y="2393950"/>
            <a:ext cx="747712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>
                <a:latin typeface="Arial" charset="0"/>
              </a:rPr>
              <a:t>cycles</a:t>
            </a:r>
          </a:p>
        </p:txBody>
      </p:sp>
      <p:sp>
        <p:nvSpPr>
          <p:cNvPr id="193576" name="Line 40"/>
          <p:cNvSpPr>
            <a:spLocks noChangeShapeType="1"/>
          </p:cNvSpPr>
          <p:nvPr/>
        </p:nvSpPr>
        <p:spPr bwMode="auto">
          <a:xfrm flipH="1">
            <a:off x="750888" y="1238250"/>
            <a:ext cx="1235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Text Box 42"/>
          <p:cNvSpPr txBox="1">
            <a:spLocks noChangeArrowheads="1"/>
          </p:cNvSpPr>
          <p:nvPr/>
        </p:nvSpPr>
        <p:spPr bwMode="auto">
          <a:xfrm>
            <a:off x="5895975" y="1541463"/>
            <a:ext cx="1733550" cy="48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 b="0">
                <a:latin typeface="Arial" charset="0"/>
              </a:rPr>
              <a:t>Assumes ISR in internal RAM</a:t>
            </a:r>
          </a:p>
        </p:txBody>
      </p:sp>
      <p:sp>
        <p:nvSpPr>
          <p:cNvPr id="193579" name="Freeform 43"/>
          <p:cNvSpPr>
            <a:spLocks/>
          </p:cNvSpPr>
          <p:nvPr/>
        </p:nvSpPr>
        <p:spPr bwMode="auto">
          <a:xfrm>
            <a:off x="5103813" y="1668463"/>
            <a:ext cx="788987" cy="817562"/>
          </a:xfrm>
          <a:custGeom>
            <a:avLst/>
            <a:gdLst/>
            <a:ahLst/>
            <a:cxnLst>
              <a:cxn ang="0">
                <a:pos x="497" y="0"/>
              </a:cxn>
              <a:cxn ang="0">
                <a:pos x="340" y="0"/>
              </a:cxn>
              <a:cxn ang="0">
                <a:pos x="0" y="515"/>
              </a:cxn>
            </a:cxnLst>
            <a:rect l="0" t="0" r="r" b="b"/>
            <a:pathLst>
              <a:path w="497" h="515">
                <a:moveTo>
                  <a:pt x="497" y="0"/>
                </a:moveTo>
                <a:lnTo>
                  <a:pt x="340" y="0"/>
                </a:lnTo>
                <a:lnTo>
                  <a:pt x="0" y="51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580" name="Text Box 44"/>
          <p:cNvSpPr txBox="1">
            <a:spLocks noChangeArrowheads="1"/>
          </p:cNvSpPr>
          <p:nvPr/>
        </p:nvSpPr>
        <p:spPr bwMode="auto">
          <a:xfrm>
            <a:off x="2792413" y="1325563"/>
            <a:ext cx="985837" cy="873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 b="0">
                <a:latin typeface="Arial" charset="0"/>
              </a:rPr>
              <a:t>Internal interrupt occurs here</a:t>
            </a:r>
          </a:p>
        </p:txBody>
      </p:sp>
      <p:sp>
        <p:nvSpPr>
          <p:cNvPr id="193581" name="Freeform 45"/>
          <p:cNvSpPr>
            <a:spLocks/>
          </p:cNvSpPr>
          <p:nvPr/>
        </p:nvSpPr>
        <p:spPr bwMode="auto">
          <a:xfrm>
            <a:off x="2082800" y="1473200"/>
            <a:ext cx="746125" cy="638175"/>
          </a:xfrm>
          <a:custGeom>
            <a:avLst/>
            <a:gdLst/>
            <a:ahLst/>
            <a:cxnLst>
              <a:cxn ang="0">
                <a:pos x="470" y="0"/>
              </a:cxn>
              <a:cxn ang="0">
                <a:pos x="313" y="0"/>
              </a:cxn>
              <a:cxn ang="0">
                <a:pos x="0" y="402"/>
              </a:cxn>
            </a:cxnLst>
            <a:rect l="0" t="0" r="r" b="b"/>
            <a:pathLst>
              <a:path w="470" h="402">
                <a:moveTo>
                  <a:pt x="470" y="0"/>
                </a:moveTo>
                <a:lnTo>
                  <a:pt x="313" y="0"/>
                </a:lnTo>
                <a:lnTo>
                  <a:pt x="0" y="40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582" name="Text Box 46"/>
          <p:cNvSpPr txBox="1">
            <a:spLocks noChangeArrowheads="1"/>
          </p:cNvSpPr>
          <p:nvPr/>
        </p:nvSpPr>
        <p:spPr bwMode="auto">
          <a:xfrm>
            <a:off x="1096963" y="1328738"/>
            <a:ext cx="944562" cy="873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 b="0">
                <a:latin typeface="Arial" charset="0"/>
              </a:rPr>
              <a:t>ext. interrupt occurs here</a:t>
            </a:r>
          </a:p>
        </p:txBody>
      </p:sp>
      <p:sp>
        <p:nvSpPr>
          <p:cNvPr id="193583" name="Freeform 47"/>
          <p:cNvSpPr>
            <a:spLocks/>
          </p:cNvSpPr>
          <p:nvPr/>
        </p:nvSpPr>
        <p:spPr bwMode="auto">
          <a:xfrm>
            <a:off x="511175" y="1471613"/>
            <a:ext cx="574675" cy="612775"/>
          </a:xfrm>
          <a:custGeom>
            <a:avLst/>
            <a:gdLst/>
            <a:ahLst/>
            <a:cxnLst>
              <a:cxn ang="0">
                <a:pos x="362" y="1"/>
              </a:cxn>
              <a:cxn ang="0">
                <a:pos x="0" y="0"/>
              </a:cxn>
              <a:cxn ang="0">
                <a:pos x="82" y="386"/>
              </a:cxn>
            </a:cxnLst>
            <a:rect l="0" t="0" r="r" b="b"/>
            <a:pathLst>
              <a:path w="362" h="386">
                <a:moveTo>
                  <a:pt x="362" y="1"/>
                </a:moveTo>
                <a:lnTo>
                  <a:pt x="0" y="0"/>
                </a:lnTo>
                <a:lnTo>
                  <a:pt x="82" y="38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584" name="Text Box 48"/>
          <p:cNvSpPr txBox="1">
            <a:spLocks noChangeArrowheads="1"/>
          </p:cNvSpPr>
          <p:nvPr/>
        </p:nvSpPr>
        <p:spPr bwMode="auto">
          <a:xfrm>
            <a:off x="7807325" y="2911475"/>
            <a:ext cx="1285875" cy="1068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 b="0">
                <a:latin typeface="Arial" charset="0"/>
              </a:rPr>
              <a:t>ISR instruction executed on next cycle</a:t>
            </a:r>
          </a:p>
        </p:txBody>
      </p:sp>
      <p:sp>
        <p:nvSpPr>
          <p:cNvPr id="193585" name="Line 49"/>
          <p:cNvSpPr>
            <a:spLocks noChangeShapeType="1"/>
          </p:cNvSpPr>
          <p:nvPr/>
        </p:nvSpPr>
        <p:spPr bwMode="auto">
          <a:xfrm flipV="1">
            <a:off x="7970838" y="2347913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effectLst/>
              </a:rPr>
              <a:t>C2000 Technical Training</a:t>
            </a:r>
            <a:endParaRPr lang="en-US" sz="3600" dirty="0">
              <a:effectLst/>
            </a:endParaRPr>
          </a:p>
          <a:p>
            <a:pPr algn="ctr"/>
            <a:endParaRPr lang="en-US" b="0" dirty="0">
              <a:effectLst/>
              <a:latin typeface="Arial" charset="0"/>
            </a:endParaRPr>
          </a:p>
          <a:p>
            <a:pPr algn="ctr"/>
            <a:r>
              <a:rPr lang="en-US" b="0" dirty="0" smtClean="0">
                <a:effectLst/>
                <a:latin typeface="Arial" charset="0"/>
              </a:rPr>
              <a:t>www.ti.com/c2000</a:t>
            </a:r>
            <a:endParaRPr lang="en-US" b="0" dirty="0">
              <a:effectLst/>
              <a:latin typeface="Arial" charset="0"/>
            </a:endParaRP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Sources</a:t>
            </a:r>
          </a:p>
        </p:txBody>
      </p:sp>
      <p:sp>
        <p:nvSpPr>
          <p:cNvPr id="45" name="Rectangle 4"/>
          <p:cNvSpPr>
            <a:spLocks noGrp="1" noChangeArrowheads="1"/>
          </p:cNvSpPr>
          <p:nvPr>
            <p:ph idx="1"/>
          </p:nvPr>
        </p:nvSpPr>
        <p:spPr>
          <a:xfrm>
            <a:off x="101600" y="4059296"/>
            <a:ext cx="8940800" cy="2798704"/>
          </a:xfrm>
        </p:spPr>
        <p:txBody>
          <a:bodyPr>
            <a:noAutofit/>
          </a:bodyPr>
          <a:lstStyle/>
          <a:p>
            <a:pPr marL="457200" indent="-282575"/>
            <a:r>
              <a:rPr lang="en-US" sz="2400" dirty="0"/>
              <a:t>POR – </a:t>
            </a:r>
            <a:r>
              <a:rPr lang="en-US" sz="2400" i="1" dirty="0"/>
              <a:t>Power-on Reset</a:t>
            </a:r>
            <a:r>
              <a:rPr lang="en-US" sz="2400" dirty="0"/>
              <a:t> generates a device reset during power-up conditions</a:t>
            </a:r>
          </a:p>
          <a:p>
            <a:pPr marL="457200" indent="-282575"/>
            <a:r>
              <a:rPr lang="en-US" sz="2400" dirty="0" smtClean="0"/>
              <a:t>RESC </a:t>
            </a:r>
            <a:r>
              <a:rPr lang="en-US" sz="2400" dirty="0"/>
              <a:t>– </a:t>
            </a:r>
            <a:r>
              <a:rPr lang="en-US" sz="2400" i="1" dirty="0" smtClean="0"/>
              <a:t>Reset Cause </a:t>
            </a:r>
            <a:r>
              <a:rPr lang="en-US" sz="2400" dirty="0" smtClean="0"/>
              <a:t>register contains the cause of the last reset </a:t>
            </a:r>
            <a:r>
              <a:rPr lang="en-US" sz="2000" b="0" dirty="0" smtClean="0"/>
              <a:t>(sticky bits maintain state with multiple resets)</a:t>
            </a:r>
            <a:endParaRPr lang="en-US" sz="2000" b="0" dirty="0"/>
          </a:p>
          <a:p>
            <a:pPr marL="457200" indent="-280988"/>
            <a:r>
              <a:rPr lang="en-US" sz="2400" dirty="0" smtClean="0"/>
              <a:t>NMI WD Reset – module detects hardware errors and </a:t>
            </a:r>
            <a:r>
              <a:rPr lang="en-US" sz="2400" dirty="0"/>
              <a:t>triggers a reset if the CPU does not respond to an error within </a:t>
            </a:r>
            <a:r>
              <a:rPr lang="en-US" sz="2400" dirty="0" smtClean="0"/>
              <a:t>a user-specified </a:t>
            </a:r>
            <a:r>
              <a:rPr lang="en-US" sz="2400" dirty="0"/>
              <a:t>amount of time</a:t>
            </a:r>
            <a:r>
              <a:rPr lang="en-US" sz="2400" dirty="0" smtClean="0"/>
              <a:t> 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382588" y="763398"/>
            <a:ext cx="8369300" cy="3154363"/>
            <a:chOff x="382588" y="914400"/>
            <a:chExt cx="8369300" cy="3154363"/>
          </a:xfrm>
        </p:grpSpPr>
        <p:sp>
          <p:nvSpPr>
            <p:cNvPr id="44" name="Rectangle 2"/>
            <p:cNvSpPr>
              <a:spLocks noChangeArrowheads="1"/>
            </p:cNvSpPr>
            <p:nvPr/>
          </p:nvSpPr>
          <p:spPr bwMode="auto">
            <a:xfrm>
              <a:off x="382588" y="914400"/>
              <a:ext cx="8369300" cy="31543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7308850" y="1528763"/>
              <a:ext cx="1117600" cy="17399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6645275" y="2401888"/>
              <a:ext cx="655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722284" y="1620153"/>
              <a:ext cx="2183419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effectLst/>
                  <a:latin typeface="Arial" charset="0"/>
                </a:rPr>
                <a:t>Watchdog </a:t>
              </a:r>
              <a:r>
                <a:rPr lang="en-US" sz="2000" dirty="0" smtClean="0">
                  <a:effectLst/>
                  <a:latin typeface="Arial" charset="0"/>
                </a:rPr>
                <a:t>Reset</a:t>
              </a:r>
              <a:endParaRPr lang="en-US" sz="2000" dirty="0">
                <a:effectLst/>
                <a:latin typeface="Arial" charset="0"/>
              </a:endParaRPr>
            </a:p>
          </p:txBody>
        </p:sp>
        <p:grpSp>
          <p:nvGrpSpPr>
            <p:cNvPr id="49" name="Group 8"/>
            <p:cNvGrpSpPr>
              <a:grpSpLocks/>
            </p:cNvGrpSpPr>
            <p:nvPr/>
          </p:nvGrpSpPr>
          <p:grpSpPr bwMode="auto">
            <a:xfrm>
              <a:off x="976313" y="3032125"/>
              <a:ext cx="1963737" cy="396875"/>
              <a:chOff x="434" y="1655"/>
              <a:chExt cx="1237" cy="250"/>
            </a:xfrm>
          </p:grpSpPr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434" y="1655"/>
                <a:ext cx="123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000" dirty="0">
                    <a:effectLst/>
                    <a:latin typeface="Arial" charset="0"/>
                  </a:rPr>
                  <a:t>XRS pin active</a:t>
                </a:r>
              </a:p>
            </p:txBody>
          </p:sp>
          <p:sp>
            <p:nvSpPr>
              <p:cNvPr id="51" name="Line 10"/>
              <p:cNvSpPr>
                <a:spLocks noChangeShapeType="1"/>
              </p:cNvSpPr>
              <p:nvPr/>
            </p:nvSpPr>
            <p:spPr bwMode="auto">
              <a:xfrm>
                <a:off x="495" y="1688"/>
                <a:ext cx="3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</p:grp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V="1">
              <a:off x="5468938" y="2543175"/>
              <a:ext cx="0" cy="927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grpSp>
          <p:nvGrpSpPr>
            <p:cNvPr id="53" name="Group 12"/>
            <p:cNvGrpSpPr>
              <a:grpSpLocks/>
            </p:cNvGrpSpPr>
            <p:nvPr/>
          </p:nvGrpSpPr>
          <p:grpSpPr bwMode="auto">
            <a:xfrm>
              <a:off x="5468938" y="3221038"/>
              <a:ext cx="1536700" cy="393700"/>
              <a:chOff x="3334" y="2012"/>
              <a:chExt cx="968" cy="248"/>
            </a:xfrm>
          </p:grpSpPr>
          <p:sp>
            <p:nvSpPr>
              <p:cNvPr id="54" name="Rectangle 13"/>
              <p:cNvSpPr>
                <a:spLocks noChangeArrowheads="1"/>
              </p:cNvSpPr>
              <p:nvPr/>
            </p:nvSpPr>
            <p:spPr bwMode="auto">
              <a:xfrm>
                <a:off x="3334" y="2012"/>
                <a:ext cx="96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000" dirty="0">
                    <a:effectLst/>
                    <a:latin typeface="Arial" charset="0"/>
                  </a:rPr>
                  <a:t>To XRS pin</a:t>
                </a:r>
              </a:p>
            </p:txBody>
          </p:sp>
          <p:sp>
            <p:nvSpPr>
              <p:cNvPr id="55" name="Line 14"/>
              <p:cNvSpPr>
                <a:spLocks noChangeShapeType="1"/>
              </p:cNvSpPr>
              <p:nvPr/>
            </p:nvSpPr>
            <p:spPr bwMode="auto">
              <a:xfrm>
                <a:off x="3633" y="2043"/>
                <a:ext cx="3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</p:grp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7489380" y="1184275"/>
              <a:ext cx="726162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 smtClean="0">
                  <a:effectLst/>
                  <a:latin typeface="Arial" charset="0"/>
                </a:rPr>
                <a:t>CPU</a:t>
              </a:r>
              <a:endParaRPr lang="en-US" sz="2000" dirty="0">
                <a:effectLst/>
                <a:latin typeface="Arial" charset="0"/>
              </a:endParaRPr>
            </a:p>
          </p:txBody>
        </p:sp>
        <p:grpSp>
          <p:nvGrpSpPr>
            <p:cNvPr id="57" name="Group 16"/>
            <p:cNvGrpSpPr>
              <a:grpSpLocks/>
            </p:cNvGrpSpPr>
            <p:nvPr/>
          </p:nvGrpSpPr>
          <p:grpSpPr bwMode="auto">
            <a:xfrm>
              <a:off x="7270750" y="2203450"/>
              <a:ext cx="711200" cy="396875"/>
              <a:chOff x="4175" y="1182"/>
              <a:chExt cx="448" cy="250"/>
            </a:xfrm>
          </p:grpSpPr>
          <p:sp>
            <p:nvSpPr>
              <p:cNvPr id="58" name="Rectangle 17"/>
              <p:cNvSpPr>
                <a:spLocks noChangeArrowheads="1"/>
              </p:cNvSpPr>
              <p:nvPr/>
            </p:nvSpPr>
            <p:spPr bwMode="auto">
              <a:xfrm>
                <a:off x="4175" y="1182"/>
                <a:ext cx="448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000" dirty="0">
                    <a:effectLst/>
                    <a:latin typeface="Arial" charset="0"/>
                  </a:rPr>
                  <a:t>XRS</a:t>
                </a:r>
              </a:p>
            </p:txBody>
          </p:sp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>
                <a:off x="4232" y="1215"/>
                <a:ext cx="33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</p:grp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788988" y="2094548"/>
              <a:ext cx="2120774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effectLst/>
                  <a:latin typeface="Arial" charset="0"/>
                </a:rPr>
                <a:t>Power-on Reset</a:t>
              </a:r>
            </a:p>
          </p:txBody>
        </p:sp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1004244" y="2597016"/>
              <a:ext cx="1920399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 smtClean="0">
                  <a:effectLst/>
                  <a:latin typeface="Arial" charset="0"/>
                </a:rPr>
                <a:t>NMI WD Reset</a:t>
              </a:r>
              <a:endParaRPr lang="en-US" sz="2000" dirty="0">
                <a:effectLst/>
                <a:latin typeface="Arial" charset="0"/>
              </a:endParaRPr>
            </a:p>
          </p:txBody>
        </p:sp>
        <p:sp>
          <p:nvSpPr>
            <p:cNvPr id="62" name="Arc 22"/>
            <p:cNvSpPr>
              <a:spLocks/>
            </p:cNvSpPr>
            <p:nvPr/>
          </p:nvSpPr>
          <p:spPr bwMode="auto">
            <a:xfrm>
              <a:off x="6262688" y="2095500"/>
              <a:ext cx="752475" cy="523875"/>
            </a:xfrm>
            <a:custGeom>
              <a:avLst/>
              <a:gdLst>
                <a:gd name="G0" fmla="+- 27 0 0"/>
                <a:gd name="G1" fmla="+- 21600 0 0"/>
                <a:gd name="G2" fmla="+- 21600 0 0"/>
                <a:gd name="T0" fmla="*/ 0 w 18926"/>
                <a:gd name="T1" fmla="*/ 0 h 21600"/>
                <a:gd name="T2" fmla="*/ 18926 w 18926"/>
                <a:gd name="T3" fmla="*/ 11141 h 21600"/>
                <a:gd name="T4" fmla="*/ 27 w 1892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26" h="21600" fill="none" extrusionOk="0">
                  <a:moveTo>
                    <a:pt x="0" y="0"/>
                  </a:moveTo>
                  <a:cubicBezTo>
                    <a:pt x="9" y="0"/>
                    <a:pt x="18" y="-1"/>
                    <a:pt x="27" y="0"/>
                  </a:cubicBezTo>
                  <a:cubicBezTo>
                    <a:pt x="7884" y="0"/>
                    <a:pt x="15121" y="4266"/>
                    <a:pt x="18925" y="11141"/>
                  </a:cubicBezTo>
                </a:path>
                <a:path w="18926" h="21600" stroke="0" extrusionOk="0">
                  <a:moveTo>
                    <a:pt x="0" y="0"/>
                  </a:moveTo>
                  <a:cubicBezTo>
                    <a:pt x="9" y="0"/>
                    <a:pt x="18" y="-1"/>
                    <a:pt x="27" y="0"/>
                  </a:cubicBezTo>
                  <a:cubicBezTo>
                    <a:pt x="7884" y="0"/>
                    <a:pt x="15121" y="4266"/>
                    <a:pt x="18925" y="11141"/>
                  </a:cubicBezTo>
                  <a:lnTo>
                    <a:pt x="27" y="21600"/>
                  </a:lnTo>
                  <a:close/>
                </a:path>
              </a:pathLst>
            </a:custGeom>
            <a:solidFill>
              <a:schemeClr val="accent3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63" name="Arc 23"/>
            <p:cNvSpPr>
              <a:spLocks/>
            </p:cNvSpPr>
            <p:nvPr/>
          </p:nvSpPr>
          <p:spPr bwMode="auto">
            <a:xfrm rot="10800000">
              <a:off x="6269038" y="2197100"/>
              <a:ext cx="750888" cy="523875"/>
            </a:xfrm>
            <a:custGeom>
              <a:avLst/>
              <a:gdLst>
                <a:gd name="G0" fmla="+- 18937 0 0"/>
                <a:gd name="G1" fmla="+- 21600 0 0"/>
                <a:gd name="G2" fmla="+- 21600 0 0"/>
                <a:gd name="T0" fmla="*/ 0 w 18937"/>
                <a:gd name="T1" fmla="*/ 11209 h 21600"/>
                <a:gd name="T2" fmla="*/ 18910 w 18937"/>
                <a:gd name="T3" fmla="*/ 0 h 21600"/>
                <a:gd name="T4" fmla="*/ 18937 w 189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37" h="21600" fill="none" extrusionOk="0">
                  <a:moveTo>
                    <a:pt x="0" y="11209"/>
                  </a:moveTo>
                  <a:cubicBezTo>
                    <a:pt x="3788" y="4305"/>
                    <a:pt x="11034" y="9"/>
                    <a:pt x="18910" y="0"/>
                  </a:cubicBezTo>
                </a:path>
                <a:path w="18937" h="21600" stroke="0" extrusionOk="0">
                  <a:moveTo>
                    <a:pt x="0" y="11209"/>
                  </a:moveTo>
                  <a:cubicBezTo>
                    <a:pt x="3788" y="4305"/>
                    <a:pt x="11034" y="9"/>
                    <a:pt x="18910" y="0"/>
                  </a:cubicBezTo>
                  <a:lnTo>
                    <a:pt x="18937" y="21600"/>
                  </a:lnTo>
                  <a:close/>
                </a:path>
              </a:pathLst>
            </a:custGeom>
            <a:solidFill>
              <a:schemeClr val="accent3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64" name="Arc 24"/>
            <p:cNvSpPr>
              <a:spLocks/>
            </p:cNvSpPr>
            <p:nvPr/>
          </p:nvSpPr>
          <p:spPr bwMode="auto">
            <a:xfrm>
              <a:off x="6194425" y="2093913"/>
              <a:ext cx="133350" cy="627062"/>
            </a:xfrm>
            <a:custGeom>
              <a:avLst/>
              <a:gdLst>
                <a:gd name="G0" fmla="+- 0 0 0"/>
                <a:gd name="G1" fmla="+- 18497 0 0"/>
                <a:gd name="G2" fmla="+- 21600 0 0"/>
                <a:gd name="T0" fmla="*/ 11155 w 21600"/>
                <a:gd name="T1" fmla="*/ 0 h 37087"/>
                <a:gd name="T2" fmla="*/ 10999 w 21600"/>
                <a:gd name="T3" fmla="*/ 37087 h 37087"/>
                <a:gd name="T4" fmla="*/ 0 w 21600"/>
                <a:gd name="T5" fmla="*/ 18497 h 37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087" fill="none" extrusionOk="0">
                  <a:moveTo>
                    <a:pt x="11154" y="0"/>
                  </a:moveTo>
                  <a:cubicBezTo>
                    <a:pt x="17637" y="3909"/>
                    <a:pt x="21600" y="10927"/>
                    <a:pt x="21600" y="18497"/>
                  </a:cubicBezTo>
                  <a:cubicBezTo>
                    <a:pt x="21600" y="26131"/>
                    <a:pt x="17569" y="33199"/>
                    <a:pt x="10998" y="37086"/>
                  </a:cubicBezTo>
                </a:path>
                <a:path w="21600" h="37087" stroke="0" extrusionOk="0">
                  <a:moveTo>
                    <a:pt x="11154" y="0"/>
                  </a:moveTo>
                  <a:cubicBezTo>
                    <a:pt x="17637" y="3909"/>
                    <a:pt x="21600" y="10927"/>
                    <a:pt x="21600" y="18497"/>
                  </a:cubicBezTo>
                  <a:cubicBezTo>
                    <a:pt x="21600" y="26131"/>
                    <a:pt x="17569" y="33199"/>
                    <a:pt x="10998" y="37086"/>
                  </a:cubicBezTo>
                  <a:lnTo>
                    <a:pt x="0" y="18497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65" name="Arc 25"/>
            <p:cNvSpPr>
              <a:spLocks/>
            </p:cNvSpPr>
            <p:nvPr/>
          </p:nvSpPr>
          <p:spPr bwMode="auto">
            <a:xfrm>
              <a:off x="6989763" y="2363788"/>
              <a:ext cx="42863" cy="50800"/>
            </a:xfrm>
            <a:custGeom>
              <a:avLst/>
              <a:gdLst>
                <a:gd name="G0" fmla="+- 0 0 0"/>
                <a:gd name="G1" fmla="+- 18388 0 0"/>
                <a:gd name="G2" fmla="+- 21600 0 0"/>
                <a:gd name="T0" fmla="*/ 11334 w 21585"/>
                <a:gd name="T1" fmla="*/ 0 h 18388"/>
                <a:gd name="T2" fmla="*/ 21585 w 21585"/>
                <a:gd name="T3" fmla="*/ 17580 h 18388"/>
                <a:gd name="T4" fmla="*/ 0 w 21585"/>
                <a:gd name="T5" fmla="*/ 18388 h 18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5" h="18388" fill="none" extrusionOk="0">
                  <a:moveTo>
                    <a:pt x="11333" y="0"/>
                  </a:moveTo>
                  <a:cubicBezTo>
                    <a:pt x="17470" y="3782"/>
                    <a:pt x="21315" y="10376"/>
                    <a:pt x="21584" y="17580"/>
                  </a:cubicBezTo>
                </a:path>
                <a:path w="21585" h="18388" stroke="0" extrusionOk="0">
                  <a:moveTo>
                    <a:pt x="11333" y="0"/>
                  </a:moveTo>
                  <a:cubicBezTo>
                    <a:pt x="17470" y="3782"/>
                    <a:pt x="21315" y="10376"/>
                    <a:pt x="21584" y="17580"/>
                  </a:cubicBezTo>
                  <a:lnTo>
                    <a:pt x="0" y="18388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66" name="Arc 26"/>
            <p:cNvSpPr>
              <a:spLocks/>
            </p:cNvSpPr>
            <p:nvPr/>
          </p:nvSpPr>
          <p:spPr bwMode="auto">
            <a:xfrm flipV="1">
              <a:off x="6989763" y="2406650"/>
              <a:ext cx="42863" cy="50800"/>
            </a:xfrm>
            <a:custGeom>
              <a:avLst/>
              <a:gdLst>
                <a:gd name="G0" fmla="+- 0 0 0"/>
                <a:gd name="G1" fmla="+- 18388 0 0"/>
                <a:gd name="G2" fmla="+- 21600 0 0"/>
                <a:gd name="T0" fmla="*/ 11334 w 21584"/>
                <a:gd name="T1" fmla="*/ 0 h 18388"/>
                <a:gd name="T2" fmla="*/ 21584 w 21584"/>
                <a:gd name="T3" fmla="*/ 17548 h 18388"/>
                <a:gd name="T4" fmla="*/ 0 w 21584"/>
                <a:gd name="T5" fmla="*/ 18388 h 18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4" h="18388" fill="none" extrusionOk="0">
                  <a:moveTo>
                    <a:pt x="11333" y="0"/>
                  </a:moveTo>
                  <a:cubicBezTo>
                    <a:pt x="17460" y="3776"/>
                    <a:pt x="21303" y="10356"/>
                    <a:pt x="21583" y="17548"/>
                  </a:cubicBezTo>
                </a:path>
                <a:path w="21584" h="18388" stroke="0" extrusionOk="0">
                  <a:moveTo>
                    <a:pt x="11333" y="0"/>
                  </a:moveTo>
                  <a:cubicBezTo>
                    <a:pt x="17460" y="3776"/>
                    <a:pt x="21303" y="10356"/>
                    <a:pt x="21583" y="17548"/>
                  </a:cubicBezTo>
                  <a:lnTo>
                    <a:pt x="0" y="18388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67" name="Oval 27"/>
            <p:cNvSpPr>
              <a:spLocks noChangeArrowheads="1"/>
            </p:cNvSpPr>
            <p:nvPr/>
          </p:nvSpPr>
          <p:spPr bwMode="auto">
            <a:xfrm>
              <a:off x="6821488" y="2338388"/>
              <a:ext cx="203200" cy="138112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>
              <a:off x="4954588" y="2546350"/>
              <a:ext cx="1355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dirty="0">
                <a:effectLst/>
              </a:endParaRPr>
            </a:p>
          </p:txBody>
        </p:sp>
        <p:sp>
          <p:nvSpPr>
            <p:cNvPr id="69" name="Rectangle 29"/>
            <p:cNvSpPr>
              <a:spLocks noChangeArrowheads="1"/>
            </p:cNvSpPr>
            <p:nvPr/>
          </p:nvSpPr>
          <p:spPr bwMode="auto">
            <a:xfrm>
              <a:off x="2725738" y="1081088"/>
              <a:ext cx="2862262" cy="393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effectLst/>
                  <a:latin typeface="Arial" charset="0"/>
                </a:rPr>
                <a:t>Missing Clock Detect</a:t>
              </a:r>
            </a:p>
          </p:txBody>
        </p:sp>
        <p:sp>
          <p:nvSpPr>
            <p:cNvPr id="70" name="Freeform 30"/>
            <p:cNvSpPr>
              <a:spLocks/>
            </p:cNvSpPr>
            <p:nvPr/>
          </p:nvSpPr>
          <p:spPr bwMode="auto">
            <a:xfrm>
              <a:off x="5459413" y="1300163"/>
              <a:ext cx="850900" cy="979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7" y="0"/>
                </a:cxn>
                <a:cxn ang="0">
                  <a:pos x="217" y="617"/>
                </a:cxn>
                <a:cxn ang="0">
                  <a:pos x="671" y="617"/>
                </a:cxn>
              </a:cxnLst>
              <a:rect l="0" t="0" r="r" b="b"/>
              <a:pathLst>
                <a:path w="671" h="617">
                  <a:moveTo>
                    <a:pt x="0" y="0"/>
                  </a:moveTo>
                  <a:lnTo>
                    <a:pt x="217" y="0"/>
                  </a:lnTo>
                  <a:lnTo>
                    <a:pt x="217" y="617"/>
                  </a:lnTo>
                  <a:lnTo>
                    <a:pt x="671" y="617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dirty="0">
                <a:effectLst/>
              </a:endParaRPr>
            </a:p>
          </p:txBody>
        </p:sp>
        <p:sp>
          <p:nvSpPr>
            <p:cNvPr id="71" name="Arc 32"/>
            <p:cNvSpPr>
              <a:spLocks/>
            </p:cNvSpPr>
            <p:nvPr/>
          </p:nvSpPr>
          <p:spPr bwMode="auto">
            <a:xfrm>
              <a:off x="4176713" y="2232025"/>
              <a:ext cx="752475" cy="523875"/>
            </a:xfrm>
            <a:custGeom>
              <a:avLst/>
              <a:gdLst>
                <a:gd name="G0" fmla="+- 27 0 0"/>
                <a:gd name="G1" fmla="+- 21600 0 0"/>
                <a:gd name="G2" fmla="+- 21600 0 0"/>
                <a:gd name="T0" fmla="*/ 0 w 18926"/>
                <a:gd name="T1" fmla="*/ 0 h 21600"/>
                <a:gd name="T2" fmla="*/ 18926 w 18926"/>
                <a:gd name="T3" fmla="*/ 11141 h 21600"/>
                <a:gd name="T4" fmla="*/ 27 w 1892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26" h="21600" fill="none" extrusionOk="0">
                  <a:moveTo>
                    <a:pt x="0" y="0"/>
                  </a:moveTo>
                  <a:cubicBezTo>
                    <a:pt x="9" y="0"/>
                    <a:pt x="18" y="-1"/>
                    <a:pt x="27" y="0"/>
                  </a:cubicBezTo>
                  <a:cubicBezTo>
                    <a:pt x="7884" y="0"/>
                    <a:pt x="15121" y="4266"/>
                    <a:pt x="18925" y="11141"/>
                  </a:cubicBezTo>
                </a:path>
                <a:path w="18926" h="21600" stroke="0" extrusionOk="0">
                  <a:moveTo>
                    <a:pt x="0" y="0"/>
                  </a:moveTo>
                  <a:cubicBezTo>
                    <a:pt x="9" y="0"/>
                    <a:pt x="18" y="-1"/>
                    <a:pt x="27" y="0"/>
                  </a:cubicBezTo>
                  <a:cubicBezTo>
                    <a:pt x="7884" y="0"/>
                    <a:pt x="15121" y="4266"/>
                    <a:pt x="18925" y="11141"/>
                  </a:cubicBezTo>
                  <a:lnTo>
                    <a:pt x="27" y="21600"/>
                  </a:lnTo>
                  <a:close/>
                </a:path>
              </a:pathLst>
            </a:custGeom>
            <a:solidFill>
              <a:schemeClr val="accent3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2" name="Arc 33"/>
            <p:cNvSpPr>
              <a:spLocks/>
            </p:cNvSpPr>
            <p:nvPr/>
          </p:nvSpPr>
          <p:spPr bwMode="auto">
            <a:xfrm rot="10800000">
              <a:off x="4183063" y="2333625"/>
              <a:ext cx="750888" cy="523875"/>
            </a:xfrm>
            <a:custGeom>
              <a:avLst/>
              <a:gdLst>
                <a:gd name="G0" fmla="+- 18937 0 0"/>
                <a:gd name="G1" fmla="+- 21600 0 0"/>
                <a:gd name="G2" fmla="+- 21600 0 0"/>
                <a:gd name="T0" fmla="*/ 0 w 18937"/>
                <a:gd name="T1" fmla="*/ 11209 h 21600"/>
                <a:gd name="T2" fmla="*/ 18910 w 18937"/>
                <a:gd name="T3" fmla="*/ 0 h 21600"/>
                <a:gd name="T4" fmla="*/ 18937 w 189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37" h="21600" fill="none" extrusionOk="0">
                  <a:moveTo>
                    <a:pt x="0" y="11209"/>
                  </a:moveTo>
                  <a:cubicBezTo>
                    <a:pt x="3788" y="4305"/>
                    <a:pt x="11034" y="9"/>
                    <a:pt x="18910" y="0"/>
                  </a:cubicBezTo>
                </a:path>
                <a:path w="18937" h="21600" stroke="0" extrusionOk="0">
                  <a:moveTo>
                    <a:pt x="0" y="11209"/>
                  </a:moveTo>
                  <a:cubicBezTo>
                    <a:pt x="3788" y="4305"/>
                    <a:pt x="11034" y="9"/>
                    <a:pt x="18910" y="0"/>
                  </a:cubicBezTo>
                  <a:lnTo>
                    <a:pt x="18937" y="21600"/>
                  </a:lnTo>
                  <a:close/>
                </a:path>
              </a:pathLst>
            </a:custGeom>
            <a:solidFill>
              <a:schemeClr val="accent3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3" name="Arc 34"/>
            <p:cNvSpPr>
              <a:spLocks/>
            </p:cNvSpPr>
            <p:nvPr/>
          </p:nvSpPr>
          <p:spPr bwMode="auto">
            <a:xfrm>
              <a:off x="4108450" y="2230438"/>
              <a:ext cx="133350" cy="627062"/>
            </a:xfrm>
            <a:custGeom>
              <a:avLst/>
              <a:gdLst>
                <a:gd name="G0" fmla="+- 0 0 0"/>
                <a:gd name="G1" fmla="+- 18497 0 0"/>
                <a:gd name="G2" fmla="+- 21600 0 0"/>
                <a:gd name="T0" fmla="*/ 11155 w 21600"/>
                <a:gd name="T1" fmla="*/ 0 h 37087"/>
                <a:gd name="T2" fmla="*/ 10999 w 21600"/>
                <a:gd name="T3" fmla="*/ 37087 h 37087"/>
                <a:gd name="T4" fmla="*/ 0 w 21600"/>
                <a:gd name="T5" fmla="*/ 18497 h 37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7087" fill="none" extrusionOk="0">
                  <a:moveTo>
                    <a:pt x="11154" y="0"/>
                  </a:moveTo>
                  <a:cubicBezTo>
                    <a:pt x="17637" y="3909"/>
                    <a:pt x="21600" y="10927"/>
                    <a:pt x="21600" y="18497"/>
                  </a:cubicBezTo>
                  <a:cubicBezTo>
                    <a:pt x="21600" y="26131"/>
                    <a:pt x="17569" y="33199"/>
                    <a:pt x="10998" y="37086"/>
                  </a:cubicBezTo>
                </a:path>
                <a:path w="21600" h="37087" stroke="0" extrusionOk="0">
                  <a:moveTo>
                    <a:pt x="11154" y="0"/>
                  </a:moveTo>
                  <a:cubicBezTo>
                    <a:pt x="17637" y="3909"/>
                    <a:pt x="21600" y="10927"/>
                    <a:pt x="21600" y="18497"/>
                  </a:cubicBezTo>
                  <a:cubicBezTo>
                    <a:pt x="21600" y="26131"/>
                    <a:pt x="17569" y="33199"/>
                    <a:pt x="10998" y="37086"/>
                  </a:cubicBezTo>
                  <a:lnTo>
                    <a:pt x="0" y="18497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chemeClr val="accent1"/>
                </a:solidFill>
                <a:effectLst/>
              </a:endParaRPr>
            </a:p>
          </p:txBody>
        </p:sp>
        <p:sp>
          <p:nvSpPr>
            <p:cNvPr id="74" name="Arc 35"/>
            <p:cNvSpPr>
              <a:spLocks/>
            </p:cNvSpPr>
            <p:nvPr/>
          </p:nvSpPr>
          <p:spPr bwMode="auto">
            <a:xfrm>
              <a:off x="4903788" y="2500313"/>
              <a:ext cx="42863" cy="50800"/>
            </a:xfrm>
            <a:custGeom>
              <a:avLst/>
              <a:gdLst>
                <a:gd name="G0" fmla="+- 0 0 0"/>
                <a:gd name="G1" fmla="+- 18388 0 0"/>
                <a:gd name="G2" fmla="+- 21600 0 0"/>
                <a:gd name="T0" fmla="*/ 11334 w 21585"/>
                <a:gd name="T1" fmla="*/ 0 h 18388"/>
                <a:gd name="T2" fmla="*/ 21585 w 21585"/>
                <a:gd name="T3" fmla="*/ 17580 h 18388"/>
                <a:gd name="T4" fmla="*/ 0 w 21585"/>
                <a:gd name="T5" fmla="*/ 18388 h 18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5" h="18388" fill="none" extrusionOk="0">
                  <a:moveTo>
                    <a:pt x="11333" y="0"/>
                  </a:moveTo>
                  <a:cubicBezTo>
                    <a:pt x="17470" y="3782"/>
                    <a:pt x="21315" y="10376"/>
                    <a:pt x="21584" y="17580"/>
                  </a:cubicBezTo>
                </a:path>
                <a:path w="21585" h="18388" stroke="0" extrusionOk="0">
                  <a:moveTo>
                    <a:pt x="11333" y="0"/>
                  </a:moveTo>
                  <a:cubicBezTo>
                    <a:pt x="17470" y="3782"/>
                    <a:pt x="21315" y="10376"/>
                    <a:pt x="21584" y="17580"/>
                  </a:cubicBezTo>
                  <a:lnTo>
                    <a:pt x="0" y="18388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5" name="Arc 36"/>
            <p:cNvSpPr>
              <a:spLocks/>
            </p:cNvSpPr>
            <p:nvPr/>
          </p:nvSpPr>
          <p:spPr bwMode="auto">
            <a:xfrm flipV="1">
              <a:off x="4903788" y="2543175"/>
              <a:ext cx="42863" cy="50800"/>
            </a:xfrm>
            <a:custGeom>
              <a:avLst/>
              <a:gdLst>
                <a:gd name="G0" fmla="+- 0 0 0"/>
                <a:gd name="G1" fmla="+- 18388 0 0"/>
                <a:gd name="G2" fmla="+- 21600 0 0"/>
                <a:gd name="T0" fmla="*/ 11334 w 21584"/>
                <a:gd name="T1" fmla="*/ 0 h 18388"/>
                <a:gd name="T2" fmla="*/ 21584 w 21584"/>
                <a:gd name="T3" fmla="*/ 17548 h 18388"/>
                <a:gd name="T4" fmla="*/ 0 w 21584"/>
                <a:gd name="T5" fmla="*/ 18388 h 18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4" h="18388" fill="none" extrusionOk="0">
                  <a:moveTo>
                    <a:pt x="11333" y="0"/>
                  </a:moveTo>
                  <a:cubicBezTo>
                    <a:pt x="17460" y="3776"/>
                    <a:pt x="21303" y="10356"/>
                    <a:pt x="21583" y="17548"/>
                  </a:cubicBezTo>
                </a:path>
                <a:path w="21584" h="18388" stroke="0" extrusionOk="0">
                  <a:moveTo>
                    <a:pt x="11333" y="0"/>
                  </a:moveTo>
                  <a:cubicBezTo>
                    <a:pt x="17460" y="3776"/>
                    <a:pt x="21303" y="10356"/>
                    <a:pt x="21583" y="17548"/>
                  </a:cubicBezTo>
                  <a:lnTo>
                    <a:pt x="0" y="18388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6" name="Oval 37"/>
            <p:cNvSpPr>
              <a:spLocks noChangeArrowheads="1"/>
            </p:cNvSpPr>
            <p:nvPr/>
          </p:nvSpPr>
          <p:spPr bwMode="auto">
            <a:xfrm>
              <a:off x="4735513" y="2474913"/>
              <a:ext cx="203200" cy="138112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>
                <a:effectLst/>
              </a:endParaRPr>
            </a:p>
          </p:txBody>
        </p:sp>
        <p:sp>
          <p:nvSpPr>
            <p:cNvPr id="77" name="Freeform 38"/>
            <p:cNvSpPr>
              <a:spLocks/>
            </p:cNvSpPr>
            <p:nvPr/>
          </p:nvSpPr>
          <p:spPr bwMode="auto">
            <a:xfrm>
              <a:off x="2911475" y="1825625"/>
              <a:ext cx="1290638" cy="484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7" y="0"/>
                </a:cxn>
                <a:cxn ang="0">
                  <a:pos x="407" y="305"/>
                </a:cxn>
                <a:cxn ang="0">
                  <a:pos x="813" y="305"/>
                </a:cxn>
              </a:cxnLst>
              <a:rect l="0" t="0" r="r" b="b"/>
              <a:pathLst>
                <a:path w="813" h="305">
                  <a:moveTo>
                    <a:pt x="0" y="0"/>
                  </a:moveTo>
                  <a:lnTo>
                    <a:pt x="407" y="0"/>
                  </a:lnTo>
                  <a:lnTo>
                    <a:pt x="407" y="305"/>
                  </a:lnTo>
                  <a:lnTo>
                    <a:pt x="813" y="305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dirty="0">
                <a:effectLst/>
              </a:endParaRPr>
            </a:p>
          </p:txBody>
        </p:sp>
        <p:sp>
          <p:nvSpPr>
            <p:cNvPr id="78" name="Freeform 39"/>
            <p:cNvSpPr>
              <a:spLocks/>
            </p:cNvSpPr>
            <p:nvPr/>
          </p:nvSpPr>
          <p:spPr bwMode="auto">
            <a:xfrm>
              <a:off x="2906713" y="2287588"/>
              <a:ext cx="1319212" cy="193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0"/>
                </a:cxn>
                <a:cxn ang="0">
                  <a:pos x="299" y="122"/>
                </a:cxn>
                <a:cxn ang="0">
                  <a:pos x="854" y="122"/>
                </a:cxn>
              </a:cxnLst>
              <a:rect l="0" t="0" r="r" b="b"/>
              <a:pathLst>
                <a:path w="854" h="122">
                  <a:moveTo>
                    <a:pt x="0" y="0"/>
                  </a:moveTo>
                  <a:lnTo>
                    <a:pt x="299" y="0"/>
                  </a:lnTo>
                  <a:lnTo>
                    <a:pt x="299" y="122"/>
                  </a:lnTo>
                  <a:lnTo>
                    <a:pt x="854" y="12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dirty="0">
                <a:effectLst/>
              </a:endParaRPr>
            </a:p>
          </p:txBody>
        </p:sp>
        <p:sp>
          <p:nvSpPr>
            <p:cNvPr id="79" name="Freeform 40"/>
            <p:cNvSpPr>
              <a:spLocks/>
            </p:cNvSpPr>
            <p:nvPr/>
          </p:nvSpPr>
          <p:spPr bwMode="auto">
            <a:xfrm flipV="1">
              <a:off x="2911475" y="2606675"/>
              <a:ext cx="1319213" cy="193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0"/>
                </a:cxn>
                <a:cxn ang="0">
                  <a:pos x="299" y="122"/>
                </a:cxn>
                <a:cxn ang="0">
                  <a:pos x="854" y="122"/>
                </a:cxn>
              </a:cxnLst>
              <a:rect l="0" t="0" r="r" b="b"/>
              <a:pathLst>
                <a:path w="854" h="122">
                  <a:moveTo>
                    <a:pt x="0" y="0"/>
                  </a:moveTo>
                  <a:lnTo>
                    <a:pt x="299" y="0"/>
                  </a:lnTo>
                  <a:lnTo>
                    <a:pt x="299" y="122"/>
                  </a:lnTo>
                  <a:lnTo>
                    <a:pt x="854" y="12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dirty="0">
                <a:effectLst/>
              </a:endParaRPr>
            </a:p>
          </p:txBody>
        </p:sp>
        <p:sp>
          <p:nvSpPr>
            <p:cNvPr id="80" name="Freeform 41"/>
            <p:cNvSpPr>
              <a:spLocks/>
            </p:cNvSpPr>
            <p:nvPr/>
          </p:nvSpPr>
          <p:spPr bwMode="auto">
            <a:xfrm flipV="1">
              <a:off x="2916238" y="2755900"/>
              <a:ext cx="1290637" cy="484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7" y="0"/>
                </a:cxn>
                <a:cxn ang="0">
                  <a:pos x="407" y="305"/>
                </a:cxn>
                <a:cxn ang="0">
                  <a:pos x="813" y="305"/>
                </a:cxn>
              </a:cxnLst>
              <a:rect l="0" t="0" r="r" b="b"/>
              <a:pathLst>
                <a:path w="813" h="305">
                  <a:moveTo>
                    <a:pt x="0" y="0"/>
                  </a:moveTo>
                  <a:lnTo>
                    <a:pt x="407" y="0"/>
                  </a:lnTo>
                  <a:lnTo>
                    <a:pt x="407" y="305"/>
                  </a:lnTo>
                  <a:lnTo>
                    <a:pt x="813" y="305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dirty="0">
                <a:effectLst/>
              </a:endParaRP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419100" y="3771900"/>
              <a:ext cx="4568879" cy="2646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i="1" dirty="0">
                  <a:effectLst/>
                </a:rPr>
                <a:t>Logic shown is functional representation, not actual implementation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Boot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316480"/>
            <a:ext cx="8595360" cy="363728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BOOTPIN-CONFIG register selects boot pins to be used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Emulation Boot Mode: </a:t>
            </a:r>
            <a:r>
              <a:rPr lang="en-US" sz="2000" dirty="0" smtClean="0">
                <a:solidFill>
                  <a:srgbClr val="C00000"/>
                </a:solidFill>
              </a:rPr>
              <a:t>EMU-BOOTPIN-CONFIG</a:t>
            </a:r>
            <a:r>
              <a:rPr lang="en-US" sz="2000" dirty="0" smtClean="0"/>
              <a:t> register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Stand-Alone Boot Mode: </a:t>
            </a:r>
            <a:r>
              <a:rPr lang="en-US" sz="2000" dirty="0" smtClean="0">
                <a:solidFill>
                  <a:srgbClr val="C00000"/>
                </a:solidFill>
              </a:rPr>
              <a:t>Z1-OTP-BOOTPIN-CONFIG</a:t>
            </a:r>
            <a:r>
              <a:rPr lang="en-US" sz="2000" dirty="0" smtClean="0"/>
              <a:t> register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BOOTDEF register determines boot mode option and assignment of peripheral GPIO pins or flash/RAM entry point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Emulation Boot Mode: </a:t>
            </a:r>
            <a:r>
              <a:rPr lang="en-US" sz="2000" dirty="0" smtClean="0">
                <a:solidFill>
                  <a:srgbClr val="C00000"/>
                </a:solidFill>
              </a:rPr>
              <a:t>EMU-BOOTDEF-LOW/HIGH</a:t>
            </a:r>
            <a:r>
              <a:rPr lang="en-US" sz="2000" dirty="0" smtClean="0"/>
              <a:t> </a:t>
            </a:r>
            <a:r>
              <a:rPr lang="en-US" sz="2000" dirty="0"/>
              <a:t>register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Stand-Alone Boot Mode: </a:t>
            </a:r>
            <a:r>
              <a:rPr lang="en-US" sz="2000" dirty="0" smtClean="0">
                <a:solidFill>
                  <a:srgbClr val="C00000"/>
                </a:solidFill>
              </a:rPr>
              <a:t>Z1-OTP-BOOTDEF-LOW/HIGH</a:t>
            </a:r>
            <a:r>
              <a:rPr lang="en-US" sz="2000" dirty="0" smtClean="0"/>
              <a:t> register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8000" y="985520"/>
            <a:ext cx="8107680" cy="995680"/>
          </a:xfrm>
          <a:prstGeom prst="rect">
            <a:avLst/>
          </a:prstGeom>
          <a:solidFill>
            <a:srgbClr val="FFFF99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400" dirty="0" smtClean="0">
                <a:effectLst/>
              </a:rPr>
              <a:t>The enhanced boot modes provide for the: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i="1" u="sng" dirty="0" smtClean="0">
                <a:effectLst/>
              </a:rPr>
              <a:t>Ability to move, reduce, or eliminate boot mode select pins</a:t>
            </a:r>
          </a:p>
        </p:txBody>
      </p:sp>
    </p:spTree>
    <p:extLst>
      <p:ext uri="{BB962C8B-B14F-4D97-AF65-F5344CB8AC3E}">
        <p14:creationId xmlns:p14="http://schemas.microsoft.com/office/powerpoint/2010/main" val="26443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– Bootloader</a:t>
            </a:r>
          </a:p>
        </p:txBody>
      </p:sp>
      <p:sp>
        <p:nvSpPr>
          <p:cNvPr id="206900" name="Text Box 52"/>
          <p:cNvSpPr txBox="1">
            <a:spLocks noChangeArrowheads="1"/>
          </p:cNvSpPr>
          <p:nvPr/>
        </p:nvSpPr>
        <p:spPr bwMode="auto">
          <a:xfrm>
            <a:off x="3533686" y="6244908"/>
            <a:ext cx="5588196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400" b="0" dirty="0" smtClean="0">
                <a:effectLst/>
                <a:latin typeface="Arial" charset="0"/>
              </a:rPr>
              <a:t>EMU BOOT registers located </a:t>
            </a:r>
            <a:r>
              <a:rPr lang="en-US" sz="1400" b="0" dirty="0">
                <a:effectLst/>
                <a:latin typeface="Arial" charset="0"/>
              </a:rPr>
              <a:t>in </a:t>
            </a:r>
            <a:r>
              <a:rPr lang="en-US" sz="1400" b="0" dirty="0" smtClean="0">
                <a:effectLst/>
                <a:latin typeface="Arial" charset="0"/>
              </a:rPr>
              <a:t>PIE RAM starting </a:t>
            </a:r>
            <a:r>
              <a:rPr lang="en-US" sz="1400" b="0" dirty="0">
                <a:effectLst/>
                <a:latin typeface="Arial" charset="0"/>
              </a:rPr>
              <a:t>at </a:t>
            </a:r>
            <a:r>
              <a:rPr lang="en-US" sz="1400" b="0" dirty="0" smtClean="0">
                <a:effectLst/>
                <a:latin typeface="Arial" charset="0"/>
              </a:rPr>
              <a:t>0x000D00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400" b="0" dirty="0" smtClean="0">
                <a:effectLst/>
                <a:latin typeface="Arial" charset="0"/>
              </a:rPr>
              <a:t>Z1 OTP BOOT registers located in DCSM OTP starting at 0x05F008</a:t>
            </a:r>
            <a:endParaRPr lang="en-US" sz="1400" b="0" dirty="0">
              <a:effectLst/>
              <a:latin typeface="Arial" charset="0"/>
            </a:endParaRPr>
          </a:p>
        </p:txBody>
      </p:sp>
      <p:sp>
        <p:nvSpPr>
          <p:cNvPr id="206915" name="Text Box 67"/>
          <p:cNvSpPr txBox="1">
            <a:spLocks noChangeArrowheads="1"/>
          </p:cNvSpPr>
          <p:nvPr/>
        </p:nvSpPr>
        <p:spPr bwMode="auto">
          <a:xfrm>
            <a:off x="3828526" y="1201600"/>
            <a:ext cx="1667068" cy="11064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Arial" charset="0"/>
              </a:rPr>
              <a:t>Reset vector fetched from boot ROM</a:t>
            </a:r>
          </a:p>
          <a:p>
            <a:pPr algn="ctr"/>
            <a:r>
              <a:rPr lang="en-US" sz="1800" dirty="0">
                <a:effectLst/>
                <a:latin typeface="Arial" charset="0"/>
              </a:rPr>
              <a:t>0x3F FFC0</a:t>
            </a:r>
          </a:p>
        </p:txBody>
      </p:sp>
      <p:sp>
        <p:nvSpPr>
          <p:cNvPr id="206920" name="Rectangle 72"/>
          <p:cNvSpPr>
            <a:spLocks noChangeArrowheads="1"/>
          </p:cNvSpPr>
          <p:nvPr/>
        </p:nvSpPr>
        <p:spPr bwMode="auto">
          <a:xfrm>
            <a:off x="927736" y="4449447"/>
            <a:ext cx="2570163" cy="301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206921" name="Rectangle 73"/>
          <p:cNvSpPr>
            <a:spLocks noChangeArrowheads="1"/>
          </p:cNvSpPr>
          <p:nvPr/>
        </p:nvSpPr>
        <p:spPr bwMode="auto">
          <a:xfrm>
            <a:off x="927736" y="4743135"/>
            <a:ext cx="2570163" cy="100879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206922" name="Text Box 74"/>
          <p:cNvSpPr txBox="1">
            <a:spLocks noChangeArrowheads="1"/>
          </p:cNvSpPr>
          <p:nvPr/>
        </p:nvSpPr>
        <p:spPr bwMode="auto">
          <a:xfrm>
            <a:off x="1035265" y="4468497"/>
            <a:ext cx="2351926" cy="12834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5000"/>
              </a:spcBef>
            </a:pPr>
            <a:r>
              <a:rPr lang="en-US" sz="1800" i="1" dirty="0">
                <a:solidFill>
                  <a:schemeClr val="tx2"/>
                </a:solidFill>
                <a:effectLst/>
                <a:latin typeface="Arial" charset="0"/>
              </a:rPr>
              <a:t>Emulation Boot</a:t>
            </a:r>
          </a:p>
          <a:p>
            <a:pPr algn="ctr">
              <a:spcBef>
                <a:spcPct val="25000"/>
              </a:spcBef>
            </a:pPr>
            <a:r>
              <a:rPr lang="en-US" sz="1800" dirty="0">
                <a:effectLst/>
                <a:latin typeface="Arial" charset="0"/>
              </a:rPr>
              <a:t>Boot determined by</a:t>
            </a:r>
          </a:p>
          <a:p>
            <a:pPr algn="ctr">
              <a:spcBef>
                <a:spcPct val="25000"/>
              </a:spcBef>
            </a:pPr>
            <a:r>
              <a:rPr lang="en-US" sz="1400" b="0" dirty="0" smtClean="0">
                <a:effectLst/>
                <a:latin typeface="Arial" charset="0"/>
              </a:rPr>
              <a:t>EMU-BOOTPIN-CONFIG</a:t>
            </a:r>
          </a:p>
          <a:p>
            <a:pPr algn="ctr">
              <a:spcBef>
                <a:spcPct val="25000"/>
              </a:spcBef>
            </a:pPr>
            <a:r>
              <a:rPr lang="en-US" sz="1400" b="0" dirty="0" smtClean="0">
                <a:effectLst/>
                <a:latin typeface="Arial" charset="0"/>
              </a:rPr>
              <a:t>EMU-BOOTDEF-LOW</a:t>
            </a:r>
          </a:p>
          <a:p>
            <a:pPr algn="ctr">
              <a:spcBef>
                <a:spcPct val="25000"/>
              </a:spcBef>
            </a:pPr>
            <a:r>
              <a:rPr lang="en-US" sz="1400" b="0" dirty="0" smtClean="0">
                <a:effectLst/>
                <a:latin typeface="Arial" charset="0"/>
              </a:rPr>
              <a:t>EMU-BOOTDEF-HIGH</a:t>
            </a:r>
            <a:endParaRPr lang="en-US" sz="1400" b="0" dirty="0">
              <a:effectLst/>
              <a:latin typeface="Arial" charset="0"/>
            </a:endParaRPr>
          </a:p>
        </p:txBody>
      </p:sp>
      <p:sp>
        <p:nvSpPr>
          <p:cNvPr id="206924" name="Rectangle 76"/>
          <p:cNvSpPr>
            <a:spLocks noChangeArrowheads="1"/>
          </p:cNvSpPr>
          <p:nvPr/>
        </p:nvSpPr>
        <p:spPr bwMode="auto">
          <a:xfrm>
            <a:off x="5783898" y="4449445"/>
            <a:ext cx="2570163" cy="301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206925" name="Rectangle 77"/>
          <p:cNvSpPr>
            <a:spLocks noChangeArrowheads="1"/>
          </p:cNvSpPr>
          <p:nvPr/>
        </p:nvSpPr>
        <p:spPr bwMode="auto">
          <a:xfrm>
            <a:off x="5783898" y="4749482"/>
            <a:ext cx="2570163" cy="129329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206926" name="Text Box 78"/>
          <p:cNvSpPr txBox="1">
            <a:spLocks noChangeArrowheads="1"/>
          </p:cNvSpPr>
          <p:nvPr/>
        </p:nvSpPr>
        <p:spPr bwMode="auto">
          <a:xfrm>
            <a:off x="5846529" y="4468495"/>
            <a:ext cx="2444900" cy="15742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5000"/>
              </a:spcBef>
            </a:pPr>
            <a:r>
              <a:rPr lang="en-US" sz="1800" i="1" dirty="0">
                <a:solidFill>
                  <a:schemeClr val="tx2"/>
                </a:solidFill>
                <a:effectLst/>
                <a:latin typeface="Arial" charset="0"/>
              </a:rPr>
              <a:t>Stand-alone Boot</a:t>
            </a:r>
          </a:p>
          <a:p>
            <a:pPr algn="ctr">
              <a:spcBef>
                <a:spcPct val="25000"/>
              </a:spcBef>
            </a:pPr>
            <a:r>
              <a:rPr lang="en-US" sz="1800" dirty="0">
                <a:effectLst/>
                <a:latin typeface="Arial" charset="0"/>
              </a:rPr>
              <a:t>Boot determined by</a:t>
            </a:r>
          </a:p>
          <a:p>
            <a:pPr algn="ctr">
              <a:spcBef>
                <a:spcPct val="25000"/>
              </a:spcBef>
            </a:pPr>
            <a:r>
              <a:rPr lang="en-US" sz="1800" dirty="0" smtClean="0">
                <a:effectLst/>
                <a:latin typeface="Arial" charset="0"/>
              </a:rPr>
              <a:t>GPIO pins</a:t>
            </a:r>
            <a:endParaRPr lang="en-US" sz="1800" dirty="0">
              <a:effectLst/>
              <a:latin typeface="Arial" charset="0"/>
            </a:endParaRPr>
          </a:p>
          <a:p>
            <a:pPr algn="ctr">
              <a:spcBef>
                <a:spcPct val="25000"/>
              </a:spcBef>
            </a:pPr>
            <a:r>
              <a:rPr lang="en-US" sz="1400" b="0" dirty="0" smtClean="0">
                <a:effectLst/>
                <a:latin typeface="Arial" charset="0"/>
              </a:rPr>
              <a:t>Z1-OTP-BOOTPIN-CONFIG</a:t>
            </a:r>
          </a:p>
          <a:p>
            <a:pPr algn="ctr">
              <a:spcBef>
                <a:spcPct val="25000"/>
              </a:spcBef>
            </a:pPr>
            <a:r>
              <a:rPr lang="en-US" sz="1400" b="0" dirty="0" smtClean="0">
                <a:effectLst/>
                <a:latin typeface="Arial" charset="0"/>
              </a:rPr>
              <a:t>Z1-OTP-BOOTDEF-LOW</a:t>
            </a:r>
          </a:p>
          <a:p>
            <a:pPr algn="ctr">
              <a:spcBef>
                <a:spcPct val="25000"/>
              </a:spcBef>
            </a:pPr>
            <a:r>
              <a:rPr lang="en-US" sz="1400" b="0" dirty="0" smtClean="0">
                <a:effectLst/>
                <a:latin typeface="Arial" charset="0"/>
              </a:rPr>
              <a:t>Z1-OTP-BOOTDEF-HIGH</a:t>
            </a:r>
            <a:endParaRPr lang="en-US" sz="1400" b="0" dirty="0">
              <a:effectLst/>
              <a:latin typeface="Arial" charset="0"/>
            </a:endParaRPr>
          </a:p>
        </p:txBody>
      </p:sp>
      <p:sp>
        <p:nvSpPr>
          <p:cNvPr id="206928" name="Freeform 80"/>
          <p:cNvSpPr>
            <a:spLocks/>
          </p:cNvSpPr>
          <p:nvPr/>
        </p:nvSpPr>
        <p:spPr bwMode="auto">
          <a:xfrm>
            <a:off x="2138998" y="3608070"/>
            <a:ext cx="1712913" cy="842962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0" y="0"/>
              </a:cxn>
              <a:cxn ang="0">
                <a:pos x="0" y="531"/>
              </a:cxn>
            </a:cxnLst>
            <a:rect l="0" t="0" r="r" b="b"/>
            <a:pathLst>
              <a:path w="858" h="531">
                <a:moveTo>
                  <a:pt x="858" y="0"/>
                </a:moveTo>
                <a:lnTo>
                  <a:pt x="0" y="0"/>
                </a:lnTo>
                <a:lnTo>
                  <a:pt x="0" y="531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206929" name="Freeform 81"/>
          <p:cNvSpPr>
            <a:spLocks/>
          </p:cNvSpPr>
          <p:nvPr/>
        </p:nvSpPr>
        <p:spPr bwMode="auto">
          <a:xfrm flipH="1">
            <a:off x="5447348" y="3608070"/>
            <a:ext cx="1701800" cy="842962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0" y="0"/>
              </a:cxn>
              <a:cxn ang="0">
                <a:pos x="0" y="531"/>
              </a:cxn>
            </a:cxnLst>
            <a:rect l="0" t="0" r="r" b="b"/>
            <a:pathLst>
              <a:path w="858" h="531">
                <a:moveTo>
                  <a:pt x="858" y="0"/>
                </a:moveTo>
                <a:lnTo>
                  <a:pt x="0" y="0"/>
                </a:lnTo>
                <a:lnTo>
                  <a:pt x="0" y="531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206938" name="Text Box 90"/>
          <p:cNvSpPr txBox="1">
            <a:spLocks noChangeArrowheads="1"/>
          </p:cNvSpPr>
          <p:nvPr/>
        </p:nvSpPr>
        <p:spPr bwMode="auto">
          <a:xfrm>
            <a:off x="2122768" y="1331751"/>
            <a:ext cx="1165704" cy="880241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Arial" charset="0"/>
              </a:rPr>
              <a:t>Reset</a:t>
            </a:r>
          </a:p>
          <a:p>
            <a:pPr algn="ctr">
              <a:lnSpc>
                <a:spcPct val="50000"/>
              </a:lnSpc>
              <a:spcBef>
                <a:spcPct val="40000"/>
              </a:spcBef>
            </a:pPr>
            <a:r>
              <a:rPr lang="en-US" sz="1600" dirty="0" smtClean="0">
                <a:effectLst/>
                <a:latin typeface="Arial" charset="0"/>
              </a:rPr>
              <a:t>ENPIE </a:t>
            </a:r>
            <a:r>
              <a:rPr lang="en-US" sz="1600" dirty="0">
                <a:effectLst/>
                <a:latin typeface="Arial" charset="0"/>
              </a:rPr>
              <a:t>= 0</a:t>
            </a:r>
          </a:p>
          <a:p>
            <a:pPr algn="ctr">
              <a:lnSpc>
                <a:spcPct val="50000"/>
              </a:lnSpc>
              <a:spcBef>
                <a:spcPct val="40000"/>
              </a:spcBef>
            </a:pPr>
            <a:r>
              <a:rPr lang="en-US" sz="1600" dirty="0">
                <a:effectLst/>
                <a:latin typeface="Arial" charset="0"/>
              </a:rPr>
              <a:t>INTM = 1</a:t>
            </a:r>
          </a:p>
        </p:txBody>
      </p:sp>
      <p:sp>
        <p:nvSpPr>
          <p:cNvPr id="206940" name="Text Box 92"/>
          <p:cNvSpPr txBox="1">
            <a:spLocks noChangeArrowheads="1"/>
          </p:cNvSpPr>
          <p:nvPr/>
        </p:nvSpPr>
        <p:spPr bwMode="auto">
          <a:xfrm>
            <a:off x="2956560" y="3273108"/>
            <a:ext cx="588963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dirty="0">
                <a:effectLst/>
                <a:latin typeface="Arial" charset="0"/>
              </a:rPr>
              <a:t>YES</a:t>
            </a:r>
          </a:p>
        </p:txBody>
      </p:sp>
      <p:sp>
        <p:nvSpPr>
          <p:cNvPr id="206941" name="Text Box 93"/>
          <p:cNvSpPr txBox="1">
            <a:spLocks noChangeArrowheads="1"/>
          </p:cNvSpPr>
          <p:nvPr/>
        </p:nvSpPr>
        <p:spPr bwMode="auto">
          <a:xfrm>
            <a:off x="5753735" y="3269933"/>
            <a:ext cx="48895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dirty="0">
                <a:effectLst/>
                <a:latin typeface="Arial" charset="0"/>
              </a:rPr>
              <a:t>NO</a:t>
            </a:r>
          </a:p>
        </p:txBody>
      </p:sp>
      <p:sp>
        <p:nvSpPr>
          <p:cNvPr id="206942" name="Line 94"/>
          <p:cNvSpPr>
            <a:spLocks noChangeShapeType="1"/>
          </p:cNvSpPr>
          <p:nvPr/>
        </p:nvSpPr>
        <p:spPr bwMode="auto">
          <a:xfrm>
            <a:off x="3293934" y="1765463"/>
            <a:ext cx="531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206945" name="Text Box 97"/>
          <p:cNvSpPr txBox="1">
            <a:spLocks noChangeArrowheads="1"/>
          </p:cNvSpPr>
          <p:nvPr/>
        </p:nvSpPr>
        <p:spPr bwMode="auto">
          <a:xfrm>
            <a:off x="3829685" y="3263583"/>
            <a:ext cx="1663700" cy="64135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effectLst/>
                <a:latin typeface="Arial" charset="0"/>
              </a:rPr>
              <a:t>Emulator Connected ?</a:t>
            </a:r>
          </a:p>
        </p:txBody>
      </p:sp>
      <p:cxnSp>
        <p:nvCxnSpPr>
          <p:cNvPr id="40" name="Straight Arrow Connector 39"/>
          <p:cNvCxnSpPr>
            <a:stCxn id="206915" idx="2"/>
            <a:endCxn id="206945" idx="0"/>
          </p:cNvCxnSpPr>
          <p:nvPr/>
        </p:nvCxnSpPr>
        <p:spPr bwMode="auto">
          <a:xfrm flipH="1">
            <a:off x="4661535" y="2308088"/>
            <a:ext cx="525" cy="9554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9991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654776" y="5802764"/>
            <a:ext cx="1039708" cy="480131"/>
          </a:xfrm>
          <a:prstGeom prst="rect">
            <a:avLst/>
          </a:prstGeom>
          <a:solidFill>
            <a:schemeClr val="bg2"/>
          </a:solidFill>
        </p:spPr>
        <p:txBody>
          <a:bodyPr wrap="none" lIns="45720" rIns="45720" rtlCol="0" anchor="ctr" anchorCtr="0">
            <a:spAutoFit/>
          </a:bodyPr>
          <a:lstStyle/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3 BMSP</a:t>
            </a:r>
          </a:p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8 Boot Modes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54776" y="5128360"/>
            <a:ext cx="1039708" cy="480131"/>
          </a:xfrm>
          <a:prstGeom prst="rect">
            <a:avLst/>
          </a:prstGeom>
          <a:solidFill>
            <a:schemeClr val="bg2"/>
          </a:solidFill>
        </p:spPr>
        <p:txBody>
          <a:bodyPr wrap="none" lIns="45720" rIns="45720" rtlCol="0" anchor="ctr" anchorCtr="0">
            <a:spAutoFit/>
          </a:bodyPr>
          <a:lstStyle/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2 BMSP</a:t>
            </a:r>
          </a:p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4 Boot Modes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54776" y="4128890"/>
            <a:ext cx="1039708" cy="480131"/>
          </a:xfrm>
          <a:prstGeom prst="rect">
            <a:avLst/>
          </a:prstGeom>
          <a:solidFill>
            <a:schemeClr val="bg2"/>
          </a:solidFill>
        </p:spPr>
        <p:txBody>
          <a:bodyPr wrap="none" lIns="45720" rIns="45720" rtlCol="0" anchor="ctr" anchorCtr="0">
            <a:spAutoFit/>
          </a:bodyPr>
          <a:lstStyle/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1 BMSP</a:t>
            </a:r>
          </a:p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2 Boot Modes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48364" y="3463748"/>
            <a:ext cx="962764" cy="480131"/>
          </a:xfrm>
          <a:prstGeom prst="rect">
            <a:avLst/>
          </a:prstGeom>
          <a:solidFill>
            <a:schemeClr val="bg2"/>
          </a:solidFill>
        </p:spPr>
        <p:txBody>
          <a:bodyPr wrap="none" lIns="45720" rIns="45720" rtlCol="0" anchor="ctr" anchorCtr="0">
            <a:spAutoFit/>
          </a:bodyPr>
          <a:lstStyle/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0 BMSP</a:t>
            </a:r>
          </a:p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1 Boot Mode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Boot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Text Box 147"/>
          <p:cNvSpPr txBox="1">
            <a:spLocks noChangeArrowheads="1"/>
          </p:cNvSpPr>
          <p:nvPr/>
        </p:nvSpPr>
        <p:spPr bwMode="auto">
          <a:xfrm>
            <a:off x="4630650" y="1859522"/>
            <a:ext cx="3776663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 b="0" i="1" dirty="0">
                <a:effectLst/>
                <a:latin typeface="Arial" charset="0"/>
              </a:rPr>
              <a:t>If </a:t>
            </a:r>
            <a:r>
              <a:rPr lang="en-US" sz="1600" b="0" i="1" dirty="0" smtClean="0">
                <a:effectLst/>
                <a:latin typeface="Arial" charset="0"/>
              </a:rPr>
              <a:t>the BOOTPIN_CONFIG is </a:t>
            </a:r>
            <a:r>
              <a:rPr lang="en-US" sz="1600" b="0" i="1" dirty="0">
                <a:effectLst/>
                <a:latin typeface="Arial" charset="0"/>
              </a:rPr>
              <a:t>invalid, the “wait” boot mode is used.  </a:t>
            </a:r>
            <a:r>
              <a:rPr lang="en-US" sz="1600" b="0" i="1" dirty="0" smtClean="0">
                <a:effectLst/>
                <a:latin typeface="Arial" charset="0"/>
              </a:rPr>
              <a:t>The value </a:t>
            </a:r>
            <a:r>
              <a:rPr lang="en-US" sz="1600" b="0" i="1" dirty="0">
                <a:effectLst/>
                <a:latin typeface="Arial" charset="0"/>
              </a:rPr>
              <a:t>can then be  modified using the debugger and a reset issued to restart the boot </a:t>
            </a:r>
            <a:r>
              <a:rPr lang="en-US" sz="1600" b="0" i="1" dirty="0" smtClean="0">
                <a:effectLst/>
                <a:latin typeface="Arial" charset="0"/>
              </a:rPr>
              <a:t>process.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5" name="Rectangle 151"/>
          <p:cNvSpPr>
            <a:spLocks noChangeArrowheads="1"/>
          </p:cNvSpPr>
          <p:nvPr/>
        </p:nvSpPr>
        <p:spPr bwMode="auto">
          <a:xfrm>
            <a:off x="129223" y="1047750"/>
            <a:ext cx="2570163" cy="301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6" name="Rectangle 152"/>
          <p:cNvSpPr>
            <a:spLocks noChangeArrowheads="1"/>
          </p:cNvSpPr>
          <p:nvPr/>
        </p:nvSpPr>
        <p:spPr bwMode="auto">
          <a:xfrm>
            <a:off x="129223" y="1341438"/>
            <a:ext cx="2570163" cy="5563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7" name="Text Box 153"/>
          <p:cNvSpPr txBox="1">
            <a:spLocks noChangeArrowheads="1"/>
          </p:cNvSpPr>
          <p:nvPr/>
        </p:nvSpPr>
        <p:spPr bwMode="auto">
          <a:xfrm>
            <a:off x="235960" y="1066800"/>
            <a:ext cx="2351926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5000"/>
              </a:spcBef>
            </a:pPr>
            <a:r>
              <a:rPr lang="en-US" sz="1800" i="1" dirty="0">
                <a:solidFill>
                  <a:schemeClr val="tx2"/>
                </a:solidFill>
                <a:effectLst/>
                <a:latin typeface="Arial" charset="0"/>
              </a:rPr>
              <a:t>Emulation Boot</a:t>
            </a:r>
          </a:p>
          <a:p>
            <a:pPr algn="ctr">
              <a:spcBef>
                <a:spcPct val="25000"/>
              </a:spcBef>
            </a:pPr>
            <a:r>
              <a:rPr lang="en-US" sz="1800" dirty="0">
                <a:effectLst/>
                <a:latin typeface="Arial" charset="0"/>
              </a:rPr>
              <a:t>Boot determined by</a:t>
            </a:r>
          </a:p>
          <a:p>
            <a:pPr algn="ctr">
              <a:spcBef>
                <a:spcPct val="25000"/>
              </a:spcBef>
            </a:pPr>
            <a:r>
              <a:rPr lang="en-US" sz="1400" b="0" dirty="0" smtClean="0">
                <a:effectLst/>
                <a:latin typeface="Arial" charset="0"/>
              </a:rPr>
              <a:t>EMU-BOOTPIN-CONFIG</a:t>
            </a:r>
            <a:endParaRPr lang="en-US" sz="1400" b="0" dirty="0">
              <a:effectLst/>
              <a:latin typeface="Arial" charset="0"/>
            </a:endParaRPr>
          </a:p>
        </p:txBody>
      </p:sp>
      <p:sp>
        <p:nvSpPr>
          <p:cNvPr id="8" name="Text Box 154"/>
          <p:cNvSpPr txBox="1">
            <a:spLocks noChangeArrowheads="1"/>
          </p:cNvSpPr>
          <p:nvPr/>
        </p:nvSpPr>
        <p:spPr bwMode="auto">
          <a:xfrm>
            <a:off x="391160" y="763588"/>
            <a:ext cx="2035175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>
                <a:effectLst/>
                <a:latin typeface="Arial" charset="0"/>
              </a:rPr>
              <a:t>Emulator Connected</a:t>
            </a:r>
          </a:p>
        </p:txBody>
      </p:sp>
      <p:sp>
        <p:nvSpPr>
          <p:cNvPr id="11" name="Rectangle 159"/>
          <p:cNvSpPr>
            <a:spLocks noChangeArrowheads="1"/>
          </p:cNvSpPr>
          <p:nvPr/>
        </p:nvSpPr>
        <p:spPr bwMode="auto">
          <a:xfrm>
            <a:off x="3413239" y="2130108"/>
            <a:ext cx="1212850" cy="274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12" name="Rectangle 160"/>
          <p:cNvSpPr>
            <a:spLocks noChangeArrowheads="1"/>
          </p:cNvSpPr>
          <p:nvPr/>
        </p:nvSpPr>
        <p:spPr bwMode="auto">
          <a:xfrm>
            <a:off x="3413239" y="2403158"/>
            <a:ext cx="1212850" cy="27463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13" name="Text Box 161"/>
          <p:cNvSpPr txBox="1">
            <a:spLocks noChangeArrowheads="1"/>
          </p:cNvSpPr>
          <p:nvPr/>
        </p:nvSpPr>
        <p:spPr bwMode="auto">
          <a:xfrm>
            <a:off x="3405301" y="2145983"/>
            <a:ext cx="1233488" cy="544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Boot Mode</a:t>
            </a:r>
          </a:p>
          <a:p>
            <a:pPr algn="ctr"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Wait</a:t>
            </a:r>
          </a:p>
        </p:txBody>
      </p:sp>
      <p:sp>
        <p:nvSpPr>
          <p:cNvPr id="18" name="Line 148"/>
          <p:cNvSpPr>
            <a:spLocks noChangeShapeType="1"/>
          </p:cNvSpPr>
          <p:nvPr/>
        </p:nvSpPr>
        <p:spPr bwMode="auto">
          <a:xfrm>
            <a:off x="2488361" y="2413318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19" name="Rectangle 156"/>
          <p:cNvSpPr>
            <a:spLocks noChangeArrowheads="1"/>
          </p:cNvSpPr>
          <p:nvPr/>
        </p:nvSpPr>
        <p:spPr bwMode="auto">
          <a:xfrm>
            <a:off x="374129" y="2163445"/>
            <a:ext cx="2109788" cy="53241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20" name="Text Box 157"/>
          <p:cNvSpPr txBox="1">
            <a:spLocks noChangeArrowheads="1"/>
          </p:cNvSpPr>
          <p:nvPr/>
        </p:nvSpPr>
        <p:spPr bwMode="auto">
          <a:xfrm>
            <a:off x="313696" y="2183765"/>
            <a:ext cx="2211246" cy="5355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effectLst/>
                <a:latin typeface="Arial" charset="0"/>
              </a:rPr>
              <a:t>BOOTPIN_CONFIG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effectLst/>
                <a:latin typeface="Arial" charset="0"/>
              </a:rPr>
              <a:t>Key = 0x5A or 0xA5?</a:t>
            </a: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21" name="Line 186"/>
          <p:cNvSpPr>
            <a:spLocks noChangeShapeType="1"/>
          </p:cNvSpPr>
          <p:nvPr/>
        </p:nvSpPr>
        <p:spPr bwMode="auto">
          <a:xfrm>
            <a:off x="1408113" y="1923415"/>
            <a:ext cx="0" cy="2309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22" name="Line 187"/>
          <p:cNvSpPr>
            <a:spLocks noChangeShapeType="1"/>
          </p:cNvSpPr>
          <p:nvPr/>
        </p:nvSpPr>
        <p:spPr bwMode="auto">
          <a:xfrm>
            <a:off x="1428433" y="2690123"/>
            <a:ext cx="0" cy="4276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23" name="Text Box 191"/>
          <p:cNvSpPr txBox="1">
            <a:spLocks noChangeArrowheads="1"/>
          </p:cNvSpPr>
          <p:nvPr/>
        </p:nvSpPr>
        <p:spPr bwMode="auto">
          <a:xfrm>
            <a:off x="2658223" y="2116455"/>
            <a:ext cx="48895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dirty="0">
                <a:effectLst/>
                <a:latin typeface="Arial" charset="0"/>
              </a:rPr>
              <a:t>NO</a:t>
            </a:r>
          </a:p>
        </p:txBody>
      </p:sp>
      <p:sp>
        <p:nvSpPr>
          <p:cNvPr id="24" name="Text Box 193"/>
          <p:cNvSpPr txBox="1">
            <a:spLocks noChangeArrowheads="1"/>
          </p:cNvSpPr>
          <p:nvPr/>
        </p:nvSpPr>
        <p:spPr bwMode="auto">
          <a:xfrm>
            <a:off x="1427730" y="2756218"/>
            <a:ext cx="588963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dirty="0">
                <a:effectLst/>
                <a:latin typeface="Arial" charset="0"/>
              </a:rPr>
              <a:t>YES</a:t>
            </a:r>
          </a:p>
        </p:txBody>
      </p:sp>
      <p:sp>
        <p:nvSpPr>
          <p:cNvPr id="26" name="Rectangle 156"/>
          <p:cNvSpPr>
            <a:spLocks noChangeArrowheads="1"/>
          </p:cNvSpPr>
          <p:nvPr/>
        </p:nvSpPr>
        <p:spPr bwMode="auto">
          <a:xfrm>
            <a:off x="394449" y="3138805"/>
            <a:ext cx="2109788" cy="53241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27" name="Text Box 157"/>
          <p:cNvSpPr txBox="1">
            <a:spLocks noChangeArrowheads="1"/>
          </p:cNvSpPr>
          <p:nvPr/>
        </p:nvSpPr>
        <p:spPr bwMode="auto">
          <a:xfrm>
            <a:off x="390922" y="3159125"/>
            <a:ext cx="2097433" cy="5355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effectLst/>
                <a:latin typeface="Arial" charset="0"/>
              </a:rPr>
              <a:t>BOOTPIN_CONFIG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effectLst/>
                <a:latin typeface="Arial" charset="0"/>
              </a:rPr>
              <a:t>Key = 0xA5?</a:t>
            </a: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28" name="Text Box 191"/>
          <p:cNvSpPr txBox="1">
            <a:spLocks noChangeArrowheads="1"/>
          </p:cNvSpPr>
          <p:nvPr/>
        </p:nvSpPr>
        <p:spPr bwMode="auto">
          <a:xfrm>
            <a:off x="1886063" y="3762375"/>
            <a:ext cx="492443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dirty="0" smtClean="0">
                <a:effectLst/>
                <a:latin typeface="Arial" charset="0"/>
              </a:rPr>
              <a:t>NO</a:t>
            </a:r>
            <a:endParaRPr lang="en-US" sz="1600" b="0" dirty="0">
              <a:effectLst/>
              <a:latin typeface="Arial" charset="0"/>
            </a:endParaRPr>
          </a:p>
        </p:txBody>
      </p:sp>
      <p:sp>
        <p:nvSpPr>
          <p:cNvPr id="32" name="Text Box 161"/>
          <p:cNvSpPr txBox="1">
            <a:spLocks noChangeArrowheads="1"/>
          </p:cNvSpPr>
          <p:nvPr/>
        </p:nvSpPr>
        <p:spPr bwMode="auto">
          <a:xfrm>
            <a:off x="300002" y="4556445"/>
            <a:ext cx="1381760" cy="83099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effectLst/>
                <a:latin typeface="Arial" charset="0"/>
              </a:rPr>
              <a:t>Emulate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effectLst/>
                <a:latin typeface="Arial" charset="0"/>
              </a:rPr>
              <a:t>Stand-alone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effectLst/>
                <a:latin typeface="Arial" charset="0"/>
              </a:rPr>
              <a:t>Boot Mode</a:t>
            </a:r>
          </a:p>
        </p:txBody>
      </p:sp>
      <p:sp>
        <p:nvSpPr>
          <p:cNvPr id="29" name="Line 187"/>
          <p:cNvSpPr>
            <a:spLocks noChangeShapeType="1"/>
          </p:cNvSpPr>
          <p:nvPr/>
        </p:nvSpPr>
        <p:spPr bwMode="auto">
          <a:xfrm>
            <a:off x="991553" y="3673927"/>
            <a:ext cx="0" cy="8825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30" name="Text Box 191"/>
          <p:cNvSpPr txBox="1">
            <a:spLocks noChangeArrowheads="1"/>
          </p:cNvSpPr>
          <p:nvPr/>
        </p:nvSpPr>
        <p:spPr bwMode="auto">
          <a:xfrm>
            <a:off x="992695" y="3760821"/>
            <a:ext cx="593432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dirty="0" smtClean="0">
                <a:effectLst/>
                <a:latin typeface="Arial" charset="0"/>
              </a:rPr>
              <a:t>YES</a:t>
            </a:r>
            <a:endParaRPr lang="en-US" sz="1600" b="0" dirty="0">
              <a:effectLst/>
              <a:latin typeface="Arial" charset="0"/>
            </a:endParaRPr>
          </a:p>
        </p:txBody>
      </p:sp>
      <p:sp>
        <p:nvSpPr>
          <p:cNvPr id="31" name="Text Box 147"/>
          <p:cNvSpPr txBox="1">
            <a:spLocks noChangeArrowheads="1"/>
          </p:cNvSpPr>
          <p:nvPr/>
        </p:nvSpPr>
        <p:spPr bwMode="auto">
          <a:xfrm>
            <a:off x="3004" y="5416223"/>
            <a:ext cx="2094969" cy="486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0" i="1" dirty="0" smtClean="0">
                <a:effectLst/>
                <a:latin typeface="Arial" charset="0"/>
              </a:rPr>
              <a:t>Reads OTP for boot pins and boot mode.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017340" y="4422681"/>
            <a:ext cx="2018504" cy="296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017341" y="4719138"/>
            <a:ext cx="2018502" cy="59293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707507" y="3703589"/>
            <a:ext cx="1074755" cy="2335040"/>
            <a:chOff x="6947027" y="3703589"/>
            <a:chExt cx="2245566" cy="2335040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6947027" y="3703589"/>
              <a:ext cx="22455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6947027" y="4364755"/>
              <a:ext cx="22455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947027" y="5368201"/>
              <a:ext cx="22455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6947027" y="6038629"/>
              <a:ext cx="22455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63890"/>
              </p:ext>
            </p:extLst>
          </p:nvPr>
        </p:nvGraphicFramePr>
        <p:xfrm>
          <a:off x="2650037" y="3191918"/>
          <a:ext cx="2853896" cy="3017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87"/>
                <a:gridCol w="955040"/>
                <a:gridCol w="984569"/>
              </a:tblGrid>
              <a:tr h="2509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BMSP2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BMSP1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BMSP0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356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639764" y="6265331"/>
            <a:ext cx="2863926" cy="430887"/>
          </a:xfrm>
          <a:prstGeom prst="rect">
            <a:avLst/>
          </a:prstGeom>
          <a:solidFill>
            <a:schemeClr val="accent2"/>
          </a:solidFill>
        </p:spPr>
        <p:txBody>
          <a:bodyPr wrap="none" lIns="45720" tIns="0" rIns="45720" bIns="0" rtlCol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1" dirty="0" smtClean="0">
                <a:solidFill>
                  <a:schemeClr val="dk1"/>
                </a:solidFill>
                <a:effectLst/>
                <a:latin typeface="+mn-lt"/>
              </a:rPr>
              <a:t>0xFF = BMSP field not used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1" dirty="0" smtClean="0">
                <a:solidFill>
                  <a:schemeClr val="dk1"/>
                </a:solidFill>
                <a:effectLst/>
                <a:latin typeface="+mn-lt"/>
              </a:rPr>
              <a:t>GPIO = use valid GPIO pin (0-254)</a:t>
            </a:r>
          </a:p>
        </p:txBody>
      </p:sp>
      <p:sp>
        <p:nvSpPr>
          <p:cNvPr id="41" name="Right Brace 40"/>
          <p:cNvSpPr/>
          <p:nvPr/>
        </p:nvSpPr>
        <p:spPr bwMode="auto">
          <a:xfrm>
            <a:off x="5503690" y="3527706"/>
            <a:ext cx="214251" cy="341194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42" name="Right Brace 41"/>
          <p:cNvSpPr/>
          <p:nvPr/>
        </p:nvSpPr>
        <p:spPr bwMode="auto">
          <a:xfrm>
            <a:off x="5505962" y="3863662"/>
            <a:ext cx="214251" cy="1000833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43" name="Right Brace 42"/>
          <p:cNvSpPr/>
          <p:nvPr/>
        </p:nvSpPr>
        <p:spPr bwMode="auto">
          <a:xfrm>
            <a:off x="5508234" y="4869062"/>
            <a:ext cx="214251" cy="1000833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44" name="Right Brace 43"/>
          <p:cNvSpPr/>
          <p:nvPr/>
        </p:nvSpPr>
        <p:spPr bwMode="auto">
          <a:xfrm>
            <a:off x="5505962" y="5870847"/>
            <a:ext cx="214251" cy="341194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49" name="Right Brace 48"/>
          <p:cNvSpPr/>
          <p:nvPr/>
        </p:nvSpPr>
        <p:spPr bwMode="auto">
          <a:xfrm>
            <a:off x="6671320" y="3527706"/>
            <a:ext cx="299023" cy="2684335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7341" y="4437992"/>
            <a:ext cx="2018501" cy="8740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2"/>
                </a:solidFill>
                <a:effectLst/>
                <a:latin typeface="+mn-lt"/>
              </a:rPr>
              <a:t>BOOTDEF</a:t>
            </a:r>
          </a:p>
          <a:p>
            <a:pPr algn="ctr"/>
            <a:r>
              <a:rPr lang="en-US" sz="1400" b="0" dirty="0" smtClean="0">
                <a:solidFill>
                  <a:schemeClr val="dk1"/>
                </a:solidFill>
                <a:effectLst/>
                <a:latin typeface="+mn-lt"/>
              </a:rPr>
              <a:t>EMU-BOOTDEF-LOW</a:t>
            </a:r>
          </a:p>
          <a:p>
            <a:pPr algn="ctr"/>
            <a:r>
              <a:rPr lang="en-US" sz="1400" b="0" dirty="0" smtClean="0">
                <a:solidFill>
                  <a:schemeClr val="dk1"/>
                </a:solidFill>
                <a:effectLst/>
                <a:latin typeface="+mn-lt"/>
              </a:rPr>
              <a:t>EMU-BOOTDEF-HIGH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07865" y="915600"/>
            <a:ext cx="2730095" cy="723642"/>
            <a:chOff x="3804105" y="915600"/>
            <a:chExt cx="2730095" cy="723642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834585" y="915600"/>
              <a:ext cx="2649335" cy="723642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37542" y="1328166"/>
              <a:ext cx="641201" cy="26468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lIns="45720" rIns="45720" rtlCol="0" anchor="ctr" anchorCtr="0">
              <a:spAutoFit/>
            </a:bodyPr>
            <a:lstStyle/>
            <a:p>
              <a:r>
                <a:rPr lang="en-US" sz="1400" dirty="0" smtClean="0">
                  <a:effectLst/>
                  <a:cs typeface="Arial" pitchFamily="34" charset="0"/>
                </a:rPr>
                <a:t>   KEY  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7357" y="1328166"/>
              <a:ext cx="598882" cy="26468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lIns="45720" rIns="45720" rtlCol="0" anchor="ctr" anchorCtr="0">
              <a:spAutoFit/>
            </a:bodyPr>
            <a:lstStyle/>
            <a:p>
              <a:r>
                <a:rPr lang="en-US" sz="1400" dirty="0" smtClean="0">
                  <a:effectLst/>
                  <a:cs typeface="Arial" pitchFamily="34" charset="0"/>
                </a:rPr>
                <a:t>BMSP2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78008" y="1328166"/>
              <a:ext cx="598882" cy="26468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lIns="45720" rIns="45720" rtlCol="0" anchor="ctr" anchorCtr="0">
              <a:spAutoFit/>
            </a:bodyPr>
            <a:lstStyle/>
            <a:p>
              <a:r>
                <a:rPr lang="en-US" sz="1400" dirty="0" smtClean="0">
                  <a:effectLst/>
                  <a:cs typeface="Arial" pitchFamily="34" charset="0"/>
                </a:rPr>
                <a:t>BMSP1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78420" y="1328166"/>
              <a:ext cx="598882" cy="26468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lIns="45720" rIns="45720" rtlCol="0" anchor="ctr" anchorCtr="0">
              <a:spAutoFit/>
            </a:bodyPr>
            <a:lstStyle/>
            <a:p>
              <a:r>
                <a:rPr lang="en-US" sz="1400" dirty="0" smtClean="0">
                  <a:effectLst/>
                  <a:cs typeface="Arial" pitchFamily="34" charset="0"/>
                </a:rPr>
                <a:t>BMSP0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68807" y="1111989"/>
              <a:ext cx="429926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 smtClean="0">
                  <a:effectLst/>
                </a:rPr>
                <a:t>7–0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21870" y="1111989"/>
              <a:ext cx="511679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 smtClean="0">
                  <a:effectLst/>
                </a:rPr>
                <a:t>15–8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78683" y="1111989"/>
              <a:ext cx="59343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 smtClean="0">
                  <a:effectLst/>
                </a:rPr>
                <a:t>23–16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63696" y="1111989"/>
              <a:ext cx="59343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 smtClean="0">
                  <a:effectLst/>
                </a:rPr>
                <a:t>31–24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04105" y="926569"/>
              <a:ext cx="2730095" cy="26468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effectLst/>
                </a:rPr>
                <a:t>EMU-BOOTPIN-CONFIG Register</a:t>
              </a:r>
            </a:p>
          </p:txBody>
        </p:sp>
      </p:grpSp>
      <p:cxnSp>
        <p:nvCxnSpPr>
          <p:cNvPr id="10" name="Straight Connector 9"/>
          <p:cNvCxnSpPr>
            <a:stCxn id="6" idx="3"/>
            <a:endCxn id="52" idx="1"/>
          </p:cNvCxnSpPr>
          <p:nvPr/>
        </p:nvCxnSpPr>
        <p:spPr bwMode="auto">
          <a:xfrm flipV="1">
            <a:off x="2699386" y="1277421"/>
            <a:ext cx="738959" cy="34219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62" name="Text Box 191"/>
          <p:cNvSpPr txBox="1">
            <a:spLocks noChangeArrowheads="1"/>
          </p:cNvSpPr>
          <p:nvPr/>
        </p:nvSpPr>
        <p:spPr bwMode="auto">
          <a:xfrm>
            <a:off x="1834302" y="4416311"/>
            <a:ext cx="842858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0" dirty="0" smtClean="0">
                <a:effectLst/>
                <a:latin typeface="Arial" charset="0"/>
              </a:rPr>
              <a:t>(0x5A)</a:t>
            </a:r>
            <a:endParaRPr lang="en-US" sz="1600" b="0" dirty="0">
              <a:effectLst/>
              <a:latin typeface="Arial" charset="0"/>
            </a:endParaRPr>
          </a:p>
        </p:txBody>
      </p:sp>
      <p:cxnSp>
        <p:nvCxnSpPr>
          <p:cNvPr id="63" name="Elbow Connector 62"/>
          <p:cNvCxnSpPr>
            <a:endCxn id="39" idx="1"/>
          </p:cNvCxnSpPr>
          <p:nvPr/>
        </p:nvCxnSpPr>
        <p:spPr bwMode="auto">
          <a:xfrm rot="16200000" flipH="1">
            <a:off x="1747762" y="3798403"/>
            <a:ext cx="1029454" cy="77509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59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212933" y="3526094"/>
            <a:ext cx="962764" cy="480131"/>
          </a:xfrm>
          <a:prstGeom prst="rect">
            <a:avLst/>
          </a:prstGeom>
          <a:solidFill>
            <a:schemeClr val="bg2"/>
          </a:solidFill>
        </p:spPr>
        <p:txBody>
          <a:bodyPr wrap="none" lIns="45720" rIns="45720" rtlCol="0" anchor="ctr" anchorCtr="0">
            <a:spAutoFit/>
          </a:bodyPr>
          <a:lstStyle/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0 Pins</a:t>
            </a:r>
          </a:p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1 Boot Mode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12933" y="4191236"/>
            <a:ext cx="1039708" cy="480131"/>
          </a:xfrm>
          <a:prstGeom prst="rect">
            <a:avLst/>
          </a:prstGeom>
          <a:solidFill>
            <a:schemeClr val="bg2"/>
          </a:solidFill>
        </p:spPr>
        <p:txBody>
          <a:bodyPr wrap="none" lIns="45720" rIns="45720" rtlCol="0" anchor="ctr" anchorCtr="0">
            <a:spAutoFit/>
          </a:bodyPr>
          <a:lstStyle/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1 Pin</a:t>
            </a:r>
          </a:p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2 Boot Modes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12933" y="5190706"/>
            <a:ext cx="1039708" cy="480131"/>
          </a:xfrm>
          <a:prstGeom prst="rect">
            <a:avLst/>
          </a:prstGeom>
          <a:solidFill>
            <a:schemeClr val="bg2"/>
          </a:solidFill>
        </p:spPr>
        <p:txBody>
          <a:bodyPr wrap="none" lIns="45720" rIns="45720" rtlCol="0" anchor="ctr" anchorCtr="0">
            <a:spAutoFit/>
          </a:bodyPr>
          <a:lstStyle/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2 Pins</a:t>
            </a:r>
          </a:p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4 Boot Modes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12933" y="5865110"/>
            <a:ext cx="1039708" cy="480131"/>
          </a:xfrm>
          <a:prstGeom prst="rect">
            <a:avLst/>
          </a:prstGeom>
          <a:solidFill>
            <a:schemeClr val="bg2"/>
          </a:solidFill>
        </p:spPr>
        <p:txBody>
          <a:bodyPr wrap="none" lIns="45720" rIns="45720" rtlCol="0" anchor="ctr" anchorCtr="0">
            <a:spAutoFit/>
          </a:bodyPr>
          <a:lstStyle/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3 Pins</a:t>
            </a:r>
          </a:p>
          <a:p>
            <a:pPr algn="ctr"/>
            <a:r>
              <a:rPr lang="en-US" sz="1200" b="0" i="1" dirty="0" smtClean="0">
                <a:solidFill>
                  <a:schemeClr val="dk1"/>
                </a:solidFill>
                <a:effectLst/>
                <a:latin typeface="+mn-lt"/>
              </a:rPr>
              <a:t>8 Boot Modes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5823890" y="4485027"/>
            <a:ext cx="2234859" cy="296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823890" y="4781484"/>
            <a:ext cx="2234859" cy="59293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063423" y="3765935"/>
            <a:ext cx="1524577" cy="2335040"/>
            <a:chOff x="4063423" y="3765935"/>
            <a:chExt cx="2245566" cy="2335040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4063423" y="3765935"/>
              <a:ext cx="22455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4063423" y="4427101"/>
              <a:ext cx="22455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>
              <a:off x="4063423" y="5430547"/>
              <a:ext cx="22455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4063423" y="6100975"/>
              <a:ext cx="22455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Stand-alone </a:t>
            </a:r>
            <a:r>
              <a:rPr lang="en-US" dirty="0"/>
              <a:t>Boot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Rectangle 87"/>
          <p:cNvSpPr>
            <a:spLocks noChangeArrowheads="1"/>
          </p:cNvSpPr>
          <p:nvPr/>
        </p:nvSpPr>
        <p:spPr bwMode="auto">
          <a:xfrm>
            <a:off x="1147128" y="892782"/>
            <a:ext cx="2570163" cy="301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" name="Rectangle 88"/>
          <p:cNvSpPr>
            <a:spLocks noChangeArrowheads="1"/>
          </p:cNvSpPr>
          <p:nvPr/>
        </p:nvSpPr>
        <p:spPr bwMode="auto">
          <a:xfrm>
            <a:off x="1147128" y="1192820"/>
            <a:ext cx="2570163" cy="84085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1188928" y="911832"/>
            <a:ext cx="2484976" cy="11218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5000"/>
              </a:spcBef>
            </a:pPr>
            <a:r>
              <a:rPr lang="en-US" sz="1800" i="1" dirty="0" smtClean="0">
                <a:solidFill>
                  <a:schemeClr val="tx2"/>
                </a:solidFill>
                <a:effectLst/>
                <a:latin typeface="Arial" charset="0"/>
              </a:rPr>
              <a:t>Stand-alone </a:t>
            </a:r>
            <a:r>
              <a:rPr lang="en-US" sz="1800" i="1" dirty="0">
                <a:solidFill>
                  <a:schemeClr val="tx2"/>
                </a:solidFill>
                <a:effectLst/>
                <a:latin typeface="Arial" charset="0"/>
              </a:rPr>
              <a:t>Boot</a:t>
            </a:r>
          </a:p>
          <a:p>
            <a:pPr algn="ctr">
              <a:spcBef>
                <a:spcPct val="25000"/>
              </a:spcBef>
            </a:pPr>
            <a:r>
              <a:rPr lang="en-US" sz="1800" dirty="0">
                <a:effectLst/>
                <a:latin typeface="Arial" charset="0"/>
              </a:rPr>
              <a:t>Boot determined by</a:t>
            </a:r>
          </a:p>
          <a:p>
            <a:pPr algn="ctr">
              <a:spcBef>
                <a:spcPct val="25000"/>
              </a:spcBef>
            </a:pPr>
            <a:r>
              <a:rPr lang="en-US" sz="1800" dirty="0" smtClean="0">
                <a:effectLst/>
                <a:latin typeface="Arial" charset="0"/>
              </a:rPr>
              <a:t>GPIO pins</a:t>
            </a:r>
          </a:p>
          <a:p>
            <a:pPr algn="ctr">
              <a:spcBef>
                <a:spcPct val="25000"/>
              </a:spcBef>
            </a:pPr>
            <a:r>
              <a:rPr lang="en-US" sz="1400" b="0" dirty="0" smtClean="0">
                <a:effectLst/>
                <a:latin typeface="Arial" charset="0"/>
              </a:rPr>
              <a:t>Z1-OTP-BOOTPIN-CONFIG</a:t>
            </a:r>
            <a:endParaRPr lang="en-US" sz="1400" b="0" dirty="0">
              <a:effectLst/>
              <a:latin typeface="Arial" charset="0"/>
            </a:endParaRPr>
          </a:p>
        </p:txBody>
      </p:sp>
      <p:sp>
        <p:nvSpPr>
          <p:cNvPr id="6" name="Text Box 90"/>
          <p:cNvSpPr txBox="1">
            <a:spLocks noChangeArrowheads="1"/>
          </p:cNvSpPr>
          <p:nvPr/>
        </p:nvSpPr>
        <p:spPr bwMode="auto">
          <a:xfrm>
            <a:off x="1228091" y="605444"/>
            <a:ext cx="2408238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>
                <a:effectLst/>
                <a:latin typeface="Arial" charset="0"/>
              </a:rPr>
              <a:t>Emulator Not Connected</a:t>
            </a: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>
            <a:off x="6266488" y="2870172"/>
            <a:ext cx="1246188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8" name="Rectangle 92"/>
          <p:cNvSpPr>
            <a:spLocks noChangeArrowheads="1"/>
          </p:cNvSpPr>
          <p:nvPr/>
        </p:nvSpPr>
        <p:spPr bwMode="auto">
          <a:xfrm>
            <a:off x="6266488" y="1570009"/>
            <a:ext cx="1246188" cy="541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6266488" y="2109759"/>
            <a:ext cx="1246188" cy="76358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10" name="Text Box 94"/>
          <p:cNvSpPr txBox="1">
            <a:spLocks noChangeArrowheads="1"/>
          </p:cNvSpPr>
          <p:nvPr/>
        </p:nvSpPr>
        <p:spPr bwMode="auto">
          <a:xfrm>
            <a:off x="6258551" y="1852584"/>
            <a:ext cx="1238250" cy="1316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Boot Mode</a:t>
            </a:r>
          </a:p>
          <a:p>
            <a:pPr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Parallel I/O</a:t>
            </a:r>
          </a:p>
          <a:p>
            <a:pPr>
              <a:spcBef>
                <a:spcPct val="25000"/>
              </a:spcBef>
            </a:pPr>
            <a:r>
              <a:rPr lang="en-US" sz="1600" dirty="0" smtClean="0">
                <a:effectLst/>
                <a:latin typeface="Arial" charset="0"/>
              </a:rPr>
              <a:t>SCI / Wait</a:t>
            </a:r>
            <a:endParaRPr lang="en-US" sz="1600" dirty="0">
              <a:effectLst/>
              <a:latin typeface="Arial" charset="0"/>
            </a:endParaRPr>
          </a:p>
          <a:p>
            <a:pPr>
              <a:spcBef>
                <a:spcPct val="25000"/>
              </a:spcBef>
            </a:pPr>
            <a:r>
              <a:rPr lang="en-US" sz="1600" dirty="0" smtClean="0">
                <a:effectLst/>
                <a:latin typeface="Arial" charset="0"/>
              </a:rPr>
              <a:t>CAN</a:t>
            </a:r>
            <a:endParaRPr lang="en-US" sz="1600" dirty="0">
              <a:effectLst/>
              <a:latin typeface="Arial" charset="0"/>
            </a:endParaRPr>
          </a:p>
          <a:p>
            <a:pPr>
              <a:spcBef>
                <a:spcPct val="25000"/>
              </a:spcBef>
            </a:pPr>
            <a:r>
              <a:rPr lang="en-US" sz="1600" dirty="0" smtClean="0">
                <a:effectLst/>
                <a:latin typeface="Arial" charset="0"/>
              </a:rPr>
              <a:t>Flash</a:t>
            </a: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11" name="Rectangle 95"/>
          <p:cNvSpPr>
            <a:spLocks noChangeArrowheads="1"/>
          </p:cNvSpPr>
          <p:nvPr/>
        </p:nvSpPr>
        <p:spPr bwMode="auto">
          <a:xfrm>
            <a:off x="4462146" y="2870172"/>
            <a:ext cx="1805378" cy="2889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12" name="Rectangle 96"/>
          <p:cNvSpPr>
            <a:spLocks noChangeArrowheads="1"/>
          </p:cNvSpPr>
          <p:nvPr/>
        </p:nvSpPr>
        <p:spPr bwMode="auto">
          <a:xfrm>
            <a:off x="4462146" y="1570009"/>
            <a:ext cx="1805378" cy="5413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13" name="Rectangle 97"/>
          <p:cNvSpPr>
            <a:spLocks noChangeArrowheads="1"/>
          </p:cNvSpPr>
          <p:nvPr/>
        </p:nvSpPr>
        <p:spPr bwMode="auto">
          <a:xfrm>
            <a:off x="4462145" y="2109759"/>
            <a:ext cx="1805379" cy="76358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14" name="Text Box 98"/>
          <p:cNvSpPr txBox="1">
            <a:spLocks noChangeArrowheads="1"/>
          </p:cNvSpPr>
          <p:nvPr/>
        </p:nvSpPr>
        <p:spPr bwMode="auto">
          <a:xfrm>
            <a:off x="4454208" y="1596997"/>
            <a:ext cx="1813317" cy="15819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5000"/>
              </a:spcBef>
            </a:pPr>
            <a:r>
              <a:rPr lang="en-US" sz="1600" dirty="0" smtClean="0">
                <a:effectLst/>
                <a:latin typeface="Arial" charset="0"/>
              </a:rPr>
              <a:t>BMSP1</a:t>
            </a:r>
            <a:r>
              <a:rPr lang="en-US" sz="1600" dirty="0">
                <a:effectLst/>
                <a:latin typeface="Arial" charset="0"/>
              </a:rPr>
              <a:t> </a:t>
            </a:r>
            <a:r>
              <a:rPr lang="en-US" sz="1600" dirty="0" smtClean="0">
                <a:effectLst/>
                <a:latin typeface="Arial" charset="0"/>
              </a:rPr>
              <a:t>  BMSP0</a:t>
            </a:r>
            <a:endParaRPr lang="en-US" sz="1600" dirty="0">
              <a:effectLst/>
              <a:latin typeface="Arial" charset="0"/>
            </a:endParaRPr>
          </a:p>
          <a:p>
            <a:pPr algn="ctr">
              <a:spcBef>
                <a:spcPct val="25000"/>
              </a:spcBef>
            </a:pPr>
            <a:r>
              <a:rPr lang="en-US" sz="1600" dirty="0" smtClean="0">
                <a:effectLst/>
                <a:latin typeface="Arial" charset="0"/>
              </a:rPr>
              <a:t>GPIO24</a:t>
            </a:r>
            <a:r>
              <a:rPr lang="en-US" sz="1600" dirty="0">
                <a:effectLst/>
                <a:latin typeface="Arial" charset="0"/>
              </a:rPr>
              <a:t> </a:t>
            </a:r>
            <a:r>
              <a:rPr lang="en-US" sz="1600" dirty="0" smtClean="0">
                <a:effectLst/>
                <a:latin typeface="Arial" charset="0"/>
              </a:rPr>
              <a:t> GPIO32</a:t>
            </a:r>
            <a:endParaRPr lang="en-US" sz="1600" dirty="0">
              <a:effectLst/>
              <a:latin typeface="Arial" charset="0"/>
            </a:endParaRPr>
          </a:p>
          <a:p>
            <a:pPr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   </a:t>
            </a:r>
            <a:r>
              <a:rPr lang="en-US" sz="1600" dirty="0" smtClean="0">
                <a:effectLst/>
                <a:latin typeface="Arial" charset="0"/>
              </a:rPr>
              <a:t>   0</a:t>
            </a:r>
            <a:r>
              <a:rPr lang="en-US" sz="1600" dirty="0">
                <a:effectLst/>
                <a:latin typeface="Arial" charset="0"/>
              </a:rPr>
              <a:t>	     0</a:t>
            </a:r>
          </a:p>
          <a:p>
            <a:pPr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   </a:t>
            </a:r>
            <a:r>
              <a:rPr lang="en-US" sz="1600" dirty="0" smtClean="0">
                <a:effectLst/>
                <a:latin typeface="Arial" charset="0"/>
              </a:rPr>
              <a:t>   </a:t>
            </a:r>
            <a:r>
              <a:rPr lang="en-US" sz="1600" dirty="0">
                <a:effectLst/>
                <a:latin typeface="Arial" charset="0"/>
              </a:rPr>
              <a:t>0	     1</a:t>
            </a:r>
          </a:p>
          <a:p>
            <a:pPr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   </a:t>
            </a:r>
            <a:r>
              <a:rPr lang="en-US" sz="1600" dirty="0" smtClean="0">
                <a:effectLst/>
                <a:latin typeface="Arial" charset="0"/>
              </a:rPr>
              <a:t>   </a:t>
            </a:r>
            <a:r>
              <a:rPr lang="en-US" sz="1600" dirty="0">
                <a:effectLst/>
                <a:latin typeface="Arial" charset="0"/>
              </a:rPr>
              <a:t>1	     0</a:t>
            </a:r>
          </a:p>
          <a:p>
            <a:pPr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   </a:t>
            </a:r>
            <a:r>
              <a:rPr lang="en-US" sz="1600" dirty="0" smtClean="0">
                <a:effectLst/>
                <a:latin typeface="Arial" charset="0"/>
              </a:rPr>
              <a:t>   </a:t>
            </a:r>
            <a:r>
              <a:rPr lang="en-US" sz="1600" dirty="0">
                <a:effectLst/>
                <a:latin typeface="Arial" charset="0"/>
              </a:rPr>
              <a:t>1	     1</a:t>
            </a:r>
          </a:p>
        </p:txBody>
      </p:sp>
      <p:sp>
        <p:nvSpPr>
          <p:cNvPr id="19" name="Line 148"/>
          <p:cNvSpPr>
            <a:spLocks noChangeShapeType="1"/>
          </p:cNvSpPr>
          <p:nvPr/>
        </p:nvSpPr>
        <p:spPr bwMode="auto">
          <a:xfrm>
            <a:off x="3504361" y="2535238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20" name="Rectangle 156"/>
          <p:cNvSpPr>
            <a:spLocks noChangeArrowheads="1"/>
          </p:cNvSpPr>
          <p:nvPr/>
        </p:nvSpPr>
        <p:spPr bwMode="auto">
          <a:xfrm>
            <a:off x="1390129" y="2285365"/>
            <a:ext cx="2109788" cy="53241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21" name="Text Box 157"/>
          <p:cNvSpPr txBox="1">
            <a:spLocks noChangeArrowheads="1"/>
          </p:cNvSpPr>
          <p:nvPr/>
        </p:nvSpPr>
        <p:spPr bwMode="auto">
          <a:xfrm>
            <a:off x="1409496" y="2305685"/>
            <a:ext cx="2031325" cy="5355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effectLst/>
                <a:latin typeface="Arial" charset="0"/>
              </a:rPr>
              <a:t>BOOTPIN_CONFIG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effectLst/>
                <a:latin typeface="Arial" charset="0"/>
              </a:rPr>
              <a:t>Key = 0x5A ?</a:t>
            </a: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25" name="Line 186"/>
          <p:cNvSpPr>
            <a:spLocks noChangeShapeType="1"/>
          </p:cNvSpPr>
          <p:nvPr/>
        </p:nvSpPr>
        <p:spPr bwMode="auto">
          <a:xfrm>
            <a:off x="2424113" y="2045335"/>
            <a:ext cx="0" cy="2309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26" name="Line 187"/>
          <p:cNvSpPr>
            <a:spLocks noChangeShapeType="1"/>
          </p:cNvSpPr>
          <p:nvPr/>
        </p:nvSpPr>
        <p:spPr bwMode="auto">
          <a:xfrm>
            <a:off x="2444433" y="2812043"/>
            <a:ext cx="0" cy="4276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27" name="Text Box 191"/>
          <p:cNvSpPr txBox="1">
            <a:spLocks noChangeArrowheads="1"/>
          </p:cNvSpPr>
          <p:nvPr/>
        </p:nvSpPr>
        <p:spPr bwMode="auto">
          <a:xfrm>
            <a:off x="3674223" y="2238375"/>
            <a:ext cx="48895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dirty="0">
                <a:effectLst/>
                <a:latin typeface="Arial" charset="0"/>
              </a:rPr>
              <a:t>NO</a:t>
            </a:r>
          </a:p>
        </p:txBody>
      </p:sp>
      <p:sp>
        <p:nvSpPr>
          <p:cNvPr id="28" name="Text Box 193"/>
          <p:cNvSpPr txBox="1">
            <a:spLocks noChangeArrowheads="1"/>
          </p:cNvSpPr>
          <p:nvPr/>
        </p:nvSpPr>
        <p:spPr bwMode="auto">
          <a:xfrm>
            <a:off x="2479358" y="2878138"/>
            <a:ext cx="588963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dirty="0">
                <a:effectLst/>
                <a:latin typeface="Arial" charset="0"/>
              </a:rPr>
              <a:t>YES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422025" y="738953"/>
            <a:ext cx="2730095" cy="723642"/>
            <a:chOff x="4635385" y="738953"/>
            <a:chExt cx="2730095" cy="72364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665865" y="738953"/>
              <a:ext cx="2649335" cy="723642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8822" y="1151519"/>
              <a:ext cx="641201" cy="26468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lIns="45720" rIns="45720" rtlCol="0" anchor="ctr" anchorCtr="0">
              <a:spAutoFit/>
            </a:bodyPr>
            <a:lstStyle/>
            <a:p>
              <a:r>
                <a:rPr lang="en-US" sz="1400" dirty="0" smtClean="0">
                  <a:effectLst/>
                  <a:cs typeface="Arial" pitchFamily="34" charset="0"/>
                </a:rPr>
                <a:t>   KEY  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08637" y="1151519"/>
              <a:ext cx="598882" cy="26468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lIns="45720" rIns="45720" rtlCol="0" anchor="ctr" anchorCtr="0">
              <a:spAutoFit/>
            </a:bodyPr>
            <a:lstStyle/>
            <a:p>
              <a:r>
                <a:rPr lang="en-US" sz="1400" dirty="0" smtClean="0">
                  <a:effectLst/>
                  <a:cs typeface="Arial" pitchFamily="34" charset="0"/>
                </a:rPr>
                <a:t>BMSP2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9288" y="1151519"/>
              <a:ext cx="598882" cy="26468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lIns="45720" rIns="45720" rtlCol="0" anchor="ctr" anchorCtr="0">
              <a:spAutoFit/>
            </a:bodyPr>
            <a:lstStyle/>
            <a:p>
              <a:r>
                <a:rPr lang="en-US" sz="1400" dirty="0" smtClean="0">
                  <a:effectLst/>
                  <a:cs typeface="Arial" pitchFamily="34" charset="0"/>
                </a:rPr>
                <a:t>BMSP1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09700" y="1151519"/>
              <a:ext cx="598882" cy="26468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none" lIns="45720" rIns="45720" rtlCol="0" anchor="ctr" anchorCtr="0">
              <a:spAutoFit/>
            </a:bodyPr>
            <a:lstStyle/>
            <a:p>
              <a:r>
                <a:rPr lang="en-US" sz="1400" dirty="0" smtClean="0">
                  <a:effectLst/>
                  <a:cs typeface="Arial" pitchFamily="34" charset="0"/>
                </a:rPr>
                <a:t>BMSP0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0087" y="935342"/>
              <a:ext cx="429926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 smtClean="0">
                  <a:effectLst/>
                </a:rPr>
                <a:t>7–0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53150" y="935342"/>
              <a:ext cx="511679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 smtClean="0">
                  <a:effectLst/>
                </a:rPr>
                <a:t>15–8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09963" y="935342"/>
              <a:ext cx="59343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 smtClean="0">
                  <a:effectLst/>
                </a:rPr>
                <a:t>23–16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94976" y="935342"/>
              <a:ext cx="593432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400" dirty="0" smtClean="0">
                  <a:effectLst/>
                </a:rPr>
                <a:t>31–24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35385" y="749922"/>
              <a:ext cx="2730095" cy="26468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effectLst/>
                </a:rPr>
                <a:t>Z1-OTP-BOOTPIN-CONFIG Register</a:t>
              </a:r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50930"/>
              </p:ext>
            </p:extLst>
          </p:nvPr>
        </p:nvGraphicFramePr>
        <p:xfrm>
          <a:off x="1005953" y="3254264"/>
          <a:ext cx="2853896" cy="3017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87"/>
                <a:gridCol w="955040"/>
                <a:gridCol w="984569"/>
              </a:tblGrid>
              <a:tr h="2509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BMSP2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BMSP1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BMSP0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356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0xFF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GPIO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66"/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995680" y="6327677"/>
            <a:ext cx="2863926" cy="430887"/>
          </a:xfrm>
          <a:prstGeom prst="rect">
            <a:avLst/>
          </a:prstGeom>
          <a:solidFill>
            <a:schemeClr val="accent2"/>
          </a:solidFill>
        </p:spPr>
        <p:txBody>
          <a:bodyPr wrap="none" lIns="45720" tIns="0" rIns="45720" bIns="0" rtlCol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1" dirty="0" smtClean="0">
                <a:solidFill>
                  <a:schemeClr val="dk1"/>
                </a:solidFill>
                <a:effectLst/>
                <a:latin typeface="+mn-lt"/>
              </a:rPr>
              <a:t>0xFF = pin not used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i="1" dirty="0" smtClean="0">
                <a:solidFill>
                  <a:schemeClr val="dk1"/>
                </a:solidFill>
                <a:effectLst/>
                <a:latin typeface="+mn-lt"/>
              </a:rPr>
              <a:t>GPIO = use valid GPIO pin (0-254)</a:t>
            </a:r>
          </a:p>
        </p:txBody>
      </p:sp>
      <p:sp>
        <p:nvSpPr>
          <p:cNvPr id="42" name="Right Brace 41"/>
          <p:cNvSpPr/>
          <p:nvPr/>
        </p:nvSpPr>
        <p:spPr bwMode="auto">
          <a:xfrm>
            <a:off x="3859606" y="3590052"/>
            <a:ext cx="214251" cy="341194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43" name="Right Brace 42"/>
          <p:cNvSpPr/>
          <p:nvPr/>
        </p:nvSpPr>
        <p:spPr bwMode="auto">
          <a:xfrm>
            <a:off x="3861878" y="3926008"/>
            <a:ext cx="214251" cy="1000833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44" name="Right Brace 43"/>
          <p:cNvSpPr/>
          <p:nvPr/>
        </p:nvSpPr>
        <p:spPr bwMode="auto">
          <a:xfrm>
            <a:off x="3864150" y="4931408"/>
            <a:ext cx="214251" cy="1000833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45" name="Right Brace 44"/>
          <p:cNvSpPr/>
          <p:nvPr/>
        </p:nvSpPr>
        <p:spPr bwMode="auto">
          <a:xfrm>
            <a:off x="3861878" y="5933193"/>
            <a:ext cx="214251" cy="341194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62" name="Right Brace 61"/>
          <p:cNvSpPr/>
          <p:nvPr/>
        </p:nvSpPr>
        <p:spPr bwMode="auto">
          <a:xfrm>
            <a:off x="5502920" y="3590052"/>
            <a:ext cx="299023" cy="2684335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18384" y="4500338"/>
            <a:ext cx="2245871" cy="87408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2"/>
                </a:solidFill>
                <a:effectLst/>
                <a:latin typeface="+mn-lt"/>
              </a:rPr>
              <a:t>BOOTDEF</a:t>
            </a:r>
          </a:p>
          <a:p>
            <a:pPr algn="ctr"/>
            <a:r>
              <a:rPr lang="en-US" sz="1400" b="0" dirty="0" smtClean="0">
                <a:solidFill>
                  <a:schemeClr val="dk1"/>
                </a:solidFill>
                <a:effectLst/>
                <a:latin typeface="+mn-lt"/>
              </a:rPr>
              <a:t>Z1-OTP-BOOTDEF-LOW</a:t>
            </a:r>
          </a:p>
          <a:p>
            <a:pPr algn="ctr"/>
            <a:r>
              <a:rPr lang="en-US" sz="1400" b="0" dirty="0" smtClean="0">
                <a:solidFill>
                  <a:schemeClr val="dk1"/>
                </a:solidFill>
                <a:effectLst/>
                <a:latin typeface="+mn-lt"/>
              </a:rPr>
              <a:t>Z1-OTP-BOOTDEF-HIGH</a:t>
            </a:r>
          </a:p>
        </p:txBody>
      </p:sp>
      <p:cxnSp>
        <p:nvCxnSpPr>
          <p:cNvPr id="18" name="Straight Connector 17"/>
          <p:cNvCxnSpPr>
            <a:stCxn id="4" idx="3"/>
            <a:endCxn id="15" idx="1"/>
          </p:cNvCxnSpPr>
          <p:nvPr/>
        </p:nvCxnSpPr>
        <p:spPr bwMode="auto">
          <a:xfrm flipV="1">
            <a:off x="3717291" y="1100774"/>
            <a:ext cx="735214" cy="5124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6643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own Arrow 60"/>
          <p:cNvSpPr/>
          <p:nvPr/>
        </p:nvSpPr>
        <p:spPr bwMode="auto">
          <a:xfrm rot="4191922">
            <a:off x="5776737" y="2465753"/>
            <a:ext cx="303794" cy="553111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Mode Definition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10996" y="1529908"/>
            <a:ext cx="6278640" cy="616183"/>
            <a:chOff x="1341120" y="3114868"/>
            <a:chExt cx="6278640" cy="616183"/>
          </a:xfrm>
        </p:grpSpPr>
        <p:sp>
          <p:nvSpPr>
            <p:cNvPr id="7" name="TextBox 6"/>
            <p:cNvSpPr txBox="1"/>
            <p:nvPr/>
          </p:nvSpPr>
          <p:spPr>
            <a:xfrm>
              <a:off x="1341120" y="3370952"/>
              <a:ext cx="1569660" cy="3600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none" lIns="91440" tIns="91440" rIns="91440" rtlCol="0" anchor="ctr" anchorCtr="0">
              <a:spAutoFit/>
            </a:bodyPr>
            <a:lstStyle/>
            <a:p>
              <a:r>
                <a:rPr lang="en-US" sz="1800" dirty="0" smtClean="0">
                  <a:solidFill>
                    <a:schemeClr val="dk1"/>
                  </a:solidFill>
                  <a:effectLst/>
                  <a:latin typeface="+mn-lt"/>
                </a:rPr>
                <a:t>BOOT_DEF3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0780" y="3370952"/>
              <a:ext cx="1569660" cy="3600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none" lIns="91440" tIns="91440" rIns="91440" rtlCol="0" anchor="ctr" anchorCtr="0">
              <a:spAutoFit/>
            </a:bodyPr>
            <a:lstStyle/>
            <a:p>
              <a:r>
                <a:rPr lang="en-US" sz="1800" dirty="0" smtClean="0">
                  <a:solidFill>
                    <a:schemeClr val="dk1"/>
                  </a:solidFill>
                  <a:effectLst/>
                  <a:latin typeface="+mn-lt"/>
                </a:rPr>
                <a:t>BOOT_DEF2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80440" y="3370952"/>
              <a:ext cx="1569660" cy="3600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none" lIns="91440" tIns="91440" rIns="91440" rtlCol="0" anchor="ctr" anchorCtr="0">
              <a:spAutoFit/>
            </a:bodyPr>
            <a:lstStyle/>
            <a:p>
              <a:r>
                <a:rPr lang="en-US" sz="1800" dirty="0" smtClean="0">
                  <a:solidFill>
                    <a:schemeClr val="dk1"/>
                  </a:solidFill>
                  <a:effectLst/>
                  <a:latin typeface="+mn-lt"/>
                </a:rPr>
                <a:t>BOOT_DEF1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0100" y="3370952"/>
              <a:ext cx="1569660" cy="3600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none" lIns="91440" tIns="91440" rIns="91440" rtlCol="0" anchor="ctr" anchorCtr="0">
              <a:spAutoFit/>
            </a:bodyPr>
            <a:lstStyle/>
            <a:p>
              <a:r>
                <a:rPr lang="en-US" sz="1800" dirty="0" smtClean="0">
                  <a:solidFill>
                    <a:schemeClr val="dk1"/>
                  </a:solidFill>
                  <a:effectLst/>
                  <a:latin typeface="+mn-lt"/>
                </a:rPr>
                <a:t>BOOT_DEF0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36611" y="3114868"/>
              <a:ext cx="596638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chemeClr val="dk1"/>
                  </a:solidFill>
                  <a:effectLst/>
                  <a:latin typeface="+mn-lt"/>
                </a:rPr>
                <a:t>7 - 0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0044" y="3114868"/>
              <a:ext cx="710451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chemeClr val="dk1"/>
                  </a:solidFill>
                  <a:effectLst/>
                  <a:latin typeface="+mn-lt"/>
                </a:rPr>
                <a:t>15 - 8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3477" y="3114868"/>
              <a:ext cx="824265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chemeClr val="dk1"/>
                  </a:solidFill>
                  <a:effectLst/>
                  <a:latin typeface="+mn-lt"/>
                </a:rPr>
                <a:t>23 - 16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13817" y="3114868"/>
              <a:ext cx="824265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chemeClr val="dk1"/>
                  </a:solidFill>
                  <a:effectLst/>
                  <a:latin typeface="+mn-lt"/>
                </a:rPr>
                <a:t>31 - 24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10996" y="818708"/>
            <a:ext cx="6278640" cy="616183"/>
            <a:chOff x="1341120" y="2403668"/>
            <a:chExt cx="6278640" cy="616183"/>
          </a:xfrm>
        </p:grpSpPr>
        <p:sp>
          <p:nvSpPr>
            <p:cNvPr id="19" name="TextBox 18"/>
            <p:cNvSpPr txBox="1"/>
            <p:nvPr/>
          </p:nvSpPr>
          <p:spPr>
            <a:xfrm>
              <a:off x="1341120" y="2659752"/>
              <a:ext cx="1569660" cy="3600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none" lIns="91440" tIns="91440" rIns="91440" rtlCol="0" anchor="ctr" anchorCtr="0">
              <a:spAutoFit/>
            </a:bodyPr>
            <a:lstStyle/>
            <a:p>
              <a:r>
                <a:rPr lang="en-US" sz="1800" dirty="0" smtClean="0">
                  <a:solidFill>
                    <a:schemeClr val="dk1"/>
                  </a:solidFill>
                  <a:effectLst/>
                  <a:latin typeface="+mn-lt"/>
                </a:rPr>
                <a:t>BOOT_DEF7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10780" y="2659752"/>
              <a:ext cx="1569660" cy="3600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none" lIns="91440" tIns="91440" rIns="91440" rtlCol="0" anchor="ctr" anchorCtr="0">
              <a:spAutoFit/>
            </a:bodyPr>
            <a:lstStyle/>
            <a:p>
              <a:r>
                <a:rPr lang="en-US" sz="1800" dirty="0" smtClean="0">
                  <a:solidFill>
                    <a:schemeClr val="dk1"/>
                  </a:solidFill>
                  <a:effectLst/>
                  <a:latin typeface="+mn-lt"/>
                </a:rPr>
                <a:t>BOOT_DEF6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80440" y="2659752"/>
              <a:ext cx="1569660" cy="3600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none" lIns="91440" tIns="91440" rIns="91440" rtlCol="0" anchor="ctr" anchorCtr="0">
              <a:spAutoFit/>
            </a:bodyPr>
            <a:lstStyle/>
            <a:p>
              <a:r>
                <a:rPr lang="en-US" sz="1800" dirty="0" smtClean="0">
                  <a:solidFill>
                    <a:schemeClr val="dk1"/>
                  </a:solidFill>
                  <a:effectLst/>
                  <a:latin typeface="+mn-lt"/>
                </a:rPr>
                <a:t>BOOT_DEF5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50100" y="2659752"/>
              <a:ext cx="1569660" cy="3600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txBody>
            <a:bodyPr wrap="none" lIns="91440" tIns="91440" rIns="91440" rtlCol="0" anchor="ctr" anchorCtr="0">
              <a:spAutoFit/>
            </a:bodyPr>
            <a:lstStyle/>
            <a:p>
              <a:r>
                <a:rPr lang="en-US" sz="1800" dirty="0" smtClean="0">
                  <a:solidFill>
                    <a:schemeClr val="dk1"/>
                  </a:solidFill>
                  <a:effectLst/>
                  <a:latin typeface="+mn-lt"/>
                </a:rPr>
                <a:t>BOOT_DEF4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51652" y="2403668"/>
              <a:ext cx="766557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chemeClr val="dk1"/>
                  </a:solidFill>
                  <a:effectLst/>
                  <a:latin typeface="+mn-lt"/>
                </a:rPr>
                <a:t>39- 32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1992" y="2403668"/>
              <a:ext cx="766557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chemeClr val="dk1"/>
                  </a:solidFill>
                  <a:effectLst/>
                  <a:latin typeface="+mn-lt"/>
                </a:rPr>
                <a:t>47- 40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3478" y="2403668"/>
              <a:ext cx="824265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chemeClr val="dk1"/>
                  </a:solidFill>
                  <a:effectLst/>
                  <a:latin typeface="+mn-lt"/>
                </a:rPr>
                <a:t>55 - 48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13818" y="2403668"/>
              <a:ext cx="824265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chemeClr val="dk1"/>
                  </a:solidFill>
                  <a:effectLst/>
                  <a:latin typeface="+mn-lt"/>
                </a:rPr>
                <a:t>63 - 56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03369" y="1821386"/>
            <a:ext cx="1712328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tx2"/>
                </a:solidFill>
                <a:effectLst/>
                <a:latin typeface="+mn-lt"/>
              </a:rPr>
              <a:t>BOOTDEF-LOW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0447" y="1120346"/>
            <a:ext cx="1757212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tx2"/>
                </a:solidFill>
                <a:effectLst/>
                <a:latin typeface="+mn-lt"/>
              </a:rPr>
              <a:t>BOOTDEF-HIGH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49156" y="2458219"/>
            <a:ext cx="1064395" cy="3600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lIns="228600" tIns="91440" rIns="228600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chemeClr val="dk1"/>
                </a:solidFill>
                <a:effectLst/>
                <a:latin typeface="+mn-lt"/>
              </a:rPr>
              <a:t>Mode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7198" y="2458219"/>
            <a:ext cx="1056700" cy="3600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tIns="91440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chemeClr val="dk1"/>
                </a:solidFill>
                <a:effectLst/>
                <a:latin typeface="+mn-lt"/>
              </a:rPr>
              <a:t>Options</a:t>
            </a:r>
          </a:p>
        </p:txBody>
      </p:sp>
      <p:cxnSp>
        <p:nvCxnSpPr>
          <p:cNvPr id="36" name="Straight Connector 35"/>
          <p:cNvCxnSpPr/>
          <p:nvPr/>
        </p:nvCxnSpPr>
        <p:spPr bwMode="auto">
          <a:xfrm flipV="1">
            <a:off x="6487198" y="2146092"/>
            <a:ext cx="632778" cy="312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8613551" y="2146092"/>
            <a:ext cx="76085" cy="3121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49527"/>
              </p:ext>
            </p:extLst>
          </p:nvPr>
        </p:nvGraphicFramePr>
        <p:xfrm>
          <a:off x="7317582" y="3414021"/>
          <a:ext cx="163334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71"/>
                <a:gridCol w="1025773"/>
              </a:tblGrid>
              <a:tr h="1740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Boot Mode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40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I/O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40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SCI / Wait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40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40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Flash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40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Wait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40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40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40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I2C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407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PLC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44" name="Straight Connector 43"/>
          <p:cNvCxnSpPr>
            <a:stCxn id="30" idx="2"/>
            <a:endCxn id="42" idx="0"/>
          </p:cNvCxnSpPr>
          <p:nvPr/>
        </p:nvCxnSpPr>
        <p:spPr bwMode="auto">
          <a:xfrm>
            <a:off x="8081354" y="2818318"/>
            <a:ext cx="52900" cy="59570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04391"/>
              </p:ext>
            </p:extLst>
          </p:nvPr>
        </p:nvGraphicFramePr>
        <p:xfrm>
          <a:off x="181008" y="2590736"/>
          <a:ext cx="311529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14"/>
                <a:gridCol w="829867"/>
                <a:gridCol w="840505"/>
                <a:gridCol w="840507"/>
              </a:tblGrid>
              <a:tr h="2016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D0 – D7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DSP Ctrl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Host Ctrl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0x0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GPIO0-7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73717" y="2353138"/>
            <a:ext cx="981359" cy="2400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effectLst/>
                <a:latin typeface="+mn-lt"/>
              </a:rPr>
              <a:t>Parallel I/O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53062"/>
              </p:ext>
            </p:extLst>
          </p:nvPr>
        </p:nvGraphicFramePr>
        <p:xfrm>
          <a:off x="4452633" y="3989124"/>
          <a:ext cx="21530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5"/>
                <a:gridCol w="748145"/>
                <a:gridCol w="815521"/>
              </a:tblGrid>
              <a:tr h="2016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SDAA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SCLAA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0x0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GPIO32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GPIO26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GPIO27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0x6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GPIO42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GPIO43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445342" y="3751526"/>
            <a:ext cx="423514" cy="2400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effectLst/>
                <a:latin typeface="+mn-lt"/>
              </a:rPr>
              <a:t>I2C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844025"/>
              </p:ext>
            </p:extLst>
          </p:nvPr>
        </p:nvGraphicFramePr>
        <p:xfrm>
          <a:off x="3499863" y="2601358"/>
          <a:ext cx="155471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0"/>
                <a:gridCol w="958189"/>
              </a:tblGrid>
              <a:tr h="2016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WD Status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0x0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Enabled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0x2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Disabled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492572" y="2363760"/>
            <a:ext cx="504369" cy="2400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effectLst/>
                <a:latin typeface="+mn-lt"/>
              </a:rPr>
              <a:t>Wait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39557"/>
              </p:ext>
            </p:extLst>
          </p:nvPr>
        </p:nvGraphicFramePr>
        <p:xfrm>
          <a:off x="2577613" y="3709491"/>
          <a:ext cx="163306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976"/>
                <a:gridCol w="1039090"/>
              </a:tblGrid>
              <a:tr h="2016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Entry Point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0x0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0x0080000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0x2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0x008EFF0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0x0090000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0x6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0x009EFF0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570322" y="3461502"/>
            <a:ext cx="587020" cy="2400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effectLst/>
                <a:latin typeface="+mn-lt"/>
              </a:rPr>
              <a:t>Flash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10497"/>
              </p:ext>
            </p:extLst>
          </p:nvPr>
        </p:nvGraphicFramePr>
        <p:xfrm>
          <a:off x="4821822" y="5402762"/>
          <a:ext cx="224915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844"/>
                <a:gridCol w="831272"/>
                <a:gridCol w="834037"/>
              </a:tblGrid>
              <a:tr h="2016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CANTXA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CANRXA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0x0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GPIO32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GPIO33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0x2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GPIO31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0x6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GPIO37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GPIO35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814531" y="5165164"/>
            <a:ext cx="516488" cy="2400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effectLst/>
                <a:latin typeface="+mn-lt"/>
              </a:rPr>
              <a:t>CAN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568112"/>
              </p:ext>
            </p:extLst>
          </p:nvPr>
        </p:nvGraphicFramePr>
        <p:xfrm>
          <a:off x="185178" y="3438851"/>
          <a:ext cx="210582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22"/>
                <a:gridCol w="737755"/>
                <a:gridCol w="771550"/>
              </a:tblGrid>
              <a:tr h="2016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SCIATX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SCIARX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0x0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GPIO29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GPIO28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0x2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0x6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GPIO48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GPIO49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0x8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GPIO24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GPIO25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77887" y="3201253"/>
            <a:ext cx="441146" cy="2400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effectLst/>
                <a:latin typeface="+mn-lt"/>
              </a:rPr>
              <a:t>SCI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80512"/>
              </p:ext>
            </p:extLst>
          </p:nvPr>
        </p:nvGraphicFramePr>
        <p:xfrm>
          <a:off x="151427" y="5396975"/>
          <a:ext cx="455803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882"/>
                <a:gridCol w="1028700"/>
                <a:gridCol w="1018309"/>
                <a:gridCol w="955964"/>
                <a:gridCol w="935181"/>
              </a:tblGrid>
              <a:tr h="2016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SPIA_SIMO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SPIA_SOMI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SPIA_CLK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SPIA_STE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0x2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0x4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GPIO54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GPIO55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GPIO56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GPIO57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0x6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GPIO16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GPIO56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GPIO57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0x8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GPIO17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GPIO11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44137" y="5159377"/>
            <a:ext cx="433132" cy="2400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effectLst/>
                <a:latin typeface="+mn-lt"/>
              </a:rPr>
              <a:t>SPI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21703" y="513380"/>
            <a:ext cx="4712318" cy="26468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b="0" i="1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flexibility to</a:t>
            </a:r>
            <a:r>
              <a:rPr lang="en-US" sz="1400" b="0" i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move or eliminate boot select pins</a:t>
            </a:r>
            <a:endParaRPr lang="en-US" sz="1400" b="0" i="1" dirty="0" smtClean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59888"/>
              </p:ext>
            </p:extLst>
          </p:nvPr>
        </p:nvGraphicFramePr>
        <p:xfrm>
          <a:off x="5243886" y="3238182"/>
          <a:ext cx="163306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976"/>
                <a:gridCol w="1039090"/>
              </a:tblGrid>
              <a:tr h="2016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Entry Point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0x0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245186" y="2994146"/>
            <a:ext cx="534121" cy="2400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dk1"/>
                </a:solidFill>
                <a:effectLst/>
                <a:latin typeface="+mn-lt"/>
              </a:rPr>
              <a:t>RAM</a:t>
            </a:r>
          </a:p>
        </p:txBody>
      </p:sp>
      <p:cxnSp>
        <p:nvCxnSpPr>
          <p:cNvPr id="72" name="Elbow Connector 71"/>
          <p:cNvCxnSpPr>
            <a:stCxn id="31" idx="2"/>
            <a:endCxn id="61" idx="0"/>
          </p:cNvCxnSpPr>
          <p:nvPr/>
        </p:nvCxnSpPr>
        <p:spPr bwMode="auto">
          <a:xfrm rot="5400000" flipH="1">
            <a:off x="6516314" y="2319085"/>
            <a:ext cx="171207" cy="827260"/>
          </a:xfrm>
          <a:prstGeom prst="bentConnector4">
            <a:avLst>
              <a:gd name="adj1" fmla="val -133523"/>
              <a:gd name="adj2" fmla="val 8015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8476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Code Flow - Summary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19220" y="5003800"/>
            <a:ext cx="2054225" cy="13398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720808" y="1639887"/>
            <a:ext cx="2054225" cy="228282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2720809" y="1000125"/>
            <a:ext cx="2055812" cy="639762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tIns="320040" bIns="137160" anchor="b" anchorCtr="1"/>
          <a:lstStyle/>
          <a:p>
            <a:pPr algn="ctr"/>
            <a:r>
              <a:rPr lang="en-US" sz="1600" dirty="0">
                <a:effectLst/>
                <a:latin typeface="Arial" charset="0"/>
              </a:rPr>
              <a:t>M0 </a:t>
            </a:r>
            <a:r>
              <a:rPr lang="en-US" sz="1600" dirty="0" smtClean="0">
                <a:effectLst/>
                <a:latin typeface="Arial" charset="0"/>
              </a:rPr>
              <a:t>RAM </a:t>
            </a:r>
            <a:r>
              <a:rPr lang="en-US" sz="1600" dirty="0">
                <a:effectLst/>
                <a:latin typeface="Arial" charset="0"/>
              </a:rPr>
              <a:t>(1Kw)</a:t>
            </a: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2719220" y="3922713"/>
            <a:ext cx="2054225" cy="1076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2720809" y="2133600"/>
            <a:ext cx="2052636" cy="156368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effectLst/>
                <a:latin typeface="Arial" charset="0"/>
              </a:rPr>
              <a:t> FLASH </a:t>
            </a:r>
            <a:r>
              <a:rPr lang="en-US" sz="1600" dirty="0" smtClean="0">
                <a:effectLst/>
                <a:latin typeface="Arial" charset="0"/>
              </a:rPr>
              <a:t>(128Kw</a:t>
            </a:r>
            <a:r>
              <a:rPr lang="en-US" sz="1600" dirty="0">
                <a:effectLst/>
                <a:latin typeface="Arial" charset="0"/>
              </a:rPr>
              <a:t>)</a:t>
            </a: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1598445" y="2121218"/>
            <a:ext cx="1172116" cy="3016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effectLst/>
                <a:latin typeface="Courier New" pitchFamily="49" charset="0"/>
              </a:rPr>
              <a:t>0x080000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1598445" y="957263"/>
            <a:ext cx="116205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effectLst/>
                <a:latin typeface="Courier New" pitchFamily="49" charset="0"/>
              </a:rPr>
              <a:t>0x000000</a:t>
            </a:r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1598445" y="3865563"/>
            <a:ext cx="116205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effectLst/>
                <a:latin typeface="Courier New" pitchFamily="49" charset="0"/>
              </a:rPr>
              <a:t>0x3F8000</a:t>
            </a:r>
          </a:p>
        </p:txBody>
      </p:sp>
      <p:sp>
        <p:nvSpPr>
          <p:cNvPr id="80" name="Text Box 15"/>
          <p:cNvSpPr txBox="1">
            <a:spLocks noChangeArrowheads="1"/>
          </p:cNvSpPr>
          <p:nvPr/>
        </p:nvSpPr>
        <p:spPr bwMode="auto">
          <a:xfrm>
            <a:off x="1598445" y="5318125"/>
            <a:ext cx="116205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effectLst/>
                <a:latin typeface="Courier New" pitchFamily="49" charset="0"/>
              </a:rPr>
              <a:t>0x3FFFC0</a:t>
            </a:r>
          </a:p>
        </p:txBody>
      </p:sp>
      <p:sp>
        <p:nvSpPr>
          <p:cNvPr id="83" name="Text Box 17"/>
          <p:cNvSpPr txBox="1">
            <a:spLocks noChangeArrowheads="1"/>
          </p:cNvSpPr>
          <p:nvPr/>
        </p:nvSpPr>
        <p:spPr bwMode="auto">
          <a:xfrm>
            <a:off x="2787483" y="3943350"/>
            <a:ext cx="1901825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effectLst/>
                <a:latin typeface="Arial" charset="0"/>
              </a:rPr>
              <a:t>Boot ROM (32Kw)</a:t>
            </a:r>
          </a:p>
        </p:txBody>
      </p:sp>
      <p:sp>
        <p:nvSpPr>
          <p:cNvPr id="84" name="Text Box 18"/>
          <p:cNvSpPr txBox="1">
            <a:spLocks noChangeArrowheads="1"/>
          </p:cNvSpPr>
          <p:nvPr/>
        </p:nvSpPr>
        <p:spPr bwMode="auto">
          <a:xfrm>
            <a:off x="2728745" y="5035550"/>
            <a:ext cx="2049462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effectLst/>
                <a:latin typeface="Arial" charset="0"/>
              </a:rPr>
              <a:t>BROM vector (64w)</a:t>
            </a:r>
          </a:p>
        </p:txBody>
      </p:sp>
      <p:sp>
        <p:nvSpPr>
          <p:cNvPr id="85" name="Text Box 19"/>
          <p:cNvSpPr txBox="1">
            <a:spLocks noChangeArrowheads="1"/>
          </p:cNvSpPr>
          <p:nvPr/>
        </p:nvSpPr>
        <p:spPr bwMode="auto">
          <a:xfrm>
            <a:off x="2921150" y="5340350"/>
            <a:ext cx="1501117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i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reset vector</a:t>
            </a:r>
            <a:endParaRPr lang="en-US" sz="16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Line 20"/>
          <p:cNvSpPr>
            <a:spLocks noChangeShapeType="1"/>
          </p:cNvSpPr>
          <p:nvPr/>
        </p:nvSpPr>
        <p:spPr bwMode="auto">
          <a:xfrm>
            <a:off x="2719220" y="5313363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87" name="Line 21"/>
          <p:cNvSpPr>
            <a:spLocks noChangeShapeType="1"/>
          </p:cNvSpPr>
          <p:nvPr/>
        </p:nvSpPr>
        <p:spPr bwMode="auto">
          <a:xfrm>
            <a:off x="2719220" y="5594350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>
            <a:off x="2719220" y="5870575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89" name="Line 23"/>
          <p:cNvSpPr>
            <a:spLocks noChangeShapeType="1"/>
          </p:cNvSpPr>
          <p:nvPr/>
        </p:nvSpPr>
        <p:spPr bwMode="auto">
          <a:xfrm>
            <a:off x="2719220" y="6122988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90" name="Line 24"/>
          <p:cNvSpPr>
            <a:spLocks noChangeShapeType="1"/>
          </p:cNvSpPr>
          <p:nvPr/>
        </p:nvSpPr>
        <p:spPr bwMode="auto">
          <a:xfrm>
            <a:off x="2719220" y="4235450"/>
            <a:ext cx="2054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91" name="Text Box 25"/>
          <p:cNvSpPr txBox="1">
            <a:spLocks noChangeArrowheads="1"/>
          </p:cNvSpPr>
          <p:nvPr/>
        </p:nvSpPr>
        <p:spPr bwMode="auto">
          <a:xfrm>
            <a:off x="3079583" y="4279900"/>
            <a:ext cx="1209675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i="1" dirty="0">
                <a:effectLst/>
                <a:latin typeface="Arial" charset="0"/>
              </a:rPr>
              <a:t>Boot Code</a:t>
            </a:r>
          </a:p>
        </p:txBody>
      </p:sp>
      <p:sp>
        <p:nvSpPr>
          <p:cNvPr id="92" name="Text Box 26"/>
          <p:cNvSpPr txBox="1">
            <a:spLocks noChangeArrowheads="1"/>
          </p:cNvSpPr>
          <p:nvPr/>
        </p:nvSpPr>
        <p:spPr bwMode="auto">
          <a:xfrm>
            <a:off x="3800307" y="4830763"/>
            <a:ext cx="230187" cy="190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800" dirty="0">
                <a:effectLst/>
                <a:latin typeface="Arial" charset="0"/>
                <a:sym typeface="Symbol" pitchFamily="18" charset="2"/>
              </a:rPr>
              <a:t></a:t>
            </a:r>
            <a:endParaRPr lang="en-US" sz="800" dirty="0">
              <a:effectLst/>
              <a:latin typeface="Arial" charset="0"/>
            </a:endParaRPr>
          </a:p>
        </p:txBody>
      </p:sp>
      <p:sp>
        <p:nvSpPr>
          <p:cNvPr id="93" name="Text Box 27"/>
          <p:cNvSpPr txBox="1">
            <a:spLocks noChangeArrowheads="1"/>
          </p:cNvSpPr>
          <p:nvPr/>
        </p:nvSpPr>
        <p:spPr bwMode="auto">
          <a:xfrm>
            <a:off x="3800307" y="4719638"/>
            <a:ext cx="230187" cy="190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800" dirty="0">
                <a:effectLst/>
                <a:latin typeface="Arial" charset="0"/>
                <a:sym typeface="Symbol" pitchFamily="18" charset="2"/>
              </a:rPr>
              <a:t></a:t>
            </a:r>
            <a:endParaRPr lang="en-US" sz="800" dirty="0">
              <a:effectLst/>
              <a:latin typeface="Arial" charset="0"/>
            </a:endParaRPr>
          </a:p>
        </p:txBody>
      </p:sp>
      <p:sp>
        <p:nvSpPr>
          <p:cNvPr id="94" name="Text Box 28"/>
          <p:cNvSpPr txBox="1">
            <a:spLocks noChangeArrowheads="1"/>
          </p:cNvSpPr>
          <p:nvPr/>
        </p:nvSpPr>
        <p:spPr bwMode="auto">
          <a:xfrm>
            <a:off x="3216107" y="4818063"/>
            <a:ext cx="230187" cy="190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800" dirty="0">
                <a:effectLst/>
                <a:latin typeface="Arial" charset="0"/>
                <a:sym typeface="Symbol" pitchFamily="18" charset="2"/>
              </a:rPr>
              <a:t></a:t>
            </a:r>
            <a:endParaRPr lang="en-US" sz="800" dirty="0">
              <a:effectLst/>
              <a:latin typeface="Arial" charset="0"/>
            </a:endParaRPr>
          </a:p>
        </p:txBody>
      </p:sp>
      <p:sp>
        <p:nvSpPr>
          <p:cNvPr id="95" name="Text Box 29"/>
          <p:cNvSpPr txBox="1">
            <a:spLocks noChangeArrowheads="1"/>
          </p:cNvSpPr>
          <p:nvPr/>
        </p:nvSpPr>
        <p:spPr bwMode="auto">
          <a:xfrm>
            <a:off x="3216107" y="4706938"/>
            <a:ext cx="230187" cy="190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800" dirty="0">
                <a:effectLst/>
                <a:latin typeface="Arial" charset="0"/>
                <a:sym typeface="Symbol" pitchFamily="18" charset="2"/>
              </a:rPr>
              <a:t></a:t>
            </a:r>
            <a:endParaRPr lang="en-US" sz="800" dirty="0">
              <a:effectLst/>
              <a:latin typeface="Arial" charset="0"/>
            </a:endParaRPr>
          </a:p>
        </p:txBody>
      </p:sp>
      <p:sp>
        <p:nvSpPr>
          <p:cNvPr id="96" name="Text Box 30"/>
          <p:cNvSpPr txBox="1">
            <a:spLocks noChangeArrowheads="1"/>
          </p:cNvSpPr>
          <p:nvPr/>
        </p:nvSpPr>
        <p:spPr bwMode="auto">
          <a:xfrm>
            <a:off x="266533" y="5348288"/>
            <a:ext cx="858837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effectLst/>
                <a:latin typeface="Arial" charset="0"/>
              </a:rPr>
              <a:t>RESET</a:t>
            </a:r>
          </a:p>
        </p:txBody>
      </p:sp>
      <p:sp>
        <p:nvSpPr>
          <p:cNvPr id="97" name="AutoShape 31"/>
          <p:cNvSpPr>
            <a:spLocks noChangeArrowheads="1"/>
          </p:cNvSpPr>
          <p:nvPr/>
        </p:nvSpPr>
        <p:spPr bwMode="auto">
          <a:xfrm>
            <a:off x="1106320" y="5311775"/>
            <a:ext cx="527050" cy="288925"/>
          </a:xfrm>
          <a:prstGeom prst="rightArrow">
            <a:avLst>
              <a:gd name="adj1" fmla="val 50000"/>
              <a:gd name="adj2" fmla="val 45604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98" name="Rectangle 32"/>
          <p:cNvSpPr>
            <a:spLocks noChangeArrowheads="1"/>
          </p:cNvSpPr>
          <p:nvPr/>
        </p:nvSpPr>
        <p:spPr bwMode="auto">
          <a:xfrm>
            <a:off x="5454482" y="3883025"/>
            <a:ext cx="222885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1400" dirty="0">
                <a:effectLst/>
                <a:latin typeface="Arial" charset="0"/>
              </a:rPr>
              <a:t>Execution </a:t>
            </a:r>
            <a:r>
              <a:rPr lang="en-US" sz="1400" dirty="0" smtClean="0">
                <a:effectLst/>
                <a:latin typeface="Arial" charset="0"/>
              </a:rPr>
              <a:t>entry</a:t>
            </a:r>
            <a:endParaRPr lang="en-US" sz="1400" dirty="0">
              <a:effectLst/>
              <a:latin typeface="Arial" charset="0"/>
            </a:endParaRPr>
          </a:p>
          <a:p>
            <a:pPr algn="ctr">
              <a:spcBef>
                <a:spcPct val="0"/>
              </a:spcBef>
            </a:pPr>
            <a:r>
              <a:rPr lang="en-US" sz="1400" dirty="0">
                <a:effectLst/>
                <a:latin typeface="Arial" charset="0"/>
              </a:rPr>
              <a:t>determined by</a:t>
            </a:r>
          </a:p>
          <a:p>
            <a:pPr algn="ctr">
              <a:spcBef>
                <a:spcPct val="0"/>
              </a:spcBef>
            </a:pPr>
            <a:r>
              <a:rPr lang="en-US" sz="1400" dirty="0">
                <a:effectLst/>
                <a:latin typeface="Arial" charset="0"/>
              </a:rPr>
              <a:t>Emulation Boot Mode or</a:t>
            </a:r>
          </a:p>
          <a:p>
            <a:pPr algn="ctr">
              <a:spcBef>
                <a:spcPct val="0"/>
              </a:spcBef>
            </a:pPr>
            <a:r>
              <a:rPr lang="en-US" sz="1400" dirty="0">
                <a:effectLst/>
                <a:latin typeface="Arial" charset="0"/>
              </a:rPr>
              <a:t>Stand-Alone Boot Mode</a:t>
            </a:r>
          </a:p>
        </p:txBody>
      </p:sp>
      <p:sp>
        <p:nvSpPr>
          <p:cNvPr id="99" name="Text Box 38"/>
          <p:cNvSpPr txBox="1">
            <a:spLocks noChangeArrowheads="1"/>
          </p:cNvSpPr>
          <p:nvPr/>
        </p:nvSpPr>
        <p:spPr bwMode="auto">
          <a:xfrm>
            <a:off x="7183269" y="5449888"/>
            <a:ext cx="1670050" cy="9110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400" dirty="0">
                <a:effectLst/>
                <a:latin typeface="Arial" charset="0"/>
              </a:rPr>
              <a:t>Bootloading</a:t>
            </a:r>
          </a:p>
          <a:p>
            <a:pPr algn="ctr">
              <a:lnSpc>
                <a:spcPct val="50000"/>
              </a:lnSpc>
            </a:pPr>
            <a:r>
              <a:rPr lang="en-US" sz="1400" dirty="0">
                <a:effectLst/>
                <a:latin typeface="Arial" charset="0"/>
              </a:rPr>
              <a:t>Routines </a:t>
            </a:r>
          </a:p>
          <a:p>
            <a:pPr algn="ctr"/>
            <a:r>
              <a:rPr lang="en-US" sz="1400" dirty="0">
                <a:effectLst/>
                <a:latin typeface="Arial" charset="0"/>
              </a:rPr>
              <a:t>(SCI, SPI, I2C</a:t>
            </a:r>
            <a:r>
              <a:rPr lang="en-US" sz="1400" dirty="0" smtClean="0">
                <a:effectLst/>
                <a:latin typeface="Arial" charset="0"/>
              </a:rPr>
              <a:t>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effectLst/>
                <a:latin typeface="Arial" charset="0"/>
              </a:rPr>
              <a:t>CAN, Parallel </a:t>
            </a:r>
            <a:r>
              <a:rPr lang="en-US" sz="1400" dirty="0">
                <a:effectLst/>
                <a:latin typeface="Arial" charset="0"/>
              </a:rPr>
              <a:t>I/O)</a:t>
            </a:r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3787607" y="4527550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err="1" smtClean="0">
                <a:effectLst/>
                <a:latin typeface="Courier New" pitchFamily="49" charset="0"/>
              </a:rPr>
              <a:t>InitBoot</a:t>
            </a:r>
            <a:endParaRPr lang="en-US" sz="1400" dirty="0">
              <a:effectLst/>
              <a:latin typeface="Courier New" pitchFamily="49" charset="0"/>
            </a:endParaRPr>
          </a:p>
        </p:txBody>
      </p:sp>
      <p:sp>
        <p:nvSpPr>
          <p:cNvPr id="101" name="Text Box 49"/>
          <p:cNvSpPr txBox="1">
            <a:spLocks noChangeArrowheads="1"/>
          </p:cNvSpPr>
          <p:nvPr/>
        </p:nvSpPr>
        <p:spPr bwMode="auto">
          <a:xfrm>
            <a:off x="3778082" y="1012825"/>
            <a:ext cx="1044575" cy="265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effectLst/>
                <a:latin typeface="Courier New" pitchFamily="49" charset="0"/>
              </a:rPr>
              <a:t>0x000000</a:t>
            </a:r>
          </a:p>
        </p:txBody>
      </p:sp>
      <p:sp>
        <p:nvSpPr>
          <p:cNvPr id="102" name="Freeform 52"/>
          <p:cNvSpPr>
            <a:spLocks/>
          </p:cNvSpPr>
          <p:nvPr/>
        </p:nvSpPr>
        <p:spPr bwMode="auto">
          <a:xfrm>
            <a:off x="4404573" y="4638675"/>
            <a:ext cx="895128" cy="833437"/>
          </a:xfrm>
          <a:custGeom>
            <a:avLst/>
            <a:gdLst>
              <a:gd name="connsiteX0" fmla="*/ 0 w 10000"/>
              <a:gd name="connsiteY0" fmla="*/ 10000 h 10000"/>
              <a:gd name="connsiteX1" fmla="*/ 10000 w 10000"/>
              <a:gd name="connsiteY1" fmla="*/ 10000 h 10000"/>
              <a:gd name="connsiteX2" fmla="*/ 10000 w 10000"/>
              <a:gd name="connsiteY2" fmla="*/ 0 h 10000"/>
              <a:gd name="connsiteX3" fmla="*/ 3498 w 10000"/>
              <a:gd name="connsiteY3" fmla="*/ 0 h 10000"/>
              <a:gd name="connsiteX0" fmla="*/ 0 w 10999"/>
              <a:gd name="connsiteY0" fmla="*/ 10000 h 10000"/>
              <a:gd name="connsiteX1" fmla="*/ 10999 w 10999"/>
              <a:gd name="connsiteY1" fmla="*/ 10000 h 10000"/>
              <a:gd name="connsiteX2" fmla="*/ 10999 w 10999"/>
              <a:gd name="connsiteY2" fmla="*/ 0 h 10000"/>
              <a:gd name="connsiteX3" fmla="*/ 4497 w 10999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9" h="10000">
                <a:moveTo>
                  <a:pt x="0" y="10000"/>
                </a:moveTo>
                <a:lnTo>
                  <a:pt x="10999" y="10000"/>
                </a:lnTo>
                <a:lnTo>
                  <a:pt x="10999" y="0"/>
                </a:lnTo>
                <a:lnTo>
                  <a:pt x="4497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103" name="Freeform 53"/>
          <p:cNvSpPr>
            <a:spLocks/>
          </p:cNvSpPr>
          <p:nvPr/>
        </p:nvSpPr>
        <p:spPr bwMode="auto">
          <a:xfrm>
            <a:off x="4030495" y="4719638"/>
            <a:ext cx="2538412" cy="207962"/>
          </a:xfrm>
          <a:custGeom>
            <a:avLst/>
            <a:gdLst/>
            <a:ahLst/>
            <a:cxnLst>
              <a:cxn ang="0">
                <a:pos x="0" y="131"/>
              </a:cxn>
              <a:cxn ang="0">
                <a:pos x="1599" y="131"/>
              </a:cxn>
              <a:cxn ang="0">
                <a:pos x="1599" y="0"/>
              </a:cxn>
            </a:cxnLst>
            <a:rect l="0" t="0" r="r" b="b"/>
            <a:pathLst>
              <a:path w="1599" h="131">
                <a:moveTo>
                  <a:pt x="0" y="131"/>
                </a:moveTo>
                <a:lnTo>
                  <a:pt x="1599" y="131"/>
                </a:lnTo>
                <a:lnTo>
                  <a:pt x="1599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104" name="Freeform 54"/>
          <p:cNvSpPr>
            <a:spLocks/>
          </p:cNvSpPr>
          <p:nvPr/>
        </p:nvSpPr>
        <p:spPr bwMode="auto">
          <a:xfrm>
            <a:off x="4773445" y="1081088"/>
            <a:ext cx="1795462" cy="2800350"/>
          </a:xfrm>
          <a:custGeom>
            <a:avLst/>
            <a:gdLst/>
            <a:ahLst/>
            <a:cxnLst>
              <a:cxn ang="0">
                <a:pos x="1131" y="1764"/>
              </a:cxn>
              <a:cxn ang="0">
                <a:pos x="1131" y="0"/>
              </a:cxn>
              <a:cxn ang="0">
                <a:pos x="0" y="0"/>
              </a:cxn>
            </a:cxnLst>
            <a:rect l="0" t="0" r="r" b="b"/>
            <a:pathLst>
              <a:path w="1131" h="1764">
                <a:moveTo>
                  <a:pt x="1131" y="1764"/>
                </a:moveTo>
                <a:lnTo>
                  <a:pt x="1131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105" name="Line 57"/>
          <p:cNvSpPr>
            <a:spLocks noChangeShapeType="1"/>
          </p:cNvSpPr>
          <p:nvPr/>
        </p:nvSpPr>
        <p:spPr bwMode="auto">
          <a:xfrm flipH="1">
            <a:off x="4772228" y="2676639"/>
            <a:ext cx="1795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106" name="Freeform 58"/>
          <p:cNvSpPr>
            <a:spLocks/>
          </p:cNvSpPr>
          <p:nvPr/>
        </p:nvSpPr>
        <p:spPr bwMode="auto">
          <a:xfrm>
            <a:off x="7683332" y="4276725"/>
            <a:ext cx="328612" cy="1090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7" y="0"/>
              </a:cxn>
              <a:cxn ang="0">
                <a:pos x="207" y="687"/>
              </a:cxn>
            </a:cxnLst>
            <a:rect l="0" t="0" r="r" b="b"/>
            <a:pathLst>
              <a:path w="207" h="687">
                <a:moveTo>
                  <a:pt x="0" y="0"/>
                </a:moveTo>
                <a:lnTo>
                  <a:pt x="207" y="0"/>
                </a:lnTo>
                <a:lnTo>
                  <a:pt x="207" y="687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397760" y="6515306"/>
            <a:ext cx="2710999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i="1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reset vector = 0x3FC7A5</a:t>
            </a:r>
            <a:endParaRPr lang="en-US" sz="1600" i="1" dirty="0" smtClean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3787530" y="2143383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effectLst/>
                <a:latin typeface="Courier New" pitchFamily="49" charset="0"/>
              </a:rPr>
              <a:t>0x080000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789210" y="2567079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effectLst/>
                <a:latin typeface="Courier New" pitchFamily="49" charset="0"/>
              </a:rPr>
              <a:t>0x08EFF0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3785866" y="3000823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effectLst/>
                <a:latin typeface="Courier New" pitchFamily="49" charset="0"/>
              </a:rPr>
              <a:t>0x090000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3787546" y="3384327"/>
            <a:ext cx="1043876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smtClean="0">
                <a:effectLst/>
                <a:latin typeface="Courier New" pitchFamily="49" charset="0"/>
              </a:rPr>
              <a:t>0x09EFF0</a:t>
            </a:r>
            <a:endParaRPr lang="en-US" sz="1600" dirty="0">
              <a:effectLst/>
              <a:latin typeface="Courier New" pitchFamily="49" charset="0"/>
            </a:endParaRPr>
          </a:p>
        </p:txBody>
      </p:sp>
      <p:sp>
        <p:nvSpPr>
          <p:cNvPr id="46" name="Line 57"/>
          <p:cNvSpPr>
            <a:spLocks noChangeShapeType="1"/>
          </p:cNvSpPr>
          <p:nvPr/>
        </p:nvSpPr>
        <p:spPr bwMode="auto">
          <a:xfrm flipH="1">
            <a:off x="4773908" y="2256303"/>
            <a:ext cx="1795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7" name="Line 57"/>
          <p:cNvSpPr>
            <a:spLocks noChangeShapeType="1"/>
          </p:cNvSpPr>
          <p:nvPr/>
        </p:nvSpPr>
        <p:spPr bwMode="auto">
          <a:xfrm flipH="1">
            <a:off x="4773908" y="3110383"/>
            <a:ext cx="1795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8" name="Line 57"/>
          <p:cNvSpPr>
            <a:spLocks noChangeShapeType="1"/>
          </p:cNvSpPr>
          <p:nvPr/>
        </p:nvSpPr>
        <p:spPr bwMode="auto">
          <a:xfrm flipH="1">
            <a:off x="4775588" y="3503935"/>
            <a:ext cx="1795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0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5855</TotalTime>
  <Pages>3</Pages>
  <Words>2200</Words>
  <Application>Microsoft Office PowerPoint</Application>
  <PresentationFormat>On-screen Show (4:3)</PresentationFormat>
  <Paragraphs>991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ttoTheme</vt:lpstr>
      <vt:lpstr>Reset and Interrupts</vt:lpstr>
      <vt:lpstr>Module Objectives</vt:lpstr>
      <vt:lpstr>Reset Sources</vt:lpstr>
      <vt:lpstr>Enhanced Boot Modes</vt:lpstr>
      <vt:lpstr>Reset – Bootloader</vt:lpstr>
      <vt:lpstr>Emulation Boot Mode</vt:lpstr>
      <vt:lpstr>Stand-alone Boot Mode</vt:lpstr>
      <vt:lpstr>Boot Mode Definition</vt:lpstr>
      <vt:lpstr>Reset Code Flow - Summary</vt:lpstr>
      <vt:lpstr>After reset how do we get to main()?</vt:lpstr>
      <vt:lpstr>Peripheral Software Reset</vt:lpstr>
      <vt:lpstr>Interrupt Sources</vt:lpstr>
      <vt:lpstr>Maskable Interrupt Processing Conceptual Core Overview</vt:lpstr>
      <vt:lpstr>Interrupt Enable Register (IER)</vt:lpstr>
      <vt:lpstr>Interrupt Global Mask Bit</vt:lpstr>
      <vt:lpstr>Peripheral Interrupt Expansion - PIE</vt:lpstr>
      <vt:lpstr>F28004x PIE Assignment Table - Lower</vt:lpstr>
      <vt:lpstr>F28004x PIE Assignment Table - Upper</vt:lpstr>
      <vt:lpstr>PIEIER and PIEACK Registers</vt:lpstr>
      <vt:lpstr>Initialize Interrupt Module and PIE Block</vt:lpstr>
      <vt:lpstr>PIE Initialization Code Flow - Summary</vt:lpstr>
      <vt:lpstr>Interrupt Signal Flow – Summary </vt:lpstr>
      <vt:lpstr>Interrupt Response - Hardware Sequence</vt:lpstr>
      <vt:lpstr>Interrupt Latency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Reset and Interrupts</dc:title>
  <dc:subject>C2000</dc:subject>
  <dc:creator>TTO</dc:creator>
  <cp:keywords>4</cp:keywords>
  <cp:lastModifiedBy>Schachter, Ken</cp:lastModifiedBy>
  <cp:revision>494</cp:revision>
  <cp:lastPrinted>1601-01-01T00:00:00Z</cp:lastPrinted>
  <dcterms:created xsi:type="dcterms:W3CDTF">2001-10-22T17:29:25Z</dcterms:created>
  <dcterms:modified xsi:type="dcterms:W3CDTF">2019-06-21T18:06:55Z</dcterms:modified>
</cp:coreProperties>
</file>