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20" r:id="rId1"/>
  </p:sldMasterIdLst>
  <p:notesMasterIdLst>
    <p:notesMasterId r:id="rId34"/>
  </p:notesMasterIdLst>
  <p:handoutMasterIdLst>
    <p:handoutMasterId r:id="rId35"/>
  </p:handoutMasterIdLst>
  <p:sldIdLst>
    <p:sldId id="256" r:id="rId2"/>
    <p:sldId id="347" r:id="rId3"/>
    <p:sldId id="380" r:id="rId4"/>
    <p:sldId id="399" r:id="rId5"/>
    <p:sldId id="400" r:id="rId6"/>
    <p:sldId id="401" r:id="rId7"/>
    <p:sldId id="402" r:id="rId8"/>
    <p:sldId id="403" r:id="rId9"/>
    <p:sldId id="404" r:id="rId10"/>
    <p:sldId id="382" r:id="rId11"/>
    <p:sldId id="398" r:id="rId12"/>
    <p:sldId id="355" r:id="rId13"/>
    <p:sldId id="266" r:id="rId14"/>
    <p:sldId id="268" r:id="rId15"/>
    <p:sldId id="269" r:id="rId16"/>
    <p:sldId id="390" r:id="rId17"/>
    <p:sldId id="391" r:id="rId18"/>
    <p:sldId id="392" r:id="rId19"/>
    <p:sldId id="393" r:id="rId20"/>
    <p:sldId id="394" r:id="rId21"/>
    <p:sldId id="395" r:id="rId22"/>
    <p:sldId id="396" r:id="rId23"/>
    <p:sldId id="362" r:id="rId24"/>
    <p:sldId id="374" r:id="rId25"/>
    <p:sldId id="348" r:id="rId26"/>
    <p:sldId id="405" r:id="rId27"/>
    <p:sldId id="406" r:id="rId28"/>
    <p:sldId id="407" r:id="rId29"/>
    <p:sldId id="408" r:id="rId30"/>
    <p:sldId id="410" r:id="rId31"/>
    <p:sldId id="411" r:id="rId32"/>
    <p:sldId id="409" r:id="rId33"/>
  </p:sldIdLst>
  <p:sldSz cx="9144000" cy="6858000" type="screen4x3"/>
  <p:notesSz cx="6858000" cy="9144000"/>
  <p:defaultTextStyle>
    <a:defPPr>
      <a:defRPr lang="en-US"/>
    </a:defPPr>
    <a:lvl1pPr algn="l" rtl="0" eaLnBrk="0" fontAlgn="base" hangingPunct="0">
      <a:lnSpc>
        <a:spcPct val="80000"/>
      </a:lnSpc>
      <a:spcBef>
        <a:spcPct val="50000"/>
      </a:spcBef>
      <a:spcAft>
        <a:spcPct val="0"/>
      </a:spcAft>
      <a:defRPr sz="2800" b="1" kern="1200">
        <a:solidFill>
          <a:schemeClr val="tx1"/>
        </a:solidFill>
        <a:latin typeface="Arial Narrow" pitchFamily="34" charset="0"/>
        <a:ea typeface="+mn-ea"/>
        <a:cs typeface="+mn-cs"/>
      </a:defRPr>
    </a:lvl1pPr>
    <a:lvl2pPr marL="457200" algn="l" rtl="0" eaLnBrk="0" fontAlgn="base" hangingPunct="0">
      <a:lnSpc>
        <a:spcPct val="80000"/>
      </a:lnSpc>
      <a:spcBef>
        <a:spcPct val="50000"/>
      </a:spcBef>
      <a:spcAft>
        <a:spcPct val="0"/>
      </a:spcAft>
      <a:defRPr sz="2800" b="1" kern="1200">
        <a:solidFill>
          <a:schemeClr val="tx1"/>
        </a:solidFill>
        <a:latin typeface="Arial Narrow" pitchFamily="34" charset="0"/>
        <a:ea typeface="+mn-ea"/>
        <a:cs typeface="+mn-cs"/>
      </a:defRPr>
    </a:lvl2pPr>
    <a:lvl3pPr marL="914400" algn="l" rtl="0" eaLnBrk="0" fontAlgn="base" hangingPunct="0">
      <a:lnSpc>
        <a:spcPct val="80000"/>
      </a:lnSpc>
      <a:spcBef>
        <a:spcPct val="50000"/>
      </a:spcBef>
      <a:spcAft>
        <a:spcPct val="0"/>
      </a:spcAft>
      <a:defRPr sz="2800" b="1" kern="1200">
        <a:solidFill>
          <a:schemeClr val="tx1"/>
        </a:solidFill>
        <a:latin typeface="Arial Narrow" pitchFamily="34" charset="0"/>
        <a:ea typeface="+mn-ea"/>
        <a:cs typeface="+mn-cs"/>
      </a:defRPr>
    </a:lvl3pPr>
    <a:lvl4pPr marL="1371600" algn="l" rtl="0" eaLnBrk="0" fontAlgn="base" hangingPunct="0">
      <a:lnSpc>
        <a:spcPct val="80000"/>
      </a:lnSpc>
      <a:spcBef>
        <a:spcPct val="50000"/>
      </a:spcBef>
      <a:spcAft>
        <a:spcPct val="0"/>
      </a:spcAft>
      <a:defRPr sz="2800" b="1" kern="1200">
        <a:solidFill>
          <a:schemeClr val="tx1"/>
        </a:solidFill>
        <a:latin typeface="Arial Narrow" pitchFamily="34" charset="0"/>
        <a:ea typeface="+mn-ea"/>
        <a:cs typeface="+mn-cs"/>
      </a:defRPr>
    </a:lvl4pPr>
    <a:lvl5pPr marL="1828800" algn="l" rtl="0" eaLnBrk="0" fontAlgn="base" hangingPunct="0">
      <a:lnSpc>
        <a:spcPct val="80000"/>
      </a:lnSpc>
      <a:spcBef>
        <a:spcPct val="50000"/>
      </a:spcBef>
      <a:spcAft>
        <a:spcPct val="0"/>
      </a:spcAft>
      <a:defRPr sz="2800" b="1" kern="1200">
        <a:solidFill>
          <a:schemeClr val="tx1"/>
        </a:solidFill>
        <a:latin typeface="Arial Narrow" pitchFamily="34" charset="0"/>
        <a:ea typeface="+mn-ea"/>
        <a:cs typeface="+mn-cs"/>
      </a:defRPr>
    </a:lvl5pPr>
    <a:lvl6pPr marL="2286000" algn="l" defTabSz="914400" rtl="0" eaLnBrk="1" latinLnBrk="0" hangingPunct="1">
      <a:defRPr sz="2800" b="1" kern="1200">
        <a:solidFill>
          <a:schemeClr val="tx1"/>
        </a:solidFill>
        <a:latin typeface="Arial Narrow" pitchFamily="34" charset="0"/>
        <a:ea typeface="+mn-ea"/>
        <a:cs typeface="+mn-cs"/>
      </a:defRPr>
    </a:lvl6pPr>
    <a:lvl7pPr marL="2743200" algn="l" defTabSz="914400" rtl="0" eaLnBrk="1" latinLnBrk="0" hangingPunct="1">
      <a:defRPr sz="2800" b="1" kern="1200">
        <a:solidFill>
          <a:schemeClr val="tx1"/>
        </a:solidFill>
        <a:latin typeface="Arial Narrow" pitchFamily="34" charset="0"/>
        <a:ea typeface="+mn-ea"/>
        <a:cs typeface="+mn-cs"/>
      </a:defRPr>
    </a:lvl7pPr>
    <a:lvl8pPr marL="3200400" algn="l" defTabSz="914400" rtl="0" eaLnBrk="1" latinLnBrk="0" hangingPunct="1">
      <a:defRPr sz="2800" b="1" kern="1200">
        <a:solidFill>
          <a:schemeClr val="tx1"/>
        </a:solidFill>
        <a:latin typeface="Arial Narrow" pitchFamily="34" charset="0"/>
        <a:ea typeface="+mn-ea"/>
        <a:cs typeface="+mn-cs"/>
      </a:defRPr>
    </a:lvl8pPr>
    <a:lvl9pPr marL="3657600" algn="l" defTabSz="914400" rtl="0" eaLnBrk="1" latinLnBrk="0" hangingPunct="1">
      <a:defRPr sz="28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9" autoAdjust="0"/>
    <p:restoredTop sz="78827" autoAdjust="0"/>
  </p:normalViewPr>
  <p:slideViewPr>
    <p:cSldViewPr snapToGrid="0">
      <p:cViewPr varScale="1">
        <p:scale>
          <a:sx n="100" d="100"/>
          <a:sy n="100" d="100"/>
        </p:scale>
        <p:origin x="1356"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19"/>
    </p:cViewPr>
  </p:sorterViewPr>
  <p:notesViewPr>
    <p:cSldViewPr snapToGrid="0">
      <p:cViewPr varScale="1">
        <p:scale>
          <a:sx n="52" d="100"/>
          <a:sy n="52" d="100"/>
        </p:scale>
        <p:origin x="-181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b="0" i="1">
                <a:latin typeface="Times New Roman" pitchFamily="18" charset="0"/>
              </a:defRPr>
            </a:lvl1pPr>
          </a:lstStyle>
          <a:p>
            <a:endParaRPr lang="en-US"/>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b="0" i="1">
                <a:latin typeface="Times New Roman" pitchFamily="18" charset="0"/>
              </a:defRPr>
            </a:lvl1pPr>
          </a:lstStyle>
          <a:p>
            <a:endParaRPr lang="en-US"/>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b="0" i="1">
                <a:latin typeface="Times New Roman" pitchFamily="18" charset="0"/>
              </a:defRPr>
            </a:lvl1pPr>
          </a:lstStyle>
          <a:p>
            <a:endParaRPr lang="en-US"/>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b="0" i="1">
                <a:latin typeface="Times New Roman" pitchFamily="18" charset="0"/>
              </a:defRPr>
            </a:lvl1pPr>
          </a:lstStyle>
          <a:p>
            <a:fld id="{58F79687-195F-48F9-818C-C93EC2A3BC4C}" type="slidenum">
              <a:rPr lang="en-US"/>
              <a:pPr/>
              <a:t>‹#›</a:t>
            </a:fld>
            <a:endParaRPr lang="en-US"/>
          </a:p>
        </p:txBody>
      </p:sp>
    </p:spTree>
    <p:extLst>
      <p:ext uri="{BB962C8B-B14F-4D97-AF65-F5344CB8AC3E}">
        <p14:creationId xmlns:p14="http://schemas.microsoft.com/office/powerpoint/2010/main" val="274533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nSpc>
                <a:spcPct val="100000"/>
              </a:lnSpc>
              <a:spcBef>
                <a:spcPct val="0"/>
              </a:spcBef>
              <a:defRPr sz="1000" b="0" i="1">
                <a:latin typeface="Times New Roman" pitchFamily="18" charset="0"/>
              </a:defRPr>
            </a:lvl1pPr>
          </a:lstStyle>
          <a:p>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lnSpc>
                <a:spcPct val="100000"/>
              </a:lnSpc>
              <a:spcBef>
                <a:spcPct val="0"/>
              </a:spcBef>
              <a:defRPr sz="1000" b="0" i="1">
                <a:latin typeface="Times New Roman" pitchFamily="18" charset="0"/>
              </a:defRPr>
            </a:lvl1pPr>
          </a:lstStyle>
          <a:p>
            <a:endParaRPr lang="en-US"/>
          </a:p>
        </p:txBody>
      </p:sp>
      <p:sp>
        <p:nvSpPr>
          <p:cNvPr id="2052" name="Rectangle 4"/>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nSpc>
                <a:spcPct val="100000"/>
              </a:lnSpc>
              <a:spcBef>
                <a:spcPct val="0"/>
              </a:spcBef>
              <a:defRPr sz="1000" b="0" i="1">
                <a:latin typeface="Times New Roman" pitchFamily="18" charset="0"/>
              </a:defRPr>
            </a:lvl1pPr>
          </a:lstStyle>
          <a:p>
            <a:endParaRPr lang="en-US"/>
          </a:p>
        </p:txBody>
      </p:sp>
      <p:sp>
        <p:nvSpPr>
          <p:cNvPr id="2053" name="Rectangle 5"/>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lnSpc>
                <a:spcPct val="100000"/>
              </a:lnSpc>
              <a:spcBef>
                <a:spcPct val="0"/>
              </a:spcBef>
              <a:defRPr sz="1000" b="0" i="1">
                <a:latin typeface="Times New Roman" pitchFamily="18" charset="0"/>
              </a:defRPr>
            </a:lvl1pPr>
          </a:lstStyle>
          <a:p>
            <a:fld id="{A371F0F9-0E42-403D-AA04-0DB56697B2C1}" type="slidenum">
              <a:rPr lang="en-US"/>
              <a:pPr/>
              <a:t>‹#›</a:t>
            </a:fld>
            <a:endParaRPr lang="en-US"/>
          </a:p>
        </p:txBody>
      </p:sp>
      <p:sp>
        <p:nvSpPr>
          <p:cNvPr id="2054" name="Rectangle 6"/>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5" name="Rectangle 7"/>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20511011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5C1C210-6D57-48D5-9902-D27849EE2129}" type="slidenum">
              <a:rPr lang="en-US"/>
              <a:pPr/>
              <a:t>1</a:t>
            </a:fld>
            <a:endParaRPr lang="en-US"/>
          </a:p>
        </p:txBody>
      </p:sp>
      <p:sp>
        <p:nvSpPr>
          <p:cNvPr id="5122" name="Rectangle 2"/>
          <p:cNvSpPr>
            <a:spLocks noGrp="1" noRot="1" noChangeAspect="1" noChangeArrowheads="1" noTextEdit="1"/>
          </p:cNvSpPr>
          <p:nvPr>
            <p:ph type="sldImg"/>
          </p:nvPr>
        </p:nvSpPr>
        <p:spPr>
          <a:xfrm>
            <a:off x="1150938" y="692150"/>
            <a:ext cx="4556125" cy="3416300"/>
          </a:xfrm>
          <a:ln cap="flat"/>
        </p:spPr>
      </p:sp>
      <p:sp>
        <p:nvSpPr>
          <p:cNvPr id="512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9F8BD899-0278-414A-8D07-AFF46D3C2502}" type="slidenum">
              <a:rPr lang="en-US"/>
              <a:pPr/>
              <a:t>14</a:t>
            </a:fld>
            <a:endParaRPr lang="en-US"/>
          </a:p>
        </p:txBody>
      </p:sp>
      <p:sp>
        <p:nvSpPr>
          <p:cNvPr id="33794" name="Rectangle 2"/>
          <p:cNvSpPr>
            <a:spLocks noGrp="1" noRot="1" noChangeAspect="1" noChangeArrowheads="1"/>
          </p:cNvSpPr>
          <p:nvPr>
            <p:ph type="sldImg"/>
          </p:nvPr>
        </p:nvSpPr>
        <p:spPr bwMode="auto">
          <a:xfrm>
            <a:off x="1152525" y="692150"/>
            <a:ext cx="4554538" cy="3416300"/>
          </a:xfrm>
          <a:prstGeom prst="rect">
            <a:avLst/>
          </a:prstGeom>
          <a:noFill/>
          <a:ln w="12700" cap="flat">
            <a:solidFill>
              <a:schemeClr val="tx1"/>
            </a:solidFill>
            <a:miter lim="800000"/>
            <a:headEnd/>
            <a:tailEnd/>
          </a:ln>
        </p:spPr>
      </p:sp>
      <p:sp>
        <p:nvSpPr>
          <p:cNvPr id="33795"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266" tIns="46915" rIns="92266" bIns="46915"/>
          <a:lstStyle/>
          <a:p>
            <a:pPr>
              <a:spcBef>
                <a:spcPct val="0"/>
              </a:spcBef>
            </a:pPr>
            <a:endParaRPr lang="en-US" sz="240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E5CE10E-C796-4072-970E-F087FC482FD0}" type="slidenum">
              <a:rPr lang="en-US"/>
              <a:pPr/>
              <a:t>15</a:t>
            </a:fld>
            <a:endParaRPr lang="en-US"/>
          </a:p>
        </p:txBody>
      </p:sp>
      <p:sp>
        <p:nvSpPr>
          <p:cNvPr id="35842" name="Rectangle 2"/>
          <p:cNvSpPr>
            <a:spLocks noGrp="1" noRot="1" noChangeAspect="1" noChangeArrowheads="1"/>
          </p:cNvSpPr>
          <p:nvPr>
            <p:ph type="sldImg"/>
          </p:nvPr>
        </p:nvSpPr>
        <p:spPr bwMode="auto">
          <a:xfrm>
            <a:off x="1152525" y="692150"/>
            <a:ext cx="4554538" cy="3416300"/>
          </a:xfrm>
          <a:prstGeom prst="rect">
            <a:avLst/>
          </a:prstGeom>
          <a:noFill/>
          <a:ln w="12700" cap="flat">
            <a:solidFill>
              <a:schemeClr val="tx1"/>
            </a:solidFill>
            <a:miter lim="800000"/>
            <a:headEnd/>
            <a:tailEnd/>
          </a:ln>
        </p:spPr>
      </p:sp>
      <p:sp>
        <p:nvSpPr>
          <p:cNvPr id="35843"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266" tIns="46915" rIns="92266" bIns="46915"/>
          <a:lstStyle/>
          <a:p>
            <a:pPr>
              <a:spcBef>
                <a:spcPct val="0"/>
              </a:spcBef>
            </a:pPr>
            <a:endParaRPr lang="en-US" sz="240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CA9C3357-B362-4843-A67F-E37E6F0EE4E7}" type="slidenum">
              <a:rPr lang="en-US"/>
              <a:pPr/>
              <a:t>23</a:t>
            </a:fld>
            <a:endParaRPr lang="en-US"/>
          </a:p>
        </p:txBody>
      </p:sp>
      <p:sp>
        <p:nvSpPr>
          <p:cNvPr id="167938" name="Rectangle 2"/>
          <p:cNvSpPr>
            <a:spLocks noGrp="1" noRot="1" noChangeAspect="1" noChangeArrowheads="1"/>
          </p:cNvSpPr>
          <p:nvPr>
            <p:ph type="sldImg"/>
          </p:nvPr>
        </p:nvSpPr>
        <p:spPr bwMode="auto">
          <a:xfrm>
            <a:off x="1152525" y="692150"/>
            <a:ext cx="4554538" cy="3416300"/>
          </a:xfrm>
          <a:prstGeom prst="rect">
            <a:avLst/>
          </a:prstGeom>
          <a:solidFill>
            <a:srgbClr val="FFFFFF"/>
          </a:solidFill>
          <a:ln>
            <a:solidFill>
              <a:srgbClr val="000000"/>
            </a:solidFill>
            <a:miter lim="800000"/>
            <a:headEnd/>
            <a:tailEnd/>
          </a:ln>
        </p:spPr>
      </p:sp>
      <p:sp>
        <p:nvSpPr>
          <p:cNvPr id="1679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EBEC530E-1FDA-4012-8C15-4EF8227D36B5}" type="slidenum">
              <a:rPr lang="en-US"/>
              <a:pPr/>
              <a:t>24</a:t>
            </a:fld>
            <a:endParaRPr lang="en-US"/>
          </a:p>
        </p:txBody>
      </p:sp>
      <p:sp>
        <p:nvSpPr>
          <p:cNvPr id="194562" name="Rectangle 2"/>
          <p:cNvSpPr>
            <a:spLocks noGrp="1" noRot="1" noChangeAspect="1" noChangeArrowheads="1" noTextEdit="1"/>
          </p:cNvSpPr>
          <p:nvPr>
            <p:ph type="sldImg"/>
          </p:nvPr>
        </p:nvSpPr>
        <p:spPr>
          <a:xfrm>
            <a:off x="1152525" y="692150"/>
            <a:ext cx="4554538" cy="3416300"/>
          </a:xfrm>
          <a:ln cap="flat"/>
        </p:spPr>
      </p:sp>
      <p:sp>
        <p:nvSpPr>
          <p:cNvPr id="194563" name="Rectangle 3"/>
          <p:cNvSpPr>
            <a:spLocks noGrp="1" noChangeArrowheads="1"/>
          </p:cNvSpPr>
          <p:nvPr>
            <p:ph type="body" idx="1"/>
          </p:nvPr>
        </p:nvSpPr>
        <p:spPr>
          <a:ln/>
        </p:spPr>
        <p:txBody>
          <a:bodyPr lIns="92266" tIns="46915" rIns="92266" bIns="46915"/>
          <a:lstStyle/>
          <a:p>
            <a:pPr>
              <a:spcBef>
                <a:spcPct val="0"/>
              </a:spcBef>
            </a:pPr>
            <a:endParaRPr lang="en-US" sz="240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0C7BA4C5-026E-4633-9CE4-3C3D6FC4F459}" type="slidenum">
              <a:rPr lang="en-US"/>
              <a:pPr/>
              <a:t>25</a:t>
            </a:fld>
            <a:endParaRPr lang="en-US"/>
          </a:p>
        </p:txBody>
      </p:sp>
      <p:sp>
        <p:nvSpPr>
          <p:cNvPr id="151554" name="Rectangle 2"/>
          <p:cNvSpPr>
            <a:spLocks noGrp="1" noRot="1" noChangeAspect="1" noChangeArrowheads="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151555"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noFill/>
        </p:spPr>
        <p:txBody>
          <a:bodyPr/>
          <a:lstStyle>
            <a:lvl1pPr algn="l">
              <a:defRPr>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810000"/>
            <a:ext cx="7772400" cy="1752600"/>
          </a:xfrm>
        </p:spPr>
        <p:txBody>
          <a:bodyPr>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F89BD6-E300-4C67-B175-76E5828D27B4}" type="datetimeFigureOut">
              <a:rPr lang="en-US" smtClean="0"/>
              <a:pPr/>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pic>
        <p:nvPicPr>
          <p:cNvPr id="8" name="Picture 7" descr="ti_pptbar_white.png"/>
          <p:cNvPicPr>
            <a:picLocks noChangeAspect="1"/>
          </p:cNvPicPr>
          <p:nvPr/>
        </p:nvPicPr>
        <p:blipFill>
          <a:blip r:embed="rId2" cstate="print"/>
          <a:stretch>
            <a:fillRect/>
          </a:stretch>
        </p:blipFill>
        <p:spPr>
          <a:xfrm>
            <a:off x="326486" y="6324600"/>
            <a:ext cx="8491027" cy="481544"/>
          </a:xfrm>
          <a:prstGeom prst="rect">
            <a:avLst/>
          </a:prstGeom>
        </p:spPr>
      </p:pic>
      <p:pic>
        <p:nvPicPr>
          <p:cNvPr id="9" name="Picture 8" descr="ti_pptbar_red_black.png"/>
          <p:cNvPicPr>
            <a:picLocks noChangeAspect="1"/>
          </p:cNvPicPr>
          <p:nvPr/>
        </p:nvPicPr>
        <p:blipFill>
          <a:blip r:embed="rId3" cstate="print"/>
          <a:stretch>
            <a:fillRect/>
          </a:stretch>
        </p:blipFill>
        <p:spPr>
          <a:xfrm>
            <a:off x="326486" y="6300256"/>
            <a:ext cx="8491027" cy="48154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pPr/>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pPr/>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F89BD6-E300-4C67-B175-76E5828D27B4}" type="datetimeFigureOut">
              <a:rPr lang="en-US" smtClean="0"/>
              <a:pPr/>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noFill/>
        </p:spPr>
        <p:txBody>
          <a:bodyPr/>
          <a:lstStyle>
            <a:lvl1pPr algn="l">
              <a:defRPr>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886200"/>
            <a:ext cx="7848600" cy="1752600"/>
          </a:xfrm>
        </p:spPr>
        <p:txBody>
          <a:bodyPr>
            <a:normAutofit/>
          </a:bodyPr>
          <a:lstStyle>
            <a:lvl1pPr marL="0" indent="0" algn="l">
              <a:buNone/>
              <a:defRPr sz="28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F89BD6-E300-4C67-B175-76E5828D27B4}" type="datetimeFigureOut">
              <a:rPr lang="en-US" smtClean="0"/>
              <a:pPr/>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pic>
        <p:nvPicPr>
          <p:cNvPr id="8" name="Picture 7" descr="ti_pptbar_white.png"/>
          <p:cNvPicPr>
            <a:picLocks noChangeAspect="1"/>
          </p:cNvPicPr>
          <p:nvPr/>
        </p:nvPicPr>
        <p:blipFill>
          <a:blip r:embed="rId2" cstate="print"/>
          <a:stretch>
            <a:fillRect/>
          </a:stretch>
        </p:blipFill>
        <p:spPr>
          <a:xfrm>
            <a:off x="326486" y="6324600"/>
            <a:ext cx="8491027" cy="48154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noFill/>
        </p:spPr>
        <p:txBody>
          <a:bodyPr/>
          <a:lstStyle>
            <a:lvl1pPr algn="l">
              <a:defRPr>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810000"/>
            <a:ext cx="7772400" cy="1752600"/>
          </a:xfrm>
        </p:spPr>
        <p:txBody>
          <a:bodyPr>
            <a:normAutofit/>
          </a:bodyPr>
          <a:lstStyle>
            <a:lvl1pPr marL="0" indent="0" algn="l">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F89BD6-E300-4C67-B175-76E5828D27B4}" type="datetimeFigureOut">
              <a:rPr lang="en-US" smtClean="0"/>
              <a:pPr/>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pic>
        <p:nvPicPr>
          <p:cNvPr id="8" name="Picture 7" descr="ti_pptbar_white.png"/>
          <p:cNvPicPr>
            <a:picLocks noChangeAspect="1"/>
          </p:cNvPicPr>
          <p:nvPr/>
        </p:nvPicPr>
        <p:blipFill>
          <a:blip r:embed="rId2" cstate="print"/>
          <a:stretch>
            <a:fillRect/>
          </a:stretch>
        </p:blipFill>
        <p:spPr>
          <a:xfrm>
            <a:off x="326486" y="6324600"/>
            <a:ext cx="8491027" cy="48154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Grey">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noFill/>
        </p:spPr>
        <p:txBody>
          <a:bodyPr/>
          <a:lstStyle>
            <a:lvl1pPr algn="l">
              <a:defRPr>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810000"/>
            <a:ext cx="7772400" cy="1828800"/>
          </a:xfrm>
        </p:spPr>
        <p:txBody>
          <a:bodyPr>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F89BD6-E300-4C67-B175-76E5828D27B4}" type="datetimeFigureOut">
              <a:rPr lang="en-US" smtClean="0"/>
              <a:pPr/>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pic>
        <p:nvPicPr>
          <p:cNvPr id="8" name="Picture 7" descr="ti_pptbar_white.png"/>
          <p:cNvPicPr>
            <a:picLocks noChangeAspect="1"/>
          </p:cNvPicPr>
          <p:nvPr/>
        </p:nvPicPr>
        <p:blipFill>
          <a:blip r:embed="rId2" cstate="print"/>
          <a:stretch>
            <a:fillRect/>
          </a:stretch>
        </p:blipFill>
        <p:spPr>
          <a:xfrm>
            <a:off x="326486" y="6324600"/>
            <a:ext cx="8491027" cy="48154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F89BD6-E300-4C67-B175-76E5828D27B4}" type="datetimeFigureOut">
              <a:rPr lang="en-US" smtClean="0"/>
              <a:pPr/>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F89BD6-E300-4C67-B175-76E5828D27B4}" type="datetimeFigureOut">
              <a:rPr lang="en-US" smtClean="0"/>
              <a:pPr/>
              <a:t>8/3/2021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EF89BD6-E300-4C67-B175-76E5828D27B4}" type="datetimeFigureOut">
              <a:rPr lang="en-US" smtClean="0"/>
              <a:pPr/>
              <a:t>8/3/2021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89BD6-E300-4C67-B175-76E5828D27B4}" type="datetimeFigureOut">
              <a:rPr lang="en-US" smtClean="0"/>
              <a:pPr/>
              <a:t>8/3/2021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144000" cy="74295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762000"/>
            <a:ext cx="8229600" cy="5562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89BD6-E300-4C67-B175-76E5828D27B4}" type="datetimeFigureOut">
              <a:rPr lang="en-US" smtClean="0"/>
              <a:pPr/>
              <a:t>8/3/2021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82210-5FCA-4178-AB04-4337EADA3D81}" type="slidenum">
              <a:rPr lang="en-US" smtClean="0"/>
              <a:pPr/>
              <a:t>‹#›</a:t>
            </a:fld>
            <a:endParaRPr lang="en-US"/>
          </a:p>
        </p:txBody>
      </p:sp>
      <p:pic>
        <p:nvPicPr>
          <p:cNvPr id="7" name="TI Logo Color One Line" descr="tilogo_color_oneline.png" hidden="1"/>
          <p:cNvPicPr>
            <a:picLocks noChangeAspect="1"/>
          </p:cNvPicPr>
          <p:nvPr/>
        </p:nvPicPr>
        <p:blipFill>
          <a:blip r:embed="rId13" cstate="print"/>
          <a:stretch>
            <a:fillRect/>
          </a:stretch>
        </p:blipFill>
        <p:spPr>
          <a:xfrm>
            <a:off x="147730" y="6101890"/>
            <a:ext cx="1840840" cy="237724"/>
          </a:xfrm>
          <a:prstGeom prst="rect">
            <a:avLst/>
          </a:prstGeom>
        </p:spPr>
      </p:pic>
      <p:pic>
        <p:nvPicPr>
          <p:cNvPr id="8" name="TI Logo White One Line" descr="tilogo_bw_oneline.png" hidden="1"/>
          <p:cNvPicPr>
            <a:picLocks noChangeAspect="1"/>
          </p:cNvPicPr>
          <p:nvPr/>
        </p:nvPicPr>
        <p:blipFill>
          <a:blip r:embed="rId14" cstate="print"/>
          <a:stretch>
            <a:fillRect/>
          </a:stretch>
        </p:blipFill>
        <p:spPr>
          <a:xfrm>
            <a:off x="136939" y="5288938"/>
            <a:ext cx="1822553" cy="237724"/>
          </a:xfrm>
          <a:prstGeom prst="rect">
            <a:avLst/>
          </a:prstGeom>
        </p:spPr>
      </p:pic>
      <p:pic>
        <p:nvPicPr>
          <p:cNvPr id="9" name="TI Logo White Stack" descr="tilogo_bw_twoline.png" hidden="1"/>
          <p:cNvPicPr>
            <a:picLocks noChangeAspect="1"/>
          </p:cNvPicPr>
          <p:nvPr/>
        </p:nvPicPr>
        <p:blipFill>
          <a:blip r:embed="rId15" cstate="print"/>
          <a:stretch>
            <a:fillRect/>
          </a:stretch>
        </p:blipFill>
        <p:spPr>
          <a:xfrm>
            <a:off x="121847" y="5656160"/>
            <a:ext cx="1456824" cy="353539"/>
          </a:xfrm>
          <a:prstGeom prst="rect">
            <a:avLst/>
          </a:prstGeom>
        </p:spPr>
      </p:pic>
      <p:pic>
        <p:nvPicPr>
          <p:cNvPr id="10" name="TI Logo Color Stack" descr="tilogo_color_twoline.png" hidden="1"/>
          <p:cNvPicPr>
            <a:picLocks noChangeAspect="1"/>
          </p:cNvPicPr>
          <p:nvPr/>
        </p:nvPicPr>
        <p:blipFill>
          <a:blip r:embed="rId16" cstate="print"/>
          <a:stretch>
            <a:fillRect/>
          </a:stretch>
        </p:blipFill>
        <p:spPr>
          <a:xfrm>
            <a:off x="127241" y="6399926"/>
            <a:ext cx="1438537" cy="347443"/>
          </a:xfrm>
          <a:prstGeom prst="rect">
            <a:avLst/>
          </a:prstGeom>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3600" b="1" kern="1200" baseline="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18.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65" name="Title"/>
          <p:cNvSpPr>
            <a:spLocks noGrp="1" noChangeArrowheads="1"/>
          </p:cNvSpPr>
          <p:nvPr>
            <p:ph type="ctrTitle"/>
          </p:nvPr>
        </p:nvSpPr>
        <p:spPr>
          <a:xfrm>
            <a:off x="685800" y="2286000"/>
            <a:ext cx="7772400" cy="608013"/>
          </a:xfrm>
        </p:spPr>
        <p:txBody>
          <a:bodyPr/>
          <a:lstStyle/>
          <a:p>
            <a:pPr>
              <a:lnSpc>
                <a:spcPct val="85000"/>
              </a:lnSpc>
              <a:buClr>
                <a:schemeClr val="tx2"/>
              </a:buClr>
              <a:buSzPct val="75000"/>
              <a:buFont typeface="Wingdings" pitchFamily="2" charset="2"/>
              <a:buNone/>
            </a:pPr>
            <a:r>
              <a:rPr lang="en-US" dirty="0"/>
              <a:t>Reset and Interrupts</a:t>
            </a:r>
          </a:p>
        </p:txBody>
      </p:sp>
      <p:sp>
        <p:nvSpPr>
          <p:cNvPr id="4326" name="Rectangle 230"/>
          <p:cNvSpPr>
            <a:spLocks noGrp="1" noChangeArrowheads="1"/>
          </p:cNvSpPr>
          <p:nvPr>
            <p:ph type="subTitle" idx="1"/>
          </p:nvPr>
        </p:nvSpPr>
        <p:spPr>
          <a:xfrm>
            <a:off x="762000" y="4257675"/>
            <a:ext cx="7620000" cy="1068388"/>
          </a:xfrm>
          <a:noFill/>
          <a:ln/>
        </p:spPr>
        <p:txBody>
          <a:bodyPr>
            <a:normAutofit/>
          </a:bodyPr>
          <a:lstStyle/>
          <a:p>
            <a:r>
              <a:rPr lang="en-US"/>
              <a:t>Module 4</a:t>
            </a:r>
          </a:p>
          <a:p>
            <a:r>
              <a:rPr lang="en-US"/>
              <a:t>C2000™ Microcontroller Workshop</a:t>
            </a:r>
          </a:p>
        </p:txBody>
      </p:sp>
      <p:sp>
        <p:nvSpPr>
          <p:cNvPr id="13" name="copyright"/>
          <p:cNvSpPr>
            <a:spLocks noChangeArrowheads="1"/>
          </p:cNvSpPr>
          <p:nvPr/>
        </p:nvSpPr>
        <p:spPr bwMode="auto">
          <a:xfrm>
            <a:off x="5090283" y="6567488"/>
            <a:ext cx="4057650" cy="319087"/>
          </a:xfrm>
          <a:prstGeom prst="rect">
            <a:avLst/>
          </a:prstGeom>
          <a:noFill/>
          <a:ln w="9525">
            <a:noFill/>
            <a:miter lim="800000"/>
            <a:headEnd/>
            <a:tailEnd/>
          </a:ln>
          <a:effectLst/>
        </p:spPr>
        <p:txBody>
          <a:bodyPr wrap="none" lIns="46038" tIns="46038" rIns="46038" bIns="46038" anchor="ctr"/>
          <a:lstStyle/>
          <a:p>
            <a:pPr algn="ctr">
              <a:lnSpc>
                <a:spcPct val="100000"/>
              </a:lnSpc>
              <a:spcBef>
                <a:spcPct val="0"/>
              </a:spcBef>
            </a:pPr>
            <a:r>
              <a:rPr lang="en-US" sz="1200" b="0" dirty="0">
                <a:solidFill>
                  <a:schemeClr val="tx2"/>
                </a:solidFill>
                <a:latin typeface="Arial" charset="0"/>
              </a:rPr>
              <a:t>Copyright © 2019 Texas Instruments. All rights reserved.</a:t>
            </a:r>
            <a:r>
              <a:rPr lang="en-US" sz="1200" b="0" dirty="0">
                <a:latin typeface="Arial" charset="0"/>
              </a:rPr>
              <a:t> </a:t>
            </a:r>
            <a:endParaRPr lang="en-US" sz="1400" b="0" dirty="0">
              <a:latin typeface="Times New Roman" pitchFamily="18" charset="0"/>
            </a:endParaRPr>
          </a:p>
        </p:txBody>
      </p:sp>
      <p:pic>
        <p:nvPicPr>
          <p:cNvPr id="14" name="Picture 13" descr="ti_stk_4c_pos_cmyk_png.png"/>
          <p:cNvPicPr>
            <a:picLocks noChangeAspect="1"/>
          </p:cNvPicPr>
          <p:nvPr/>
        </p:nvPicPr>
        <p:blipFill>
          <a:blip r:embed="rId4" cstate="print"/>
          <a:stretch>
            <a:fillRect/>
          </a:stretch>
        </p:blipFill>
        <p:spPr>
          <a:xfrm>
            <a:off x="112987" y="6384027"/>
            <a:ext cx="1753366" cy="411481"/>
          </a:xfrm>
          <a:prstGeom prst="rect">
            <a:avLst/>
          </a:prstGeom>
        </p:spPr>
      </p:pic>
    </p:spTree>
    <p:custDataLst>
      <p:tags r:id="rId1"/>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dirty="0"/>
              <a:t>After reset how do we get to main()?</a:t>
            </a:r>
          </a:p>
        </p:txBody>
      </p:sp>
      <p:sp>
        <p:nvSpPr>
          <p:cNvPr id="40964" name="Rectangle 3"/>
          <p:cNvSpPr>
            <a:spLocks noGrp="1" noChangeArrowheads="1"/>
          </p:cNvSpPr>
          <p:nvPr>
            <p:ph type="body" idx="1"/>
          </p:nvPr>
        </p:nvSpPr>
        <p:spPr>
          <a:xfrm>
            <a:off x="532538" y="854466"/>
            <a:ext cx="8066926" cy="1919555"/>
          </a:xfrm>
        </p:spPr>
        <p:txBody>
          <a:bodyPr/>
          <a:lstStyle/>
          <a:p>
            <a:pPr eaLnBrk="1" hangingPunct="1"/>
            <a:r>
              <a:rPr lang="en-US" sz="2800" dirty="0"/>
              <a:t>At the code entry point, branch to _c_int00()</a:t>
            </a:r>
          </a:p>
          <a:p>
            <a:pPr lvl="1" eaLnBrk="1" hangingPunct="1"/>
            <a:r>
              <a:rPr lang="en-US" sz="2400" dirty="0"/>
              <a:t>Part of compiler run-time support library</a:t>
            </a:r>
          </a:p>
          <a:p>
            <a:pPr lvl="1" eaLnBrk="1" hangingPunct="1"/>
            <a:r>
              <a:rPr lang="en-US" sz="2400" dirty="0"/>
              <a:t>Sets up compiler environment</a:t>
            </a:r>
          </a:p>
          <a:p>
            <a:pPr lvl="1" eaLnBrk="1" hangingPunct="1"/>
            <a:r>
              <a:rPr lang="en-US" sz="2400" dirty="0"/>
              <a:t>Calls main()</a:t>
            </a:r>
          </a:p>
        </p:txBody>
      </p:sp>
      <p:grpSp>
        <p:nvGrpSpPr>
          <p:cNvPr id="2" name="Group 1"/>
          <p:cNvGrpSpPr/>
          <p:nvPr/>
        </p:nvGrpSpPr>
        <p:grpSpPr>
          <a:xfrm>
            <a:off x="195206" y="3061699"/>
            <a:ext cx="8167260" cy="3674707"/>
            <a:chOff x="195206" y="3061699"/>
            <a:chExt cx="8167260" cy="3674707"/>
          </a:xfrm>
        </p:grpSpPr>
        <p:sp>
          <p:nvSpPr>
            <p:cNvPr id="5" name="Snip Single Corner Rectangle 4"/>
            <p:cNvSpPr/>
            <p:nvPr/>
          </p:nvSpPr>
          <p:spPr bwMode="auto">
            <a:xfrm flipH="1">
              <a:off x="2447925" y="3061699"/>
              <a:ext cx="5894691" cy="688368"/>
            </a:xfrm>
            <a:prstGeom prst="snip1Rect">
              <a:avLst/>
            </a:prstGeom>
            <a:solidFill>
              <a:schemeClr val="accent4">
                <a:lumMod val="40000"/>
                <a:lumOff val="60000"/>
              </a:schemeClr>
            </a:solidFill>
            <a:ln w="12700" cap="flat" cmpd="sng" algn="ctr">
              <a:solidFill>
                <a:schemeClr val="accent6"/>
              </a:solidFill>
              <a:prstDash val="solid"/>
              <a:round/>
              <a:headEnd type="none" w="sm" len="sm"/>
              <a:tailEnd type="none" w="sm" len="sm"/>
            </a:ln>
            <a:effectLst/>
          </p:spPr>
          <p:txBody>
            <a:bodyPr anchor="ctr"/>
            <a:lstStyle/>
            <a:p>
              <a:pPr>
                <a:defRPr/>
              </a:pPr>
              <a:r>
                <a:rPr lang="en-US" sz="1400" dirty="0">
                  <a:latin typeface="Courier New" pitchFamily="49" charset="0"/>
                  <a:cs typeface="Courier New" pitchFamily="49" charset="0"/>
                </a:rPr>
                <a:t>.sect “</a:t>
              </a:r>
              <a:r>
                <a:rPr lang="en-US" sz="1400" dirty="0" err="1">
                  <a:latin typeface="Courier New" pitchFamily="49" charset="0"/>
                  <a:cs typeface="Courier New" pitchFamily="49" charset="0"/>
                </a:rPr>
                <a:t>codestart</a:t>
              </a:r>
              <a:r>
                <a:rPr lang="en-US" sz="1400" dirty="0">
                  <a:latin typeface="Courier New" pitchFamily="49" charset="0"/>
                  <a:cs typeface="Courier New" pitchFamily="49" charset="0"/>
                </a:rPr>
                <a:t>”</a:t>
              </a:r>
            </a:p>
            <a:p>
              <a:pPr>
                <a:defRPr/>
              </a:pPr>
              <a:r>
                <a:rPr lang="en-US" sz="1400" dirty="0">
                  <a:latin typeface="Courier New" pitchFamily="49" charset="0"/>
                  <a:cs typeface="Courier New" pitchFamily="49" charset="0"/>
                </a:rPr>
                <a:t>  LB _c_int00</a:t>
              </a:r>
            </a:p>
          </p:txBody>
        </p:sp>
        <p:sp>
          <p:nvSpPr>
            <p:cNvPr id="40966" name="TextBox 5"/>
            <p:cNvSpPr txBox="1">
              <a:spLocks noChangeArrowheads="1"/>
            </p:cNvSpPr>
            <p:nvPr/>
          </p:nvSpPr>
          <p:spPr bwMode="auto">
            <a:xfrm>
              <a:off x="195206" y="3232527"/>
              <a:ext cx="2202847" cy="289310"/>
            </a:xfrm>
            <a:prstGeom prst="rect">
              <a:avLst/>
            </a:prstGeom>
            <a:noFill/>
            <a:ln w="9525">
              <a:noFill/>
              <a:miter lim="800000"/>
              <a:headEnd/>
              <a:tailEnd/>
            </a:ln>
          </p:spPr>
          <p:txBody>
            <a:bodyPr wrap="none" anchor="ctr">
              <a:spAutoFit/>
            </a:bodyPr>
            <a:lstStyle/>
            <a:p>
              <a:r>
                <a:rPr lang="en-US" sz="1600" b="0" i="1" dirty="0">
                  <a:latin typeface="Arial" pitchFamily="34" charset="0"/>
                  <a:cs typeface="Arial" pitchFamily="34" charset="0"/>
                </a:rPr>
                <a:t>CodeStartBranch.asm</a:t>
              </a:r>
            </a:p>
          </p:txBody>
        </p:sp>
        <p:sp>
          <p:nvSpPr>
            <p:cNvPr id="7" name="Snip Single Corner Rectangle 6"/>
            <p:cNvSpPr/>
            <p:nvPr/>
          </p:nvSpPr>
          <p:spPr bwMode="auto">
            <a:xfrm flipH="1">
              <a:off x="2476495" y="4109668"/>
              <a:ext cx="5885971" cy="1910992"/>
            </a:xfrm>
            <a:prstGeom prst="snip1Rect">
              <a:avLst/>
            </a:prstGeom>
            <a:solidFill>
              <a:schemeClr val="accent4">
                <a:lumMod val="40000"/>
                <a:lumOff val="60000"/>
              </a:schemeClr>
            </a:solidFill>
            <a:ln w="12700" cap="flat" cmpd="sng" algn="ctr">
              <a:solidFill>
                <a:schemeClr val="accent6"/>
              </a:solidFill>
              <a:prstDash val="solid"/>
              <a:round/>
              <a:headEnd type="none" w="sm" len="sm"/>
              <a:tailEnd type="none" w="sm" len="sm"/>
            </a:ln>
            <a:effectLst/>
          </p:spPr>
          <p:txBody>
            <a:bodyPr anchor="ctr"/>
            <a:lstStyle/>
            <a:p>
              <a:pPr>
                <a:spcBef>
                  <a:spcPts val="0"/>
                </a:spcBef>
                <a:defRPr/>
              </a:pPr>
              <a:r>
                <a:rPr lang="en-US" sz="1400" dirty="0">
                  <a:latin typeface="Courier New" pitchFamily="49" charset="0"/>
                  <a:cs typeface="Courier New" pitchFamily="49" charset="0"/>
                </a:rPr>
                <a:t>MEMORY</a:t>
              </a:r>
            </a:p>
            <a:p>
              <a:pPr>
                <a:spcBef>
                  <a:spcPts val="0"/>
                </a:spcBef>
                <a:defRPr/>
              </a:pPr>
              <a:r>
                <a:rPr lang="en-US" sz="1400" dirty="0">
                  <a:latin typeface="Courier New" pitchFamily="49" charset="0"/>
                  <a:cs typeface="Courier New" pitchFamily="49" charset="0"/>
                </a:rPr>
                <a:t>{</a:t>
              </a:r>
            </a:p>
            <a:p>
              <a:pPr>
                <a:spcBef>
                  <a:spcPts val="0"/>
                </a:spcBef>
                <a:defRPr/>
              </a:pPr>
              <a:r>
                <a:rPr lang="en-US" sz="1400" dirty="0">
                  <a:latin typeface="Courier New" pitchFamily="49" charset="0"/>
                  <a:cs typeface="Courier New" pitchFamily="49" charset="0"/>
                </a:rPr>
                <a:t>PAGE 0:</a:t>
              </a:r>
            </a:p>
            <a:p>
              <a:pPr>
                <a:spcBef>
                  <a:spcPts val="0"/>
                </a:spcBef>
                <a:defRPr/>
              </a:pPr>
              <a:r>
                <a:rPr lang="en-US" sz="1400" dirty="0">
                  <a:latin typeface="Courier New" pitchFamily="49" charset="0"/>
                  <a:cs typeface="Courier New" pitchFamily="49" charset="0"/>
                </a:rPr>
                <a:t>  BEGIN_M0    : origin = 0x000000, length = 0x000002</a:t>
              </a:r>
            </a:p>
            <a:p>
              <a:pPr>
                <a:spcBef>
                  <a:spcPts val="0"/>
                </a:spcBef>
                <a:defRPr/>
              </a:pPr>
              <a:r>
                <a:rPr lang="en-US" sz="1400" dirty="0">
                  <a:latin typeface="Courier New" pitchFamily="49" charset="0"/>
                  <a:cs typeface="Courier New" pitchFamily="49" charset="0"/>
                </a:rPr>
                <a:t>}</a:t>
              </a:r>
            </a:p>
            <a:p>
              <a:pPr>
                <a:spcBef>
                  <a:spcPts val="0"/>
                </a:spcBef>
                <a:defRPr/>
              </a:pPr>
              <a:endParaRPr lang="en-US" sz="1400" dirty="0">
                <a:latin typeface="Courier New" pitchFamily="49" charset="0"/>
                <a:cs typeface="Courier New" pitchFamily="49" charset="0"/>
              </a:endParaRPr>
            </a:p>
            <a:p>
              <a:pPr>
                <a:spcBef>
                  <a:spcPts val="0"/>
                </a:spcBef>
                <a:defRPr/>
              </a:pPr>
              <a:r>
                <a:rPr lang="en-US" sz="1400" dirty="0">
                  <a:latin typeface="Courier New" pitchFamily="49" charset="0"/>
                  <a:cs typeface="Courier New" pitchFamily="49" charset="0"/>
                </a:rPr>
                <a:t>SECTIONS</a:t>
              </a:r>
            </a:p>
            <a:p>
              <a:pPr>
                <a:spcBef>
                  <a:spcPts val="0"/>
                </a:spcBef>
                <a:defRPr/>
              </a:pPr>
              <a:r>
                <a:rPr lang="en-US" sz="1400" dirty="0">
                  <a:latin typeface="Courier New" pitchFamily="49" charset="0"/>
                  <a:cs typeface="Courier New" pitchFamily="49" charset="0"/>
                </a:rPr>
                <a:t>{</a:t>
              </a:r>
            </a:p>
            <a:p>
              <a:pPr>
                <a:spcBef>
                  <a:spcPts val="0"/>
                </a:spcBef>
                <a:defRPr/>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codestart</a:t>
              </a:r>
              <a:r>
                <a:rPr lang="en-US" sz="1400" dirty="0">
                  <a:latin typeface="Courier New" pitchFamily="49" charset="0"/>
                  <a:cs typeface="Courier New" pitchFamily="49" charset="0"/>
                </a:rPr>
                <a:t>   : &gt; BEGIN_M0, PAGE = 0</a:t>
              </a:r>
            </a:p>
            <a:p>
              <a:pPr>
                <a:spcBef>
                  <a:spcPts val="0"/>
                </a:spcBef>
                <a:defRPr/>
              </a:pPr>
              <a:r>
                <a:rPr lang="en-US" sz="1400" dirty="0">
                  <a:latin typeface="Courier New" pitchFamily="49" charset="0"/>
                  <a:cs typeface="Courier New" pitchFamily="49" charset="0"/>
                </a:rPr>
                <a:t>}</a:t>
              </a:r>
            </a:p>
          </p:txBody>
        </p:sp>
        <p:sp>
          <p:nvSpPr>
            <p:cNvPr id="40969" name="TextBox 8"/>
            <p:cNvSpPr txBox="1">
              <a:spLocks noChangeArrowheads="1"/>
            </p:cNvSpPr>
            <p:nvPr/>
          </p:nvSpPr>
          <p:spPr bwMode="auto">
            <a:xfrm>
              <a:off x="1176941" y="4838196"/>
              <a:ext cx="1245854" cy="289310"/>
            </a:xfrm>
            <a:prstGeom prst="rect">
              <a:avLst/>
            </a:prstGeom>
            <a:noFill/>
            <a:ln w="9525">
              <a:noFill/>
              <a:miter lim="800000"/>
              <a:headEnd/>
              <a:tailEnd/>
            </a:ln>
          </p:spPr>
          <p:txBody>
            <a:bodyPr wrap="none" anchor="ctr">
              <a:spAutoFit/>
            </a:bodyPr>
            <a:lstStyle/>
            <a:p>
              <a:r>
                <a:rPr lang="en-US" sz="1600" b="0" i="1" dirty="0">
                  <a:latin typeface="Arial" pitchFamily="34" charset="0"/>
                  <a:cs typeface="Arial" pitchFamily="34" charset="0"/>
                </a:rPr>
                <a:t>Linker .</a:t>
              </a:r>
              <a:r>
                <a:rPr lang="en-US" sz="1600" b="0" i="1" dirty="0" err="1">
                  <a:latin typeface="Arial" pitchFamily="34" charset="0"/>
                  <a:cs typeface="Arial" pitchFamily="34" charset="0"/>
                </a:rPr>
                <a:t>cmd</a:t>
              </a:r>
              <a:endParaRPr lang="en-US" sz="1600" b="0" i="1" dirty="0">
                <a:latin typeface="Arial" pitchFamily="34" charset="0"/>
                <a:cs typeface="Arial" pitchFamily="34" charset="0"/>
              </a:endParaRPr>
            </a:p>
          </p:txBody>
        </p:sp>
        <p:sp>
          <p:nvSpPr>
            <p:cNvPr id="9" name="TextBox 8"/>
            <p:cNvSpPr txBox="1"/>
            <p:nvPr/>
          </p:nvSpPr>
          <p:spPr>
            <a:xfrm>
              <a:off x="911044" y="6299363"/>
              <a:ext cx="7309368" cy="437043"/>
            </a:xfrm>
            <a:prstGeom prst="rect">
              <a:avLst/>
            </a:prstGeom>
            <a:noFill/>
          </p:spPr>
          <p:txBody>
            <a:bodyPr wrap="square" rtlCol="0" anchor="ctr" anchorCtr="0">
              <a:spAutoFit/>
            </a:bodyPr>
            <a:lstStyle/>
            <a:p>
              <a:pPr marL="398463" indent="-398463"/>
              <a:r>
                <a:rPr lang="en-US" sz="1400" b="0" i="1" u="sng" dirty="0">
                  <a:effectLst/>
                  <a:latin typeface="Arial" pitchFamily="34" charset="0"/>
                  <a:cs typeface="Arial" pitchFamily="34" charset="0"/>
                </a:rPr>
                <a:t>Note</a:t>
              </a:r>
              <a:r>
                <a:rPr lang="en-US" sz="1400" b="0" i="1" dirty="0">
                  <a:effectLst/>
                  <a:latin typeface="Arial" pitchFamily="34" charset="0"/>
                  <a:cs typeface="Arial" pitchFamily="34" charset="0"/>
                </a:rPr>
                <a:t>: the above example is for boot mode set to RAMM0; to run out of Flash, the “</a:t>
              </a:r>
              <a:r>
                <a:rPr lang="en-US" sz="1400" b="0" i="1" dirty="0" err="1">
                  <a:effectLst/>
                  <a:latin typeface="Arial" pitchFamily="34" charset="0"/>
                  <a:cs typeface="Arial" pitchFamily="34" charset="0"/>
                </a:rPr>
                <a:t>codestart</a:t>
              </a:r>
              <a:r>
                <a:rPr lang="en-US" sz="1400" b="0" i="1" dirty="0">
                  <a:effectLst/>
                  <a:latin typeface="Arial" pitchFamily="34" charset="0"/>
                  <a:cs typeface="Arial" pitchFamily="34" charset="0"/>
                </a:rPr>
                <a:t>” section would be linked to the entry point of the Flash memory block</a:t>
              </a:r>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4">
                                            <p:txEl>
                                              <p:pRg st="0" end="0"/>
                                            </p:txEl>
                                          </p:spTgt>
                                        </p:tgtEl>
                                        <p:attrNameLst>
                                          <p:attrName>style.visibility</p:attrName>
                                        </p:attrNameLst>
                                      </p:cBhvr>
                                      <p:to>
                                        <p:strVal val="visible"/>
                                      </p:to>
                                    </p:set>
                                    <p:animEffect transition="in" filter="fade">
                                      <p:cBhvr>
                                        <p:cTn id="7" dur="500"/>
                                        <p:tgtEl>
                                          <p:spTgt spid="4096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64">
                                            <p:txEl>
                                              <p:pRg st="1" end="1"/>
                                            </p:txEl>
                                          </p:spTgt>
                                        </p:tgtEl>
                                        <p:attrNameLst>
                                          <p:attrName>style.visibility</p:attrName>
                                        </p:attrNameLst>
                                      </p:cBhvr>
                                      <p:to>
                                        <p:strVal val="visible"/>
                                      </p:to>
                                    </p:set>
                                    <p:animEffect transition="in" filter="fade">
                                      <p:cBhvr>
                                        <p:cTn id="10" dur="500"/>
                                        <p:tgtEl>
                                          <p:spTgt spid="4096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964">
                                            <p:txEl>
                                              <p:pRg st="2" end="2"/>
                                            </p:txEl>
                                          </p:spTgt>
                                        </p:tgtEl>
                                        <p:attrNameLst>
                                          <p:attrName>style.visibility</p:attrName>
                                        </p:attrNameLst>
                                      </p:cBhvr>
                                      <p:to>
                                        <p:strVal val="visible"/>
                                      </p:to>
                                    </p:set>
                                    <p:animEffect transition="in" filter="fade">
                                      <p:cBhvr>
                                        <p:cTn id="13" dur="500"/>
                                        <p:tgtEl>
                                          <p:spTgt spid="4096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964">
                                            <p:txEl>
                                              <p:pRg st="3" end="3"/>
                                            </p:txEl>
                                          </p:spTgt>
                                        </p:tgtEl>
                                        <p:attrNameLst>
                                          <p:attrName>style.visibility</p:attrName>
                                        </p:attrNameLst>
                                      </p:cBhvr>
                                      <p:to>
                                        <p:strVal val="visible"/>
                                      </p:to>
                                    </p:set>
                                    <p:animEffect transition="in" filter="fade">
                                      <p:cBhvr>
                                        <p:cTn id="16" dur="500"/>
                                        <p:tgtEl>
                                          <p:spTgt spid="4096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Peripheral Software Reset</a:t>
            </a:r>
          </a:p>
        </p:txBody>
      </p:sp>
      <p:graphicFrame>
        <p:nvGraphicFramePr>
          <p:cNvPr id="9" name="Table 8"/>
          <p:cNvGraphicFramePr>
            <a:graphicFrameLocks noGrp="1"/>
          </p:cNvGraphicFramePr>
          <p:nvPr>
            <p:extLst>
              <p:ext uri="{D42A27DB-BD31-4B8C-83A1-F6EECF244321}">
                <p14:modId xmlns:p14="http://schemas.microsoft.com/office/powerpoint/2010/main" val="1075219168"/>
              </p:ext>
            </p:extLst>
          </p:nvPr>
        </p:nvGraphicFramePr>
        <p:xfrm>
          <a:off x="318779" y="3066411"/>
          <a:ext cx="8456104" cy="3674142"/>
        </p:xfrm>
        <a:graphic>
          <a:graphicData uri="http://schemas.openxmlformats.org/drawingml/2006/table">
            <a:tbl>
              <a:tblPr firstRow="1" bandRow="1">
                <a:tableStyleId>{2D5ABB26-0587-4C30-8999-92F81FD0307C}</a:tableStyleId>
              </a:tblPr>
              <a:tblGrid>
                <a:gridCol w="4228052">
                  <a:extLst>
                    <a:ext uri="{9D8B030D-6E8A-4147-A177-3AD203B41FA5}">
                      <a16:colId xmlns:a16="http://schemas.microsoft.com/office/drawing/2014/main" val="20000"/>
                    </a:ext>
                  </a:extLst>
                </a:gridCol>
                <a:gridCol w="4228052">
                  <a:extLst>
                    <a:ext uri="{9D8B030D-6E8A-4147-A177-3AD203B41FA5}">
                      <a16:colId xmlns:a16="http://schemas.microsoft.com/office/drawing/2014/main" val="20001"/>
                    </a:ext>
                  </a:extLst>
                </a:gridCol>
              </a:tblGrid>
              <a:tr h="408238">
                <a:tc>
                  <a:txBody>
                    <a:bodyPr/>
                    <a:lstStyle/>
                    <a:p>
                      <a:r>
                        <a:rPr lang="en-US" sz="1400" dirty="0"/>
                        <a:t>SYSCTL_PERIPH_RES_CLA1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SYSCTL_PERIPH_RES_ADC</a:t>
                      </a:r>
                      <a:r>
                        <a:rPr lang="en-US" sz="1400" dirty="0" err="1">
                          <a:solidFill>
                            <a:srgbClr val="FF0000"/>
                          </a:solidFill>
                        </a:rPr>
                        <a:t>x</a:t>
                      </a:r>
                      <a:r>
                        <a:rPr lang="en-US" sz="1400" baseline="0" dirty="0"/>
                        <a:t> (</a:t>
                      </a:r>
                      <a:r>
                        <a:rPr lang="en-US" sz="1400" baseline="0" dirty="0">
                          <a:solidFill>
                            <a:srgbClr val="FF0000"/>
                          </a:solidFill>
                        </a:rPr>
                        <a:t>x</a:t>
                      </a:r>
                      <a:r>
                        <a:rPr lang="en-US" sz="1400" baseline="0" dirty="0"/>
                        <a:t> = A to C)</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8238">
                <a:tc>
                  <a:txBody>
                    <a:bodyPr/>
                    <a:lstStyle/>
                    <a:p>
                      <a:r>
                        <a:rPr lang="en-US" sz="1400" dirty="0" err="1"/>
                        <a:t>SYSCTL_PERIPH_RES_EPWM</a:t>
                      </a:r>
                      <a:r>
                        <a:rPr lang="en-US" sz="1400" dirty="0" err="1">
                          <a:solidFill>
                            <a:srgbClr val="FF0000"/>
                          </a:solidFill>
                        </a:rPr>
                        <a:t>x</a:t>
                      </a:r>
                      <a:r>
                        <a:rPr lang="en-US" sz="1400" baseline="0" dirty="0"/>
                        <a:t> (</a:t>
                      </a:r>
                      <a:r>
                        <a:rPr lang="en-US" sz="1400" baseline="0" dirty="0">
                          <a:solidFill>
                            <a:srgbClr val="FF0000"/>
                          </a:solidFill>
                        </a:rPr>
                        <a:t>x</a:t>
                      </a:r>
                      <a:r>
                        <a:rPr lang="en-US" sz="1400" baseline="0" dirty="0"/>
                        <a:t> = 1 to 8)</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SYSCTL_PERIPH_RES_CMPSS</a:t>
                      </a:r>
                      <a:r>
                        <a:rPr lang="en-US" sz="1400" dirty="0" err="1">
                          <a:solidFill>
                            <a:srgbClr val="FF0000"/>
                          </a:solidFill>
                        </a:rPr>
                        <a:t>x</a:t>
                      </a:r>
                      <a:r>
                        <a:rPr lang="en-US" sz="1400" baseline="0" dirty="0"/>
                        <a:t> (</a:t>
                      </a:r>
                      <a:r>
                        <a:rPr lang="en-US" sz="1400" baseline="0" dirty="0">
                          <a:solidFill>
                            <a:srgbClr val="FF0000"/>
                          </a:solidFill>
                        </a:rPr>
                        <a:t>x</a:t>
                      </a:r>
                      <a:r>
                        <a:rPr lang="en-US" sz="1400" baseline="0" dirty="0"/>
                        <a:t> = 1 to 7)</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8238">
                <a:tc>
                  <a:txBody>
                    <a:bodyPr/>
                    <a:lstStyle/>
                    <a:p>
                      <a:r>
                        <a:rPr lang="en-US" sz="1400" dirty="0" err="1"/>
                        <a:t>SYSCTL_PERIPH_RES_ECAP</a:t>
                      </a:r>
                      <a:r>
                        <a:rPr lang="en-US" sz="1400" dirty="0" err="1">
                          <a:solidFill>
                            <a:srgbClr val="FF0000"/>
                          </a:solidFill>
                        </a:rPr>
                        <a:t>x</a:t>
                      </a:r>
                      <a:r>
                        <a:rPr lang="en-US" sz="1400" dirty="0"/>
                        <a:t> </a:t>
                      </a:r>
                      <a:r>
                        <a:rPr lang="en-US" sz="1400" baseline="0" dirty="0"/>
                        <a:t>(</a:t>
                      </a:r>
                      <a:r>
                        <a:rPr lang="en-US" sz="1400" baseline="0" dirty="0">
                          <a:solidFill>
                            <a:srgbClr val="FF0000"/>
                          </a:solidFill>
                        </a:rPr>
                        <a:t>x</a:t>
                      </a:r>
                      <a:r>
                        <a:rPr lang="en-US" sz="1400" baseline="0" dirty="0"/>
                        <a:t> = 1 to 7)</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SYSCTL_PERIPH_RES_PGA</a:t>
                      </a:r>
                      <a:r>
                        <a:rPr lang="en-US" sz="1400" dirty="0" err="1">
                          <a:solidFill>
                            <a:srgbClr val="FF0000"/>
                          </a:solidFill>
                        </a:rPr>
                        <a:t>x</a:t>
                      </a:r>
                      <a:r>
                        <a:rPr lang="en-US" sz="1400" baseline="0" dirty="0"/>
                        <a:t> (</a:t>
                      </a:r>
                      <a:r>
                        <a:rPr lang="en-US" sz="1400" baseline="0" dirty="0">
                          <a:solidFill>
                            <a:srgbClr val="FF0000"/>
                          </a:solidFill>
                        </a:rPr>
                        <a:t>x</a:t>
                      </a:r>
                      <a:r>
                        <a:rPr lang="en-US" sz="1400" baseline="0" dirty="0"/>
                        <a:t> = 1 to 7)</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8238">
                <a:tc>
                  <a:txBody>
                    <a:bodyPr/>
                    <a:lstStyle/>
                    <a:p>
                      <a:r>
                        <a:rPr lang="en-US" sz="1400" dirty="0" err="1"/>
                        <a:t>SYSCTL_PERIPH_RES_EQEP</a:t>
                      </a:r>
                      <a:r>
                        <a:rPr lang="en-US" sz="1400" dirty="0" err="1">
                          <a:solidFill>
                            <a:srgbClr val="FF0000"/>
                          </a:solidFill>
                        </a:rPr>
                        <a:t>x</a:t>
                      </a:r>
                      <a:r>
                        <a:rPr lang="en-US" sz="1400" dirty="0"/>
                        <a:t> (</a:t>
                      </a:r>
                      <a:r>
                        <a:rPr lang="en-US" sz="1400" dirty="0">
                          <a:solidFill>
                            <a:srgbClr val="FF0000"/>
                          </a:solidFill>
                        </a:rPr>
                        <a:t>x</a:t>
                      </a:r>
                      <a:r>
                        <a:rPr lang="en-US" sz="1400" dirty="0"/>
                        <a:t> = 1 or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SYSCTL_PERIPH_RES_DAC</a:t>
                      </a:r>
                      <a:r>
                        <a:rPr lang="en-US" sz="1400" dirty="0" err="1">
                          <a:solidFill>
                            <a:srgbClr val="FF0000"/>
                          </a:solidFill>
                        </a:rPr>
                        <a:t>x</a:t>
                      </a:r>
                      <a:r>
                        <a:rPr lang="en-US" sz="1400" baseline="0" dirty="0"/>
                        <a:t> (</a:t>
                      </a:r>
                      <a:r>
                        <a:rPr lang="en-US" sz="1400" baseline="0" dirty="0">
                          <a:solidFill>
                            <a:srgbClr val="FF0000"/>
                          </a:solidFill>
                        </a:rPr>
                        <a:t>x</a:t>
                      </a:r>
                      <a:r>
                        <a:rPr lang="en-US" sz="1400" baseline="0" dirty="0"/>
                        <a:t> = A or B)</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8238">
                <a:tc>
                  <a:txBody>
                    <a:bodyPr/>
                    <a:lstStyle/>
                    <a:p>
                      <a:r>
                        <a:rPr lang="en-US" sz="1400" dirty="0"/>
                        <a:t>SYSCTL_PERIPH_RES_SD1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SYSCTL_PERIPH_RES_FSITXA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08238">
                <a:tc>
                  <a:txBody>
                    <a:bodyPr/>
                    <a:lstStyle/>
                    <a:p>
                      <a:r>
                        <a:rPr lang="en-US" sz="1400" dirty="0" err="1"/>
                        <a:t>SYSCTL_PERIPH_RES_SCI</a:t>
                      </a:r>
                      <a:r>
                        <a:rPr lang="en-US" sz="1400" dirty="0" err="1">
                          <a:solidFill>
                            <a:srgbClr val="FF0000"/>
                          </a:solidFill>
                        </a:rPr>
                        <a:t>x</a:t>
                      </a:r>
                      <a:r>
                        <a:rPr lang="en-US" sz="1400" baseline="0" dirty="0"/>
                        <a:t> (</a:t>
                      </a:r>
                      <a:r>
                        <a:rPr lang="en-US" sz="1400" baseline="0" dirty="0">
                          <a:solidFill>
                            <a:srgbClr val="FF0000"/>
                          </a:solidFill>
                        </a:rPr>
                        <a:t>x</a:t>
                      </a:r>
                      <a:r>
                        <a:rPr lang="en-US" sz="1400" baseline="0" dirty="0"/>
                        <a:t> = A or B)</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SYSCTL_PERIPH_RES_FSIRXA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08238">
                <a:tc>
                  <a:txBody>
                    <a:bodyPr/>
                    <a:lstStyle/>
                    <a:p>
                      <a:r>
                        <a:rPr lang="en-US" sz="1400" dirty="0" err="1"/>
                        <a:t>SYSCTL_PERIPH_RES_SPI</a:t>
                      </a:r>
                      <a:r>
                        <a:rPr lang="en-US" sz="1400" dirty="0" err="1">
                          <a:solidFill>
                            <a:srgbClr val="FF0000"/>
                          </a:solidFill>
                        </a:rPr>
                        <a:t>x</a:t>
                      </a:r>
                      <a:r>
                        <a:rPr lang="en-US" sz="1400" dirty="0"/>
                        <a:t> (</a:t>
                      </a:r>
                      <a:r>
                        <a:rPr lang="en-US" sz="1400" dirty="0">
                          <a:solidFill>
                            <a:srgbClr val="FF0000"/>
                          </a:solidFill>
                        </a:rPr>
                        <a:t>x</a:t>
                      </a:r>
                      <a:r>
                        <a:rPr lang="en-US" sz="1400" dirty="0"/>
                        <a:t> = A or 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SYSCTL_PERIPH_RES_LINA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08238">
                <a:tc>
                  <a:txBody>
                    <a:bodyPr/>
                    <a:lstStyle/>
                    <a:p>
                      <a:r>
                        <a:rPr lang="en-US" sz="1400" dirty="0"/>
                        <a:t>SYSCTL_PERIPH_RES_I2CA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SYSCTL_PERIPH_RES_PMBUSA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08238">
                <a:tc>
                  <a:txBody>
                    <a:bodyPr/>
                    <a:lstStyle/>
                    <a:p>
                      <a:r>
                        <a:rPr lang="en-US" sz="1400" dirty="0" err="1"/>
                        <a:t>SYSCTL_PERIPH_RES_CAN</a:t>
                      </a:r>
                      <a:r>
                        <a:rPr lang="en-US" sz="1400" dirty="0" err="1">
                          <a:solidFill>
                            <a:srgbClr val="FF0000"/>
                          </a:solidFill>
                        </a:rPr>
                        <a:t>x</a:t>
                      </a:r>
                      <a:r>
                        <a:rPr lang="en-US" sz="1400" baseline="0" dirty="0"/>
                        <a:t> (</a:t>
                      </a:r>
                      <a:r>
                        <a:rPr lang="en-US" sz="1400" baseline="0" dirty="0">
                          <a:solidFill>
                            <a:srgbClr val="FF0000"/>
                          </a:solidFill>
                        </a:rPr>
                        <a:t>x</a:t>
                      </a:r>
                      <a:r>
                        <a:rPr lang="en-US" sz="1400" baseline="0" dirty="0"/>
                        <a:t> = A or B)</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pSp>
        <p:nvGrpSpPr>
          <p:cNvPr id="23" name="Group 22"/>
          <p:cNvGrpSpPr/>
          <p:nvPr/>
        </p:nvGrpSpPr>
        <p:grpSpPr>
          <a:xfrm>
            <a:off x="1468107" y="753563"/>
            <a:ext cx="6090977" cy="943124"/>
            <a:chOff x="1308716" y="1374349"/>
            <a:chExt cx="6090977" cy="943124"/>
          </a:xfrm>
        </p:grpSpPr>
        <p:grpSp>
          <p:nvGrpSpPr>
            <p:cNvPr id="22" name="Group 21"/>
            <p:cNvGrpSpPr/>
            <p:nvPr/>
          </p:nvGrpSpPr>
          <p:grpSpPr>
            <a:xfrm>
              <a:off x="1308716" y="1374349"/>
              <a:ext cx="6090977" cy="941142"/>
              <a:chOff x="1308716" y="1449850"/>
              <a:chExt cx="6090977" cy="941142"/>
            </a:xfrm>
          </p:grpSpPr>
          <p:grpSp>
            <p:nvGrpSpPr>
              <p:cNvPr id="21" name="Group 20"/>
              <p:cNvGrpSpPr/>
              <p:nvPr/>
            </p:nvGrpSpPr>
            <p:grpSpPr>
              <a:xfrm>
                <a:off x="3724200" y="1458686"/>
                <a:ext cx="1392574" cy="932306"/>
                <a:chOff x="3724200" y="1458686"/>
                <a:chExt cx="1392574" cy="932306"/>
              </a:xfrm>
            </p:grpSpPr>
            <p:sp>
              <p:nvSpPr>
                <p:cNvPr id="4" name="Rectangle 51"/>
                <p:cNvSpPr>
                  <a:spLocks noChangeArrowheads="1"/>
                </p:cNvSpPr>
                <p:nvPr/>
              </p:nvSpPr>
              <p:spPr bwMode="auto">
                <a:xfrm flipH="1">
                  <a:off x="3724200" y="1458686"/>
                  <a:ext cx="1392574" cy="932306"/>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5" name="Arc 52"/>
                <p:cNvSpPr>
                  <a:spLocks/>
                </p:cNvSpPr>
                <p:nvPr/>
              </p:nvSpPr>
              <p:spPr bwMode="auto">
                <a:xfrm>
                  <a:off x="4335556" y="1526727"/>
                  <a:ext cx="317500" cy="398463"/>
                </a:xfrm>
                <a:custGeom>
                  <a:avLst/>
                  <a:gdLst>
                    <a:gd name="G0" fmla="+- 0 0 0"/>
                    <a:gd name="G1" fmla="+- 19593 0 0"/>
                    <a:gd name="G2" fmla="+- 21600 0 0"/>
                    <a:gd name="T0" fmla="*/ 9092 w 21600"/>
                    <a:gd name="T1" fmla="*/ 0 h 22423"/>
                    <a:gd name="T2" fmla="*/ 21414 w 21600"/>
                    <a:gd name="T3" fmla="*/ 22423 h 22423"/>
                    <a:gd name="T4" fmla="*/ 0 w 21600"/>
                    <a:gd name="T5" fmla="*/ 19593 h 22423"/>
                  </a:gdLst>
                  <a:ahLst/>
                  <a:cxnLst>
                    <a:cxn ang="0">
                      <a:pos x="T0" y="T1"/>
                    </a:cxn>
                    <a:cxn ang="0">
                      <a:pos x="T2" y="T3"/>
                    </a:cxn>
                    <a:cxn ang="0">
                      <a:pos x="T4" y="T5"/>
                    </a:cxn>
                  </a:cxnLst>
                  <a:rect l="0" t="0" r="r" b="b"/>
                  <a:pathLst>
                    <a:path w="21600" h="22423" fill="none" extrusionOk="0">
                      <a:moveTo>
                        <a:pt x="9092" y="-1"/>
                      </a:moveTo>
                      <a:cubicBezTo>
                        <a:pt x="16719" y="3539"/>
                        <a:pt x="21600" y="11184"/>
                        <a:pt x="21600" y="19593"/>
                      </a:cubicBezTo>
                      <a:cubicBezTo>
                        <a:pt x="21600" y="20539"/>
                        <a:pt x="21537" y="21484"/>
                        <a:pt x="21413" y="22422"/>
                      </a:cubicBezTo>
                    </a:path>
                    <a:path w="21600" h="22423" stroke="0" extrusionOk="0">
                      <a:moveTo>
                        <a:pt x="9092" y="-1"/>
                      </a:moveTo>
                      <a:cubicBezTo>
                        <a:pt x="16719" y="3539"/>
                        <a:pt x="21600" y="11184"/>
                        <a:pt x="21600" y="19593"/>
                      </a:cubicBezTo>
                      <a:cubicBezTo>
                        <a:pt x="21600" y="20539"/>
                        <a:pt x="21537" y="21484"/>
                        <a:pt x="21413" y="22422"/>
                      </a:cubicBezTo>
                      <a:lnTo>
                        <a:pt x="0" y="19593"/>
                      </a:lnTo>
                      <a:close/>
                    </a:path>
                  </a:pathLst>
                </a:custGeom>
                <a:noFill/>
                <a:ln w="19050">
                  <a:solidFill>
                    <a:schemeClr val="tx1"/>
                  </a:solidFill>
                  <a:round/>
                  <a:headEnd type="none" w="sm" len="sm"/>
                  <a:tailEnd type="arrow" w="sm" len="sm"/>
                </a:ln>
                <a:effectLst/>
              </p:spPr>
              <p:txBody>
                <a:bodyPr wrap="none" anchor="ctr"/>
                <a:lstStyle/>
                <a:p>
                  <a:endParaRPr lang="en-US"/>
                </a:p>
              </p:txBody>
            </p:sp>
          </p:grpSp>
          <p:cxnSp>
            <p:nvCxnSpPr>
              <p:cNvPr id="10" name="Straight Connector 9"/>
              <p:cNvCxnSpPr/>
              <p:nvPr/>
            </p:nvCxnSpPr>
            <p:spPr bwMode="auto">
              <a:xfrm flipH="1">
                <a:off x="1359017" y="1785490"/>
                <a:ext cx="2874251" cy="0"/>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13" name="Straight Connector 12"/>
              <p:cNvCxnSpPr/>
              <p:nvPr/>
            </p:nvCxnSpPr>
            <p:spPr bwMode="auto">
              <a:xfrm flipV="1">
                <a:off x="4228256" y="1526727"/>
                <a:ext cx="345642" cy="258174"/>
              </a:xfrm>
              <a:prstGeom prst="line">
                <a:avLst/>
              </a:prstGeom>
              <a:solidFill>
                <a:schemeClr val="accent1"/>
              </a:solidFill>
              <a:ln w="19050" cap="flat" cmpd="sng" algn="ctr">
                <a:solidFill>
                  <a:schemeClr val="tx1"/>
                </a:solidFill>
                <a:prstDash val="solid"/>
                <a:round/>
                <a:headEnd type="none" w="sm" len="sm"/>
                <a:tailEnd type="none" w="sm" len="sm"/>
              </a:ln>
              <a:effectLst/>
            </p:spPr>
          </p:cxnSp>
          <p:sp>
            <p:nvSpPr>
              <p:cNvPr id="18" name="TextBox 17"/>
              <p:cNvSpPr txBox="1"/>
              <p:nvPr/>
            </p:nvSpPr>
            <p:spPr>
              <a:xfrm>
                <a:off x="1308716" y="1449850"/>
                <a:ext cx="1984839" cy="656077"/>
              </a:xfrm>
              <a:prstGeom prst="rect">
                <a:avLst/>
              </a:prstGeom>
              <a:noFill/>
            </p:spPr>
            <p:txBody>
              <a:bodyPr wrap="none" rtlCol="0" anchor="ctr" anchorCtr="0">
                <a:spAutoFit/>
              </a:bodyPr>
              <a:lstStyle/>
              <a:p>
                <a:pPr algn="ctr">
                  <a:lnSpc>
                    <a:spcPct val="120000"/>
                  </a:lnSpc>
                  <a:spcBef>
                    <a:spcPts val="0"/>
                  </a:spcBef>
                </a:pPr>
                <a:r>
                  <a:rPr lang="en-US" sz="1600" b="0" dirty="0">
                    <a:solidFill>
                      <a:schemeClr val="dk1"/>
                    </a:solidFill>
                    <a:latin typeface="Arial" panose="020B0604020202020204" pitchFamily="34" charset="0"/>
                    <a:cs typeface="Arial" panose="020B0604020202020204" pitchFamily="34" charset="0"/>
                  </a:rPr>
                  <a:t>Peripheral Software</a:t>
                </a:r>
                <a:endParaRPr lang="en-US" sz="1600" b="0" dirty="0">
                  <a:solidFill>
                    <a:schemeClr val="dk1"/>
                  </a:solidFill>
                  <a:effectLst/>
                  <a:latin typeface="Arial" panose="020B0604020202020204" pitchFamily="34" charset="0"/>
                  <a:cs typeface="Arial" panose="020B0604020202020204" pitchFamily="34" charset="0"/>
                </a:endParaRPr>
              </a:p>
              <a:p>
                <a:pPr algn="ctr">
                  <a:lnSpc>
                    <a:spcPct val="120000"/>
                  </a:lnSpc>
                  <a:spcBef>
                    <a:spcPts val="0"/>
                  </a:spcBef>
                </a:pPr>
                <a:r>
                  <a:rPr lang="en-US" sz="1600" b="0" dirty="0">
                    <a:solidFill>
                      <a:schemeClr val="dk1"/>
                    </a:solidFill>
                    <a:effectLst/>
                    <a:latin typeface="Arial" panose="020B0604020202020204" pitchFamily="34" charset="0"/>
                    <a:cs typeface="Arial" panose="020B0604020202020204" pitchFamily="34" charset="0"/>
                  </a:rPr>
                  <a:t>Reset Signal</a:t>
                </a:r>
              </a:p>
            </p:txBody>
          </p:sp>
          <p:sp>
            <p:nvSpPr>
              <p:cNvPr id="19" name="TextBox 18"/>
              <p:cNvSpPr txBox="1"/>
              <p:nvPr/>
            </p:nvSpPr>
            <p:spPr>
              <a:xfrm>
                <a:off x="6282079" y="1594075"/>
                <a:ext cx="1117614" cy="381643"/>
              </a:xfrm>
              <a:prstGeom prst="rect">
                <a:avLst/>
              </a:prstGeom>
              <a:solidFill>
                <a:schemeClr val="accent4">
                  <a:lumMod val="40000"/>
                  <a:lumOff val="60000"/>
                </a:schemeClr>
              </a:solidFill>
              <a:ln>
                <a:solidFill>
                  <a:schemeClr val="tx1"/>
                </a:solidFill>
              </a:ln>
            </p:spPr>
            <p:txBody>
              <a:bodyPr wrap="none" tIns="91440" bIns="91440" rtlCol="0" anchor="ctr" anchorCtr="0">
                <a:spAutoFit/>
              </a:bodyPr>
              <a:lstStyle/>
              <a:p>
                <a:pPr algn="ctr"/>
                <a:r>
                  <a:rPr lang="en-US" sz="1600" b="0" dirty="0">
                    <a:solidFill>
                      <a:schemeClr val="dk1"/>
                    </a:solidFill>
                    <a:effectLst/>
                    <a:latin typeface="Arial" panose="020B0604020202020204" pitchFamily="34" charset="0"/>
                    <a:cs typeface="Arial" panose="020B0604020202020204" pitchFamily="34" charset="0"/>
                  </a:rPr>
                  <a:t>Peripheral</a:t>
                </a:r>
              </a:p>
            </p:txBody>
          </p:sp>
        </p:grpSp>
        <p:sp>
          <p:nvSpPr>
            <p:cNvPr id="20" name="TextBox 19"/>
            <p:cNvSpPr txBox="1"/>
            <p:nvPr/>
          </p:nvSpPr>
          <p:spPr>
            <a:xfrm>
              <a:off x="3726658" y="1880430"/>
              <a:ext cx="1392574" cy="437043"/>
            </a:xfrm>
            <a:prstGeom prst="rect">
              <a:avLst/>
            </a:prstGeom>
            <a:solidFill>
              <a:schemeClr val="tx2">
                <a:lumMod val="40000"/>
                <a:lumOff val="60000"/>
              </a:schemeClr>
            </a:solidFill>
            <a:ln>
              <a:solidFill>
                <a:schemeClr val="tx1"/>
              </a:solidFill>
            </a:ln>
          </p:spPr>
          <p:txBody>
            <a:bodyPr wrap="square" lIns="0" tIns="45720" rIns="0" bIns="45720" rtlCol="0" anchor="ctr" anchorCtr="0">
              <a:spAutoFit/>
            </a:bodyPr>
            <a:lstStyle/>
            <a:p>
              <a:pPr algn="ctr">
                <a:spcBef>
                  <a:spcPts val="0"/>
                </a:spcBef>
              </a:pPr>
              <a:r>
                <a:rPr lang="en-US" sz="1400" b="0" dirty="0" err="1">
                  <a:solidFill>
                    <a:schemeClr val="dk1"/>
                  </a:solidFill>
                  <a:latin typeface="Arial" panose="020B0604020202020204" pitchFamily="34" charset="0"/>
                  <a:cs typeface="Arial" panose="020B0604020202020204" pitchFamily="34" charset="0"/>
                </a:rPr>
                <a:t>SOFTPRESx</a:t>
              </a:r>
              <a:endParaRPr lang="en-US" sz="1400" b="0" dirty="0">
                <a:solidFill>
                  <a:schemeClr val="dk1"/>
                </a:solidFill>
                <a:latin typeface="Arial" panose="020B0604020202020204" pitchFamily="34" charset="0"/>
                <a:cs typeface="Arial" panose="020B0604020202020204" pitchFamily="34" charset="0"/>
              </a:endParaRPr>
            </a:p>
            <a:p>
              <a:pPr algn="ctr">
                <a:spcBef>
                  <a:spcPts val="0"/>
                </a:spcBef>
              </a:pPr>
              <a:r>
                <a:rPr lang="en-US" sz="1400" b="0" dirty="0">
                  <a:solidFill>
                    <a:schemeClr val="dk1"/>
                  </a:solidFill>
                  <a:effectLst/>
                  <a:latin typeface="Arial" panose="020B0604020202020204" pitchFamily="34" charset="0"/>
                  <a:cs typeface="Arial" panose="020B0604020202020204" pitchFamily="34" charset="0"/>
                </a:rPr>
                <a:t>Register</a:t>
              </a:r>
            </a:p>
          </p:txBody>
        </p:sp>
        <p:cxnSp>
          <p:nvCxnSpPr>
            <p:cNvPr id="12" name="Straight Connector 11"/>
            <p:cNvCxnSpPr/>
            <p:nvPr/>
          </p:nvCxnSpPr>
          <p:spPr bwMode="auto">
            <a:xfrm>
              <a:off x="4571440" y="1711161"/>
              <a:ext cx="1708181" cy="0"/>
            </a:xfrm>
            <a:prstGeom prst="line">
              <a:avLst/>
            </a:prstGeom>
            <a:solidFill>
              <a:schemeClr val="accent1"/>
            </a:solidFill>
            <a:ln w="19050" cap="flat" cmpd="sng" algn="ctr">
              <a:solidFill>
                <a:schemeClr val="tx1"/>
              </a:solidFill>
              <a:prstDash val="solid"/>
              <a:round/>
              <a:headEnd type="none" w="sm" len="sm"/>
              <a:tailEnd type="triangle" w="med" len="med"/>
            </a:ln>
            <a:effectLst/>
          </p:spPr>
        </p:cxnSp>
      </p:grpSp>
      <p:sp>
        <p:nvSpPr>
          <p:cNvPr id="28" name="Rectangle 54"/>
          <p:cNvSpPr txBox="1">
            <a:spLocks noChangeArrowheads="1"/>
          </p:cNvSpPr>
          <p:nvPr/>
        </p:nvSpPr>
        <p:spPr>
          <a:xfrm>
            <a:off x="520249" y="1803739"/>
            <a:ext cx="8135938" cy="1291800"/>
          </a:xfrm>
          <a:prstGeom prst="rect">
            <a:avLst/>
          </a:prstGeom>
        </p:spPr>
        <p:txBody>
          <a:bodyPr>
            <a:norm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600"/>
              </a:spcBef>
              <a:spcAft>
                <a:spcPts val="0"/>
              </a:spcAft>
            </a:pPr>
            <a:r>
              <a:rPr lang="en-US" sz="2400" dirty="0" err="1"/>
              <a:t>Driverlib</a:t>
            </a:r>
            <a:r>
              <a:rPr lang="en-US" sz="2400" dirty="0"/>
              <a:t> function used to reset a peripheral:</a:t>
            </a:r>
          </a:p>
          <a:p>
            <a:pPr marL="0" indent="0" fontAlgn="auto">
              <a:lnSpc>
                <a:spcPct val="100000"/>
              </a:lnSpc>
              <a:spcBef>
                <a:spcPts val="600"/>
              </a:spcBef>
              <a:spcAft>
                <a:spcPts val="0"/>
              </a:spcAft>
              <a:buNone/>
            </a:pPr>
            <a:r>
              <a:rPr lang="en-US" sz="2000" dirty="0"/>
              <a:t>           </a:t>
            </a:r>
            <a:r>
              <a:rPr lang="en-US" sz="2000" dirty="0" err="1">
                <a:solidFill>
                  <a:schemeClr val="accent4">
                    <a:lumMod val="75000"/>
                  </a:schemeClr>
                </a:solidFill>
              </a:rPr>
              <a:t>SysCtl_resetPeripheral</a:t>
            </a:r>
            <a:r>
              <a:rPr lang="en-US" sz="2000" dirty="0">
                <a:solidFill>
                  <a:schemeClr val="accent4">
                    <a:lumMod val="75000"/>
                  </a:schemeClr>
                </a:solidFill>
              </a:rPr>
              <a:t>(</a:t>
            </a:r>
            <a:r>
              <a:rPr lang="en-US" sz="2000" b="0" i="1" dirty="0">
                <a:solidFill>
                  <a:srgbClr val="00B050"/>
                </a:solidFill>
              </a:rPr>
              <a:t>peripheral</a:t>
            </a:r>
            <a:r>
              <a:rPr lang="en-US" sz="2000" dirty="0">
                <a:solidFill>
                  <a:schemeClr val="accent4">
                    <a:lumMod val="75000"/>
                  </a:schemeClr>
                </a:solidFill>
              </a:rPr>
              <a:t>);</a:t>
            </a:r>
            <a:r>
              <a:rPr lang="en-US" sz="2000" dirty="0"/>
              <a:t>           </a:t>
            </a:r>
            <a:endParaRPr lang="en-US" sz="2000" b="0" dirty="0"/>
          </a:p>
          <a:p>
            <a:pPr lvl="1" fontAlgn="auto">
              <a:lnSpc>
                <a:spcPct val="100000"/>
              </a:lnSpc>
              <a:spcBef>
                <a:spcPts val="600"/>
              </a:spcBef>
              <a:spcAft>
                <a:spcPts val="0"/>
              </a:spcAft>
            </a:pPr>
            <a:r>
              <a:rPr lang="en-US" sz="2000" b="0" i="1" dirty="0">
                <a:solidFill>
                  <a:srgbClr val="00B050"/>
                </a:solidFill>
              </a:rPr>
              <a:t>peripheral</a:t>
            </a:r>
            <a:r>
              <a:rPr lang="en-US" sz="2000" b="0" i="1" dirty="0"/>
              <a:t> </a:t>
            </a:r>
            <a:r>
              <a:rPr lang="en-US" sz="2000" b="0" dirty="0"/>
              <a:t>parameter values:</a:t>
            </a:r>
            <a:endParaRPr lang="en-US" sz="2400" dirty="0"/>
          </a:p>
        </p:txBody>
      </p:sp>
    </p:spTree>
    <p:extLst>
      <p:ext uri="{BB962C8B-B14F-4D97-AF65-F5344CB8AC3E}">
        <p14:creationId xmlns:p14="http://schemas.microsoft.com/office/powerpoint/2010/main" val="714251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dirty="0"/>
              <a:t>Interrupt Sources</a:t>
            </a:r>
          </a:p>
        </p:txBody>
      </p:sp>
      <p:grpSp>
        <p:nvGrpSpPr>
          <p:cNvPr id="158732" name="Group 158731"/>
          <p:cNvGrpSpPr/>
          <p:nvPr/>
        </p:nvGrpSpPr>
        <p:grpSpPr>
          <a:xfrm>
            <a:off x="390698" y="1119991"/>
            <a:ext cx="8384186" cy="5137804"/>
            <a:chOff x="432643" y="1136769"/>
            <a:chExt cx="8384186" cy="5137804"/>
          </a:xfrm>
        </p:grpSpPr>
        <p:sp>
          <p:nvSpPr>
            <p:cNvPr id="71" name="Rectangle 35"/>
            <p:cNvSpPr>
              <a:spLocks noChangeArrowheads="1"/>
            </p:cNvSpPr>
            <p:nvPr/>
          </p:nvSpPr>
          <p:spPr bwMode="auto">
            <a:xfrm>
              <a:off x="7771095" y="1405608"/>
              <a:ext cx="1045734" cy="4533405"/>
            </a:xfrm>
            <a:prstGeom prst="rect">
              <a:avLst/>
            </a:prstGeom>
            <a:solidFill>
              <a:schemeClr val="accent1"/>
            </a:solidFill>
            <a:ln w="12700">
              <a:solidFill>
                <a:schemeClr val="tx1"/>
              </a:solidFill>
              <a:miter lim="800000"/>
              <a:headEnd/>
              <a:tailEnd/>
            </a:ln>
            <a:effectLst/>
          </p:spPr>
          <p:txBody>
            <a:bodyPr wrap="none" anchor="ctr"/>
            <a:lstStyle/>
            <a:p>
              <a:endParaRPr lang="en-US">
                <a:effectLst/>
              </a:endParaRPr>
            </a:p>
          </p:txBody>
        </p:sp>
        <p:sp>
          <p:nvSpPr>
            <p:cNvPr id="72" name="Rectangle 36"/>
            <p:cNvSpPr>
              <a:spLocks noChangeArrowheads="1"/>
            </p:cNvSpPr>
            <p:nvPr/>
          </p:nvSpPr>
          <p:spPr bwMode="auto">
            <a:xfrm>
              <a:off x="7773133" y="1536331"/>
              <a:ext cx="606426" cy="311150"/>
            </a:xfrm>
            <a:prstGeom prst="rect">
              <a:avLst/>
            </a:prstGeom>
            <a:noFill/>
            <a:ln w="12700">
              <a:noFill/>
              <a:miter lim="800000"/>
              <a:headEnd/>
              <a:tailEnd/>
            </a:ln>
            <a:effectLst/>
          </p:spPr>
          <p:txBody>
            <a:bodyPr wrap="none" lIns="90488" tIns="44450" rIns="90488" bIns="44450">
              <a:spAutoFit/>
            </a:bodyPr>
            <a:lstStyle/>
            <a:p>
              <a:pPr algn="ctr"/>
              <a:r>
                <a:rPr lang="en-US" sz="1800" b="0" dirty="0">
                  <a:effectLst/>
                  <a:latin typeface="Arial" charset="0"/>
                </a:rPr>
                <a:t>NMI</a:t>
              </a:r>
            </a:p>
          </p:txBody>
        </p:sp>
        <p:sp>
          <p:nvSpPr>
            <p:cNvPr id="73" name="Rectangle 37"/>
            <p:cNvSpPr>
              <a:spLocks noChangeArrowheads="1"/>
            </p:cNvSpPr>
            <p:nvPr/>
          </p:nvSpPr>
          <p:spPr bwMode="auto">
            <a:xfrm>
              <a:off x="7877180" y="2229240"/>
              <a:ext cx="833564" cy="459100"/>
            </a:xfrm>
            <a:prstGeom prst="rect">
              <a:avLst/>
            </a:prstGeom>
            <a:noFill/>
            <a:ln w="12700">
              <a:noFill/>
              <a:miter lim="800000"/>
              <a:headEnd/>
              <a:tailEnd/>
            </a:ln>
            <a:effectLst/>
          </p:spPr>
          <p:txBody>
            <a:bodyPr wrap="none" lIns="90488" tIns="44450" rIns="90488" bIns="44450">
              <a:spAutoFit/>
            </a:bodyPr>
            <a:lstStyle/>
            <a:p>
              <a:pPr algn="ctr">
                <a:lnSpc>
                  <a:spcPct val="100000"/>
                </a:lnSpc>
                <a:spcBef>
                  <a:spcPct val="0"/>
                </a:spcBef>
              </a:pPr>
              <a:r>
                <a:rPr lang="en-US" sz="2400" dirty="0">
                  <a:latin typeface="Arial" charset="0"/>
                </a:rPr>
                <a:t>CPU</a:t>
              </a:r>
              <a:endParaRPr lang="en-US" sz="2000" dirty="0">
                <a:effectLst/>
                <a:latin typeface="Arial" charset="0"/>
              </a:endParaRPr>
            </a:p>
          </p:txBody>
        </p:sp>
        <p:sp>
          <p:nvSpPr>
            <p:cNvPr id="74" name="Rectangle 38"/>
            <p:cNvSpPr>
              <a:spLocks noChangeArrowheads="1"/>
            </p:cNvSpPr>
            <p:nvPr/>
          </p:nvSpPr>
          <p:spPr bwMode="auto">
            <a:xfrm>
              <a:off x="7767299" y="3256555"/>
              <a:ext cx="811120" cy="831510"/>
            </a:xfrm>
            <a:prstGeom prst="rect">
              <a:avLst/>
            </a:prstGeom>
            <a:noFill/>
            <a:ln w="12700">
              <a:noFill/>
              <a:miter lim="800000"/>
              <a:headEnd/>
              <a:tailEnd/>
            </a:ln>
            <a:effectLst/>
          </p:spPr>
          <p:txBody>
            <a:bodyPr wrap="none" lIns="90488" tIns="44450" rIns="90488" bIns="44450">
              <a:spAutoFit/>
            </a:bodyPr>
            <a:lstStyle/>
            <a:p>
              <a:pPr>
                <a:spcBef>
                  <a:spcPts val="300"/>
                </a:spcBef>
              </a:pPr>
              <a:r>
                <a:rPr lang="en-US" sz="1800" b="0" dirty="0">
                  <a:effectLst/>
                  <a:latin typeface="Arial" charset="0"/>
                </a:rPr>
                <a:t>INT1</a:t>
              </a:r>
            </a:p>
            <a:p>
              <a:pPr algn="ctr">
                <a:spcBef>
                  <a:spcPts val="300"/>
                </a:spcBef>
              </a:pPr>
              <a:r>
                <a:rPr lang="en-US" sz="1800" b="0" dirty="0">
                  <a:latin typeface="Arial" charset="0"/>
                </a:rPr>
                <a:t>to</a:t>
              </a:r>
            </a:p>
            <a:p>
              <a:pPr>
                <a:spcBef>
                  <a:spcPts val="300"/>
                </a:spcBef>
              </a:pPr>
              <a:r>
                <a:rPr lang="en-US" sz="1800" b="0" dirty="0">
                  <a:effectLst/>
                  <a:latin typeface="Arial" charset="0"/>
                </a:rPr>
                <a:t>INT12</a:t>
              </a:r>
            </a:p>
          </p:txBody>
        </p:sp>
        <p:sp>
          <p:nvSpPr>
            <p:cNvPr id="75" name="Rectangle 39"/>
            <p:cNvSpPr>
              <a:spLocks noChangeArrowheads="1"/>
            </p:cNvSpPr>
            <p:nvPr/>
          </p:nvSpPr>
          <p:spPr bwMode="auto">
            <a:xfrm>
              <a:off x="7759981" y="5072034"/>
              <a:ext cx="811213" cy="311150"/>
            </a:xfrm>
            <a:prstGeom prst="rect">
              <a:avLst/>
            </a:prstGeom>
            <a:noFill/>
            <a:ln w="12700">
              <a:noFill/>
              <a:miter lim="800000"/>
              <a:headEnd/>
              <a:tailEnd/>
            </a:ln>
            <a:effectLst/>
          </p:spPr>
          <p:txBody>
            <a:bodyPr wrap="none" lIns="90488" tIns="44450" rIns="90488" bIns="44450">
              <a:spAutoFit/>
            </a:bodyPr>
            <a:lstStyle/>
            <a:p>
              <a:pPr algn="r"/>
              <a:r>
                <a:rPr lang="en-US" sz="1800" b="0" dirty="0">
                  <a:effectLst/>
                  <a:latin typeface="Arial" charset="0"/>
                </a:rPr>
                <a:t>INT13</a:t>
              </a:r>
            </a:p>
          </p:txBody>
        </p:sp>
        <p:sp>
          <p:nvSpPr>
            <p:cNvPr id="79" name="Rectangle 43"/>
            <p:cNvSpPr>
              <a:spLocks noChangeArrowheads="1"/>
            </p:cNvSpPr>
            <p:nvPr/>
          </p:nvSpPr>
          <p:spPr bwMode="auto">
            <a:xfrm>
              <a:off x="7759981" y="5526569"/>
              <a:ext cx="811213" cy="311150"/>
            </a:xfrm>
            <a:prstGeom prst="rect">
              <a:avLst/>
            </a:prstGeom>
            <a:noFill/>
            <a:ln w="12700">
              <a:noFill/>
              <a:miter lim="800000"/>
              <a:headEnd/>
              <a:tailEnd/>
            </a:ln>
            <a:effectLst/>
          </p:spPr>
          <p:txBody>
            <a:bodyPr wrap="none" lIns="90488" tIns="44450" rIns="90488" bIns="44450">
              <a:spAutoFit/>
            </a:bodyPr>
            <a:lstStyle/>
            <a:p>
              <a:pPr algn="r"/>
              <a:r>
                <a:rPr lang="en-US" sz="1800" b="0" dirty="0">
                  <a:effectLst/>
                  <a:latin typeface="Arial" charset="0"/>
                </a:rPr>
                <a:t>INT14</a:t>
              </a:r>
            </a:p>
          </p:txBody>
        </p:sp>
        <p:sp>
          <p:nvSpPr>
            <p:cNvPr id="97" name="Rectangle 52"/>
            <p:cNvSpPr>
              <a:spLocks noChangeArrowheads="1"/>
            </p:cNvSpPr>
            <p:nvPr/>
          </p:nvSpPr>
          <p:spPr bwMode="auto">
            <a:xfrm>
              <a:off x="4678926" y="1136769"/>
              <a:ext cx="1130271" cy="5071084"/>
            </a:xfrm>
            <a:prstGeom prst="rect">
              <a:avLst/>
            </a:prstGeom>
            <a:solidFill>
              <a:schemeClr val="accent1"/>
            </a:solidFill>
            <a:ln w="12700">
              <a:solidFill>
                <a:schemeClr val="tx1"/>
              </a:solidFill>
              <a:miter lim="800000"/>
              <a:headEnd/>
              <a:tailEnd/>
            </a:ln>
            <a:effectLst/>
          </p:spPr>
          <p:txBody>
            <a:bodyPr wrap="none" anchor="ctr"/>
            <a:lstStyle/>
            <a:p>
              <a:endParaRPr lang="en-US">
                <a:effectLst/>
              </a:endParaRPr>
            </a:p>
          </p:txBody>
        </p:sp>
        <p:sp>
          <p:nvSpPr>
            <p:cNvPr id="98" name="Rectangle 54"/>
            <p:cNvSpPr>
              <a:spLocks noChangeArrowheads="1"/>
            </p:cNvSpPr>
            <p:nvPr/>
          </p:nvSpPr>
          <p:spPr bwMode="auto">
            <a:xfrm>
              <a:off x="4670987" y="3119595"/>
              <a:ext cx="1146148" cy="1105431"/>
            </a:xfrm>
            <a:prstGeom prst="rect">
              <a:avLst/>
            </a:prstGeom>
            <a:noFill/>
            <a:ln w="12700">
              <a:noFill/>
              <a:miter lim="800000"/>
              <a:headEnd/>
              <a:tailEnd/>
            </a:ln>
            <a:effectLst/>
          </p:spPr>
          <p:txBody>
            <a:bodyPr wrap="none" lIns="90488" tIns="44450" rIns="90488" bIns="44450">
              <a:spAutoFit/>
            </a:bodyPr>
            <a:lstStyle/>
            <a:p>
              <a:pPr algn="ctr">
                <a:lnSpc>
                  <a:spcPct val="100000"/>
                </a:lnSpc>
                <a:spcBef>
                  <a:spcPct val="0"/>
                </a:spcBef>
              </a:pPr>
              <a:r>
                <a:rPr lang="en-US" sz="2400" dirty="0">
                  <a:effectLst/>
                  <a:latin typeface="Arial" charset="0"/>
                </a:rPr>
                <a:t>PIE </a:t>
              </a:r>
              <a:endParaRPr lang="en-US" sz="1800" dirty="0">
                <a:effectLst/>
                <a:latin typeface="Arial" charset="0"/>
              </a:endParaRPr>
            </a:p>
            <a:p>
              <a:pPr algn="ctr">
                <a:lnSpc>
                  <a:spcPct val="100000"/>
                </a:lnSpc>
                <a:spcBef>
                  <a:spcPct val="0"/>
                </a:spcBef>
              </a:pPr>
              <a:r>
                <a:rPr lang="en-US" sz="1400" dirty="0">
                  <a:effectLst/>
                  <a:latin typeface="Arial" charset="0"/>
                </a:rPr>
                <a:t>(Peripheral</a:t>
              </a:r>
            </a:p>
            <a:p>
              <a:pPr algn="ctr">
                <a:lnSpc>
                  <a:spcPct val="100000"/>
                </a:lnSpc>
                <a:spcBef>
                  <a:spcPct val="0"/>
                </a:spcBef>
              </a:pPr>
              <a:r>
                <a:rPr lang="en-US" sz="1400" dirty="0">
                  <a:effectLst/>
                  <a:latin typeface="Arial" charset="0"/>
                </a:rPr>
                <a:t>Interrupt</a:t>
              </a:r>
            </a:p>
            <a:p>
              <a:pPr algn="ctr">
                <a:lnSpc>
                  <a:spcPct val="100000"/>
                </a:lnSpc>
                <a:spcBef>
                  <a:spcPct val="0"/>
                </a:spcBef>
              </a:pPr>
              <a:r>
                <a:rPr lang="en-US" sz="1400" dirty="0">
                  <a:effectLst/>
                  <a:latin typeface="Arial" charset="0"/>
                </a:rPr>
                <a:t>Expansion)</a:t>
              </a:r>
            </a:p>
          </p:txBody>
        </p:sp>
        <p:sp>
          <p:nvSpPr>
            <p:cNvPr id="99" name="TextBox 98"/>
            <p:cNvSpPr txBox="1"/>
            <p:nvPr/>
          </p:nvSpPr>
          <p:spPr>
            <a:xfrm>
              <a:off x="6096012" y="5042943"/>
              <a:ext cx="937116" cy="369332"/>
            </a:xfrm>
            <a:prstGeom prst="rect">
              <a:avLst/>
            </a:prstGeom>
            <a:solidFill>
              <a:schemeClr val="accent1"/>
            </a:solidFill>
            <a:ln>
              <a:solidFill>
                <a:schemeClr val="tx1"/>
              </a:solidFill>
            </a:ln>
          </p:spPr>
          <p:txBody>
            <a:bodyPr wrap="none" rtlCol="0" anchor="ctr" anchorCtr="0">
              <a:spAutoFit/>
            </a:bodyPr>
            <a:lstStyle/>
            <a:p>
              <a:pPr algn="ctr">
                <a:lnSpc>
                  <a:spcPct val="100000"/>
                </a:lnSpc>
                <a:spcBef>
                  <a:spcPts val="0"/>
                </a:spcBef>
              </a:pPr>
              <a:r>
                <a:rPr lang="en-US" sz="1800" dirty="0">
                  <a:solidFill>
                    <a:schemeClr val="dk1"/>
                  </a:solidFill>
                  <a:effectLst/>
                  <a:latin typeface="Arial" panose="020B0604020202020204" pitchFamily="34" charset="0"/>
                  <a:cs typeface="Arial" panose="020B0604020202020204" pitchFamily="34" charset="0"/>
                </a:rPr>
                <a:t>Timer1</a:t>
              </a:r>
              <a:endParaRPr lang="en-US" dirty="0">
                <a:solidFill>
                  <a:schemeClr val="dk1"/>
                </a:solidFill>
                <a:effectLst/>
                <a:latin typeface="Arial" panose="020B0604020202020204" pitchFamily="34" charset="0"/>
                <a:cs typeface="Arial" panose="020B0604020202020204" pitchFamily="34" charset="0"/>
              </a:endParaRPr>
            </a:p>
          </p:txBody>
        </p:sp>
        <p:sp>
          <p:nvSpPr>
            <p:cNvPr id="100" name="TextBox 99"/>
            <p:cNvSpPr txBox="1"/>
            <p:nvPr/>
          </p:nvSpPr>
          <p:spPr>
            <a:xfrm>
              <a:off x="6096012" y="5497478"/>
              <a:ext cx="937116" cy="369332"/>
            </a:xfrm>
            <a:prstGeom prst="rect">
              <a:avLst/>
            </a:prstGeom>
            <a:solidFill>
              <a:schemeClr val="accent1"/>
            </a:solidFill>
            <a:ln>
              <a:solidFill>
                <a:schemeClr val="tx1"/>
              </a:solidFill>
            </a:ln>
          </p:spPr>
          <p:txBody>
            <a:bodyPr wrap="none" rtlCol="0" anchor="ctr" anchorCtr="0">
              <a:spAutoFit/>
            </a:bodyPr>
            <a:lstStyle/>
            <a:p>
              <a:pPr algn="ctr">
                <a:lnSpc>
                  <a:spcPct val="100000"/>
                </a:lnSpc>
                <a:spcBef>
                  <a:spcPts val="0"/>
                </a:spcBef>
              </a:pPr>
              <a:r>
                <a:rPr lang="en-US" sz="1800" dirty="0">
                  <a:solidFill>
                    <a:schemeClr val="dk1"/>
                  </a:solidFill>
                  <a:effectLst/>
                  <a:latin typeface="Arial" panose="020B0604020202020204" pitchFamily="34" charset="0"/>
                  <a:cs typeface="Arial" panose="020B0604020202020204" pitchFamily="34" charset="0"/>
                </a:rPr>
                <a:t>Timer2</a:t>
              </a:r>
              <a:endParaRPr lang="en-US" dirty="0">
                <a:solidFill>
                  <a:schemeClr val="dk1"/>
                </a:solidFill>
                <a:effectLst/>
                <a:latin typeface="Arial" panose="020B0604020202020204" pitchFamily="34" charset="0"/>
                <a:cs typeface="Arial" panose="020B0604020202020204" pitchFamily="34" charset="0"/>
              </a:endParaRPr>
            </a:p>
          </p:txBody>
        </p:sp>
        <p:cxnSp>
          <p:nvCxnSpPr>
            <p:cNvPr id="7" name="Straight Arrow Connector 6"/>
            <p:cNvCxnSpPr>
              <a:stCxn id="99" idx="3"/>
            </p:cNvCxnSpPr>
            <p:nvPr/>
          </p:nvCxnSpPr>
          <p:spPr bwMode="auto">
            <a:xfrm>
              <a:off x="7033128" y="5227609"/>
              <a:ext cx="737967" cy="0"/>
            </a:xfrm>
            <a:prstGeom prst="straightConnector1">
              <a:avLst/>
            </a:prstGeom>
            <a:solidFill>
              <a:schemeClr val="accent1"/>
            </a:solidFill>
            <a:ln w="25400" cap="flat" cmpd="sng" algn="ctr">
              <a:solidFill>
                <a:schemeClr val="tx1"/>
              </a:solidFill>
              <a:prstDash val="solid"/>
              <a:round/>
              <a:headEnd type="none" w="sm" len="sm"/>
              <a:tailEnd type="triangle"/>
            </a:ln>
            <a:effectLst/>
          </p:spPr>
        </p:cxnSp>
        <p:cxnSp>
          <p:nvCxnSpPr>
            <p:cNvPr id="9" name="Straight Arrow Connector 8"/>
            <p:cNvCxnSpPr>
              <a:stCxn id="100" idx="3"/>
            </p:cNvCxnSpPr>
            <p:nvPr/>
          </p:nvCxnSpPr>
          <p:spPr bwMode="auto">
            <a:xfrm>
              <a:off x="7033128" y="5682144"/>
              <a:ext cx="737967" cy="0"/>
            </a:xfrm>
            <a:prstGeom prst="straightConnector1">
              <a:avLst/>
            </a:prstGeom>
            <a:solidFill>
              <a:schemeClr val="accent1"/>
            </a:solidFill>
            <a:ln w="25400" cap="flat" cmpd="sng" algn="ctr">
              <a:solidFill>
                <a:schemeClr val="tx1"/>
              </a:solidFill>
              <a:prstDash val="solid"/>
              <a:round/>
              <a:headEnd type="none" w="sm" len="sm"/>
              <a:tailEnd type="triangle"/>
            </a:ln>
            <a:effectLst/>
          </p:spPr>
        </p:cxnSp>
        <p:sp>
          <p:nvSpPr>
            <p:cNvPr id="10" name="TextBox 9"/>
            <p:cNvSpPr txBox="1"/>
            <p:nvPr/>
          </p:nvSpPr>
          <p:spPr>
            <a:xfrm>
              <a:off x="7035705" y="4997006"/>
              <a:ext cx="681597" cy="264688"/>
            </a:xfrm>
            <a:prstGeom prst="rect">
              <a:avLst/>
            </a:prstGeom>
            <a:noFill/>
          </p:spPr>
          <p:txBody>
            <a:bodyPr wrap="none" rtlCol="0" anchor="ctr" anchorCtr="0">
              <a:spAutoFit/>
            </a:bodyPr>
            <a:lstStyle/>
            <a:p>
              <a:r>
                <a:rPr lang="en-US" sz="1400" b="0" dirty="0">
                  <a:solidFill>
                    <a:schemeClr val="dk1"/>
                  </a:solidFill>
                  <a:effectLst/>
                  <a:latin typeface="Arial" panose="020B0604020202020204" pitchFamily="34" charset="0"/>
                  <a:cs typeface="Arial" panose="020B0604020202020204" pitchFamily="34" charset="0"/>
                </a:rPr>
                <a:t>TINT1</a:t>
              </a:r>
              <a:endParaRPr lang="en-US" b="0" dirty="0">
                <a:solidFill>
                  <a:schemeClr val="dk1"/>
                </a:solidFill>
                <a:effectLst/>
                <a:latin typeface="Arial" panose="020B0604020202020204" pitchFamily="34" charset="0"/>
                <a:cs typeface="Arial" panose="020B0604020202020204" pitchFamily="34" charset="0"/>
              </a:endParaRPr>
            </a:p>
          </p:txBody>
        </p:sp>
        <p:sp>
          <p:nvSpPr>
            <p:cNvPr id="101" name="TextBox 100"/>
            <p:cNvSpPr txBox="1"/>
            <p:nvPr/>
          </p:nvSpPr>
          <p:spPr>
            <a:xfrm>
              <a:off x="7035705" y="5450090"/>
              <a:ext cx="681597" cy="264688"/>
            </a:xfrm>
            <a:prstGeom prst="rect">
              <a:avLst/>
            </a:prstGeom>
            <a:noFill/>
          </p:spPr>
          <p:txBody>
            <a:bodyPr wrap="none" rtlCol="0" anchor="ctr" anchorCtr="0">
              <a:spAutoFit/>
            </a:bodyPr>
            <a:lstStyle/>
            <a:p>
              <a:r>
                <a:rPr lang="en-US" sz="1400" b="0" dirty="0">
                  <a:solidFill>
                    <a:schemeClr val="dk1"/>
                  </a:solidFill>
                  <a:effectLst/>
                  <a:latin typeface="Arial" panose="020B0604020202020204" pitchFamily="34" charset="0"/>
                  <a:cs typeface="Arial" panose="020B0604020202020204" pitchFamily="34" charset="0"/>
                </a:rPr>
                <a:t>TINT2</a:t>
              </a:r>
              <a:endParaRPr lang="en-US" b="0" dirty="0">
                <a:solidFill>
                  <a:schemeClr val="dk1"/>
                </a:solidFill>
                <a:effectLst/>
                <a:latin typeface="Arial" panose="020B0604020202020204" pitchFamily="34" charset="0"/>
                <a:cs typeface="Arial" panose="020B0604020202020204" pitchFamily="34" charset="0"/>
              </a:endParaRPr>
            </a:p>
          </p:txBody>
        </p:sp>
        <p:sp>
          <p:nvSpPr>
            <p:cNvPr id="102" name="TextBox 101"/>
            <p:cNvSpPr txBox="1"/>
            <p:nvPr/>
          </p:nvSpPr>
          <p:spPr>
            <a:xfrm>
              <a:off x="3003513" y="1320324"/>
              <a:ext cx="937116" cy="369332"/>
            </a:xfrm>
            <a:prstGeom prst="rect">
              <a:avLst/>
            </a:prstGeom>
            <a:solidFill>
              <a:schemeClr val="accent1"/>
            </a:solidFill>
            <a:ln>
              <a:solidFill>
                <a:schemeClr val="tx1"/>
              </a:solidFill>
            </a:ln>
          </p:spPr>
          <p:txBody>
            <a:bodyPr wrap="none" rtlCol="0" anchor="ctr" anchorCtr="0">
              <a:spAutoFit/>
            </a:bodyPr>
            <a:lstStyle/>
            <a:p>
              <a:pPr algn="ctr">
                <a:lnSpc>
                  <a:spcPct val="100000"/>
                </a:lnSpc>
                <a:spcBef>
                  <a:spcPts val="0"/>
                </a:spcBef>
              </a:pPr>
              <a:r>
                <a:rPr lang="en-US" sz="1800" dirty="0">
                  <a:solidFill>
                    <a:schemeClr val="dk1"/>
                  </a:solidFill>
                  <a:effectLst/>
                  <a:latin typeface="Arial" panose="020B0604020202020204" pitchFamily="34" charset="0"/>
                  <a:cs typeface="Arial" panose="020B0604020202020204" pitchFamily="34" charset="0"/>
                </a:rPr>
                <a:t>Timer0</a:t>
              </a:r>
              <a:endParaRPr lang="en-US" dirty="0">
                <a:solidFill>
                  <a:schemeClr val="dk1"/>
                </a:solidFill>
                <a:effectLst/>
                <a:latin typeface="Arial" panose="020B0604020202020204" pitchFamily="34" charset="0"/>
                <a:cs typeface="Arial" panose="020B0604020202020204" pitchFamily="34" charset="0"/>
              </a:endParaRPr>
            </a:p>
          </p:txBody>
        </p:sp>
        <p:cxnSp>
          <p:nvCxnSpPr>
            <p:cNvPr id="103" name="Straight Arrow Connector 102"/>
            <p:cNvCxnSpPr>
              <a:stCxn id="102" idx="3"/>
            </p:cNvCxnSpPr>
            <p:nvPr/>
          </p:nvCxnSpPr>
          <p:spPr bwMode="auto">
            <a:xfrm>
              <a:off x="3940629" y="1504990"/>
              <a:ext cx="737967" cy="0"/>
            </a:xfrm>
            <a:prstGeom prst="straightConnector1">
              <a:avLst/>
            </a:prstGeom>
            <a:solidFill>
              <a:schemeClr val="accent1"/>
            </a:solidFill>
            <a:ln w="25400" cap="flat" cmpd="sng" algn="ctr">
              <a:solidFill>
                <a:schemeClr val="tx1"/>
              </a:solidFill>
              <a:prstDash val="solid"/>
              <a:round/>
              <a:headEnd type="none" w="sm" len="sm"/>
              <a:tailEnd type="triangle"/>
            </a:ln>
            <a:effectLst/>
          </p:spPr>
        </p:cxnSp>
        <p:sp>
          <p:nvSpPr>
            <p:cNvPr id="104" name="TextBox 103"/>
            <p:cNvSpPr txBox="1"/>
            <p:nvPr/>
          </p:nvSpPr>
          <p:spPr>
            <a:xfrm>
              <a:off x="3943206" y="1274387"/>
              <a:ext cx="681597" cy="264688"/>
            </a:xfrm>
            <a:prstGeom prst="rect">
              <a:avLst/>
            </a:prstGeom>
            <a:noFill/>
          </p:spPr>
          <p:txBody>
            <a:bodyPr wrap="none" rtlCol="0" anchor="ctr" anchorCtr="0">
              <a:spAutoFit/>
            </a:bodyPr>
            <a:lstStyle/>
            <a:p>
              <a:r>
                <a:rPr lang="en-US" sz="1400" b="0" dirty="0">
                  <a:solidFill>
                    <a:schemeClr val="dk1"/>
                  </a:solidFill>
                  <a:effectLst/>
                  <a:latin typeface="Arial" panose="020B0604020202020204" pitchFamily="34" charset="0"/>
                  <a:cs typeface="Arial" panose="020B0604020202020204" pitchFamily="34" charset="0"/>
                </a:rPr>
                <a:t>TINT0</a:t>
              </a:r>
              <a:endParaRPr lang="en-US" b="0" dirty="0">
                <a:solidFill>
                  <a:schemeClr val="dk1"/>
                </a:solidFill>
                <a:effectLst/>
                <a:latin typeface="Arial" panose="020B0604020202020204" pitchFamily="34" charset="0"/>
                <a:cs typeface="Arial" panose="020B0604020202020204" pitchFamily="34" charset="0"/>
              </a:endParaRPr>
            </a:p>
          </p:txBody>
        </p:sp>
        <p:sp>
          <p:nvSpPr>
            <p:cNvPr id="105" name="TextBox 104"/>
            <p:cNvSpPr txBox="1"/>
            <p:nvPr/>
          </p:nvSpPr>
          <p:spPr>
            <a:xfrm>
              <a:off x="6464883" y="1486763"/>
              <a:ext cx="607859" cy="369332"/>
            </a:xfrm>
            <a:prstGeom prst="rect">
              <a:avLst/>
            </a:prstGeom>
            <a:solidFill>
              <a:schemeClr val="accent1"/>
            </a:solidFill>
            <a:ln>
              <a:solidFill>
                <a:schemeClr val="tx1"/>
              </a:solidFill>
            </a:ln>
          </p:spPr>
          <p:txBody>
            <a:bodyPr wrap="none" rtlCol="0" anchor="ctr" anchorCtr="0">
              <a:spAutoFit/>
            </a:bodyPr>
            <a:lstStyle/>
            <a:p>
              <a:pPr algn="ctr">
                <a:lnSpc>
                  <a:spcPct val="100000"/>
                </a:lnSpc>
                <a:spcBef>
                  <a:spcPts val="0"/>
                </a:spcBef>
              </a:pPr>
              <a:r>
                <a:rPr lang="en-US" sz="1800" dirty="0">
                  <a:solidFill>
                    <a:schemeClr val="dk1"/>
                  </a:solidFill>
                  <a:effectLst/>
                  <a:latin typeface="Arial" panose="020B0604020202020204" pitchFamily="34" charset="0"/>
                  <a:cs typeface="Arial" panose="020B0604020202020204" pitchFamily="34" charset="0"/>
                </a:rPr>
                <a:t>NMI</a:t>
              </a:r>
              <a:endParaRPr lang="en-US" dirty="0">
                <a:solidFill>
                  <a:schemeClr val="dk1"/>
                </a:solidFill>
                <a:effectLst/>
                <a:latin typeface="Arial" panose="020B0604020202020204" pitchFamily="34" charset="0"/>
                <a:cs typeface="Arial" panose="020B0604020202020204" pitchFamily="34" charset="0"/>
              </a:endParaRPr>
            </a:p>
          </p:txBody>
        </p:sp>
        <p:cxnSp>
          <p:nvCxnSpPr>
            <p:cNvPr id="106" name="Straight Arrow Connector 105"/>
            <p:cNvCxnSpPr/>
            <p:nvPr/>
          </p:nvCxnSpPr>
          <p:spPr bwMode="auto">
            <a:xfrm>
              <a:off x="7077635" y="1671429"/>
              <a:ext cx="689289" cy="0"/>
            </a:xfrm>
            <a:prstGeom prst="straightConnector1">
              <a:avLst/>
            </a:prstGeom>
            <a:solidFill>
              <a:schemeClr val="accent1"/>
            </a:solidFill>
            <a:ln w="25400" cap="flat" cmpd="sng" algn="ctr">
              <a:solidFill>
                <a:schemeClr val="tx1"/>
              </a:solidFill>
              <a:prstDash val="solid"/>
              <a:round/>
              <a:headEnd type="none" w="sm" len="sm"/>
              <a:tailEnd type="triangle"/>
            </a:ln>
            <a:effectLst/>
          </p:spPr>
        </p:cxnSp>
        <p:sp>
          <p:nvSpPr>
            <p:cNvPr id="107" name="TextBox 106"/>
            <p:cNvSpPr txBox="1"/>
            <p:nvPr/>
          </p:nvSpPr>
          <p:spPr>
            <a:xfrm>
              <a:off x="7157030" y="1440826"/>
              <a:ext cx="513282" cy="264688"/>
            </a:xfrm>
            <a:prstGeom prst="rect">
              <a:avLst/>
            </a:prstGeom>
            <a:noFill/>
          </p:spPr>
          <p:txBody>
            <a:bodyPr wrap="none" rtlCol="0" anchor="ctr" anchorCtr="0">
              <a:spAutoFit/>
            </a:bodyPr>
            <a:lstStyle/>
            <a:p>
              <a:r>
                <a:rPr lang="en-US" sz="1400" b="0" dirty="0">
                  <a:solidFill>
                    <a:schemeClr val="dk1"/>
                  </a:solidFill>
                  <a:effectLst/>
                  <a:latin typeface="Arial" panose="020B0604020202020204" pitchFamily="34" charset="0"/>
                  <a:cs typeface="Arial" panose="020B0604020202020204" pitchFamily="34" charset="0"/>
                </a:rPr>
                <a:t>NMI</a:t>
              </a:r>
              <a:endParaRPr lang="en-US" b="0" dirty="0">
                <a:solidFill>
                  <a:schemeClr val="dk1"/>
                </a:solidFill>
                <a:effectLst/>
                <a:latin typeface="Arial" panose="020B0604020202020204" pitchFamily="34" charset="0"/>
                <a:cs typeface="Arial" panose="020B0604020202020204" pitchFamily="34" charset="0"/>
              </a:endParaRPr>
            </a:p>
          </p:txBody>
        </p:sp>
        <p:sp>
          <p:nvSpPr>
            <p:cNvPr id="15" name="TextBox 14"/>
            <p:cNvSpPr txBox="1"/>
            <p:nvPr/>
          </p:nvSpPr>
          <p:spPr>
            <a:xfrm>
              <a:off x="2160085" y="5514365"/>
              <a:ext cx="1689885" cy="760208"/>
            </a:xfrm>
            <a:prstGeom prst="rect">
              <a:avLst/>
            </a:prstGeom>
            <a:solidFill>
              <a:schemeClr val="accent1"/>
            </a:solidFill>
            <a:ln>
              <a:solidFill>
                <a:schemeClr val="tx1"/>
              </a:solidFill>
            </a:ln>
          </p:spPr>
          <p:txBody>
            <a:bodyPr wrap="none" rtlCol="0" anchor="ctr" anchorCtr="0">
              <a:spAutoFit/>
            </a:bodyPr>
            <a:lstStyle/>
            <a:p>
              <a:pPr algn="ctr">
                <a:spcBef>
                  <a:spcPts val="600"/>
                </a:spcBef>
              </a:pPr>
              <a:r>
                <a:rPr lang="en-US" sz="2400" dirty="0">
                  <a:solidFill>
                    <a:schemeClr val="dk1"/>
                  </a:solidFill>
                  <a:effectLst/>
                  <a:latin typeface="Arial" panose="020B0604020202020204" pitchFamily="34" charset="0"/>
                  <a:cs typeface="Arial" panose="020B0604020202020204" pitchFamily="34" charset="0"/>
                </a:rPr>
                <a:t>Peripheral</a:t>
              </a:r>
            </a:p>
            <a:p>
              <a:pPr algn="ctr">
                <a:spcBef>
                  <a:spcPts val="600"/>
                </a:spcBef>
              </a:pPr>
              <a:r>
                <a:rPr lang="en-US" sz="2400" dirty="0">
                  <a:solidFill>
                    <a:schemeClr val="dk1"/>
                  </a:solidFill>
                  <a:latin typeface="Arial" panose="020B0604020202020204" pitchFamily="34" charset="0"/>
                  <a:cs typeface="Arial" panose="020B0604020202020204" pitchFamily="34" charset="0"/>
                </a:rPr>
                <a:t>Interrupts</a:t>
              </a:r>
              <a:endParaRPr lang="en-US" sz="2400" dirty="0">
                <a:solidFill>
                  <a:schemeClr val="dk1"/>
                </a:solidFill>
                <a:effectLst/>
                <a:latin typeface="Arial" panose="020B0604020202020204" pitchFamily="34" charset="0"/>
                <a:cs typeface="Arial" panose="020B0604020202020204" pitchFamily="34" charset="0"/>
              </a:endParaRPr>
            </a:p>
          </p:txBody>
        </p:sp>
        <p:cxnSp>
          <p:nvCxnSpPr>
            <p:cNvPr id="17" name="Straight Arrow Connector 16"/>
            <p:cNvCxnSpPr>
              <a:stCxn id="15" idx="3"/>
            </p:cNvCxnSpPr>
            <p:nvPr/>
          </p:nvCxnSpPr>
          <p:spPr bwMode="auto">
            <a:xfrm>
              <a:off x="3849970" y="5894469"/>
              <a:ext cx="828956" cy="0"/>
            </a:xfrm>
            <a:prstGeom prst="straightConnector1">
              <a:avLst/>
            </a:prstGeom>
            <a:solidFill>
              <a:schemeClr val="accent1"/>
            </a:solidFill>
            <a:ln w="63500" cap="flat" cmpd="sng" algn="ctr">
              <a:solidFill>
                <a:schemeClr val="tx1"/>
              </a:solidFill>
              <a:prstDash val="solid"/>
              <a:round/>
              <a:headEnd type="none" w="sm" len="sm"/>
              <a:tailEnd type="triangle"/>
            </a:ln>
            <a:effectLst/>
          </p:spPr>
        </p:cxnSp>
        <p:cxnSp>
          <p:nvCxnSpPr>
            <p:cNvPr id="19" name="Straight Arrow Connector 18"/>
            <p:cNvCxnSpPr>
              <a:stCxn id="97" idx="3"/>
              <a:endCxn id="74" idx="1"/>
            </p:cNvCxnSpPr>
            <p:nvPr/>
          </p:nvCxnSpPr>
          <p:spPr bwMode="auto">
            <a:xfrm flipV="1">
              <a:off x="5809197" y="3672310"/>
              <a:ext cx="1958102" cy="1"/>
            </a:xfrm>
            <a:prstGeom prst="straightConnector1">
              <a:avLst/>
            </a:prstGeom>
            <a:solidFill>
              <a:schemeClr val="accent1"/>
            </a:solidFill>
            <a:ln w="88900" cap="flat" cmpd="sng" algn="ctr">
              <a:solidFill>
                <a:schemeClr val="tx1"/>
              </a:solidFill>
              <a:prstDash val="solid"/>
              <a:round/>
              <a:headEnd type="none" w="sm" len="sm"/>
              <a:tailEnd type="triangle"/>
            </a:ln>
            <a:effectLst/>
          </p:spPr>
        </p:cxnSp>
        <p:sp>
          <p:nvSpPr>
            <p:cNvPr id="136" name="TextBox 135"/>
            <p:cNvSpPr txBox="1"/>
            <p:nvPr/>
          </p:nvSpPr>
          <p:spPr>
            <a:xfrm>
              <a:off x="3347740" y="3242803"/>
              <a:ext cx="838691" cy="369332"/>
            </a:xfrm>
            <a:prstGeom prst="rect">
              <a:avLst/>
            </a:prstGeom>
            <a:solidFill>
              <a:schemeClr val="accent1"/>
            </a:solidFill>
            <a:ln>
              <a:solidFill>
                <a:schemeClr val="tx1"/>
              </a:solidFill>
            </a:ln>
          </p:spPr>
          <p:txBody>
            <a:bodyPr wrap="none" rtlCol="0" anchor="ctr" anchorCtr="0">
              <a:spAutoFit/>
            </a:bodyPr>
            <a:lstStyle/>
            <a:p>
              <a:pPr algn="ctr">
                <a:lnSpc>
                  <a:spcPct val="100000"/>
                </a:lnSpc>
                <a:spcBef>
                  <a:spcPts val="0"/>
                </a:spcBef>
              </a:pPr>
              <a:r>
                <a:rPr lang="en-US" sz="1800" dirty="0">
                  <a:solidFill>
                    <a:schemeClr val="dk1"/>
                  </a:solidFill>
                  <a:effectLst/>
                  <a:latin typeface="Arial" panose="020B0604020202020204" pitchFamily="34" charset="0"/>
                  <a:cs typeface="Arial" panose="020B0604020202020204" pitchFamily="34" charset="0"/>
                </a:rPr>
                <a:t>XINT1</a:t>
              </a:r>
              <a:endParaRPr lang="en-US" dirty="0">
                <a:solidFill>
                  <a:schemeClr val="dk1"/>
                </a:solidFill>
                <a:effectLst/>
                <a:latin typeface="Arial" panose="020B0604020202020204" pitchFamily="34" charset="0"/>
                <a:cs typeface="Arial" panose="020B0604020202020204" pitchFamily="34" charset="0"/>
              </a:endParaRPr>
            </a:p>
          </p:txBody>
        </p:sp>
        <p:sp>
          <p:nvSpPr>
            <p:cNvPr id="137" name="TextBox 136"/>
            <p:cNvSpPr txBox="1"/>
            <p:nvPr/>
          </p:nvSpPr>
          <p:spPr>
            <a:xfrm>
              <a:off x="3347740" y="3613186"/>
              <a:ext cx="838691" cy="369332"/>
            </a:xfrm>
            <a:prstGeom prst="rect">
              <a:avLst/>
            </a:prstGeom>
            <a:solidFill>
              <a:schemeClr val="accent1"/>
            </a:solidFill>
            <a:ln>
              <a:solidFill>
                <a:schemeClr val="tx1"/>
              </a:solidFill>
            </a:ln>
          </p:spPr>
          <p:txBody>
            <a:bodyPr wrap="none" rtlCol="0" anchor="ctr" anchorCtr="0">
              <a:spAutoFit/>
            </a:bodyPr>
            <a:lstStyle/>
            <a:p>
              <a:pPr algn="ctr">
                <a:lnSpc>
                  <a:spcPct val="100000"/>
                </a:lnSpc>
                <a:spcBef>
                  <a:spcPts val="0"/>
                </a:spcBef>
              </a:pPr>
              <a:r>
                <a:rPr lang="en-US" sz="1800" dirty="0">
                  <a:solidFill>
                    <a:schemeClr val="dk1"/>
                  </a:solidFill>
                  <a:effectLst/>
                  <a:latin typeface="Arial" panose="020B0604020202020204" pitchFamily="34" charset="0"/>
                  <a:cs typeface="Arial" panose="020B0604020202020204" pitchFamily="34" charset="0"/>
                </a:rPr>
                <a:t>XINT2</a:t>
              </a:r>
              <a:endParaRPr lang="en-US" dirty="0">
                <a:solidFill>
                  <a:schemeClr val="dk1"/>
                </a:solidFill>
                <a:effectLst/>
                <a:latin typeface="Arial" panose="020B0604020202020204" pitchFamily="34" charset="0"/>
                <a:cs typeface="Arial" panose="020B0604020202020204" pitchFamily="34" charset="0"/>
              </a:endParaRPr>
            </a:p>
          </p:txBody>
        </p:sp>
        <p:sp>
          <p:nvSpPr>
            <p:cNvPr id="138" name="TextBox 137"/>
            <p:cNvSpPr txBox="1"/>
            <p:nvPr/>
          </p:nvSpPr>
          <p:spPr>
            <a:xfrm>
              <a:off x="3347740" y="3981935"/>
              <a:ext cx="838691" cy="369332"/>
            </a:xfrm>
            <a:prstGeom prst="rect">
              <a:avLst/>
            </a:prstGeom>
            <a:solidFill>
              <a:schemeClr val="accent1"/>
            </a:solidFill>
            <a:ln>
              <a:solidFill>
                <a:schemeClr val="tx1"/>
              </a:solidFill>
            </a:ln>
          </p:spPr>
          <p:txBody>
            <a:bodyPr wrap="none" rtlCol="0" anchor="ctr" anchorCtr="0">
              <a:spAutoFit/>
            </a:bodyPr>
            <a:lstStyle/>
            <a:p>
              <a:pPr algn="ctr">
                <a:lnSpc>
                  <a:spcPct val="100000"/>
                </a:lnSpc>
                <a:spcBef>
                  <a:spcPts val="0"/>
                </a:spcBef>
              </a:pPr>
              <a:r>
                <a:rPr lang="en-US" sz="1800" dirty="0">
                  <a:solidFill>
                    <a:schemeClr val="dk1"/>
                  </a:solidFill>
                  <a:effectLst/>
                  <a:latin typeface="Arial" panose="020B0604020202020204" pitchFamily="34" charset="0"/>
                  <a:cs typeface="Arial" panose="020B0604020202020204" pitchFamily="34" charset="0"/>
                </a:rPr>
                <a:t>XINT3</a:t>
              </a:r>
              <a:endParaRPr lang="en-US" dirty="0">
                <a:solidFill>
                  <a:schemeClr val="dk1"/>
                </a:solidFill>
                <a:effectLst/>
                <a:latin typeface="Arial" panose="020B0604020202020204" pitchFamily="34" charset="0"/>
                <a:cs typeface="Arial" panose="020B0604020202020204" pitchFamily="34" charset="0"/>
              </a:endParaRPr>
            </a:p>
          </p:txBody>
        </p:sp>
        <p:sp>
          <p:nvSpPr>
            <p:cNvPr id="139" name="TextBox 138"/>
            <p:cNvSpPr txBox="1"/>
            <p:nvPr/>
          </p:nvSpPr>
          <p:spPr>
            <a:xfrm>
              <a:off x="3347740" y="4351501"/>
              <a:ext cx="838691" cy="369332"/>
            </a:xfrm>
            <a:prstGeom prst="rect">
              <a:avLst/>
            </a:prstGeom>
            <a:solidFill>
              <a:schemeClr val="accent1"/>
            </a:solidFill>
            <a:ln>
              <a:solidFill>
                <a:schemeClr val="tx1"/>
              </a:solidFill>
            </a:ln>
          </p:spPr>
          <p:txBody>
            <a:bodyPr wrap="none" rtlCol="0" anchor="ctr" anchorCtr="0">
              <a:spAutoFit/>
            </a:bodyPr>
            <a:lstStyle/>
            <a:p>
              <a:pPr algn="ctr">
                <a:lnSpc>
                  <a:spcPct val="100000"/>
                </a:lnSpc>
                <a:spcBef>
                  <a:spcPts val="0"/>
                </a:spcBef>
              </a:pPr>
              <a:r>
                <a:rPr lang="en-US" sz="1800" dirty="0">
                  <a:solidFill>
                    <a:schemeClr val="dk1"/>
                  </a:solidFill>
                  <a:effectLst/>
                  <a:latin typeface="Arial" panose="020B0604020202020204" pitchFamily="34" charset="0"/>
                  <a:cs typeface="Arial" panose="020B0604020202020204" pitchFamily="34" charset="0"/>
                </a:rPr>
                <a:t>XINT4</a:t>
              </a:r>
              <a:endParaRPr lang="en-US" dirty="0">
                <a:solidFill>
                  <a:schemeClr val="dk1"/>
                </a:solidFill>
                <a:effectLst/>
                <a:latin typeface="Arial" panose="020B0604020202020204" pitchFamily="34" charset="0"/>
                <a:cs typeface="Arial" panose="020B0604020202020204" pitchFamily="34" charset="0"/>
              </a:endParaRPr>
            </a:p>
          </p:txBody>
        </p:sp>
        <p:sp>
          <p:nvSpPr>
            <p:cNvPr id="140" name="TextBox 139"/>
            <p:cNvSpPr txBox="1"/>
            <p:nvPr/>
          </p:nvSpPr>
          <p:spPr>
            <a:xfrm>
              <a:off x="3347740" y="4716833"/>
              <a:ext cx="838691" cy="369332"/>
            </a:xfrm>
            <a:prstGeom prst="rect">
              <a:avLst/>
            </a:prstGeom>
            <a:solidFill>
              <a:schemeClr val="accent1"/>
            </a:solidFill>
            <a:ln>
              <a:solidFill>
                <a:schemeClr val="tx1"/>
              </a:solidFill>
            </a:ln>
          </p:spPr>
          <p:txBody>
            <a:bodyPr wrap="none" rtlCol="0" anchor="ctr" anchorCtr="0">
              <a:spAutoFit/>
            </a:bodyPr>
            <a:lstStyle/>
            <a:p>
              <a:pPr algn="ctr">
                <a:lnSpc>
                  <a:spcPct val="100000"/>
                </a:lnSpc>
                <a:spcBef>
                  <a:spcPts val="0"/>
                </a:spcBef>
              </a:pPr>
              <a:r>
                <a:rPr lang="en-US" sz="1800" dirty="0">
                  <a:solidFill>
                    <a:schemeClr val="dk1"/>
                  </a:solidFill>
                  <a:effectLst/>
                  <a:latin typeface="Arial" panose="020B0604020202020204" pitchFamily="34" charset="0"/>
                  <a:cs typeface="Arial" panose="020B0604020202020204" pitchFamily="34" charset="0"/>
                </a:rPr>
                <a:t>XINT5</a:t>
              </a:r>
              <a:endParaRPr lang="en-US" dirty="0">
                <a:solidFill>
                  <a:schemeClr val="dk1"/>
                </a:solidFill>
                <a:effectLst/>
                <a:latin typeface="Arial" panose="020B0604020202020204" pitchFamily="34" charset="0"/>
                <a:cs typeface="Arial" panose="020B0604020202020204" pitchFamily="34" charset="0"/>
              </a:endParaRPr>
            </a:p>
          </p:txBody>
        </p:sp>
        <p:sp>
          <p:nvSpPr>
            <p:cNvPr id="21" name="Rectangle 20"/>
            <p:cNvSpPr/>
            <p:nvPr/>
          </p:nvSpPr>
          <p:spPr bwMode="auto">
            <a:xfrm>
              <a:off x="1551696" y="3242803"/>
              <a:ext cx="923587" cy="1843362"/>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sp>
          <p:nvSpPr>
            <p:cNvPr id="20" name="TextBox 19"/>
            <p:cNvSpPr txBox="1"/>
            <p:nvPr/>
          </p:nvSpPr>
          <p:spPr>
            <a:xfrm>
              <a:off x="1555672" y="3827469"/>
              <a:ext cx="915635" cy="674031"/>
            </a:xfrm>
            <a:prstGeom prst="rect">
              <a:avLst/>
            </a:prstGeom>
            <a:noFill/>
          </p:spPr>
          <p:txBody>
            <a:bodyPr wrap="none" rtlCol="0" anchor="ctr" anchorCtr="0">
              <a:spAutoFit/>
            </a:bodyPr>
            <a:lstStyle/>
            <a:p>
              <a:pPr algn="ctr"/>
              <a:r>
                <a:rPr lang="en-US" sz="1800" dirty="0">
                  <a:solidFill>
                    <a:schemeClr val="dk1"/>
                  </a:solidFill>
                  <a:effectLst/>
                  <a:latin typeface="Arial" panose="020B0604020202020204" pitchFamily="34" charset="0"/>
                  <a:cs typeface="Arial" panose="020B0604020202020204" pitchFamily="34" charset="0"/>
                </a:rPr>
                <a:t>Input</a:t>
              </a:r>
            </a:p>
            <a:p>
              <a:pPr algn="ctr"/>
              <a:r>
                <a:rPr lang="en-US" sz="1800" dirty="0">
                  <a:solidFill>
                    <a:schemeClr val="dk1"/>
                  </a:solidFill>
                  <a:latin typeface="Arial" panose="020B0604020202020204" pitchFamily="34" charset="0"/>
                  <a:cs typeface="Arial" panose="020B0604020202020204" pitchFamily="34" charset="0"/>
                </a:rPr>
                <a:t>X-BAR</a:t>
              </a:r>
              <a:endParaRPr lang="en-US" sz="1800" dirty="0">
                <a:solidFill>
                  <a:schemeClr val="dk1"/>
                </a:solidFill>
                <a:effectLst/>
                <a:latin typeface="Arial" panose="020B0604020202020204" pitchFamily="34" charset="0"/>
                <a:cs typeface="Arial" panose="020B0604020202020204" pitchFamily="34" charset="0"/>
              </a:endParaRPr>
            </a:p>
          </p:txBody>
        </p:sp>
        <p:sp>
          <p:nvSpPr>
            <p:cNvPr id="142" name="TextBox 141"/>
            <p:cNvSpPr txBox="1"/>
            <p:nvPr/>
          </p:nvSpPr>
          <p:spPr>
            <a:xfrm>
              <a:off x="2500486" y="3199549"/>
              <a:ext cx="822661" cy="264688"/>
            </a:xfrm>
            <a:prstGeom prst="rect">
              <a:avLst/>
            </a:prstGeom>
            <a:noFill/>
          </p:spPr>
          <p:txBody>
            <a:bodyPr wrap="none" rtlCol="0" anchor="ctr" anchorCtr="0">
              <a:spAutoFit/>
            </a:bodyPr>
            <a:lstStyle/>
            <a:p>
              <a:pPr algn="ctr"/>
              <a:r>
                <a:rPr lang="en-US" sz="1400" b="0" dirty="0">
                  <a:solidFill>
                    <a:schemeClr val="dk1"/>
                  </a:solidFill>
                  <a:effectLst/>
                  <a:latin typeface="Arial" panose="020B0604020202020204" pitchFamily="34" charset="0"/>
                  <a:cs typeface="Arial" panose="020B0604020202020204" pitchFamily="34" charset="0"/>
                </a:rPr>
                <a:t>INPUT4</a:t>
              </a:r>
              <a:endParaRPr lang="en-US" b="0" dirty="0">
                <a:solidFill>
                  <a:schemeClr val="dk1"/>
                </a:solidFill>
                <a:effectLst/>
                <a:latin typeface="Arial" panose="020B0604020202020204" pitchFamily="34" charset="0"/>
                <a:cs typeface="Arial" panose="020B0604020202020204" pitchFamily="34" charset="0"/>
              </a:endParaRPr>
            </a:p>
          </p:txBody>
        </p:sp>
        <p:cxnSp>
          <p:nvCxnSpPr>
            <p:cNvPr id="23" name="Straight Connector 22"/>
            <p:cNvCxnSpPr>
              <a:stCxn id="136" idx="1"/>
            </p:cNvCxnSpPr>
            <p:nvPr/>
          </p:nvCxnSpPr>
          <p:spPr bwMode="auto">
            <a:xfrm flipH="1">
              <a:off x="2471307" y="3427469"/>
              <a:ext cx="876433" cy="0"/>
            </a:xfrm>
            <a:prstGeom prst="line">
              <a:avLst/>
            </a:prstGeom>
            <a:solidFill>
              <a:schemeClr val="accent1"/>
            </a:solidFill>
            <a:ln w="25400" cap="flat" cmpd="sng" algn="ctr">
              <a:solidFill>
                <a:schemeClr val="tx1"/>
              </a:solidFill>
              <a:prstDash val="solid"/>
              <a:round/>
              <a:headEnd type="triangle" w="med" len="med"/>
              <a:tailEnd type="none" w="sm" len="sm"/>
            </a:ln>
            <a:effectLst/>
          </p:spPr>
        </p:cxnSp>
        <p:cxnSp>
          <p:nvCxnSpPr>
            <p:cNvPr id="25" name="Straight Connector 24"/>
            <p:cNvCxnSpPr>
              <a:stCxn id="137" idx="1"/>
            </p:cNvCxnSpPr>
            <p:nvPr/>
          </p:nvCxnSpPr>
          <p:spPr bwMode="auto">
            <a:xfrm flipH="1">
              <a:off x="2471307" y="3797852"/>
              <a:ext cx="876433" cy="0"/>
            </a:xfrm>
            <a:prstGeom prst="line">
              <a:avLst/>
            </a:prstGeom>
            <a:solidFill>
              <a:schemeClr val="accent1"/>
            </a:solidFill>
            <a:ln w="25400" cap="flat" cmpd="sng" algn="ctr">
              <a:solidFill>
                <a:schemeClr val="tx1"/>
              </a:solidFill>
              <a:prstDash val="solid"/>
              <a:round/>
              <a:headEnd type="triangle" w="med" len="med"/>
              <a:tailEnd type="none" w="sm" len="sm"/>
            </a:ln>
            <a:effectLst/>
          </p:spPr>
        </p:cxnSp>
        <p:cxnSp>
          <p:nvCxnSpPr>
            <p:cNvPr id="27" name="Straight Connector 26"/>
            <p:cNvCxnSpPr>
              <a:stCxn id="138" idx="1"/>
              <a:endCxn id="21" idx="3"/>
            </p:cNvCxnSpPr>
            <p:nvPr/>
          </p:nvCxnSpPr>
          <p:spPr bwMode="auto">
            <a:xfrm flipH="1" flipV="1">
              <a:off x="2475283" y="4164484"/>
              <a:ext cx="872457" cy="2117"/>
            </a:xfrm>
            <a:prstGeom prst="line">
              <a:avLst/>
            </a:prstGeom>
            <a:solidFill>
              <a:schemeClr val="accent1"/>
            </a:solidFill>
            <a:ln w="25400" cap="flat" cmpd="sng" algn="ctr">
              <a:solidFill>
                <a:schemeClr val="tx1"/>
              </a:solidFill>
              <a:prstDash val="solid"/>
              <a:round/>
              <a:headEnd type="triangle" w="med" len="med"/>
              <a:tailEnd type="none" w="sm" len="sm"/>
            </a:ln>
            <a:effectLst/>
          </p:spPr>
        </p:cxnSp>
        <p:cxnSp>
          <p:nvCxnSpPr>
            <p:cNvPr id="29" name="Straight Connector 28"/>
            <p:cNvCxnSpPr>
              <a:stCxn id="139" idx="1"/>
            </p:cNvCxnSpPr>
            <p:nvPr/>
          </p:nvCxnSpPr>
          <p:spPr bwMode="auto">
            <a:xfrm flipH="1">
              <a:off x="2475283" y="4536167"/>
              <a:ext cx="872457" cy="0"/>
            </a:xfrm>
            <a:prstGeom prst="line">
              <a:avLst/>
            </a:prstGeom>
            <a:solidFill>
              <a:schemeClr val="accent1"/>
            </a:solidFill>
            <a:ln w="25400" cap="flat" cmpd="sng" algn="ctr">
              <a:solidFill>
                <a:schemeClr val="tx1"/>
              </a:solidFill>
              <a:prstDash val="solid"/>
              <a:round/>
              <a:headEnd type="triangle" w="med" len="med"/>
              <a:tailEnd type="none" w="sm" len="sm"/>
            </a:ln>
            <a:effectLst/>
          </p:spPr>
        </p:cxnSp>
        <p:cxnSp>
          <p:nvCxnSpPr>
            <p:cNvPr id="31" name="Straight Connector 30"/>
            <p:cNvCxnSpPr>
              <a:stCxn id="140" idx="1"/>
            </p:cNvCxnSpPr>
            <p:nvPr/>
          </p:nvCxnSpPr>
          <p:spPr bwMode="auto">
            <a:xfrm flipH="1">
              <a:off x="2475283" y="4901499"/>
              <a:ext cx="872457" cy="0"/>
            </a:xfrm>
            <a:prstGeom prst="line">
              <a:avLst/>
            </a:prstGeom>
            <a:solidFill>
              <a:schemeClr val="accent1"/>
            </a:solidFill>
            <a:ln w="25400" cap="flat" cmpd="sng" algn="ctr">
              <a:solidFill>
                <a:schemeClr val="tx1"/>
              </a:solidFill>
              <a:prstDash val="solid"/>
              <a:round/>
              <a:headEnd type="triangle" w="med" len="med"/>
              <a:tailEnd type="none" w="sm" len="sm"/>
            </a:ln>
            <a:effectLst/>
          </p:spPr>
        </p:cxnSp>
        <p:sp>
          <p:nvSpPr>
            <p:cNvPr id="143" name="TextBox 142"/>
            <p:cNvSpPr txBox="1"/>
            <p:nvPr/>
          </p:nvSpPr>
          <p:spPr>
            <a:xfrm>
              <a:off x="2500485" y="3569689"/>
              <a:ext cx="822662" cy="264688"/>
            </a:xfrm>
            <a:prstGeom prst="rect">
              <a:avLst/>
            </a:prstGeom>
            <a:noFill/>
          </p:spPr>
          <p:txBody>
            <a:bodyPr wrap="none" rtlCol="0" anchor="ctr" anchorCtr="0">
              <a:spAutoFit/>
            </a:bodyPr>
            <a:lstStyle/>
            <a:p>
              <a:pPr algn="ctr"/>
              <a:r>
                <a:rPr lang="en-US" sz="1400" b="0" dirty="0">
                  <a:solidFill>
                    <a:schemeClr val="dk1"/>
                  </a:solidFill>
                  <a:effectLst/>
                  <a:latin typeface="Arial" panose="020B0604020202020204" pitchFamily="34" charset="0"/>
                  <a:cs typeface="Arial" panose="020B0604020202020204" pitchFamily="34" charset="0"/>
                </a:rPr>
                <a:t>INPUT5</a:t>
              </a:r>
              <a:endParaRPr lang="en-US" b="0" dirty="0">
                <a:solidFill>
                  <a:schemeClr val="dk1"/>
                </a:solidFill>
                <a:effectLst/>
                <a:latin typeface="Arial" panose="020B0604020202020204" pitchFamily="34" charset="0"/>
                <a:cs typeface="Arial" panose="020B0604020202020204" pitchFamily="34" charset="0"/>
              </a:endParaRPr>
            </a:p>
          </p:txBody>
        </p:sp>
        <p:sp>
          <p:nvSpPr>
            <p:cNvPr id="144" name="TextBox 143"/>
            <p:cNvSpPr txBox="1"/>
            <p:nvPr/>
          </p:nvSpPr>
          <p:spPr>
            <a:xfrm>
              <a:off x="2500485" y="3939829"/>
              <a:ext cx="822662" cy="264688"/>
            </a:xfrm>
            <a:prstGeom prst="rect">
              <a:avLst/>
            </a:prstGeom>
            <a:noFill/>
          </p:spPr>
          <p:txBody>
            <a:bodyPr wrap="none" rtlCol="0" anchor="ctr" anchorCtr="0">
              <a:spAutoFit/>
            </a:bodyPr>
            <a:lstStyle/>
            <a:p>
              <a:pPr algn="ctr"/>
              <a:r>
                <a:rPr lang="en-US" sz="1400" b="0" dirty="0">
                  <a:solidFill>
                    <a:schemeClr val="dk1"/>
                  </a:solidFill>
                  <a:effectLst/>
                  <a:latin typeface="Arial" panose="020B0604020202020204" pitchFamily="34" charset="0"/>
                  <a:cs typeface="Arial" panose="020B0604020202020204" pitchFamily="34" charset="0"/>
                </a:rPr>
                <a:t>INPUT6</a:t>
              </a:r>
              <a:endParaRPr lang="en-US" b="0" dirty="0">
                <a:solidFill>
                  <a:schemeClr val="dk1"/>
                </a:solidFill>
                <a:effectLst/>
                <a:latin typeface="Arial" panose="020B0604020202020204" pitchFamily="34" charset="0"/>
                <a:cs typeface="Arial" panose="020B0604020202020204" pitchFamily="34" charset="0"/>
              </a:endParaRPr>
            </a:p>
          </p:txBody>
        </p:sp>
        <p:sp>
          <p:nvSpPr>
            <p:cNvPr id="145" name="TextBox 144"/>
            <p:cNvSpPr txBox="1"/>
            <p:nvPr/>
          </p:nvSpPr>
          <p:spPr>
            <a:xfrm>
              <a:off x="2450793" y="4309969"/>
              <a:ext cx="922047" cy="264688"/>
            </a:xfrm>
            <a:prstGeom prst="rect">
              <a:avLst/>
            </a:prstGeom>
            <a:noFill/>
          </p:spPr>
          <p:txBody>
            <a:bodyPr wrap="none" rtlCol="0" anchor="ctr" anchorCtr="0">
              <a:spAutoFit/>
            </a:bodyPr>
            <a:lstStyle/>
            <a:p>
              <a:pPr algn="ctr"/>
              <a:r>
                <a:rPr lang="en-US" sz="1400" b="0" dirty="0">
                  <a:solidFill>
                    <a:schemeClr val="dk1"/>
                  </a:solidFill>
                  <a:effectLst/>
                  <a:latin typeface="Arial" panose="020B0604020202020204" pitchFamily="34" charset="0"/>
                  <a:cs typeface="Arial" panose="020B0604020202020204" pitchFamily="34" charset="0"/>
                </a:rPr>
                <a:t>INPUT13</a:t>
              </a:r>
              <a:endParaRPr lang="en-US" b="0" dirty="0">
                <a:solidFill>
                  <a:schemeClr val="dk1"/>
                </a:solidFill>
                <a:effectLst/>
                <a:latin typeface="Arial" panose="020B0604020202020204" pitchFamily="34" charset="0"/>
                <a:cs typeface="Arial" panose="020B0604020202020204" pitchFamily="34" charset="0"/>
              </a:endParaRPr>
            </a:p>
          </p:txBody>
        </p:sp>
        <p:sp>
          <p:nvSpPr>
            <p:cNvPr id="146" name="TextBox 145"/>
            <p:cNvSpPr txBox="1"/>
            <p:nvPr/>
          </p:nvSpPr>
          <p:spPr>
            <a:xfrm>
              <a:off x="2450793" y="4676480"/>
              <a:ext cx="922047" cy="264688"/>
            </a:xfrm>
            <a:prstGeom prst="rect">
              <a:avLst/>
            </a:prstGeom>
            <a:noFill/>
          </p:spPr>
          <p:txBody>
            <a:bodyPr wrap="none" rtlCol="0" anchor="ctr" anchorCtr="0">
              <a:spAutoFit/>
            </a:bodyPr>
            <a:lstStyle/>
            <a:p>
              <a:pPr algn="ctr"/>
              <a:r>
                <a:rPr lang="en-US" sz="1400" b="0" dirty="0">
                  <a:solidFill>
                    <a:schemeClr val="dk1"/>
                  </a:solidFill>
                  <a:effectLst/>
                  <a:latin typeface="Arial" panose="020B0604020202020204" pitchFamily="34" charset="0"/>
                  <a:cs typeface="Arial" panose="020B0604020202020204" pitchFamily="34" charset="0"/>
                </a:rPr>
                <a:t>INPUT14</a:t>
              </a:r>
              <a:endParaRPr lang="en-US" b="0" dirty="0">
                <a:solidFill>
                  <a:schemeClr val="dk1"/>
                </a:solidFill>
                <a:effectLst/>
                <a:latin typeface="Arial" panose="020B0604020202020204" pitchFamily="34" charset="0"/>
                <a:cs typeface="Arial" panose="020B0604020202020204" pitchFamily="34" charset="0"/>
              </a:endParaRPr>
            </a:p>
          </p:txBody>
        </p:sp>
        <p:sp>
          <p:nvSpPr>
            <p:cNvPr id="147" name="TextBox 146"/>
            <p:cNvSpPr txBox="1"/>
            <p:nvPr/>
          </p:nvSpPr>
          <p:spPr>
            <a:xfrm>
              <a:off x="950141" y="2027412"/>
              <a:ext cx="1351652" cy="369332"/>
            </a:xfrm>
            <a:prstGeom prst="rect">
              <a:avLst/>
            </a:prstGeom>
            <a:solidFill>
              <a:schemeClr val="accent1"/>
            </a:solidFill>
            <a:ln>
              <a:solidFill>
                <a:schemeClr val="tx1"/>
              </a:solidFill>
            </a:ln>
          </p:spPr>
          <p:txBody>
            <a:bodyPr wrap="none" rtlCol="0" anchor="ctr" anchorCtr="0">
              <a:spAutoFit/>
            </a:bodyPr>
            <a:lstStyle/>
            <a:p>
              <a:pPr algn="ctr">
                <a:lnSpc>
                  <a:spcPct val="100000"/>
                </a:lnSpc>
                <a:spcBef>
                  <a:spcPts val="0"/>
                </a:spcBef>
              </a:pPr>
              <a:r>
                <a:rPr lang="en-US" sz="1800" dirty="0">
                  <a:solidFill>
                    <a:schemeClr val="dk1"/>
                  </a:solidFill>
                  <a:effectLst/>
                  <a:latin typeface="Arial" panose="020B0604020202020204" pitchFamily="34" charset="0"/>
                  <a:cs typeface="Arial" panose="020B0604020202020204" pitchFamily="34" charset="0"/>
                </a:rPr>
                <a:t>LPM Logic</a:t>
              </a:r>
              <a:endParaRPr lang="en-US" dirty="0">
                <a:solidFill>
                  <a:schemeClr val="dk1"/>
                </a:solidFill>
                <a:effectLst/>
                <a:latin typeface="Arial" panose="020B0604020202020204" pitchFamily="34" charset="0"/>
                <a:cs typeface="Arial" panose="020B0604020202020204" pitchFamily="34" charset="0"/>
              </a:endParaRPr>
            </a:p>
          </p:txBody>
        </p:sp>
        <p:cxnSp>
          <p:nvCxnSpPr>
            <p:cNvPr id="148" name="Straight Arrow Connector 147"/>
            <p:cNvCxnSpPr/>
            <p:nvPr/>
          </p:nvCxnSpPr>
          <p:spPr bwMode="auto">
            <a:xfrm>
              <a:off x="2302865" y="2212078"/>
              <a:ext cx="799961" cy="0"/>
            </a:xfrm>
            <a:prstGeom prst="straightConnector1">
              <a:avLst/>
            </a:prstGeom>
            <a:solidFill>
              <a:schemeClr val="accent1"/>
            </a:solidFill>
            <a:ln w="25400" cap="flat" cmpd="sng" algn="ctr">
              <a:solidFill>
                <a:schemeClr val="tx1"/>
              </a:solidFill>
              <a:prstDash val="solid"/>
              <a:round/>
              <a:headEnd type="none" w="sm" len="sm"/>
              <a:tailEnd type="none"/>
            </a:ln>
            <a:effectLst/>
          </p:spPr>
        </p:cxnSp>
        <p:sp>
          <p:nvSpPr>
            <p:cNvPr id="149" name="TextBox 148"/>
            <p:cNvSpPr txBox="1"/>
            <p:nvPr/>
          </p:nvSpPr>
          <p:spPr>
            <a:xfrm>
              <a:off x="2260929" y="1981475"/>
              <a:ext cx="841897" cy="264688"/>
            </a:xfrm>
            <a:prstGeom prst="rect">
              <a:avLst/>
            </a:prstGeom>
            <a:noFill/>
          </p:spPr>
          <p:txBody>
            <a:bodyPr wrap="none" rtlCol="0" anchor="ctr" anchorCtr="0">
              <a:spAutoFit/>
            </a:bodyPr>
            <a:lstStyle/>
            <a:p>
              <a:r>
                <a:rPr lang="en-US" sz="1400" b="0" dirty="0">
                  <a:solidFill>
                    <a:schemeClr val="dk1"/>
                  </a:solidFill>
                  <a:effectLst/>
                  <a:latin typeface="Arial" panose="020B0604020202020204" pitchFamily="34" charset="0"/>
                  <a:cs typeface="Arial" panose="020B0604020202020204" pitchFamily="34" charset="0"/>
                </a:rPr>
                <a:t>LPMINT</a:t>
              </a:r>
              <a:endParaRPr lang="en-US" b="0" dirty="0">
                <a:solidFill>
                  <a:schemeClr val="dk1"/>
                </a:solidFill>
                <a:effectLst/>
                <a:latin typeface="Arial" panose="020B0604020202020204" pitchFamily="34" charset="0"/>
                <a:cs typeface="Arial" panose="020B0604020202020204" pitchFamily="34" charset="0"/>
              </a:endParaRPr>
            </a:p>
          </p:txBody>
        </p:sp>
        <p:sp>
          <p:nvSpPr>
            <p:cNvPr id="150" name="TextBox 149"/>
            <p:cNvSpPr txBox="1"/>
            <p:nvPr/>
          </p:nvSpPr>
          <p:spPr>
            <a:xfrm>
              <a:off x="980085" y="2456649"/>
              <a:ext cx="1291764" cy="369332"/>
            </a:xfrm>
            <a:prstGeom prst="rect">
              <a:avLst/>
            </a:prstGeom>
            <a:solidFill>
              <a:schemeClr val="accent1"/>
            </a:solidFill>
            <a:ln>
              <a:solidFill>
                <a:schemeClr val="tx1"/>
              </a:solidFill>
            </a:ln>
          </p:spPr>
          <p:txBody>
            <a:bodyPr wrap="none" lIns="91440" rIns="91440" rtlCol="0" anchor="ctr" anchorCtr="0">
              <a:spAutoFit/>
            </a:bodyPr>
            <a:lstStyle/>
            <a:p>
              <a:pPr algn="ctr">
                <a:lnSpc>
                  <a:spcPct val="100000"/>
                </a:lnSpc>
                <a:spcBef>
                  <a:spcPts val="0"/>
                </a:spcBef>
              </a:pPr>
              <a:r>
                <a:rPr lang="en-US" sz="1800" dirty="0">
                  <a:solidFill>
                    <a:schemeClr val="dk1"/>
                  </a:solidFill>
                  <a:effectLst/>
                  <a:latin typeface="Arial" panose="020B0604020202020204" pitchFamily="34" charset="0"/>
                  <a:cs typeface="Arial" panose="020B0604020202020204" pitchFamily="34" charset="0"/>
                </a:rPr>
                <a:t>Watchdog</a:t>
              </a:r>
              <a:endParaRPr lang="en-US" dirty="0">
                <a:solidFill>
                  <a:schemeClr val="dk1"/>
                </a:solidFill>
                <a:effectLst/>
                <a:latin typeface="Arial" panose="020B0604020202020204" pitchFamily="34" charset="0"/>
                <a:cs typeface="Arial" panose="020B0604020202020204" pitchFamily="34" charset="0"/>
              </a:endParaRPr>
            </a:p>
          </p:txBody>
        </p:sp>
        <p:cxnSp>
          <p:nvCxnSpPr>
            <p:cNvPr id="151" name="Straight Arrow Connector 150"/>
            <p:cNvCxnSpPr/>
            <p:nvPr/>
          </p:nvCxnSpPr>
          <p:spPr bwMode="auto">
            <a:xfrm>
              <a:off x="2272385" y="2641315"/>
              <a:ext cx="830441" cy="0"/>
            </a:xfrm>
            <a:prstGeom prst="straightConnector1">
              <a:avLst/>
            </a:prstGeom>
            <a:solidFill>
              <a:schemeClr val="accent1"/>
            </a:solidFill>
            <a:ln w="25400" cap="flat" cmpd="sng" algn="ctr">
              <a:solidFill>
                <a:schemeClr val="tx1"/>
              </a:solidFill>
              <a:prstDash val="solid"/>
              <a:round/>
              <a:headEnd type="none" w="sm" len="sm"/>
              <a:tailEnd type="none"/>
            </a:ln>
            <a:effectLst/>
          </p:spPr>
        </p:cxnSp>
        <p:sp>
          <p:nvSpPr>
            <p:cNvPr id="152" name="TextBox 151"/>
            <p:cNvSpPr txBox="1"/>
            <p:nvPr/>
          </p:nvSpPr>
          <p:spPr>
            <a:xfrm>
              <a:off x="2262327" y="2410712"/>
              <a:ext cx="772969" cy="264688"/>
            </a:xfrm>
            <a:prstGeom prst="rect">
              <a:avLst/>
            </a:prstGeom>
            <a:noFill/>
          </p:spPr>
          <p:txBody>
            <a:bodyPr wrap="none" rtlCol="0" anchor="ctr" anchorCtr="0">
              <a:spAutoFit/>
            </a:bodyPr>
            <a:lstStyle/>
            <a:p>
              <a:r>
                <a:rPr lang="en-US" sz="1400" b="0" dirty="0">
                  <a:solidFill>
                    <a:schemeClr val="dk1"/>
                  </a:solidFill>
                  <a:effectLst/>
                  <a:latin typeface="Arial" panose="020B0604020202020204" pitchFamily="34" charset="0"/>
                  <a:cs typeface="Arial" panose="020B0604020202020204" pitchFamily="34" charset="0"/>
                </a:rPr>
                <a:t>WDINT</a:t>
              </a:r>
              <a:endParaRPr lang="en-US" b="0" dirty="0">
                <a:solidFill>
                  <a:schemeClr val="dk1"/>
                </a:solidFill>
                <a:effectLst/>
                <a:latin typeface="Arial" panose="020B0604020202020204" pitchFamily="34" charset="0"/>
                <a:cs typeface="Arial" panose="020B0604020202020204" pitchFamily="34" charset="0"/>
              </a:endParaRPr>
            </a:p>
          </p:txBody>
        </p:sp>
        <p:sp>
          <p:nvSpPr>
            <p:cNvPr id="39" name="Flowchart: Delay 38"/>
            <p:cNvSpPr/>
            <p:nvPr/>
          </p:nvSpPr>
          <p:spPr bwMode="auto">
            <a:xfrm>
              <a:off x="3102826" y="2069636"/>
              <a:ext cx="564077" cy="756345"/>
            </a:xfrm>
            <a:prstGeom prst="flowChartDelay">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sp>
          <p:nvSpPr>
            <p:cNvPr id="155" name="TextBox 154"/>
            <p:cNvSpPr txBox="1"/>
            <p:nvPr/>
          </p:nvSpPr>
          <p:spPr>
            <a:xfrm>
              <a:off x="3671679" y="2217765"/>
              <a:ext cx="997132" cy="264688"/>
            </a:xfrm>
            <a:prstGeom prst="rect">
              <a:avLst/>
            </a:prstGeom>
            <a:noFill/>
          </p:spPr>
          <p:txBody>
            <a:bodyPr wrap="none" rtlCol="0" anchor="ctr" anchorCtr="0">
              <a:spAutoFit/>
            </a:bodyPr>
            <a:lstStyle/>
            <a:p>
              <a:r>
                <a:rPr lang="en-US" sz="1400" b="0" dirty="0">
                  <a:solidFill>
                    <a:schemeClr val="dk1"/>
                  </a:solidFill>
                  <a:effectLst/>
                  <a:latin typeface="Arial" panose="020B0604020202020204" pitchFamily="34" charset="0"/>
                  <a:cs typeface="Arial" panose="020B0604020202020204" pitchFamily="34" charset="0"/>
                </a:rPr>
                <a:t>WAKEINT</a:t>
              </a:r>
              <a:endParaRPr lang="en-US" b="0" dirty="0">
                <a:solidFill>
                  <a:schemeClr val="dk1"/>
                </a:solidFill>
                <a:effectLst/>
                <a:latin typeface="Arial" panose="020B0604020202020204" pitchFamily="34" charset="0"/>
                <a:cs typeface="Arial" panose="020B0604020202020204" pitchFamily="34" charset="0"/>
              </a:endParaRPr>
            </a:p>
          </p:txBody>
        </p:sp>
        <p:cxnSp>
          <p:nvCxnSpPr>
            <p:cNvPr id="43" name="Straight Connector 42"/>
            <p:cNvCxnSpPr>
              <a:stCxn id="39" idx="3"/>
            </p:cNvCxnSpPr>
            <p:nvPr/>
          </p:nvCxnSpPr>
          <p:spPr bwMode="auto">
            <a:xfrm>
              <a:off x="3666903" y="2447809"/>
              <a:ext cx="1001908" cy="0"/>
            </a:xfrm>
            <a:prstGeom prst="line">
              <a:avLst/>
            </a:prstGeom>
            <a:solidFill>
              <a:schemeClr val="accent1"/>
            </a:solidFill>
            <a:ln w="25400" cap="flat" cmpd="sng" algn="ctr">
              <a:solidFill>
                <a:schemeClr val="tx1"/>
              </a:solidFill>
              <a:prstDash val="solid"/>
              <a:round/>
              <a:headEnd type="none" w="sm" len="sm"/>
              <a:tailEnd type="triangle" w="med" len="med"/>
            </a:ln>
            <a:effectLst/>
          </p:spPr>
        </p:cxnSp>
        <p:sp>
          <p:nvSpPr>
            <p:cNvPr id="47" name="TextBox 46"/>
            <p:cNvSpPr txBox="1"/>
            <p:nvPr/>
          </p:nvSpPr>
          <p:spPr>
            <a:xfrm>
              <a:off x="432643" y="3471338"/>
              <a:ext cx="732893" cy="1384995"/>
            </a:xfrm>
            <a:prstGeom prst="rect">
              <a:avLst/>
            </a:prstGeom>
            <a:noFill/>
          </p:spPr>
          <p:txBody>
            <a:bodyPr wrap="none" rtlCol="0" anchor="ctr" anchorCtr="0">
              <a:spAutoFit/>
            </a:bodyPr>
            <a:lstStyle/>
            <a:p>
              <a:r>
                <a:rPr lang="en-US" sz="1400" b="0" dirty="0">
                  <a:solidFill>
                    <a:schemeClr val="dk1"/>
                  </a:solidFill>
                  <a:effectLst/>
                  <a:latin typeface="Arial" panose="020B0604020202020204" pitchFamily="34" charset="0"/>
                  <a:cs typeface="Arial" panose="020B0604020202020204" pitchFamily="34" charset="0"/>
                </a:rPr>
                <a:t>GPIO0</a:t>
              </a:r>
            </a:p>
            <a:p>
              <a:r>
                <a:rPr lang="en-US" sz="1400" b="0" dirty="0">
                  <a:solidFill>
                    <a:schemeClr val="dk1"/>
                  </a:solidFill>
                  <a:latin typeface="Arial" panose="020B0604020202020204" pitchFamily="34" charset="0"/>
                  <a:cs typeface="Arial" panose="020B0604020202020204" pitchFamily="34" charset="0"/>
                </a:rPr>
                <a:t>GPIO1</a:t>
              </a:r>
            </a:p>
            <a:p>
              <a:endParaRPr lang="en-US" sz="1400" b="0" dirty="0">
                <a:solidFill>
                  <a:schemeClr val="dk1"/>
                </a:solidFill>
                <a:effectLst/>
                <a:latin typeface="Arial" panose="020B0604020202020204" pitchFamily="34" charset="0"/>
                <a:cs typeface="Arial" panose="020B0604020202020204" pitchFamily="34" charset="0"/>
              </a:endParaRPr>
            </a:p>
            <a:p>
              <a:endParaRPr lang="en-US" sz="1400" b="0" dirty="0">
                <a:solidFill>
                  <a:schemeClr val="dk1"/>
                </a:solidFill>
                <a:effectLst/>
                <a:latin typeface="Arial" panose="020B0604020202020204" pitchFamily="34" charset="0"/>
                <a:cs typeface="Arial" panose="020B0604020202020204" pitchFamily="34" charset="0"/>
              </a:endParaRPr>
            </a:p>
            <a:p>
              <a:r>
                <a:rPr lang="en-US" sz="1400" b="0" dirty="0" err="1">
                  <a:solidFill>
                    <a:schemeClr val="dk1"/>
                  </a:solidFill>
                  <a:latin typeface="Arial" panose="020B0604020202020204" pitchFamily="34" charset="0"/>
                  <a:cs typeface="Arial" panose="020B0604020202020204" pitchFamily="34" charset="0"/>
                </a:rPr>
                <a:t>GPIOx</a:t>
              </a:r>
              <a:endParaRPr lang="en-US" sz="1400" b="0" dirty="0">
                <a:solidFill>
                  <a:schemeClr val="dk1"/>
                </a:solidFill>
                <a:effectLst/>
                <a:latin typeface="Arial" panose="020B0604020202020204" pitchFamily="34" charset="0"/>
                <a:cs typeface="Arial" panose="020B0604020202020204" pitchFamily="34" charset="0"/>
              </a:endParaRPr>
            </a:p>
          </p:txBody>
        </p:sp>
        <p:grpSp>
          <p:nvGrpSpPr>
            <p:cNvPr id="158728" name="Group 158727"/>
            <p:cNvGrpSpPr/>
            <p:nvPr/>
          </p:nvGrpSpPr>
          <p:grpSpPr>
            <a:xfrm>
              <a:off x="753735" y="4061042"/>
              <a:ext cx="92974" cy="468279"/>
              <a:chOff x="818757" y="4094376"/>
              <a:chExt cx="92974" cy="468279"/>
            </a:xfrm>
          </p:grpSpPr>
          <p:sp>
            <p:nvSpPr>
              <p:cNvPr id="157" name="TextBox 156"/>
              <p:cNvSpPr txBox="1"/>
              <p:nvPr/>
            </p:nvSpPr>
            <p:spPr>
              <a:xfrm>
                <a:off x="818757" y="4094376"/>
                <a:ext cx="92974" cy="147733"/>
              </a:xfrm>
              <a:prstGeom prst="rect">
                <a:avLst/>
              </a:prstGeom>
              <a:noFill/>
            </p:spPr>
            <p:txBody>
              <a:bodyPr wrap="none" lIns="0" tIns="0" rIns="0" bIns="0" rtlCol="0" anchor="ctr" anchorCtr="0">
                <a:spAutoFit/>
              </a:bodyPr>
              <a:lstStyle/>
              <a:p>
                <a:r>
                  <a:rPr lang="en-US" sz="1200" dirty="0">
                    <a:solidFill>
                      <a:schemeClr val="dk1"/>
                    </a:solidFill>
                    <a:effectLst/>
                    <a:latin typeface="Arial" panose="020B0604020202020204" pitchFamily="34" charset="0"/>
                    <a:cs typeface="Arial" panose="020B0604020202020204" pitchFamily="34" charset="0"/>
                  </a:rPr>
                  <a:t>●</a:t>
                </a:r>
              </a:p>
            </p:txBody>
          </p:sp>
          <p:sp>
            <p:nvSpPr>
              <p:cNvPr id="158" name="TextBox 157"/>
              <p:cNvSpPr txBox="1"/>
              <p:nvPr/>
            </p:nvSpPr>
            <p:spPr>
              <a:xfrm>
                <a:off x="818757" y="4254649"/>
                <a:ext cx="92974" cy="147733"/>
              </a:xfrm>
              <a:prstGeom prst="rect">
                <a:avLst/>
              </a:prstGeom>
              <a:noFill/>
            </p:spPr>
            <p:txBody>
              <a:bodyPr wrap="none" lIns="0" tIns="0" rIns="0" bIns="0" rtlCol="0" anchor="ctr" anchorCtr="0">
                <a:spAutoFit/>
              </a:bodyPr>
              <a:lstStyle/>
              <a:p>
                <a:r>
                  <a:rPr lang="en-US" sz="1200" dirty="0">
                    <a:solidFill>
                      <a:schemeClr val="dk1"/>
                    </a:solidFill>
                    <a:effectLst/>
                    <a:latin typeface="Arial" panose="020B0604020202020204" pitchFamily="34" charset="0"/>
                    <a:cs typeface="Arial" panose="020B0604020202020204" pitchFamily="34" charset="0"/>
                  </a:rPr>
                  <a:t>●</a:t>
                </a:r>
              </a:p>
            </p:txBody>
          </p:sp>
          <p:sp>
            <p:nvSpPr>
              <p:cNvPr id="159" name="TextBox 158"/>
              <p:cNvSpPr txBox="1"/>
              <p:nvPr/>
            </p:nvSpPr>
            <p:spPr>
              <a:xfrm>
                <a:off x="818757" y="4414922"/>
                <a:ext cx="92974" cy="147733"/>
              </a:xfrm>
              <a:prstGeom prst="rect">
                <a:avLst/>
              </a:prstGeom>
              <a:noFill/>
            </p:spPr>
            <p:txBody>
              <a:bodyPr wrap="none" lIns="0" tIns="0" rIns="0" bIns="0" rtlCol="0" anchor="ctr" anchorCtr="0">
                <a:spAutoFit/>
              </a:bodyPr>
              <a:lstStyle/>
              <a:p>
                <a:r>
                  <a:rPr lang="en-US" sz="1200" dirty="0">
                    <a:solidFill>
                      <a:schemeClr val="dk1"/>
                    </a:solidFill>
                    <a:effectLst/>
                    <a:latin typeface="Arial" panose="020B0604020202020204" pitchFamily="34" charset="0"/>
                    <a:cs typeface="Arial" panose="020B0604020202020204" pitchFamily="34" charset="0"/>
                  </a:rPr>
                  <a:t>●</a:t>
                </a:r>
              </a:p>
            </p:txBody>
          </p:sp>
        </p:grpSp>
        <p:cxnSp>
          <p:nvCxnSpPr>
            <p:cNvPr id="49" name="Straight Arrow Connector 48"/>
            <p:cNvCxnSpPr>
              <a:stCxn id="136" idx="3"/>
            </p:cNvCxnSpPr>
            <p:nvPr/>
          </p:nvCxnSpPr>
          <p:spPr bwMode="auto">
            <a:xfrm>
              <a:off x="4186431" y="3427469"/>
              <a:ext cx="492495" cy="1924"/>
            </a:xfrm>
            <a:prstGeom prst="straightConnector1">
              <a:avLst/>
            </a:prstGeom>
            <a:solidFill>
              <a:schemeClr val="accent1"/>
            </a:solidFill>
            <a:ln w="25400" cap="flat" cmpd="sng" algn="ctr">
              <a:solidFill>
                <a:schemeClr val="tx1"/>
              </a:solidFill>
              <a:prstDash val="solid"/>
              <a:round/>
              <a:headEnd type="none" w="sm" len="sm"/>
              <a:tailEnd type="triangle"/>
            </a:ln>
            <a:effectLst/>
          </p:spPr>
        </p:cxnSp>
        <p:cxnSp>
          <p:nvCxnSpPr>
            <p:cNvPr id="158720" name="Straight Arrow Connector 158719"/>
            <p:cNvCxnSpPr>
              <a:stCxn id="137" idx="3"/>
            </p:cNvCxnSpPr>
            <p:nvPr/>
          </p:nvCxnSpPr>
          <p:spPr bwMode="auto">
            <a:xfrm>
              <a:off x="4186431" y="3797852"/>
              <a:ext cx="492495" cy="0"/>
            </a:xfrm>
            <a:prstGeom prst="straightConnector1">
              <a:avLst/>
            </a:prstGeom>
            <a:solidFill>
              <a:schemeClr val="accent1"/>
            </a:solidFill>
            <a:ln w="25400" cap="flat" cmpd="sng" algn="ctr">
              <a:solidFill>
                <a:schemeClr val="tx1"/>
              </a:solidFill>
              <a:prstDash val="solid"/>
              <a:round/>
              <a:headEnd type="none" w="sm" len="sm"/>
              <a:tailEnd type="triangle"/>
            </a:ln>
            <a:effectLst/>
          </p:spPr>
        </p:cxnSp>
        <p:cxnSp>
          <p:nvCxnSpPr>
            <p:cNvPr id="158723" name="Straight Arrow Connector 158722"/>
            <p:cNvCxnSpPr>
              <a:stCxn id="138" idx="3"/>
            </p:cNvCxnSpPr>
            <p:nvPr/>
          </p:nvCxnSpPr>
          <p:spPr bwMode="auto">
            <a:xfrm flipV="1">
              <a:off x="4186431" y="4164484"/>
              <a:ext cx="492165" cy="2117"/>
            </a:xfrm>
            <a:prstGeom prst="straightConnector1">
              <a:avLst/>
            </a:prstGeom>
            <a:solidFill>
              <a:schemeClr val="accent1"/>
            </a:solidFill>
            <a:ln w="25400" cap="flat" cmpd="sng" algn="ctr">
              <a:solidFill>
                <a:schemeClr val="tx1"/>
              </a:solidFill>
              <a:prstDash val="solid"/>
              <a:round/>
              <a:headEnd type="none" w="sm" len="sm"/>
              <a:tailEnd type="triangle"/>
            </a:ln>
            <a:effectLst/>
          </p:spPr>
        </p:cxnSp>
        <p:cxnSp>
          <p:nvCxnSpPr>
            <p:cNvPr id="158725" name="Straight Arrow Connector 158724"/>
            <p:cNvCxnSpPr>
              <a:stCxn id="139" idx="3"/>
            </p:cNvCxnSpPr>
            <p:nvPr/>
          </p:nvCxnSpPr>
          <p:spPr bwMode="auto">
            <a:xfrm>
              <a:off x="4186431" y="4536167"/>
              <a:ext cx="492495" cy="0"/>
            </a:xfrm>
            <a:prstGeom prst="straightConnector1">
              <a:avLst/>
            </a:prstGeom>
            <a:solidFill>
              <a:schemeClr val="accent1"/>
            </a:solidFill>
            <a:ln w="25400" cap="flat" cmpd="sng" algn="ctr">
              <a:solidFill>
                <a:schemeClr val="tx1"/>
              </a:solidFill>
              <a:prstDash val="solid"/>
              <a:round/>
              <a:headEnd type="none" w="sm" len="sm"/>
              <a:tailEnd type="triangle"/>
            </a:ln>
            <a:effectLst/>
          </p:spPr>
        </p:cxnSp>
        <p:cxnSp>
          <p:nvCxnSpPr>
            <p:cNvPr id="158727" name="Straight Arrow Connector 158726"/>
            <p:cNvCxnSpPr>
              <a:stCxn id="140" idx="3"/>
            </p:cNvCxnSpPr>
            <p:nvPr/>
          </p:nvCxnSpPr>
          <p:spPr bwMode="auto">
            <a:xfrm>
              <a:off x="4186431" y="4901499"/>
              <a:ext cx="492495" cy="0"/>
            </a:xfrm>
            <a:prstGeom prst="straightConnector1">
              <a:avLst/>
            </a:prstGeom>
            <a:solidFill>
              <a:schemeClr val="accent1"/>
            </a:solidFill>
            <a:ln w="25400" cap="flat" cmpd="sng" algn="ctr">
              <a:solidFill>
                <a:schemeClr val="tx1"/>
              </a:solidFill>
              <a:prstDash val="solid"/>
              <a:round/>
              <a:headEnd type="none" w="sm" len="sm"/>
              <a:tailEnd type="triangle"/>
            </a:ln>
            <a:effectLst/>
          </p:spPr>
        </p:cxnSp>
        <p:cxnSp>
          <p:nvCxnSpPr>
            <p:cNvPr id="158730" name="Straight Arrow Connector 158729"/>
            <p:cNvCxnSpPr/>
            <p:nvPr/>
          </p:nvCxnSpPr>
          <p:spPr bwMode="auto">
            <a:xfrm>
              <a:off x="1119809" y="3595570"/>
              <a:ext cx="435863" cy="0"/>
            </a:xfrm>
            <a:prstGeom prst="straightConnector1">
              <a:avLst/>
            </a:prstGeom>
            <a:solidFill>
              <a:schemeClr val="accent1"/>
            </a:solidFill>
            <a:ln w="25400" cap="flat" cmpd="sng" algn="ctr">
              <a:solidFill>
                <a:schemeClr val="tx1"/>
              </a:solidFill>
              <a:prstDash val="solid"/>
              <a:round/>
              <a:headEnd type="none" w="sm" len="sm"/>
              <a:tailEnd type="triangle"/>
            </a:ln>
            <a:effectLst/>
          </p:spPr>
        </p:cxnSp>
        <p:cxnSp>
          <p:nvCxnSpPr>
            <p:cNvPr id="172" name="Straight Arrow Connector 171"/>
            <p:cNvCxnSpPr/>
            <p:nvPr/>
          </p:nvCxnSpPr>
          <p:spPr bwMode="auto">
            <a:xfrm>
              <a:off x="1119809" y="3873864"/>
              <a:ext cx="435863" cy="0"/>
            </a:xfrm>
            <a:prstGeom prst="straightConnector1">
              <a:avLst/>
            </a:prstGeom>
            <a:solidFill>
              <a:schemeClr val="accent1"/>
            </a:solidFill>
            <a:ln w="25400" cap="flat" cmpd="sng" algn="ctr">
              <a:solidFill>
                <a:schemeClr val="tx1"/>
              </a:solidFill>
              <a:prstDash val="solid"/>
              <a:round/>
              <a:headEnd type="none" w="sm" len="sm"/>
              <a:tailEnd type="triangle"/>
            </a:ln>
            <a:effectLst/>
          </p:spPr>
        </p:cxnSp>
        <p:cxnSp>
          <p:nvCxnSpPr>
            <p:cNvPr id="173" name="Straight Arrow Connector 172"/>
            <p:cNvCxnSpPr/>
            <p:nvPr/>
          </p:nvCxnSpPr>
          <p:spPr bwMode="auto">
            <a:xfrm>
              <a:off x="1119809" y="4715368"/>
              <a:ext cx="435863" cy="0"/>
            </a:xfrm>
            <a:prstGeom prst="straightConnector1">
              <a:avLst/>
            </a:prstGeom>
            <a:solidFill>
              <a:schemeClr val="accent1"/>
            </a:solidFill>
            <a:ln w="25400" cap="flat" cmpd="sng" algn="ctr">
              <a:solidFill>
                <a:schemeClr val="tx1"/>
              </a:solidFill>
              <a:prstDash val="solid"/>
              <a:round/>
              <a:headEnd type="none" w="sm" len="sm"/>
              <a:tailEnd type="triangle"/>
            </a:ln>
            <a:effectLst/>
          </p:spPr>
        </p:cxnSp>
      </p:grpSp>
    </p:spTree>
    <p:custDataLst>
      <p:tags r:id="rId1"/>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0" y="66675"/>
            <a:ext cx="9144000" cy="819150"/>
          </a:xfrm>
          <a:noFill/>
          <a:ln/>
        </p:spPr>
        <p:txBody>
          <a:bodyPr lIns="90488" tIns="44450" rIns="90488" bIns="44450" anchor="ctr">
            <a:normAutofit fontScale="90000"/>
          </a:bodyPr>
          <a:lstStyle/>
          <a:p>
            <a:r>
              <a:rPr lang="en-US" sz="4000" dirty="0" err="1"/>
              <a:t>Maskable</a:t>
            </a:r>
            <a:r>
              <a:rPr lang="en-US" sz="4000" dirty="0"/>
              <a:t> Interrupt Processing</a:t>
            </a:r>
            <a:br>
              <a:rPr lang="en-US" sz="4000" dirty="0"/>
            </a:br>
            <a:r>
              <a:rPr lang="en-US" sz="2000" dirty="0"/>
              <a:t>Conceptual Core Overview</a:t>
            </a:r>
          </a:p>
        </p:txBody>
      </p:sp>
      <p:grpSp>
        <p:nvGrpSpPr>
          <p:cNvPr id="9" name="Group 8"/>
          <p:cNvGrpSpPr/>
          <p:nvPr/>
        </p:nvGrpSpPr>
        <p:grpSpPr>
          <a:xfrm>
            <a:off x="757569" y="1296612"/>
            <a:ext cx="7511966" cy="3235643"/>
            <a:chOff x="841459" y="1061720"/>
            <a:chExt cx="7511966" cy="3235643"/>
          </a:xfrm>
        </p:grpSpPr>
        <p:sp>
          <p:nvSpPr>
            <p:cNvPr id="29704" name="Rectangle 8"/>
            <p:cNvSpPr>
              <a:spLocks noChangeArrowheads="1"/>
            </p:cNvSpPr>
            <p:nvPr/>
          </p:nvSpPr>
          <p:spPr bwMode="auto">
            <a:xfrm>
              <a:off x="2574926" y="2716213"/>
              <a:ext cx="368300" cy="292100"/>
            </a:xfrm>
            <a:prstGeom prst="rect">
              <a:avLst/>
            </a:prstGeom>
            <a:solidFill>
              <a:schemeClr val="accent4">
                <a:lumMod val="40000"/>
                <a:lumOff val="60000"/>
              </a:schemeClr>
            </a:solidFill>
            <a:ln w="12700">
              <a:solidFill>
                <a:schemeClr val="tx1"/>
              </a:solidFill>
              <a:miter lim="800000"/>
              <a:headEnd/>
              <a:tailEnd/>
            </a:ln>
            <a:effectLst/>
          </p:spPr>
          <p:txBody>
            <a:bodyPr wrap="none" anchor="ctr"/>
            <a:lstStyle/>
            <a:p>
              <a:endParaRPr lang="en-US"/>
            </a:p>
          </p:txBody>
        </p:sp>
        <p:sp>
          <p:nvSpPr>
            <p:cNvPr id="29705" name="Rectangle 9"/>
            <p:cNvSpPr>
              <a:spLocks noChangeArrowheads="1"/>
            </p:cNvSpPr>
            <p:nvPr/>
          </p:nvSpPr>
          <p:spPr bwMode="auto">
            <a:xfrm>
              <a:off x="2589214" y="3917951"/>
              <a:ext cx="368300" cy="292100"/>
            </a:xfrm>
            <a:prstGeom prst="rect">
              <a:avLst/>
            </a:prstGeom>
            <a:solidFill>
              <a:schemeClr val="accent4">
                <a:lumMod val="40000"/>
                <a:lumOff val="60000"/>
              </a:schemeClr>
            </a:solidFill>
            <a:ln w="12700">
              <a:solidFill>
                <a:schemeClr val="tx1"/>
              </a:solidFill>
              <a:miter lim="800000"/>
              <a:headEnd/>
              <a:tailEnd/>
            </a:ln>
            <a:effectLst/>
          </p:spPr>
          <p:txBody>
            <a:bodyPr wrap="none" anchor="ctr"/>
            <a:lstStyle/>
            <a:p>
              <a:endParaRPr lang="en-US"/>
            </a:p>
          </p:txBody>
        </p:sp>
        <p:sp>
          <p:nvSpPr>
            <p:cNvPr id="29706" name="Rectangle 10"/>
            <p:cNvSpPr>
              <a:spLocks noChangeArrowheads="1"/>
            </p:cNvSpPr>
            <p:nvPr/>
          </p:nvSpPr>
          <p:spPr bwMode="auto">
            <a:xfrm>
              <a:off x="2574926" y="2182813"/>
              <a:ext cx="368300" cy="292100"/>
            </a:xfrm>
            <a:prstGeom prst="rect">
              <a:avLst/>
            </a:prstGeom>
            <a:solidFill>
              <a:schemeClr val="accent4">
                <a:lumMod val="40000"/>
                <a:lumOff val="60000"/>
              </a:schemeClr>
            </a:solidFill>
            <a:ln w="12700">
              <a:solidFill>
                <a:schemeClr val="tx1"/>
              </a:solidFill>
              <a:miter lim="800000"/>
              <a:headEnd/>
              <a:tailEnd/>
            </a:ln>
            <a:effectLst/>
          </p:spPr>
          <p:txBody>
            <a:bodyPr wrap="none" anchor="ctr"/>
            <a:lstStyle/>
            <a:p>
              <a:endParaRPr lang="en-US"/>
            </a:p>
          </p:txBody>
        </p:sp>
        <p:sp>
          <p:nvSpPr>
            <p:cNvPr id="29707" name="Rectangle 11"/>
            <p:cNvSpPr>
              <a:spLocks noChangeArrowheads="1"/>
            </p:cNvSpPr>
            <p:nvPr/>
          </p:nvSpPr>
          <p:spPr bwMode="auto">
            <a:xfrm>
              <a:off x="2630489" y="2195513"/>
              <a:ext cx="307975" cy="307975"/>
            </a:xfrm>
            <a:prstGeom prst="rect">
              <a:avLst/>
            </a:prstGeom>
            <a:noFill/>
            <a:ln w="12700">
              <a:noFill/>
              <a:miter lim="800000"/>
              <a:headEnd/>
              <a:tailEnd/>
            </a:ln>
            <a:effectLst/>
          </p:spPr>
          <p:txBody>
            <a:bodyPr wrap="none" lIns="90488" tIns="44450" rIns="90488" bIns="44450">
              <a:spAutoFit/>
            </a:bodyPr>
            <a:lstStyle/>
            <a:p>
              <a:r>
                <a:rPr lang="en-US" sz="1800">
                  <a:latin typeface="Arial" charset="0"/>
                </a:rPr>
                <a:t>1</a:t>
              </a:r>
            </a:p>
          </p:txBody>
        </p:sp>
        <p:sp>
          <p:nvSpPr>
            <p:cNvPr id="29708" name="Rectangle 12"/>
            <p:cNvSpPr>
              <a:spLocks noChangeArrowheads="1"/>
            </p:cNvSpPr>
            <p:nvPr/>
          </p:nvSpPr>
          <p:spPr bwMode="auto">
            <a:xfrm>
              <a:off x="2630489" y="2728913"/>
              <a:ext cx="307975" cy="307975"/>
            </a:xfrm>
            <a:prstGeom prst="rect">
              <a:avLst/>
            </a:prstGeom>
            <a:noFill/>
            <a:ln w="12700">
              <a:noFill/>
              <a:miter lim="800000"/>
              <a:headEnd/>
              <a:tailEnd/>
            </a:ln>
            <a:effectLst/>
          </p:spPr>
          <p:txBody>
            <a:bodyPr wrap="none" lIns="90488" tIns="44450" rIns="90488" bIns="44450">
              <a:spAutoFit/>
            </a:bodyPr>
            <a:lstStyle/>
            <a:p>
              <a:r>
                <a:rPr lang="en-US" sz="1800">
                  <a:latin typeface="Arial" charset="0"/>
                </a:rPr>
                <a:t>0</a:t>
              </a:r>
            </a:p>
          </p:txBody>
        </p:sp>
        <p:sp>
          <p:nvSpPr>
            <p:cNvPr id="29709" name="Rectangle 13"/>
            <p:cNvSpPr>
              <a:spLocks noChangeArrowheads="1"/>
            </p:cNvSpPr>
            <p:nvPr/>
          </p:nvSpPr>
          <p:spPr bwMode="auto">
            <a:xfrm>
              <a:off x="2644776" y="3930651"/>
              <a:ext cx="307975" cy="307975"/>
            </a:xfrm>
            <a:prstGeom prst="rect">
              <a:avLst/>
            </a:prstGeom>
            <a:noFill/>
            <a:ln w="12700">
              <a:noFill/>
              <a:miter lim="800000"/>
              <a:headEnd/>
              <a:tailEnd/>
            </a:ln>
            <a:effectLst/>
          </p:spPr>
          <p:txBody>
            <a:bodyPr wrap="none" lIns="90488" tIns="44450" rIns="90488" bIns="44450">
              <a:spAutoFit/>
            </a:bodyPr>
            <a:lstStyle/>
            <a:p>
              <a:r>
                <a:rPr lang="en-US" sz="1800">
                  <a:latin typeface="Arial" charset="0"/>
                </a:rPr>
                <a:t>1</a:t>
              </a:r>
            </a:p>
          </p:txBody>
        </p:sp>
        <p:grpSp>
          <p:nvGrpSpPr>
            <p:cNvPr id="29710" name="Group 14"/>
            <p:cNvGrpSpPr>
              <a:grpSpLocks/>
            </p:cNvGrpSpPr>
            <p:nvPr/>
          </p:nvGrpSpPr>
          <p:grpSpPr bwMode="auto">
            <a:xfrm>
              <a:off x="2720976" y="3168651"/>
              <a:ext cx="63500" cy="520700"/>
              <a:chOff x="792" y="2643"/>
              <a:chExt cx="40" cy="328"/>
            </a:xfrm>
          </p:grpSpPr>
          <p:sp>
            <p:nvSpPr>
              <p:cNvPr id="29711" name="Oval 15"/>
              <p:cNvSpPr>
                <a:spLocks noChangeArrowheads="1"/>
              </p:cNvSpPr>
              <p:nvPr/>
            </p:nvSpPr>
            <p:spPr bwMode="auto">
              <a:xfrm>
                <a:off x="792" y="2643"/>
                <a:ext cx="40" cy="4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29712" name="Oval 16"/>
              <p:cNvSpPr>
                <a:spLocks noChangeArrowheads="1"/>
              </p:cNvSpPr>
              <p:nvPr/>
            </p:nvSpPr>
            <p:spPr bwMode="auto">
              <a:xfrm>
                <a:off x="792" y="2787"/>
                <a:ext cx="40" cy="4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29713" name="Oval 17"/>
              <p:cNvSpPr>
                <a:spLocks noChangeArrowheads="1"/>
              </p:cNvSpPr>
              <p:nvPr/>
            </p:nvSpPr>
            <p:spPr bwMode="auto">
              <a:xfrm>
                <a:off x="792" y="2931"/>
                <a:ext cx="40" cy="40"/>
              </a:xfrm>
              <a:prstGeom prst="ellipse">
                <a:avLst/>
              </a:prstGeom>
              <a:solidFill>
                <a:schemeClr val="tx1"/>
              </a:solidFill>
              <a:ln w="12700">
                <a:solidFill>
                  <a:schemeClr val="tx1"/>
                </a:solidFill>
                <a:round/>
                <a:headEnd/>
                <a:tailEnd/>
              </a:ln>
              <a:effectLst/>
            </p:spPr>
            <p:txBody>
              <a:bodyPr wrap="none" anchor="ctr"/>
              <a:lstStyle/>
              <a:p>
                <a:endParaRPr lang="en-US"/>
              </a:p>
            </p:txBody>
          </p:sp>
        </p:grpSp>
        <p:sp>
          <p:nvSpPr>
            <p:cNvPr id="29714" name="Rectangle 18"/>
            <p:cNvSpPr>
              <a:spLocks noChangeArrowheads="1"/>
            </p:cNvSpPr>
            <p:nvPr/>
          </p:nvSpPr>
          <p:spPr bwMode="auto">
            <a:xfrm>
              <a:off x="2240758" y="1061720"/>
              <a:ext cx="1089036" cy="988476"/>
            </a:xfrm>
            <a:prstGeom prst="rect">
              <a:avLst/>
            </a:prstGeom>
            <a:noFill/>
            <a:ln w="12700">
              <a:noFill/>
              <a:miter lim="800000"/>
              <a:headEnd/>
              <a:tailEnd/>
            </a:ln>
            <a:effectLst/>
          </p:spPr>
          <p:txBody>
            <a:bodyPr wrap="square" lIns="90488" tIns="44450" rIns="90488" bIns="44450">
              <a:spAutoFit/>
            </a:bodyPr>
            <a:lstStyle/>
            <a:p>
              <a:pPr algn="ctr">
                <a:lnSpc>
                  <a:spcPct val="100000"/>
                </a:lnSpc>
                <a:spcBef>
                  <a:spcPct val="0"/>
                </a:spcBef>
              </a:pPr>
              <a:r>
                <a:rPr lang="en-US" sz="2000" dirty="0">
                  <a:latin typeface="Arial" charset="0"/>
                </a:rPr>
                <a:t>(</a:t>
              </a:r>
              <a:r>
                <a:rPr lang="en-US" sz="2000" dirty="0">
                  <a:solidFill>
                    <a:schemeClr val="tx2"/>
                  </a:solidFill>
                  <a:latin typeface="Arial" charset="0"/>
                </a:rPr>
                <a:t>IFR</a:t>
              </a:r>
              <a:r>
                <a:rPr lang="en-US" sz="2000" dirty="0">
                  <a:latin typeface="Arial" charset="0"/>
                </a:rPr>
                <a:t>)</a:t>
              </a:r>
            </a:p>
            <a:p>
              <a:pPr algn="ctr">
                <a:spcBef>
                  <a:spcPct val="0"/>
                </a:spcBef>
              </a:pPr>
              <a:r>
                <a:rPr lang="en-US" sz="1600" dirty="0">
                  <a:latin typeface="Arial" charset="0"/>
                </a:rPr>
                <a:t>Interrupt Flag Register</a:t>
              </a:r>
            </a:p>
          </p:txBody>
        </p:sp>
        <p:sp>
          <p:nvSpPr>
            <p:cNvPr id="29723" name="Rectangle 27"/>
            <p:cNvSpPr>
              <a:spLocks noChangeArrowheads="1"/>
            </p:cNvSpPr>
            <p:nvPr/>
          </p:nvSpPr>
          <p:spPr bwMode="auto">
            <a:xfrm>
              <a:off x="1120777" y="3935413"/>
              <a:ext cx="803275" cy="307975"/>
            </a:xfrm>
            <a:prstGeom prst="rect">
              <a:avLst/>
            </a:prstGeom>
            <a:noFill/>
            <a:ln w="12700">
              <a:noFill/>
              <a:miter lim="800000"/>
              <a:headEnd/>
              <a:tailEnd/>
            </a:ln>
            <a:effectLst/>
          </p:spPr>
          <p:txBody>
            <a:bodyPr wrap="none" lIns="90488" tIns="44450" rIns="90488" bIns="44450">
              <a:spAutoFit/>
            </a:bodyPr>
            <a:lstStyle/>
            <a:p>
              <a:r>
                <a:rPr lang="en-US" sz="1800">
                  <a:latin typeface="Arial" charset="0"/>
                </a:rPr>
                <a:t>INT14</a:t>
              </a:r>
            </a:p>
          </p:txBody>
        </p:sp>
        <p:sp>
          <p:nvSpPr>
            <p:cNvPr id="29724" name="Line 28"/>
            <p:cNvSpPr>
              <a:spLocks noChangeShapeType="1"/>
            </p:cNvSpPr>
            <p:nvPr/>
          </p:nvSpPr>
          <p:spPr bwMode="auto">
            <a:xfrm>
              <a:off x="1225552" y="3916363"/>
              <a:ext cx="581025" cy="0"/>
            </a:xfrm>
            <a:prstGeom prst="line">
              <a:avLst/>
            </a:prstGeom>
            <a:noFill/>
            <a:ln w="25400">
              <a:solidFill>
                <a:schemeClr val="tx1"/>
              </a:solidFill>
              <a:round/>
              <a:headEnd/>
              <a:tailEnd/>
            </a:ln>
            <a:effectLst/>
          </p:spPr>
          <p:txBody>
            <a:bodyPr wrap="none" anchor="ctr"/>
            <a:lstStyle/>
            <a:p>
              <a:endParaRPr lang="en-US"/>
            </a:p>
          </p:txBody>
        </p:sp>
        <p:sp>
          <p:nvSpPr>
            <p:cNvPr id="29717" name="Rectangle 21"/>
            <p:cNvSpPr>
              <a:spLocks noChangeArrowheads="1"/>
            </p:cNvSpPr>
            <p:nvPr/>
          </p:nvSpPr>
          <p:spPr bwMode="auto">
            <a:xfrm>
              <a:off x="1106488" y="2195513"/>
              <a:ext cx="676275" cy="307975"/>
            </a:xfrm>
            <a:prstGeom prst="rect">
              <a:avLst/>
            </a:prstGeom>
            <a:noFill/>
            <a:ln w="12700">
              <a:noFill/>
              <a:miter lim="800000"/>
              <a:headEnd/>
              <a:tailEnd/>
            </a:ln>
            <a:effectLst/>
          </p:spPr>
          <p:txBody>
            <a:bodyPr wrap="none" lIns="90488" tIns="44450" rIns="90488" bIns="44450">
              <a:spAutoFit/>
            </a:bodyPr>
            <a:lstStyle/>
            <a:p>
              <a:r>
                <a:rPr lang="en-US" sz="1800">
                  <a:latin typeface="Arial" charset="0"/>
                </a:rPr>
                <a:t>INT1</a:t>
              </a:r>
            </a:p>
          </p:txBody>
        </p:sp>
        <p:sp>
          <p:nvSpPr>
            <p:cNvPr id="29718" name="Line 22"/>
            <p:cNvSpPr>
              <a:spLocks noChangeShapeType="1"/>
            </p:cNvSpPr>
            <p:nvPr/>
          </p:nvSpPr>
          <p:spPr bwMode="auto">
            <a:xfrm>
              <a:off x="1211263" y="2176463"/>
              <a:ext cx="430213" cy="0"/>
            </a:xfrm>
            <a:prstGeom prst="line">
              <a:avLst/>
            </a:prstGeom>
            <a:noFill/>
            <a:ln w="25400">
              <a:solidFill>
                <a:schemeClr val="tx1"/>
              </a:solidFill>
              <a:round/>
              <a:headEnd/>
              <a:tailEnd/>
            </a:ln>
            <a:effectLst/>
          </p:spPr>
          <p:txBody>
            <a:bodyPr wrap="none" anchor="ctr"/>
            <a:lstStyle/>
            <a:p>
              <a:endParaRPr lang="en-US"/>
            </a:p>
          </p:txBody>
        </p:sp>
        <p:sp>
          <p:nvSpPr>
            <p:cNvPr id="29720" name="Rectangle 24"/>
            <p:cNvSpPr>
              <a:spLocks noChangeArrowheads="1"/>
            </p:cNvSpPr>
            <p:nvPr/>
          </p:nvSpPr>
          <p:spPr bwMode="auto">
            <a:xfrm>
              <a:off x="1106488" y="2728913"/>
              <a:ext cx="676275" cy="307975"/>
            </a:xfrm>
            <a:prstGeom prst="rect">
              <a:avLst/>
            </a:prstGeom>
            <a:noFill/>
            <a:ln w="12700">
              <a:noFill/>
              <a:miter lim="800000"/>
              <a:headEnd/>
              <a:tailEnd/>
            </a:ln>
            <a:effectLst/>
          </p:spPr>
          <p:txBody>
            <a:bodyPr wrap="none" lIns="90488" tIns="44450" rIns="90488" bIns="44450">
              <a:spAutoFit/>
            </a:bodyPr>
            <a:lstStyle/>
            <a:p>
              <a:r>
                <a:rPr lang="en-US" sz="1800">
                  <a:latin typeface="Arial" charset="0"/>
                </a:rPr>
                <a:t>INT2</a:t>
              </a:r>
            </a:p>
          </p:txBody>
        </p:sp>
        <p:sp>
          <p:nvSpPr>
            <p:cNvPr id="29721" name="Line 25"/>
            <p:cNvSpPr>
              <a:spLocks noChangeShapeType="1"/>
            </p:cNvSpPr>
            <p:nvPr/>
          </p:nvSpPr>
          <p:spPr bwMode="auto">
            <a:xfrm>
              <a:off x="1211263" y="2709863"/>
              <a:ext cx="430213" cy="0"/>
            </a:xfrm>
            <a:prstGeom prst="line">
              <a:avLst/>
            </a:prstGeom>
            <a:noFill/>
            <a:ln w="25400">
              <a:solidFill>
                <a:schemeClr val="tx1"/>
              </a:solidFill>
              <a:round/>
              <a:headEnd/>
              <a:tailEnd/>
            </a:ln>
            <a:effectLst/>
          </p:spPr>
          <p:txBody>
            <a:bodyPr wrap="none" anchor="ctr"/>
            <a:lstStyle/>
            <a:p>
              <a:endParaRPr lang="en-US"/>
            </a:p>
          </p:txBody>
        </p:sp>
        <p:sp>
          <p:nvSpPr>
            <p:cNvPr id="29725" name="Line 29"/>
            <p:cNvSpPr>
              <a:spLocks noChangeShapeType="1"/>
            </p:cNvSpPr>
            <p:nvPr/>
          </p:nvSpPr>
          <p:spPr bwMode="auto">
            <a:xfrm>
              <a:off x="1890713" y="2328863"/>
              <a:ext cx="671513"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9726" name="Line 30"/>
            <p:cNvSpPr>
              <a:spLocks noChangeShapeType="1"/>
            </p:cNvSpPr>
            <p:nvPr/>
          </p:nvSpPr>
          <p:spPr bwMode="auto">
            <a:xfrm>
              <a:off x="1905001" y="2849563"/>
              <a:ext cx="671513"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9727" name="Line 31"/>
            <p:cNvSpPr>
              <a:spLocks noChangeShapeType="1"/>
            </p:cNvSpPr>
            <p:nvPr/>
          </p:nvSpPr>
          <p:spPr bwMode="auto">
            <a:xfrm>
              <a:off x="1905001" y="4068763"/>
              <a:ext cx="671513"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9728" name="Rectangle 32"/>
            <p:cNvSpPr>
              <a:spLocks noChangeArrowheads="1"/>
            </p:cNvSpPr>
            <p:nvPr/>
          </p:nvSpPr>
          <p:spPr bwMode="auto">
            <a:xfrm>
              <a:off x="841459" y="1061720"/>
              <a:ext cx="1131721" cy="920765"/>
            </a:xfrm>
            <a:prstGeom prst="rect">
              <a:avLst/>
            </a:prstGeom>
            <a:noFill/>
            <a:ln w="12700">
              <a:noFill/>
              <a:miter lim="800000"/>
              <a:headEnd/>
              <a:tailEnd/>
            </a:ln>
            <a:effectLst/>
          </p:spPr>
          <p:txBody>
            <a:bodyPr wrap="none" lIns="90488" tIns="44450" rIns="90488" bIns="44450">
              <a:spAutoFit/>
            </a:bodyPr>
            <a:lstStyle/>
            <a:p>
              <a:pPr algn="ctr">
                <a:lnSpc>
                  <a:spcPct val="100000"/>
                </a:lnSpc>
                <a:spcBef>
                  <a:spcPct val="0"/>
                </a:spcBef>
              </a:pPr>
              <a:r>
                <a:rPr lang="en-US" sz="1800" dirty="0">
                  <a:latin typeface="Arial" charset="0"/>
                </a:rPr>
                <a:t>Core</a:t>
              </a:r>
            </a:p>
            <a:p>
              <a:pPr algn="ctr">
                <a:lnSpc>
                  <a:spcPct val="100000"/>
                </a:lnSpc>
                <a:spcBef>
                  <a:spcPct val="0"/>
                </a:spcBef>
              </a:pPr>
              <a:r>
                <a:rPr lang="en-US" sz="1800" dirty="0">
                  <a:latin typeface="Arial" charset="0"/>
                </a:rPr>
                <a:t>Interrupt</a:t>
              </a:r>
            </a:p>
            <a:p>
              <a:pPr algn="ctr">
                <a:lnSpc>
                  <a:spcPct val="100000"/>
                </a:lnSpc>
                <a:spcBef>
                  <a:spcPct val="0"/>
                </a:spcBef>
              </a:pPr>
              <a:r>
                <a:rPr lang="en-US" sz="1800" dirty="0">
                  <a:latin typeface="Arial" charset="0"/>
                </a:rPr>
                <a:t>Line</a:t>
              </a:r>
            </a:p>
          </p:txBody>
        </p:sp>
        <p:sp>
          <p:nvSpPr>
            <p:cNvPr id="29730" name="Oval 34"/>
            <p:cNvSpPr>
              <a:spLocks noChangeArrowheads="1"/>
            </p:cNvSpPr>
            <p:nvPr/>
          </p:nvSpPr>
          <p:spPr bwMode="auto">
            <a:xfrm>
              <a:off x="1425576" y="3168650"/>
              <a:ext cx="63500" cy="635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29731" name="Oval 35"/>
            <p:cNvSpPr>
              <a:spLocks noChangeArrowheads="1"/>
            </p:cNvSpPr>
            <p:nvPr/>
          </p:nvSpPr>
          <p:spPr bwMode="auto">
            <a:xfrm>
              <a:off x="1425576" y="3397250"/>
              <a:ext cx="63500" cy="635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29732" name="Oval 36"/>
            <p:cNvSpPr>
              <a:spLocks noChangeArrowheads="1"/>
            </p:cNvSpPr>
            <p:nvPr/>
          </p:nvSpPr>
          <p:spPr bwMode="auto">
            <a:xfrm>
              <a:off x="1425576" y="3625850"/>
              <a:ext cx="63500" cy="635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29734" name="Rectangle 38"/>
            <p:cNvSpPr>
              <a:spLocks noChangeArrowheads="1"/>
            </p:cNvSpPr>
            <p:nvPr/>
          </p:nvSpPr>
          <p:spPr bwMode="auto">
            <a:xfrm>
              <a:off x="7146925" y="2106613"/>
              <a:ext cx="1206500" cy="212883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29735" name="Rectangle 39"/>
            <p:cNvSpPr>
              <a:spLocks noChangeArrowheads="1"/>
            </p:cNvSpPr>
            <p:nvPr/>
          </p:nvSpPr>
          <p:spPr bwMode="auto">
            <a:xfrm>
              <a:off x="7304838" y="2711450"/>
              <a:ext cx="920125" cy="828432"/>
            </a:xfrm>
            <a:prstGeom prst="rect">
              <a:avLst/>
            </a:prstGeom>
            <a:noFill/>
            <a:ln w="12700">
              <a:noFill/>
              <a:miter lim="800000"/>
              <a:headEnd/>
              <a:tailEnd/>
            </a:ln>
            <a:effectLst/>
          </p:spPr>
          <p:txBody>
            <a:bodyPr wrap="none" lIns="90488" tIns="44450" rIns="90488" bIns="44450">
              <a:spAutoFit/>
            </a:bodyPr>
            <a:lstStyle/>
            <a:p>
              <a:pPr algn="ctr">
                <a:lnSpc>
                  <a:spcPct val="100000"/>
                </a:lnSpc>
                <a:spcBef>
                  <a:spcPct val="0"/>
                </a:spcBef>
              </a:pPr>
              <a:r>
                <a:rPr lang="en-US" sz="2400" dirty="0">
                  <a:latin typeface="Arial" charset="0"/>
                </a:rPr>
                <a:t>C28x</a:t>
              </a:r>
            </a:p>
            <a:p>
              <a:pPr algn="ctr">
                <a:lnSpc>
                  <a:spcPct val="100000"/>
                </a:lnSpc>
                <a:spcBef>
                  <a:spcPct val="0"/>
                </a:spcBef>
              </a:pPr>
              <a:r>
                <a:rPr lang="en-US" sz="2400" dirty="0">
                  <a:latin typeface="Arial" charset="0"/>
                </a:rPr>
                <a:t>CPU</a:t>
              </a:r>
            </a:p>
          </p:txBody>
        </p:sp>
        <p:sp>
          <p:nvSpPr>
            <p:cNvPr id="29737" name="Rectangle 41"/>
            <p:cNvSpPr>
              <a:spLocks noChangeArrowheads="1"/>
            </p:cNvSpPr>
            <p:nvPr/>
          </p:nvSpPr>
          <p:spPr bwMode="auto">
            <a:xfrm>
              <a:off x="5387975" y="2106613"/>
              <a:ext cx="673100" cy="2128838"/>
            </a:xfrm>
            <a:prstGeom prst="rect">
              <a:avLst/>
            </a:prstGeom>
            <a:solidFill>
              <a:schemeClr val="accent4">
                <a:lumMod val="40000"/>
                <a:lumOff val="60000"/>
              </a:schemeClr>
            </a:solidFill>
            <a:ln w="12700">
              <a:solidFill>
                <a:schemeClr val="tx1"/>
              </a:solidFill>
              <a:miter lim="800000"/>
              <a:headEnd/>
              <a:tailEnd/>
            </a:ln>
            <a:effectLst/>
          </p:spPr>
          <p:txBody>
            <a:bodyPr wrap="none" anchor="ctr"/>
            <a:lstStyle/>
            <a:p>
              <a:endParaRPr lang="en-US"/>
            </a:p>
          </p:txBody>
        </p:sp>
        <p:grpSp>
          <p:nvGrpSpPr>
            <p:cNvPr id="29738" name="Group 42"/>
            <p:cNvGrpSpPr>
              <a:grpSpLocks/>
            </p:cNvGrpSpPr>
            <p:nvPr/>
          </p:nvGrpSpPr>
          <p:grpSpPr bwMode="auto">
            <a:xfrm>
              <a:off x="5464175" y="3092450"/>
              <a:ext cx="487363" cy="198438"/>
              <a:chOff x="3371" y="2030"/>
              <a:chExt cx="307" cy="125"/>
            </a:xfrm>
          </p:grpSpPr>
          <p:sp>
            <p:nvSpPr>
              <p:cNvPr id="29739" name="Line 43"/>
              <p:cNvSpPr>
                <a:spLocks noChangeShapeType="1"/>
              </p:cNvSpPr>
              <p:nvPr/>
            </p:nvSpPr>
            <p:spPr bwMode="auto">
              <a:xfrm flipV="1">
                <a:off x="3417" y="2030"/>
                <a:ext cx="231" cy="103"/>
              </a:xfrm>
              <a:prstGeom prst="line">
                <a:avLst/>
              </a:prstGeom>
              <a:noFill/>
              <a:ln w="12700">
                <a:solidFill>
                  <a:schemeClr val="tx1"/>
                </a:solidFill>
                <a:round/>
                <a:headEnd/>
                <a:tailEnd/>
              </a:ln>
              <a:effectLst/>
            </p:spPr>
            <p:txBody>
              <a:bodyPr wrap="none" anchor="ctr"/>
              <a:lstStyle/>
              <a:p>
                <a:endParaRPr lang="en-US"/>
              </a:p>
            </p:txBody>
          </p:sp>
          <p:sp>
            <p:nvSpPr>
              <p:cNvPr id="29740" name="Oval 44"/>
              <p:cNvSpPr>
                <a:spLocks noChangeArrowheads="1"/>
              </p:cNvSpPr>
              <p:nvPr/>
            </p:nvSpPr>
            <p:spPr bwMode="auto">
              <a:xfrm>
                <a:off x="3371" y="2115"/>
                <a:ext cx="40" cy="4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29741" name="Oval 45"/>
              <p:cNvSpPr>
                <a:spLocks noChangeArrowheads="1"/>
              </p:cNvSpPr>
              <p:nvPr/>
            </p:nvSpPr>
            <p:spPr bwMode="auto">
              <a:xfrm>
                <a:off x="3638" y="2115"/>
                <a:ext cx="40" cy="40"/>
              </a:xfrm>
              <a:prstGeom prst="ellipse">
                <a:avLst/>
              </a:prstGeom>
              <a:solidFill>
                <a:schemeClr val="tx1"/>
              </a:solidFill>
              <a:ln w="12700">
                <a:solidFill>
                  <a:schemeClr val="tx1"/>
                </a:solidFill>
                <a:round/>
                <a:headEnd/>
                <a:tailEnd/>
              </a:ln>
              <a:effectLst/>
            </p:spPr>
            <p:txBody>
              <a:bodyPr wrap="none" anchor="ctr"/>
              <a:lstStyle/>
              <a:p>
                <a:endParaRPr lang="en-US"/>
              </a:p>
            </p:txBody>
          </p:sp>
        </p:grpSp>
        <p:sp>
          <p:nvSpPr>
            <p:cNvPr id="29742" name="Line 46"/>
            <p:cNvSpPr>
              <a:spLocks noChangeShapeType="1"/>
            </p:cNvSpPr>
            <p:nvPr/>
          </p:nvSpPr>
          <p:spPr bwMode="auto">
            <a:xfrm>
              <a:off x="6081713" y="2328863"/>
              <a:ext cx="1052513"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9743" name="Line 47"/>
            <p:cNvSpPr>
              <a:spLocks noChangeShapeType="1"/>
            </p:cNvSpPr>
            <p:nvPr/>
          </p:nvSpPr>
          <p:spPr bwMode="auto">
            <a:xfrm>
              <a:off x="6081713" y="2862263"/>
              <a:ext cx="1052513"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9744" name="Line 48"/>
            <p:cNvSpPr>
              <a:spLocks noChangeShapeType="1"/>
            </p:cNvSpPr>
            <p:nvPr/>
          </p:nvSpPr>
          <p:spPr bwMode="auto">
            <a:xfrm>
              <a:off x="6081713" y="3471863"/>
              <a:ext cx="1052513"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9745" name="Rectangle 49"/>
            <p:cNvSpPr>
              <a:spLocks noChangeArrowheads="1"/>
            </p:cNvSpPr>
            <p:nvPr/>
          </p:nvSpPr>
          <p:spPr bwMode="auto">
            <a:xfrm>
              <a:off x="5153916" y="1061720"/>
              <a:ext cx="1127890" cy="988476"/>
            </a:xfrm>
            <a:prstGeom prst="rect">
              <a:avLst/>
            </a:prstGeom>
            <a:noFill/>
            <a:ln w="12700">
              <a:noFill/>
              <a:miter lim="800000"/>
              <a:headEnd/>
              <a:tailEnd/>
            </a:ln>
            <a:effectLst/>
          </p:spPr>
          <p:txBody>
            <a:bodyPr wrap="square" lIns="90488" tIns="44450" rIns="90488" bIns="44450">
              <a:spAutoFit/>
            </a:bodyPr>
            <a:lstStyle/>
            <a:p>
              <a:pPr algn="ctr">
                <a:lnSpc>
                  <a:spcPct val="100000"/>
                </a:lnSpc>
                <a:spcBef>
                  <a:spcPct val="0"/>
                </a:spcBef>
              </a:pPr>
              <a:r>
                <a:rPr lang="en-US" sz="2000" dirty="0">
                  <a:latin typeface="Arial" charset="0"/>
                </a:rPr>
                <a:t>(</a:t>
              </a:r>
              <a:r>
                <a:rPr lang="en-US" sz="2000" dirty="0">
                  <a:solidFill>
                    <a:schemeClr val="tx2"/>
                  </a:solidFill>
                  <a:latin typeface="Arial" charset="0"/>
                </a:rPr>
                <a:t>INTM</a:t>
              </a:r>
              <a:r>
                <a:rPr lang="en-US" sz="2000" dirty="0">
                  <a:latin typeface="Arial" charset="0"/>
                </a:rPr>
                <a:t>)</a:t>
              </a:r>
            </a:p>
            <a:p>
              <a:pPr algn="ctr">
                <a:spcBef>
                  <a:spcPct val="0"/>
                </a:spcBef>
              </a:pPr>
              <a:r>
                <a:rPr lang="en-US" sz="1600" dirty="0">
                  <a:latin typeface="Arial" charset="0"/>
                </a:rPr>
                <a:t>Global Interrupt Mask</a:t>
              </a:r>
            </a:p>
          </p:txBody>
        </p:sp>
        <p:sp>
          <p:nvSpPr>
            <p:cNvPr id="29746" name="Line 50"/>
            <p:cNvSpPr>
              <a:spLocks noChangeShapeType="1"/>
            </p:cNvSpPr>
            <p:nvPr/>
          </p:nvSpPr>
          <p:spPr bwMode="auto">
            <a:xfrm>
              <a:off x="6073775" y="4083050"/>
              <a:ext cx="1052513"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9748" name="Line 52"/>
            <p:cNvSpPr>
              <a:spLocks noChangeShapeType="1"/>
            </p:cNvSpPr>
            <p:nvPr/>
          </p:nvSpPr>
          <p:spPr bwMode="auto">
            <a:xfrm>
              <a:off x="2957513" y="2328863"/>
              <a:ext cx="823913" cy="0"/>
            </a:xfrm>
            <a:prstGeom prst="line">
              <a:avLst/>
            </a:prstGeom>
            <a:noFill/>
            <a:ln w="12700">
              <a:solidFill>
                <a:schemeClr val="tx1"/>
              </a:solidFill>
              <a:round/>
              <a:headEnd/>
              <a:tailEnd/>
            </a:ln>
            <a:effectLst/>
          </p:spPr>
          <p:txBody>
            <a:bodyPr wrap="none" anchor="ctr"/>
            <a:lstStyle/>
            <a:p>
              <a:endParaRPr lang="en-US"/>
            </a:p>
          </p:txBody>
        </p:sp>
        <p:sp>
          <p:nvSpPr>
            <p:cNvPr id="29749" name="Line 53"/>
            <p:cNvSpPr>
              <a:spLocks noChangeShapeType="1"/>
            </p:cNvSpPr>
            <p:nvPr/>
          </p:nvSpPr>
          <p:spPr bwMode="auto">
            <a:xfrm>
              <a:off x="2971801" y="2849563"/>
              <a:ext cx="823913" cy="0"/>
            </a:xfrm>
            <a:prstGeom prst="line">
              <a:avLst/>
            </a:prstGeom>
            <a:noFill/>
            <a:ln w="12700">
              <a:solidFill>
                <a:schemeClr val="tx1"/>
              </a:solidFill>
              <a:round/>
              <a:headEnd/>
              <a:tailEnd/>
            </a:ln>
            <a:effectLst/>
          </p:spPr>
          <p:txBody>
            <a:bodyPr wrap="none" anchor="ctr"/>
            <a:lstStyle/>
            <a:p>
              <a:endParaRPr lang="en-US"/>
            </a:p>
          </p:txBody>
        </p:sp>
        <p:sp>
          <p:nvSpPr>
            <p:cNvPr id="29750" name="Line 54"/>
            <p:cNvSpPr>
              <a:spLocks noChangeShapeType="1"/>
            </p:cNvSpPr>
            <p:nvPr/>
          </p:nvSpPr>
          <p:spPr bwMode="auto">
            <a:xfrm>
              <a:off x="2971801" y="4068763"/>
              <a:ext cx="823913" cy="0"/>
            </a:xfrm>
            <a:prstGeom prst="line">
              <a:avLst/>
            </a:prstGeom>
            <a:noFill/>
            <a:ln w="12700">
              <a:solidFill>
                <a:schemeClr val="tx1"/>
              </a:solidFill>
              <a:round/>
              <a:headEnd/>
              <a:tailEnd/>
            </a:ln>
            <a:effectLst/>
          </p:spPr>
          <p:txBody>
            <a:bodyPr wrap="none" anchor="ctr"/>
            <a:lstStyle/>
            <a:p>
              <a:endParaRPr lang="en-US"/>
            </a:p>
          </p:txBody>
        </p:sp>
        <p:sp>
          <p:nvSpPr>
            <p:cNvPr id="29751" name="Line 55"/>
            <p:cNvSpPr>
              <a:spLocks noChangeShapeType="1"/>
            </p:cNvSpPr>
            <p:nvPr/>
          </p:nvSpPr>
          <p:spPr bwMode="auto">
            <a:xfrm>
              <a:off x="4329113" y="2328863"/>
              <a:ext cx="1052513"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9752" name="Line 56"/>
            <p:cNvSpPr>
              <a:spLocks noChangeShapeType="1"/>
            </p:cNvSpPr>
            <p:nvPr/>
          </p:nvSpPr>
          <p:spPr bwMode="auto">
            <a:xfrm>
              <a:off x="4329113" y="2862263"/>
              <a:ext cx="1052513"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9753" name="Line 57"/>
            <p:cNvSpPr>
              <a:spLocks noChangeShapeType="1"/>
            </p:cNvSpPr>
            <p:nvPr/>
          </p:nvSpPr>
          <p:spPr bwMode="auto">
            <a:xfrm>
              <a:off x="4343401" y="4068763"/>
              <a:ext cx="1052513"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9754" name="Rectangle 58"/>
            <p:cNvSpPr>
              <a:spLocks noChangeArrowheads="1"/>
            </p:cNvSpPr>
            <p:nvPr/>
          </p:nvSpPr>
          <p:spPr bwMode="auto">
            <a:xfrm>
              <a:off x="3526918" y="1061720"/>
              <a:ext cx="1094170" cy="988476"/>
            </a:xfrm>
            <a:prstGeom prst="rect">
              <a:avLst/>
            </a:prstGeom>
            <a:noFill/>
            <a:ln w="12700">
              <a:noFill/>
              <a:miter lim="800000"/>
              <a:headEnd/>
              <a:tailEnd/>
            </a:ln>
            <a:effectLst/>
          </p:spPr>
          <p:txBody>
            <a:bodyPr wrap="square" lIns="90488" tIns="44450" rIns="90488" bIns="44450">
              <a:spAutoFit/>
            </a:bodyPr>
            <a:lstStyle/>
            <a:p>
              <a:pPr algn="ctr">
                <a:lnSpc>
                  <a:spcPct val="100000"/>
                </a:lnSpc>
                <a:spcBef>
                  <a:spcPct val="0"/>
                </a:spcBef>
              </a:pPr>
              <a:r>
                <a:rPr lang="en-US" sz="2000" dirty="0">
                  <a:latin typeface="Arial" charset="0"/>
                </a:rPr>
                <a:t>(</a:t>
              </a:r>
              <a:r>
                <a:rPr lang="en-US" sz="2000" dirty="0">
                  <a:solidFill>
                    <a:schemeClr val="tx2"/>
                  </a:solidFill>
                  <a:latin typeface="Arial" charset="0"/>
                </a:rPr>
                <a:t>IER</a:t>
              </a:r>
              <a:r>
                <a:rPr lang="en-US" sz="2000" dirty="0">
                  <a:latin typeface="Arial" charset="0"/>
                </a:rPr>
                <a:t>)</a:t>
              </a:r>
            </a:p>
            <a:p>
              <a:pPr algn="ctr">
                <a:spcBef>
                  <a:spcPct val="0"/>
                </a:spcBef>
              </a:pPr>
              <a:r>
                <a:rPr lang="en-US" sz="1600" dirty="0">
                  <a:latin typeface="Arial" charset="0"/>
                </a:rPr>
                <a:t>Interrupt Enable Register</a:t>
              </a:r>
              <a:endParaRPr lang="en-US" sz="2000" dirty="0">
                <a:latin typeface="Arial" charset="0"/>
              </a:endParaRPr>
            </a:p>
          </p:txBody>
        </p:sp>
        <p:grpSp>
          <p:nvGrpSpPr>
            <p:cNvPr id="29807" name="Group 111"/>
            <p:cNvGrpSpPr>
              <a:grpSpLocks/>
            </p:cNvGrpSpPr>
            <p:nvPr/>
          </p:nvGrpSpPr>
          <p:grpSpPr bwMode="auto">
            <a:xfrm>
              <a:off x="3581401" y="2087563"/>
              <a:ext cx="990600" cy="2209800"/>
              <a:chOff x="2256" y="1315"/>
              <a:chExt cx="624" cy="1392"/>
            </a:xfrm>
          </p:grpSpPr>
          <p:grpSp>
            <p:nvGrpSpPr>
              <p:cNvPr id="29756" name="Group 60"/>
              <p:cNvGrpSpPr>
                <a:grpSpLocks/>
              </p:cNvGrpSpPr>
              <p:nvPr/>
            </p:nvGrpSpPr>
            <p:grpSpPr bwMode="auto">
              <a:xfrm>
                <a:off x="2397" y="1701"/>
                <a:ext cx="307" cy="125"/>
                <a:chOff x="2315" y="2009"/>
                <a:chExt cx="307" cy="125"/>
              </a:xfrm>
            </p:grpSpPr>
            <p:sp>
              <p:nvSpPr>
                <p:cNvPr id="29757" name="Line 61"/>
                <p:cNvSpPr>
                  <a:spLocks noChangeShapeType="1"/>
                </p:cNvSpPr>
                <p:nvPr/>
              </p:nvSpPr>
              <p:spPr bwMode="auto">
                <a:xfrm flipV="1">
                  <a:off x="2361" y="2009"/>
                  <a:ext cx="231" cy="103"/>
                </a:xfrm>
                <a:prstGeom prst="line">
                  <a:avLst/>
                </a:prstGeom>
                <a:noFill/>
                <a:ln w="12700">
                  <a:solidFill>
                    <a:schemeClr val="tx1"/>
                  </a:solidFill>
                  <a:round/>
                  <a:headEnd/>
                  <a:tailEnd/>
                </a:ln>
                <a:effectLst/>
              </p:spPr>
              <p:txBody>
                <a:bodyPr wrap="none" anchor="ctr"/>
                <a:lstStyle/>
                <a:p>
                  <a:endParaRPr lang="en-US"/>
                </a:p>
              </p:txBody>
            </p:sp>
            <p:sp>
              <p:nvSpPr>
                <p:cNvPr id="29758" name="Oval 62"/>
                <p:cNvSpPr>
                  <a:spLocks noChangeArrowheads="1"/>
                </p:cNvSpPr>
                <p:nvPr/>
              </p:nvSpPr>
              <p:spPr bwMode="auto">
                <a:xfrm>
                  <a:off x="2315" y="2094"/>
                  <a:ext cx="40" cy="4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29759" name="Oval 63"/>
                <p:cNvSpPr>
                  <a:spLocks noChangeArrowheads="1"/>
                </p:cNvSpPr>
                <p:nvPr/>
              </p:nvSpPr>
              <p:spPr bwMode="auto">
                <a:xfrm>
                  <a:off x="2582" y="2094"/>
                  <a:ext cx="40" cy="40"/>
                </a:xfrm>
                <a:prstGeom prst="ellipse">
                  <a:avLst/>
                </a:prstGeom>
                <a:solidFill>
                  <a:schemeClr val="tx1"/>
                </a:solidFill>
                <a:ln w="12700">
                  <a:solidFill>
                    <a:schemeClr val="tx1"/>
                  </a:solidFill>
                  <a:round/>
                  <a:headEnd/>
                  <a:tailEnd/>
                </a:ln>
                <a:effectLst/>
              </p:spPr>
              <p:txBody>
                <a:bodyPr wrap="none" anchor="ctr"/>
                <a:lstStyle/>
                <a:p>
                  <a:endParaRPr lang="en-US"/>
                </a:p>
              </p:txBody>
            </p:sp>
          </p:grpSp>
          <p:grpSp>
            <p:nvGrpSpPr>
              <p:cNvPr id="29760" name="Group 64"/>
              <p:cNvGrpSpPr>
                <a:grpSpLocks/>
              </p:cNvGrpSpPr>
              <p:nvPr/>
            </p:nvGrpSpPr>
            <p:grpSpPr bwMode="auto">
              <a:xfrm>
                <a:off x="2397" y="1373"/>
                <a:ext cx="307" cy="125"/>
                <a:chOff x="2315" y="1681"/>
                <a:chExt cx="307" cy="125"/>
              </a:xfrm>
            </p:grpSpPr>
            <p:sp>
              <p:nvSpPr>
                <p:cNvPr id="29761" name="Line 65"/>
                <p:cNvSpPr>
                  <a:spLocks noChangeShapeType="1"/>
                </p:cNvSpPr>
                <p:nvPr/>
              </p:nvSpPr>
              <p:spPr bwMode="auto">
                <a:xfrm flipV="1">
                  <a:off x="2361" y="1681"/>
                  <a:ext cx="231" cy="103"/>
                </a:xfrm>
                <a:prstGeom prst="line">
                  <a:avLst/>
                </a:prstGeom>
                <a:noFill/>
                <a:ln w="12700">
                  <a:solidFill>
                    <a:schemeClr val="tx1"/>
                  </a:solidFill>
                  <a:round/>
                  <a:headEnd/>
                  <a:tailEnd/>
                </a:ln>
                <a:effectLst/>
              </p:spPr>
              <p:txBody>
                <a:bodyPr wrap="none" anchor="ctr"/>
                <a:lstStyle/>
                <a:p>
                  <a:endParaRPr lang="en-US"/>
                </a:p>
              </p:txBody>
            </p:sp>
            <p:sp>
              <p:nvSpPr>
                <p:cNvPr id="29762" name="Oval 66"/>
                <p:cNvSpPr>
                  <a:spLocks noChangeArrowheads="1"/>
                </p:cNvSpPr>
                <p:nvPr/>
              </p:nvSpPr>
              <p:spPr bwMode="auto">
                <a:xfrm>
                  <a:off x="2315" y="1766"/>
                  <a:ext cx="40" cy="4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29763" name="Oval 67"/>
                <p:cNvSpPr>
                  <a:spLocks noChangeArrowheads="1"/>
                </p:cNvSpPr>
                <p:nvPr/>
              </p:nvSpPr>
              <p:spPr bwMode="auto">
                <a:xfrm>
                  <a:off x="2582" y="1766"/>
                  <a:ext cx="40" cy="40"/>
                </a:xfrm>
                <a:prstGeom prst="ellipse">
                  <a:avLst/>
                </a:prstGeom>
                <a:solidFill>
                  <a:schemeClr val="tx1"/>
                </a:solidFill>
                <a:ln w="12700">
                  <a:solidFill>
                    <a:schemeClr val="tx1"/>
                  </a:solidFill>
                  <a:round/>
                  <a:headEnd/>
                  <a:tailEnd/>
                </a:ln>
                <a:effectLst/>
              </p:spPr>
              <p:txBody>
                <a:bodyPr wrap="none" anchor="ctr"/>
                <a:lstStyle/>
                <a:p>
                  <a:endParaRPr lang="en-US"/>
                </a:p>
              </p:txBody>
            </p:sp>
          </p:grpSp>
          <p:grpSp>
            <p:nvGrpSpPr>
              <p:cNvPr id="29764" name="Group 68"/>
              <p:cNvGrpSpPr>
                <a:grpSpLocks/>
              </p:cNvGrpSpPr>
              <p:nvPr/>
            </p:nvGrpSpPr>
            <p:grpSpPr bwMode="auto">
              <a:xfrm>
                <a:off x="2406" y="2461"/>
                <a:ext cx="307" cy="125"/>
                <a:chOff x="2315" y="2393"/>
                <a:chExt cx="307" cy="125"/>
              </a:xfrm>
            </p:grpSpPr>
            <p:sp>
              <p:nvSpPr>
                <p:cNvPr id="29765" name="Line 69"/>
                <p:cNvSpPr>
                  <a:spLocks noChangeShapeType="1"/>
                </p:cNvSpPr>
                <p:nvPr/>
              </p:nvSpPr>
              <p:spPr bwMode="auto">
                <a:xfrm flipV="1">
                  <a:off x="2361" y="2393"/>
                  <a:ext cx="231" cy="103"/>
                </a:xfrm>
                <a:prstGeom prst="line">
                  <a:avLst/>
                </a:prstGeom>
                <a:noFill/>
                <a:ln w="12700">
                  <a:solidFill>
                    <a:schemeClr val="tx1"/>
                  </a:solidFill>
                  <a:round/>
                  <a:headEnd/>
                  <a:tailEnd/>
                </a:ln>
                <a:effectLst/>
              </p:spPr>
              <p:txBody>
                <a:bodyPr wrap="none" anchor="ctr"/>
                <a:lstStyle/>
                <a:p>
                  <a:endParaRPr lang="en-US"/>
                </a:p>
              </p:txBody>
            </p:sp>
            <p:sp>
              <p:nvSpPr>
                <p:cNvPr id="29766" name="Oval 70"/>
                <p:cNvSpPr>
                  <a:spLocks noChangeArrowheads="1"/>
                </p:cNvSpPr>
                <p:nvPr/>
              </p:nvSpPr>
              <p:spPr bwMode="auto">
                <a:xfrm>
                  <a:off x="2315" y="2478"/>
                  <a:ext cx="40" cy="4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29767" name="Oval 71"/>
                <p:cNvSpPr>
                  <a:spLocks noChangeArrowheads="1"/>
                </p:cNvSpPr>
                <p:nvPr/>
              </p:nvSpPr>
              <p:spPr bwMode="auto">
                <a:xfrm>
                  <a:off x="2582" y="2478"/>
                  <a:ext cx="40" cy="40"/>
                </a:xfrm>
                <a:prstGeom prst="ellipse">
                  <a:avLst/>
                </a:prstGeom>
                <a:solidFill>
                  <a:schemeClr val="tx1"/>
                </a:solidFill>
                <a:ln w="12700">
                  <a:solidFill>
                    <a:schemeClr val="tx1"/>
                  </a:solidFill>
                  <a:round/>
                  <a:headEnd/>
                  <a:tailEnd/>
                </a:ln>
                <a:effectLst/>
              </p:spPr>
              <p:txBody>
                <a:bodyPr wrap="none" anchor="ctr"/>
                <a:lstStyle/>
                <a:p>
                  <a:endParaRPr lang="en-US"/>
                </a:p>
              </p:txBody>
            </p:sp>
          </p:grpSp>
          <p:grpSp>
            <p:nvGrpSpPr>
              <p:cNvPr id="29768" name="Group 72"/>
              <p:cNvGrpSpPr>
                <a:grpSpLocks/>
              </p:cNvGrpSpPr>
              <p:nvPr/>
            </p:nvGrpSpPr>
            <p:grpSpPr bwMode="auto">
              <a:xfrm>
                <a:off x="2530" y="1996"/>
                <a:ext cx="40" cy="328"/>
                <a:chOff x="792" y="2643"/>
                <a:chExt cx="40" cy="328"/>
              </a:xfrm>
            </p:grpSpPr>
            <p:sp>
              <p:nvSpPr>
                <p:cNvPr id="29769" name="Oval 73"/>
                <p:cNvSpPr>
                  <a:spLocks noChangeArrowheads="1"/>
                </p:cNvSpPr>
                <p:nvPr/>
              </p:nvSpPr>
              <p:spPr bwMode="auto">
                <a:xfrm>
                  <a:off x="792" y="2643"/>
                  <a:ext cx="40" cy="4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29770" name="Oval 74"/>
                <p:cNvSpPr>
                  <a:spLocks noChangeArrowheads="1"/>
                </p:cNvSpPr>
                <p:nvPr/>
              </p:nvSpPr>
              <p:spPr bwMode="auto">
                <a:xfrm>
                  <a:off x="792" y="2787"/>
                  <a:ext cx="40" cy="4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29771" name="Oval 75"/>
                <p:cNvSpPr>
                  <a:spLocks noChangeArrowheads="1"/>
                </p:cNvSpPr>
                <p:nvPr/>
              </p:nvSpPr>
              <p:spPr bwMode="auto">
                <a:xfrm>
                  <a:off x="792" y="2931"/>
                  <a:ext cx="40" cy="40"/>
                </a:xfrm>
                <a:prstGeom prst="ellipse">
                  <a:avLst/>
                </a:prstGeom>
                <a:solidFill>
                  <a:schemeClr val="tx1"/>
                </a:solidFill>
                <a:ln w="12700">
                  <a:solidFill>
                    <a:schemeClr val="tx1"/>
                  </a:solidFill>
                  <a:round/>
                  <a:headEnd/>
                  <a:tailEnd/>
                </a:ln>
                <a:effectLst/>
              </p:spPr>
              <p:txBody>
                <a:bodyPr wrap="none" anchor="ctr"/>
                <a:lstStyle/>
                <a:p>
                  <a:endParaRPr lang="en-US"/>
                </a:p>
              </p:txBody>
            </p:sp>
          </p:grpSp>
          <p:sp>
            <p:nvSpPr>
              <p:cNvPr id="29772" name="Rectangle 76"/>
              <p:cNvSpPr>
                <a:spLocks noChangeArrowheads="1"/>
              </p:cNvSpPr>
              <p:nvPr/>
            </p:nvSpPr>
            <p:spPr bwMode="auto">
              <a:xfrm>
                <a:off x="2256" y="1315"/>
                <a:ext cx="624" cy="1392"/>
              </a:xfrm>
              <a:prstGeom prst="rect">
                <a:avLst/>
              </a:prstGeom>
              <a:noFill/>
              <a:ln w="19050">
                <a:solidFill>
                  <a:schemeClr val="tx2"/>
                </a:solidFill>
                <a:prstDash val="sysDot"/>
                <a:miter lim="800000"/>
                <a:headEnd/>
                <a:tailEnd/>
              </a:ln>
              <a:effectLst/>
            </p:spPr>
            <p:txBody>
              <a:bodyPr wrap="none" anchor="ctr"/>
              <a:lstStyle/>
              <a:p>
                <a:endParaRPr lang="en-US"/>
              </a:p>
            </p:txBody>
          </p:sp>
        </p:grpSp>
      </p:grpSp>
      <p:sp>
        <p:nvSpPr>
          <p:cNvPr id="69" name="Text Box 36"/>
          <p:cNvSpPr txBox="1">
            <a:spLocks noChangeArrowheads="1"/>
          </p:cNvSpPr>
          <p:nvPr/>
        </p:nvSpPr>
        <p:spPr bwMode="auto">
          <a:xfrm>
            <a:off x="267619" y="4948601"/>
            <a:ext cx="8607933" cy="1754326"/>
          </a:xfrm>
          <a:prstGeom prst="rect">
            <a:avLst/>
          </a:prstGeom>
          <a:noFill/>
          <a:ln w="12700">
            <a:noFill/>
            <a:miter lim="800000"/>
            <a:headEnd type="none" w="sm" len="sm"/>
            <a:tailEnd type="none" w="sm" len="sm"/>
          </a:ln>
          <a:effectLst/>
        </p:spPr>
        <p:txBody>
          <a:bodyPr wrap="square">
            <a:spAutoFit/>
          </a:bodyPr>
          <a:lstStyle/>
          <a:p>
            <a:pPr marL="234950" indent="-234950">
              <a:buClr>
                <a:schemeClr val="tx2"/>
              </a:buClr>
              <a:buSzPct val="75000"/>
              <a:buFont typeface="Wingdings" pitchFamily="2" charset="2"/>
              <a:buChar char="u"/>
            </a:pPr>
            <a:r>
              <a:rPr lang="en-US" sz="1800" b="0" dirty="0">
                <a:latin typeface="Arial" charset="0"/>
              </a:rPr>
              <a:t>If an interrupt signal is recognized, the corresponding </a:t>
            </a:r>
            <a:r>
              <a:rPr lang="en-US" sz="1800" b="0" dirty="0" err="1">
                <a:latin typeface="Arial" charset="0"/>
              </a:rPr>
              <a:t>IFR</a:t>
            </a:r>
            <a:r>
              <a:rPr lang="en-US" sz="1800" b="0" baseline="-25000" dirty="0" err="1">
                <a:latin typeface="Arial" charset="0"/>
              </a:rPr>
              <a:t>Bit</a:t>
            </a:r>
            <a:r>
              <a:rPr lang="en-US" sz="1800" b="0" dirty="0">
                <a:latin typeface="Arial" charset="0"/>
              </a:rPr>
              <a:t> is set and latched</a:t>
            </a:r>
          </a:p>
          <a:p>
            <a:pPr marL="234950" indent="-234950">
              <a:buClr>
                <a:schemeClr val="tx2"/>
              </a:buClr>
              <a:buSzPct val="75000"/>
              <a:buFont typeface="Wingdings" pitchFamily="2" charset="2"/>
              <a:buChar char="u"/>
            </a:pPr>
            <a:r>
              <a:rPr lang="en-US" sz="1800" b="0" dirty="0">
                <a:latin typeface="Arial" charset="0"/>
              </a:rPr>
              <a:t>If the </a:t>
            </a:r>
            <a:r>
              <a:rPr lang="en-US" sz="1800" b="0" dirty="0" err="1">
                <a:latin typeface="Arial" charset="0"/>
              </a:rPr>
              <a:t>IER</a:t>
            </a:r>
            <a:r>
              <a:rPr lang="en-US" sz="1800" b="0" baseline="-25000" dirty="0" err="1">
                <a:latin typeface="Arial" charset="0"/>
              </a:rPr>
              <a:t>Bit</a:t>
            </a:r>
            <a:r>
              <a:rPr lang="en-US" sz="1800" b="0" dirty="0">
                <a:latin typeface="Arial" charset="0"/>
              </a:rPr>
              <a:t> is set and the INTM is clear, the CPU receives the interrupt</a:t>
            </a:r>
          </a:p>
          <a:p>
            <a:pPr marL="234950" indent="-234950">
              <a:buClr>
                <a:schemeClr val="tx2"/>
              </a:buClr>
              <a:buSzPct val="75000"/>
              <a:buFont typeface="Wingdings" pitchFamily="2" charset="2"/>
              <a:buChar char="u"/>
            </a:pPr>
            <a:r>
              <a:rPr lang="en-US" sz="1800" b="0" dirty="0">
                <a:latin typeface="Arial" charset="0"/>
              </a:rPr>
              <a:t>Compiler generates atomic instructions (non-interruptible) for setting/clearing IFR</a:t>
            </a:r>
          </a:p>
          <a:p>
            <a:pPr marL="234950" indent="-234950">
              <a:buClr>
                <a:schemeClr val="tx2"/>
              </a:buClr>
              <a:buSzPct val="75000"/>
              <a:buFont typeface="Wingdings" pitchFamily="2" charset="2"/>
              <a:buChar char="u"/>
            </a:pPr>
            <a:r>
              <a:rPr lang="en-US" sz="1800" b="0" dirty="0" err="1">
                <a:latin typeface="Arial" charset="0"/>
              </a:rPr>
              <a:t>IFR</a:t>
            </a:r>
            <a:r>
              <a:rPr lang="en-US" sz="1800" b="0" baseline="-25000" dirty="0" err="1">
                <a:latin typeface="Arial" charset="0"/>
              </a:rPr>
              <a:t>Bit</a:t>
            </a:r>
            <a:r>
              <a:rPr lang="en-US" sz="1800" b="0" dirty="0">
                <a:latin typeface="Arial" charset="0"/>
              </a:rPr>
              <a:t> is cleared when interrupt is acknowledged by CPU</a:t>
            </a:r>
          </a:p>
          <a:p>
            <a:pPr marL="234950" indent="-234950">
              <a:buClr>
                <a:schemeClr val="tx2"/>
              </a:buClr>
              <a:buSzPct val="75000"/>
              <a:buFont typeface="Wingdings" pitchFamily="2" charset="2"/>
              <a:buChar char="u"/>
            </a:pPr>
            <a:r>
              <a:rPr lang="en-US" sz="1800" b="0" dirty="0">
                <a:latin typeface="Arial" charset="0"/>
              </a:rPr>
              <a:t>The IFR register is cleared on reset</a:t>
            </a:r>
          </a:p>
        </p:txBody>
      </p:sp>
    </p:spTree>
    <p:custDataLst>
      <p:tags r:id="rId1"/>
    </p:custData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t>Interrupt Enable Register (IER)</a:t>
            </a:r>
          </a:p>
        </p:txBody>
      </p:sp>
      <p:grpSp>
        <p:nvGrpSpPr>
          <p:cNvPr id="32849" name="Group 81"/>
          <p:cNvGrpSpPr>
            <a:grpSpLocks/>
          </p:cNvGrpSpPr>
          <p:nvPr/>
        </p:nvGrpSpPr>
        <p:grpSpPr bwMode="auto">
          <a:xfrm>
            <a:off x="304800" y="651123"/>
            <a:ext cx="8534400" cy="649287"/>
            <a:chOff x="192" y="407"/>
            <a:chExt cx="5376" cy="409"/>
          </a:xfrm>
        </p:grpSpPr>
        <p:sp>
          <p:nvSpPr>
            <p:cNvPr id="32771" name="Rectangle 3"/>
            <p:cNvSpPr>
              <a:spLocks noChangeArrowheads="1"/>
            </p:cNvSpPr>
            <p:nvPr/>
          </p:nvSpPr>
          <p:spPr bwMode="auto">
            <a:xfrm>
              <a:off x="192" y="576"/>
              <a:ext cx="672" cy="24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dirty="0">
                  <a:latin typeface="Arial" charset="0"/>
                </a:rPr>
                <a:t>RTOSINT</a:t>
              </a:r>
            </a:p>
          </p:txBody>
        </p:sp>
        <p:sp>
          <p:nvSpPr>
            <p:cNvPr id="32772" name="Rectangle 4"/>
            <p:cNvSpPr>
              <a:spLocks noChangeArrowheads="1"/>
            </p:cNvSpPr>
            <p:nvPr/>
          </p:nvSpPr>
          <p:spPr bwMode="auto">
            <a:xfrm>
              <a:off x="864" y="576"/>
              <a:ext cx="672" cy="24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a:latin typeface="Arial" charset="0"/>
                </a:rPr>
                <a:t>DLOGINT</a:t>
              </a:r>
            </a:p>
          </p:txBody>
        </p:sp>
        <p:sp>
          <p:nvSpPr>
            <p:cNvPr id="32773" name="Rectangle 5"/>
            <p:cNvSpPr>
              <a:spLocks noChangeArrowheads="1"/>
            </p:cNvSpPr>
            <p:nvPr/>
          </p:nvSpPr>
          <p:spPr bwMode="auto">
            <a:xfrm>
              <a:off x="1536" y="576"/>
              <a:ext cx="672" cy="24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a:latin typeface="Arial" charset="0"/>
                </a:rPr>
                <a:t>INT14</a:t>
              </a:r>
            </a:p>
          </p:txBody>
        </p:sp>
        <p:sp>
          <p:nvSpPr>
            <p:cNvPr id="32774" name="Rectangle 6"/>
            <p:cNvSpPr>
              <a:spLocks noChangeArrowheads="1"/>
            </p:cNvSpPr>
            <p:nvPr/>
          </p:nvSpPr>
          <p:spPr bwMode="auto">
            <a:xfrm>
              <a:off x="2208" y="576"/>
              <a:ext cx="672" cy="24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a:latin typeface="Arial" charset="0"/>
                </a:rPr>
                <a:t>INT13</a:t>
              </a:r>
            </a:p>
          </p:txBody>
        </p:sp>
        <p:sp>
          <p:nvSpPr>
            <p:cNvPr id="32775" name="Rectangle 7"/>
            <p:cNvSpPr>
              <a:spLocks noChangeArrowheads="1"/>
            </p:cNvSpPr>
            <p:nvPr/>
          </p:nvSpPr>
          <p:spPr bwMode="auto">
            <a:xfrm>
              <a:off x="2880" y="576"/>
              <a:ext cx="672" cy="24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a:latin typeface="Arial" charset="0"/>
                </a:rPr>
                <a:t>INT12</a:t>
              </a:r>
            </a:p>
          </p:txBody>
        </p:sp>
        <p:sp>
          <p:nvSpPr>
            <p:cNvPr id="32776" name="Rectangle 8"/>
            <p:cNvSpPr>
              <a:spLocks noChangeArrowheads="1"/>
            </p:cNvSpPr>
            <p:nvPr/>
          </p:nvSpPr>
          <p:spPr bwMode="auto">
            <a:xfrm>
              <a:off x="3552" y="576"/>
              <a:ext cx="672" cy="24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a:latin typeface="Arial" charset="0"/>
                </a:rPr>
                <a:t>INT11</a:t>
              </a:r>
            </a:p>
          </p:txBody>
        </p:sp>
        <p:sp>
          <p:nvSpPr>
            <p:cNvPr id="32777" name="Rectangle 9"/>
            <p:cNvSpPr>
              <a:spLocks noChangeArrowheads="1"/>
            </p:cNvSpPr>
            <p:nvPr/>
          </p:nvSpPr>
          <p:spPr bwMode="auto">
            <a:xfrm>
              <a:off x="4224" y="576"/>
              <a:ext cx="672" cy="24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a:latin typeface="Arial" charset="0"/>
                </a:rPr>
                <a:t>INT10</a:t>
              </a:r>
            </a:p>
          </p:txBody>
        </p:sp>
        <p:sp>
          <p:nvSpPr>
            <p:cNvPr id="32778" name="Rectangle 10"/>
            <p:cNvSpPr>
              <a:spLocks noChangeArrowheads="1"/>
            </p:cNvSpPr>
            <p:nvPr/>
          </p:nvSpPr>
          <p:spPr bwMode="auto">
            <a:xfrm>
              <a:off x="4896" y="576"/>
              <a:ext cx="672" cy="24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a:latin typeface="Arial" charset="0"/>
                </a:rPr>
                <a:t>INT9</a:t>
              </a:r>
            </a:p>
          </p:txBody>
        </p:sp>
        <p:sp>
          <p:nvSpPr>
            <p:cNvPr id="32779" name="Text Box 11"/>
            <p:cNvSpPr txBox="1">
              <a:spLocks noChangeArrowheads="1"/>
            </p:cNvSpPr>
            <p:nvPr/>
          </p:nvSpPr>
          <p:spPr bwMode="auto">
            <a:xfrm>
              <a:off x="5140" y="419"/>
              <a:ext cx="187" cy="181"/>
            </a:xfrm>
            <a:prstGeom prst="rect">
              <a:avLst/>
            </a:prstGeom>
            <a:noFill/>
            <a:ln w="12700">
              <a:noFill/>
              <a:miter lim="800000"/>
              <a:headEnd type="none" w="sm" len="sm"/>
              <a:tailEnd type="none" w="sm" len="sm"/>
            </a:ln>
            <a:effectLst/>
          </p:spPr>
          <p:txBody>
            <a:bodyPr wrap="none">
              <a:spAutoFit/>
            </a:bodyPr>
            <a:lstStyle/>
            <a:p>
              <a:pPr algn="ctr"/>
              <a:r>
                <a:rPr lang="en-US" sz="1600" b="0">
                  <a:latin typeface="Arial" charset="0"/>
                </a:rPr>
                <a:t>8</a:t>
              </a:r>
            </a:p>
          </p:txBody>
        </p:sp>
        <p:sp>
          <p:nvSpPr>
            <p:cNvPr id="32780" name="Text Box 12"/>
            <p:cNvSpPr txBox="1">
              <a:spLocks noChangeArrowheads="1"/>
            </p:cNvSpPr>
            <p:nvPr/>
          </p:nvSpPr>
          <p:spPr bwMode="auto">
            <a:xfrm>
              <a:off x="4468" y="415"/>
              <a:ext cx="187" cy="181"/>
            </a:xfrm>
            <a:prstGeom prst="rect">
              <a:avLst/>
            </a:prstGeom>
            <a:noFill/>
            <a:ln w="12700">
              <a:noFill/>
              <a:miter lim="800000"/>
              <a:headEnd type="none" w="sm" len="sm"/>
              <a:tailEnd type="none" w="sm" len="sm"/>
            </a:ln>
            <a:effectLst/>
          </p:spPr>
          <p:txBody>
            <a:bodyPr wrap="none">
              <a:spAutoFit/>
            </a:bodyPr>
            <a:lstStyle/>
            <a:p>
              <a:pPr algn="ctr"/>
              <a:r>
                <a:rPr lang="en-US" sz="1600" b="0">
                  <a:latin typeface="Arial" charset="0"/>
                </a:rPr>
                <a:t>9</a:t>
              </a:r>
            </a:p>
          </p:txBody>
        </p:sp>
        <p:sp>
          <p:nvSpPr>
            <p:cNvPr id="32781" name="Text Box 13"/>
            <p:cNvSpPr txBox="1">
              <a:spLocks noChangeArrowheads="1"/>
            </p:cNvSpPr>
            <p:nvPr/>
          </p:nvSpPr>
          <p:spPr bwMode="auto">
            <a:xfrm>
              <a:off x="3761" y="411"/>
              <a:ext cx="258" cy="181"/>
            </a:xfrm>
            <a:prstGeom prst="rect">
              <a:avLst/>
            </a:prstGeom>
            <a:noFill/>
            <a:ln w="12700">
              <a:noFill/>
              <a:miter lim="800000"/>
              <a:headEnd type="none" w="sm" len="sm"/>
              <a:tailEnd type="none" w="sm" len="sm"/>
            </a:ln>
            <a:effectLst/>
          </p:spPr>
          <p:txBody>
            <a:bodyPr wrap="none">
              <a:spAutoFit/>
            </a:bodyPr>
            <a:lstStyle/>
            <a:p>
              <a:pPr algn="ctr"/>
              <a:r>
                <a:rPr lang="en-US" sz="1600" b="0">
                  <a:latin typeface="Arial" charset="0"/>
                </a:rPr>
                <a:t>10</a:t>
              </a:r>
            </a:p>
          </p:txBody>
        </p:sp>
        <p:sp>
          <p:nvSpPr>
            <p:cNvPr id="32782" name="Text Box 14"/>
            <p:cNvSpPr txBox="1">
              <a:spLocks noChangeArrowheads="1"/>
            </p:cNvSpPr>
            <p:nvPr/>
          </p:nvSpPr>
          <p:spPr bwMode="auto">
            <a:xfrm>
              <a:off x="3089" y="407"/>
              <a:ext cx="258" cy="181"/>
            </a:xfrm>
            <a:prstGeom prst="rect">
              <a:avLst/>
            </a:prstGeom>
            <a:noFill/>
            <a:ln w="12700">
              <a:noFill/>
              <a:miter lim="800000"/>
              <a:headEnd type="none" w="sm" len="sm"/>
              <a:tailEnd type="none" w="sm" len="sm"/>
            </a:ln>
            <a:effectLst/>
          </p:spPr>
          <p:txBody>
            <a:bodyPr wrap="none">
              <a:spAutoFit/>
            </a:bodyPr>
            <a:lstStyle/>
            <a:p>
              <a:pPr algn="ctr"/>
              <a:r>
                <a:rPr lang="en-US" sz="1600" b="0">
                  <a:latin typeface="Arial" charset="0"/>
                </a:rPr>
                <a:t>11</a:t>
              </a:r>
            </a:p>
          </p:txBody>
        </p:sp>
        <p:sp>
          <p:nvSpPr>
            <p:cNvPr id="32783" name="Text Box 15"/>
            <p:cNvSpPr txBox="1">
              <a:spLocks noChangeArrowheads="1"/>
            </p:cNvSpPr>
            <p:nvPr/>
          </p:nvSpPr>
          <p:spPr bwMode="auto">
            <a:xfrm>
              <a:off x="2417" y="411"/>
              <a:ext cx="258" cy="181"/>
            </a:xfrm>
            <a:prstGeom prst="rect">
              <a:avLst/>
            </a:prstGeom>
            <a:noFill/>
            <a:ln w="12700">
              <a:noFill/>
              <a:miter lim="800000"/>
              <a:headEnd type="none" w="sm" len="sm"/>
              <a:tailEnd type="none" w="sm" len="sm"/>
            </a:ln>
            <a:effectLst/>
          </p:spPr>
          <p:txBody>
            <a:bodyPr wrap="none">
              <a:spAutoFit/>
            </a:bodyPr>
            <a:lstStyle/>
            <a:p>
              <a:pPr algn="ctr"/>
              <a:r>
                <a:rPr lang="en-US" sz="1600" b="0">
                  <a:latin typeface="Arial" charset="0"/>
                </a:rPr>
                <a:t>12</a:t>
              </a:r>
            </a:p>
          </p:txBody>
        </p:sp>
        <p:sp>
          <p:nvSpPr>
            <p:cNvPr id="32784" name="Text Box 16"/>
            <p:cNvSpPr txBox="1">
              <a:spLocks noChangeArrowheads="1"/>
            </p:cNvSpPr>
            <p:nvPr/>
          </p:nvSpPr>
          <p:spPr bwMode="auto">
            <a:xfrm>
              <a:off x="1745" y="411"/>
              <a:ext cx="258" cy="181"/>
            </a:xfrm>
            <a:prstGeom prst="rect">
              <a:avLst/>
            </a:prstGeom>
            <a:noFill/>
            <a:ln w="12700">
              <a:noFill/>
              <a:miter lim="800000"/>
              <a:headEnd type="none" w="sm" len="sm"/>
              <a:tailEnd type="none" w="sm" len="sm"/>
            </a:ln>
            <a:effectLst/>
          </p:spPr>
          <p:txBody>
            <a:bodyPr wrap="none">
              <a:spAutoFit/>
            </a:bodyPr>
            <a:lstStyle/>
            <a:p>
              <a:pPr algn="ctr"/>
              <a:r>
                <a:rPr lang="en-US" sz="1600" b="0" dirty="0">
                  <a:latin typeface="Arial" charset="0"/>
                </a:rPr>
                <a:t>13</a:t>
              </a:r>
            </a:p>
          </p:txBody>
        </p:sp>
        <p:sp>
          <p:nvSpPr>
            <p:cNvPr id="32785" name="Text Box 17"/>
            <p:cNvSpPr txBox="1">
              <a:spLocks noChangeArrowheads="1"/>
            </p:cNvSpPr>
            <p:nvPr/>
          </p:nvSpPr>
          <p:spPr bwMode="auto">
            <a:xfrm>
              <a:off x="1073" y="411"/>
              <a:ext cx="258" cy="181"/>
            </a:xfrm>
            <a:prstGeom prst="rect">
              <a:avLst/>
            </a:prstGeom>
            <a:noFill/>
            <a:ln w="12700">
              <a:noFill/>
              <a:miter lim="800000"/>
              <a:headEnd type="none" w="sm" len="sm"/>
              <a:tailEnd type="none" w="sm" len="sm"/>
            </a:ln>
            <a:effectLst/>
          </p:spPr>
          <p:txBody>
            <a:bodyPr wrap="none">
              <a:spAutoFit/>
            </a:bodyPr>
            <a:lstStyle/>
            <a:p>
              <a:pPr algn="ctr"/>
              <a:r>
                <a:rPr lang="en-US" sz="1600" b="0" dirty="0">
                  <a:latin typeface="Arial" charset="0"/>
                </a:rPr>
                <a:t>14</a:t>
              </a:r>
            </a:p>
          </p:txBody>
        </p:sp>
        <p:sp>
          <p:nvSpPr>
            <p:cNvPr id="32786" name="Text Box 18"/>
            <p:cNvSpPr txBox="1">
              <a:spLocks noChangeArrowheads="1"/>
            </p:cNvSpPr>
            <p:nvPr/>
          </p:nvSpPr>
          <p:spPr bwMode="auto">
            <a:xfrm>
              <a:off x="401" y="415"/>
              <a:ext cx="258" cy="181"/>
            </a:xfrm>
            <a:prstGeom prst="rect">
              <a:avLst/>
            </a:prstGeom>
            <a:noFill/>
            <a:ln w="12700">
              <a:noFill/>
              <a:miter lim="800000"/>
              <a:headEnd type="none" w="sm" len="sm"/>
              <a:tailEnd type="none" w="sm" len="sm"/>
            </a:ln>
            <a:effectLst/>
          </p:spPr>
          <p:txBody>
            <a:bodyPr wrap="none">
              <a:spAutoFit/>
            </a:bodyPr>
            <a:lstStyle/>
            <a:p>
              <a:pPr algn="ctr"/>
              <a:r>
                <a:rPr lang="en-US" sz="1600" b="0" dirty="0">
                  <a:latin typeface="Arial" charset="0"/>
                </a:rPr>
                <a:t>15</a:t>
              </a:r>
            </a:p>
          </p:txBody>
        </p:sp>
      </p:grpSp>
      <p:grpSp>
        <p:nvGrpSpPr>
          <p:cNvPr id="32850" name="Group 82"/>
          <p:cNvGrpSpPr>
            <a:grpSpLocks/>
          </p:cNvGrpSpPr>
          <p:nvPr/>
        </p:nvGrpSpPr>
        <p:grpSpPr bwMode="auto">
          <a:xfrm>
            <a:off x="304800" y="1348982"/>
            <a:ext cx="8534400" cy="636587"/>
            <a:chOff x="192" y="1067"/>
            <a:chExt cx="5376" cy="401"/>
          </a:xfrm>
        </p:grpSpPr>
        <p:sp>
          <p:nvSpPr>
            <p:cNvPr id="32787" name="Rectangle 19"/>
            <p:cNvSpPr>
              <a:spLocks noChangeArrowheads="1"/>
            </p:cNvSpPr>
            <p:nvPr/>
          </p:nvSpPr>
          <p:spPr bwMode="auto">
            <a:xfrm>
              <a:off x="192" y="1228"/>
              <a:ext cx="672" cy="24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a:latin typeface="Arial" charset="0"/>
                </a:rPr>
                <a:t>INT8</a:t>
              </a:r>
            </a:p>
          </p:txBody>
        </p:sp>
        <p:sp>
          <p:nvSpPr>
            <p:cNvPr id="32788" name="Rectangle 20"/>
            <p:cNvSpPr>
              <a:spLocks noChangeArrowheads="1"/>
            </p:cNvSpPr>
            <p:nvPr/>
          </p:nvSpPr>
          <p:spPr bwMode="auto">
            <a:xfrm>
              <a:off x="864" y="1228"/>
              <a:ext cx="672" cy="24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a:latin typeface="Arial" charset="0"/>
                </a:rPr>
                <a:t>INT7</a:t>
              </a:r>
            </a:p>
          </p:txBody>
        </p:sp>
        <p:sp>
          <p:nvSpPr>
            <p:cNvPr id="32789" name="Rectangle 21"/>
            <p:cNvSpPr>
              <a:spLocks noChangeArrowheads="1"/>
            </p:cNvSpPr>
            <p:nvPr/>
          </p:nvSpPr>
          <p:spPr bwMode="auto">
            <a:xfrm>
              <a:off x="1536" y="1228"/>
              <a:ext cx="672" cy="24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dirty="0">
                  <a:latin typeface="Arial" charset="0"/>
                </a:rPr>
                <a:t>INT6</a:t>
              </a:r>
            </a:p>
          </p:txBody>
        </p:sp>
        <p:sp>
          <p:nvSpPr>
            <p:cNvPr id="32790" name="Rectangle 22"/>
            <p:cNvSpPr>
              <a:spLocks noChangeArrowheads="1"/>
            </p:cNvSpPr>
            <p:nvPr/>
          </p:nvSpPr>
          <p:spPr bwMode="auto">
            <a:xfrm>
              <a:off x="2208" y="1228"/>
              <a:ext cx="672" cy="24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a:latin typeface="Arial" charset="0"/>
                </a:rPr>
                <a:t>INT5</a:t>
              </a:r>
            </a:p>
          </p:txBody>
        </p:sp>
        <p:sp>
          <p:nvSpPr>
            <p:cNvPr id="32791" name="Rectangle 23"/>
            <p:cNvSpPr>
              <a:spLocks noChangeArrowheads="1"/>
            </p:cNvSpPr>
            <p:nvPr/>
          </p:nvSpPr>
          <p:spPr bwMode="auto">
            <a:xfrm>
              <a:off x="2880" y="1228"/>
              <a:ext cx="672" cy="24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a:latin typeface="Arial" charset="0"/>
                </a:rPr>
                <a:t>INT4</a:t>
              </a:r>
            </a:p>
          </p:txBody>
        </p:sp>
        <p:sp>
          <p:nvSpPr>
            <p:cNvPr id="32792" name="Rectangle 24"/>
            <p:cNvSpPr>
              <a:spLocks noChangeArrowheads="1"/>
            </p:cNvSpPr>
            <p:nvPr/>
          </p:nvSpPr>
          <p:spPr bwMode="auto">
            <a:xfrm>
              <a:off x="3552" y="1228"/>
              <a:ext cx="672" cy="24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a:latin typeface="Arial" charset="0"/>
                </a:rPr>
                <a:t>INT3</a:t>
              </a:r>
            </a:p>
          </p:txBody>
        </p:sp>
        <p:sp>
          <p:nvSpPr>
            <p:cNvPr id="32793" name="Rectangle 25"/>
            <p:cNvSpPr>
              <a:spLocks noChangeArrowheads="1"/>
            </p:cNvSpPr>
            <p:nvPr/>
          </p:nvSpPr>
          <p:spPr bwMode="auto">
            <a:xfrm>
              <a:off x="4224" y="1228"/>
              <a:ext cx="672" cy="24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a:latin typeface="Arial" charset="0"/>
                </a:rPr>
                <a:t>INT2</a:t>
              </a:r>
            </a:p>
          </p:txBody>
        </p:sp>
        <p:sp>
          <p:nvSpPr>
            <p:cNvPr id="32794" name="Rectangle 26"/>
            <p:cNvSpPr>
              <a:spLocks noChangeArrowheads="1"/>
            </p:cNvSpPr>
            <p:nvPr/>
          </p:nvSpPr>
          <p:spPr bwMode="auto">
            <a:xfrm>
              <a:off x="4896" y="1228"/>
              <a:ext cx="672" cy="24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a:latin typeface="Arial" charset="0"/>
                </a:rPr>
                <a:t>INT1</a:t>
              </a:r>
            </a:p>
          </p:txBody>
        </p:sp>
        <p:sp>
          <p:nvSpPr>
            <p:cNvPr id="32795" name="Text Box 27"/>
            <p:cNvSpPr txBox="1">
              <a:spLocks noChangeArrowheads="1"/>
            </p:cNvSpPr>
            <p:nvPr/>
          </p:nvSpPr>
          <p:spPr bwMode="auto">
            <a:xfrm>
              <a:off x="5140" y="1075"/>
              <a:ext cx="187" cy="181"/>
            </a:xfrm>
            <a:prstGeom prst="rect">
              <a:avLst/>
            </a:prstGeom>
            <a:noFill/>
            <a:ln w="12700">
              <a:noFill/>
              <a:miter lim="800000"/>
              <a:headEnd type="none" w="sm" len="sm"/>
              <a:tailEnd type="none" w="sm" len="sm"/>
            </a:ln>
            <a:effectLst/>
          </p:spPr>
          <p:txBody>
            <a:bodyPr wrap="none">
              <a:spAutoFit/>
            </a:bodyPr>
            <a:lstStyle/>
            <a:p>
              <a:pPr algn="ctr"/>
              <a:r>
                <a:rPr lang="en-US" sz="1600" b="0">
                  <a:latin typeface="Arial" charset="0"/>
                </a:rPr>
                <a:t>0</a:t>
              </a:r>
            </a:p>
          </p:txBody>
        </p:sp>
        <p:sp>
          <p:nvSpPr>
            <p:cNvPr id="32796" name="Text Box 28"/>
            <p:cNvSpPr txBox="1">
              <a:spLocks noChangeArrowheads="1"/>
            </p:cNvSpPr>
            <p:nvPr/>
          </p:nvSpPr>
          <p:spPr bwMode="auto">
            <a:xfrm>
              <a:off x="4468" y="1071"/>
              <a:ext cx="187" cy="181"/>
            </a:xfrm>
            <a:prstGeom prst="rect">
              <a:avLst/>
            </a:prstGeom>
            <a:noFill/>
            <a:ln w="12700">
              <a:noFill/>
              <a:miter lim="800000"/>
              <a:headEnd type="none" w="sm" len="sm"/>
              <a:tailEnd type="none" w="sm" len="sm"/>
            </a:ln>
            <a:effectLst/>
          </p:spPr>
          <p:txBody>
            <a:bodyPr wrap="none">
              <a:spAutoFit/>
            </a:bodyPr>
            <a:lstStyle/>
            <a:p>
              <a:pPr algn="ctr"/>
              <a:r>
                <a:rPr lang="en-US" sz="1600" b="0">
                  <a:latin typeface="Arial" charset="0"/>
                </a:rPr>
                <a:t>1</a:t>
              </a:r>
            </a:p>
          </p:txBody>
        </p:sp>
        <p:sp>
          <p:nvSpPr>
            <p:cNvPr id="32797" name="Text Box 29"/>
            <p:cNvSpPr txBox="1">
              <a:spLocks noChangeArrowheads="1"/>
            </p:cNvSpPr>
            <p:nvPr/>
          </p:nvSpPr>
          <p:spPr bwMode="auto">
            <a:xfrm>
              <a:off x="3796" y="1067"/>
              <a:ext cx="187" cy="181"/>
            </a:xfrm>
            <a:prstGeom prst="rect">
              <a:avLst/>
            </a:prstGeom>
            <a:noFill/>
            <a:ln w="12700">
              <a:noFill/>
              <a:miter lim="800000"/>
              <a:headEnd type="none" w="sm" len="sm"/>
              <a:tailEnd type="none" w="sm" len="sm"/>
            </a:ln>
            <a:effectLst/>
          </p:spPr>
          <p:txBody>
            <a:bodyPr wrap="none">
              <a:spAutoFit/>
            </a:bodyPr>
            <a:lstStyle/>
            <a:p>
              <a:pPr algn="ctr"/>
              <a:r>
                <a:rPr lang="en-US" sz="1600" b="0">
                  <a:latin typeface="Arial" charset="0"/>
                </a:rPr>
                <a:t>2</a:t>
              </a:r>
            </a:p>
          </p:txBody>
        </p:sp>
        <p:sp>
          <p:nvSpPr>
            <p:cNvPr id="32798" name="Text Box 30"/>
            <p:cNvSpPr txBox="1">
              <a:spLocks noChangeArrowheads="1"/>
            </p:cNvSpPr>
            <p:nvPr/>
          </p:nvSpPr>
          <p:spPr bwMode="auto">
            <a:xfrm>
              <a:off x="3124" y="1073"/>
              <a:ext cx="187" cy="181"/>
            </a:xfrm>
            <a:prstGeom prst="rect">
              <a:avLst/>
            </a:prstGeom>
            <a:noFill/>
            <a:ln w="12700">
              <a:noFill/>
              <a:miter lim="800000"/>
              <a:headEnd type="none" w="sm" len="sm"/>
              <a:tailEnd type="none" w="sm" len="sm"/>
            </a:ln>
            <a:effectLst/>
          </p:spPr>
          <p:txBody>
            <a:bodyPr wrap="none">
              <a:spAutoFit/>
            </a:bodyPr>
            <a:lstStyle/>
            <a:p>
              <a:pPr algn="ctr"/>
              <a:r>
                <a:rPr lang="en-US" sz="1600" b="0">
                  <a:latin typeface="Arial" charset="0"/>
                </a:rPr>
                <a:t>3</a:t>
              </a:r>
            </a:p>
          </p:txBody>
        </p:sp>
        <p:sp>
          <p:nvSpPr>
            <p:cNvPr id="32799" name="Text Box 31"/>
            <p:cNvSpPr txBox="1">
              <a:spLocks noChangeArrowheads="1"/>
            </p:cNvSpPr>
            <p:nvPr/>
          </p:nvSpPr>
          <p:spPr bwMode="auto">
            <a:xfrm>
              <a:off x="2452" y="1067"/>
              <a:ext cx="187" cy="181"/>
            </a:xfrm>
            <a:prstGeom prst="rect">
              <a:avLst/>
            </a:prstGeom>
            <a:noFill/>
            <a:ln w="12700">
              <a:noFill/>
              <a:miter lim="800000"/>
              <a:headEnd type="none" w="sm" len="sm"/>
              <a:tailEnd type="none" w="sm" len="sm"/>
            </a:ln>
            <a:effectLst/>
          </p:spPr>
          <p:txBody>
            <a:bodyPr wrap="none">
              <a:spAutoFit/>
            </a:bodyPr>
            <a:lstStyle/>
            <a:p>
              <a:pPr algn="ctr"/>
              <a:r>
                <a:rPr lang="en-US" sz="1600" b="0">
                  <a:latin typeface="Arial" charset="0"/>
                </a:rPr>
                <a:t>4</a:t>
              </a:r>
            </a:p>
          </p:txBody>
        </p:sp>
        <p:sp>
          <p:nvSpPr>
            <p:cNvPr id="32800" name="Text Box 32"/>
            <p:cNvSpPr txBox="1">
              <a:spLocks noChangeArrowheads="1"/>
            </p:cNvSpPr>
            <p:nvPr/>
          </p:nvSpPr>
          <p:spPr bwMode="auto">
            <a:xfrm>
              <a:off x="1780" y="1067"/>
              <a:ext cx="187" cy="181"/>
            </a:xfrm>
            <a:prstGeom prst="rect">
              <a:avLst/>
            </a:prstGeom>
            <a:noFill/>
            <a:ln w="12700">
              <a:noFill/>
              <a:miter lim="800000"/>
              <a:headEnd type="none" w="sm" len="sm"/>
              <a:tailEnd type="none" w="sm" len="sm"/>
            </a:ln>
            <a:effectLst/>
          </p:spPr>
          <p:txBody>
            <a:bodyPr wrap="none">
              <a:spAutoFit/>
            </a:bodyPr>
            <a:lstStyle/>
            <a:p>
              <a:pPr algn="ctr"/>
              <a:r>
                <a:rPr lang="en-US" sz="1600" b="0">
                  <a:latin typeface="Arial" charset="0"/>
                </a:rPr>
                <a:t>5</a:t>
              </a:r>
            </a:p>
          </p:txBody>
        </p:sp>
        <p:sp>
          <p:nvSpPr>
            <p:cNvPr id="32801" name="Text Box 33"/>
            <p:cNvSpPr txBox="1">
              <a:spLocks noChangeArrowheads="1"/>
            </p:cNvSpPr>
            <p:nvPr/>
          </p:nvSpPr>
          <p:spPr bwMode="auto">
            <a:xfrm>
              <a:off x="1108" y="1067"/>
              <a:ext cx="187" cy="181"/>
            </a:xfrm>
            <a:prstGeom prst="rect">
              <a:avLst/>
            </a:prstGeom>
            <a:noFill/>
            <a:ln w="12700">
              <a:noFill/>
              <a:miter lim="800000"/>
              <a:headEnd type="none" w="sm" len="sm"/>
              <a:tailEnd type="none" w="sm" len="sm"/>
            </a:ln>
            <a:effectLst/>
          </p:spPr>
          <p:txBody>
            <a:bodyPr wrap="none">
              <a:spAutoFit/>
            </a:bodyPr>
            <a:lstStyle/>
            <a:p>
              <a:pPr algn="ctr"/>
              <a:r>
                <a:rPr lang="en-US" sz="1600" b="0">
                  <a:latin typeface="Arial" charset="0"/>
                </a:rPr>
                <a:t>6</a:t>
              </a:r>
            </a:p>
          </p:txBody>
        </p:sp>
        <p:sp>
          <p:nvSpPr>
            <p:cNvPr id="32802" name="Text Box 34"/>
            <p:cNvSpPr txBox="1">
              <a:spLocks noChangeArrowheads="1"/>
            </p:cNvSpPr>
            <p:nvPr/>
          </p:nvSpPr>
          <p:spPr bwMode="auto">
            <a:xfrm>
              <a:off x="436" y="1071"/>
              <a:ext cx="187" cy="181"/>
            </a:xfrm>
            <a:prstGeom prst="rect">
              <a:avLst/>
            </a:prstGeom>
            <a:noFill/>
            <a:ln w="12700">
              <a:noFill/>
              <a:miter lim="800000"/>
              <a:headEnd type="none" w="sm" len="sm"/>
              <a:tailEnd type="none" w="sm" len="sm"/>
            </a:ln>
            <a:effectLst/>
          </p:spPr>
          <p:txBody>
            <a:bodyPr wrap="none">
              <a:spAutoFit/>
            </a:bodyPr>
            <a:lstStyle/>
            <a:p>
              <a:pPr algn="ctr"/>
              <a:r>
                <a:rPr lang="en-US" sz="1600" b="0" dirty="0">
                  <a:latin typeface="Arial" charset="0"/>
                </a:rPr>
                <a:t>7</a:t>
              </a:r>
            </a:p>
          </p:txBody>
        </p:sp>
      </p:grpSp>
      <p:sp>
        <p:nvSpPr>
          <p:cNvPr id="32803" name="Text Box 35"/>
          <p:cNvSpPr txBox="1">
            <a:spLocks noChangeArrowheads="1"/>
          </p:cNvSpPr>
          <p:nvPr/>
        </p:nvSpPr>
        <p:spPr bwMode="auto">
          <a:xfrm>
            <a:off x="2971799" y="2176897"/>
            <a:ext cx="3226279" cy="749723"/>
          </a:xfrm>
          <a:prstGeom prst="rect">
            <a:avLst/>
          </a:prstGeom>
          <a:solidFill>
            <a:schemeClr val="accent2"/>
          </a:solidFill>
          <a:ln w="12700">
            <a:solidFill>
              <a:schemeClr val="tx1"/>
            </a:solidFill>
            <a:miter lim="800000"/>
            <a:headEnd type="none" w="sm" len="sm"/>
            <a:tailEnd type="none" w="sm" len="sm"/>
          </a:ln>
          <a:effectLst/>
        </p:spPr>
        <p:txBody>
          <a:bodyPr wrap="none" anchor="ctr" anchorCtr="0"/>
          <a:lstStyle/>
          <a:p>
            <a:pPr algn="ctr">
              <a:lnSpc>
                <a:spcPct val="60000"/>
              </a:lnSpc>
            </a:pPr>
            <a:r>
              <a:rPr lang="en-US" sz="1800" dirty="0">
                <a:latin typeface="Arial" charset="0"/>
              </a:rPr>
              <a:t>Enable: 	 Set 	IER </a:t>
            </a:r>
            <a:r>
              <a:rPr lang="en-US" sz="1800" baseline="-25000" dirty="0">
                <a:latin typeface="Arial" charset="0"/>
              </a:rPr>
              <a:t>Bit</a:t>
            </a:r>
            <a:r>
              <a:rPr lang="en-US" sz="1800" dirty="0">
                <a:latin typeface="Arial" charset="0"/>
              </a:rPr>
              <a:t> = 1</a:t>
            </a:r>
          </a:p>
          <a:p>
            <a:pPr algn="ctr">
              <a:lnSpc>
                <a:spcPct val="60000"/>
              </a:lnSpc>
            </a:pPr>
            <a:r>
              <a:rPr lang="en-US" sz="1800" dirty="0">
                <a:latin typeface="Arial" charset="0"/>
              </a:rPr>
              <a:t>Disable: Clear	IER</a:t>
            </a:r>
            <a:r>
              <a:rPr lang="en-US" sz="1800" baseline="-25000" dirty="0">
                <a:latin typeface="Arial" charset="0"/>
              </a:rPr>
              <a:t> Bit</a:t>
            </a:r>
            <a:r>
              <a:rPr lang="en-US" sz="1800" dirty="0">
                <a:latin typeface="Arial" charset="0"/>
              </a:rPr>
              <a:t> = 0</a:t>
            </a:r>
          </a:p>
        </p:txBody>
      </p:sp>
      <p:sp>
        <p:nvSpPr>
          <p:cNvPr id="42" name="Rectangle 54"/>
          <p:cNvSpPr txBox="1">
            <a:spLocks noChangeArrowheads="1"/>
          </p:cNvSpPr>
          <p:nvPr/>
        </p:nvSpPr>
        <p:spPr>
          <a:xfrm>
            <a:off x="507538" y="3087254"/>
            <a:ext cx="8135938" cy="3582099"/>
          </a:xfrm>
          <a:prstGeom prst="rect">
            <a:avLst/>
          </a:prstGeom>
        </p:spPr>
        <p:txBody>
          <a:bodyPr>
            <a:norm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600"/>
              </a:spcBef>
              <a:spcAft>
                <a:spcPts val="0"/>
              </a:spcAft>
            </a:pPr>
            <a:r>
              <a:rPr lang="en-US" sz="2400" dirty="0" err="1"/>
              <a:t>Driverlib</a:t>
            </a:r>
            <a:r>
              <a:rPr lang="en-US" sz="2400" dirty="0"/>
              <a:t> function used to modify IER:</a:t>
            </a:r>
          </a:p>
          <a:p>
            <a:pPr marL="0" indent="0" fontAlgn="auto">
              <a:lnSpc>
                <a:spcPct val="100000"/>
              </a:lnSpc>
              <a:spcBef>
                <a:spcPts val="600"/>
              </a:spcBef>
              <a:spcAft>
                <a:spcPts val="0"/>
              </a:spcAft>
              <a:buNone/>
            </a:pPr>
            <a:r>
              <a:rPr lang="en-US" sz="2000" dirty="0"/>
              <a:t>           </a:t>
            </a:r>
            <a:r>
              <a:rPr lang="en-US" sz="2000" dirty="0" err="1">
                <a:solidFill>
                  <a:schemeClr val="accent4">
                    <a:lumMod val="75000"/>
                  </a:schemeClr>
                </a:solidFill>
              </a:rPr>
              <a:t>Interrupt_enableInCPU</a:t>
            </a:r>
            <a:r>
              <a:rPr lang="en-US" sz="2000" dirty="0">
                <a:solidFill>
                  <a:schemeClr val="accent4">
                    <a:lumMod val="75000"/>
                  </a:schemeClr>
                </a:solidFill>
              </a:rPr>
              <a:t>(</a:t>
            </a:r>
            <a:r>
              <a:rPr lang="en-US" sz="2000" b="0" i="1" dirty="0" err="1">
                <a:solidFill>
                  <a:srgbClr val="00B050"/>
                </a:solidFill>
              </a:rPr>
              <a:t>cpuInterrupt</a:t>
            </a:r>
            <a:r>
              <a:rPr lang="en-US" sz="2000" dirty="0">
                <a:solidFill>
                  <a:schemeClr val="accent4">
                    <a:lumMod val="75000"/>
                  </a:schemeClr>
                </a:solidFill>
              </a:rPr>
              <a:t>);</a:t>
            </a:r>
            <a:endParaRPr lang="en-US" sz="2000" b="0" dirty="0"/>
          </a:p>
          <a:p>
            <a:pPr marL="0" indent="0" fontAlgn="auto">
              <a:lnSpc>
                <a:spcPct val="100000"/>
              </a:lnSpc>
              <a:spcBef>
                <a:spcPts val="600"/>
              </a:spcBef>
              <a:spcAft>
                <a:spcPts val="0"/>
              </a:spcAft>
              <a:buNone/>
            </a:pPr>
            <a:r>
              <a:rPr lang="en-US" sz="2000" dirty="0"/>
              <a:t>           </a:t>
            </a:r>
            <a:r>
              <a:rPr lang="en-US" sz="2000" dirty="0" err="1">
                <a:solidFill>
                  <a:schemeClr val="accent4">
                    <a:lumMod val="75000"/>
                  </a:schemeClr>
                </a:solidFill>
              </a:rPr>
              <a:t>Interrupt_disableInCPU</a:t>
            </a:r>
            <a:r>
              <a:rPr lang="en-US" sz="2000" dirty="0">
                <a:solidFill>
                  <a:schemeClr val="accent4">
                    <a:lumMod val="75000"/>
                  </a:schemeClr>
                </a:solidFill>
              </a:rPr>
              <a:t>(</a:t>
            </a:r>
            <a:r>
              <a:rPr lang="en-US" sz="2000" b="0" i="1" dirty="0" err="1">
                <a:solidFill>
                  <a:srgbClr val="00B050"/>
                </a:solidFill>
              </a:rPr>
              <a:t>cpuInterrupt</a:t>
            </a:r>
            <a:r>
              <a:rPr lang="en-US" sz="2000" dirty="0">
                <a:solidFill>
                  <a:schemeClr val="accent4">
                    <a:lumMod val="75000"/>
                  </a:schemeClr>
                </a:solidFill>
              </a:rPr>
              <a:t>);</a:t>
            </a:r>
            <a:endParaRPr lang="en-US" sz="2000" b="0" dirty="0"/>
          </a:p>
          <a:p>
            <a:pPr lvl="1" fontAlgn="auto">
              <a:lnSpc>
                <a:spcPct val="100000"/>
              </a:lnSpc>
              <a:spcBef>
                <a:spcPts val="600"/>
              </a:spcBef>
              <a:spcAft>
                <a:spcPts val="0"/>
              </a:spcAft>
            </a:pPr>
            <a:r>
              <a:rPr lang="en-US" sz="2000" b="0" i="1" dirty="0" err="1">
                <a:solidFill>
                  <a:srgbClr val="00B050"/>
                </a:solidFill>
              </a:rPr>
              <a:t>cpuInterrupt</a:t>
            </a:r>
            <a:r>
              <a:rPr lang="en-US" sz="2000" b="0" i="1" dirty="0"/>
              <a:t> </a:t>
            </a:r>
            <a:r>
              <a:rPr lang="en-US" sz="2000" b="0" dirty="0"/>
              <a:t>parameter is a logical OR of the values:</a:t>
            </a:r>
          </a:p>
          <a:p>
            <a:pPr lvl="2" fontAlgn="auto">
              <a:lnSpc>
                <a:spcPct val="100000"/>
              </a:lnSpc>
              <a:spcBef>
                <a:spcPts val="600"/>
              </a:spcBef>
              <a:spcAft>
                <a:spcPts val="0"/>
              </a:spcAft>
            </a:pPr>
            <a:r>
              <a:rPr lang="en-US" sz="1800" b="0" dirty="0" err="1"/>
              <a:t>INTERRUPT_CPU_INT</a:t>
            </a:r>
            <a:r>
              <a:rPr lang="en-US" sz="1800" b="0" dirty="0" err="1">
                <a:solidFill>
                  <a:srgbClr val="FF0000"/>
                </a:solidFill>
              </a:rPr>
              <a:t>x</a:t>
            </a:r>
            <a:endParaRPr lang="en-US" sz="1800" b="0" dirty="0">
              <a:solidFill>
                <a:srgbClr val="FF0000"/>
              </a:solidFill>
            </a:endParaRPr>
          </a:p>
          <a:p>
            <a:pPr lvl="3" fontAlgn="auto">
              <a:lnSpc>
                <a:spcPct val="100000"/>
              </a:lnSpc>
              <a:spcBef>
                <a:spcPts val="600"/>
              </a:spcBef>
              <a:spcAft>
                <a:spcPts val="0"/>
              </a:spcAft>
            </a:pPr>
            <a:r>
              <a:rPr lang="en-US" sz="1600" b="0" dirty="0"/>
              <a:t>where </a:t>
            </a:r>
            <a:r>
              <a:rPr lang="en-US" sz="1600" b="0" dirty="0">
                <a:solidFill>
                  <a:srgbClr val="FF0000"/>
                </a:solidFill>
              </a:rPr>
              <a:t>x</a:t>
            </a:r>
            <a:r>
              <a:rPr lang="en-US" sz="1600" b="0" dirty="0"/>
              <a:t> is the interrupt number between 1 and 14</a:t>
            </a:r>
          </a:p>
          <a:p>
            <a:pPr lvl="2" fontAlgn="auto">
              <a:lnSpc>
                <a:spcPct val="100000"/>
              </a:lnSpc>
              <a:spcBef>
                <a:spcPts val="600"/>
              </a:spcBef>
              <a:spcAft>
                <a:spcPts val="0"/>
              </a:spcAft>
            </a:pPr>
            <a:r>
              <a:rPr lang="en-US" sz="1800" b="0" dirty="0"/>
              <a:t>INTERRUPT_CPU_DLOGINT</a:t>
            </a:r>
          </a:p>
          <a:p>
            <a:pPr lvl="2" fontAlgn="auto">
              <a:lnSpc>
                <a:spcPct val="100000"/>
              </a:lnSpc>
              <a:spcBef>
                <a:spcPts val="600"/>
              </a:spcBef>
              <a:spcAft>
                <a:spcPts val="0"/>
              </a:spcAft>
            </a:pPr>
            <a:r>
              <a:rPr lang="en-US" sz="1800" b="0" dirty="0"/>
              <a:t>INTERRUPT_CPU_RTOSINT</a:t>
            </a:r>
          </a:p>
          <a:p>
            <a:pPr fontAlgn="auto">
              <a:lnSpc>
                <a:spcPct val="100000"/>
              </a:lnSpc>
              <a:spcBef>
                <a:spcPts val="600"/>
              </a:spcBef>
              <a:spcAft>
                <a:spcPts val="0"/>
              </a:spcAft>
            </a:pPr>
            <a:r>
              <a:rPr lang="en-US" sz="2400" dirty="0"/>
              <a:t>IER register is cleared on reset</a:t>
            </a:r>
          </a:p>
        </p:txBody>
      </p:sp>
    </p:spTree>
    <p:custDataLst>
      <p:tags r:id="rId1"/>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Interrupt Global Mask Bit</a:t>
            </a:r>
          </a:p>
        </p:txBody>
      </p:sp>
      <p:sp>
        <p:nvSpPr>
          <p:cNvPr id="34870" name="Rectangle 54"/>
          <p:cNvSpPr>
            <a:spLocks noGrp="1" noChangeArrowheads="1"/>
          </p:cNvSpPr>
          <p:nvPr>
            <p:ph idx="1"/>
          </p:nvPr>
        </p:nvSpPr>
        <p:spPr>
          <a:xfrm>
            <a:off x="498912" y="1982364"/>
            <a:ext cx="8135938" cy="4577827"/>
          </a:xfrm>
        </p:spPr>
        <p:txBody>
          <a:bodyPr>
            <a:normAutofit/>
          </a:bodyPr>
          <a:lstStyle/>
          <a:p>
            <a:pPr>
              <a:spcBef>
                <a:spcPts val="1200"/>
              </a:spcBef>
            </a:pPr>
            <a:r>
              <a:rPr lang="en-US" sz="2400" dirty="0"/>
              <a:t>INTM is used to globally enable/disable interrupts:</a:t>
            </a:r>
          </a:p>
          <a:p>
            <a:pPr lvl="1">
              <a:spcBef>
                <a:spcPts val="1200"/>
              </a:spcBef>
            </a:pPr>
            <a:r>
              <a:rPr lang="en-US" sz="2000" dirty="0"/>
              <a:t>Enable:	INTM = 0</a:t>
            </a:r>
          </a:p>
          <a:p>
            <a:pPr lvl="1">
              <a:spcBef>
                <a:spcPts val="1200"/>
              </a:spcBef>
            </a:pPr>
            <a:r>
              <a:rPr lang="en-US" sz="2000" dirty="0"/>
              <a:t>Disable:	INTM = 1 (reset value)</a:t>
            </a:r>
          </a:p>
          <a:p>
            <a:pPr>
              <a:spcBef>
                <a:spcPts val="1200"/>
              </a:spcBef>
            </a:pPr>
            <a:r>
              <a:rPr lang="en-US" sz="2400" dirty="0" err="1"/>
              <a:t>Driverlib</a:t>
            </a:r>
            <a:r>
              <a:rPr lang="en-US" sz="2400" dirty="0"/>
              <a:t> function used to modify INTM:</a:t>
            </a:r>
          </a:p>
          <a:p>
            <a:pPr marL="0" indent="0">
              <a:spcBef>
                <a:spcPts val="1200"/>
              </a:spcBef>
              <a:buNone/>
            </a:pPr>
            <a:r>
              <a:rPr lang="en-US" sz="2400" dirty="0"/>
              <a:t>	</a:t>
            </a:r>
            <a:r>
              <a:rPr lang="en-US" sz="2000" dirty="0" err="1">
                <a:solidFill>
                  <a:schemeClr val="accent4">
                    <a:lumMod val="75000"/>
                  </a:schemeClr>
                </a:solidFill>
              </a:rPr>
              <a:t>Interrupt_enableMaster</a:t>
            </a:r>
            <a:r>
              <a:rPr lang="en-US" sz="2000" dirty="0">
                <a:solidFill>
                  <a:schemeClr val="accent4">
                    <a:lumMod val="75000"/>
                  </a:schemeClr>
                </a:solidFill>
              </a:rPr>
              <a:t>();</a:t>
            </a:r>
            <a:endParaRPr lang="en-US" sz="2000" b="0" dirty="0"/>
          </a:p>
          <a:p>
            <a:pPr marL="0" indent="0">
              <a:spcBef>
                <a:spcPts val="1200"/>
              </a:spcBef>
              <a:buNone/>
            </a:pPr>
            <a:r>
              <a:rPr lang="en-US" sz="2000" dirty="0"/>
              <a:t>    	</a:t>
            </a:r>
            <a:r>
              <a:rPr lang="en-US" sz="2000" dirty="0" err="1">
                <a:solidFill>
                  <a:schemeClr val="accent4">
                    <a:lumMod val="75000"/>
                  </a:schemeClr>
                </a:solidFill>
              </a:rPr>
              <a:t>Interrupt_disableMaster</a:t>
            </a:r>
            <a:r>
              <a:rPr lang="en-US" sz="2000" dirty="0">
                <a:solidFill>
                  <a:schemeClr val="accent4">
                    <a:lumMod val="75000"/>
                  </a:schemeClr>
                </a:solidFill>
              </a:rPr>
              <a:t>();</a:t>
            </a:r>
            <a:endParaRPr lang="en-US" sz="2000" b="0" dirty="0"/>
          </a:p>
          <a:p>
            <a:pPr>
              <a:spcBef>
                <a:spcPts val="1200"/>
              </a:spcBef>
            </a:pPr>
            <a:r>
              <a:rPr lang="en-US" sz="2400" dirty="0"/>
              <a:t>Alternatively the following macros can be used:</a:t>
            </a:r>
          </a:p>
          <a:p>
            <a:pPr marL="0" indent="0">
              <a:spcBef>
                <a:spcPts val="1200"/>
              </a:spcBef>
              <a:buNone/>
            </a:pPr>
            <a:r>
              <a:rPr lang="en-US" sz="2400" dirty="0"/>
              <a:t>	</a:t>
            </a:r>
            <a:r>
              <a:rPr lang="en-US" sz="2000" dirty="0">
                <a:solidFill>
                  <a:schemeClr val="accent4">
                    <a:lumMod val="75000"/>
                  </a:schemeClr>
                </a:solidFill>
              </a:rPr>
              <a:t>EINT;</a:t>
            </a:r>
            <a:r>
              <a:rPr lang="en-US" sz="2000" dirty="0"/>
              <a:t>	</a:t>
            </a:r>
            <a:r>
              <a:rPr lang="en-US" sz="2000" b="0" dirty="0"/>
              <a:t>//defined as </a:t>
            </a:r>
            <a:r>
              <a:rPr lang="en-US" sz="2000" b="0" i="1" dirty="0"/>
              <a:t>- </a:t>
            </a:r>
            <a:r>
              <a:rPr lang="en-US" sz="2000" b="0" i="1" dirty="0" err="1"/>
              <a:t>asm</a:t>
            </a:r>
            <a:r>
              <a:rPr lang="en-US" sz="2000" b="0" i="1" dirty="0"/>
              <a:t>(" </a:t>
            </a:r>
            <a:r>
              <a:rPr lang="en-US" sz="2000" b="0" i="1" dirty="0" err="1"/>
              <a:t>clrc</a:t>
            </a:r>
            <a:r>
              <a:rPr lang="en-US" sz="2000" b="0" i="1" dirty="0"/>
              <a:t> INTM");</a:t>
            </a:r>
          </a:p>
          <a:p>
            <a:pPr marL="0" indent="0">
              <a:spcBef>
                <a:spcPts val="1200"/>
              </a:spcBef>
              <a:buNone/>
            </a:pPr>
            <a:r>
              <a:rPr lang="en-US" sz="2000" dirty="0"/>
              <a:t>    	</a:t>
            </a:r>
            <a:r>
              <a:rPr lang="en-US" sz="2000" dirty="0">
                <a:solidFill>
                  <a:schemeClr val="accent4">
                    <a:lumMod val="75000"/>
                  </a:schemeClr>
                </a:solidFill>
              </a:rPr>
              <a:t>DINT;</a:t>
            </a:r>
            <a:r>
              <a:rPr lang="en-US" sz="2000" dirty="0"/>
              <a:t>	</a:t>
            </a:r>
            <a:r>
              <a:rPr lang="en-US" sz="2000" b="0" dirty="0"/>
              <a:t>//defined as </a:t>
            </a:r>
            <a:r>
              <a:rPr lang="en-US" sz="2000" b="0" i="1" dirty="0"/>
              <a:t>- </a:t>
            </a:r>
            <a:r>
              <a:rPr lang="en-US" sz="2000" b="0" i="1" dirty="0" err="1"/>
              <a:t>asm</a:t>
            </a:r>
            <a:r>
              <a:rPr lang="en-US" sz="2000" b="0" i="1" dirty="0"/>
              <a:t>(" </a:t>
            </a:r>
            <a:r>
              <a:rPr lang="en-US" sz="2000" b="0" i="1" dirty="0" err="1"/>
              <a:t>setc</a:t>
            </a:r>
            <a:r>
              <a:rPr lang="en-US" sz="2000" b="0" i="1" dirty="0"/>
              <a:t> INTM");</a:t>
            </a:r>
            <a:endParaRPr lang="en-US" sz="2400" b="0" i="1" dirty="0"/>
          </a:p>
        </p:txBody>
      </p:sp>
      <p:grpSp>
        <p:nvGrpSpPr>
          <p:cNvPr id="7" name="Group 6"/>
          <p:cNvGrpSpPr/>
          <p:nvPr/>
        </p:nvGrpSpPr>
        <p:grpSpPr>
          <a:xfrm>
            <a:off x="1131451" y="807178"/>
            <a:ext cx="6525251" cy="765175"/>
            <a:chOff x="980449" y="1000125"/>
            <a:chExt cx="6525251" cy="765175"/>
          </a:xfrm>
        </p:grpSpPr>
        <p:sp>
          <p:nvSpPr>
            <p:cNvPr id="34819" name="Rectangle 3"/>
            <p:cNvSpPr>
              <a:spLocks noChangeArrowheads="1"/>
            </p:cNvSpPr>
            <p:nvPr/>
          </p:nvSpPr>
          <p:spPr bwMode="auto">
            <a:xfrm>
              <a:off x="1698232" y="1308100"/>
              <a:ext cx="5807468" cy="457200"/>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endParaRPr lang="en-US"/>
            </a:p>
          </p:txBody>
        </p:sp>
        <p:sp>
          <p:nvSpPr>
            <p:cNvPr id="34820" name="Rectangle 4"/>
            <p:cNvSpPr>
              <a:spLocks noChangeArrowheads="1"/>
            </p:cNvSpPr>
            <p:nvPr/>
          </p:nvSpPr>
          <p:spPr bwMode="auto">
            <a:xfrm>
              <a:off x="6438900" y="1308100"/>
              <a:ext cx="1066800" cy="457200"/>
            </a:xfrm>
            <a:prstGeom prst="rect">
              <a:avLst/>
            </a:prstGeom>
            <a:solidFill>
              <a:schemeClr val="accent1"/>
            </a:solidFill>
            <a:ln w="12700">
              <a:solidFill>
                <a:schemeClr val="tx1"/>
              </a:solidFill>
              <a:miter lim="800000"/>
              <a:headEnd type="none" w="sm" len="sm"/>
              <a:tailEnd type="none" w="sm" len="sm"/>
            </a:ln>
            <a:effectLst/>
          </p:spPr>
          <p:txBody>
            <a:bodyPr wrap="none" tIns="91440" anchor="ctr"/>
            <a:lstStyle/>
            <a:p>
              <a:pPr algn="ctr"/>
              <a:r>
                <a:rPr lang="en-US" sz="2400" dirty="0">
                  <a:latin typeface="Arial" charset="0"/>
                </a:rPr>
                <a:t>INTM</a:t>
              </a:r>
            </a:p>
          </p:txBody>
        </p:sp>
        <p:sp>
          <p:nvSpPr>
            <p:cNvPr id="34821" name="Text Box 5"/>
            <p:cNvSpPr txBox="1">
              <a:spLocks noChangeArrowheads="1"/>
            </p:cNvSpPr>
            <p:nvPr/>
          </p:nvSpPr>
          <p:spPr bwMode="auto">
            <a:xfrm>
              <a:off x="980449" y="1346433"/>
              <a:ext cx="742950" cy="384175"/>
            </a:xfrm>
            <a:prstGeom prst="rect">
              <a:avLst/>
            </a:prstGeom>
            <a:noFill/>
            <a:ln w="12700">
              <a:noFill/>
              <a:miter lim="800000"/>
              <a:headEnd type="none" w="sm" len="sm"/>
              <a:tailEnd type="none" w="sm" len="sm"/>
            </a:ln>
            <a:effectLst/>
          </p:spPr>
          <p:txBody>
            <a:bodyPr wrap="none">
              <a:spAutoFit/>
            </a:bodyPr>
            <a:lstStyle/>
            <a:p>
              <a:pPr algn="ctr"/>
              <a:r>
                <a:rPr lang="en-US" sz="2400" dirty="0">
                  <a:latin typeface="Arial" charset="0"/>
                </a:rPr>
                <a:t>ST1</a:t>
              </a:r>
            </a:p>
          </p:txBody>
        </p:sp>
        <p:sp>
          <p:nvSpPr>
            <p:cNvPr id="34822" name="Text Box 6"/>
            <p:cNvSpPr txBox="1">
              <a:spLocks noChangeArrowheads="1"/>
            </p:cNvSpPr>
            <p:nvPr/>
          </p:nvSpPr>
          <p:spPr bwMode="auto">
            <a:xfrm>
              <a:off x="6597650" y="1000125"/>
              <a:ext cx="749300" cy="336550"/>
            </a:xfrm>
            <a:prstGeom prst="rect">
              <a:avLst/>
            </a:prstGeom>
            <a:noFill/>
            <a:ln w="12700">
              <a:noFill/>
              <a:miter lim="800000"/>
              <a:headEnd type="none" w="sm" len="sm"/>
              <a:tailEnd type="none" w="sm" len="sm"/>
            </a:ln>
            <a:effectLst/>
          </p:spPr>
          <p:txBody>
            <a:bodyPr wrap="none">
              <a:spAutoFit/>
            </a:bodyPr>
            <a:lstStyle/>
            <a:p>
              <a:pPr algn="ctr"/>
              <a:r>
                <a:rPr lang="en-US" sz="2000" dirty="0">
                  <a:latin typeface="Arial" charset="0"/>
                </a:rPr>
                <a:t> </a:t>
              </a:r>
              <a:r>
                <a:rPr lang="en-US" sz="1800" dirty="0">
                  <a:latin typeface="Arial" charset="0"/>
                </a:rPr>
                <a:t>Bit 0</a:t>
              </a:r>
            </a:p>
          </p:txBody>
        </p:sp>
      </p:grpSp>
    </p:spTree>
    <p:custDataLst>
      <p:tags r:id="rId1"/>
    </p:custData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Peripheral Interrupt Expansion - PIE</a:t>
            </a:r>
          </a:p>
        </p:txBody>
      </p:sp>
      <p:sp>
        <p:nvSpPr>
          <p:cNvPr id="49338" name="Rectangle 186"/>
          <p:cNvSpPr>
            <a:spLocks noChangeArrowheads="1"/>
          </p:cNvSpPr>
          <p:nvPr/>
        </p:nvSpPr>
        <p:spPr bwMode="auto">
          <a:xfrm>
            <a:off x="5006975" y="1133475"/>
            <a:ext cx="3898900" cy="2133600"/>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49332" name="Rectangle 180"/>
          <p:cNvSpPr>
            <a:spLocks noChangeArrowheads="1"/>
          </p:cNvSpPr>
          <p:nvPr/>
        </p:nvSpPr>
        <p:spPr bwMode="auto">
          <a:xfrm>
            <a:off x="6955155" y="1438275"/>
            <a:ext cx="520700" cy="1727200"/>
          </a:xfrm>
          <a:prstGeom prst="rect">
            <a:avLst/>
          </a:prstGeom>
          <a:solidFill>
            <a:schemeClr val="accent1"/>
          </a:solidFill>
          <a:ln w="12700">
            <a:solidFill>
              <a:schemeClr val="tx1"/>
            </a:solidFill>
            <a:prstDash val="sysDot"/>
            <a:miter lim="800000"/>
            <a:headEnd type="none" w="sm" len="sm"/>
            <a:tailEnd type="none" w="sm" len="sm"/>
          </a:ln>
          <a:effectLst/>
        </p:spPr>
        <p:txBody>
          <a:bodyPr wrap="none" anchor="ctr"/>
          <a:lstStyle/>
          <a:p>
            <a:endParaRPr lang="en-US">
              <a:effectLst/>
            </a:endParaRPr>
          </a:p>
        </p:txBody>
      </p:sp>
      <p:sp>
        <p:nvSpPr>
          <p:cNvPr id="49267" name="Rectangle 115"/>
          <p:cNvSpPr>
            <a:spLocks noChangeArrowheads="1"/>
          </p:cNvSpPr>
          <p:nvPr/>
        </p:nvSpPr>
        <p:spPr bwMode="auto">
          <a:xfrm>
            <a:off x="5797550" y="3895725"/>
            <a:ext cx="2566988" cy="1825625"/>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49266" name="Line 114"/>
          <p:cNvSpPr>
            <a:spLocks noChangeShapeType="1"/>
          </p:cNvSpPr>
          <p:nvPr/>
        </p:nvSpPr>
        <p:spPr bwMode="auto">
          <a:xfrm>
            <a:off x="5797550" y="4772025"/>
            <a:ext cx="1852613" cy="0"/>
          </a:xfrm>
          <a:prstGeom prst="line">
            <a:avLst/>
          </a:prstGeom>
          <a:noFill/>
          <a:ln w="38100">
            <a:solidFill>
              <a:schemeClr val="tx1"/>
            </a:solidFill>
            <a:round/>
            <a:headEnd type="none" w="sm" len="sm"/>
            <a:tailEnd type="triangle" w="sm" len="sm"/>
          </a:ln>
          <a:effectLst/>
        </p:spPr>
        <p:txBody>
          <a:bodyPr/>
          <a:lstStyle/>
          <a:p>
            <a:endParaRPr lang="en-US">
              <a:effectLst/>
            </a:endParaRPr>
          </a:p>
        </p:txBody>
      </p:sp>
      <p:sp>
        <p:nvSpPr>
          <p:cNvPr id="49258" name="Rectangle 106"/>
          <p:cNvSpPr>
            <a:spLocks noChangeArrowheads="1"/>
          </p:cNvSpPr>
          <p:nvPr/>
        </p:nvSpPr>
        <p:spPr bwMode="auto">
          <a:xfrm>
            <a:off x="5924550" y="4021138"/>
            <a:ext cx="363538" cy="15541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49259" name="Rectangle 107"/>
          <p:cNvSpPr>
            <a:spLocks noChangeArrowheads="1"/>
          </p:cNvSpPr>
          <p:nvPr/>
        </p:nvSpPr>
        <p:spPr bwMode="auto">
          <a:xfrm>
            <a:off x="6470650" y="4008438"/>
            <a:ext cx="363538" cy="15541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49260" name="Rectangle 108"/>
          <p:cNvSpPr>
            <a:spLocks noChangeArrowheads="1"/>
          </p:cNvSpPr>
          <p:nvPr/>
        </p:nvSpPr>
        <p:spPr bwMode="auto">
          <a:xfrm>
            <a:off x="7054850" y="4021138"/>
            <a:ext cx="363538" cy="15541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49261" name="Text Box 109"/>
          <p:cNvSpPr txBox="1">
            <a:spLocks noChangeArrowheads="1"/>
          </p:cNvSpPr>
          <p:nvPr/>
        </p:nvSpPr>
        <p:spPr bwMode="auto">
          <a:xfrm rot="16200000">
            <a:off x="5849938" y="4640262"/>
            <a:ext cx="552450" cy="311150"/>
          </a:xfrm>
          <a:prstGeom prst="rect">
            <a:avLst/>
          </a:prstGeom>
          <a:noFill/>
          <a:ln w="12700">
            <a:noFill/>
            <a:miter lim="800000"/>
            <a:headEnd type="none" w="sm" len="sm"/>
            <a:tailEnd type="none" w="sm" len="sm"/>
          </a:ln>
          <a:effectLst/>
        </p:spPr>
        <p:txBody>
          <a:bodyPr wrap="none">
            <a:spAutoFit/>
          </a:bodyPr>
          <a:lstStyle/>
          <a:p>
            <a:r>
              <a:rPr lang="en-US" sz="1800">
                <a:effectLst/>
                <a:latin typeface="Arial" charset="0"/>
              </a:rPr>
              <a:t>IFR</a:t>
            </a:r>
          </a:p>
        </p:txBody>
      </p:sp>
      <p:sp>
        <p:nvSpPr>
          <p:cNvPr id="49262" name="Text Box 110"/>
          <p:cNvSpPr txBox="1">
            <a:spLocks noChangeArrowheads="1"/>
          </p:cNvSpPr>
          <p:nvPr/>
        </p:nvSpPr>
        <p:spPr bwMode="auto">
          <a:xfrm rot="16200000">
            <a:off x="6396038" y="4627562"/>
            <a:ext cx="565150" cy="311150"/>
          </a:xfrm>
          <a:prstGeom prst="rect">
            <a:avLst/>
          </a:prstGeom>
          <a:noFill/>
          <a:ln w="12700">
            <a:noFill/>
            <a:miter lim="800000"/>
            <a:headEnd type="none" w="sm" len="sm"/>
            <a:tailEnd type="none" w="sm" len="sm"/>
          </a:ln>
          <a:effectLst/>
        </p:spPr>
        <p:txBody>
          <a:bodyPr wrap="none">
            <a:spAutoFit/>
          </a:bodyPr>
          <a:lstStyle/>
          <a:p>
            <a:r>
              <a:rPr lang="en-US" sz="1800">
                <a:effectLst/>
                <a:latin typeface="Arial" charset="0"/>
              </a:rPr>
              <a:t>IER</a:t>
            </a:r>
          </a:p>
        </p:txBody>
      </p:sp>
      <p:sp>
        <p:nvSpPr>
          <p:cNvPr id="49263" name="Text Box 111"/>
          <p:cNvSpPr txBox="1">
            <a:spLocks noChangeArrowheads="1"/>
          </p:cNvSpPr>
          <p:nvPr/>
        </p:nvSpPr>
        <p:spPr bwMode="auto">
          <a:xfrm rot="16200000">
            <a:off x="6881813" y="4624387"/>
            <a:ext cx="742950" cy="311150"/>
          </a:xfrm>
          <a:prstGeom prst="rect">
            <a:avLst/>
          </a:prstGeom>
          <a:noFill/>
          <a:ln w="12700">
            <a:noFill/>
            <a:miter lim="800000"/>
            <a:headEnd type="none" w="sm" len="sm"/>
            <a:tailEnd type="none" w="sm" len="sm"/>
          </a:ln>
          <a:effectLst/>
        </p:spPr>
        <p:txBody>
          <a:bodyPr wrap="none">
            <a:spAutoFit/>
          </a:bodyPr>
          <a:lstStyle/>
          <a:p>
            <a:r>
              <a:rPr lang="en-US" sz="1800">
                <a:effectLst/>
                <a:latin typeface="Arial" charset="0"/>
              </a:rPr>
              <a:t>INTM</a:t>
            </a:r>
          </a:p>
        </p:txBody>
      </p:sp>
      <p:sp>
        <p:nvSpPr>
          <p:cNvPr id="49264" name="Rectangle 112"/>
          <p:cNvSpPr>
            <a:spLocks noChangeArrowheads="1"/>
          </p:cNvSpPr>
          <p:nvPr/>
        </p:nvSpPr>
        <p:spPr bwMode="auto">
          <a:xfrm>
            <a:off x="7651750" y="4021138"/>
            <a:ext cx="614363" cy="15541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49265" name="Text Box 113"/>
          <p:cNvSpPr txBox="1">
            <a:spLocks noChangeArrowheads="1"/>
          </p:cNvSpPr>
          <p:nvPr/>
        </p:nvSpPr>
        <p:spPr bwMode="auto">
          <a:xfrm>
            <a:off x="7598025" y="4460875"/>
            <a:ext cx="736099" cy="674031"/>
          </a:xfrm>
          <a:prstGeom prst="rect">
            <a:avLst/>
          </a:prstGeom>
          <a:noFill/>
          <a:ln w="12700">
            <a:noFill/>
            <a:miter lim="800000"/>
            <a:headEnd type="none" w="sm" len="sm"/>
            <a:tailEnd type="none" w="sm" len="sm"/>
          </a:ln>
          <a:effectLst/>
        </p:spPr>
        <p:txBody>
          <a:bodyPr wrap="none">
            <a:spAutoFit/>
          </a:bodyPr>
          <a:lstStyle/>
          <a:p>
            <a:pPr algn="ctr"/>
            <a:r>
              <a:rPr lang="en-US" sz="1800" dirty="0">
                <a:effectLst/>
                <a:latin typeface="Arial" charset="0"/>
              </a:rPr>
              <a:t>C28x</a:t>
            </a:r>
          </a:p>
          <a:p>
            <a:pPr algn="ctr"/>
            <a:r>
              <a:rPr lang="en-US" sz="1800" dirty="0">
                <a:effectLst/>
                <a:latin typeface="Arial" charset="0"/>
              </a:rPr>
              <a:t>CPU</a:t>
            </a:r>
          </a:p>
        </p:txBody>
      </p:sp>
      <p:sp>
        <p:nvSpPr>
          <p:cNvPr id="49268" name="Text Box 116"/>
          <p:cNvSpPr txBox="1">
            <a:spLocks noChangeArrowheads="1"/>
          </p:cNvSpPr>
          <p:nvPr/>
        </p:nvSpPr>
        <p:spPr bwMode="auto">
          <a:xfrm>
            <a:off x="6019833" y="3594100"/>
            <a:ext cx="2148345" cy="289310"/>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Core Interrupt logic</a:t>
            </a:r>
          </a:p>
        </p:txBody>
      </p:sp>
      <p:grpSp>
        <p:nvGrpSpPr>
          <p:cNvPr id="2" name="Group 1"/>
          <p:cNvGrpSpPr/>
          <p:nvPr/>
        </p:nvGrpSpPr>
        <p:grpSpPr>
          <a:xfrm>
            <a:off x="1036320" y="914400"/>
            <a:ext cx="3401380" cy="4837113"/>
            <a:chOff x="1036320" y="914400"/>
            <a:chExt cx="3401380" cy="4837113"/>
          </a:xfrm>
        </p:grpSpPr>
        <p:sp>
          <p:nvSpPr>
            <p:cNvPr id="49205" name="Rectangle 53"/>
            <p:cNvSpPr>
              <a:spLocks noChangeArrowheads="1"/>
            </p:cNvSpPr>
            <p:nvPr/>
          </p:nvSpPr>
          <p:spPr bwMode="auto">
            <a:xfrm>
              <a:off x="1036320" y="914400"/>
              <a:ext cx="3401380" cy="366767"/>
            </a:xfrm>
            <a:prstGeom prst="rect">
              <a:avLst/>
            </a:prstGeom>
            <a:noFill/>
            <a:ln w="12700">
              <a:noFill/>
              <a:miter lim="800000"/>
              <a:headEnd/>
              <a:tailEnd/>
            </a:ln>
            <a:effectLst/>
          </p:spPr>
          <p:txBody>
            <a:bodyPr wrap="square" lIns="0" tIns="44450" rIns="0" bIns="44450">
              <a:spAutoFit/>
            </a:bodyPr>
            <a:lstStyle/>
            <a:p>
              <a:pPr algn="ctr">
                <a:lnSpc>
                  <a:spcPct val="100000"/>
                </a:lnSpc>
                <a:spcBef>
                  <a:spcPct val="0"/>
                </a:spcBef>
              </a:pPr>
              <a:r>
                <a:rPr lang="en-US" sz="1800" dirty="0">
                  <a:effectLst/>
                  <a:latin typeface="Arial" charset="0"/>
                </a:rPr>
                <a:t>PIE module for 192 Interrupts</a:t>
              </a:r>
            </a:p>
          </p:txBody>
        </p:sp>
        <p:sp>
          <p:nvSpPr>
            <p:cNvPr id="49208" name="Rectangle 56"/>
            <p:cNvSpPr>
              <a:spLocks noChangeArrowheads="1"/>
            </p:cNvSpPr>
            <p:nvPr/>
          </p:nvSpPr>
          <p:spPr bwMode="auto">
            <a:xfrm>
              <a:off x="1171576" y="1277938"/>
              <a:ext cx="3121025" cy="4473575"/>
            </a:xfrm>
            <a:prstGeom prst="rect">
              <a:avLst/>
            </a:prstGeom>
            <a:solidFill>
              <a:schemeClr val="accent3"/>
            </a:solidFill>
            <a:ln w="12700">
              <a:solidFill>
                <a:schemeClr val="tx1"/>
              </a:solidFill>
              <a:miter lim="800000"/>
              <a:headEnd/>
              <a:tailEnd/>
            </a:ln>
            <a:effectLst/>
          </p:spPr>
          <p:txBody>
            <a:bodyPr wrap="none" anchor="ctr"/>
            <a:lstStyle/>
            <a:p>
              <a:endParaRPr lang="en-US">
                <a:effectLst/>
              </a:endParaRPr>
            </a:p>
          </p:txBody>
        </p:sp>
        <p:sp>
          <p:nvSpPr>
            <p:cNvPr id="49209" name="Rectangle 57"/>
            <p:cNvSpPr>
              <a:spLocks noChangeArrowheads="1"/>
            </p:cNvSpPr>
            <p:nvPr/>
          </p:nvSpPr>
          <p:spPr bwMode="auto">
            <a:xfrm rot="16200000">
              <a:off x="2560638" y="128587"/>
              <a:ext cx="312738" cy="2847975"/>
            </a:xfrm>
            <a:prstGeom prst="rect">
              <a:avLst/>
            </a:prstGeom>
            <a:solidFill>
              <a:schemeClr val="accent4">
                <a:lumMod val="40000"/>
                <a:lumOff val="60000"/>
              </a:schemeClr>
            </a:solidFill>
            <a:ln w="12700">
              <a:solidFill>
                <a:schemeClr val="tx1"/>
              </a:solidFill>
              <a:miter lim="800000"/>
              <a:headEnd/>
              <a:tailEnd/>
            </a:ln>
            <a:effectLst/>
          </p:spPr>
          <p:txBody>
            <a:bodyPr vert="eaVert" wrap="none" anchor="ctr"/>
            <a:lstStyle/>
            <a:p>
              <a:pPr algn="ctr"/>
              <a:endParaRPr lang="en-US" sz="2000" b="0">
                <a:effectLst/>
                <a:latin typeface="Times New Roman" pitchFamily="18" charset="0"/>
              </a:endParaRPr>
            </a:p>
          </p:txBody>
        </p:sp>
        <p:sp>
          <p:nvSpPr>
            <p:cNvPr id="49211" name="Rectangle 59"/>
            <p:cNvSpPr>
              <a:spLocks noChangeArrowheads="1"/>
            </p:cNvSpPr>
            <p:nvPr/>
          </p:nvSpPr>
          <p:spPr bwMode="auto">
            <a:xfrm rot="16200000">
              <a:off x="2547938" y="454025"/>
              <a:ext cx="339725" cy="2847975"/>
            </a:xfrm>
            <a:prstGeom prst="rect">
              <a:avLst/>
            </a:prstGeom>
            <a:solidFill>
              <a:schemeClr val="accent4">
                <a:lumMod val="40000"/>
                <a:lumOff val="60000"/>
              </a:schemeClr>
            </a:solidFill>
            <a:ln w="12700">
              <a:solidFill>
                <a:schemeClr val="tx1"/>
              </a:solidFill>
              <a:miter lim="800000"/>
              <a:headEnd/>
              <a:tailEnd/>
            </a:ln>
            <a:effectLst/>
          </p:spPr>
          <p:txBody>
            <a:bodyPr vert="eaVert" wrap="none" anchor="ctr"/>
            <a:lstStyle/>
            <a:p>
              <a:pPr algn="ctr"/>
              <a:endParaRPr lang="en-US" sz="2000" b="0">
                <a:effectLst/>
                <a:latin typeface="Times New Roman" pitchFamily="18" charset="0"/>
              </a:endParaRPr>
            </a:p>
          </p:txBody>
        </p:sp>
        <p:sp>
          <p:nvSpPr>
            <p:cNvPr id="49216" name="Rectangle 64"/>
            <p:cNvSpPr>
              <a:spLocks noChangeArrowheads="1"/>
            </p:cNvSpPr>
            <p:nvPr/>
          </p:nvSpPr>
          <p:spPr bwMode="auto">
            <a:xfrm rot="16200000">
              <a:off x="2540001" y="2125663"/>
              <a:ext cx="355600" cy="2847975"/>
            </a:xfrm>
            <a:prstGeom prst="rect">
              <a:avLst/>
            </a:prstGeom>
            <a:solidFill>
              <a:schemeClr val="accent4">
                <a:lumMod val="40000"/>
                <a:lumOff val="60000"/>
              </a:schemeClr>
            </a:solidFill>
            <a:ln w="12700">
              <a:solidFill>
                <a:schemeClr val="tx1"/>
              </a:solidFill>
              <a:miter lim="800000"/>
              <a:headEnd/>
              <a:tailEnd/>
            </a:ln>
            <a:effectLst/>
          </p:spPr>
          <p:txBody>
            <a:bodyPr vert="eaVert" wrap="none" anchor="ctr"/>
            <a:lstStyle/>
            <a:p>
              <a:pPr algn="ctr"/>
              <a:endParaRPr lang="en-US" sz="2000" b="0">
                <a:effectLst/>
                <a:latin typeface="Times New Roman" pitchFamily="18" charset="0"/>
              </a:endParaRPr>
            </a:p>
          </p:txBody>
        </p:sp>
        <p:sp>
          <p:nvSpPr>
            <p:cNvPr id="49217" name="Rectangle 65"/>
            <p:cNvSpPr>
              <a:spLocks noChangeArrowheads="1"/>
            </p:cNvSpPr>
            <p:nvPr/>
          </p:nvSpPr>
          <p:spPr bwMode="auto">
            <a:xfrm rot="16200000">
              <a:off x="2527301" y="2493963"/>
              <a:ext cx="381000" cy="2847975"/>
            </a:xfrm>
            <a:prstGeom prst="rect">
              <a:avLst/>
            </a:prstGeom>
            <a:solidFill>
              <a:schemeClr val="accent4">
                <a:lumMod val="40000"/>
                <a:lumOff val="60000"/>
              </a:schemeClr>
            </a:solidFill>
            <a:ln w="12700">
              <a:solidFill>
                <a:schemeClr val="tx1"/>
              </a:solidFill>
              <a:miter lim="800000"/>
              <a:headEnd/>
              <a:tailEnd/>
            </a:ln>
            <a:effectLst/>
          </p:spPr>
          <p:txBody>
            <a:bodyPr vert="eaVert" wrap="none" anchor="ctr"/>
            <a:lstStyle/>
            <a:p>
              <a:pPr algn="ctr"/>
              <a:endParaRPr lang="en-US" sz="2000" b="0">
                <a:effectLst/>
                <a:latin typeface="Times New Roman" pitchFamily="18" charset="0"/>
              </a:endParaRPr>
            </a:p>
          </p:txBody>
        </p:sp>
        <p:sp>
          <p:nvSpPr>
            <p:cNvPr id="49220" name="Rectangle 68"/>
            <p:cNvSpPr>
              <a:spLocks noChangeArrowheads="1"/>
            </p:cNvSpPr>
            <p:nvPr/>
          </p:nvSpPr>
          <p:spPr bwMode="auto">
            <a:xfrm rot="16200000">
              <a:off x="2560638" y="1452562"/>
              <a:ext cx="312738" cy="2847975"/>
            </a:xfrm>
            <a:prstGeom prst="rect">
              <a:avLst/>
            </a:prstGeom>
            <a:solidFill>
              <a:schemeClr val="accent4">
                <a:lumMod val="40000"/>
                <a:lumOff val="60000"/>
              </a:schemeClr>
            </a:solidFill>
            <a:ln w="12700">
              <a:solidFill>
                <a:schemeClr val="tx1"/>
              </a:solidFill>
              <a:miter lim="800000"/>
              <a:headEnd/>
              <a:tailEnd/>
            </a:ln>
            <a:effectLst/>
          </p:spPr>
          <p:txBody>
            <a:bodyPr vert="eaVert" wrap="none" anchor="ctr"/>
            <a:lstStyle/>
            <a:p>
              <a:pPr algn="ctr"/>
              <a:endParaRPr lang="en-US" sz="2000" b="0">
                <a:effectLst/>
                <a:latin typeface="Times New Roman" pitchFamily="18" charset="0"/>
              </a:endParaRPr>
            </a:p>
          </p:txBody>
        </p:sp>
        <p:sp>
          <p:nvSpPr>
            <p:cNvPr id="49222" name="Rectangle 70"/>
            <p:cNvSpPr>
              <a:spLocks noChangeArrowheads="1"/>
            </p:cNvSpPr>
            <p:nvPr/>
          </p:nvSpPr>
          <p:spPr bwMode="auto">
            <a:xfrm rot="16200000">
              <a:off x="2547938" y="1778000"/>
              <a:ext cx="339725" cy="2847975"/>
            </a:xfrm>
            <a:prstGeom prst="rect">
              <a:avLst/>
            </a:prstGeom>
            <a:solidFill>
              <a:schemeClr val="accent4">
                <a:lumMod val="40000"/>
                <a:lumOff val="60000"/>
              </a:schemeClr>
            </a:solidFill>
            <a:ln w="12700">
              <a:solidFill>
                <a:schemeClr val="tx1"/>
              </a:solidFill>
              <a:miter lim="800000"/>
              <a:headEnd/>
              <a:tailEnd/>
            </a:ln>
            <a:effectLst/>
          </p:spPr>
          <p:txBody>
            <a:bodyPr vert="eaVert" wrap="none" anchor="ctr"/>
            <a:lstStyle/>
            <a:p>
              <a:pPr algn="ctr"/>
              <a:endParaRPr lang="en-US" sz="2000" b="0">
                <a:effectLst/>
                <a:latin typeface="Times New Roman" pitchFamily="18" charset="0"/>
              </a:endParaRPr>
            </a:p>
          </p:txBody>
        </p:sp>
        <p:sp>
          <p:nvSpPr>
            <p:cNvPr id="49270" name="Rectangle 118"/>
            <p:cNvSpPr>
              <a:spLocks noChangeArrowheads="1"/>
            </p:cNvSpPr>
            <p:nvPr/>
          </p:nvSpPr>
          <p:spPr bwMode="auto">
            <a:xfrm rot="16200000">
              <a:off x="2547938" y="796925"/>
              <a:ext cx="339725" cy="2847975"/>
            </a:xfrm>
            <a:prstGeom prst="rect">
              <a:avLst/>
            </a:prstGeom>
            <a:solidFill>
              <a:schemeClr val="accent4">
                <a:lumMod val="40000"/>
                <a:lumOff val="60000"/>
              </a:schemeClr>
            </a:solidFill>
            <a:ln w="12700">
              <a:solidFill>
                <a:schemeClr val="tx1"/>
              </a:solidFill>
              <a:miter lim="800000"/>
              <a:headEnd/>
              <a:tailEnd/>
            </a:ln>
            <a:effectLst/>
          </p:spPr>
          <p:txBody>
            <a:bodyPr vert="eaVert" wrap="none" anchor="ctr"/>
            <a:lstStyle/>
            <a:p>
              <a:pPr algn="ctr"/>
              <a:endParaRPr lang="en-US" sz="2000" b="0">
                <a:effectLst/>
                <a:latin typeface="Times New Roman" pitchFamily="18" charset="0"/>
              </a:endParaRPr>
            </a:p>
          </p:txBody>
        </p:sp>
        <p:sp>
          <p:nvSpPr>
            <p:cNvPr id="49271" name="Rectangle 119"/>
            <p:cNvSpPr>
              <a:spLocks noChangeArrowheads="1"/>
            </p:cNvSpPr>
            <p:nvPr/>
          </p:nvSpPr>
          <p:spPr bwMode="auto">
            <a:xfrm rot="16200000">
              <a:off x="2547938" y="1127125"/>
              <a:ext cx="339725" cy="2847975"/>
            </a:xfrm>
            <a:prstGeom prst="rect">
              <a:avLst/>
            </a:prstGeom>
            <a:solidFill>
              <a:schemeClr val="accent4">
                <a:lumMod val="40000"/>
                <a:lumOff val="60000"/>
              </a:schemeClr>
            </a:solidFill>
            <a:ln w="12700">
              <a:solidFill>
                <a:schemeClr val="tx1"/>
              </a:solidFill>
              <a:miter lim="800000"/>
              <a:headEnd/>
              <a:tailEnd/>
            </a:ln>
            <a:effectLst/>
          </p:spPr>
          <p:txBody>
            <a:bodyPr vert="eaVert" wrap="none" anchor="ctr"/>
            <a:lstStyle/>
            <a:p>
              <a:pPr algn="ctr"/>
              <a:endParaRPr lang="en-US" sz="2000" b="0">
                <a:effectLst/>
                <a:latin typeface="Times New Roman" pitchFamily="18" charset="0"/>
              </a:endParaRPr>
            </a:p>
          </p:txBody>
        </p:sp>
        <p:sp>
          <p:nvSpPr>
            <p:cNvPr id="49272" name="Rectangle 120"/>
            <p:cNvSpPr>
              <a:spLocks noChangeArrowheads="1"/>
            </p:cNvSpPr>
            <p:nvPr/>
          </p:nvSpPr>
          <p:spPr bwMode="auto">
            <a:xfrm rot="16200000">
              <a:off x="2527301" y="2874963"/>
              <a:ext cx="381000" cy="2847975"/>
            </a:xfrm>
            <a:prstGeom prst="rect">
              <a:avLst/>
            </a:prstGeom>
            <a:solidFill>
              <a:schemeClr val="accent4">
                <a:lumMod val="40000"/>
                <a:lumOff val="60000"/>
              </a:schemeClr>
            </a:solidFill>
            <a:ln w="12700">
              <a:solidFill>
                <a:schemeClr val="tx1"/>
              </a:solidFill>
              <a:miter lim="800000"/>
              <a:headEnd/>
              <a:tailEnd/>
            </a:ln>
            <a:effectLst/>
          </p:spPr>
          <p:txBody>
            <a:bodyPr vert="eaVert" wrap="none" anchor="ctr"/>
            <a:lstStyle/>
            <a:p>
              <a:pPr algn="ctr"/>
              <a:endParaRPr lang="en-US" sz="2000" b="0">
                <a:effectLst/>
                <a:latin typeface="Times New Roman" pitchFamily="18" charset="0"/>
              </a:endParaRPr>
            </a:p>
          </p:txBody>
        </p:sp>
        <p:sp>
          <p:nvSpPr>
            <p:cNvPr id="49273" name="Rectangle 121"/>
            <p:cNvSpPr>
              <a:spLocks noChangeArrowheads="1"/>
            </p:cNvSpPr>
            <p:nvPr/>
          </p:nvSpPr>
          <p:spPr bwMode="auto">
            <a:xfrm rot="16200000">
              <a:off x="2527301" y="3255963"/>
              <a:ext cx="381000" cy="2847975"/>
            </a:xfrm>
            <a:prstGeom prst="rect">
              <a:avLst/>
            </a:prstGeom>
            <a:solidFill>
              <a:schemeClr val="accent4">
                <a:lumMod val="40000"/>
                <a:lumOff val="60000"/>
              </a:schemeClr>
            </a:solidFill>
            <a:ln w="12700">
              <a:solidFill>
                <a:schemeClr val="tx1"/>
              </a:solidFill>
              <a:miter lim="800000"/>
              <a:headEnd/>
              <a:tailEnd/>
            </a:ln>
            <a:effectLst/>
          </p:spPr>
          <p:txBody>
            <a:bodyPr vert="eaVert" wrap="none" anchor="ctr"/>
            <a:lstStyle/>
            <a:p>
              <a:pPr algn="ctr"/>
              <a:endParaRPr lang="en-US" sz="2000" b="0">
                <a:effectLst/>
                <a:latin typeface="Times New Roman" pitchFamily="18" charset="0"/>
              </a:endParaRPr>
            </a:p>
          </p:txBody>
        </p:sp>
        <p:sp>
          <p:nvSpPr>
            <p:cNvPr id="49274" name="Rectangle 122"/>
            <p:cNvSpPr>
              <a:spLocks noChangeArrowheads="1"/>
            </p:cNvSpPr>
            <p:nvPr/>
          </p:nvSpPr>
          <p:spPr bwMode="auto">
            <a:xfrm rot="16200000">
              <a:off x="2527301" y="3636963"/>
              <a:ext cx="381000" cy="2847975"/>
            </a:xfrm>
            <a:prstGeom prst="rect">
              <a:avLst/>
            </a:prstGeom>
            <a:solidFill>
              <a:schemeClr val="accent4">
                <a:lumMod val="40000"/>
                <a:lumOff val="60000"/>
              </a:schemeClr>
            </a:solidFill>
            <a:ln w="12700">
              <a:solidFill>
                <a:schemeClr val="tx1"/>
              </a:solidFill>
              <a:miter lim="800000"/>
              <a:headEnd/>
              <a:tailEnd/>
            </a:ln>
            <a:effectLst/>
          </p:spPr>
          <p:txBody>
            <a:bodyPr vert="eaVert" wrap="none" anchor="ctr"/>
            <a:lstStyle/>
            <a:p>
              <a:pPr algn="ctr"/>
              <a:endParaRPr lang="en-US" sz="2000" b="0">
                <a:effectLst/>
                <a:latin typeface="Times New Roman" pitchFamily="18" charset="0"/>
              </a:endParaRPr>
            </a:p>
          </p:txBody>
        </p:sp>
        <p:sp>
          <p:nvSpPr>
            <p:cNvPr id="49275" name="Rectangle 123"/>
            <p:cNvSpPr>
              <a:spLocks noChangeArrowheads="1"/>
            </p:cNvSpPr>
            <p:nvPr/>
          </p:nvSpPr>
          <p:spPr bwMode="auto">
            <a:xfrm rot="16200000">
              <a:off x="2527301" y="4017963"/>
              <a:ext cx="381000" cy="2847975"/>
            </a:xfrm>
            <a:prstGeom prst="rect">
              <a:avLst/>
            </a:prstGeom>
            <a:solidFill>
              <a:schemeClr val="accent4">
                <a:lumMod val="40000"/>
                <a:lumOff val="60000"/>
              </a:schemeClr>
            </a:solidFill>
            <a:ln w="12700">
              <a:solidFill>
                <a:schemeClr val="tx1"/>
              </a:solidFill>
              <a:miter lim="800000"/>
              <a:headEnd/>
              <a:tailEnd/>
            </a:ln>
            <a:effectLst/>
          </p:spPr>
          <p:txBody>
            <a:bodyPr vert="eaVert" wrap="none" anchor="ctr"/>
            <a:lstStyle/>
            <a:p>
              <a:pPr algn="ctr"/>
              <a:endParaRPr lang="en-US" sz="2000" b="0">
                <a:effectLst/>
                <a:latin typeface="Times New Roman" pitchFamily="18" charset="0"/>
              </a:endParaRPr>
            </a:p>
          </p:txBody>
        </p:sp>
        <p:sp>
          <p:nvSpPr>
            <p:cNvPr id="49257" name="Rectangle 105"/>
            <p:cNvSpPr>
              <a:spLocks noChangeArrowheads="1"/>
            </p:cNvSpPr>
            <p:nvPr/>
          </p:nvSpPr>
          <p:spPr bwMode="auto">
            <a:xfrm>
              <a:off x="1400176" y="1401763"/>
              <a:ext cx="2584450" cy="311150"/>
            </a:xfrm>
            <a:prstGeom prst="rect">
              <a:avLst/>
            </a:prstGeom>
            <a:noFill/>
            <a:ln w="12700">
              <a:noFill/>
              <a:miter lim="800000"/>
              <a:headEnd type="none" w="sm" len="sm"/>
              <a:tailEnd type="none" w="sm" len="sm"/>
            </a:ln>
            <a:effectLst/>
          </p:spPr>
          <p:txBody>
            <a:bodyPr wrap="none">
              <a:spAutoFit/>
            </a:bodyPr>
            <a:lstStyle/>
            <a:p>
              <a:r>
                <a:rPr lang="en-US" sz="1800" dirty="0">
                  <a:effectLst/>
                  <a:latin typeface="Arial" charset="0"/>
                </a:rPr>
                <a:t>INT1.y interrupt group</a:t>
              </a:r>
            </a:p>
          </p:txBody>
        </p:sp>
        <p:sp>
          <p:nvSpPr>
            <p:cNvPr id="49276" name="Rectangle 124"/>
            <p:cNvSpPr>
              <a:spLocks noChangeArrowheads="1"/>
            </p:cNvSpPr>
            <p:nvPr/>
          </p:nvSpPr>
          <p:spPr bwMode="auto">
            <a:xfrm>
              <a:off x="1400176" y="1706563"/>
              <a:ext cx="2584450" cy="311150"/>
            </a:xfrm>
            <a:prstGeom prst="rect">
              <a:avLst/>
            </a:prstGeom>
            <a:noFill/>
            <a:ln w="12700">
              <a:noFill/>
              <a:miter lim="800000"/>
              <a:headEnd type="none" w="sm" len="sm"/>
              <a:tailEnd type="none" w="sm" len="sm"/>
            </a:ln>
            <a:effectLst/>
          </p:spPr>
          <p:txBody>
            <a:bodyPr wrap="none">
              <a:spAutoFit/>
            </a:bodyPr>
            <a:lstStyle/>
            <a:p>
              <a:r>
                <a:rPr lang="en-US" sz="1800" dirty="0">
                  <a:effectLst/>
                  <a:latin typeface="Arial" charset="0"/>
                </a:rPr>
                <a:t>INT2.y interrupt group</a:t>
              </a:r>
            </a:p>
          </p:txBody>
        </p:sp>
        <p:sp>
          <p:nvSpPr>
            <p:cNvPr id="49277" name="Rectangle 125"/>
            <p:cNvSpPr>
              <a:spLocks noChangeArrowheads="1"/>
            </p:cNvSpPr>
            <p:nvPr/>
          </p:nvSpPr>
          <p:spPr bwMode="auto">
            <a:xfrm>
              <a:off x="1400176" y="2074863"/>
              <a:ext cx="2584450" cy="311150"/>
            </a:xfrm>
            <a:prstGeom prst="rect">
              <a:avLst/>
            </a:prstGeom>
            <a:noFill/>
            <a:ln w="12700">
              <a:noFill/>
              <a:miter lim="800000"/>
              <a:headEnd type="none" w="sm" len="sm"/>
              <a:tailEnd type="none" w="sm" len="sm"/>
            </a:ln>
            <a:effectLst/>
          </p:spPr>
          <p:txBody>
            <a:bodyPr wrap="none">
              <a:spAutoFit/>
            </a:bodyPr>
            <a:lstStyle/>
            <a:p>
              <a:r>
                <a:rPr lang="en-US" sz="1800" dirty="0">
                  <a:effectLst/>
                  <a:latin typeface="Arial" charset="0"/>
                </a:rPr>
                <a:t>INT3.y interrupt group</a:t>
              </a:r>
            </a:p>
          </p:txBody>
        </p:sp>
        <p:sp>
          <p:nvSpPr>
            <p:cNvPr id="49278" name="Rectangle 126"/>
            <p:cNvSpPr>
              <a:spLocks noChangeArrowheads="1"/>
            </p:cNvSpPr>
            <p:nvPr/>
          </p:nvSpPr>
          <p:spPr bwMode="auto">
            <a:xfrm>
              <a:off x="1400176" y="2405063"/>
              <a:ext cx="2584450" cy="311150"/>
            </a:xfrm>
            <a:prstGeom prst="rect">
              <a:avLst/>
            </a:prstGeom>
            <a:noFill/>
            <a:ln w="12700">
              <a:noFill/>
              <a:miter lim="800000"/>
              <a:headEnd type="none" w="sm" len="sm"/>
              <a:tailEnd type="none" w="sm" len="sm"/>
            </a:ln>
            <a:effectLst/>
          </p:spPr>
          <p:txBody>
            <a:bodyPr wrap="none">
              <a:spAutoFit/>
            </a:bodyPr>
            <a:lstStyle/>
            <a:p>
              <a:r>
                <a:rPr lang="en-US" sz="1800" dirty="0">
                  <a:effectLst/>
                  <a:latin typeface="Arial" charset="0"/>
                </a:rPr>
                <a:t>INT4.y interrupt group</a:t>
              </a:r>
            </a:p>
          </p:txBody>
        </p:sp>
        <p:sp>
          <p:nvSpPr>
            <p:cNvPr id="49279" name="Rectangle 127"/>
            <p:cNvSpPr>
              <a:spLocks noChangeArrowheads="1"/>
            </p:cNvSpPr>
            <p:nvPr/>
          </p:nvSpPr>
          <p:spPr bwMode="auto">
            <a:xfrm>
              <a:off x="1400176" y="2722563"/>
              <a:ext cx="2584450" cy="311150"/>
            </a:xfrm>
            <a:prstGeom prst="rect">
              <a:avLst/>
            </a:prstGeom>
            <a:noFill/>
            <a:ln w="12700">
              <a:noFill/>
              <a:miter lim="800000"/>
              <a:headEnd type="none" w="sm" len="sm"/>
              <a:tailEnd type="none" w="sm" len="sm"/>
            </a:ln>
            <a:effectLst/>
          </p:spPr>
          <p:txBody>
            <a:bodyPr wrap="none">
              <a:spAutoFit/>
            </a:bodyPr>
            <a:lstStyle/>
            <a:p>
              <a:r>
                <a:rPr lang="en-US" sz="1800" dirty="0">
                  <a:effectLst/>
                  <a:latin typeface="Arial" charset="0"/>
                </a:rPr>
                <a:t>INT5.y interrupt group</a:t>
              </a:r>
            </a:p>
          </p:txBody>
        </p:sp>
        <p:sp>
          <p:nvSpPr>
            <p:cNvPr id="49280" name="Rectangle 128"/>
            <p:cNvSpPr>
              <a:spLocks noChangeArrowheads="1"/>
            </p:cNvSpPr>
            <p:nvPr/>
          </p:nvSpPr>
          <p:spPr bwMode="auto">
            <a:xfrm>
              <a:off x="1400176" y="3065463"/>
              <a:ext cx="2584450" cy="311150"/>
            </a:xfrm>
            <a:prstGeom prst="rect">
              <a:avLst/>
            </a:prstGeom>
            <a:noFill/>
            <a:ln w="12700">
              <a:noFill/>
              <a:miter lim="800000"/>
              <a:headEnd type="none" w="sm" len="sm"/>
              <a:tailEnd type="none" w="sm" len="sm"/>
            </a:ln>
            <a:effectLst/>
          </p:spPr>
          <p:txBody>
            <a:bodyPr wrap="none">
              <a:spAutoFit/>
            </a:bodyPr>
            <a:lstStyle/>
            <a:p>
              <a:r>
                <a:rPr lang="en-US" sz="1800" dirty="0">
                  <a:effectLst/>
                  <a:latin typeface="Arial" charset="0"/>
                </a:rPr>
                <a:t>INT6.y interrupt group</a:t>
              </a:r>
            </a:p>
          </p:txBody>
        </p:sp>
        <p:sp>
          <p:nvSpPr>
            <p:cNvPr id="49281" name="Rectangle 129"/>
            <p:cNvSpPr>
              <a:spLocks noChangeArrowheads="1"/>
            </p:cNvSpPr>
            <p:nvPr/>
          </p:nvSpPr>
          <p:spPr bwMode="auto">
            <a:xfrm>
              <a:off x="1400176" y="3395663"/>
              <a:ext cx="2584450" cy="311150"/>
            </a:xfrm>
            <a:prstGeom prst="rect">
              <a:avLst/>
            </a:prstGeom>
            <a:noFill/>
            <a:ln w="12700">
              <a:noFill/>
              <a:miter lim="800000"/>
              <a:headEnd type="none" w="sm" len="sm"/>
              <a:tailEnd type="none" w="sm" len="sm"/>
            </a:ln>
            <a:effectLst/>
          </p:spPr>
          <p:txBody>
            <a:bodyPr wrap="none">
              <a:spAutoFit/>
            </a:bodyPr>
            <a:lstStyle/>
            <a:p>
              <a:r>
                <a:rPr lang="en-US" sz="1800" dirty="0">
                  <a:effectLst/>
                  <a:latin typeface="Arial" charset="0"/>
                </a:rPr>
                <a:t>INT7.y interrupt group</a:t>
              </a:r>
            </a:p>
          </p:txBody>
        </p:sp>
        <p:sp>
          <p:nvSpPr>
            <p:cNvPr id="49282" name="Rectangle 130"/>
            <p:cNvSpPr>
              <a:spLocks noChangeArrowheads="1"/>
            </p:cNvSpPr>
            <p:nvPr/>
          </p:nvSpPr>
          <p:spPr bwMode="auto">
            <a:xfrm>
              <a:off x="1400176" y="3776663"/>
              <a:ext cx="2584450" cy="311150"/>
            </a:xfrm>
            <a:prstGeom prst="rect">
              <a:avLst/>
            </a:prstGeom>
            <a:noFill/>
            <a:ln w="12700">
              <a:noFill/>
              <a:miter lim="800000"/>
              <a:headEnd type="none" w="sm" len="sm"/>
              <a:tailEnd type="none" w="sm" len="sm"/>
            </a:ln>
            <a:effectLst/>
          </p:spPr>
          <p:txBody>
            <a:bodyPr wrap="none">
              <a:spAutoFit/>
            </a:bodyPr>
            <a:lstStyle/>
            <a:p>
              <a:r>
                <a:rPr lang="en-US" sz="1800" dirty="0">
                  <a:effectLst/>
                  <a:latin typeface="Arial" charset="0"/>
                </a:rPr>
                <a:t>INT8.y interrupt group</a:t>
              </a:r>
            </a:p>
          </p:txBody>
        </p:sp>
        <p:sp>
          <p:nvSpPr>
            <p:cNvPr id="49283" name="Rectangle 131"/>
            <p:cNvSpPr>
              <a:spLocks noChangeArrowheads="1"/>
            </p:cNvSpPr>
            <p:nvPr/>
          </p:nvSpPr>
          <p:spPr bwMode="auto">
            <a:xfrm>
              <a:off x="1400176" y="4144963"/>
              <a:ext cx="2584450" cy="311150"/>
            </a:xfrm>
            <a:prstGeom prst="rect">
              <a:avLst/>
            </a:prstGeom>
            <a:noFill/>
            <a:ln w="12700">
              <a:noFill/>
              <a:miter lim="800000"/>
              <a:headEnd type="none" w="sm" len="sm"/>
              <a:tailEnd type="none" w="sm" len="sm"/>
            </a:ln>
            <a:effectLst/>
          </p:spPr>
          <p:txBody>
            <a:bodyPr wrap="none">
              <a:spAutoFit/>
            </a:bodyPr>
            <a:lstStyle/>
            <a:p>
              <a:r>
                <a:rPr lang="en-US" sz="1800" dirty="0">
                  <a:effectLst/>
                  <a:latin typeface="Arial" charset="0"/>
                </a:rPr>
                <a:t>INT9.y interrupt group</a:t>
              </a:r>
            </a:p>
          </p:txBody>
        </p:sp>
        <p:sp>
          <p:nvSpPr>
            <p:cNvPr id="49284" name="Rectangle 132"/>
            <p:cNvSpPr>
              <a:spLocks noChangeArrowheads="1"/>
            </p:cNvSpPr>
            <p:nvPr/>
          </p:nvSpPr>
          <p:spPr bwMode="auto">
            <a:xfrm>
              <a:off x="1400176" y="4525963"/>
              <a:ext cx="2711450" cy="311150"/>
            </a:xfrm>
            <a:prstGeom prst="rect">
              <a:avLst/>
            </a:prstGeom>
            <a:noFill/>
            <a:ln w="12700">
              <a:noFill/>
              <a:miter lim="800000"/>
              <a:headEnd type="none" w="sm" len="sm"/>
              <a:tailEnd type="none" w="sm" len="sm"/>
            </a:ln>
            <a:effectLst/>
          </p:spPr>
          <p:txBody>
            <a:bodyPr wrap="none">
              <a:spAutoFit/>
            </a:bodyPr>
            <a:lstStyle/>
            <a:p>
              <a:r>
                <a:rPr lang="en-US" sz="1800" dirty="0">
                  <a:effectLst/>
                  <a:latin typeface="Arial" charset="0"/>
                </a:rPr>
                <a:t>INT10.y interrupt group</a:t>
              </a:r>
            </a:p>
          </p:txBody>
        </p:sp>
        <p:sp>
          <p:nvSpPr>
            <p:cNvPr id="49285" name="Rectangle 133"/>
            <p:cNvSpPr>
              <a:spLocks noChangeArrowheads="1"/>
            </p:cNvSpPr>
            <p:nvPr/>
          </p:nvSpPr>
          <p:spPr bwMode="auto">
            <a:xfrm>
              <a:off x="1400176" y="4919663"/>
              <a:ext cx="2711450" cy="311150"/>
            </a:xfrm>
            <a:prstGeom prst="rect">
              <a:avLst/>
            </a:prstGeom>
            <a:noFill/>
            <a:ln w="12700">
              <a:noFill/>
              <a:miter lim="800000"/>
              <a:headEnd type="none" w="sm" len="sm"/>
              <a:tailEnd type="none" w="sm" len="sm"/>
            </a:ln>
            <a:effectLst/>
          </p:spPr>
          <p:txBody>
            <a:bodyPr wrap="none">
              <a:spAutoFit/>
            </a:bodyPr>
            <a:lstStyle/>
            <a:p>
              <a:r>
                <a:rPr lang="en-US" sz="1800" dirty="0">
                  <a:effectLst/>
                  <a:latin typeface="Arial" charset="0"/>
                </a:rPr>
                <a:t>INT11.y interrupt group</a:t>
              </a:r>
            </a:p>
          </p:txBody>
        </p:sp>
        <p:sp>
          <p:nvSpPr>
            <p:cNvPr id="49286" name="Rectangle 134"/>
            <p:cNvSpPr>
              <a:spLocks noChangeArrowheads="1"/>
            </p:cNvSpPr>
            <p:nvPr/>
          </p:nvSpPr>
          <p:spPr bwMode="auto">
            <a:xfrm>
              <a:off x="1400176" y="5287963"/>
              <a:ext cx="2711450" cy="311150"/>
            </a:xfrm>
            <a:prstGeom prst="rect">
              <a:avLst/>
            </a:prstGeom>
            <a:noFill/>
            <a:ln w="12700">
              <a:noFill/>
              <a:miter lim="800000"/>
              <a:headEnd type="none" w="sm" len="sm"/>
              <a:tailEnd type="none" w="sm" len="sm"/>
            </a:ln>
            <a:effectLst/>
          </p:spPr>
          <p:txBody>
            <a:bodyPr wrap="none">
              <a:spAutoFit/>
            </a:bodyPr>
            <a:lstStyle/>
            <a:p>
              <a:r>
                <a:rPr lang="en-US" sz="1800" dirty="0">
                  <a:effectLst/>
                  <a:latin typeface="Arial" charset="0"/>
                </a:rPr>
                <a:t>INT12.y interrupt group</a:t>
              </a:r>
            </a:p>
          </p:txBody>
        </p:sp>
      </p:grpSp>
      <p:sp>
        <p:nvSpPr>
          <p:cNvPr id="49202" name="Rectangle 50"/>
          <p:cNvSpPr>
            <a:spLocks noChangeArrowheads="1"/>
          </p:cNvSpPr>
          <p:nvPr/>
        </p:nvSpPr>
        <p:spPr bwMode="auto">
          <a:xfrm>
            <a:off x="4284663" y="4070350"/>
            <a:ext cx="1413850" cy="286745"/>
          </a:xfrm>
          <a:prstGeom prst="rect">
            <a:avLst/>
          </a:prstGeom>
          <a:noFill/>
          <a:ln w="12700">
            <a:noFill/>
            <a:miter lim="800000"/>
            <a:headEnd/>
            <a:tailEnd/>
          </a:ln>
          <a:effectLst/>
        </p:spPr>
        <p:txBody>
          <a:bodyPr wrap="none" lIns="90488" tIns="44450" rIns="90488" bIns="44450">
            <a:spAutoFit/>
          </a:bodyPr>
          <a:lstStyle/>
          <a:p>
            <a:r>
              <a:rPr lang="en-US" sz="1600">
                <a:effectLst/>
                <a:latin typeface="Arial" charset="0"/>
              </a:rPr>
              <a:t>INT1 – INT12</a:t>
            </a:r>
          </a:p>
        </p:txBody>
      </p:sp>
      <p:sp>
        <p:nvSpPr>
          <p:cNvPr id="49288" name="AutoShape 136"/>
          <p:cNvSpPr>
            <a:spLocks noChangeArrowheads="1"/>
          </p:cNvSpPr>
          <p:nvPr/>
        </p:nvSpPr>
        <p:spPr bwMode="auto">
          <a:xfrm>
            <a:off x="4286250" y="4333875"/>
            <a:ext cx="1490663" cy="863600"/>
          </a:xfrm>
          <a:prstGeom prst="rightArrow">
            <a:avLst>
              <a:gd name="adj1" fmla="val 50000"/>
              <a:gd name="adj2" fmla="val 43153"/>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49289" name="Text Box 137"/>
          <p:cNvSpPr txBox="1">
            <a:spLocks noChangeArrowheads="1"/>
          </p:cNvSpPr>
          <p:nvPr/>
        </p:nvSpPr>
        <p:spPr bwMode="auto">
          <a:xfrm>
            <a:off x="4329113" y="4627563"/>
            <a:ext cx="1416050"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12 Interrupts</a:t>
            </a:r>
          </a:p>
        </p:txBody>
      </p:sp>
      <p:sp>
        <p:nvSpPr>
          <p:cNvPr id="49292" name="AutoShape 140"/>
          <p:cNvSpPr>
            <a:spLocks noChangeArrowheads="1"/>
          </p:cNvSpPr>
          <p:nvPr/>
        </p:nvSpPr>
        <p:spPr bwMode="auto">
          <a:xfrm>
            <a:off x="658813" y="2949575"/>
            <a:ext cx="514350" cy="863600"/>
          </a:xfrm>
          <a:prstGeom prst="rightArrow">
            <a:avLst>
              <a:gd name="adj1" fmla="val 50000"/>
              <a:gd name="adj2" fmla="val 25000"/>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49170" name="Rectangle 18"/>
          <p:cNvSpPr>
            <a:spLocks noChangeArrowheads="1"/>
          </p:cNvSpPr>
          <p:nvPr/>
        </p:nvSpPr>
        <p:spPr bwMode="auto">
          <a:xfrm>
            <a:off x="588645" y="3245485"/>
            <a:ext cx="681038" cy="335989"/>
          </a:xfrm>
          <a:prstGeom prst="rect">
            <a:avLst/>
          </a:prstGeom>
          <a:noFill/>
          <a:ln w="12700">
            <a:noFill/>
            <a:miter lim="800000"/>
            <a:headEnd/>
            <a:tailEnd/>
          </a:ln>
          <a:effectLst/>
        </p:spPr>
        <p:txBody>
          <a:bodyPr wrap="square" lIns="90488" tIns="44450" rIns="90488" bIns="44450">
            <a:spAutoFit/>
          </a:bodyPr>
          <a:lstStyle/>
          <a:p>
            <a:r>
              <a:rPr lang="en-US" sz="2000" dirty="0">
                <a:effectLst/>
                <a:latin typeface="Arial" charset="0"/>
              </a:rPr>
              <a:t>192</a:t>
            </a:r>
            <a:r>
              <a:rPr lang="en-US" sz="2000" dirty="0">
                <a:effectLst/>
                <a:latin typeface="Times New Roman" pitchFamily="18" charset="0"/>
              </a:rPr>
              <a:t> </a:t>
            </a:r>
          </a:p>
        </p:txBody>
      </p:sp>
      <p:sp>
        <p:nvSpPr>
          <p:cNvPr id="49304" name="Text Box 152"/>
          <p:cNvSpPr txBox="1">
            <a:spLocks noChangeArrowheads="1"/>
          </p:cNvSpPr>
          <p:nvPr/>
        </p:nvSpPr>
        <p:spPr bwMode="auto">
          <a:xfrm>
            <a:off x="4984750" y="1525588"/>
            <a:ext cx="793750"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INT1.1</a:t>
            </a:r>
          </a:p>
        </p:txBody>
      </p:sp>
      <p:sp>
        <p:nvSpPr>
          <p:cNvPr id="49306" name="Line 154"/>
          <p:cNvSpPr>
            <a:spLocks noChangeShapeType="1"/>
          </p:cNvSpPr>
          <p:nvPr/>
        </p:nvSpPr>
        <p:spPr bwMode="auto">
          <a:xfrm>
            <a:off x="7380605" y="1679575"/>
            <a:ext cx="419100"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49307" name="Line 155"/>
          <p:cNvSpPr>
            <a:spLocks noChangeShapeType="1"/>
          </p:cNvSpPr>
          <p:nvPr/>
        </p:nvSpPr>
        <p:spPr bwMode="auto">
          <a:xfrm flipV="1">
            <a:off x="7044055" y="1495425"/>
            <a:ext cx="307975" cy="17780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49310" name="Text Box 158"/>
          <p:cNvSpPr txBox="1">
            <a:spLocks noChangeArrowheads="1"/>
          </p:cNvSpPr>
          <p:nvPr/>
        </p:nvSpPr>
        <p:spPr bwMode="auto">
          <a:xfrm>
            <a:off x="4984750" y="1906588"/>
            <a:ext cx="793750"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INT1.2</a:t>
            </a:r>
          </a:p>
        </p:txBody>
      </p:sp>
      <p:sp>
        <p:nvSpPr>
          <p:cNvPr id="49312" name="Line 160"/>
          <p:cNvSpPr>
            <a:spLocks noChangeShapeType="1"/>
          </p:cNvSpPr>
          <p:nvPr/>
        </p:nvSpPr>
        <p:spPr bwMode="auto">
          <a:xfrm>
            <a:off x="7380605" y="2060575"/>
            <a:ext cx="419100"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49313" name="Line 161"/>
          <p:cNvSpPr>
            <a:spLocks noChangeShapeType="1"/>
          </p:cNvSpPr>
          <p:nvPr/>
        </p:nvSpPr>
        <p:spPr bwMode="auto">
          <a:xfrm flipV="1">
            <a:off x="7044055" y="1876425"/>
            <a:ext cx="307975" cy="177800"/>
          </a:xfrm>
          <a:prstGeom prst="line">
            <a:avLst/>
          </a:prstGeom>
          <a:noFill/>
          <a:ln w="12700">
            <a:solidFill>
              <a:schemeClr val="tx1"/>
            </a:solidFill>
            <a:round/>
            <a:headEnd type="none" w="sm" len="sm"/>
            <a:tailEnd type="none" w="sm" len="sm"/>
          </a:ln>
          <a:effectLst/>
        </p:spPr>
        <p:txBody>
          <a:bodyPr/>
          <a:lstStyle/>
          <a:p>
            <a:endParaRPr lang="en-US">
              <a:effectLst/>
            </a:endParaRPr>
          </a:p>
        </p:txBody>
      </p:sp>
      <p:grpSp>
        <p:nvGrpSpPr>
          <p:cNvPr id="49335" name="Group 183"/>
          <p:cNvGrpSpPr>
            <a:grpSpLocks/>
          </p:cNvGrpSpPr>
          <p:nvPr/>
        </p:nvGrpSpPr>
        <p:grpSpPr bwMode="auto">
          <a:xfrm>
            <a:off x="5843905" y="1679575"/>
            <a:ext cx="304800" cy="1333500"/>
            <a:chOff x="3256" y="856"/>
            <a:chExt cx="324" cy="840"/>
          </a:xfrm>
        </p:grpSpPr>
        <p:sp>
          <p:nvSpPr>
            <p:cNvPr id="49303" name="Line 151"/>
            <p:cNvSpPr>
              <a:spLocks noChangeShapeType="1"/>
            </p:cNvSpPr>
            <p:nvPr/>
          </p:nvSpPr>
          <p:spPr bwMode="auto">
            <a:xfrm flipH="1">
              <a:off x="3256" y="856"/>
              <a:ext cx="324" cy="0"/>
            </a:xfrm>
            <a:prstGeom prst="line">
              <a:avLst/>
            </a:prstGeom>
            <a:noFill/>
            <a:ln w="12700">
              <a:solidFill>
                <a:schemeClr val="tx1"/>
              </a:solidFill>
              <a:round/>
              <a:headEnd type="triangle" w="med" len="med"/>
              <a:tailEnd/>
            </a:ln>
            <a:effectLst/>
          </p:spPr>
          <p:txBody>
            <a:bodyPr/>
            <a:lstStyle/>
            <a:p>
              <a:endParaRPr lang="en-US">
                <a:effectLst/>
              </a:endParaRPr>
            </a:p>
          </p:txBody>
        </p:sp>
        <p:sp>
          <p:nvSpPr>
            <p:cNvPr id="49309" name="Line 157"/>
            <p:cNvSpPr>
              <a:spLocks noChangeShapeType="1"/>
            </p:cNvSpPr>
            <p:nvPr/>
          </p:nvSpPr>
          <p:spPr bwMode="auto">
            <a:xfrm flipH="1">
              <a:off x="3256" y="1096"/>
              <a:ext cx="324" cy="0"/>
            </a:xfrm>
            <a:prstGeom prst="line">
              <a:avLst/>
            </a:prstGeom>
            <a:noFill/>
            <a:ln w="12700">
              <a:solidFill>
                <a:schemeClr val="tx1"/>
              </a:solidFill>
              <a:round/>
              <a:headEnd type="triangle" w="med" len="med"/>
              <a:tailEnd/>
            </a:ln>
            <a:effectLst/>
          </p:spPr>
          <p:txBody>
            <a:bodyPr/>
            <a:lstStyle/>
            <a:p>
              <a:endParaRPr lang="en-US">
                <a:effectLst/>
              </a:endParaRPr>
            </a:p>
          </p:txBody>
        </p:sp>
        <p:sp>
          <p:nvSpPr>
            <p:cNvPr id="49315" name="Line 163"/>
            <p:cNvSpPr>
              <a:spLocks noChangeShapeType="1"/>
            </p:cNvSpPr>
            <p:nvPr/>
          </p:nvSpPr>
          <p:spPr bwMode="auto">
            <a:xfrm flipH="1">
              <a:off x="3256" y="1696"/>
              <a:ext cx="324" cy="0"/>
            </a:xfrm>
            <a:prstGeom prst="line">
              <a:avLst/>
            </a:prstGeom>
            <a:noFill/>
            <a:ln w="12700">
              <a:solidFill>
                <a:schemeClr val="tx1"/>
              </a:solidFill>
              <a:round/>
              <a:headEnd type="triangle" w="med" len="med"/>
              <a:tailEnd/>
            </a:ln>
            <a:effectLst/>
          </p:spPr>
          <p:txBody>
            <a:bodyPr/>
            <a:lstStyle/>
            <a:p>
              <a:endParaRPr lang="en-US">
                <a:effectLst/>
              </a:endParaRPr>
            </a:p>
          </p:txBody>
        </p:sp>
      </p:grpSp>
      <p:sp>
        <p:nvSpPr>
          <p:cNvPr id="49316" name="Text Box 164"/>
          <p:cNvSpPr txBox="1">
            <a:spLocks noChangeArrowheads="1"/>
          </p:cNvSpPr>
          <p:nvPr/>
        </p:nvSpPr>
        <p:spPr bwMode="auto">
          <a:xfrm>
            <a:off x="4984750" y="2859088"/>
            <a:ext cx="914033" cy="289310"/>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INT1.16</a:t>
            </a:r>
          </a:p>
        </p:txBody>
      </p:sp>
      <p:grpSp>
        <p:nvGrpSpPr>
          <p:cNvPr id="49337" name="Group 185"/>
          <p:cNvGrpSpPr>
            <a:grpSpLocks/>
          </p:cNvGrpSpPr>
          <p:nvPr/>
        </p:nvGrpSpPr>
        <p:grpSpPr bwMode="auto">
          <a:xfrm>
            <a:off x="6434455" y="1679575"/>
            <a:ext cx="609600" cy="1333500"/>
            <a:chOff x="3748" y="856"/>
            <a:chExt cx="264" cy="840"/>
          </a:xfrm>
        </p:grpSpPr>
        <p:sp>
          <p:nvSpPr>
            <p:cNvPr id="49305" name="Line 153"/>
            <p:cNvSpPr>
              <a:spLocks noChangeShapeType="1"/>
            </p:cNvSpPr>
            <p:nvPr/>
          </p:nvSpPr>
          <p:spPr bwMode="auto">
            <a:xfrm>
              <a:off x="3748" y="856"/>
              <a:ext cx="264"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49311" name="Line 159"/>
            <p:cNvSpPr>
              <a:spLocks noChangeShapeType="1"/>
            </p:cNvSpPr>
            <p:nvPr/>
          </p:nvSpPr>
          <p:spPr bwMode="auto">
            <a:xfrm>
              <a:off x="3748" y="1096"/>
              <a:ext cx="264"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49317" name="Line 165"/>
            <p:cNvSpPr>
              <a:spLocks noChangeShapeType="1"/>
            </p:cNvSpPr>
            <p:nvPr/>
          </p:nvSpPr>
          <p:spPr bwMode="auto">
            <a:xfrm>
              <a:off x="3748" y="1696"/>
              <a:ext cx="264" cy="0"/>
            </a:xfrm>
            <a:prstGeom prst="line">
              <a:avLst/>
            </a:prstGeom>
            <a:noFill/>
            <a:ln w="12700">
              <a:solidFill>
                <a:schemeClr val="tx1"/>
              </a:solidFill>
              <a:round/>
              <a:headEnd type="none" w="sm" len="sm"/>
              <a:tailEnd type="none" w="sm" len="sm"/>
            </a:ln>
            <a:effectLst/>
          </p:spPr>
          <p:txBody>
            <a:bodyPr/>
            <a:lstStyle/>
            <a:p>
              <a:endParaRPr lang="en-US">
                <a:effectLst/>
              </a:endParaRPr>
            </a:p>
          </p:txBody>
        </p:sp>
      </p:grpSp>
      <p:sp>
        <p:nvSpPr>
          <p:cNvPr id="49318" name="Line 166"/>
          <p:cNvSpPr>
            <a:spLocks noChangeShapeType="1"/>
          </p:cNvSpPr>
          <p:nvPr/>
        </p:nvSpPr>
        <p:spPr bwMode="auto">
          <a:xfrm>
            <a:off x="7380605" y="3013075"/>
            <a:ext cx="419100"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49319" name="Line 167"/>
          <p:cNvSpPr>
            <a:spLocks noChangeShapeType="1"/>
          </p:cNvSpPr>
          <p:nvPr/>
        </p:nvSpPr>
        <p:spPr bwMode="auto">
          <a:xfrm flipV="1">
            <a:off x="7044055" y="2828925"/>
            <a:ext cx="307975" cy="177800"/>
          </a:xfrm>
          <a:prstGeom prst="line">
            <a:avLst/>
          </a:prstGeom>
          <a:noFill/>
          <a:ln w="12700">
            <a:solidFill>
              <a:schemeClr val="tx1"/>
            </a:solidFill>
            <a:round/>
            <a:headEnd type="none" w="sm" len="sm"/>
            <a:tailEnd type="none" w="sm" len="sm"/>
          </a:ln>
          <a:effectLst/>
        </p:spPr>
        <p:txBody>
          <a:bodyPr/>
          <a:lstStyle/>
          <a:p>
            <a:endParaRPr lang="en-US">
              <a:effectLst/>
            </a:endParaRPr>
          </a:p>
        </p:txBody>
      </p:sp>
      <p:grpSp>
        <p:nvGrpSpPr>
          <p:cNvPr id="49336" name="Group 184"/>
          <p:cNvGrpSpPr>
            <a:grpSpLocks/>
          </p:cNvGrpSpPr>
          <p:nvPr/>
        </p:nvGrpSpPr>
        <p:grpSpPr bwMode="auto">
          <a:xfrm>
            <a:off x="6151880" y="1560513"/>
            <a:ext cx="273050" cy="1584325"/>
            <a:chOff x="3578" y="781"/>
            <a:chExt cx="172" cy="998"/>
          </a:xfrm>
        </p:grpSpPr>
        <p:sp>
          <p:nvSpPr>
            <p:cNvPr id="49299" name="Rectangle 147"/>
            <p:cNvSpPr>
              <a:spLocks noChangeArrowheads="1"/>
            </p:cNvSpPr>
            <p:nvPr/>
          </p:nvSpPr>
          <p:spPr bwMode="auto">
            <a:xfrm>
              <a:off x="3582" y="781"/>
              <a:ext cx="166" cy="15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effectLst/>
                  <a:latin typeface="Arial" charset="0"/>
                </a:rPr>
                <a:t>1</a:t>
              </a:r>
            </a:p>
          </p:txBody>
        </p:sp>
        <p:sp>
          <p:nvSpPr>
            <p:cNvPr id="49308" name="Rectangle 156"/>
            <p:cNvSpPr>
              <a:spLocks noChangeArrowheads="1"/>
            </p:cNvSpPr>
            <p:nvPr/>
          </p:nvSpPr>
          <p:spPr bwMode="auto">
            <a:xfrm>
              <a:off x="3582" y="1021"/>
              <a:ext cx="166" cy="15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effectLst/>
                  <a:latin typeface="Arial" charset="0"/>
                </a:rPr>
                <a:t>0</a:t>
              </a:r>
            </a:p>
          </p:txBody>
        </p:sp>
        <p:sp>
          <p:nvSpPr>
            <p:cNvPr id="49314" name="Rectangle 162"/>
            <p:cNvSpPr>
              <a:spLocks noChangeArrowheads="1"/>
            </p:cNvSpPr>
            <p:nvPr/>
          </p:nvSpPr>
          <p:spPr bwMode="auto">
            <a:xfrm>
              <a:off x="3582" y="1621"/>
              <a:ext cx="166" cy="15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effectLst/>
                  <a:latin typeface="Arial" charset="0"/>
                </a:rPr>
                <a:t>1</a:t>
              </a:r>
            </a:p>
          </p:txBody>
        </p:sp>
        <p:grpSp>
          <p:nvGrpSpPr>
            <p:cNvPr id="49323" name="Group 171"/>
            <p:cNvGrpSpPr>
              <a:grpSpLocks/>
            </p:cNvGrpSpPr>
            <p:nvPr/>
          </p:nvGrpSpPr>
          <p:grpSpPr bwMode="auto">
            <a:xfrm>
              <a:off x="3578" y="1198"/>
              <a:ext cx="172" cy="436"/>
              <a:chOff x="3586" y="1222"/>
              <a:chExt cx="172" cy="436"/>
            </a:xfrm>
          </p:grpSpPr>
          <p:sp>
            <p:nvSpPr>
              <p:cNvPr id="49320" name="Text Box 168"/>
              <p:cNvSpPr txBox="1">
                <a:spLocks noChangeArrowheads="1"/>
              </p:cNvSpPr>
              <p:nvPr/>
            </p:nvSpPr>
            <p:spPr bwMode="auto">
              <a:xfrm>
                <a:off x="3586" y="1222"/>
                <a:ext cx="172" cy="212"/>
              </a:xfrm>
              <a:prstGeom prst="rect">
                <a:avLst/>
              </a:prstGeom>
              <a:noFill/>
              <a:ln w="12700">
                <a:noFill/>
                <a:miter lim="800000"/>
                <a:headEnd type="none" w="sm" len="sm"/>
                <a:tailEnd type="none" w="sm" len="sm"/>
              </a:ln>
              <a:effectLst/>
            </p:spPr>
            <p:txBody>
              <a:bodyPr wrap="none">
                <a:spAutoFit/>
              </a:bodyPr>
              <a:lstStyle/>
              <a:p>
                <a:r>
                  <a:rPr lang="en-US" sz="2000">
                    <a:effectLst/>
                    <a:latin typeface="Arial" charset="0"/>
                    <a:cs typeface="Arial" charset="0"/>
                  </a:rPr>
                  <a:t>•</a:t>
                </a:r>
                <a:endParaRPr lang="en-US" sz="2000">
                  <a:effectLst/>
                  <a:latin typeface="Arial" charset="0"/>
                </a:endParaRPr>
              </a:p>
            </p:txBody>
          </p:sp>
          <p:sp>
            <p:nvSpPr>
              <p:cNvPr id="49321" name="Text Box 169"/>
              <p:cNvSpPr txBox="1">
                <a:spLocks noChangeArrowheads="1"/>
              </p:cNvSpPr>
              <p:nvPr/>
            </p:nvSpPr>
            <p:spPr bwMode="auto">
              <a:xfrm>
                <a:off x="3586" y="1334"/>
                <a:ext cx="172" cy="212"/>
              </a:xfrm>
              <a:prstGeom prst="rect">
                <a:avLst/>
              </a:prstGeom>
              <a:noFill/>
              <a:ln w="12700">
                <a:noFill/>
                <a:miter lim="800000"/>
                <a:headEnd type="none" w="sm" len="sm"/>
                <a:tailEnd type="none" w="sm" len="sm"/>
              </a:ln>
              <a:effectLst/>
            </p:spPr>
            <p:txBody>
              <a:bodyPr wrap="none">
                <a:spAutoFit/>
              </a:bodyPr>
              <a:lstStyle/>
              <a:p>
                <a:r>
                  <a:rPr lang="en-US" sz="2000">
                    <a:effectLst/>
                    <a:latin typeface="Arial" charset="0"/>
                    <a:cs typeface="Arial" charset="0"/>
                  </a:rPr>
                  <a:t>•</a:t>
                </a:r>
                <a:endParaRPr lang="en-US" sz="2000">
                  <a:effectLst/>
                  <a:latin typeface="Arial" charset="0"/>
                </a:endParaRPr>
              </a:p>
            </p:txBody>
          </p:sp>
          <p:sp>
            <p:nvSpPr>
              <p:cNvPr id="49322" name="Text Box 170"/>
              <p:cNvSpPr txBox="1">
                <a:spLocks noChangeArrowheads="1"/>
              </p:cNvSpPr>
              <p:nvPr/>
            </p:nvSpPr>
            <p:spPr bwMode="auto">
              <a:xfrm>
                <a:off x="3586" y="1446"/>
                <a:ext cx="172" cy="212"/>
              </a:xfrm>
              <a:prstGeom prst="rect">
                <a:avLst/>
              </a:prstGeom>
              <a:noFill/>
              <a:ln w="12700">
                <a:noFill/>
                <a:miter lim="800000"/>
                <a:headEnd type="none" w="sm" len="sm"/>
                <a:tailEnd type="none" w="sm" len="sm"/>
              </a:ln>
              <a:effectLst/>
            </p:spPr>
            <p:txBody>
              <a:bodyPr wrap="none">
                <a:spAutoFit/>
              </a:bodyPr>
              <a:lstStyle/>
              <a:p>
                <a:r>
                  <a:rPr lang="en-US" sz="2000">
                    <a:effectLst/>
                    <a:latin typeface="Arial" charset="0"/>
                    <a:cs typeface="Arial" charset="0"/>
                  </a:rPr>
                  <a:t>•</a:t>
                </a:r>
                <a:endParaRPr lang="en-US" sz="2000">
                  <a:effectLst/>
                  <a:latin typeface="Arial" charset="0"/>
                </a:endParaRPr>
              </a:p>
            </p:txBody>
          </p:sp>
        </p:grpSp>
      </p:grpSp>
      <p:grpSp>
        <p:nvGrpSpPr>
          <p:cNvPr id="49324" name="Group 172"/>
          <p:cNvGrpSpPr>
            <a:grpSpLocks/>
          </p:cNvGrpSpPr>
          <p:nvPr/>
        </p:nvGrpSpPr>
        <p:grpSpPr bwMode="auto">
          <a:xfrm>
            <a:off x="7078980" y="2222500"/>
            <a:ext cx="273050" cy="692150"/>
            <a:chOff x="3586" y="1222"/>
            <a:chExt cx="172" cy="436"/>
          </a:xfrm>
        </p:grpSpPr>
        <p:sp>
          <p:nvSpPr>
            <p:cNvPr id="49325" name="Text Box 173"/>
            <p:cNvSpPr txBox="1">
              <a:spLocks noChangeArrowheads="1"/>
            </p:cNvSpPr>
            <p:nvPr/>
          </p:nvSpPr>
          <p:spPr bwMode="auto">
            <a:xfrm>
              <a:off x="3586" y="1222"/>
              <a:ext cx="172" cy="212"/>
            </a:xfrm>
            <a:prstGeom prst="rect">
              <a:avLst/>
            </a:prstGeom>
            <a:noFill/>
            <a:ln w="12700">
              <a:noFill/>
              <a:miter lim="800000"/>
              <a:headEnd type="none" w="sm" len="sm"/>
              <a:tailEnd type="none" w="sm" len="sm"/>
            </a:ln>
            <a:effectLst/>
          </p:spPr>
          <p:txBody>
            <a:bodyPr wrap="none">
              <a:spAutoFit/>
            </a:bodyPr>
            <a:lstStyle/>
            <a:p>
              <a:r>
                <a:rPr lang="en-US" sz="2000">
                  <a:effectLst/>
                  <a:latin typeface="Arial" charset="0"/>
                  <a:cs typeface="Arial" charset="0"/>
                </a:rPr>
                <a:t>•</a:t>
              </a:r>
              <a:endParaRPr lang="en-US" sz="2000">
                <a:effectLst/>
                <a:latin typeface="Arial" charset="0"/>
              </a:endParaRPr>
            </a:p>
          </p:txBody>
        </p:sp>
        <p:sp>
          <p:nvSpPr>
            <p:cNvPr id="49326" name="Text Box 174"/>
            <p:cNvSpPr txBox="1">
              <a:spLocks noChangeArrowheads="1"/>
            </p:cNvSpPr>
            <p:nvPr/>
          </p:nvSpPr>
          <p:spPr bwMode="auto">
            <a:xfrm>
              <a:off x="3586" y="1334"/>
              <a:ext cx="172" cy="212"/>
            </a:xfrm>
            <a:prstGeom prst="rect">
              <a:avLst/>
            </a:prstGeom>
            <a:noFill/>
            <a:ln w="12700">
              <a:noFill/>
              <a:miter lim="800000"/>
              <a:headEnd type="none" w="sm" len="sm"/>
              <a:tailEnd type="none" w="sm" len="sm"/>
            </a:ln>
            <a:effectLst/>
          </p:spPr>
          <p:txBody>
            <a:bodyPr wrap="none">
              <a:spAutoFit/>
            </a:bodyPr>
            <a:lstStyle/>
            <a:p>
              <a:r>
                <a:rPr lang="en-US" sz="2000">
                  <a:effectLst/>
                  <a:latin typeface="Arial" charset="0"/>
                  <a:cs typeface="Arial" charset="0"/>
                </a:rPr>
                <a:t>•</a:t>
              </a:r>
              <a:endParaRPr lang="en-US" sz="2000">
                <a:effectLst/>
                <a:latin typeface="Arial" charset="0"/>
              </a:endParaRPr>
            </a:p>
          </p:txBody>
        </p:sp>
        <p:sp>
          <p:nvSpPr>
            <p:cNvPr id="49327" name="Text Box 175"/>
            <p:cNvSpPr txBox="1">
              <a:spLocks noChangeArrowheads="1"/>
            </p:cNvSpPr>
            <p:nvPr/>
          </p:nvSpPr>
          <p:spPr bwMode="auto">
            <a:xfrm>
              <a:off x="3586" y="1446"/>
              <a:ext cx="172" cy="212"/>
            </a:xfrm>
            <a:prstGeom prst="rect">
              <a:avLst/>
            </a:prstGeom>
            <a:noFill/>
            <a:ln w="12700">
              <a:noFill/>
              <a:miter lim="800000"/>
              <a:headEnd type="none" w="sm" len="sm"/>
              <a:tailEnd type="none" w="sm" len="sm"/>
            </a:ln>
            <a:effectLst/>
          </p:spPr>
          <p:txBody>
            <a:bodyPr wrap="none">
              <a:spAutoFit/>
            </a:bodyPr>
            <a:lstStyle/>
            <a:p>
              <a:r>
                <a:rPr lang="en-US" sz="2000">
                  <a:effectLst/>
                  <a:latin typeface="Arial" charset="0"/>
                  <a:cs typeface="Arial" charset="0"/>
                </a:rPr>
                <a:t>•</a:t>
              </a:r>
              <a:endParaRPr lang="en-US" sz="2000">
                <a:effectLst/>
                <a:latin typeface="Arial" charset="0"/>
              </a:endParaRPr>
            </a:p>
          </p:txBody>
        </p:sp>
      </p:grpSp>
      <p:sp>
        <p:nvSpPr>
          <p:cNvPr id="49328" name="AutoShape 176"/>
          <p:cNvSpPr>
            <a:spLocks noChangeArrowheads="1"/>
          </p:cNvSpPr>
          <p:nvPr/>
        </p:nvSpPr>
        <p:spPr bwMode="auto">
          <a:xfrm rot="16200000">
            <a:off x="7126605" y="2212975"/>
            <a:ext cx="15621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49329" name="Line 177"/>
          <p:cNvSpPr>
            <a:spLocks noChangeShapeType="1"/>
          </p:cNvSpPr>
          <p:nvPr/>
        </p:nvSpPr>
        <p:spPr bwMode="auto">
          <a:xfrm>
            <a:off x="8021955" y="2327275"/>
            <a:ext cx="323849" cy="0"/>
          </a:xfrm>
          <a:prstGeom prst="line">
            <a:avLst/>
          </a:prstGeom>
          <a:noFill/>
          <a:ln w="12700">
            <a:solidFill>
              <a:schemeClr val="tx1"/>
            </a:solidFill>
            <a:round/>
            <a:headEnd type="none" w="sm" len="sm"/>
            <a:tailEnd type="triangle" w="med" len="med"/>
          </a:ln>
          <a:effectLst/>
        </p:spPr>
        <p:txBody>
          <a:bodyPr/>
          <a:lstStyle/>
          <a:p>
            <a:endParaRPr lang="en-US">
              <a:effectLst/>
            </a:endParaRPr>
          </a:p>
        </p:txBody>
      </p:sp>
      <p:sp>
        <p:nvSpPr>
          <p:cNvPr id="49330" name="Text Box 178"/>
          <p:cNvSpPr txBox="1">
            <a:spLocks noChangeArrowheads="1"/>
          </p:cNvSpPr>
          <p:nvPr/>
        </p:nvSpPr>
        <p:spPr bwMode="auto">
          <a:xfrm>
            <a:off x="8291051" y="2198688"/>
            <a:ext cx="623888" cy="287338"/>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INT1</a:t>
            </a:r>
          </a:p>
        </p:txBody>
      </p:sp>
      <p:sp>
        <p:nvSpPr>
          <p:cNvPr id="49333" name="Text Box 181"/>
          <p:cNvSpPr txBox="1">
            <a:spLocks noChangeArrowheads="1"/>
          </p:cNvSpPr>
          <p:nvPr/>
        </p:nvSpPr>
        <p:spPr bwMode="auto">
          <a:xfrm>
            <a:off x="5796280" y="1176338"/>
            <a:ext cx="950913" cy="287338"/>
          </a:xfrm>
          <a:prstGeom prst="rect">
            <a:avLst/>
          </a:prstGeom>
          <a:noFill/>
          <a:ln w="12700">
            <a:noFill/>
            <a:miter lim="800000"/>
            <a:headEnd type="none" w="sm" len="sm"/>
            <a:tailEnd type="none" w="sm" len="sm"/>
          </a:ln>
          <a:effectLst/>
        </p:spPr>
        <p:txBody>
          <a:bodyPr wrap="none">
            <a:spAutoFit/>
          </a:bodyPr>
          <a:lstStyle/>
          <a:p>
            <a:r>
              <a:rPr lang="en-US" sz="1600" dirty="0">
                <a:solidFill>
                  <a:srgbClr val="FF0000"/>
                </a:solidFill>
                <a:effectLst/>
                <a:latin typeface="Arial" charset="0"/>
              </a:rPr>
              <a:t>PIEIFR</a:t>
            </a:r>
            <a:r>
              <a:rPr lang="en-US" sz="1600" dirty="0">
                <a:effectLst/>
                <a:latin typeface="Arial" charset="0"/>
              </a:rPr>
              <a:t>1</a:t>
            </a:r>
          </a:p>
        </p:txBody>
      </p:sp>
      <p:sp>
        <p:nvSpPr>
          <p:cNvPr id="49334" name="Text Box 182"/>
          <p:cNvSpPr txBox="1">
            <a:spLocks noChangeArrowheads="1"/>
          </p:cNvSpPr>
          <p:nvPr/>
        </p:nvSpPr>
        <p:spPr bwMode="auto">
          <a:xfrm>
            <a:off x="6748780" y="1176338"/>
            <a:ext cx="962025" cy="287338"/>
          </a:xfrm>
          <a:prstGeom prst="rect">
            <a:avLst/>
          </a:prstGeom>
          <a:noFill/>
          <a:ln w="12700">
            <a:noFill/>
            <a:miter lim="800000"/>
            <a:headEnd type="none" w="sm" len="sm"/>
            <a:tailEnd type="none" w="sm" len="sm"/>
          </a:ln>
          <a:effectLst/>
        </p:spPr>
        <p:txBody>
          <a:bodyPr wrap="none">
            <a:spAutoFit/>
          </a:bodyPr>
          <a:lstStyle/>
          <a:p>
            <a:r>
              <a:rPr lang="en-US" sz="1600" dirty="0">
                <a:solidFill>
                  <a:srgbClr val="FF0000"/>
                </a:solidFill>
                <a:effectLst/>
                <a:latin typeface="Arial" charset="0"/>
              </a:rPr>
              <a:t>PIEIER</a:t>
            </a:r>
            <a:r>
              <a:rPr lang="en-US" sz="1600" dirty="0">
                <a:effectLst/>
                <a:latin typeface="Arial" charset="0"/>
              </a:rPr>
              <a:t>1</a:t>
            </a:r>
          </a:p>
        </p:txBody>
      </p:sp>
      <p:sp>
        <p:nvSpPr>
          <p:cNvPr id="49340" name="Line 188"/>
          <p:cNvSpPr>
            <a:spLocks noChangeShapeType="1"/>
          </p:cNvSpPr>
          <p:nvPr/>
        </p:nvSpPr>
        <p:spPr bwMode="auto">
          <a:xfrm flipV="1">
            <a:off x="4143375" y="1139825"/>
            <a:ext cx="869950" cy="263525"/>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49341" name="Line 189"/>
          <p:cNvSpPr>
            <a:spLocks noChangeShapeType="1"/>
          </p:cNvSpPr>
          <p:nvPr/>
        </p:nvSpPr>
        <p:spPr bwMode="auto">
          <a:xfrm>
            <a:off x="4137025" y="1704975"/>
            <a:ext cx="873125" cy="1558925"/>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49342" name="Text Box 190"/>
          <p:cNvSpPr txBox="1">
            <a:spLocks noChangeArrowheads="1"/>
          </p:cNvSpPr>
          <p:nvPr/>
        </p:nvSpPr>
        <p:spPr bwMode="auto">
          <a:xfrm>
            <a:off x="6099175" y="863600"/>
            <a:ext cx="1857375"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Interrupt Group 1</a:t>
            </a:r>
          </a:p>
        </p:txBody>
      </p:sp>
      <p:sp>
        <p:nvSpPr>
          <p:cNvPr id="49344" name="Text Box 192"/>
          <p:cNvSpPr txBox="1">
            <a:spLocks noChangeArrowheads="1"/>
          </p:cNvSpPr>
          <p:nvPr/>
        </p:nvSpPr>
        <p:spPr bwMode="auto">
          <a:xfrm>
            <a:off x="692150" y="5895975"/>
            <a:ext cx="884238"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(TINT1)</a:t>
            </a:r>
          </a:p>
        </p:txBody>
      </p:sp>
      <p:sp>
        <p:nvSpPr>
          <p:cNvPr id="49345" name="Text Box 193"/>
          <p:cNvSpPr txBox="1">
            <a:spLocks noChangeArrowheads="1"/>
          </p:cNvSpPr>
          <p:nvPr/>
        </p:nvSpPr>
        <p:spPr bwMode="auto">
          <a:xfrm>
            <a:off x="692150" y="6137275"/>
            <a:ext cx="884238"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(TINT2)</a:t>
            </a:r>
          </a:p>
        </p:txBody>
      </p:sp>
      <p:sp>
        <p:nvSpPr>
          <p:cNvPr id="49346" name="AutoShape 194"/>
          <p:cNvSpPr>
            <a:spLocks noChangeArrowheads="1"/>
          </p:cNvSpPr>
          <p:nvPr/>
        </p:nvSpPr>
        <p:spPr bwMode="auto">
          <a:xfrm>
            <a:off x="5297488" y="5176838"/>
            <a:ext cx="476250" cy="442913"/>
          </a:xfrm>
          <a:prstGeom prst="rightArrow">
            <a:avLst>
              <a:gd name="adj1" fmla="val 50000"/>
              <a:gd name="adj2" fmla="val 26882"/>
            </a:avLst>
          </a:prstGeom>
          <a:solidFill>
            <a:schemeClr val="tx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49373" name="Freeform 221"/>
          <p:cNvSpPr>
            <a:spLocks/>
          </p:cNvSpPr>
          <p:nvPr/>
        </p:nvSpPr>
        <p:spPr bwMode="auto">
          <a:xfrm>
            <a:off x="1563688" y="5356225"/>
            <a:ext cx="3735388" cy="685800"/>
          </a:xfrm>
          <a:custGeom>
            <a:avLst/>
            <a:gdLst/>
            <a:ahLst/>
            <a:cxnLst>
              <a:cxn ang="0">
                <a:pos x="0" y="420"/>
              </a:cxn>
              <a:cxn ang="0">
                <a:pos x="2205" y="420"/>
              </a:cxn>
              <a:cxn ang="0">
                <a:pos x="2205" y="0"/>
              </a:cxn>
              <a:cxn ang="0">
                <a:pos x="2613" y="0"/>
              </a:cxn>
            </a:cxnLst>
            <a:rect l="0" t="0" r="r" b="b"/>
            <a:pathLst>
              <a:path w="2613" h="420">
                <a:moveTo>
                  <a:pt x="0" y="420"/>
                </a:moveTo>
                <a:lnTo>
                  <a:pt x="2205" y="420"/>
                </a:lnTo>
                <a:lnTo>
                  <a:pt x="2205" y="0"/>
                </a:lnTo>
                <a:lnTo>
                  <a:pt x="2613" y="0"/>
                </a:lnTo>
              </a:path>
            </a:pathLst>
          </a:custGeom>
          <a:noFill/>
          <a:ln w="12700" cap="flat" cmpd="sng">
            <a:solidFill>
              <a:schemeClr val="tx1"/>
            </a:solidFill>
            <a:prstDash val="solid"/>
            <a:round/>
            <a:headEnd type="none" w="sm" len="sm"/>
            <a:tailEnd type="none" w="sm" len="sm"/>
          </a:ln>
          <a:effectLst/>
        </p:spPr>
        <p:txBody>
          <a:bodyPr/>
          <a:lstStyle/>
          <a:p>
            <a:endParaRPr lang="en-US">
              <a:effectLst/>
            </a:endParaRPr>
          </a:p>
        </p:txBody>
      </p:sp>
      <p:sp>
        <p:nvSpPr>
          <p:cNvPr id="49375" name="Freeform 223"/>
          <p:cNvSpPr>
            <a:spLocks/>
          </p:cNvSpPr>
          <p:nvPr/>
        </p:nvSpPr>
        <p:spPr bwMode="auto">
          <a:xfrm>
            <a:off x="1555750" y="5451475"/>
            <a:ext cx="3748088" cy="823913"/>
          </a:xfrm>
          <a:custGeom>
            <a:avLst/>
            <a:gdLst/>
            <a:ahLst/>
            <a:cxnLst>
              <a:cxn ang="0">
                <a:pos x="0" y="417"/>
              </a:cxn>
              <a:cxn ang="0">
                <a:pos x="2310" y="417"/>
              </a:cxn>
              <a:cxn ang="0">
                <a:pos x="2310" y="0"/>
              </a:cxn>
              <a:cxn ang="0">
                <a:pos x="2622" y="0"/>
              </a:cxn>
            </a:cxnLst>
            <a:rect l="0" t="0" r="r" b="b"/>
            <a:pathLst>
              <a:path w="2622" h="417">
                <a:moveTo>
                  <a:pt x="0" y="417"/>
                </a:moveTo>
                <a:lnTo>
                  <a:pt x="2310" y="417"/>
                </a:lnTo>
                <a:lnTo>
                  <a:pt x="2310" y="0"/>
                </a:lnTo>
                <a:lnTo>
                  <a:pt x="2622" y="0"/>
                </a:lnTo>
              </a:path>
            </a:pathLst>
          </a:custGeom>
          <a:noFill/>
          <a:ln w="12700" cap="flat" cmpd="sng">
            <a:solidFill>
              <a:schemeClr val="tx1"/>
            </a:solidFill>
            <a:prstDash val="solid"/>
            <a:round/>
            <a:headEnd type="none" w="sm" len="sm"/>
            <a:tailEnd type="none" w="sm" len="sm"/>
          </a:ln>
          <a:effectLst/>
        </p:spPr>
        <p:txBody>
          <a:bodyPr/>
          <a:lstStyle/>
          <a:p>
            <a:endParaRPr lang="en-US">
              <a:effectLst/>
            </a:endParaRPr>
          </a:p>
        </p:txBody>
      </p:sp>
      <p:sp>
        <p:nvSpPr>
          <p:cNvPr id="49385" name="Rectangle 233"/>
          <p:cNvSpPr>
            <a:spLocks noChangeArrowheads="1"/>
          </p:cNvSpPr>
          <p:nvPr/>
        </p:nvSpPr>
        <p:spPr bwMode="auto">
          <a:xfrm>
            <a:off x="90488" y="5911850"/>
            <a:ext cx="740588" cy="286745"/>
          </a:xfrm>
          <a:prstGeom prst="rect">
            <a:avLst/>
          </a:prstGeom>
          <a:noFill/>
          <a:ln w="12700">
            <a:noFill/>
            <a:miter lim="800000"/>
            <a:headEnd/>
            <a:tailEnd/>
          </a:ln>
          <a:effectLst/>
        </p:spPr>
        <p:txBody>
          <a:bodyPr wrap="none" lIns="90488" tIns="44450" rIns="90488" bIns="44450">
            <a:spAutoFit/>
          </a:bodyPr>
          <a:lstStyle/>
          <a:p>
            <a:r>
              <a:rPr lang="en-US" sz="1600">
                <a:effectLst/>
                <a:latin typeface="Arial" charset="0"/>
              </a:rPr>
              <a:t>INT13</a:t>
            </a:r>
          </a:p>
        </p:txBody>
      </p:sp>
      <p:sp>
        <p:nvSpPr>
          <p:cNvPr id="49388" name="Rectangle 236"/>
          <p:cNvSpPr>
            <a:spLocks noChangeArrowheads="1"/>
          </p:cNvSpPr>
          <p:nvPr/>
        </p:nvSpPr>
        <p:spPr bwMode="auto">
          <a:xfrm>
            <a:off x="90488" y="6157913"/>
            <a:ext cx="740588" cy="286745"/>
          </a:xfrm>
          <a:prstGeom prst="rect">
            <a:avLst/>
          </a:prstGeom>
          <a:noFill/>
          <a:ln w="12700">
            <a:noFill/>
            <a:miter lim="800000"/>
            <a:headEnd/>
            <a:tailEnd/>
          </a:ln>
          <a:effectLst/>
        </p:spPr>
        <p:txBody>
          <a:bodyPr wrap="none" lIns="90488" tIns="44450" rIns="90488" bIns="44450">
            <a:spAutoFit/>
          </a:bodyPr>
          <a:lstStyle/>
          <a:p>
            <a:r>
              <a:rPr lang="en-US" sz="1600">
                <a:effectLst/>
                <a:latin typeface="Arial" charset="0"/>
              </a:rPr>
              <a:t>INT14</a:t>
            </a:r>
          </a:p>
        </p:txBody>
      </p:sp>
      <p:sp>
        <p:nvSpPr>
          <p:cNvPr id="49392" name="Rectangle 240"/>
          <p:cNvSpPr>
            <a:spLocks noChangeArrowheads="1"/>
          </p:cNvSpPr>
          <p:nvPr/>
        </p:nvSpPr>
        <p:spPr bwMode="auto">
          <a:xfrm>
            <a:off x="85725" y="6405563"/>
            <a:ext cx="559450" cy="286745"/>
          </a:xfrm>
          <a:prstGeom prst="rect">
            <a:avLst/>
          </a:prstGeom>
          <a:noFill/>
          <a:ln w="12700">
            <a:noFill/>
            <a:miter lim="800000"/>
            <a:headEnd/>
            <a:tailEnd/>
          </a:ln>
          <a:effectLst/>
        </p:spPr>
        <p:txBody>
          <a:bodyPr wrap="none" lIns="90488" tIns="44450" rIns="90488" bIns="44450">
            <a:spAutoFit/>
          </a:bodyPr>
          <a:lstStyle/>
          <a:p>
            <a:r>
              <a:rPr lang="en-US" sz="1600">
                <a:effectLst/>
                <a:latin typeface="Arial" charset="0"/>
              </a:rPr>
              <a:t>NMI</a:t>
            </a:r>
          </a:p>
        </p:txBody>
      </p:sp>
      <p:cxnSp>
        <p:nvCxnSpPr>
          <p:cNvPr id="49394" name="AutoShape 242"/>
          <p:cNvCxnSpPr>
            <a:cxnSpLocks noChangeShapeType="1"/>
            <a:stCxn id="49264" idx="2"/>
            <a:endCxn id="49392" idx="3"/>
          </p:cNvCxnSpPr>
          <p:nvPr/>
        </p:nvCxnSpPr>
        <p:spPr bwMode="auto">
          <a:xfrm rot="5400000">
            <a:off x="3815237" y="2405240"/>
            <a:ext cx="973635" cy="7313757"/>
          </a:xfrm>
          <a:prstGeom prst="bentConnector2">
            <a:avLst/>
          </a:prstGeom>
          <a:noFill/>
          <a:ln w="12700">
            <a:solidFill>
              <a:schemeClr val="tx1"/>
            </a:solidFill>
            <a:miter lim="800000"/>
            <a:headEnd type="triangle" w="med" len="med"/>
            <a:tailEnd type="none" w="sm" len="sm"/>
          </a:ln>
          <a:effectLst/>
        </p:spPr>
      </p:cxnSp>
      <p:sp>
        <p:nvSpPr>
          <p:cNvPr id="103" name="Rectangle 106"/>
          <p:cNvSpPr>
            <a:spLocks noChangeArrowheads="1"/>
          </p:cNvSpPr>
          <p:nvPr/>
        </p:nvSpPr>
        <p:spPr bwMode="auto">
          <a:xfrm>
            <a:off x="292688" y="1109608"/>
            <a:ext cx="363538" cy="4556449"/>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04" name="Text Box 109"/>
          <p:cNvSpPr txBox="1">
            <a:spLocks noChangeArrowheads="1"/>
          </p:cNvSpPr>
          <p:nvPr/>
        </p:nvSpPr>
        <p:spPr bwMode="auto">
          <a:xfrm rot="16200000">
            <a:off x="-1776290" y="3223231"/>
            <a:ext cx="4541181" cy="313932"/>
          </a:xfrm>
          <a:prstGeom prst="rect">
            <a:avLst/>
          </a:prstGeom>
          <a:noFill/>
          <a:ln w="12700">
            <a:noFill/>
            <a:miter lim="800000"/>
            <a:headEnd type="none" w="sm" len="sm"/>
            <a:tailEnd type="none" w="sm" len="sm"/>
          </a:ln>
          <a:effectLst/>
        </p:spPr>
        <p:txBody>
          <a:bodyPr wrap="square">
            <a:spAutoFit/>
          </a:bodyPr>
          <a:lstStyle/>
          <a:p>
            <a:pPr algn="ctr"/>
            <a:r>
              <a:rPr lang="en-US" sz="1800" dirty="0">
                <a:effectLst/>
                <a:latin typeface="Arial" charset="0"/>
              </a:rPr>
              <a:t>Peripheral Interrupts    12 x 16 = 192</a:t>
            </a:r>
          </a:p>
        </p:txBody>
      </p:sp>
    </p:spTree>
    <p:custDataLst>
      <p:tags r:id="rId1"/>
    </p:custDataLst>
    <p:extLst>
      <p:ext uri="{BB962C8B-B14F-4D97-AF65-F5344CB8AC3E}">
        <p14:creationId xmlns:p14="http://schemas.microsoft.com/office/powerpoint/2010/main" val="111114933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dirty="0"/>
              <a:t>F28004x PIE Assignment Table - Lower</a:t>
            </a:r>
          </a:p>
        </p:txBody>
      </p:sp>
      <p:sp>
        <p:nvSpPr>
          <p:cNvPr id="164876" name="Rectangle 12"/>
          <p:cNvSpPr>
            <a:spLocks noChangeArrowheads="1"/>
          </p:cNvSpPr>
          <p:nvPr/>
        </p:nvSpPr>
        <p:spPr bwMode="auto">
          <a:xfrm>
            <a:off x="152400" y="774700"/>
            <a:ext cx="990600" cy="436563"/>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algn="ctr"/>
            <a:endParaRPr lang="en-US" sz="1600">
              <a:effectLst/>
              <a:latin typeface="Arial" charset="0"/>
            </a:endParaRPr>
          </a:p>
        </p:txBody>
      </p:sp>
      <p:sp>
        <p:nvSpPr>
          <p:cNvPr id="164877" name="Rectangle 13"/>
          <p:cNvSpPr>
            <a:spLocks noChangeArrowheads="1"/>
          </p:cNvSpPr>
          <p:nvPr/>
        </p:nvSpPr>
        <p:spPr bwMode="auto">
          <a:xfrm>
            <a:off x="1128713" y="774700"/>
            <a:ext cx="989012" cy="436563"/>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INTx.8</a:t>
            </a:r>
          </a:p>
        </p:txBody>
      </p:sp>
      <p:sp>
        <p:nvSpPr>
          <p:cNvPr id="164878" name="Rectangle 14"/>
          <p:cNvSpPr>
            <a:spLocks noChangeArrowheads="1"/>
          </p:cNvSpPr>
          <p:nvPr/>
        </p:nvSpPr>
        <p:spPr bwMode="auto">
          <a:xfrm>
            <a:off x="2117725" y="774700"/>
            <a:ext cx="990600" cy="436563"/>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INTx.7</a:t>
            </a:r>
          </a:p>
        </p:txBody>
      </p:sp>
      <p:sp>
        <p:nvSpPr>
          <p:cNvPr id="164879" name="Rectangle 15"/>
          <p:cNvSpPr>
            <a:spLocks noChangeArrowheads="1"/>
          </p:cNvSpPr>
          <p:nvPr/>
        </p:nvSpPr>
        <p:spPr bwMode="auto">
          <a:xfrm>
            <a:off x="3108325" y="774700"/>
            <a:ext cx="990600" cy="436563"/>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INTx.6</a:t>
            </a:r>
          </a:p>
        </p:txBody>
      </p:sp>
      <p:sp>
        <p:nvSpPr>
          <p:cNvPr id="164880" name="Rectangle 16"/>
          <p:cNvSpPr>
            <a:spLocks noChangeArrowheads="1"/>
          </p:cNvSpPr>
          <p:nvPr/>
        </p:nvSpPr>
        <p:spPr bwMode="auto">
          <a:xfrm>
            <a:off x="4070350" y="774700"/>
            <a:ext cx="989013" cy="436563"/>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INTx.5</a:t>
            </a:r>
          </a:p>
        </p:txBody>
      </p:sp>
      <p:sp>
        <p:nvSpPr>
          <p:cNvPr id="164881" name="Rectangle 17"/>
          <p:cNvSpPr>
            <a:spLocks noChangeArrowheads="1"/>
          </p:cNvSpPr>
          <p:nvPr/>
        </p:nvSpPr>
        <p:spPr bwMode="auto">
          <a:xfrm>
            <a:off x="5045075" y="774700"/>
            <a:ext cx="990600" cy="436563"/>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INTx.4</a:t>
            </a:r>
          </a:p>
        </p:txBody>
      </p:sp>
      <p:sp>
        <p:nvSpPr>
          <p:cNvPr id="164882" name="Rectangle 18"/>
          <p:cNvSpPr>
            <a:spLocks noChangeArrowheads="1"/>
          </p:cNvSpPr>
          <p:nvPr/>
        </p:nvSpPr>
        <p:spPr bwMode="auto">
          <a:xfrm>
            <a:off x="6035675" y="774700"/>
            <a:ext cx="990600" cy="436563"/>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INTx.3</a:t>
            </a:r>
          </a:p>
        </p:txBody>
      </p:sp>
      <p:sp>
        <p:nvSpPr>
          <p:cNvPr id="164883" name="Rectangle 19"/>
          <p:cNvSpPr>
            <a:spLocks noChangeArrowheads="1"/>
          </p:cNvSpPr>
          <p:nvPr/>
        </p:nvSpPr>
        <p:spPr bwMode="auto">
          <a:xfrm>
            <a:off x="7026275" y="774700"/>
            <a:ext cx="989013" cy="436563"/>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INTx.2</a:t>
            </a:r>
          </a:p>
        </p:txBody>
      </p:sp>
      <p:sp>
        <p:nvSpPr>
          <p:cNvPr id="164884" name="Rectangle 20"/>
          <p:cNvSpPr>
            <a:spLocks noChangeArrowheads="1"/>
          </p:cNvSpPr>
          <p:nvPr/>
        </p:nvSpPr>
        <p:spPr bwMode="auto">
          <a:xfrm>
            <a:off x="8001000" y="774700"/>
            <a:ext cx="990600" cy="436563"/>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INTx.1</a:t>
            </a:r>
          </a:p>
        </p:txBody>
      </p:sp>
      <p:sp>
        <p:nvSpPr>
          <p:cNvPr id="164885" name="Rectangle 21"/>
          <p:cNvSpPr>
            <a:spLocks noChangeArrowheads="1"/>
          </p:cNvSpPr>
          <p:nvPr/>
        </p:nvSpPr>
        <p:spPr bwMode="auto">
          <a:xfrm>
            <a:off x="152400" y="1211263"/>
            <a:ext cx="990600" cy="436562"/>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INT1</a:t>
            </a:r>
          </a:p>
        </p:txBody>
      </p:sp>
      <p:sp>
        <p:nvSpPr>
          <p:cNvPr id="164886" name="Rectangle 22"/>
          <p:cNvSpPr>
            <a:spLocks noChangeArrowheads="1"/>
          </p:cNvSpPr>
          <p:nvPr/>
        </p:nvSpPr>
        <p:spPr bwMode="auto">
          <a:xfrm>
            <a:off x="1128713" y="1211263"/>
            <a:ext cx="989012"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ts val="0"/>
              </a:spcBef>
            </a:pPr>
            <a:r>
              <a:rPr lang="en-US" sz="1400" dirty="0">
                <a:effectLst/>
                <a:latin typeface="Arial" charset="0"/>
              </a:rPr>
              <a:t>WAKE</a:t>
            </a:r>
          </a:p>
          <a:p>
            <a:pPr algn="ctr">
              <a:spcBef>
                <a:spcPts val="0"/>
              </a:spcBef>
            </a:pPr>
            <a:r>
              <a:rPr lang="en-US" sz="1200" b="0" dirty="0">
                <a:latin typeface="Arial" charset="0"/>
              </a:rPr>
              <a:t>(WDOG)</a:t>
            </a:r>
            <a:endParaRPr lang="en-US" sz="1200" b="0" dirty="0">
              <a:effectLst/>
              <a:latin typeface="Arial" charset="0"/>
            </a:endParaRPr>
          </a:p>
        </p:txBody>
      </p:sp>
      <p:sp>
        <p:nvSpPr>
          <p:cNvPr id="164887" name="Rectangle 23"/>
          <p:cNvSpPr>
            <a:spLocks noChangeArrowheads="1"/>
          </p:cNvSpPr>
          <p:nvPr/>
        </p:nvSpPr>
        <p:spPr bwMode="auto">
          <a:xfrm>
            <a:off x="2117725" y="1211263"/>
            <a:ext cx="990600"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400" dirty="0">
                <a:latin typeface="Arial" charset="0"/>
              </a:rPr>
              <a:t>TIMER0</a:t>
            </a:r>
            <a:endParaRPr lang="en-US" sz="1400" dirty="0">
              <a:effectLst/>
              <a:latin typeface="Arial" charset="0"/>
            </a:endParaRPr>
          </a:p>
        </p:txBody>
      </p:sp>
      <p:sp>
        <p:nvSpPr>
          <p:cNvPr id="164888" name="Rectangle 24"/>
          <p:cNvSpPr>
            <a:spLocks noChangeArrowheads="1"/>
          </p:cNvSpPr>
          <p:nvPr/>
        </p:nvSpPr>
        <p:spPr bwMode="auto">
          <a:xfrm>
            <a:off x="3108325" y="1211263"/>
            <a:ext cx="962025"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dirty="0">
              <a:effectLst/>
              <a:latin typeface="Arial" charset="0"/>
            </a:endParaRPr>
          </a:p>
        </p:txBody>
      </p:sp>
      <p:sp>
        <p:nvSpPr>
          <p:cNvPr id="164889" name="Rectangle 25"/>
          <p:cNvSpPr>
            <a:spLocks noChangeArrowheads="1"/>
          </p:cNvSpPr>
          <p:nvPr/>
        </p:nvSpPr>
        <p:spPr bwMode="auto">
          <a:xfrm>
            <a:off x="4070350" y="1211263"/>
            <a:ext cx="989013"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400">
                <a:effectLst/>
                <a:latin typeface="Arial" charset="0"/>
              </a:rPr>
              <a:t>XINT2</a:t>
            </a:r>
          </a:p>
        </p:txBody>
      </p:sp>
      <p:sp>
        <p:nvSpPr>
          <p:cNvPr id="164890" name="Rectangle 26"/>
          <p:cNvSpPr>
            <a:spLocks noChangeArrowheads="1"/>
          </p:cNvSpPr>
          <p:nvPr/>
        </p:nvSpPr>
        <p:spPr bwMode="auto">
          <a:xfrm>
            <a:off x="5045075" y="1211263"/>
            <a:ext cx="990600"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400">
                <a:effectLst/>
                <a:latin typeface="Arial" charset="0"/>
              </a:rPr>
              <a:t>XINT1</a:t>
            </a:r>
          </a:p>
        </p:txBody>
      </p:sp>
      <p:sp>
        <p:nvSpPr>
          <p:cNvPr id="164891" name="Rectangle 27"/>
          <p:cNvSpPr>
            <a:spLocks noChangeArrowheads="1"/>
          </p:cNvSpPr>
          <p:nvPr/>
        </p:nvSpPr>
        <p:spPr bwMode="auto">
          <a:xfrm>
            <a:off x="6035675" y="1211263"/>
            <a:ext cx="990600" cy="436562"/>
          </a:xfrm>
          <a:prstGeom prst="rect">
            <a:avLst/>
          </a:prstGeom>
          <a:noFill/>
          <a:ln w="12700">
            <a:solidFill>
              <a:schemeClr val="tx1"/>
            </a:solidFill>
            <a:miter lim="800000"/>
            <a:headEnd type="none" w="sm" len="sm"/>
            <a:tailEnd type="none" w="sm" len="sm"/>
          </a:ln>
          <a:effectLst/>
        </p:spPr>
        <p:txBody>
          <a:bodyPr wrap="none" anchor="ctr"/>
          <a:lstStyle/>
          <a:p>
            <a:pPr algn="ctr"/>
            <a:r>
              <a:rPr lang="en-US" sz="1400" dirty="0">
                <a:effectLst/>
                <a:latin typeface="Arial" charset="0"/>
              </a:rPr>
              <a:t>ADCC1</a:t>
            </a:r>
          </a:p>
        </p:txBody>
      </p:sp>
      <p:sp>
        <p:nvSpPr>
          <p:cNvPr id="164892" name="Rectangle 28"/>
          <p:cNvSpPr>
            <a:spLocks noChangeArrowheads="1"/>
          </p:cNvSpPr>
          <p:nvPr/>
        </p:nvSpPr>
        <p:spPr bwMode="auto">
          <a:xfrm>
            <a:off x="7026275" y="1211263"/>
            <a:ext cx="989013"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400" dirty="0">
                <a:effectLst/>
                <a:latin typeface="Arial" charset="0"/>
              </a:rPr>
              <a:t>ADCB1</a:t>
            </a:r>
          </a:p>
        </p:txBody>
      </p:sp>
      <p:sp>
        <p:nvSpPr>
          <p:cNvPr id="164893" name="Rectangle 29"/>
          <p:cNvSpPr>
            <a:spLocks noChangeArrowheads="1"/>
          </p:cNvSpPr>
          <p:nvPr/>
        </p:nvSpPr>
        <p:spPr bwMode="auto">
          <a:xfrm>
            <a:off x="8001000" y="1211263"/>
            <a:ext cx="990600"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400" dirty="0">
                <a:effectLst/>
                <a:latin typeface="Arial" charset="0"/>
              </a:rPr>
              <a:t>ADCA1</a:t>
            </a:r>
          </a:p>
        </p:txBody>
      </p:sp>
      <p:sp>
        <p:nvSpPr>
          <p:cNvPr id="164894" name="Rectangle 30"/>
          <p:cNvSpPr>
            <a:spLocks noChangeArrowheads="1"/>
          </p:cNvSpPr>
          <p:nvPr/>
        </p:nvSpPr>
        <p:spPr bwMode="auto">
          <a:xfrm>
            <a:off x="152400" y="1647825"/>
            <a:ext cx="990600" cy="436563"/>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pPr algn="ctr"/>
            <a:r>
              <a:rPr lang="en-US" sz="1600" dirty="0">
                <a:effectLst/>
                <a:latin typeface="Arial" charset="0"/>
              </a:rPr>
              <a:t>INT2</a:t>
            </a:r>
          </a:p>
        </p:txBody>
      </p:sp>
      <p:sp>
        <p:nvSpPr>
          <p:cNvPr id="164895" name="Rectangle 31"/>
          <p:cNvSpPr>
            <a:spLocks noChangeArrowheads="1"/>
          </p:cNvSpPr>
          <p:nvPr/>
        </p:nvSpPr>
        <p:spPr bwMode="auto">
          <a:xfrm>
            <a:off x="1128713" y="1647825"/>
            <a:ext cx="989012"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latin typeface="Arial" charset="0"/>
              </a:rPr>
              <a:t>EPWM8_</a:t>
            </a:r>
          </a:p>
          <a:p>
            <a:pPr algn="ctr">
              <a:spcBef>
                <a:spcPct val="0"/>
              </a:spcBef>
            </a:pPr>
            <a:r>
              <a:rPr lang="en-US" sz="1400" dirty="0">
                <a:latin typeface="Arial" charset="0"/>
              </a:rPr>
              <a:t>TZ</a:t>
            </a:r>
          </a:p>
        </p:txBody>
      </p:sp>
      <p:sp>
        <p:nvSpPr>
          <p:cNvPr id="164896" name="Rectangle 32"/>
          <p:cNvSpPr>
            <a:spLocks noChangeArrowheads="1"/>
          </p:cNvSpPr>
          <p:nvPr/>
        </p:nvSpPr>
        <p:spPr bwMode="auto">
          <a:xfrm>
            <a:off x="2117725" y="1647825"/>
            <a:ext cx="990600"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latin typeface="Arial" charset="0"/>
              </a:rPr>
              <a:t>EPWM7_</a:t>
            </a:r>
          </a:p>
          <a:p>
            <a:pPr algn="ctr">
              <a:spcBef>
                <a:spcPct val="0"/>
              </a:spcBef>
            </a:pPr>
            <a:r>
              <a:rPr lang="en-US" sz="1400" dirty="0">
                <a:latin typeface="Arial" charset="0"/>
              </a:rPr>
              <a:t>TZ</a:t>
            </a:r>
          </a:p>
        </p:txBody>
      </p:sp>
      <p:sp>
        <p:nvSpPr>
          <p:cNvPr id="164897" name="Rectangle 33"/>
          <p:cNvSpPr>
            <a:spLocks noChangeArrowheads="1"/>
          </p:cNvSpPr>
          <p:nvPr/>
        </p:nvSpPr>
        <p:spPr bwMode="auto">
          <a:xfrm>
            <a:off x="3108325" y="1647825"/>
            <a:ext cx="962025"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latin typeface="Arial" charset="0"/>
              </a:rPr>
              <a:t>EPWM6_</a:t>
            </a:r>
          </a:p>
          <a:p>
            <a:pPr algn="ctr">
              <a:spcBef>
                <a:spcPct val="0"/>
              </a:spcBef>
            </a:pPr>
            <a:r>
              <a:rPr lang="en-US" sz="1400" dirty="0">
                <a:latin typeface="Arial" charset="0"/>
              </a:rPr>
              <a:t>TZ</a:t>
            </a:r>
          </a:p>
        </p:txBody>
      </p:sp>
      <p:sp>
        <p:nvSpPr>
          <p:cNvPr id="164898" name="Rectangle 34"/>
          <p:cNvSpPr>
            <a:spLocks noChangeArrowheads="1"/>
          </p:cNvSpPr>
          <p:nvPr/>
        </p:nvSpPr>
        <p:spPr bwMode="auto">
          <a:xfrm>
            <a:off x="4070350" y="1647825"/>
            <a:ext cx="989013"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latin typeface="Arial" charset="0"/>
              </a:rPr>
              <a:t>EPWM5_</a:t>
            </a:r>
          </a:p>
          <a:p>
            <a:pPr algn="ctr">
              <a:spcBef>
                <a:spcPct val="0"/>
              </a:spcBef>
            </a:pPr>
            <a:r>
              <a:rPr lang="en-US" sz="1400" dirty="0">
                <a:latin typeface="Arial" charset="0"/>
              </a:rPr>
              <a:t>TZ</a:t>
            </a:r>
          </a:p>
        </p:txBody>
      </p:sp>
      <p:sp>
        <p:nvSpPr>
          <p:cNvPr id="164899" name="Rectangle 35"/>
          <p:cNvSpPr>
            <a:spLocks noChangeArrowheads="1"/>
          </p:cNvSpPr>
          <p:nvPr/>
        </p:nvSpPr>
        <p:spPr bwMode="auto">
          <a:xfrm>
            <a:off x="5045075" y="1647825"/>
            <a:ext cx="990600"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latin typeface="Arial" charset="0"/>
              </a:rPr>
              <a:t>EPWM4_</a:t>
            </a:r>
          </a:p>
          <a:p>
            <a:pPr algn="ctr">
              <a:spcBef>
                <a:spcPct val="0"/>
              </a:spcBef>
            </a:pPr>
            <a:r>
              <a:rPr lang="en-US" sz="1400" dirty="0">
                <a:latin typeface="Arial" charset="0"/>
              </a:rPr>
              <a:t>TZ</a:t>
            </a:r>
          </a:p>
        </p:txBody>
      </p:sp>
      <p:sp>
        <p:nvSpPr>
          <p:cNvPr id="164900" name="Rectangle 36"/>
          <p:cNvSpPr>
            <a:spLocks noChangeArrowheads="1"/>
          </p:cNvSpPr>
          <p:nvPr/>
        </p:nvSpPr>
        <p:spPr bwMode="auto">
          <a:xfrm>
            <a:off x="6035675" y="1647825"/>
            <a:ext cx="990600"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latin typeface="Arial" charset="0"/>
              </a:rPr>
              <a:t>EPWM3_</a:t>
            </a:r>
          </a:p>
          <a:p>
            <a:pPr algn="ctr">
              <a:spcBef>
                <a:spcPct val="0"/>
              </a:spcBef>
            </a:pPr>
            <a:r>
              <a:rPr lang="en-US" sz="1400" dirty="0">
                <a:latin typeface="Arial" charset="0"/>
              </a:rPr>
              <a:t>TZ</a:t>
            </a:r>
          </a:p>
        </p:txBody>
      </p:sp>
      <p:sp>
        <p:nvSpPr>
          <p:cNvPr id="164901" name="Rectangle 37"/>
          <p:cNvSpPr>
            <a:spLocks noChangeArrowheads="1"/>
          </p:cNvSpPr>
          <p:nvPr/>
        </p:nvSpPr>
        <p:spPr bwMode="auto">
          <a:xfrm>
            <a:off x="7026275" y="1647825"/>
            <a:ext cx="989013"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latin typeface="Arial" charset="0"/>
              </a:rPr>
              <a:t>EPWM2_</a:t>
            </a:r>
          </a:p>
          <a:p>
            <a:pPr algn="ctr">
              <a:spcBef>
                <a:spcPct val="0"/>
              </a:spcBef>
            </a:pPr>
            <a:r>
              <a:rPr lang="en-US" sz="1400" dirty="0">
                <a:latin typeface="Arial" charset="0"/>
              </a:rPr>
              <a:t>TZ</a:t>
            </a:r>
          </a:p>
        </p:txBody>
      </p:sp>
      <p:sp>
        <p:nvSpPr>
          <p:cNvPr id="164902" name="Rectangle 38"/>
          <p:cNvSpPr>
            <a:spLocks noChangeArrowheads="1"/>
          </p:cNvSpPr>
          <p:nvPr/>
        </p:nvSpPr>
        <p:spPr bwMode="auto">
          <a:xfrm>
            <a:off x="8001000" y="1647825"/>
            <a:ext cx="990600"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latin typeface="Arial" charset="0"/>
              </a:rPr>
              <a:t>EPWM1_</a:t>
            </a:r>
          </a:p>
          <a:p>
            <a:pPr algn="ctr">
              <a:spcBef>
                <a:spcPct val="0"/>
              </a:spcBef>
            </a:pPr>
            <a:r>
              <a:rPr lang="en-US" sz="1400" dirty="0">
                <a:latin typeface="Arial" charset="0"/>
              </a:rPr>
              <a:t>TZ</a:t>
            </a:r>
          </a:p>
        </p:txBody>
      </p:sp>
      <p:sp>
        <p:nvSpPr>
          <p:cNvPr id="164903" name="Rectangle 39"/>
          <p:cNvSpPr>
            <a:spLocks noChangeArrowheads="1"/>
          </p:cNvSpPr>
          <p:nvPr/>
        </p:nvSpPr>
        <p:spPr bwMode="auto">
          <a:xfrm>
            <a:off x="152400" y="2084388"/>
            <a:ext cx="990600" cy="436562"/>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INT3</a:t>
            </a:r>
          </a:p>
        </p:txBody>
      </p:sp>
      <p:sp>
        <p:nvSpPr>
          <p:cNvPr id="164904" name="Rectangle 40"/>
          <p:cNvSpPr>
            <a:spLocks noChangeArrowheads="1"/>
          </p:cNvSpPr>
          <p:nvPr/>
        </p:nvSpPr>
        <p:spPr bwMode="auto">
          <a:xfrm>
            <a:off x="1128713" y="2084388"/>
            <a:ext cx="989012"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EPWM8</a:t>
            </a:r>
          </a:p>
        </p:txBody>
      </p:sp>
      <p:sp>
        <p:nvSpPr>
          <p:cNvPr id="164905" name="Rectangle 41"/>
          <p:cNvSpPr>
            <a:spLocks noChangeArrowheads="1"/>
          </p:cNvSpPr>
          <p:nvPr/>
        </p:nvSpPr>
        <p:spPr bwMode="auto">
          <a:xfrm>
            <a:off x="2117725" y="2084388"/>
            <a:ext cx="990600"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EPWM7</a:t>
            </a:r>
          </a:p>
        </p:txBody>
      </p:sp>
      <p:sp>
        <p:nvSpPr>
          <p:cNvPr id="164906" name="Rectangle 42"/>
          <p:cNvSpPr>
            <a:spLocks noChangeArrowheads="1"/>
          </p:cNvSpPr>
          <p:nvPr/>
        </p:nvSpPr>
        <p:spPr bwMode="auto">
          <a:xfrm>
            <a:off x="3108325" y="2084388"/>
            <a:ext cx="962025"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EPWM6</a:t>
            </a:r>
          </a:p>
        </p:txBody>
      </p:sp>
      <p:sp>
        <p:nvSpPr>
          <p:cNvPr id="164907" name="Rectangle 43"/>
          <p:cNvSpPr>
            <a:spLocks noChangeArrowheads="1"/>
          </p:cNvSpPr>
          <p:nvPr/>
        </p:nvSpPr>
        <p:spPr bwMode="auto">
          <a:xfrm>
            <a:off x="4070350" y="2084388"/>
            <a:ext cx="989013"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EPWM5</a:t>
            </a:r>
          </a:p>
        </p:txBody>
      </p:sp>
      <p:sp>
        <p:nvSpPr>
          <p:cNvPr id="164908" name="Rectangle 44"/>
          <p:cNvSpPr>
            <a:spLocks noChangeArrowheads="1"/>
          </p:cNvSpPr>
          <p:nvPr/>
        </p:nvSpPr>
        <p:spPr bwMode="auto">
          <a:xfrm>
            <a:off x="5045075" y="2084388"/>
            <a:ext cx="990600"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EPWM4</a:t>
            </a:r>
          </a:p>
        </p:txBody>
      </p:sp>
      <p:sp>
        <p:nvSpPr>
          <p:cNvPr id="164909" name="Rectangle 45"/>
          <p:cNvSpPr>
            <a:spLocks noChangeArrowheads="1"/>
          </p:cNvSpPr>
          <p:nvPr/>
        </p:nvSpPr>
        <p:spPr bwMode="auto">
          <a:xfrm>
            <a:off x="6035675" y="2084388"/>
            <a:ext cx="990600"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EPWM3</a:t>
            </a:r>
          </a:p>
        </p:txBody>
      </p:sp>
      <p:sp>
        <p:nvSpPr>
          <p:cNvPr id="164910" name="Rectangle 46"/>
          <p:cNvSpPr>
            <a:spLocks noChangeArrowheads="1"/>
          </p:cNvSpPr>
          <p:nvPr/>
        </p:nvSpPr>
        <p:spPr bwMode="auto">
          <a:xfrm>
            <a:off x="7026275" y="2084388"/>
            <a:ext cx="989013"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EPWM2</a:t>
            </a:r>
          </a:p>
        </p:txBody>
      </p:sp>
      <p:sp>
        <p:nvSpPr>
          <p:cNvPr id="164911" name="Rectangle 47"/>
          <p:cNvSpPr>
            <a:spLocks noChangeArrowheads="1"/>
          </p:cNvSpPr>
          <p:nvPr/>
        </p:nvSpPr>
        <p:spPr bwMode="auto">
          <a:xfrm>
            <a:off x="8001000" y="2084388"/>
            <a:ext cx="990600"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EPWM1</a:t>
            </a:r>
          </a:p>
        </p:txBody>
      </p:sp>
      <p:sp>
        <p:nvSpPr>
          <p:cNvPr id="164912" name="Rectangle 48"/>
          <p:cNvSpPr>
            <a:spLocks noChangeArrowheads="1"/>
          </p:cNvSpPr>
          <p:nvPr/>
        </p:nvSpPr>
        <p:spPr bwMode="auto">
          <a:xfrm>
            <a:off x="152400" y="2520950"/>
            <a:ext cx="990600" cy="436563"/>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INT4</a:t>
            </a:r>
          </a:p>
        </p:txBody>
      </p:sp>
      <p:sp>
        <p:nvSpPr>
          <p:cNvPr id="164913" name="Rectangle 49"/>
          <p:cNvSpPr>
            <a:spLocks noChangeArrowheads="1"/>
          </p:cNvSpPr>
          <p:nvPr/>
        </p:nvSpPr>
        <p:spPr bwMode="auto">
          <a:xfrm>
            <a:off x="1128713" y="2520950"/>
            <a:ext cx="989012"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14" name="Rectangle 50"/>
          <p:cNvSpPr>
            <a:spLocks noChangeArrowheads="1"/>
          </p:cNvSpPr>
          <p:nvPr/>
        </p:nvSpPr>
        <p:spPr bwMode="auto">
          <a:xfrm>
            <a:off x="2117725" y="2520950"/>
            <a:ext cx="990600" cy="436563"/>
          </a:xfrm>
          <a:prstGeom prst="rect">
            <a:avLst/>
          </a:prstGeom>
          <a:noFill/>
          <a:ln w="12700">
            <a:solidFill>
              <a:schemeClr val="tx1"/>
            </a:solidFill>
            <a:miter lim="800000"/>
            <a:headEnd type="none" w="sm" len="sm"/>
            <a:tailEnd type="none" w="sm" len="sm"/>
          </a:ln>
          <a:effectLst/>
        </p:spPr>
        <p:txBody>
          <a:bodyPr wrap="none" anchor="ctr"/>
          <a:lstStyle/>
          <a:p>
            <a:pPr algn="ctr">
              <a:spcBef>
                <a:spcPct val="0"/>
              </a:spcBef>
            </a:pPr>
            <a:r>
              <a:rPr lang="en-US" sz="1400" dirty="0">
                <a:latin typeface="Arial" charset="0"/>
              </a:rPr>
              <a:t>ECAP7</a:t>
            </a:r>
            <a:endParaRPr lang="en-US" sz="1400" dirty="0">
              <a:effectLst/>
              <a:latin typeface="Arial" charset="0"/>
            </a:endParaRPr>
          </a:p>
        </p:txBody>
      </p:sp>
      <p:sp>
        <p:nvSpPr>
          <p:cNvPr id="164915" name="Rectangle 51"/>
          <p:cNvSpPr>
            <a:spLocks noChangeArrowheads="1"/>
          </p:cNvSpPr>
          <p:nvPr/>
        </p:nvSpPr>
        <p:spPr bwMode="auto">
          <a:xfrm>
            <a:off x="3108325" y="2520950"/>
            <a:ext cx="962025"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ECAP6</a:t>
            </a:r>
          </a:p>
        </p:txBody>
      </p:sp>
      <p:sp>
        <p:nvSpPr>
          <p:cNvPr id="164916" name="Rectangle 52"/>
          <p:cNvSpPr>
            <a:spLocks noChangeArrowheads="1"/>
          </p:cNvSpPr>
          <p:nvPr/>
        </p:nvSpPr>
        <p:spPr bwMode="auto">
          <a:xfrm>
            <a:off x="4070350" y="2520950"/>
            <a:ext cx="989013"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ECAP5</a:t>
            </a:r>
          </a:p>
        </p:txBody>
      </p:sp>
      <p:sp>
        <p:nvSpPr>
          <p:cNvPr id="164917" name="Rectangle 53"/>
          <p:cNvSpPr>
            <a:spLocks noChangeArrowheads="1"/>
          </p:cNvSpPr>
          <p:nvPr/>
        </p:nvSpPr>
        <p:spPr bwMode="auto">
          <a:xfrm>
            <a:off x="5045075" y="2520950"/>
            <a:ext cx="990600"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ECAP4</a:t>
            </a:r>
          </a:p>
        </p:txBody>
      </p:sp>
      <p:sp>
        <p:nvSpPr>
          <p:cNvPr id="164918" name="Rectangle 54"/>
          <p:cNvSpPr>
            <a:spLocks noChangeArrowheads="1"/>
          </p:cNvSpPr>
          <p:nvPr/>
        </p:nvSpPr>
        <p:spPr bwMode="auto">
          <a:xfrm>
            <a:off x="6035675" y="2520950"/>
            <a:ext cx="990600"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ECAP3</a:t>
            </a:r>
          </a:p>
        </p:txBody>
      </p:sp>
      <p:sp>
        <p:nvSpPr>
          <p:cNvPr id="164919" name="Rectangle 55"/>
          <p:cNvSpPr>
            <a:spLocks noChangeArrowheads="1"/>
          </p:cNvSpPr>
          <p:nvPr/>
        </p:nvSpPr>
        <p:spPr bwMode="auto">
          <a:xfrm>
            <a:off x="7026275" y="2520950"/>
            <a:ext cx="989013"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ECAP2</a:t>
            </a:r>
          </a:p>
        </p:txBody>
      </p:sp>
      <p:sp>
        <p:nvSpPr>
          <p:cNvPr id="164920" name="Rectangle 56"/>
          <p:cNvSpPr>
            <a:spLocks noChangeArrowheads="1"/>
          </p:cNvSpPr>
          <p:nvPr/>
        </p:nvSpPr>
        <p:spPr bwMode="auto">
          <a:xfrm>
            <a:off x="8001000" y="2520950"/>
            <a:ext cx="990600"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ECAP1</a:t>
            </a:r>
          </a:p>
        </p:txBody>
      </p:sp>
      <p:sp>
        <p:nvSpPr>
          <p:cNvPr id="164921" name="Rectangle 57"/>
          <p:cNvSpPr>
            <a:spLocks noChangeArrowheads="1"/>
          </p:cNvSpPr>
          <p:nvPr/>
        </p:nvSpPr>
        <p:spPr bwMode="auto">
          <a:xfrm>
            <a:off x="152400" y="2957513"/>
            <a:ext cx="990600" cy="436562"/>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INT5</a:t>
            </a:r>
          </a:p>
        </p:txBody>
      </p:sp>
      <p:sp>
        <p:nvSpPr>
          <p:cNvPr id="164922" name="Rectangle 58"/>
          <p:cNvSpPr>
            <a:spLocks noChangeArrowheads="1"/>
          </p:cNvSpPr>
          <p:nvPr/>
        </p:nvSpPr>
        <p:spPr bwMode="auto">
          <a:xfrm>
            <a:off x="1128713" y="2957513"/>
            <a:ext cx="989012"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dirty="0">
              <a:effectLst/>
              <a:latin typeface="Arial" charset="0"/>
            </a:endParaRPr>
          </a:p>
        </p:txBody>
      </p:sp>
      <p:sp>
        <p:nvSpPr>
          <p:cNvPr id="164923" name="Rectangle 59"/>
          <p:cNvSpPr>
            <a:spLocks noChangeArrowheads="1"/>
          </p:cNvSpPr>
          <p:nvPr/>
        </p:nvSpPr>
        <p:spPr bwMode="auto">
          <a:xfrm>
            <a:off x="2117725" y="2957513"/>
            <a:ext cx="990600"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dirty="0">
              <a:effectLst/>
              <a:latin typeface="Arial" charset="0"/>
            </a:endParaRPr>
          </a:p>
        </p:txBody>
      </p:sp>
      <p:sp>
        <p:nvSpPr>
          <p:cNvPr id="164924" name="Rectangle 60"/>
          <p:cNvSpPr>
            <a:spLocks noChangeArrowheads="1"/>
          </p:cNvSpPr>
          <p:nvPr/>
        </p:nvSpPr>
        <p:spPr bwMode="auto">
          <a:xfrm>
            <a:off x="3108325" y="2957513"/>
            <a:ext cx="962025"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dirty="0">
              <a:effectLst/>
              <a:latin typeface="Arial" charset="0"/>
            </a:endParaRPr>
          </a:p>
        </p:txBody>
      </p:sp>
      <p:sp>
        <p:nvSpPr>
          <p:cNvPr id="164925" name="Rectangle 61"/>
          <p:cNvSpPr>
            <a:spLocks noChangeArrowheads="1"/>
          </p:cNvSpPr>
          <p:nvPr/>
        </p:nvSpPr>
        <p:spPr bwMode="auto">
          <a:xfrm>
            <a:off x="4070350" y="2957513"/>
            <a:ext cx="989013"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26" name="Rectangle 62"/>
          <p:cNvSpPr>
            <a:spLocks noChangeArrowheads="1"/>
          </p:cNvSpPr>
          <p:nvPr/>
        </p:nvSpPr>
        <p:spPr bwMode="auto">
          <a:xfrm>
            <a:off x="5045075" y="2957513"/>
            <a:ext cx="990600"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b="0" i="1" dirty="0">
              <a:effectLst/>
              <a:latin typeface="Arial" charset="0"/>
            </a:endParaRPr>
          </a:p>
        </p:txBody>
      </p:sp>
      <p:sp>
        <p:nvSpPr>
          <p:cNvPr id="164927" name="Rectangle 63"/>
          <p:cNvSpPr>
            <a:spLocks noChangeArrowheads="1"/>
          </p:cNvSpPr>
          <p:nvPr/>
        </p:nvSpPr>
        <p:spPr bwMode="auto">
          <a:xfrm>
            <a:off x="6035675" y="2957513"/>
            <a:ext cx="990600"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28" name="Rectangle 64"/>
          <p:cNvSpPr>
            <a:spLocks noChangeArrowheads="1"/>
          </p:cNvSpPr>
          <p:nvPr/>
        </p:nvSpPr>
        <p:spPr bwMode="auto">
          <a:xfrm>
            <a:off x="7026275" y="2957513"/>
            <a:ext cx="989013"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EQEP2</a:t>
            </a:r>
          </a:p>
        </p:txBody>
      </p:sp>
      <p:sp>
        <p:nvSpPr>
          <p:cNvPr id="164929" name="Rectangle 65"/>
          <p:cNvSpPr>
            <a:spLocks noChangeArrowheads="1"/>
          </p:cNvSpPr>
          <p:nvPr/>
        </p:nvSpPr>
        <p:spPr bwMode="auto">
          <a:xfrm>
            <a:off x="8001000" y="2957513"/>
            <a:ext cx="990600"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EQEP1</a:t>
            </a:r>
          </a:p>
        </p:txBody>
      </p:sp>
      <p:sp>
        <p:nvSpPr>
          <p:cNvPr id="164930" name="Rectangle 66"/>
          <p:cNvSpPr>
            <a:spLocks noChangeArrowheads="1"/>
          </p:cNvSpPr>
          <p:nvPr/>
        </p:nvSpPr>
        <p:spPr bwMode="auto">
          <a:xfrm>
            <a:off x="152400" y="3394075"/>
            <a:ext cx="990600" cy="438150"/>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INT6</a:t>
            </a:r>
          </a:p>
        </p:txBody>
      </p:sp>
      <p:sp>
        <p:nvSpPr>
          <p:cNvPr id="164931" name="Rectangle 67"/>
          <p:cNvSpPr>
            <a:spLocks noChangeArrowheads="1"/>
          </p:cNvSpPr>
          <p:nvPr/>
        </p:nvSpPr>
        <p:spPr bwMode="auto">
          <a:xfrm>
            <a:off x="1128713" y="3394075"/>
            <a:ext cx="989012" cy="43815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latin typeface="Arial" charset="0"/>
            </a:endParaRPr>
          </a:p>
        </p:txBody>
      </p:sp>
      <p:sp>
        <p:nvSpPr>
          <p:cNvPr id="164932" name="Rectangle 68"/>
          <p:cNvSpPr>
            <a:spLocks noChangeArrowheads="1"/>
          </p:cNvSpPr>
          <p:nvPr/>
        </p:nvSpPr>
        <p:spPr bwMode="auto">
          <a:xfrm>
            <a:off x="2117725" y="3394075"/>
            <a:ext cx="990600" cy="43815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latin typeface="Arial" charset="0"/>
            </a:endParaRPr>
          </a:p>
        </p:txBody>
      </p:sp>
      <p:sp>
        <p:nvSpPr>
          <p:cNvPr id="164933" name="Rectangle 69"/>
          <p:cNvSpPr>
            <a:spLocks noChangeArrowheads="1"/>
          </p:cNvSpPr>
          <p:nvPr/>
        </p:nvSpPr>
        <p:spPr bwMode="auto">
          <a:xfrm>
            <a:off x="3108325" y="3394075"/>
            <a:ext cx="962025" cy="43815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latin typeface="Arial" charset="0"/>
            </a:endParaRPr>
          </a:p>
        </p:txBody>
      </p:sp>
      <p:sp>
        <p:nvSpPr>
          <p:cNvPr id="164934" name="Rectangle 70"/>
          <p:cNvSpPr>
            <a:spLocks noChangeArrowheads="1"/>
          </p:cNvSpPr>
          <p:nvPr/>
        </p:nvSpPr>
        <p:spPr bwMode="auto">
          <a:xfrm>
            <a:off x="4070350" y="3394075"/>
            <a:ext cx="989013" cy="43815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latin typeface="Arial" charset="0"/>
            </a:endParaRPr>
          </a:p>
        </p:txBody>
      </p:sp>
      <p:sp>
        <p:nvSpPr>
          <p:cNvPr id="164935" name="Rectangle 71"/>
          <p:cNvSpPr>
            <a:spLocks noChangeArrowheads="1"/>
          </p:cNvSpPr>
          <p:nvPr/>
        </p:nvSpPr>
        <p:spPr bwMode="auto">
          <a:xfrm>
            <a:off x="5045075" y="3394075"/>
            <a:ext cx="990600" cy="4381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SPIB_TX</a:t>
            </a:r>
          </a:p>
        </p:txBody>
      </p:sp>
      <p:sp>
        <p:nvSpPr>
          <p:cNvPr id="164936" name="Rectangle 72"/>
          <p:cNvSpPr>
            <a:spLocks noChangeArrowheads="1"/>
          </p:cNvSpPr>
          <p:nvPr/>
        </p:nvSpPr>
        <p:spPr bwMode="auto">
          <a:xfrm>
            <a:off x="6035675" y="3394075"/>
            <a:ext cx="990600" cy="4381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SPIB_RX</a:t>
            </a:r>
          </a:p>
        </p:txBody>
      </p:sp>
      <p:sp>
        <p:nvSpPr>
          <p:cNvPr id="164937" name="Rectangle 73"/>
          <p:cNvSpPr>
            <a:spLocks noChangeArrowheads="1"/>
          </p:cNvSpPr>
          <p:nvPr/>
        </p:nvSpPr>
        <p:spPr bwMode="auto">
          <a:xfrm>
            <a:off x="7026275" y="3394075"/>
            <a:ext cx="989013" cy="4381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SPIA_TX</a:t>
            </a:r>
          </a:p>
        </p:txBody>
      </p:sp>
      <p:sp>
        <p:nvSpPr>
          <p:cNvPr id="164938" name="Rectangle 74"/>
          <p:cNvSpPr>
            <a:spLocks noChangeArrowheads="1"/>
          </p:cNvSpPr>
          <p:nvPr/>
        </p:nvSpPr>
        <p:spPr bwMode="auto">
          <a:xfrm>
            <a:off x="8001000" y="3394075"/>
            <a:ext cx="990600" cy="4381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SPIA_RX</a:t>
            </a:r>
          </a:p>
        </p:txBody>
      </p:sp>
      <p:sp>
        <p:nvSpPr>
          <p:cNvPr id="164939" name="Rectangle 75"/>
          <p:cNvSpPr>
            <a:spLocks noChangeArrowheads="1"/>
          </p:cNvSpPr>
          <p:nvPr/>
        </p:nvSpPr>
        <p:spPr bwMode="auto">
          <a:xfrm>
            <a:off x="152400" y="3832225"/>
            <a:ext cx="990600" cy="436563"/>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INT7</a:t>
            </a:r>
          </a:p>
        </p:txBody>
      </p:sp>
      <p:sp>
        <p:nvSpPr>
          <p:cNvPr id="164940" name="Rectangle 76"/>
          <p:cNvSpPr>
            <a:spLocks noChangeArrowheads="1"/>
          </p:cNvSpPr>
          <p:nvPr/>
        </p:nvSpPr>
        <p:spPr bwMode="auto">
          <a:xfrm>
            <a:off x="1128713" y="3832225"/>
            <a:ext cx="989012"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a:effectLst/>
              <a:latin typeface="Arial" charset="0"/>
            </a:endParaRPr>
          </a:p>
        </p:txBody>
      </p:sp>
      <p:sp>
        <p:nvSpPr>
          <p:cNvPr id="164941" name="Rectangle 77"/>
          <p:cNvSpPr>
            <a:spLocks noChangeArrowheads="1"/>
          </p:cNvSpPr>
          <p:nvPr/>
        </p:nvSpPr>
        <p:spPr bwMode="auto">
          <a:xfrm>
            <a:off x="2117725" y="3832225"/>
            <a:ext cx="990600"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a:effectLst/>
              <a:latin typeface="Arial" charset="0"/>
            </a:endParaRPr>
          </a:p>
        </p:txBody>
      </p:sp>
      <p:sp>
        <p:nvSpPr>
          <p:cNvPr id="164942" name="Rectangle 78"/>
          <p:cNvSpPr>
            <a:spLocks noChangeArrowheads="1"/>
          </p:cNvSpPr>
          <p:nvPr/>
        </p:nvSpPr>
        <p:spPr bwMode="auto">
          <a:xfrm>
            <a:off x="3108325" y="3832225"/>
            <a:ext cx="962025"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DMA_CH6</a:t>
            </a:r>
          </a:p>
        </p:txBody>
      </p:sp>
      <p:sp>
        <p:nvSpPr>
          <p:cNvPr id="164943" name="Rectangle 79"/>
          <p:cNvSpPr>
            <a:spLocks noChangeArrowheads="1"/>
          </p:cNvSpPr>
          <p:nvPr/>
        </p:nvSpPr>
        <p:spPr bwMode="auto">
          <a:xfrm>
            <a:off x="4070350" y="3832225"/>
            <a:ext cx="989013"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DMA_CH5</a:t>
            </a:r>
          </a:p>
        </p:txBody>
      </p:sp>
      <p:sp>
        <p:nvSpPr>
          <p:cNvPr id="164944" name="Rectangle 80"/>
          <p:cNvSpPr>
            <a:spLocks noChangeArrowheads="1"/>
          </p:cNvSpPr>
          <p:nvPr/>
        </p:nvSpPr>
        <p:spPr bwMode="auto">
          <a:xfrm>
            <a:off x="5045075" y="3832225"/>
            <a:ext cx="990600"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DMA_CH4</a:t>
            </a:r>
          </a:p>
        </p:txBody>
      </p:sp>
      <p:sp>
        <p:nvSpPr>
          <p:cNvPr id="164945" name="Rectangle 81"/>
          <p:cNvSpPr>
            <a:spLocks noChangeArrowheads="1"/>
          </p:cNvSpPr>
          <p:nvPr/>
        </p:nvSpPr>
        <p:spPr bwMode="auto">
          <a:xfrm>
            <a:off x="6035675" y="3832225"/>
            <a:ext cx="990600"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DMA_CH3</a:t>
            </a:r>
          </a:p>
        </p:txBody>
      </p:sp>
      <p:sp>
        <p:nvSpPr>
          <p:cNvPr id="164946" name="Rectangle 82"/>
          <p:cNvSpPr>
            <a:spLocks noChangeArrowheads="1"/>
          </p:cNvSpPr>
          <p:nvPr/>
        </p:nvSpPr>
        <p:spPr bwMode="auto">
          <a:xfrm>
            <a:off x="7026275" y="3832225"/>
            <a:ext cx="989013"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DMA_CH2</a:t>
            </a:r>
          </a:p>
        </p:txBody>
      </p:sp>
      <p:sp>
        <p:nvSpPr>
          <p:cNvPr id="164947" name="Rectangle 83"/>
          <p:cNvSpPr>
            <a:spLocks noChangeArrowheads="1"/>
          </p:cNvSpPr>
          <p:nvPr/>
        </p:nvSpPr>
        <p:spPr bwMode="auto">
          <a:xfrm>
            <a:off x="8001000" y="3832225"/>
            <a:ext cx="990600"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DMA_CH1</a:t>
            </a:r>
          </a:p>
        </p:txBody>
      </p:sp>
      <p:sp>
        <p:nvSpPr>
          <p:cNvPr id="164948" name="Rectangle 84"/>
          <p:cNvSpPr>
            <a:spLocks noChangeArrowheads="1"/>
          </p:cNvSpPr>
          <p:nvPr/>
        </p:nvSpPr>
        <p:spPr bwMode="auto">
          <a:xfrm>
            <a:off x="152400" y="4268788"/>
            <a:ext cx="990600" cy="436562"/>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INT8</a:t>
            </a:r>
          </a:p>
        </p:txBody>
      </p:sp>
      <p:sp>
        <p:nvSpPr>
          <p:cNvPr id="164949" name="Rectangle 85"/>
          <p:cNvSpPr>
            <a:spLocks noChangeArrowheads="1"/>
          </p:cNvSpPr>
          <p:nvPr/>
        </p:nvSpPr>
        <p:spPr bwMode="auto">
          <a:xfrm>
            <a:off x="1128713" y="4268788"/>
            <a:ext cx="989012"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50" name="Rectangle 86"/>
          <p:cNvSpPr>
            <a:spLocks noChangeArrowheads="1"/>
          </p:cNvSpPr>
          <p:nvPr/>
        </p:nvSpPr>
        <p:spPr bwMode="auto">
          <a:xfrm>
            <a:off x="2117725" y="4268788"/>
            <a:ext cx="990600"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51" name="Rectangle 87"/>
          <p:cNvSpPr>
            <a:spLocks noChangeArrowheads="1"/>
          </p:cNvSpPr>
          <p:nvPr/>
        </p:nvSpPr>
        <p:spPr bwMode="auto">
          <a:xfrm>
            <a:off x="3108325" y="4268788"/>
            <a:ext cx="962025"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52" name="Rectangle 88"/>
          <p:cNvSpPr>
            <a:spLocks noChangeArrowheads="1"/>
          </p:cNvSpPr>
          <p:nvPr/>
        </p:nvSpPr>
        <p:spPr bwMode="auto">
          <a:xfrm>
            <a:off x="4070350" y="4268788"/>
            <a:ext cx="989013"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53" name="Rectangle 89"/>
          <p:cNvSpPr>
            <a:spLocks noChangeArrowheads="1"/>
          </p:cNvSpPr>
          <p:nvPr/>
        </p:nvSpPr>
        <p:spPr bwMode="auto">
          <a:xfrm>
            <a:off x="5045075" y="4268788"/>
            <a:ext cx="990600"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latin typeface="Arial" charset="0"/>
            </a:endParaRPr>
          </a:p>
        </p:txBody>
      </p:sp>
      <p:sp>
        <p:nvSpPr>
          <p:cNvPr id="164954" name="Rectangle 90"/>
          <p:cNvSpPr>
            <a:spLocks noChangeArrowheads="1"/>
          </p:cNvSpPr>
          <p:nvPr/>
        </p:nvSpPr>
        <p:spPr bwMode="auto">
          <a:xfrm>
            <a:off x="6035675" y="4268788"/>
            <a:ext cx="990600"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latin typeface="Arial" charset="0"/>
            </a:endParaRPr>
          </a:p>
        </p:txBody>
      </p:sp>
      <p:sp>
        <p:nvSpPr>
          <p:cNvPr id="164955" name="Rectangle 91"/>
          <p:cNvSpPr>
            <a:spLocks noChangeArrowheads="1"/>
          </p:cNvSpPr>
          <p:nvPr/>
        </p:nvSpPr>
        <p:spPr bwMode="auto">
          <a:xfrm>
            <a:off x="7026275" y="4268788"/>
            <a:ext cx="989013"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latin typeface="Arial" charset="0"/>
              </a:rPr>
              <a:t>I2CA_</a:t>
            </a:r>
          </a:p>
          <a:p>
            <a:pPr algn="ctr">
              <a:spcBef>
                <a:spcPct val="0"/>
              </a:spcBef>
            </a:pPr>
            <a:r>
              <a:rPr lang="en-US" sz="1400" dirty="0">
                <a:latin typeface="Arial" charset="0"/>
              </a:rPr>
              <a:t>FIFO</a:t>
            </a:r>
          </a:p>
        </p:txBody>
      </p:sp>
      <p:sp>
        <p:nvSpPr>
          <p:cNvPr id="164956" name="Rectangle 92"/>
          <p:cNvSpPr>
            <a:spLocks noChangeArrowheads="1"/>
          </p:cNvSpPr>
          <p:nvPr/>
        </p:nvSpPr>
        <p:spPr bwMode="auto">
          <a:xfrm>
            <a:off x="8001000" y="4268788"/>
            <a:ext cx="990600"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latin typeface="Arial" charset="0"/>
              </a:rPr>
              <a:t>I2CA</a:t>
            </a:r>
          </a:p>
        </p:txBody>
      </p:sp>
      <p:sp>
        <p:nvSpPr>
          <p:cNvPr id="164957" name="Rectangle 93"/>
          <p:cNvSpPr>
            <a:spLocks noChangeArrowheads="1"/>
          </p:cNvSpPr>
          <p:nvPr/>
        </p:nvSpPr>
        <p:spPr bwMode="auto">
          <a:xfrm>
            <a:off x="152400" y="4705350"/>
            <a:ext cx="990600" cy="436563"/>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INT9</a:t>
            </a:r>
          </a:p>
        </p:txBody>
      </p:sp>
      <p:sp>
        <p:nvSpPr>
          <p:cNvPr id="164958" name="Rectangle 94"/>
          <p:cNvSpPr>
            <a:spLocks noChangeArrowheads="1"/>
          </p:cNvSpPr>
          <p:nvPr/>
        </p:nvSpPr>
        <p:spPr bwMode="auto">
          <a:xfrm>
            <a:off x="1128713" y="4705350"/>
            <a:ext cx="989012"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latin typeface="Arial" charset="0"/>
              </a:rPr>
              <a:t>CANB_1</a:t>
            </a:r>
            <a:endParaRPr lang="en-US" sz="1400" dirty="0">
              <a:effectLst/>
              <a:latin typeface="Arial" charset="0"/>
            </a:endParaRPr>
          </a:p>
        </p:txBody>
      </p:sp>
      <p:sp>
        <p:nvSpPr>
          <p:cNvPr id="164959" name="Rectangle 95"/>
          <p:cNvSpPr>
            <a:spLocks noChangeArrowheads="1"/>
          </p:cNvSpPr>
          <p:nvPr/>
        </p:nvSpPr>
        <p:spPr bwMode="auto">
          <a:xfrm>
            <a:off x="2117725" y="4705350"/>
            <a:ext cx="990600"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latin typeface="Arial" charset="0"/>
              </a:rPr>
              <a:t>CANB_0</a:t>
            </a:r>
            <a:endParaRPr lang="en-US" sz="1400" dirty="0">
              <a:effectLst/>
              <a:latin typeface="Arial" charset="0"/>
            </a:endParaRPr>
          </a:p>
        </p:txBody>
      </p:sp>
      <p:sp>
        <p:nvSpPr>
          <p:cNvPr id="164960" name="Rectangle 96"/>
          <p:cNvSpPr>
            <a:spLocks noChangeArrowheads="1"/>
          </p:cNvSpPr>
          <p:nvPr/>
        </p:nvSpPr>
        <p:spPr bwMode="auto">
          <a:xfrm>
            <a:off x="3108325" y="4705350"/>
            <a:ext cx="962025"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400" dirty="0">
                <a:latin typeface="Arial" charset="0"/>
              </a:rPr>
              <a:t>CANA_1</a:t>
            </a:r>
            <a:endParaRPr lang="en-US" sz="1400" dirty="0">
              <a:effectLst/>
              <a:latin typeface="Arial" charset="0"/>
            </a:endParaRPr>
          </a:p>
        </p:txBody>
      </p:sp>
      <p:sp>
        <p:nvSpPr>
          <p:cNvPr id="164961" name="Rectangle 97"/>
          <p:cNvSpPr>
            <a:spLocks noChangeArrowheads="1"/>
          </p:cNvSpPr>
          <p:nvPr/>
        </p:nvSpPr>
        <p:spPr bwMode="auto">
          <a:xfrm>
            <a:off x="4070350" y="4705350"/>
            <a:ext cx="989013"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400" dirty="0">
                <a:latin typeface="Arial" charset="0"/>
              </a:rPr>
              <a:t>CANA_0</a:t>
            </a:r>
            <a:endParaRPr lang="en-US" sz="1400" dirty="0">
              <a:effectLst/>
              <a:latin typeface="Arial" charset="0"/>
            </a:endParaRPr>
          </a:p>
        </p:txBody>
      </p:sp>
      <p:sp>
        <p:nvSpPr>
          <p:cNvPr id="164962" name="Rectangle 98"/>
          <p:cNvSpPr>
            <a:spLocks noChangeArrowheads="1"/>
          </p:cNvSpPr>
          <p:nvPr/>
        </p:nvSpPr>
        <p:spPr bwMode="auto">
          <a:xfrm>
            <a:off x="5045075" y="4705350"/>
            <a:ext cx="990600"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SCIB_TX</a:t>
            </a:r>
          </a:p>
        </p:txBody>
      </p:sp>
      <p:sp>
        <p:nvSpPr>
          <p:cNvPr id="164963" name="Rectangle 99"/>
          <p:cNvSpPr>
            <a:spLocks noChangeArrowheads="1"/>
          </p:cNvSpPr>
          <p:nvPr/>
        </p:nvSpPr>
        <p:spPr bwMode="auto">
          <a:xfrm>
            <a:off x="6035675" y="4705350"/>
            <a:ext cx="990600"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SCIB_RX</a:t>
            </a:r>
          </a:p>
        </p:txBody>
      </p:sp>
      <p:sp>
        <p:nvSpPr>
          <p:cNvPr id="164964" name="Rectangle 100"/>
          <p:cNvSpPr>
            <a:spLocks noChangeArrowheads="1"/>
          </p:cNvSpPr>
          <p:nvPr/>
        </p:nvSpPr>
        <p:spPr bwMode="auto">
          <a:xfrm>
            <a:off x="7026275" y="4705350"/>
            <a:ext cx="989013"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SCIA_TX</a:t>
            </a:r>
          </a:p>
        </p:txBody>
      </p:sp>
      <p:sp>
        <p:nvSpPr>
          <p:cNvPr id="164965" name="Rectangle 101"/>
          <p:cNvSpPr>
            <a:spLocks noChangeArrowheads="1"/>
          </p:cNvSpPr>
          <p:nvPr/>
        </p:nvSpPr>
        <p:spPr bwMode="auto">
          <a:xfrm>
            <a:off x="8001000" y="4705350"/>
            <a:ext cx="990600"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SCIA_RX</a:t>
            </a:r>
          </a:p>
        </p:txBody>
      </p:sp>
      <p:sp>
        <p:nvSpPr>
          <p:cNvPr id="164966" name="Rectangle 102"/>
          <p:cNvSpPr>
            <a:spLocks noChangeArrowheads="1"/>
          </p:cNvSpPr>
          <p:nvPr/>
        </p:nvSpPr>
        <p:spPr bwMode="auto">
          <a:xfrm>
            <a:off x="152400" y="5141913"/>
            <a:ext cx="990600" cy="436562"/>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INT10</a:t>
            </a:r>
          </a:p>
        </p:txBody>
      </p:sp>
      <p:sp>
        <p:nvSpPr>
          <p:cNvPr id="164967" name="Rectangle 103"/>
          <p:cNvSpPr>
            <a:spLocks noChangeArrowheads="1"/>
          </p:cNvSpPr>
          <p:nvPr/>
        </p:nvSpPr>
        <p:spPr bwMode="auto">
          <a:xfrm>
            <a:off x="1128713" y="5141913"/>
            <a:ext cx="989012"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400" dirty="0">
                <a:effectLst/>
                <a:latin typeface="Arial" charset="0"/>
              </a:rPr>
              <a:t>ADCB4</a:t>
            </a:r>
          </a:p>
        </p:txBody>
      </p:sp>
      <p:sp>
        <p:nvSpPr>
          <p:cNvPr id="164968" name="Rectangle 104"/>
          <p:cNvSpPr>
            <a:spLocks noChangeArrowheads="1"/>
          </p:cNvSpPr>
          <p:nvPr/>
        </p:nvSpPr>
        <p:spPr bwMode="auto">
          <a:xfrm>
            <a:off x="2117725" y="5141913"/>
            <a:ext cx="990600"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400" dirty="0">
                <a:effectLst/>
                <a:latin typeface="Arial" charset="0"/>
              </a:rPr>
              <a:t>ADCB3</a:t>
            </a:r>
          </a:p>
        </p:txBody>
      </p:sp>
      <p:sp>
        <p:nvSpPr>
          <p:cNvPr id="164969" name="Rectangle 105"/>
          <p:cNvSpPr>
            <a:spLocks noChangeArrowheads="1"/>
          </p:cNvSpPr>
          <p:nvPr/>
        </p:nvSpPr>
        <p:spPr bwMode="auto">
          <a:xfrm>
            <a:off x="3108325" y="5141913"/>
            <a:ext cx="962025"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400" dirty="0">
                <a:effectLst/>
                <a:latin typeface="Arial" charset="0"/>
              </a:rPr>
              <a:t>ADCB2</a:t>
            </a:r>
          </a:p>
        </p:txBody>
      </p:sp>
      <p:sp>
        <p:nvSpPr>
          <p:cNvPr id="164970" name="Rectangle 106"/>
          <p:cNvSpPr>
            <a:spLocks noChangeArrowheads="1"/>
          </p:cNvSpPr>
          <p:nvPr/>
        </p:nvSpPr>
        <p:spPr bwMode="auto">
          <a:xfrm>
            <a:off x="4070350" y="5141913"/>
            <a:ext cx="989013"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latin typeface="Arial" charset="0"/>
              </a:rPr>
              <a:t>ADCB_</a:t>
            </a:r>
          </a:p>
          <a:p>
            <a:pPr algn="ctr">
              <a:spcBef>
                <a:spcPct val="0"/>
              </a:spcBef>
            </a:pPr>
            <a:r>
              <a:rPr lang="en-US" sz="1400" dirty="0">
                <a:latin typeface="Arial" charset="0"/>
              </a:rPr>
              <a:t>EVT</a:t>
            </a:r>
          </a:p>
        </p:txBody>
      </p:sp>
      <p:sp>
        <p:nvSpPr>
          <p:cNvPr id="164971" name="Rectangle 107"/>
          <p:cNvSpPr>
            <a:spLocks noChangeArrowheads="1"/>
          </p:cNvSpPr>
          <p:nvPr/>
        </p:nvSpPr>
        <p:spPr bwMode="auto">
          <a:xfrm>
            <a:off x="5045075" y="5141913"/>
            <a:ext cx="990600"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400" dirty="0">
                <a:effectLst/>
                <a:latin typeface="Arial" charset="0"/>
              </a:rPr>
              <a:t>ADCA4</a:t>
            </a:r>
          </a:p>
        </p:txBody>
      </p:sp>
      <p:sp>
        <p:nvSpPr>
          <p:cNvPr id="164972" name="Rectangle 108"/>
          <p:cNvSpPr>
            <a:spLocks noChangeArrowheads="1"/>
          </p:cNvSpPr>
          <p:nvPr/>
        </p:nvSpPr>
        <p:spPr bwMode="auto">
          <a:xfrm>
            <a:off x="6035675" y="5141913"/>
            <a:ext cx="990600"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400" dirty="0">
                <a:effectLst/>
                <a:latin typeface="Arial" charset="0"/>
              </a:rPr>
              <a:t>ADCA3</a:t>
            </a:r>
          </a:p>
        </p:txBody>
      </p:sp>
      <p:sp>
        <p:nvSpPr>
          <p:cNvPr id="164973" name="Rectangle 109"/>
          <p:cNvSpPr>
            <a:spLocks noChangeArrowheads="1"/>
          </p:cNvSpPr>
          <p:nvPr/>
        </p:nvSpPr>
        <p:spPr bwMode="auto">
          <a:xfrm>
            <a:off x="7026275" y="5141913"/>
            <a:ext cx="989013"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400" dirty="0">
                <a:effectLst/>
                <a:latin typeface="Arial" charset="0"/>
              </a:rPr>
              <a:t>ADCA2</a:t>
            </a:r>
          </a:p>
        </p:txBody>
      </p:sp>
      <p:sp>
        <p:nvSpPr>
          <p:cNvPr id="164974" name="Rectangle 110"/>
          <p:cNvSpPr>
            <a:spLocks noChangeArrowheads="1"/>
          </p:cNvSpPr>
          <p:nvPr/>
        </p:nvSpPr>
        <p:spPr bwMode="auto">
          <a:xfrm>
            <a:off x="8001000" y="5141913"/>
            <a:ext cx="990600"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latin typeface="Arial" charset="0"/>
              </a:rPr>
              <a:t>ADCA_</a:t>
            </a:r>
          </a:p>
          <a:p>
            <a:pPr algn="ctr">
              <a:spcBef>
                <a:spcPct val="0"/>
              </a:spcBef>
            </a:pPr>
            <a:r>
              <a:rPr lang="en-US" sz="1400" dirty="0">
                <a:latin typeface="Arial" charset="0"/>
              </a:rPr>
              <a:t>EVT</a:t>
            </a:r>
          </a:p>
        </p:txBody>
      </p:sp>
      <p:sp>
        <p:nvSpPr>
          <p:cNvPr id="164975" name="Rectangle 111"/>
          <p:cNvSpPr>
            <a:spLocks noChangeArrowheads="1"/>
          </p:cNvSpPr>
          <p:nvPr/>
        </p:nvSpPr>
        <p:spPr bwMode="auto">
          <a:xfrm>
            <a:off x="152400" y="5578475"/>
            <a:ext cx="990600" cy="436563"/>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INT11</a:t>
            </a:r>
          </a:p>
        </p:txBody>
      </p:sp>
      <p:sp>
        <p:nvSpPr>
          <p:cNvPr id="164976" name="Rectangle 112"/>
          <p:cNvSpPr>
            <a:spLocks noChangeArrowheads="1"/>
          </p:cNvSpPr>
          <p:nvPr/>
        </p:nvSpPr>
        <p:spPr bwMode="auto">
          <a:xfrm>
            <a:off x="1128713" y="5578475"/>
            <a:ext cx="989012"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CLA1_8</a:t>
            </a:r>
          </a:p>
        </p:txBody>
      </p:sp>
      <p:sp>
        <p:nvSpPr>
          <p:cNvPr id="164977" name="Rectangle 113"/>
          <p:cNvSpPr>
            <a:spLocks noChangeArrowheads="1"/>
          </p:cNvSpPr>
          <p:nvPr/>
        </p:nvSpPr>
        <p:spPr bwMode="auto">
          <a:xfrm>
            <a:off x="2117725" y="5578475"/>
            <a:ext cx="990600"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CLA1_7</a:t>
            </a:r>
          </a:p>
        </p:txBody>
      </p:sp>
      <p:sp>
        <p:nvSpPr>
          <p:cNvPr id="164978" name="Rectangle 114"/>
          <p:cNvSpPr>
            <a:spLocks noChangeArrowheads="1"/>
          </p:cNvSpPr>
          <p:nvPr/>
        </p:nvSpPr>
        <p:spPr bwMode="auto">
          <a:xfrm>
            <a:off x="3108325" y="5578475"/>
            <a:ext cx="962025"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CLA1_6</a:t>
            </a:r>
          </a:p>
        </p:txBody>
      </p:sp>
      <p:sp>
        <p:nvSpPr>
          <p:cNvPr id="164979" name="Rectangle 115"/>
          <p:cNvSpPr>
            <a:spLocks noChangeArrowheads="1"/>
          </p:cNvSpPr>
          <p:nvPr/>
        </p:nvSpPr>
        <p:spPr bwMode="auto">
          <a:xfrm>
            <a:off x="4070350" y="5578475"/>
            <a:ext cx="989013"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CLA1_5</a:t>
            </a:r>
          </a:p>
        </p:txBody>
      </p:sp>
      <p:sp>
        <p:nvSpPr>
          <p:cNvPr id="164980" name="Rectangle 116"/>
          <p:cNvSpPr>
            <a:spLocks noChangeArrowheads="1"/>
          </p:cNvSpPr>
          <p:nvPr/>
        </p:nvSpPr>
        <p:spPr bwMode="auto">
          <a:xfrm>
            <a:off x="5045075" y="5578475"/>
            <a:ext cx="990600"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CLA1_4</a:t>
            </a:r>
          </a:p>
        </p:txBody>
      </p:sp>
      <p:sp>
        <p:nvSpPr>
          <p:cNvPr id="164981" name="Rectangle 117"/>
          <p:cNvSpPr>
            <a:spLocks noChangeArrowheads="1"/>
          </p:cNvSpPr>
          <p:nvPr/>
        </p:nvSpPr>
        <p:spPr bwMode="auto">
          <a:xfrm>
            <a:off x="6035675" y="5578475"/>
            <a:ext cx="990600"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CLA1_3</a:t>
            </a:r>
          </a:p>
        </p:txBody>
      </p:sp>
      <p:sp>
        <p:nvSpPr>
          <p:cNvPr id="164982" name="Rectangle 118"/>
          <p:cNvSpPr>
            <a:spLocks noChangeArrowheads="1"/>
          </p:cNvSpPr>
          <p:nvPr/>
        </p:nvSpPr>
        <p:spPr bwMode="auto">
          <a:xfrm>
            <a:off x="7026275" y="5578475"/>
            <a:ext cx="989013"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CLA1_2</a:t>
            </a:r>
          </a:p>
        </p:txBody>
      </p:sp>
      <p:sp>
        <p:nvSpPr>
          <p:cNvPr id="164983" name="Rectangle 119"/>
          <p:cNvSpPr>
            <a:spLocks noChangeArrowheads="1"/>
          </p:cNvSpPr>
          <p:nvPr/>
        </p:nvSpPr>
        <p:spPr bwMode="auto">
          <a:xfrm>
            <a:off x="8001000" y="5578475"/>
            <a:ext cx="990600" cy="4365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CLA1_1</a:t>
            </a:r>
          </a:p>
        </p:txBody>
      </p:sp>
      <p:sp>
        <p:nvSpPr>
          <p:cNvPr id="164984" name="Rectangle 120"/>
          <p:cNvSpPr>
            <a:spLocks noChangeArrowheads="1"/>
          </p:cNvSpPr>
          <p:nvPr/>
        </p:nvSpPr>
        <p:spPr bwMode="auto">
          <a:xfrm>
            <a:off x="152400" y="6015038"/>
            <a:ext cx="990600" cy="436562"/>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INT12</a:t>
            </a:r>
          </a:p>
        </p:txBody>
      </p:sp>
      <p:sp>
        <p:nvSpPr>
          <p:cNvPr id="164985" name="Rectangle 121"/>
          <p:cNvSpPr>
            <a:spLocks noChangeArrowheads="1"/>
          </p:cNvSpPr>
          <p:nvPr/>
        </p:nvSpPr>
        <p:spPr bwMode="auto">
          <a:xfrm>
            <a:off x="1128713" y="6015038"/>
            <a:ext cx="989012"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ts val="0"/>
              </a:spcBef>
            </a:pPr>
            <a:r>
              <a:rPr lang="en-US" sz="1400" dirty="0">
                <a:effectLst/>
                <a:latin typeface="Arial" charset="0"/>
              </a:rPr>
              <a:t>FPU_UND</a:t>
            </a:r>
          </a:p>
          <a:p>
            <a:pPr algn="ctr">
              <a:spcBef>
                <a:spcPts val="0"/>
              </a:spcBef>
            </a:pPr>
            <a:r>
              <a:rPr lang="en-US" sz="1400" dirty="0">
                <a:effectLst/>
                <a:latin typeface="Arial" charset="0"/>
              </a:rPr>
              <a:t>ERFLOW</a:t>
            </a:r>
          </a:p>
        </p:txBody>
      </p:sp>
      <p:sp>
        <p:nvSpPr>
          <p:cNvPr id="164986" name="Rectangle 122"/>
          <p:cNvSpPr>
            <a:spLocks noChangeArrowheads="1"/>
          </p:cNvSpPr>
          <p:nvPr/>
        </p:nvSpPr>
        <p:spPr bwMode="auto">
          <a:xfrm>
            <a:off x="2117725" y="6015038"/>
            <a:ext cx="990600"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latin typeface="Arial" charset="0"/>
              </a:rPr>
              <a:t>FPU_OV</a:t>
            </a:r>
          </a:p>
          <a:p>
            <a:pPr algn="ctr">
              <a:spcBef>
                <a:spcPct val="0"/>
              </a:spcBef>
            </a:pPr>
            <a:r>
              <a:rPr lang="en-US" sz="1400" dirty="0">
                <a:latin typeface="Arial" charset="0"/>
              </a:rPr>
              <a:t>ERFLOW</a:t>
            </a:r>
          </a:p>
        </p:txBody>
      </p:sp>
      <p:sp>
        <p:nvSpPr>
          <p:cNvPr id="164987" name="Rectangle 123"/>
          <p:cNvSpPr>
            <a:spLocks noChangeArrowheads="1"/>
          </p:cNvSpPr>
          <p:nvPr/>
        </p:nvSpPr>
        <p:spPr bwMode="auto">
          <a:xfrm>
            <a:off x="3108325" y="6015038"/>
            <a:ext cx="962025"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dirty="0">
              <a:effectLst/>
              <a:latin typeface="Arial" charset="0"/>
            </a:endParaRPr>
          </a:p>
        </p:txBody>
      </p:sp>
      <p:sp>
        <p:nvSpPr>
          <p:cNvPr id="164988" name="Rectangle 124"/>
          <p:cNvSpPr>
            <a:spLocks noChangeArrowheads="1"/>
          </p:cNvSpPr>
          <p:nvPr/>
        </p:nvSpPr>
        <p:spPr bwMode="auto">
          <a:xfrm>
            <a:off x="4070350" y="6015038"/>
            <a:ext cx="989013"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dirty="0">
              <a:effectLst/>
              <a:latin typeface="Arial" charset="0"/>
            </a:endParaRPr>
          </a:p>
        </p:txBody>
      </p:sp>
      <p:sp>
        <p:nvSpPr>
          <p:cNvPr id="164989" name="Rectangle 125"/>
          <p:cNvSpPr>
            <a:spLocks noChangeArrowheads="1"/>
          </p:cNvSpPr>
          <p:nvPr/>
        </p:nvSpPr>
        <p:spPr bwMode="auto">
          <a:xfrm>
            <a:off x="5045075" y="6015038"/>
            <a:ext cx="990600"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dirty="0">
              <a:effectLst/>
              <a:latin typeface="Arial" charset="0"/>
            </a:endParaRPr>
          </a:p>
        </p:txBody>
      </p:sp>
      <p:sp>
        <p:nvSpPr>
          <p:cNvPr id="164990" name="Rectangle 126"/>
          <p:cNvSpPr>
            <a:spLocks noChangeArrowheads="1"/>
          </p:cNvSpPr>
          <p:nvPr/>
        </p:nvSpPr>
        <p:spPr bwMode="auto">
          <a:xfrm>
            <a:off x="6035675" y="6015038"/>
            <a:ext cx="990600"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400" dirty="0">
                <a:effectLst/>
                <a:latin typeface="Arial" charset="0"/>
              </a:rPr>
              <a:t>XINT5</a:t>
            </a:r>
          </a:p>
        </p:txBody>
      </p:sp>
      <p:sp>
        <p:nvSpPr>
          <p:cNvPr id="164991" name="Rectangle 127"/>
          <p:cNvSpPr>
            <a:spLocks noChangeArrowheads="1"/>
          </p:cNvSpPr>
          <p:nvPr/>
        </p:nvSpPr>
        <p:spPr bwMode="auto">
          <a:xfrm>
            <a:off x="7026275" y="6015038"/>
            <a:ext cx="989013"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400" dirty="0">
                <a:effectLst/>
                <a:latin typeface="Arial" charset="0"/>
              </a:rPr>
              <a:t>XINT4</a:t>
            </a:r>
          </a:p>
        </p:txBody>
      </p:sp>
      <p:sp>
        <p:nvSpPr>
          <p:cNvPr id="164992" name="Rectangle 128"/>
          <p:cNvSpPr>
            <a:spLocks noChangeArrowheads="1"/>
          </p:cNvSpPr>
          <p:nvPr/>
        </p:nvSpPr>
        <p:spPr bwMode="auto">
          <a:xfrm>
            <a:off x="8001000" y="6015038"/>
            <a:ext cx="990600"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400" dirty="0">
                <a:effectLst/>
                <a:latin typeface="Arial" charset="0"/>
              </a:rPr>
              <a:t>XINT3</a:t>
            </a:r>
          </a:p>
        </p:txBody>
      </p:sp>
      <p:sp>
        <p:nvSpPr>
          <p:cNvPr id="164993" name="Rectangle 129"/>
          <p:cNvSpPr>
            <a:spLocks noChangeArrowheads="1"/>
          </p:cNvSpPr>
          <p:nvPr/>
        </p:nvSpPr>
        <p:spPr bwMode="auto">
          <a:xfrm>
            <a:off x="153988" y="774700"/>
            <a:ext cx="973137" cy="436563"/>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algn="ctr"/>
            <a:endParaRPr lang="en-US" sz="1600">
              <a:effectLst/>
              <a:latin typeface="Arial" charset="0"/>
            </a:endParaRPr>
          </a:p>
        </p:txBody>
      </p:sp>
      <p:sp>
        <p:nvSpPr>
          <p:cNvPr id="164994" name="AutoShape 130"/>
          <p:cNvSpPr>
            <a:spLocks noChangeArrowheads="1"/>
          </p:cNvSpPr>
          <p:nvPr/>
        </p:nvSpPr>
        <p:spPr bwMode="auto">
          <a:xfrm>
            <a:off x="153988" y="776288"/>
            <a:ext cx="989012" cy="433387"/>
          </a:xfrm>
          <a:prstGeom prst="rtTriangle">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 name="TextBox 1"/>
          <p:cNvSpPr txBox="1"/>
          <p:nvPr/>
        </p:nvSpPr>
        <p:spPr>
          <a:xfrm>
            <a:off x="314872" y="6509057"/>
            <a:ext cx="8473544" cy="300531"/>
          </a:xfrm>
          <a:prstGeom prst="rect">
            <a:avLst/>
          </a:prstGeom>
          <a:noFill/>
        </p:spPr>
        <p:txBody>
          <a:bodyPr wrap="square" rtlCol="0" anchor="ctr" anchorCtr="0">
            <a:spAutoFit/>
          </a:bodyPr>
          <a:lstStyle/>
          <a:p>
            <a:pPr algn="ctr"/>
            <a:r>
              <a:rPr lang="en-US" sz="1600" b="0" dirty="0">
                <a:solidFill>
                  <a:schemeClr val="dk1"/>
                </a:solidFill>
                <a:effectLst/>
              </a:rPr>
              <a:t>Note: above label names proceed with </a:t>
            </a:r>
            <a:r>
              <a:rPr lang="en-US" sz="1600" dirty="0">
                <a:solidFill>
                  <a:schemeClr val="dk1"/>
                </a:solidFill>
                <a:effectLst/>
                <a:latin typeface="Courier New" panose="02070309020205020404" pitchFamily="49" charset="0"/>
                <a:cs typeface="Courier New" panose="02070309020205020404" pitchFamily="49" charset="0"/>
              </a:rPr>
              <a:t>INT_</a:t>
            </a:r>
            <a:r>
              <a:rPr lang="en-US" sz="1600" b="0" dirty="0">
                <a:solidFill>
                  <a:schemeClr val="dk1"/>
                </a:solidFill>
                <a:effectLst/>
                <a:cs typeface="Courier New" panose="02070309020205020404" pitchFamily="49" charset="0"/>
              </a:rPr>
              <a:t> and #defines </a:t>
            </a:r>
            <a:r>
              <a:rPr lang="en-US" sz="1600" b="0" dirty="0">
                <a:solidFill>
                  <a:schemeClr val="dk1"/>
                </a:solidFill>
                <a:cs typeface="Courier New" panose="02070309020205020404" pitchFamily="49" charset="0"/>
              </a:rPr>
              <a:t>are located in </a:t>
            </a:r>
            <a:r>
              <a:rPr lang="en-US" sz="1600" dirty="0" err="1">
                <a:solidFill>
                  <a:schemeClr val="dk1"/>
                </a:solidFill>
                <a:latin typeface="Courier New" panose="02070309020205020404" pitchFamily="49" charset="0"/>
                <a:cs typeface="Courier New" panose="02070309020205020404" pitchFamily="49" charset="0"/>
              </a:rPr>
              <a:t>driverlib</a:t>
            </a:r>
            <a:r>
              <a:rPr lang="en-US" sz="1600" dirty="0">
                <a:solidFill>
                  <a:schemeClr val="dk1"/>
                </a:solidFill>
                <a:latin typeface="Courier New" panose="02070309020205020404" pitchFamily="49" charset="0"/>
                <a:cs typeface="Courier New" panose="02070309020205020404" pitchFamily="49" charset="0"/>
              </a:rPr>
              <a:t>/</a:t>
            </a:r>
            <a:r>
              <a:rPr lang="en-US" sz="1600" dirty="0" err="1">
                <a:solidFill>
                  <a:schemeClr val="dk1"/>
                </a:solidFill>
                <a:latin typeface="Courier New" panose="02070309020205020404" pitchFamily="49" charset="0"/>
                <a:cs typeface="Courier New" panose="02070309020205020404" pitchFamily="49" charset="0"/>
              </a:rPr>
              <a:t>inc</a:t>
            </a:r>
            <a:r>
              <a:rPr lang="en-US" sz="1600" dirty="0">
                <a:solidFill>
                  <a:schemeClr val="dk1"/>
                </a:solidFill>
                <a:latin typeface="Courier New" panose="02070309020205020404" pitchFamily="49" charset="0"/>
                <a:cs typeface="Courier New" panose="02070309020205020404" pitchFamily="49" charset="0"/>
              </a:rPr>
              <a:t>/</a:t>
            </a:r>
            <a:r>
              <a:rPr lang="en-US" sz="1600" dirty="0" err="1">
                <a:solidFill>
                  <a:schemeClr val="dk1"/>
                </a:solidFill>
                <a:latin typeface="Courier New" panose="02070309020205020404" pitchFamily="49" charset="0"/>
                <a:cs typeface="Courier New" panose="02070309020205020404" pitchFamily="49" charset="0"/>
              </a:rPr>
              <a:t>hw_ints.h</a:t>
            </a:r>
            <a:endParaRPr lang="en-US" sz="1600" dirty="0">
              <a:solidFill>
                <a:schemeClr val="dk1"/>
              </a:solidFill>
              <a:effectLst/>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226784831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dirty="0"/>
              <a:t>F28004x PIE Assignment Table - Upper</a:t>
            </a:r>
          </a:p>
        </p:txBody>
      </p:sp>
      <p:sp>
        <p:nvSpPr>
          <p:cNvPr id="164876" name="Rectangle 12"/>
          <p:cNvSpPr>
            <a:spLocks noChangeArrowheads="1"/>
          </p:cNvSpPr>
          <p:nvPr/>
        </p:nvSpPr>
        <p:spPr bwMode="auto">
          <a:xfrm>
            <a:off x="152400" y="774700"/>
            <a:ext cx="990600" cy="436563"/>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pPr algn="ctr"/>
            <a:endParaRPr lang="en-US" sz="1600">
              <a:effectLst/>
              <a:latin typeface="Arial" charset="0"/>
            </a:endParaRPr>
          </a:p>
        </p:txBody>
      </p:sp>
      <p:sp>
        <p:nvSpPr>
          <p:cNvPr id="164877" name="Rectangle 13"/>
          <p:cNvSpPr>
            <a:spLocks noChangeArrowheads="1"/>
          </p:cNvSpPr>
          <p:nvPr/>
        </p:nvSpPr>
        <p:spPr bwMode="auto">
          <a:xfrm>
            <a:off x="1128713" y="774700"/>
            <a:ext cx="989012" cy="436563"/>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algn="ctr"/>
            <a:r>
              <a:rPr lang="en-US" sz="1600" dirty="0">
                <a:effectLst/>
                <a:latin typeface="Arial" charset="0"/>
              </a:rPr>
              <a:t>INTx.16</a:t>
            </a:r>
          </a:p>
        </p:txBody>
      </p:sp>
      <p:sp>
        <p:nvSpPr>
          <p:cNvPr id="164878" name="Rectangle 14"/>
          <p:cNvSpPr>
            <a:spLocks noChangeArrowheads="1"/>
          </p:cNvSpPr>
          <p:nvPr/>
        </p:nvSpPr>
        <p:spPr bwMode="auto">
          <a:xfrm>
            <a:off x="2117725" y="774700"/>
            <a:ext cx="990600" cy="436563"/>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algn="ctr"/>
            <a:r>
              <a:rPr lang="en-US" sz="1600" dirty="0">
                <a:effectLst/>
                <a:latin typeface="Arial" charset="0"/>
              </a:rPr>
              <a:t>INTx.15</a:t>
            </a:r>
          </a:p>
        </p:txBody>
      </p:sp>
      <p:sp>
        <p:nvSpPr>
          <p:cNvPr id="164879" name="Rectangle 15"/>
          <p:cNvSpPr>
            <a:spLocks noChangeArrowheads="1"/>
          </p:cNvSpPr>
          <p:nvPr/>
        </p:nvSpPr>
        <p:spPr bwMode="auto">
          <a:xfrm>
            <a:off x="3108325" y="774700"/>
            <a:ext cx="990600" cy="436563"/>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algn="ctr"/>
            <a:r>
              <a:rPr lang="en-US" sz="1600" dirty="0">
                <a:effectLst/>
                <a:latin typeface="Arial" charset="0"/>
              </a:rPr>
              <a:t>INTx.14</a:t>
            </a:r>
          </a:p>
        </p:txBody>
      </p:sp>
      <p:sp>
        <p:nvSpPr>
          <p:cNvPr id="164880" name="Rectangle 16"/>
          <p:cNvSpPr>
            <a:spLocks noChangeArrowheads="1"/>
          </p:cNvSpPr>
          <p:nvPr/>
        </p:nvSpPr>
        <p:spPr bwMode="auto">
          <a:xfrm>
            <a:off x="4070350" y="774700"/>
            <a:ext cx="989013" cy="436563"/>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algn="ctr"/>
            <a:r>
              <a:rPr lang="en-US" sz="1600" dirty="0">
                <a:effectLst/>
                <a:latin typeface="Arial" charset="0"/>
              </a:rPr>
              <a:t>INTx.13</a:t>
            </a:r>
          </a:p>
        </p:txBody>
      </p:sp>
      <p:sp>
        <p:nvSpPr>
          <p:cNvPr id="164881" name="Rectangle 17"/>
          <p:cNvSpPr>
            <a:spLocks noChangeArrowheads="1"/>
          </p:cNvSpPr>
          <p:nvPr/>
        </p:nvSpPr>
        <p:spPr bwMode="auto">
          <a:xfrm>
            <a:off x="5045075" y="774700"/>
            <a:ext cx="990600" cy="436563"/>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algn="ctr"/>
            <a:r>
              <a:rPr lang="en-US" sz="1600" dirty="0">
                <a:effectLst/>
                <a:latin typeface="Arial" charset="0"/>
              </a:rPr>
              <a:t>INTx.12</a:t>
            </a:r>
          </a:p>
        </p:txBody>
      </p:sp>
      <p:sp>
        <p:nvSpPr>
          <p:cNvPr id="164882" name="Rectangle 18"/>
          <p:cNvSpPr>
            <a:spLocks noChangeArrowheads="1"/>
          </p:cNvSpPr>
          <p:nvPr/>
        </p:nvSpPr>
        <p:spPr bwMode="auto">
          <a:xfrm>
            <a:off x="6035675" y="774700"/>
            <a:ext cx="990600" cy="436563"/>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algn="ctr"/>
            <a:r>
              <a:rPr lang="en-US" sz="1600" dirty="0">
                <a:effectLst/>
                <a:latin typeface="Arial" charset="0"/>
              </a:rPr>
              <a:t>INTx.11</a:t>
            </a:r>
          </a:p>
        </p:txBody>
      </p:sp>
      <p:sp>
        <p:nvSpPr>
          <p:cNvPr id="164883" name="Rectangle 19"/>
          <p:cNvSpPr>
            <a:spLocks noChangeArrowheads="1"/>
          </p:cNvSpPr>
          <p:nvPr/>
        </p:nvSpPr>
        <p:spPr bwMode="auto">
          <a:xfrm>
            <a:off x="7026275" y="774700"/>
            <a:ext cx="989013" cy="436563"/>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algn="ctr"/>
            <a:r>
              <a:rPr lang="en-US" sz="1600" dirty="0">
                <a:effectLst/>
                <a:latin typeface="Arial" charset="0"/>
              </a:rPr>
              <a:t>INTx.10</a:t>
            </a:r>
          </a:p>
        </p:txBody>
      </p:sp>
      <p:sp>
        <p:nvSpPr>
          <p:cNvPr id="164884" name="Rectangle 20"/>
          <p:cNvSpPr>
            <a:spLocks noChangeArrowheads="1"/>
          </p:cNvSpPr>
          <p:nvPr/>
        </p:nvSpPr>
        <p:spPr bwMode="auto">
          <a:xfrm>
            <a:off x="8001000" y="774700"/>
            <a:ext cx="990600" cy="436563"/>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algn="ctr"/>
            <a:r>
              <a:rPr lang="en-US" sz="1600" dirty="0">
                <a:effectLst/>
                <a:latin typeface="Arial" charset="0"/>
              </a:rPr>
              <a:t>INTx.9</a:t>
            </a:r>
          </a:p>
        </p:txBody>
      </p:sp>
      <p:sp>
        <p:nvSpPr>
          <p:cNvPr id="164885" name="Rectangle 21"/>
          <p:cNvSpPr>
            <a:spLocks noChangeArrowheads="1"/>
          </p:cNvSpPr>
          <p:nvPr/>
        </p:nvSpPr>
        <p:spPr bwMode="auto">
          <a:xfrm>
            <a:off x="152400" y="1211263"/>
            <a:ext cx="990600" cy="436562"/>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INT1</a:t>
            </a:r>
          </a:p>
        </p:txBody>
      </p:sp>
      <p:sp>
        <p:nvSpPr>
          <p:cNvPr id="164886" name="Rectangle 22"/>
          <p:cNvSpPr>
            <a:spLocks noChangeArrowheads="1"/>
          </p:cNvSpPr>
          <p:nvPr/>
        </p:nvSpPr>
        <p:spPr bwMode="auto">
          <a:xfrm>
            <a:off x="1128713" y="1211263"/>
            <a:ext cx="989012"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b="0" dirty="0">
              <a:effectLst/>
              <a:latin typeface="Arial" charset="0"/>
            </a:endParaRPr>
          </a:p>
        </p:txBody>
      </p:sp>
      <p:sp>
        <p:nvSpPr>
          <p:cNvPr id="164887" name="Rectangle 23"/>
          <p:cNvSpPr>
            <a:spLocks noChangeArrowheads="1"/>
          </p:cNvSpPr>
          <p:nvPr/>
        </p:nvSpPr>
        <p:spPr bwMode="auto">
          <a:xfrm>
            <a:off x="2117725" y="1211263"/>
            <a:ext cx="990600"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b="0" dirty="0">
              <a:effectLst/>
              <a:latin typeface="Arial" charset="0"/>
            </a:endParaRPr>
          </a:p>
        </p:txBody>
      </p:sp>
      <p:sp>
        <p:nvSpPr>
          <p:cNvPr id="164888" name="Rectangle 24"/>
          <p:cNvSpPr>
            <a:spLocks noChangeArrowheads="1"/>
          </p:cNvSpPr>
          <p:nvPr/>
        </p:nvSpPr>
        <p:spPr bwMode="auto">
          <a:xfrm>
            <a:off x="3108325" y="1211263"/>
            <a:ext cx="962025"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b="0" dirty="0">
              <a:effectLst/>
              <a:latin typeface="Arial" charset="0"/>
            </a:endParaRPr>
          </a:p>
        </p:txBody>
      </p:sp>
      <p:sp>
        <p:nvSpPr>
          <p:cNvPr id="164889" name="Rectangle 25"/>
          <p:cNvSpPr>
            <a:spLocks noChangeArrowheads="1"/>
          </p:cNvSpPr>
          <p:nvPr/>
        </p:nvSpPr>
        <p:spPr bwMode="auto">
          <a:xfrm>
            <a:off x="4070350" y="1211263"/>
            <a:ext cx="989013"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b="0" dirty="0">
              <a:effectLst/>
              <a:latin typeface="Arial" charset="0"/>
            </a:endParaRPr>
          </a:p>
        </p:txBody>
      </p:sp>
      <p:sp>
        <p:nvSpPr>
          <p:cNvPr id="164890" name="Rectangle 26"/>
          <p:cNvSpPr>
            <a:spLocks noChangeArrowheads="1"/>
          </p:cNvSpPr>
          <p:nvPr/>
        </p:nvSpPr>
        <p:spPr bwMode="auto">
          <a:xfrm>
            <a:off x="5045075" y="1211263"/>
            <a:ext cx="990600"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dirty="0">
              <a:effectLst/>
              <a:latin typeface="Arial" charset="0"/>
            </a:endParaRPr>
          </a:p>
        </p:txBody>
      </p:sp>
      <p:sp>
        <p:nvSpPr>
          <p:cNvPr id="164891" name="Rectangle 27"/>
          <p:cNvSpPr>
            <a:spLocks noChangeArrowheads="1"/>
          </p:cNvSpPr>
          <p:nvPr/>
        </p:nvSpPr>
        <p:spPr bwMode="auto">
          <a:xfrm>
            <a:off x="6035675" y="1211263"/>
            <a:ext cx="990600"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a:effectLst/>
              <a:latin typeface="Arial" charset="0"/>
            </a:endParaRPr>
          </a:p>
        </p:txBody>
      </p:sp>
      <p:sp>
        <p:nvSpPr>
          <p:cNvPr id="164892" name="Rectangle 28"/>
          <p:cNvSpPr>
            <a:spLocks noChangeArrowheads="1"/>
          </p:cNvSpPr>
          <p:nvPr/>
        </p:nvSpPr>
        <p:spPr bwMode="auto">
          <a:xfrm>
            <a:off x="7026275" y="1211263"/>
            <a:ext cx="989013"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dirty="0">
              <a:effectLst/>
              <a:latin typeface="Arial" charset="0"/>
            </a:endParaRPr>
          </a:p>
        </p:txBody>
      </p:sp>
      <p:sp>
        <p:nvSpPr>
          <p:cNvPr id="164893" name="Rectangle 29"/>
          <p:cNvSpPr>
            <a:spLocks noChangeArrowheads="1"/>
          </p:cNvSpPr>
          <p:nvPr/>
        </p:nvSpPr>
        <p:spPr bwMode="auto">
          <a:xfrm>
            <a:off x="8001000" y="1211263"/>
            <a:ext cx="990600"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dirty="0">
              <a:effectLst/>
              <a:latin typeface="Arial" charset="0"/>
            </a:endParaRPr>
          </a:p>
        </p:txBody>
      </p:sp>
      <p:sp>
        <p:nvSpPr>
          <p:cNvPr id="164894" name="Rectangle 30"/>
          <p:cNvSpPr>
            <a:spLocks noChangeArrowheads="1"/>
          </p:cNvSpPr>
          <p:nvPr/>
        </p:nvSpPr>
        <p:spPr bwMode="auto">
          <a:xfrm>
            <a:off x="152400" y="1647825"/>
            <a:ext cx="990600" cy="436563"/>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INT2</a:t>
            </a:r>
          </a:p>
        </p:txBody>
      </p:sp>
      <p:sp>
        <p:nvSpPr>
          <p:cNvPr id="164895" name="Rectangle 31"/>
          <p:cNvSpPr>
            <a:spLocks noChangeArrowheads="1"/>
          </p:cNvSpPr>
          <p:nvPr/>
        </p:nvSpPr>
        <p:spPr bwMode="auto">
          <a:xfrm>
            <a:off x="1128713" y="1647825"/>
            <a:ext cx="989012"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896" name="Rectangle 32"/>
          <p:cNvSpPr>
            <a:spLocks noChangeArrowheads="1"/>
          </p:cNvSpPr>
          <p:nvPr/>
        </p:nvSpPr>
        <p:spPr bwMode="auto">
          <a:xfrm>
            <a:off x="2117725" y="1647825"/>
            <a:ext cx="990600"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897" name="Rectangle 33"/>
          <p:cNvSpPr>
            <a:spLocks noChangeArrowheads="1"/>
          </p:cNvSpPr>
          <p:nvPr/>
        </p:nvSpPr>
        <p:spPr bwMode="auto">
          <a:xfrm>
            <a:off x="3108325" y="1647825"/>
            <a:ext cx="962025"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898" name="Rectangle 34"/>
          <p:cNvSpPr>
            <a:spLocks noChangeArrowheads="1"/>
          </p:cNvSpPr>
          <p:nvPr/>
        </p:nvSpPr>
        <p:spPr bwMode="auto">
          <a:xfrm>
            <a:off x="4070350" y="1647825"/>
            <a:ext cx="989013"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899" name="Rectangle 35"/>
          <p:cNvSpPr>
            <a:spLocks noChangeArrowheads="1"/>
          </p:cNvSpPr>
          <p:nvPr/>
        </p:nvSpPr>
        <p:spPr bwMode="auto">
          <a:xfrm>
            <a:off x="5045075" y="1647825"/>
            <a:ext cx="990600"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latin typeface="Arial" charset="0"/>
            </a:endParaRPr>
          </a:p>
        </p:txBody>
      </p:sp>
      <p:sp>
        <p:nvSpPr>
          <p:cNvPr id="164900" name="Rectangle 36"/>
          <p:cNvSpPr>
            <a:spLocks noChangeArrowheads="1"/>
          </p:cNvSpPr>
          <p:nvPr/>
        </p:nvSpPr>
        <p:spPr bwMode="auto">
          <a:xfrm>
            <a:off x="6035675" y="1647825"/>
            <a:ext cx="990600"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latin typeface="Arial" charset="0"/>
            </a:endParaRPr>
          </a:p>
        </p:txBody>
      </p:sp>
      <p:sp>
        <p:nvSpPr>
          <p:cNvPr id="164901" name="Rectangle 37"/>
          <p:cNvSpPr>
            <a:spLocks noChangeArrowheads="1"/>
          </p:cNvSpPr>
          <p:nvPr/>
        </p:nvSpPr>
        <p:spPr bwMode="auto">
          <a:xfrm>
            <a:off x="7026275" y="1647825"/>
            <a:ext cx="989013"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latin typeface="Arial" charset="0"/>
            </a:endParaRPr>
          </a:p>
        </p:txBody>
      </p:sp>
      <p:sp>
        <p:nvSpPr>
          <p:cNvPr id="164902" name="Rectangle 38"/>
          <p:cNvSpPr>
            <a:spLocks noChangeArrowheads="1"/>
          </p:cNvSpPr>
          <p:nvPr/>
        </p:nvSpPr>
        <p:spPr bwMode="auto">
          <a:xfrm>
            <a:off x="8001000" y="1647825"/>
            <a:ext cx="990600"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latin typeface="Arial" charset="0"/>
            </a:endParaRPr>
          </a:p>
        </p:txBody>
      </p:sp>
      <p:sp>
        <p:nvSpPr>
          <p:cNvPr id="164903" name="Rectangle 39"/>
          <p:cNvSpPr>
            <a:spLocks noChangeArrowheads="1"/>
          </p:cNvSpPr>
          <p:nvPr/>
        </p:nvSpPr>
        <p:spPr bwMode="auto">
          <a:xfrm>
            <a:off x="152400" y="2084388"/>
            <a:ext cx="990600" cy="436562"/>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INT3</a:t>
            </a:r>
          </a:p>
        </p:txBody>
      </p:sp>
      <p:sp>
        <p:nvSpPr>
          <p:cNvPr id="164904" name="Rectangle 40"/>
          <p:cNvSpPr>
            <a:spLocks noChangeArrowheads="1"/>
          </p:cNvSpPr>
          <p:nvPr/>
        </p:nvSpPr>
        <p:spPr bwMode="auto">
          <a:xfrm>
            <a:off x="1128713" y="2084388"/>
            <a:ext cx="989012"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05" name="Rectangle 41"/>
          <p:cNvSpPr>
            <a:spLocks noChangeArrowheads="1"/>
          </p:cNvSpPr>
          <p:nvPr/>
        </p:nvSpPr>
        <p:spPr bwMode="auto">
          <a:xfrm>
            <a:off x="2117725" y="2084388"/>
            <a:ext cx="990600"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06" name="Rectangle 42"/>
          <p:cNvSpPr>
            <a:spLocks noChangeArrowheads="1"/>
          </p:cNvSpPr>
          <p:nvPr/>
        </p:nvSpPr>
        <p:spPr bwMode="auto">
          <a:xfrm>
            <a:off x="3108325" y="2084388"/>
            <a:ext cx="962025"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07" name="Rectangle 43"/>
          <p:cNvSpPr>
            <a:spLocks noChangeArrowheads="1"/>
          </p:cNvSpPr>
          <p:nvPr/>
        </p:nvSpPr>
        <p:spPr bwMode="auto">
          <a:xfrm>
            <a:off x="4070350" y="2084388"/>
            <a:ext cx="989013"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08" name="Rectangle 44"/>
          <p:cNvSpPr>
            <a:spLocks noChangeArrowheads="1"/>
          </p:cNvSpPr>
          <p:nvPr/>
        </p:nvSpPr>
        <p:spPr bwMode="auto">
          <a:xfrm>
            <a:off x="5045075" y="2084388"/>
            <a:ext cx="990600"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09" name="Rectangle 45"/>
          <p:cNvSpPr>
            <a:spLocks noChangeArrowheads="1"/>
          </p:cNvSpPr>
          <p:nvPr/>
        </p:nvSpPr>
        <p:spPr bwMode="auto">
          <a:xfrm>
            <a:off x="6035675" y="2084388"/>
            <a:ext cx="990600"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10" name="Rectangle 46"/>
          <p:cNvSpPr>
            <a:spLocks noChangeArrowheads="1"/>
          </p:cNvSpPr>
          <p:nvPr/>
        </p:nvSpPr>
        <p:spPr bwMode="auto">
          <a:xfrm>
            <a:off x="7026275" y="2084388"/>
            <a:ext cx="989013"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11" name="Rectangle 47"/>
          <p:cNvSpPr>
            <a:spLocks noChangeArrowheads="1"/>
          </p:cNvSpPr>
          <p:nvPr/>
        </p:nvSpPr>
        <p:spPr bwMode="auto">
          <a:xfrm>
            <a:off x="8001000" y="2084388"/>
            <a:ext cx="990600"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12" name="Rectangle 48"/>
          <p:cNvSpPr>
            <a:spLocks noChangeArrowheads="1"/>
          </p:cNvSpPr>
          <p:nvPr/>
        </p:nvSpPr>
        <p:spPr bwMode="auto">
          <a:xfrm>
            <a:off x="152400" y="2520950"/>
            <a:ext cx="990600" cy="436563"/>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INT4</a:t>
            </a:r>
          </a:p>
        </p:txBody>
      </p:sp>
      <p:sp>
        <p:nvSpPr>
          <p:cNvPr id="164913" name="Rectangle 49"/>
          <p:cNvSpPr>
            <a:spLocks noChangeArrowheads="1"/>
          </p:cNvSpPr>
          <p:nvPr/>
        </p:nvSpPr>
        <p:spPr bwMode="auto">
          <a:xfrm>
            <a:off x="1128713" y="2520950"/>
            <a:ext cx="989012"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14" name="Rectangle 50"/>
          <p:cNvSpPr>
            <a:spLocks noChangeArrowheads="1"/>
          </p:cNvSpPr>
          <p:nvPr/>
        </p:nvSpPr>
        <p:spPr bwMode="auto">
          <a:xfrm>
            <a:off x="2117725" y="2520950"/>
            <a:ext cx="990600" cy="436563"/>
          </a:xfrm>
          <a:prstGeom prst="rect">
            <a:avLst/>
          </a:prstGeom>
          <a:noFill/>
          <a:ln w="12700">
            <a:solidFill>
              <a:schemeClr val="tx1"/>
            </a:solidFill>
            <a:miter lim="800000"/>
            <a:headEnd type="none" w="sm" len="sm"/>
            <a:tailEnd type="none" w="sm" len="sm"/>
          </a:ln>
          <a:effectLst/>
        </p:spPr>
        <p:txBody>
          <a:bodyPr wrap="none" anchor="ctr"/>
          <a:lstStyle/>
          <a:p>
            <a:pPr algn="ctr">
              <a:spcBef>
                <a:spcPct val="0"/>
              </a:spcBef>
            </a:pPr>
            <a:r>
              <a:rPr lang="en-US" sz="1400" dirty="0">
                <a:latin typeface="Arial" charset="0"/>
              </a:rPr>
              <a:t>ECAP7_2</a:t>
            </a:r>
          </a:p>
        </p:txBody>
      </p:sp>
      <p:sp>
        <p:nvSpPr>
          <p:cNvPr id="164915" name="Rectangle 51"/>
          <p:cNvSpPr>
            <a:spLocks noChangeArrowheads="1"/>
          </p:cNvSpPr>
          <p:nvPr/>
        </p:nvSpPr>
        <p:spPr bwMode="auto">
          <a:xfrm>
            <a:off x="3108325" y="2520950"/>
            <a:ext cx="962025" cy="436563"/>
          </a:xfrm>
          <a:prstGeom prst="rect">
            <a:avLst/>
          </a:prstGeom>
          <a:no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ECAP6_</a:t>
            </a:r>
            <a:r>
              <a:rPr lang="en-US" sz="1400" dirty="0">
                <a:latin typeface="Arial" charset="0"/>
              </a:rPr>
              <a:t>2</a:t>
            </a:r>
            <a:endParaRPr lang="en-US" sz="1400" dirty="0">
              <a:effectLst/>
              <a:latin typeface="Arial" charset="0"/>
            </a:endParaRPr>
          </a:p>
        </p:txBody>
      </p:sp>
      <p:sp>
        <p:nvSpPr>
          <p:cNvPr id="164916" name="Rectangle 52"/>
          <p:cNvSpPr>
            <a:spLocks noChangeArrowheads="1"/>
          </p:cNvSpPr>
          <p:nvPr/>
        </p:nvSpPr>
        <p:spPr bwMode="auto">
          <a:xfrm>
            <a:off x="4070350" y="2520950"/>
            <a:ext cx="989013"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a:effectLst/>
              <a:latin typeface="Arial" charset="0"/>
            </a:endParaRPr>
          </a:p>
        </p:txBody>
      </p:sp>
      <p:sp>
        <p:nvSpPr>
          <p:cNvPr id="164917" name="Rectangle 53"/>
          <p:cNvSpPr>
            <a:spLocks noChangeArrowheads="1"/>
          </p:cNvSpPr>
          <p:nvPr/>
        </p:nvSpPr>
        <p:spPr bwMode="auto">
          <a:xfrm>
            <a:off x="5045075" y="2520950"/>
            <a:ext cx="990600"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a:effectLst/>
              <a:latin typeface="Arial" charset="0"/>
            </a:endParaRPr>
          </a:p>
        </p:txBody>
      </p:sp>
      <p:sp>
        <p:nvSpPr>
          <p:cNvPr id="164918" name="Rectangle 54"/>
          <p:cNvSpPr>
            <a:spLocks noChangeArrowheads="1"/>
          </p:cNvSpPr>
          <p:nvPr/>
        </p:nvSpPr>
        <p:spPr bwMode="auto">
          <a:xfrm>
            <a:off x="6035675" y="2520950"/>
            <a:ext cx="990600"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19" name="Rectangle 55"/>
          <p:cNvSpPr>
            <a:spLocks noChangeArrowheads="1"/>
          </p:cNvSpPr>
          <p:nvPr/>
        </p:nvSpPr>
        <p:spPr bwMode="auto">
          <a:xfrm>
            <a:off x="7026275" y="2520950"/>
            <a:ext cx="989013"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20" name="Rectangle 56"/>
          <p:cNvSpPr>
            <a:spLocks noChangeArrowheads="1"/>
          </p:cNvSpPr>
          <p:nvPr/>
        </p:nvSpPr>
        <p:spPr bwMode="auto">
          <a:xfrm>
            <a:off x="8001000" y="2520950"/>
            <a:ext cx="990600"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21" name="Rectangle 57"/>
          <p:cNvSpPr>
            <a:spLocks noChangeArrowheads="1"/>
          </p:cNvSpPr>
          <p:nvPr/>
        </p:nvSpPr>
        <p:spPr bwMode="auto">
          <a:xfrm>
            <a:off x="152400" y="2957513"/>
            <a:ext cx="976313" cy="436562"/>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INT5</a:t>
            </a:r>
          </a:p>
        </p:txBody>
      </p:sp>
      <p:sp>
        <p:nvSpPr>
          <p:cNvPr id="164922" name="Rectangle 58"/>
          <p:cNvSpPr>
            <a:spLocks noChangeArrowheads="1"/>
          </p:cNvSpPr>
          <p:nvPr/>
        </p:nvSpPr>
        <p:spPr bwMode="auto">
          <a:xfrm>
            <a:off x="1128713" y="2957513"/>
            <a:ext cx="989012" cy="436562"/>
          </a:xfrm>
          <a:prstGeom prst="rect">
            <a:avLst/>
          </a:prstGeom>
          <a:noFill/>
          <a:ln w="12700">
            <a:solidFill>
              <a:schemeClr val="tx1"/>
            </a:solidFill>
            <a:miter lim="800000"/>
            <a:headEnd type="none" w="sm" len="sm"/>
            <a:tailEnd type="none" w="sm" len="sm"/>
          </a:ln>
          <a:effectLst/>
        </p:spPr>
        <p:txBody>
          <a:bodyPr wrap="none" anchor="ctr"/>
          <a:lstStyle/>
          <a:p>
            <a:pPr algn="ctr">
              <a:spcBef>
                <a:spcPts val="0"/>
              </a:spcBef>
            </a:pPr>
            <a:r>
              <a:rPr lang="en-US" sz="1400" dirty="0">
                <a:latin typeface="Arial" charset="0"/>
              </a:rPr>
              <a:t>SDFM1</a:t>
            </a:r>
          </a:p>
          <a:p>
            <a:pPr algn="ctr">
              <a:spcBef>
                <a:spcPts val="0"/>
              </a:spcBef>
            </a:pPr>
            <a:r>
              <a:rPr lang="en-US" sz="1400" dirty="0">
                <a:latin typeface="Arial" charset="0"/>
              </a:rPr>
              <a:t>DR4</a:t>
            </a:r>
            <a:endParaRPr lang="en-US" sz="1400" dirty="0">
              <a:effectLst/>
              <a:latin typeface="Arial" charset="0"/>
            </a:endParaRPr>
          </a:p>
        </p:txBody>
      </p:sp>
      <p:sp>
        <p:nvSpPr>
          <p:cNvPr id="164923" name="Rectangle 59"/>
          <p:cNvSpPr>
            <a:spLocks noChangeArrowheads="1"/>
          </p:cNvSpPr>
          <p:nvPr/>
        </p:nvSpPr>
        <p:spPr bwMode="auto">
          <a:xfrm>
            <a:off x="2117725" y="2957513"/>
            <a:ext cx="990600" cy="436562"/>
          </a:xfrm>
          <a:prstGeom prst="rect">
            <a:avLst/>
          </a:prstGeom>
          <a:noFill/>
          <a:ln w="12700">
            <a:solidFill>
              <a:schemeClr val="tx1"/>
            </a:solidFill>
            <a:miter lim="800000"/>
            <a:headEnd type="none" w="sm" len="sm"/>
            <a:tailEnd type="none" w="sm" len="sm"/>
          </a:ln>
          <a:effectLst/>
        </p:spPr>
        <p:txBody>
          <a:bodyPr wrap="none" anchor="ctr"/>
          <a:lstStyle/>
          <a:p>
            <a:pPr algn="ctr">
              <a:spcBef>
                <a:spcPts val="0"/>
              </a:spcBef>
            </a:pPr>
            <a:r>
              <a:rPr lang="en-US" sz="1400" dirty="0">
                <a:latin typeface="Arial" charset="0"/>
              </a:rPr>
              <a:t>SDFM1</a:t>
            </a:r>
          </a:p>
          <a:p>
            <a:pPr algn="ctr">
              <a:spcBef>
                <a:spcPts val="0"/>
              </a:spcBef>
            </a:pPr>
            <a:r>
              <a:rPr lang="en-US" sz="1400" dirty="0">
                <a:latin typeface="Arial" charset="0"/>
              </a:rPr>
              <a:t>DR3</a:t>
            </a:r>
            <a:endParaRPr lang="en-US" sz="1400" dirty="0">
              <a:effectLst/>
              <a:latin typeface="Arial" charset="0"/>
            </a:endParaRPr>
          </a:p>
        </p:txBody>
      </p:sp>
      <p:sp>
        <p:nvSpPr>
          <p:cNvPr id="164924" name="Rectangle 60"/>
          <p:cNvSpPr>
            <a:spLocks noChangeArrowheads="1"/>
          </p:cNvSpPr>
          <p:nvPr/>
        </p:nvSpPr>
        <p:spPr bwMode="auto">
          <a:xfrm>
            <a:off x="3108325" y="2957513"/>
            <a:ext cx="962025" cy="436562"/>
          </a:xfrm>
          <a:prstGeom prst="rect">
            <a:avLst/>
          </a:prstGeom>
          <a:noFill/>
          <a:ln w="12700">
            <a:solidFill>
              <a:schemeClr val="tx1"/>
            </a:solidFill>
            <a:miter lim="800000"/>
            <a:headEnd type="none" w="sm" len="sm"/>
            <a:tailEnd type="none" w="sm" len="sm"/>
          </a:ln>
          <a:effectLst/>
        </p:spPr>
        <p:txBody>
          <a:bodyPr wrap="none" anchor="ctr"/>
          <a:lstStyle/>
          <a:p>
            <a:pPr algn="ctr">
              <a:spcBef>
                <a:spcPts val="0"/>
              </a:spcBef>
            </a:pPr>
            <a:r>
              <a:rPr lang="en-US" sz="1400" dirty="0">
                <a:latin typeface="Arial" charset="0"/>
              </a:rPr>
              <a:t>SDFM1</a:t>
            </a:r>
          </a:p>
          <a:p>
            <a:pPr algn="ctr">
              <a:spcBef>
                <a:spcPts val="0"/>
              </a:spcBef>
            </a:pPr>
            <a:r>
              <a:rPr lang="en-US" sz="1400" dirty="0">
                <a:latin typeface="Arial" charset="0"/>
              </a:rPr>
              <a:t>DR2</a:t>
            </a:r>
            <a:endParaRPr lang="en-US" sz="1400" dirty="0">
              <a:effectLst/>
              <a:latin typeface="Arial" charset="0"/>
            </a:endParaRPr>
          </a:p>
        </p:txBody>
      </p:sp>
      <p:sp>
        <p:nvSpPr>
          <p:cNvPr id="164925" name="Rectangle 61"/>
          <p:cNvSpPr>
            <a:spLocks noChangeArrowheads="1"/>
          </p:cNvSpPr>
          <p:nvPr/>
        </p:nvSpPr>
        <p:spPr bwMode="auto">
          <a:xfrm>
            <a:off x="4070350" y="2957513"/>
            <a:ext cx="989013" cy="436562"/>
          </a:xfrm>
          <a:prstGeom prst="rect">
            <a:avLst/>
          </a:prstGeom>
          <a:noFill/>
          <a:ln w="12700">
            <a:solidFill>
              <a:schemeClr val="tx1"/>
            </a:solidFill>
            <a:miter lim="800000"/>
            <a:headEnd type="none" w="sm" len="sm"/>
            <a:tailEnd type="none" w="sm" len="sm"/>
          </a:ln>
          <a:effectLst/>
        </p:spPr>
        <p:txBody>
          <a:bodyPr wrap="none" anchor="ctr"/>
          <a:lstStyle/>
          <a:p>
            <a:pPr algn="ctr">
              <a:spcBef>
                <a:spcPct val="0"/>
              </a:spcBef>
            </a:pPr>
            <a:r>
              <a:rPr lang="en-US" sz="1400" dirty="0">
                <a:latin typeface="Arial" charset="0"/>
              </a:rPr>
              <a:t>SDFM1</a:t>
            </a:r>
          </a:p>
          <a:p>
            <a:pPr algn="ctr">
              <a:spcBef>
                <a:spcPct val="0"/>
              </a:spcBef>
            </a:pPr>
            <a:r>
              <a:rPr lang="en-US" sz="1400" dirty="0">
                <a:latin typeface="Arial" charset="0"/>
              </a:rPr>
              <a:t>DR1</a:t>
            </a:r>
            <a:endParaRPr lang="en-US" sz="1400" dirty="0">
              <a:effectLst/>
              <a:latin typeface="Arial" charset="0"/>
            </a:endParaRPr>
          </a:p>
        </p:txBody>
      </p:sp>
      <p:sp>
        <p:nvSpPr>
          <p:cNvPr id="164926" name="Rectangle 62"/>
          <p:cNvSpPr>
            <a:spLocks noChangeArrowheads="1"/>
          </p:cNvSpPr>
          <p:nvPr/>
        </p:nvSpPr>
        <p:spPr bwMode="auto">
          <a:xfrm>
            <a:off x="5045075" y="2957513"/>
            <a:ext cx="990600"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27" name="Rectangle 63"/>
          <p:cNvSpPr>
            <a:spLocks noChangeArrowheads="1"/>
          </p:cNvSpPr>
          <p:nvPr/>
        </p:nvSpPr>
        <p:spPr bwMode="auto">
          <a:xfrm>
            <a:off x="6035675" y="2957513"/>
            <a:ext cx="990600"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a:effectLst/>
              <a:latin typeface="Arial" charset="0"/>
            </a:endParaRPr>
          </a:p>
        </p:txBody>
      </p:sp>
      <p:sp>
        <p:nvSpPr>
          <p:cNvPr id="164928" name="Rectangle 64"/>
          <p:cNvSpPr>
            <a:spLocks noChangeArrowheads="1"/>
          </p:cNvSpPr>
          <p:nvPr/>
        </p:nvSpPr>
        <p:spPr bwMode="auto">
          <a:xfrm>
            <a:off x="7026275" y="2957513"/>
            <a:ext cx="989013"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29" name="Rectangle 65"/>
          <p:cNvSpPr>
            <a:spLocks noChangeArrowheads="1"/>
          </p:cNvSpPr>
          <p:nvPr/>
        </p:nvSpPr>
        <p:spPr bwMode="auto">
          <a:xfrm>
            <a:off x="8001000" y="2957513"/>
            <a:ext cx="990600"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latin typeface="Arial" charset="0"/>
              </a:rPr>
              <a:t>SDFM1</a:t>
            </a:r>
            <a:endParaRPr lang="en-US" sz="1400" dirty="0">
              <a:effectLst/>
              <a:latin typeface="Arial" charset="0"/>
            </a:endParaRPr>
          </a:p>
        </p:txBody>
      </p:sp>
      <p:sp>
        <p:nvSpPr>
          <p:cNvPr id="164930" name="Rectangle 66"/>
          <p:cNvSpPr>
            <a:spLocks noChangeArrowheads="1"/>
          </p:cNvSpPr>
          <p:nvPr/>
        </p:nvSpPr>
        <p:spPr bwMode="auto">
          <a:xfrm>
            <a:off x="152400" y="3394075"/>
            <a:ext cx="990600" cy="438150"/>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INT6</a:t>
            </a:r>
          </a:p>
        </p:txBody>
      </p:sp>
      <p:sp>
        <p:nvSpPr>
          <p:cNvPr id="164931" name="Rectangle 67"/>
          <p:cNvSpPr>
            <a:spLocks noChangeArrowheads="1"/>
          </p:cNvSpPr>
          <p:nvPr/>
        </p:nvSpPr>
        <p:spPr bwMode="auto">
          <a:xfrm>
            <a:off x="1128713" y="3394075"/>
            <a:ext cx="989012" cy="43815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a:effectLst/>
              <a:latin typeface="Arial" charset="0"/>
            </a:endParaRPr>
          </a:p>
        </p:txBody>
      </p:sp>
      <p:sp>
        <p:nvSpPr>
          <p:cNvPr id="164932" name="Rectangle 68"/>
          <p:cNvSpPr>
            <a:spLocks noChangeArrowheads="1"/>
          </p:cNvSpPr>
          <p:nvPr/>
        </p:nvSpPr>
        <p:spPr bwMode="auto">
          <a:xfrm>
            <a:off x="2117725" y="3394075"/>
            <a:ext cx="990600" cy="43815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a:effectLst/>
              <a:latin typeface="Arial" charset="0"/>
            </a:endParaRPr>
          </a:p>
        </p:txBody>
      </p:sp>
      <p:sp>
        <p:nvSpPr>
          <p:cNvPr id="164933" name="Rectangle 69"/>
          <p:cNvSpPr>
            <a:spLocks noChangeArrowheads="1"/>
          </p:cNvSpPr>
          <p:nvPr/>
        </p:nvSpPr>
        <p:spPr bwMode="auto">
          <a:xfrm>
            <a:off x="3108325" y="3394075"/>
            <a:ext cx="962025" cy="43815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dirty="0">
              <a:effectLst/>
              <a:latin typeface="Arial" charset="0"/>
            </a:endParaRPr>
          </a:p>
        </p:txBody>
      </p:sp>
      <p:sp>
        <p:nvSpPr>
          <p:cNvPr id="164934" name="Rectangle 70"/>
          <p:cNvSpPr>
            <a:spLocks noChangeArrowheads="1"/>
          </p:cNvSpPr>
          <p:nvPr/>
        </p:nvSpPr>
        <p:spPr bwMode="auto">
          <a:xfrm>
            <a:off x="4070350" y="3394075"/>
            <a:ext cx="989013" cy="43815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dirty="0">
              <a:effectLst/>
              <a:latin typeface="Arial" charset="0"/>
            </a:endParaRPr>
          </a:p>
        </p:txBody>
      </p:sp>
      <p:sp>
        <p:nvSpPr>
          <p:cNvPr id="164935" name="Rectangle 71"/>
          <p:cNvSpPr>
            <a:spLocks noChangeArrowheads="1"/>
          </p:cNvSpPr>
          <p:nvPr/>
        </p:nvSpPr>
        <p:spPr bwMode="auto">
          <a:xfrm>
            <a:off x="5045075" y="3394075"/>
            <a:ext cx="990600" cy="43815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36" name="Rectangle 72"/>
          <p:cNvSpPr>
            <a:spLocks noChangeArrowheads="1"/>
          </p:cNvSpPr>
          <p:nvPr/>
        </p:nvSpPr>
        <p:spPr bwMode="auto">
          <a:xfrm>
            <a:off x="6035675" y="3394075"/>
            <a:ext cx="990600" cy="43815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37" name="Rectangle 73"/>
          <p:cNvSpPr>
            <a:spLocks noChangeArrowheads="1"/>
          </p:cNvSpPr>
          <p:nvPr/>
        </p:nvSpPr>
        <p:spPr bwMode="auto">
          <a:xfrm>
            <a:off x="7026275" y="3394075"/>
            <a:ext cx="989013" cy="43815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38" name="Rectangle 74"/>
          <p:cNvSpPr>
            <a:spLocks noChangeArrowheads="1"/>
          </p:cNvSpPr>
          <p:nvPr/>
        </p:nvSpPr>
        <p:spPr bwMode="auto">
          <a:xfrm>
            <a:off x="8001000" y="3394075"/>
            <a:ext cx="990600" cy="43815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39" name="Rectangle 75"/>
          <p:cNvSpPr>
            <a:spLocks noChangeArrowheads="1"/>
          </p:cNvSpPr>
          <p:nvPr/>
        </p:nvSpPr>
        <p:spPr bwMode="auto">
          <a:xfrm>
            <a:off x="152400" y="3832225"/>
            <a:ext cx="974725" cy="436563"/>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INT7</a:t>
            </a:r>
          </a:p>
        </p:txBody>
      </p:sp>
      <p:sp>
        <p:nvSpPr>
          <p:cNvPr id="164940" name="Rectangle 76"/>
          <p:cNvSpPr>
            <a:spLocks noChangeArrowheads="1"/>
          </p:cNvSpPr>
          <p:nvPr/>
        </p:nvSpPr>
        <p:spPr bwMode="auto">
          <a:xfrm>
            <a:off x="1128713" y="3832225"/>
            <a:ext cx="989012" cy="436563"/>
          </a:xfrm>
          <a:prstGeom prst="rect">
            <a:avLst/>
          </a:prstGeom>
          <a:noFill/>
          <a:ln w="12700">
            <a:solidFill>
              <a:schemeClr val="tx1"/>
            </a:solidFill>
            <a:miter lim="800000"/>
            <a:headEnd type="none" w="sm" len="sm"/>
            <a:tailEnd type="none" w="sm" len="sm"/>
          </a:ln>
          <a:effectLst/>
        </p:spPr>
        <p:txBody>
          <a:bodyPr wrap="none" anchor="ctr"/>
          <a:lstStyle/>
          <a:p>
            <a:pPr algn="ctr">
              <a:spcBef>
                <a:spcPts val="0"/>
              </a:spcBef>
            </a:pPr>
            <a:r>
              <a:rPr lang="en-US" sz="1400" dirty="0">
                <a:latin typeface="Arial" charset="0"/>
              </a:rPr>
              <a:t>DCC</a:t>
            </a:r>
            <a:endParaRPr lang="en-US" sz="1400" dirty="0">
              <a:effectLst/>
              <a:latin typeface="Arial" charset="0"/>
            </a:endParaRPr>
          </a:p>
        </p:txBody>
      </p:sp>
      <p:sp>
        <p:nvSpPr>
          <p:cNvPr id="164941" name="Rectangle 77"/>
          <p:cNvSpPr>
            <a:spLocks noChangeArrowheads="1"/>
          </p:cNvSpPr>
          <p:nvPr/>
        </p:nvSpPr>
        <p:spPr bwMode="auto">
          <a:xfrm>
            <a:off x="2117725" y="3832225"/>
            <a:ext cx="990600" cy="436563"/>
          </a:xfrm>
          <a:prstGeom prst="rect">
            <a:avLst/>
          </a:prstGeom>
          <a:noFill/>
          <a:ln w="12700">
            <a:solidFill>
              <a:schemeClr val="tx1"/>
            </a:solidFill>
            <a:miter lim="800000"/>
            <a:headEnd type="none" w="sm" len="sm"/>
            <a:tailEnd type="none" w="sm" len="sm"/>
          </a:ln>
          <a:effectLst/>
        </p:spPr>
        <p:txBody>
          <a:bodyPr wrap="none" anchor="ctr"/>
          <a:lstStyle/>
          <a:p>
            <a:pPr algn="ctr">
              <a:spcBef>
                <a:spcPts val="0"/>
              </a:spcBef>
            </a:pPr>
            <a:r>
              <a:rPr lang="en-US" sz="1400" dirty="0">
                <a:latin typeface="Arial" charset="0"/>
              </a:rPr>
              <a:t>CLA1PR</a:t>
            </a:r>
          </a:p>
          <a:p>
            <a:pPr algn="ctr">
              <a:spcBef>
                <a:spcPts val="0"/>
              </a:spcBef>
            </a:pPr>
            <a:r>
              <a:rPr lang="en-US" sz="1400" dirty="0">
                <a:latin typeface="Arial" charset="0"/>
              </a:rPr>
              <a:t>OMCRC</a:t>
            </a:r>
            <a:endParaRPr lang="en-US" sz="1400" dirty="0">
              <a:effectLst/>
              <a:latin typeface="Arial" charset="0"/>
            </a:endParaRPr>
          </a:p>
        </p:txBody>
      </p:sp>
      <p:sp>
        <p:nvSpPr>
          <p:cNvPr id="164942" name="Rectangle 78"/>
          <p:cNvSpPr>
            <a:spLocks noChangeArrowheads="1"/>
          </p:cNvSpPr>
          <p:nvPr/>
        </p:nvSpPr>
        <p:spPr bwMode="auto">
          <a:xfrm>
            <a:off x="3108325" y="3832225"/>
            <a:ext cx="962025" cy="436563"/>
          </a:xfrm>
          <a:prstGeom prst="rect">
            <a:avLst/>
          </a:prstGeom>
          <a:noFill/>
          <a:ln w="12700">
            <a:solidFill>
              <a:schemeClr val="tx1"/>
            </a:solidFill>
            <a:miter lim="800000"/>
            <a:headEnd type="none" w="sm" len="sm"/>
            <a:tailEnd type="none" w="sm" len="sm"/>
          </a:ln>
          <a:effectLst/>
        </p:spPr>
        <p:txBody>
          <a:bodyPr wrap="none" anchor="ctr"/>
          <a:lstStyle/>
          <a:p>
            <a:pPr algn="ctr">
              <a:spcBef>
                <a:spcPts val="0"/>
              </a:spcBef>
            </a:pPr>
            <a:r>
              <a:rPr lang="en-US" sz="1400" dirty="0">
                <a:latin typeface="Arial" charset="0"/>
              </a:rPr>
              <a:t>FSIRXA_</a:t>
            </a:r>
          </a:p>
          <a:p>
            <a:pPr algn="ctr">
              <a:spcBef>
                <a:spcPts val="0"/>
              </a:spcBef>
            </a:pPr>
            <a:r>
              <a:rPr lang="en-US" sz="1400" dirty="0">
                <a:latin typeface="Arial" charset="0"/>
              </a:rPr>
              <a:t>INT2</a:t>
            </a:r>
            <a:endParaRPr lang="en-US" sz="1400" dirty="0">
              <a:effectLst/>
              <a:latin typeface="Arial" charset="0"/>
            </a:endParaRPr>
          </a:p>
        </p:txBody>
      </p:sp>
      <p:sp>
        <p:nvSpPr>
          <p:cNvPr id="164943" name="Rectangle 79"/>
          <p:cNvSpPr>
            <a:spLocks noChangeArrowheads="1"/>
          </p:cNvSpPr>
          <p:nvPr/>
        </p:nvSpPr>
        <p:spPr bwMode="auto">
          <a:xfrm>
            <a:off x="4070350" y="3832225"/>
            <a:ext cx="974725" cy="436563"/>
          </a:xfrm>
          <a:prstGeom prst="rect">
            <a:avLst/>
          </a:prstGeom>
          <a:noFill/>
          <a:ln w="12700">
            <a:solidFill>
              <a:schemeClr val="tx1"/>
            </a:solidFill>
            <a:miter lim="800000"/>
            <a:headEnd type="none" w="sm" len="sm"/>
            <a:tailEnd type="none" w="sm" len="sm"/>
          </a:ln>
          <a:effectLst/>
        </p:spPr>
        <p:txBody>
          <a:bodyPr wrap="none" anchor="ctr"/>
          <a:lstStyle/>
          <a:p>
            <a:pPr algn="ctr">
              <a:spcBef>
                <a:spcPts val="0"/>
              </a:spcBef>
            </a:pPr>
            <a:r>
              <a:rPr lang="en-US" sz="1400" dirty="0">
                <a:latin typeface="Arial" charset="0"/>
              </a:rPr>
              <a:t>FSIRXA_</a:t>
            </a:r>
          </a:p>
          <a:p>
            <a:pPr algn="ctr">
              <a:spcBef>
                <a:spcPts val="0"/>
              </a:spcBef>
            </a:pPr>
            <a:r>
              <a:rPr lang="en-US" sz="1400" dirty="0">
                <a:latin typeface="Arial" charset="0"/>
              </a:rPr>
              <a:t>INT1</a:t>
            </a:r>
            <a:endParaRPr lang="en-US" sz="1400" dirty="0">
              <a:effectLst/>
              <a:latin typeface="Arial" charset="0"/>
            </a:endParaRPr>
          </a:p>
        </p:txBody>
      </p:sp>
      <p:sp>
        <p:nvSpPr>
          <p:cNvPr id="164944" name="Rectangle 80"/>
          <p:cNvSpPr>
            <a:spLocks noChangeArrowheads="1"/>
          </p:cNvSpPr>
          <p:nvPr/>
        </p:nvSpPr>
        <p:spPr bwMode="auto">
          <a:xfrm>
            <a:off x="5045075" y="3832225"/>
            <a:ext cx="990600" cy="436563"/>
          </a:xfrm>
          <a:prstGeom prst="rect">
            <a:avLst/>
          </a:prstGeom>
          <a:noFill/>
          <a:ln w="12700">
            <a:solidFill>
              <a:schemeClr val="tx1"/>
            </a:solidFill>
            <a:miter lim="800000"/>
            <a:headEnd type="none" w="sm" len="sm"/>
            <a:tailEnd type="none" w="sm" len="sm"/>
          </a:ln>
          <a:effectLst/>
        </p:spPr>
        <p:txBody>
          <a:bodyPr wrap="none" anchor="ctr"/>
          <a:lstStyle/>
          <a:p>
            <a:pPr algn="ctr">
              <a:spcBef>
                <a:spcPts val="0"/>
              </a:spcBef>
            </a:pPr>
            <a:r>
              <a:rPr lang="en-US" sz="1400" dirty="0">
                <a:latin typeface="Arial" charset="0"/>
              </a:rPr>
              <a:t>FSITXA_</a:t>
            </a:r>
          </a:p>
          <a:p>
            <a:pPr algn="ctr">
              <a:spcBef>
                <a:spcPts val="0"/>
              </a:spcBef>
            </a:pPr>
            <a:r>
              <a:rPr lang="en-US" sz="1400" dirty="0">
                <a:latin typeface="Arial" charset="0"/>
              </a:rPr>
              <a:t>INT2</a:t>
            </a:r>
            <a:endParaRPr lang="en-US" sz="1400" dirty="0">
              <a:effectLst/>
              <a:latin typeface="Arial" charset="0"/>
            </a:endParaRPr>
          </a:p>
        </p:txBody>
      </p:sp>
      <p:sp>
        <p:nvSpPr>
          <p:cNvPr id="164945" name="Rectangle 81"/>
          <p:cNvSpPr>
            <a:spLocks noChangeArrowheads="1"/>
          </p:cNvSpPr>
          <p:nvPr/>
        </p:nvSpPr>
        <p:spPr bwMode="auto">
          <a:xfrm>
            <a:off x="6035675" y="3832225"/>
            <a:ext cx="990600" cy="436563"/>
          </a:xfrm>
          <a:prstGeom prst="rect">
            <a:avLst/>
          </a:prstGeom>
          <a:noFill/>
          <a:ln w="12700">
            <a:solidFill>
              <a:schemeClr val="tx1"/>
            </a:solidFill>
            <a:miter lim="800000"/>
            <a:headEnd type="none" w="sm" len="sm"/>
            <a:tailEnd type="none" w="sm" len="sm"/>
          </a:ln>
          <a:effectLst/>
        </p:spPr>
        <p:txBody>
          <a:bodyPr wrap="none" anchor="ctr"/>
          <a:lstStyle/>
          <a:p>
            <a:pPr algn="ctr">
              <a:spcBef>
                <a:spcPts val="0"/>
              </a:spcBef>
            </a:pPr>
            <a:r>
              <a:rPr lang="en-US" sz="1400" dirty="0">
                <a:latin typeface="Arial" charset="0"/>
              </a:rPr>
              <a:t>FSITXA_</a:t>
            </a:r>
          </a:p>
          <a:p>
            <a:pPr algn="ctr">
              <a:spcBef>
                <a:spcPts val="0"/>
              </a:spcBef>
            </a:pPr>
            <a:r>
              <a:rPr lang="en-US" sz="1400" dirty="0">
                <a:latin typeface="Arial" charset="0"/>
              </a:rPr>
              <a:t>INT1</a:t>
            </a:r>
            <a:endParaRPr lang="en-US" sz="1400" dirty="0">
              <a:effectLst/>
              <a:latin typeface="Arial" charset="0"/>
            </a:endParaRPr>
          </a:p>
        </p:txBody>
      </p:sp>
      <p:sp>
        <p:nvSpPr>
          <p:cNvPr id="164946" name="Rectangle 82"/>
          <p:cNvSpPr>
            <a:spLocks noChangeArrowheads="1"/>
          </p:cNvSpPr>
          <p:nvPr/>
        </p:nvSpPr>
        <p:spPr bwMode="auto">
          <a:xfrm>
            <a:off x="7026275" y="3832225"/>
            <a:ext cx="989013"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dirty="0">
              <a:effectLst/>
              <a:latin typeface="Arial" charset="0"/>
            </a:endParaRPr>
          </a:p>
        </p:txBody>
      </p:sp>
      <p:sp>
        <p:nvSpPr>
          <p:cNvPr id="164947" name="Rectangle 83"/>
          <p:cNvSpPr>
            <a:spLocks noChangeArrowheads="1"/>
          </p:cNvSpPr>
          <p:nvPr/>
        </p:nvSpPr>
        <p:spPr bwMode="auto">
          <a:xfrm>
            <a:off x="8001000" y="3832225"/>
            <a:ext cx="990600"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dirty="0">
              <a:effectLst/>
              <a:latin typeface="Arial" charset="0"/>
            </a:endParaRPr>
          </a:p>
        </p:txBody>
      </p:sp>
      <p:sp>
        <p:nvSpPr>
          <p:cNvPr id="164948" name="Rectangle 84"/>
          <p:cNvSpPr>
            <a:spLocks noChangeArrowheads="1"/>
          </p:cNvSpPr>
          <p:nvPr/>
        </p:nvSpPr>
        <p:spPr bwMode="auto">
          <a:xfrm>
            <a:off x="152400" y="4268788"/>
            <a:ext cx="990600" cy="436562"/>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INT8</a:t>
            </a:r>
          </a:p>
        </p:txBody>
      </p:sp>
      <p:sp>
        <p:nvSpPr>
          <p:cNvPr id="164949" name="Rectangle 85"/>
          <p:cNvSpPr>
            <a:spLocks noChangeArrowheads="1"/>
          </p:cNvSpPr>
          <p:nvPr/>
        </p:nvSpPr>
        <p:spPr bwMode="auto">
          <a:xfrm>
            <a:off x="1128713" y="4268788"/>
            <a:ext cx="989012"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a:effectLst/>
              <a:latin typeface="Arial" charset="0"/>
            </a:endParaRPr>
          </a:p>
        </p:txBody>
      </p:sp>
      <p:sp>
        <p:nvSpPr>
          <p:cNvPr id="164950" name="Rectangle 86"/>
          <p:cNvSpPr>
            <a:spLocks noChangeArrowheads="1"/>
          </p:cNvSpPr>
          <p:nvPr/>
        </p:nvSpPr>
        <p:spPr bwMode="auto">
          <a:xfrm>
            <a:off x="2117725" y="4268788"/>
            <a:ext cx="990600"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dirty="0">
              <a:effectLst/>
              <a:latin typeface="Arial" charset="0"/>
            </a:endParaRPr>
          </a:p>
        </p:txBody>
      </p:sp>
      <p:sp>
        <p:nvSpPr>
          <p:cNvPr id="164951" name="Rectangle 87"/>
          <p:cNvSpPr>
            <a:spLocks noChangeArrowheads="1"/>
          </p:cNvSpPr>
          <p:nvPr/>
        </p:nvSpPr>
        <p:spPr bwMode="auto">
          <a:xfrm>
            <a:off x="3108325" y="4268788"/>
            <a:ext cx="962025"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a:effectLst/>
              <a:latin typeface="Arial" charset="0"/>
            </a:endParaRPr>
          </a:p>
        </p:txBody>
      </p:sp>
      <p:sp>
        <p:nvSpPr>
          <p:cNvPr id="164952" name="Rectangle 88"/>
          <p:cNvSpPr>
            <a:spLocks noChangeArrowheads="1"/>
          </p:cNvSpPr>
          <p:nvPr/>
        </p:nvSpPr>
        <p:spPr bwMode="auto">
          <a:xfrm>
            <a:off x="4070350" y="4268788"/>
            <a:ext cx="989013" cy="436562"/>
          </a:xfrm>
          <a:prstGeom prst="rect">
            <a:avLst/>
          </a:prstGeom>
          <a:noFill/>
          <a:ln w="12700">
            <a:solidFill>
              <a:schemeClr val="tx1"/>
            </a:solidFill>
            <a:miter lim="800000"/>
            <a:headEnd type="none" w="sm" len="sm"/>
            <a:tailEnd type="none" w="sm" len="sm"/>
          </a:ln>
          <a:effectLst/>
        </p:spPr>
        <p:txBody>
          <a:bodyPr wrap="none" anchor="ctr"/>
          <a:lstStyle/>
          <a:p>
            <a:pPr algn="ctr">
              <a:spcBef>
                <a:spcPts val="0"/>
              </a:spcBef>
            </a:pPr>
            <a:r>
              <a:rPr lang="en-US" sz="1400" dirty="0">
                <a:latin typeface="Arial" charset="0"/>
              </a:rPr>
              <a:t>PMBUSA</a:t>
            </a:r>
            <a:endParaRPr lang="en-US" sz="1400" dirty="0">
              <a:effectLst/>
              <a:latin typeface="Arial" charset="0"/>
            </a:endParaRPr>
          </a:p>
        </p:txBody>
      </p:sp>
      <p:sp>
        <p:nvSpPr>
          <p:cNvPr id="164953" name="Rectangle 89"/>
          <p:cNvSpPr>
            <a:spLocks noChangeArrowheads="1"/>
          </p:cNvSpPr>
          <p:nvPr/>
        </p:nvSpPr>
        <p:spPr bwMode="auto">
          <a:xfrm>
            <a:off x="5045075" y="4268788"/>
            <a:ext cx="990600"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a:effectLst/>
              <a:latin typeface="Arial" charset="0"/>
            </a:endParaRPr>
          </a:p>
        </p:txBody>
      </p:sp>
      <p:sp>
        <p:nvSpPr>
          <p:cNvPr id="164954" name="Rectangle 90"/>
          <p:cNvSpPr>
            <a:spLocks noChangeArrowheads="1"/>
          </p:cNvSpPr>
          <p:nvPr/>
        </p:nvSpPr>
        <p:spPr bwMode="auto">
          <a:xfrm>
            <a:off x="6035675" y="4268788"/>
            <a:ext cx="990600"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a:effectLst/>
              <a:latin typeface="Arial" charset="0"/>
            </a:endParaRPr>
          </a:p>
        </p:txBody>
      </p:sp>
      <p:sp>
        <p:nvSpPr>
          <p:cNvPr id="164955" name="Rectangle 91"/>
          <p:cNvSpPr>
            <a:spLocks noChangeArrowheads="1"/>
          </p:cNvSpPr>
          <p:nvPr/>
        </p:nvSpPr>
        <p:spPr bwMode="auto">
          <a:xfrm>
            <a:off x="7026275" y="4268788"/>
            <a:ext cx="974725" cy="436562"/>
          </a:xfrm>
          <a:prstGeom prst="rect">
            <a:avLst/>
          </a:prstGeom>
          <a:noFill/>
          <a:ln w="12700">
            <a:solidFill>
              <a:schemeClr val="tx1"/>
            </a:solidFill>
            <a:miter lim="800000"/>
            <a:headEnd type="none" w="sm" len="sm"/>
            <a:tailEnd type="none" w="sm" len="sm"/>
          </a:ln>
          <a:effectLst/>
        </p:spPr>
        <p:txBody>
          <a:bodyPr wrap="none" anchor="ctr"/>
          <a:lstStyle/>
          <a:p>
            <a:pPr algn="ctr">
              <a:spcBef>
                <a:spcPts val="0"/>
              </a:spcBef>
            </a:pPr>
            <a:r>
              <a:rPr lang="en-US" sz="1400" dirty="0">
                <a:latin typeface="Arial" charset="0"/>
              </a:rPr>
              <a:t>LINA_1</a:t>
            </a:r>
            <a:endParaRPr lang="en-US" sz="1200" dirty="0">
              <a:effectLst/>
              <a:latin typeface="Arial" charset="0"/>
            </a:endParaRPr>
          </a:p>
        </p:txBody>
      </p:sp>
      <p:sp>
        <p:nvSpPr>
          <p:cNvPr id="164956" name="Rectangle 92"/>
          <p:cNvSpPr>
            <a:spLocks noChangeArrowheads="1"/>
          </p:cNvSpPr>
          <p:nvPr/>
        </p:nvSpPr>
        <p:spPr bwMode="auto">
          <a:xfrm>
            <a:off x="8001000" y="4268788"/>
            <a:ext cx="990600" cy="436562"/>
          </a:xfrm>
          <a:prstGeom prst="rect">
            <a:avLst/>
          </a:prstGeom>
          <a:noFill/>
          <a:ln w="12700">
            <a:solidFill>
              <a:schemeClr val="tx1"/>
            </a:solidFill>
            <a:miter lim="800000"/>
            <a:headEnd type="none" w="sm" len="sm"/>
            <a:tailEnd type="none" w="sm" len="sm"/>
          </a:ln>
          <a:effectLst/>
        </p:spPr>
        <p:txBody>
          <a:bodyPr wrap="none" anchor="ctr"/>
          <a:lstStyle/>
          <a:p>
            <a:pPr algn="ctr">
              <a:spcBef>
                <a:spcPts val="0"/>
              </a:spcBef>
            </a:pPr>
            <a:r>
              <a:rPr lang="en-US" sz="1400" dirty="0">
                <a:latin typeface="Arial" charset="0"/>
              </a:rPr>
              <a:t>LINA_0</a:t>
            </a:r>
            <a:endParaRPr lang="en-US" sz="1200" dirty="0">
              <a:effectLst/>
              <a:latin typeface="Arial" charset="0"/>
            </a:endParaRPr>
          </a:p>
        </p:txBody>
      </p:sp>
      <p:sp>
        <p:nvSpPr>
          <p:cNvPr id="164957" name="Rectangle 93"/>
          <p:cNvSpPr>
            <a:spLocks noChangeArrowheads="1"/>
          </p:cNvSpPr>
          <p:nvPr/>
        </p:nvSpPr>
        <p:spPr bwMode="auto">
          <a:xfrm>
            <a:off x="152400" y="4705350"/>
            <a:ext cx="990600" cy="436563"/>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INT9</a:t>
            </a:r>
          </a:p>
        </p:txBody>
      </p:sp>
      <p:sp>
        <p:nvSpPr>
          <p:cNvPr id="164958" name="Rectangle 94"/>
          <p:cNvSpPr>
            <a:spLocks noChangeArrowheads="1"/>
          </p:cNvSpPr>
          <p:nvPr/>
        </p:nvSpPr>
        <p:spPr bwMode="auto">
          <a:xfrm>
            <a:off x="1128713" y="4705350"/>
            <a:ext cx="989012"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a:effectLst/>
              <a:latin typeface="Arial" charset="0"/>
            </a:endParaRPr>
          </a:p>
        </p:txBody>
      </p:sp>
      <p:sp>
        <p:nvSpPr>
          <p:cNvPr id="164959" name="Rectangle 95"/>
          <p:cNvSpPr>
            <a:spLocks noChangeArrowheads="1"/>
          </p:cNvSpPr>
          <p:nvPr/>
        </p:nvSpPr>
        <p:spPr bwMode="auto">
          <a:xfrm>
            <a:off x="2117725" y="4705350"/>
            <a:ext cx="990600"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60" name="Rectangle 96"/>
          <p:cNvSpPr>
            <a:spLocks noChangeArrowheads="1"/>
          </p:cNvSpPr>
          <p:nvPr/>
        </p:nvSpPr>
        <p:spPr bwMode="auto">
          <a:xfrm>
            <a:off x="3108325" y="4705350"/>
            <a:ext cx="962025"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a:effectLst/>
              <a:latin typeface="Arial" charset="0"/>
            </a:endParaRPr>
          </a:p>
        </p:txBody>
      </p:sp>
      <p:sp>
        <p:nvSpPr>
          <p:cNvPr id="164961" name="Rectangle 97"/>
          <p:cNvSpPr>
            <a:spLocks noChangeArrowheads="1"/>
          </p:cNvSpPr>
          <p:nvPr/>
        </p:nvSpPr>
        <p:spPr bwMode="auto">
          <a:xfrm>
            <a:off x="4070350" y="4705350"/>
            <a:ext cx="989013"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a:effectLst/>
              <a:latin typeface="Arial" charset="0"/>
            </a:endParaRPr>
          </a:p>
        </p:txBody>
      </p:sp>
      <p:sp>
        <p:nvSpPr>
          <p:cNvPr id="164962" name="Rectangle 98"/>
          <p:cNvSpPr>
            <a:spLocks noChangeArrowheads="1"/>
          </p:cNvSpPr>
          <p:nvPr/>
        </p:nvSpPr>
        <p:spPr bwMode="auto">
          <a:xfrm>
            <a:off x="5045075" y="4705350"/>
            <a:ext cx="990600"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b="0" i="1" dirty="0">
              <a:effectLst/>
              <a:latin typeface="Arial" charset="0"/>
            </a:endParaRPr>
          </a:p>
        </p:txBody>
      </p:sp>
      <p:sp>
        <p:nvSpPr>
          <p:cNvPr id="164963" name="Rectangle 99"/>
          <p:cNvSpPr>
            <a:spLocks noChangeArrowheads="1"/>
          </p:cNvSpPr>
          <p:nvPr/>
        </p:nvSpPr>
        <p:spPr bwMode="auto">
          <a:xfrm>
            <a:off x="6035675" y="4705350"/>
            <a:ext cx="990600"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b="0" i="1" dirty="0">
              <a:effectLst/>
              <a:latin typeface="Arial" charset="0"/>
            </a:endParaRPr>
          </a:p>
        </p:txBody>
      </p:sp>
      <p:sp>
        <p:nvSpPr>
          <p:cNvPr id="164964" name="Rectangle 100"/>
          <p:cNvSpPr>
            <a:spLocks noChangeArrowheads="1"/>
          </p:cNvSpPr>
          <p:nvPr/>
        </p:nvSpPr>
        <p:spPr bwMode="auto">
          <a:xfrm>
            <a:off x="7026275" y="4705350"/>
            <a:ext cx="989013"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b="0" i="1" dirty="0">
              <a:effectLst/>
              <a:latin typeface="Arial" charset="0"/>
            </a:endParaRPr>
          </a:p>
        </p:txBody>
      </p:sp>
      <p:sp>
        <p:nvSpPr>
          <p:cNvPr id="164965" name="Rectangle 101"/>
          <p:cNvSpPr>
            <a:spLocks noChangeArrowheads="1"/>
          </p:cNvSpPr>
          <p:nvPr/>
        </p:nvSpPr>
        <p:spPr bwMode="auto">
          <a:xfrm>
            <a:off x="8001000" y="4705350"/>
            <a:ext cx="990600"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b="0" i="1" dirty="0">
              <a:effectLst/>
              <a:latin typeface="Arial" charset="0"/>
            </a:endParaRPr>
          </a:p>
        </p:txBody>
      </p:sp>
      <p:sp>
        <p:nvSpPr>
          <p:cNvPr id="164966" name="Rectangle 102"/>
          <p:cNvSpPr>
            <a:spLocks noChangeArrowheads="1"/>
          </p:cNvSpPr>
          <p:nvPr/>
        </p:nvSpPr>
        <p:spPr bwMode="auto">
          <a:xfrm>
            <a:off x="152400" y="5141913"/>
            <a:ext cx="990600" cy="436562"/>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INT10</a:t>
            </a:r>
          </a:p>
        </p:txBody>
      </p:sp>
      <p:sp>
        <p:nvSpPr>
          <p:cNvPr id="164967" name="Rectangle 103"/>
          <p:cNvSpPr>
            <a:spLocks noChangeArrowheads="1"/>
          </p:cNvSpPr>
          <p:nvPr/>
        </p:nvSpPr>
        <p:spPr bwMode="auto">
          <a:xfrm>
            <a:off x="1128713" y="5141913"/>
            <a:ext cx="989012"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dirty="0">
              <a:effectLst/>
              <a:latin typeface="Arial" charset="0"/>
            </a:endParaRPr>
          </a:p>
        </p:txBody>
      </p:sp>
      <p:sp>
        <p:nvSpPr>
          <p:cNvPr id="164968" name="Rectangle 104"/>
          <p:cNvSpPr>
            <a:spLocks noChangeArrowheads="1"/>
          </p:cNvSpPr>
          <p:nvPr/>
        </p:nvSpPr>
        <p:spPr bwMode="auto">
          <a:xfrm>
            <a:off x="2117725" y="5141913"/>
            <a:ext cx="990600"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dirty="0">
              <a:effectLst/>
              <a:latin typeface="Arial" charset="0"/>
            </a:endParaRPr>
          </a:p>
        </p:txBody>
      </p:sp>
      <p:sp>
        <p:nvSpPr>
          <p:cNvPr id="164969" name="Rectangle 105"/>
          <p:cNvSpPr>
            <a:spLocks noChangeArrowheads="1"/>
          </p:cNvSpPr>
          <p:nvPr/>
        </p:nvSpPr>
        <p:spPr bwMode="auto">
          <a:xfrm>
            <a:off x="3108325" y="5141913"/>
            <a:ext cx="962025"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endParaRPr lang="en-US" sz="1400" dirty="0">
              <a:effectLst/>
              <a:latin typeface="Arial" charset="0"/>
            </a:endParaRPr>
          </a:p>
        </p:txBody>
      </p:sp>
      <p:sp>
        <p:nvSpPr>
          <p:cNvPr id="164970" name="Rectangle 106"/>
          <p:cNvSpPr>
            <a:spLocks noChangeArrowheads="1"/>
          </p:cNvSpPr>
          <p:nvPr/>
        </p:nvSpPr>
        <p:spPr bwMode="auto">
          <a:xfrm>
            <a:off x="4070350" y="5141913"/>
            <a:ext cx="974725"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latin typeface="Arial" charset="0"/>
            </a:endParaRPr>
          </a:p>
        </p:txBody>
      </p:sp>
      <p:sp>
        <p:nvSpPr>
          <p:cNvPr id="164971" name="Rectangle 107"/>
          <p:cNvSpPr>
            <a:spLocks noChangeArrowheads="1"/>
          </p:cNvSpPr>
          <p:nvPr/>
        </p:nvSpPr>
        <p:spPr bwMode="auto">
          <a:xfrm>
            <a:off x="5045075" y="5141913"/>
            <a:ext cx="990600" cy="436562"/>
          </a:xfrm>
          <a:prstGeom prst="rect">
            <a:avLst/>
          </a:prstGeom>
          <a:noFill/>
          <a:ln w="12700">
            <a:solidFill>
              <a:schemeClr val="tx1"/>
            </a:solidFill>
            <a:miter lim="800000"/>
            <a:headEnd type="none" w="sm" len="sm"/>
            <a:tailEnd type="none" w="sm" len="sm"/>
          </a:ln>
          <a:effectLst/>
        </p:spPr>
        <p:txBody>
          <a:bodyPr wrap="none" anchor="ctr"/>
          <a:lstStyle/>
          <a:p>
            <a:pPr algn="ctr"/>
            <a:r>
              <a:rPr lang="en-US" sz="1400" dirty="0">
                <a:effectLst/>
                <a:latin typeface="Arial" charset="0"/>
              </a:rPr>
              <a:t>ADCC4</a:t>
            </a:r>
          </a:p>
        </p:txBody>
      </p:sp>
      <p:sp>
        <p:nvSpPr>
          <p:cNvPr id="164972" name="Rectangle 108"/>
          <p:cNvSpPr>
            <a:spLocks noChangeArrowheads="1"/>
          </p:cNvSpPr>
          <p:nvPr/>
        </p:nvSpPr>
        <p:spPr bwMode="auto">
          <a:xfrm>
            <a:off x="6035675" y="5141913"/>
            <a:ext cx="990600" cy="436562"/>
          </a:xfrm>
          <a:prstGeom prst="rect">
            <a:avLst/>
          </a:prstGeom>
          <a:noFill/>
          <a:ln w="12700">
            <a:solidFill>
              <a:schemeClr val="tx1"/>
            </a:solidFill>
            <a:miter lim="800000"/>
            <a:headEnd type="none" w="sm" len="sm"/>
            <a:tailEnd type="none" w="sm" len="sm"/>
          </a:ln>
          <a:effectLst/>
        </p:spPr>
        <p:txBody>
          <a:bodyPr wrap="none" anchor="ctr"/>
          <a:lstStyle/>
          <a:p>
            <a:pPr algn="ctr"/>
            <a:r>
              <a:rPr lang="en-US" sz="1400" dirty="0">
                <a:effectLst/>
                <a:latin typeface="Arial" charset="0"/>
              </a:rPr>
              <a:t>ADCC3</a:t>
            </a:r>
          </a:p>
        </p:txBody>
      </p:sp>
      <p:sp>
        <p:nvSpPr>
          <p:cNvPr id="164973" name="Rectangle 109"/>
          <p:cNvSpPr>
            <a:spLocks noChangeArrowheads="1"/>
          </p:cNvSpPr>
          <p:nvPr/>
        </p:nvSpPr>
        <p:spPr bwMode="auto">
          <a:xfrm>
            <a:off x="7026275" y="5141913"/>
            <a:ext cx="974725" cy="436562"/>
          </a:xfrm>
          <a:prstGeom prst="rect">
            <a:avLst/>
          </a:prstGeom>
          <a:noFill/>
          <a:ln w="12700">
            <a:solidFill>
              <a:schemeClr val="tx1"/>
            </a:solidFill>
            <a:miter lim="800000"/>
            <a:headEnd type="none" w="sm" len="sm"/>
            <a:tailEnd type="none" w="sm" len="sm"/>
          </a:ln>
          <a:effectLst/>
        </p:spPr>
        <p:txBody>
          <a:bodyPr wrap="none" anchor="ctr"/>
          <a:lstStyle/>
          <a:p>
            <a:pPr algn="ctr"/>
            <a:r>
              <a:rPr lang="en-US" sz="1400" dirty="0">
                <a:effectLst/>
                <a:latin typeface="Arial" charset="0"/>
              </a:rPr>
              <a:t>ADCC2</a:t>
            </a:r>
          </a:p>
        </p:txBody>
      </p:sp>
      <p:sp>
        <p:nvSpPr>
          <p:cNvPr id="164974" name="Rectangle 110"/>
          <p:cNvSpPr>
            <a:spLocks noChangeArrowheads="1"/>
          </p:cNvSpPr>
          <p:nvPr/>
        </p:nvSpPr>
        <p:spPr bwMode="auto">
          <a:xfrm>
            <a:off x="8001000" y="5141913"/>
            <a:ext cx="990600" cy="436562"/>
          </a:xfrm>
          <a:prstGeom prst="rect">
            <a:avLst/>
          </a:prstGeom>
          <a:noFill/>
          <a:ln w="12700">
            <a:solidFill>
              <a:schemeClr val="tx1"/>
            </a:solidFill>
            <a:miter lim="800000"/>
            <a:headEnd type="none" w="sm" len="sm"/>
            <a:tailEnd type="none" w="sm" len="sm"/>
          </a:ln>
          <a:effectLst/>
        </p:spPr>
        <p:txBody>
          <a:bodyPr wrap="none" anchor="ctr"/>
          <a:lstStyle/>
          <a:p>
            <a:pPr algn="ctr">
              <a:spcBef>
                <a:spcPct val="0"/>
              </a:spcBef>
            </a:pPr>
            <a:r>
              <a:rPr lang="en-US" sz="1400" dirty="0">
                <a:latin typeface="Arial" charset="0"/>
              </a:rPr>
              <a:t>ADCC_</a:t>
            </a:r>
          </a:p>
          <a:p>
            <a:pPr algn="ctr">
              <a:spcBef>
                <a:spcPct val="0"/>
              </a:spcBef>
            </a:pPr>
            <a:r>
              <a:rPr lang="en-US" sz="1400" dirty="0">
                <a:latin typeface="Arial" charset="0"/>
              </a:rPr>
              <a:t>EVT</a:t>
            </a:r>
          </a:p>
        </p:txBody>
      </p:sp>
      <p:sp>
        <p:nvSpPr>
          <p:cNvPr id="164975" name="Rectangle 111"/>
          <p:cNvSpPr>
            <a:spLocks noChangeArrowheads="1"/>
          </p:cNvSpPr>
          <p:nvPr/>
        </p:nvSpPr>
        <p:spPr bwMode="auto">
          <a:xfrm>
            <a:off x="152400" y="5578475"/>
            <a:ext cx="990600" cy="436563"/>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INT11</a:t>
            </a:r>
          </a:p>
        </p:txBody>
      </p:sp>
      <p:sp>
        <p:nvSpPr>
          <p:cNvPr id="164976" name="Rectangle 112"/>
          <p:cNvSpPr>
            <a:spLocks noChangeArrowheads="1"/>
          </p:cNvSpPr>
          <p:nvPr/>
        </p:nvSpPr>
        <p:spPr bwMode="auto">
          <a:xfrm>
            <a:off x="1128713" y="5578475"/>
            <a:ext cx="989012"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77" name="Rectangle 113"/>
          <p:cNvSpPr>
            <a:spLocks noChangeArrowheads="1"/>
          </p:cNvSpPr>
          <p:nvPr/>
        </p:nvSpPr>
        <p:spPr bwMode="auto">
          <a:xfrm>
            <a:off x="2117725" y="5578475"/>
            <a:ext cx="990600"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78" name="Rectangle 114"/>
          <p:cNvSpPr>
            <a:spLocks noChangeArrowheads="1"/>
          </p:cNvSpPr>
          <p:nvPr/>
        </p:nvSpPr>
        <p:spPr bwMode="auto">
          <a:xfrm>
            <a:off x="3108325" y="5578475"/>
            <a:ext cx="962025"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79" name="Rectangle 115"/>
          <p:cNvSpPr>
            <a:spLocks noChangeArrowheads="1"/>
          </p:cNvSpPr>
          <p:nvPr/>
        </p:nvSpPr>
        <p:spPr bwMode="auto">
          <a:xfrm>
            <a:off x="4070350" y="5578475"/>
            <a:ext cx="989013"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80" name="Rectangle 116"/>
          <p:cNvSpPr>
            <a:spLocks noChangeArrowheads="1"/>
          </p:cNvSpPr>
          <p:nvPr/>
        </p:nvSpPr>
        <p:spPr bwMode="auto">
          <a:xfrm>
            <a:off x="5045075" y="5578475"/>
            <a:ext cx="990600"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81" name="Rectangle 117"/>
          <p:cNvSpPr>
            <a:spLocks noChangeArrowheads="1"/>
          </p:cNvSpPr>
          <p:nvPr/>
        </p:nvSpPr>
        <p:spPr bwMode="auto">
          <a:xfrm>
            <a:off x="6035675" y="5578475"/>
            <a:ext cx="990600"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82" name="Rectangle 118"/>
          <p:cNvSpPr>
            <a:spLocks noChangeArrowheads="1"/>
          </p:cNvSpPr>
          <p:nvPr/>
        </p:nvSpPr>
        <p:spPr bwMode="auto">
          <a:xfrm>
            <a:off x="7026275" y="5578475"/>
            <a:ext cx="989013"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83" name="Rectangle 119"/>
          <p:cNvSpPr>
            <a:spLocks noChangeArrowheads="1"/>
          </p:cNvSpPr>
          <p:nvPr/>
        </p:nvSpPr>
        <p:spPr bwMode="auto">
          <a:xfrm>
            <a:off x="8001000" y="5578475"/>
            <a:ext cx="990600" cy="4365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84" name="Rectangle 120"/>
          <p:cNvSpPr>
            <a:spLocks noChangeArrowheads="1"/>
          </p:cNvSpPr>
          <p:nvPr/>
        </p:nvSpPr>
        <p:spPr bwMode="auto">
          <a:xfrm>
            <a:off x="152400" y="6015038"/>
            <a:ext cx="990600" cy="436562"/>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pPr algn="ctr"/>
            <a:r>
              <a:rPr lang="en-US" sz="1600">
                <a:effectLst/>
                <a:latin typeface="Arial" charset="0"/>
              </a:rPr>
              <a:t>INT12</a:t>
            </a:r>
          </a:p>
        </p:txBody>
      </p:sp>
      <p:sp>
        <p:nvSpPr>
          <p:cNvPr id="164985" name="Rectangle 121"/>
          <p:cNvSpPr>
            <a:spLocks noChangeArrowheads="1"/>
          </p:cNvSpPr>
          <p:nvPr/>
        </p:nvSpPr>
        <p:spPr bwMode="auto">
          <a:xfrm>
            <a:off x="1128713" y="6015038"/>
            <a:ext cx="989012"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latin typeface="Arial" charset="0"/>
              </a:rPr>
              <a:t>CLA_UND</a:t>
            </a:r>
          </a:p>
          <a:p>
            <a:pPr algn="ctr">
              <a:spcBef>
                <a:spcPct val="0"/>
              </a:spcBef>
            </a:pPr>
            <a:r>
              <a:rPr lang="en-US" sz="1400" dirty="0">
                <a:latin typeface="Arial" charset="0"/>
              </a:rPr>
              <a:t>ERFLOW</a:t>
            </a:r>
          </a:p>
        </p:txBody>
      </p:sp>
      <p:sp>
        <p:nvSpPr>
          <p:cNvPr id="164986" name="Rectangle 122"/>
          <p:cNvSpPr>
            <a:spLocks noChangeArrowheads="1"/>
          </p:cNvSpPr>
          <p:nvPr/>
        </p:nvSpPr>
        <p:spPr bwMode="auto">
          <a:xfrm>
            <a:off x="2117725" y="6015038"/>
            <a:ext cx="990600"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latin typeface="Arial" charset="0"/>
              </a:rPr>
              <a:t>CLA_OV</a:t>
            </a:r>
          </a:p>
          <a:p>
            <a:pPr algn="ctr">
              <a:spcBef>
                <a:spcPct val="0"/>
              </a:spcBef>
            </a:pPr>
            <a:r>
              <a:rPr lang="en-US" sz="1400" dirty="0">
                <a:latin typeface="Arial" charset="0"/>
              </a:rPr>
              <a:t>ERFLOW</a:t>
            </a:r>
          </a:p>
        </p:txBody>
      </p:sp>
      <p:sp>
        <p:nvSpPr>
          <p:cNvPr id="164987" name="Rectangle 123"/>
          <p:cNvSpPr>
            <a:spLocks noChangeArrowheads="1"/>
          </p:cNvSpPr>
          <p:nvPr/>
        </p:nvSpPr>
        <p:spPr bwMode="auto">
          <a:xfrm>
            <a:off x="3108325" y="6015038"/>
            <a:ext cx="962025"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88" name="Rectangle 124"/>
          <p:cNvSpPr>
            <a:spLocks noChangeArrowheads="1"/>
          </p:cNvSpPr>
          <p:nvPr/>
        </p:nvSpPr>
        <p:spPr bwMode="auto">
          <a:xfrm>
            <a:off x="4070350" y="6015038"/>
            <a:ext cx="989013"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SYS_PLL</a:t>
            </a:r>
          </a:p>
          <a:p>
            <a:pPr algn="ctr">
              <a:spcBef>
                <a:spcPct val="0"/>
              </a:spcBef>
            </a:pPr>
            <a:r>
              <a:rPr lang="en-US" sz="1400" dirty="0">
                <a:effectLst/>
                <a:latin typeface="Arial" charset="0"/>
              </a:rPr>
              <a:t>_SLIP</a:t>
            </a:r>
          </a:p>
        </p:txBody>
      </p:sp>
      <p:sp>
        <p:nvSpPr>
          <p:cNvPr id="164989" name="Rectangle 125"/>
          <p:cNvSpPr>
            <a:spLocks noChangeArrowheads="1"/>
          </p:cNvSpPr>
          <p:nvPr/>
        </p:nvSpPr>
        <p:spPr bwMode="auto">
          <a:xfrm>
            <a:off x="5045075" y="6015038"/>
            <a:ext cx="990600"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RAM_ACC</a:t>
            </a:r>
          </a:p>
          <a:p>
            <a:pPr algn="ctr">
              <a:spcBef>
                <a:spcPct val="0"/>
              </a:spcBef>
            </a:pPr>
            <a:r>
              <a:rPr lang="en-US" sz="1400" dirty="0">
                <a:effectLst/>
                <a:latin typeface="Arial" charset="0"/>
              </a:rPr>
              <a:t>_VIOL</a:t>
            </a:r>
          </a:p>
        </p:txBody>
      </p:sp>
      <p:sp>
        <p:nvSpPr>
          <p:cNvPr id="164990" name="Rectangle 126"/>
          <p:cNvSpPr>
            <a:spLocks noChangeArrowheads="1"/>
          </p:cNvSpPr>
          <p:nvPr/>
        </p:nvSpPr>
        <p:spPr bwMode="auto">
          <a:xfrm>
            <a:off x="6035675" y="6015038"/>
            <a:ext cx="990600"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FLASH_CO</a:t>
            </a:r>
          </a:p>
          <a:p>
            <a:pPr algn="ctr">
              <a:spcBef>
                <a:spcPct val="0"/>
              </a:spcBef>
            </a:pPr>
            <a:r>
              <a:rPr lang="en-US" sz="1400" dirty="0">
                <a:effectLst/>
                <a:latin typeface="Arial" charset="0"/>
              </a:rPr>
              <a:t>RR_ERR</a:t>
            </a:r>
          </a:p>
        </p:txBody>
      </p:sp>
      <p:sp>
        <p:nvSpPr>
          <p:cNvPr id="164991" name="Rectangle 127"/>
          <p:cNvSpPr>
            <a:spLocks noChangeArrowheads="1"/>
          </p:cNvSpPr>
          <p:nvPr/>
        </p:nvSpPr>
        <p:spPr bwMode="auto">
          <a:xfrm>
            <a:off x="7026275" y="6015038"/>
            <a:ext cx="989013" cy="43656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RAM_CO</a:t>
            </a:r>
          </a:p>
          <a:p>
            <a:pPr algn="ctr">
              <a:spcBef>
                <a:spcPct val="0"/>
              </a:spcBef>
            </a:pPr>
            <a:r>
              <a:rPr lang="en-US" sz="1400" dirty="0">
                <a:effectLst/>
                <a:latin typeface="Arial" charset="0"/>
              </a:rPr>
              <a:t>RR_ERR</a:t>
            </a:r>
          </a:p>
        </p:txBody>
      </p:sp>
      <p:sp>
        <p:nvSpPr>
          <p:cNvPr id="164992" name="Rectangle 128"/>
          <p:cNvSpPr>
            <a:spLocks noChangeArrowheads="1"/>
          </p:cNvSpPr>
          <p:nvPr/>
        </p:nvSpPr>
        <p:spPr bwMode="auto">
          <a:xfrm>
            <a:off x="8001000" y="6015038"/>
            <a:ext cx="990600" cy="4365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spcBef>
                <a:spcPct val="0"/>
              </a:spcBef>
            </a:pPr>
            <a:endParaRPr lang="en-US" sz="1400" dirty="0">
              <a:effectLst/>
              <a:latin typeface="Arial" charset="0"/>
            </a:endParaRPr>
          </a:p>
        </p:txBody>
      </p:sp>
      <p:sp>
        <p:nvSpPr>
          <p:cNvPr id="164993" name="Rectangle 129"/>
          <p:cNvSpPr>
            <a:spLocks noChangeArrowheads="1"/>
          </p:cNvSpPr>
          <p:nvPr/>
        </p:nvSpPr>
        <p:spPr bwMode="auto">
          <a:xfrm>
            <a:off x="153988" y="774700"/>
            <a:ext cx="973137" cy="436563"/>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algn="ctr"/>
            <a:endParaRPr lang="en-US" sz="1600">
              <a:effectLst/>
              <a:latin typeface="Arial" charset="0"/>
            </a:endParaRPr>
          </a:p>
        </p:txBody>
      </p:sp>
      <p:sp>
        <p:nvSpPr>
          <p:cNvPr id="164994" name="AutoShape 130"/>
          <p:cNvSpPr>
            <a:spLocks noChangeArrowheads="1"/>
          </p:cNvSpPr>
          <p:nvPr/>
        </p:nvSpPr>
        <p:spPr bwMode="auto">
          <a:xfrm>
            <a:off x="153988" y="776288"/>
            <a:ext cx="989012" cy="433387"/>
          </a:xfrm>
          <a:prstGeom prst="rtTriangle">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22" name="TextBox 121"/>
          <p:cNvSpPr txBox="1"/>
          <p:nvPr/>
        </p:nvSpPr>
        <p:spPr>
          <a:xfrm>
            <a:off x="314872" y="6509057"/>
            <a:ext cx="8473544" cy="300531"/>
          </a:xfrm>
          <a:prstGeom prst="rect">
            <a:avLst/>
          </a:prstGeom>
          <a:noFill/>
        </p:spPr>
        <p:txBody>
          <a:bodyPr wrap="square" rtlCol="0" anchor="ctr" anchorCtr="0">
            <a:spAutoFit/>
          </a:bodyPr>
          <a:lstStyle/>
          <a:p>
            <a:pPr algn="ctr"/>
            <a:r>
              <a:rPr lang="en-US" sz="1600" b="0" dirty="0">
                <a:solidFill>
                  <a:schemeClr val="dk1"/>
                </a:solidFill>
                <a:effectLst/>
              </a:rPr>
              <a:t>Note: above label names proceed with </a:t>
            </a:r>
            <a:r>
              <a:rPr lang="en-US" sz="1600" dirty="0">
                <a:solidFill>
                  <a:schemeClr val="dk1"/>
                </a:solidFill>
                <a:effectLst/>
                <a:latin typeface="Courier New" panose="02070309020205020404" pitchFamily="49" charset="0"/>
                <a:cs typeface="Courier New" panose="02070309020205020404" pitchFamily="49" charset="0"/>
              </a:rPr>
              <a:t>INT_</a:t>
            </a:r>
            <a:r>
              <a:rPr lang="en-US" sz="1600" b="0" dirty="0">
                <a:solidFill>
                  <a:schemeClr val="dk1"/>
                </a:solidFill>
                <a:effectLst/>
                <a:cs typeface="Courier New" panose="02070309020205020404" pitchFamily="49" charset="0"/>
              </a:rPr>
              <a:t> and #defines </a:t>
            </a:r>
            <a:r>
              <a:rPr lang="en-US" sz="1600" b="0" dirty="0">
                <a:solidFill>
                  <a:schemeClr val="dk1"/>
                </a:solidFill>
                <a:cs typeface="Courier New" panose="02070309020205020404" pitchFamily="49" charset="0"/>
              </a:rPr>
              <a:t>are located in </a:t>
            </a:r>
            <a:r>
              <a:rPr lang="en-US" sz="1600" dirty="0" err="1">
                <a:solidFill>
                  <a:schemeClr val="dk1"/>
                </a:solidFill>
                <a:latin typeface="Courier New" panose="02070309020205020404" pitchFamily="49" charset="0"/>
                <a:cs typeface="Courier New" panose="02070309020205020404" pitchFamily="49" charset="0"/>
              </a:rPr>
              <a:t>driverlib</a:t>
            </a:r>
            <a:r>
              <a:rPr lang="en-US" sz="1600" dirty="0">
                <a:solidFill>
                  <a:schemeClr val="dk1"/>
                </a:solidFill>
                <a:latin typeface="Courier New" panose="02070309020205020404" pitchFamily="49" charset="0"/>
                <a:cs typeface="Courier New" panose="02070309020205020404" pitchFamily="49" charset="0"/>
              </a:rPr>
              <a:t>/</a:t>
            </a:r>
            <a:r>
              <a:rPr lang="en-US" sz="1600" dirty="0" err="1">
                <a:solidFill>
                  <a:schemeClr val="dk1"/>
                </a:solidFill>
                <a:latin typeface="Courier New" panose="02070309020205020404" pitchFamily="49" charset="0"/>
                <a:cs typeface="Courier New" panose="02070309020205020404" pitchFamily="49" charset="0"/>
              </a:rPr>
              <a:t>inc</a:t>
            </a:r>
            <a:r>
              <a:rPr lang="en-US" sz="1600" dirty="0">
                <a:solidFill>
                  <a:schemeClr val="dk1"/>
                </a:solidFill>
                <a:latin typeface="Courier New" panose="02070309020205020404" pitchFamily="49" charset="0"/>
                <a:cs typeface="Courier New" panose="02070309020205020404" pitchFamily="49" charset="0"/>
              </a:rPr>
              <a:t>/</a:t>
            </a:r>
            <a:r>
              <a:rPr lang="en-US" sz="1600" dirty="0" err="1">
                <a:solidFill>
                  <a:schemeClr val="dk1"/>
                </a:solidFill>
                <a:latin typeface="Courier New" panose="02070309020205020404" pitchFamily="49" charset="0"/>
                <a:cs typeface="Courier New" panose="02070309020205020404" pitchFamily="49" charset="0"/>
              </a:rPr>
              <a:t>hw_ints.h</a:t>
            </a:r>
            <a:endParaRPr lang="en-US" sz="1600" dirty="0">
              <a:solidFill>
                <a:schemeClr val="dk1"/>
              </a:solidFill>
              <a:effectLst/>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280667300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dirty="0"/>
              <a:t>PIEIER and PIEACK Registers</a:t>
            </a:r>
          </a:p>
        </p:txBody>
      </p:sp>
      <p:grpSp>
        <p:nvGrpSpPr>
          <p:cNvPr id="9" name="Group 8"/>
          <p:cNvGrpSpPr/>
          <p:nvPr/>
        </p:nvGrpSpPr>
        <p:grpSpPr>
          <a:xfrm>
            <a:off x="85626" y="588102"/>
            <a:ext cx="8959850" cy="902667"/>
            <a:chOff x="85626" y="713937"/>
            <a:chExt cx="8959850" cy="902667"/>
          </a:xfrm>
        </p:grpSpPr>
        <p:sp>
          <p:nvSpPr>
            <p:cNvPr id="161873" name="Text Box 81"/>
            <p:cNvSpPr txBox="1">
              <a:spLocks noChangeArrowheads="1"/>
            </p:cNvSpPr>
            <p:nvPr/>
          </p:nvSpPr>
          <p:spPr bwMode="auto">
            <a:xfrm>
              <a:off x="85626" y="713937"/>
              <a:ext cx="3151825" cy="289310"/>
            </a:xfrm>
            <a:prstGeom prst="rect">
              <a:avLst/>
            </a:prstGeom>
            <a:noFill/>
            <a:ln w="12700">
              <a:noFill/>
              <a:miter lim="800000"/>
              <a:headEnd type="none" w="sm" len="sm"/>
              <a:tailEnd type="none" w="sm" len="sm"/>
            </a:ln>
            <a:effectLst/>
          </p:spPr>
          <p:txBody>
            <a:bodyPr wrap="none">
              <a:spAutoFit/>
            </a:bodyPr>
            <a:lstStyle/>
            <a:p>
              <a:r>
                <a:rPr lang="en-US" sz="1600" dirty="0" err="1">
                  <a:effectLst/>
                  <a:latin typeface="Arial" charset="0"/>
                </a:rPr>
                <a:t>PIEIERx</a:t>
              </a:r>
              <a:r>
                <a:rPr lang="en-US" sz="1600" b="0" dirty="0">
                  <a:effectLst/>
                  <a:latin typeface="Arial" charset="0"/>
                </a:rPr>
                <a:t> register      (x = 1 to 12)</a:t>
              </a:r>
            </a:p>
          </p:txBody>
        </p:sp>
        <p:grpSp>
          <p:nvGrpSpPr>
            <p:cNvPr id="7" name="Group 6"/>
            <p:cNvGrpSpPr/>
            <p:nvPr/>
          </p:nvGrpSpPr>
          <p:grpSpPr>
            <a:xfrm>
              <a:off x="155476" y="1184804"/>
              <a:ext cx="8890000" cy="431800"/>
              <a:chOff x="155476" y="1184804"/>
              <a:chExt cx="8890000" cy="431800"/>
            </a:xfrm>
          </p:grpSpPr>
          <p:sp>
            <p:nvSpPr>
              <p:cNvPr id="152" name="Rectangle 151"/>
              <p:cNvSpPr/>
              <p:nvPr/>
            </p:nvSpPr>
            <p:spPr bwMode="auto">
              <a:xfrm>
                <a:off x="155476" y="1184804"/>
                <a:ext cx="555625" cy="4318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ts val="0"/>
                  </a:spcAft>
                  <a:buClrTx/>
                  <a:buSzTx/>
                  <a:buFontTx/>
                  <a:buNone/>
                  <a:tabLst/>
                </a:pPr>
                <a:r>
                  <a:rPr kumimoji="0" lang="en-US" sz="1400" b="0" i="0" u="none" strike="noStrike" cap="none" normalizeH="0" baseline="0" dirty="0">
                    <a:ln>
                      <a:noFill/>
                    </a:ln>
                    <a:effectLst/>
                    <a:latin typeface="Arial Narrow" pitchFamily="34" charset="0"/>
                  </a:rPr>
                  <a:t>INTx.16</a:t>
                </a:r>
              </a:p>
            </p:txBody>
          </p:sp>
          <p:sp>
            <p:nvSpPr>
              <p:cNvPr id="153" name="Rectangle 152"/>
              <p:cNvSpPr/>
              <p:nvPr/>
            </p:nvSpPr>
            <p:spPr bwMode="auto">
              <a:xfrm>
                <a:off x="711101" y="1184804"/>
                <a:ext cx="555625" cy="4318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ts val="0"/>
                  </a:spcAft>
                  <a:buClrTx/>
                  <a:buSzTx/>
                  <a:buFontTx/>
                  <a:buNone/>
                  <a:tabLst/>
                </a:pPr>
                <a:r>
                  <a:rPr kumimoji="0" lang="en-US" sz="1400" b="0" i="0" u="none" strike="noStrike" cap="none" normalizeH="0" baseline="0" dirty="0">
                    <a:ln>
                      <a:noFill/>
                    </a:ln>
                    <a:effectLst/>
                    <a:latin typeface="Arial Narrow" pitchFamily="34" charset="0"/>
                  </a:rPr>
                  <a:t>INTx.15</a:t>
                </a:r>
              </a:p>
            </p:txBody>
          </p:sp>
          <p:sp>
            <p:nvSpPr>
              <p:cNvPr id="154" name="Rectangle 153"/>
              <p:cNvSpPr/>
              <p:nvPr/>
            </p:nvSpPr>
            <p:spPr bwMode="auto">
              <a:xfrm>
                <a:off x="1266726" y="1184804"/>
                <a:ext cx="555625" cy="4318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ts val="0"/>
                  </a:spcAft>
                  <a:buClrTx/>
                  <a:buSzTx/>
                  <a:buFontTx/>
                  <a:buNone/>
                  <a:tabLst/>
                </a:pPr>
                <a:r>
                  <a:rPr kumimoji="0" lang="en-US" sz="1400" b="0" i="0" u="none" strike="noStrike" cap="none" normalizeH="0" baseline="0" dirty="0">
                    <a:ln>
                      <a:noFill/>
                    </a:ln>
                    <a:effectLst/>
                    <a:latin typeface="Arial Narrow" pitchFamily="34" charset="0"/>
                  </a:rPr>
                  <a:t>INTx.14</a:t>
                </a:r>
              </a:p>
            </p:txBody>
          </p:sp>
          <p:sp>
            <p:nvSpPr>
              <p:cNvPr id="155" name="Rectangle 154"/>
              <p:cNvSpPr/>
              <p:nvPr/>
            </p:nvSpPr>
            <p:spPr bwMode="auto">
              <a:xfrm>
                <a:off x="1822351" y="1184804"/>
                <a:ext cx="555625" cy="4318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ts val="0"/>
                  </a:spcAft>
                  <a:buClrTx/>
                  <a:buSzTx/>
                  <a:buFontTx/>
                  <a:buNone/>
                  <a:tabLst/>
                </a:pPr>
                <a:r>
                  <a:rPr lang="en-US" sz="1400" b="0" dirty="0">
                    <a:effectLst/>
                  </a:rPr>
                  <a:t>INTx.13</a:t>
                </a:r>
                <a:endParaRPr kumimoji="0" lang="en-US" sz="1400" b="0" i="0" u="none" strike="noStrike" cap="none" normalizeH="0" baseline="0" dirty="0">
                  <a:ln>
                    <a:noFill/>
                  </a:ln>
                  <a:effectLst/>
                </a:endParaRPr>
              </a:p>
            </p:txBody>
          </p:sp>
          <p:sp>
            <p:nvSpPr>
              <p:cNvPr id="156" name="Rectangle 155"/>
              <p:cNvSpPr/>
              <p:nvPr/>
            </p:nvSpPr>
            <p:spPr bwMode="auto">
              <a:xfrm>
                <a:off x="2377976" y="1184804"/>
                <a:ext cx="555625" cy="4318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ts val="0"/>
                  </a:spcAft>
                  <a:buClrTx/>
                  <a:buSzTx/>
                  <a:buFontTx/>
                  <a:buNone/>
                  <a:tabLst/>
                </a:pPr>
                <a:r>
                  <a:rPr kumimoji="0" lang="en-US" sz="1400" b="0" i="0" u="none" strike="noStrike" cap="none" normalizeH="0" baseline="0" dirty="0">
                    <a:ln>
                      <a:noFill/>
                    </a:ln>
                    <a:effectLst/>
                    <a:latin typeface="Arial Narrow" pitchFamily="34" charset="0"/>
                  </a:rPr>
                  <a:t>INTx.12</a:t>
                </a:r>
              </a:p>
            </p:txBody>
          </p:sp>
          <p:sp>
            <p:nvSpPr>
              <p:cNvPr id="157" name="Rectangle 156"/>
              <p:cNvSpPr/>
              <p:nvPr/>
            </p:nvSpPr>
            <p:spPr bwMode="auto">
              <a:xfrm>
                <a:off x="2933601" y="1184804"/>
                <a:ext cx="555625" cy="4318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ts val="0"/>
                  </a:spcAft>
                  <a:buClrTx/>
                  <a:buSzTx/>
                  <a:buFontTx/>
                  <a:buNone/>
                  <a:tabLst/>
                </a:pPr>
                <a:r>
                  <a:rPr kumimoji="0" lang="en-US" sz="1400" b="0" i="0" u="none" strike="noStrike" cap="none" normalizeH="0" baseline="0" dirty="0">
                    <a:ln>
                      <a:noFill/>
                    </a:ln>
                    <a:effectLst/>
                    <a:latin typeface="Arial Narrow" pitchFamily="34" charset="0"/>
                  </a:rPr>
                  <a:t>INTx.11</a:t>
                </a:r>
              </a:p>
            </p:txBody>
          </p:sp>
          <p:sp>
            <p:nvSpPr>
              <p:cNvPr id="158" name="Rectangle 157"/>
              <p:cNvSpPr/>
              <p:nvPr/>
            </p:nvSpPr>
            <p:spPr bwMode="auto">
              <a:xfrm>
                <a:off x="3489226" y="1184804"/>
                <a:ext cx="555625" cy="4318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ts val="0"/>
                  </a:spcAft>
                  <a:buClrTx/>
                  <a:buSzTx/>
                  <a:buFontTx/>
                  <a:buNone/>
                  <a:tabLst/>
                </a:pPr>
                <a:r>
                  <a:rPr kumimoji="0" lang="en-US" sz="1400" b="0" i="0" u="none" strike="noStrike" cap="none" normalizeH="0" baseline="0" dirty="0">
                    <a:ln>
                      <a:noFill/>
                    </a:ln>
                    <a:effectLst/>
                    <a:latin typeface="Arial Narrow" pitchFamily="34" charset="0"/>
                  </a:rPr>
                  <a:t>INTx.10</a:t>
                </a:r>
              </a:p>
            </p:txBody>
          </p:sp>
          <p:sp>
            <p:nvSpPr>
              <p:cNvPr id="159" name="Rectangle 158"/>
              <p:cNvSpPr/>
              <p:nvPr/>
            </p:nvSpPr>
            <p:spPr bwMode="auto">
              <a:xfrm>
                <a:off x="4044851" y="1184804"/>
                <a:ext cx="555625" cy="4318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ts val="0"/>
                  </a:spcAft>
                  <a:buClrTx/>
                  <a:buSzTx/>
                  <a:buFontTx/>
                  <a:buNone/>
                  <a:tabLst/>
                </a:pPr>
                <a:r>
                  <a:rPr kumimoji="0" lang="en-US" sz="1400" b="0" i="0" u="none" strike="noStrike" cap="none" normalizeH="0" baseline="0" dirty="0">
                    <a:ln>
                      <a:noFill/>
                    </a:ln>
                    <a:effectLst/>
                    <a:latin typeface="Arial Narrow" pitchFamily="34" charset="0"/>
                  </a:rPr>
                  <a:t>INTx.9</a:t>
                </a:r>
              </a:p>
            </p:txBody>
          </p:sp>
          <p:sp>
            <p:nvSpPr>
              <p:cNvPr id="160" name="Rectangle 159"/>
              <p:cNvSpPr/>
              <p:nvPr/>
            </p:nvSpPr>
            <p:spPr bwMode="auto">
              <a:xfrm>
                <a:off x="4600476" y="1184804"/>
                <a:ext cx="555625" cy="4318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ts val="0"/>
                  </a:spcAft>
                  <a:buClrTx/>
                  <a:buSzTx/>
                  <a:buFontTx/>
                  <a:buNone/>
                  <a:tabLst/>
                </a:pPr>
                <a:r>
                  <a:rPr kumimoji="0" lang="en-US" sz="1400" b="0" i="0" u="none" strike="noStrike" cap="none" normalizeH="0" baseline="0" dirty="0">
                    <a:ln>
                      <a:noFill/>
                    </a:ln>
                    <a:effectLst/>
                    <a:latin typeface="Arial Narrow" pitchFamily="34" charset="0"/>
                  </a:rPr>
                  <a:t>INTx.8</a:t>
                </a:r>
              </a:p>
            </p:txBody>
          </p:sp>
          <p:sp>
            <p:nvSpPr>
              <p:cNvPr id="161" name="Rectangle 160"/>
              <p:cNvSpPr/>
              <p:nvPr/>
            </p:nvSpPr>
            <p:spPr bwMode="auto">
              <a:xfrm>
                <a:off x="5156101" y="1184804"/>
                <a:ext cx="555625" cy="4318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ts val="0"/>
                  </a:spcAft>
                  <a:buClrTx/>
                  <a:buSzTx/>
                  <a:buFontTx/>
                  <a:buNone/>
                  <a:tabLst/>
                </a:pPr>
                <a:r>
                  <a:rPr kumimoji="0" lang="en-US" sz="1400" b="0" i="0" u="none" strike="noStrike" cap="none" normalizeH="0" baseline="0" dirty="0">
                    <a:ln>
                      <a:noFill/>
                    </a:ln>
                    <a:effectLst/>
                    <a:latin typeface="Arial Narrow" pitchFamily="34" charset="0"/>
                  </a:rPr>
                  <a:t>INTx.7</a:t>
                </a:r>
              </a:p>
            </p:txBody>
          </p:sp>
          <p:sp>
            <p:nvSpPr>
              <p:cNvPr id="162" name="Rectangle 161"/>
              <p:cNvSpPr/>
              <p:nvPr/>
            </p:nvSpPr>
            <p:spPr bwMode="auto">
              <a:xfrm>
                <a:off x="5711726" y="1184804"/>
                <a:ext cx="555625" cy="4318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ts val="0"/>
                  </a:spcAft>
                  <a:buClrTx/>
                  <a:buSzTx/>
                  <a:buFontTx/>
                  <a:buNone/>
                  <a:tabLst/>
                </a:pPr>
                <a:r>
                  <a:rPr kumimoji="0" lang="en-US" sz="1400" b="0" i="0" u="none" strike="noStrike" cap="none" normalizeH="0" baseline="0" dirty="0">
                    <a:ln>
                      <a:noFill/>
                    </a:ln>
                    <a:effectLst/>
                    <a:latin typeface="Arial Narrow" pitchFamily="34" charset="0"/>
                  </a:rPr>
                  <a:t>INTx.6</a:t>
                </a:r>
              </a:p>
            </p:txBody>
          </p:sp>
          <p:sp>
            <p:nvSpPr>
              <p:cNvPr id="163" name="Rectangle 162"/>
              <p:cNvSpPr/>
              <p:nvPr/>
            </p:nvSpPr>
            <p:spPr bwMode="auto">
              <a:xfrm>
                <a:off x="6267351" y="1184804"/>
                <a:ext cx="555625" cy="4318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ts val="0"/>
                  </a:spcAft>
                  <a:buClrTx/>
                  <a:buSzTx/>
                  <a:buFontTx/>
                  <a:buNone/>
                  <a:tabLst/>
                </a:pPr>
                <a:r>
                  <a:rPr kumimoji="0" lang="en-US" sz="1400" b="0" i="0" u="none" strike="noStrike" cap="none" normalizeH="0" baseline="0" dirty="0">
                    <a:ln>
                      <a:noFill/>
                    </a:ln>
                    <a:effectLst/>
                    <a:latin typeface="Arial Narrow" pitchFamily="34" charset="0"/>
                  </a:rPr>
                  <a:t>INTx.5</a:t>
                </a:r>
              </a:p>
            </p:txBody>
          </p:sp>
          <p:sp>
            <p:nvSpPr>
              <p:cNvPr id="164" name="Rectangle 163"/>
              <p:cNvSpPr/>
              <p:nvPr/>
            </p:nvSpPr>
            <p:spPr bwMode="auto">
              <a:xfrm>
                <a:off x="6822976" y="1184804"/>
                <a:ext cx="555625" cy="4318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ts val="0"/>
                  </a:spcAft>
                  <a:buClrTx/>
                  <a:buSzTx/>
                  <a:buFontTx/>
                  <a:buNone/>
                  <a:tabLst/>
                </a:pPr>
                <a:r>
                  <a:rPr kumimoji="0" lang="en-US" sz="1400" b="0" i="0" u="none" strike="noStrike" cap="none" normalizeH="0" baseline="0" dirty="0">
                    <a:ln>
                      <a:noFill/>
                    </a:ln>
                    <a:effectLst/>
                    <a:latin typeface="Arial Narrow" pitchFamily="34" charset="0"/>
                  </a:rPr>
                  <a:t>INTx.4</a:t>
                </a:r>
              </a:p>
            </p:txBody>
          </p:sp>
          <p:sp>
            <p:nvSpPr>
              <p:cNvPr id="165" name="Rectangle 164"/>
              <p:cNvSpPr/>
              <p:nvPr/>
            </p:nvSpPr>
            <p:spPr bwMode="auto">
              <a:xfrm>
                <a:off x="7378601" y="1184804"/>
                <a:ext cx="555625" cy="4318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ts val="0"/>
                  </a:spcAft>
                  <a:buClrTx/>
                  <a:buSzTx/>
                  <a:buFontTx/>
                  <a:buNone/>
                  <a:tabLst/>
                </a:pPr>
                <a:r>
                  <a:rPr kumimoji="0" lang="en-US" sz="1400" b="0" i="0" u="none" strike="noStrike" cap="none" normalizeH="0" baseline="0" dirty="0">
                    <a:ln>
                      <a:noFill/>
                    </a:ln>
                    <a:effectLst/>
                    <a:latin typeface="Arial Narrow" pitchFamily="34" charset="0"/>
                  </a:rPr>
                  <a:t>INTx.3</a:t>
                </a:r>
              </a:p>
            </p:txBody>
          </p:sp>
          <p:sp>
            <p:nvSpPr>
              <p:cNvPr id="166" name="Rectangle 165"/>
              <p:cNvSpPr/>
              <p:nvPr/>
            </p:nvSpPr>
            <p:spPr bwMode="auto">
              <a:xfrm>
                <a:off x="7934226" y="1184804"/>
                <a:ext cx="555625" cy="4318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ts val="0"/>
                  </a:spcAft>
                  <a:buClrTx/>
                  <a:buSzTx/>
                  <a:buFontTx/>
                  <a:buNone/>
                  <a:tabLst/>
                </a:pPr>
                <a:r>
                  <a:rPr kumimoji="0" lang="en-US" sz="1400" b="0" i="0" u="none" strike="noStrike" cap="none" normalizeH="0" baseline="0" dirty="0">
                    <a:ln>
                      <a:noFill/>
                    </a:ln>
                    <a:effectLst/>
                    <a:latin typeface="Arial Narrow" pitchFamily="34" charset="0"/>
                  </a:rPr>
                  <a:t>INTx.2</a:t>
                </a:r>
              </a:p>
            </p:txBody>
          </p:sp>
          <p:sp>
            <p:nvSpPr>
              <p:cNvPr id="167" name="Rectangle 166"/>
              <p:cNvSpPr/>
              <p:nvPr/>
            </p:nvSpPr>
            <p:spPr bwMode="auto">
              <a:xfrm>
                <a:off x="8489851" y="1184804"/>
                <a:ext cx="555625" cy="4318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ts val="0"/>
                  </a:spcAft>
                  <a:buClrTx/>
                  <a:buSzTx/>
                  <a:buFontTx/>
                  <a:buNone/>
                  <a:tabLst/>
                </a:pPr>
                <a:r>
                  <a:rPr kumimoji="0" lang="en-US" sz="1400" b="0" i="0" u="none" strike="noStrike" cap="none" normalizeH="0" baseline="0" dirty="0">
                    <a:ln>
                      <a:noFill/>
                    </a:ln>
                    <a:effectLst/>
                    <a:latin typeface="Arial Narrow" pitchFamily="34" charset="0"/>
                  </a:rPr>
                  <a:t>INTx.1</a:t>
                </a:r>
              </a:p>
            </p:txBody>
          </p:sp>
        </p:grpSp>
        <p:grpSp>
          <p:nvGrpSpPr>
            <p:cNvPr id="8" name="Group 7"/>
            <p:cNvGrpSpPr/>
            <p:nvPr/>
          </p:nvGrpSpPr>
          <p:grpSpPr>
            <a:xfrm>
              <a:off x="240674" y="956021"/>
              <a:ext cx="8678593" cy="264688"/>
              <a:chOff x="240674" y="956021"/>
              <a:chExt cx="8678593" cy="264688"/>
            </a:xfrm>
          </p:grpSpPr>
          <p:sp>
            <p:nvSpPr>
              <p:cNvPr id="136" name="TextBox 135"/>
              <p:cNvSpPr txBox="1"/>
              <p:nvPr/>
            </p:nvSpPr>
            <p:spPr>
              <a:xfrm>
                <a:off x="240674" y="956021"/>
                <a:ext cx="383438" cy="264688"/>
              </a:xfrm>
              <a:prstGeom prst="rect">
                <a:avLst/>
              </a:prstGeom>
              <a:noFill/>
            </p:spPr>
            <p:txBody>
              <a:bodyPr wrap="none" rtlCol="0" anchor="ctr" anchorCtr="0">
                <a:spAutoFit/>
              </a:bodyPr>
              <a:lstStyle/>
              <a:p>
                <a:r>
                  <a:rPr lang="en-US" sz="1400" b="0" dirty="0">
                    <a:effectLst/>
                    <a:latin typeface="Arial" pitchFamily="34" charset="0"/>
                    <a:cs typeface="Arial" pitchFamily="34" charset="0"/>
                  </a:rPr>
                  <a:t>15</a:t>
                </a:r>
              </a:p>
            </p:txBody>
          </p:sp>
          <p:sp>
            <p:nvSpPr>
              <p:cNvPr id="137" name="TextBox 136"/>
              <p:cNvSpPr txBox="1"/>
              <p:nvPr/>
            </p:nvSpPr>
            <p:spPr>
              <a:xfrm>
                <a:off x="794820" y="956021"/>
                <a:ext cx="383438" cy="264688"/>
              </a:xfrm>
              <a:prstGeom prst="rect">
                <a:avLst/>
              </a:prstGeom>
              <a:noFill/>
            </p:spPr>
            <p:txBody>
              <a:bodyPr wrap="none" rtlCol="0" anchor="ctr" anchorCtr="0">
                <a:spAutoFit/>
              </a:bodyPr>
              <a:lstStyle/>
              <a:p>
                <a:r>
                  <a:rPr lang="en-US" sz="1400" b="0" dirty="0">
                    <a:effectLst/>
                    <a:latin typeface="Arial" pitchFamily="34" charset="0"/>
                    <a:cs typeface="Arial" pitchFamily="34" charset="0"/>
                  </a:rPr>
                  <a:t>14</a:t>
                </a:r>
              </a:p>
            </p:txBody>
          </p:sp>
          <p:sp>
            <p:nvSpPr>
              <p:cNvPr id="138" name="TextBox 137"/>
              <p:cNvSpPr txBox="1"/>
              <p:nvPr/>
            </p:nvSpPr>
            <p:spPr>
              <a:xfrm>
                <a:off x="1355544" y="956021"/>
                <a:ext cx="383438" cy="264688"/>
              </a:xfrm>
              <a:prstGeom prst="rect">
                <a:avLst/>
              </a:prstGeom>
              <a:noFill/>
            </p:spPr>
            <p:txBody>
              <a:bodyPr wrap="none" rtlCol="0" anchor="ctr" anchorCtr="0">
                <a:spAutoFit/>
              </a:bodyPr>
              <a:lstStyle/>
              <a:p>
                <a:r>
                  <a:rPr lang="en-US" sz="1400" b="0" dirty="0">
                    <a:effectLst/>
                    <a:latin typeface="Arial" pitchFamily="34" charset="0"/>
                    <a:cs typeface="Arial" pitchFamily="34" charset="0"/>
                  </a:rPr>
                  <a:t>13</a:t>
                </a:r>
              </a:p>
            </p:txBody>
          </p:sp>
          <p:sp>
            <p:nvSpPr>
              <p:cNvPr id="139" name="TextBox 138"/>
              <p:cNvSpPr txBox="1"/>
              <p:nvPr/>
            </p:nvSpPr>
            <p:spPr>
              <a:xfrm>
                <a:off x="1909690" y="956021"/>
                <a:ext cx="383438" cy="264688"/>
              </a:xfrm>
              <a:prstGeom prst="rect">
                <a:avLst/>
              </a:prstGeom>
              <a:noFill/>
            </p:spPr>
            <p:txBody>
              <a:bodyPr wrap="none" rtlCol="0" anchor="ctr" anchorCtr="0">
                <a:spAutoFit/>
              </a:bodyPr>
              <a:lstStyle/>
              <a:p>
                <a:r>
                  <a:rPr lang="en-US" sz="1400" b="0" dirty="0">
                    <a:effectLst/>
                    <a:latin typeface="Arial" pitchFamily="34" charset="0"/>
                    <a:cs typeface="Arial" pitchFamily="34" charset="0"/>
                  </a:rPr>
                  <a:t>12</a:t>
                </a:r>
              </a:p>
            </p:txBody>
          </p:sp>
          <p:sp>
            <p:nvSpPr>
              <p:cNvPr id="140" name="TextBox 139"/>
              <p:cNvSpPr txBox="1"/>
              <p:nvPr/>
            </p:nvSpPr>
            <p:spPr>
              <a:xfrm>
                <a:off x="2467125" y="956021"/>
                <a:ext cx="373564" cy="264688"/>
              </a:xfrm>
              <a:prstGeom prst="rect">
                <a:avLst/>
              </a:prstGeom>
              <a:noFill/>
            </p:spPr>
            <p:txBody>
              <a:bodyPr wrap="none" rtlCol="0" anchor="ctr" anchorCtr="0">
                <a:spAutoFit/>
              </a:bodyPr>
              <a:lstStyle/>
              <a:p>
                <a:r>
                  <a:rPr lang="en-US" sz="1400" b="0" dirty="0">
                    <a:effectLst/>
                    <a:latin typeface="Arial" pitchFamily="34" charset="0"/>
                    <a:cs typeface="Arial" pitchFamily="34" charset="0"/>
                  </a:rPr>
                  <a:t>11</a:t>
                </a:r>
              </a:p>
            </p:txBody>
          </p:sp>
          <p:sp>
            <p:nvSpPr>
              <p:cNvPr id="141" name="TextBox 140"/>
              <p:cNvSpPr txBox="1"/>
              <p:nvPr/>
            </p:nvSpPr>
            <p:spPr>
              <a:xfrm>
                <a:off x="3017975" y="956021"/>
                <a:ext cx="383438" cy="264688"/>
              </a:xfrm>
              <a:prstGeom prst="rect">
                <a:avLst/>
              </a:prstGeom>
              <a:noFill/>
            </p:spPr>
            <p:txBody>
              <a:bodyPr wrap="none" rtlCol="0" anchor="ctr" anchorCtr="0">
                <a:spAutoFit/>
              </a:bodyPr>
              <a:lstStyle/>
              <a:p>
                <a:r>
                  <a:rPr lang="en-US" sz="1400" b="0" dirty="0">
                    <a:effectLst/>
                    <a:latin typeface="Arial" pitchFamily="34" charset="0"/>
                    <a:cs typeface="Arial" pitchFamily="34" charset="0"/>
                  </a:rPr>
                  <a:t>10</a:t>
                </a:r>
              </a:p>
            </p:txBody>
          </p:sp>
          <p:sp>
            <p:nvSpPr>
              <p:cNvPr id="142" name="TextBox 141"/>
              <p:cNvSpPr txBox="1"/>
              <p:nvPr/>
            </p:nvSpPr>
            <p:spPr>
              <a:xfrm>
                <a:off x="3624745" y="956021"/>
                <a:ext cx="284052" cy="264688"/>
              </a:xfrm>
              <a:prstGeom prst="rect">
                <a:avLst/>
              </a:prstGeom>
              <a:noFill/>
            </p:spPr>
            <p:txBody>
              <a:bodyPr wrap="none" rtlCol="0" anchor="ctr" anchorCtr="0">
                <a:spAutoFit/>
              </a:bodyPr>
              <a:lstStyle/>
              <a:p>
                <a:r>
                  <a:rPr lang="en-US" sz="1400" b="0" dirty="0">
                    <a:effectLst/>
                    <a:latin typeface="Arial" pitchFamily="34" charset="0"/>
                    <a:cs typeface="Arial" pitchFamily="34" charset="0"/>
                  </a:rPr>
                  <a:t>9</a:t>
                </a:r>
              </a:p>
            </p:txBody>
          </p:sp>
          <p:sp>
            <p:nvSpPr>
              <p:cNvPr id="143" name="TextBox 142"/>
              <p:cNvSpPr txBox="1"/>
              <p:nvPr/>
            </p:nvSpPr>
            <p:spPr>
              <a:xfrm>
                <a:off x="4171597" y="956021"/>
                <a:ext cx="284052" cy="264688"/>
              </a:xfrm>
              <a:prstGeom prst="rect">
                <a:avLst/>
              </a:prstGeom>
              <a:noFill/>
            </p:spPr>
            <p:txBody>
              <a:bodyPr wrap="none" rtlCol="0" anchor="ctr" anchorCtr="0">
                <a:spAutoFit/>
              </a:bodyPr>
              <a:lstStyle/>
              <a:p>
                <a:r>
                  <a:rPr lang="en-US" sz="1400" b="0" dirty="0">
                    <a:effectLst/>
                    <a:latin typeface="Arial" pitchFamily="34" charset="0"/>
                    <a:cs typeface="Arial" pitchFamily="34" charset="0"/>
                  </a:rPr>
                  <a:t>8</a:t>
                </a:r>
              </a:p>
            </p:txBody>
          </p:sp>
          <p:sp>
            <p:nvSpPr>
              <p:cNvPr id="144" name="TextBox 143"/>
              <p:cNvSpPr txBox="1"/>
              <p:nvPr/>
            </p:nvSpPr>
            <p:spPr>
              <a:xfrm>
                <a:off x="4731605" y="956021"/>
                <a:ext cx="284052" cy="264688"/>
              </a:xfrm>
              <a:prstGeom prst="rect">
                <a:avLst/>
              </a:prstGeom>
              <a:noFill/>
            </p:spPr>
            <p:txBody>
              <a:bodyPr wrap="none" rtlCol="0" anchor="ctr" anchorCtr="0">
                <a:spAutoFit/>
              </a:bodyPr>
              <a:lstStyle/>
              <a:p>
                <a:r>
                  <a:rPr lang="en-US" sz="1400" b="0" dirty="0">
                    <a:effectLst/>
                    <a:latin typeface="Arial" pitchFamily="34" charset="0"/>
                    <a:cs typeface="Arial" pitchFamily="34" charset="0"/>
                  </a:rPr>
                  <a:t>7</a:t>
                </a:r>
              </a:p>
            </p:txBody>
          </p:sp>
          <p:sp>
            <p:nvSpPr>
              <p:cNvPr id="145" name="TextBox 144"/>
              <p:cNvSpPr txBox="1"/>
              <p:nvPr/>
            </p:nvSpPr>
            <p:spPr>
              <a:xfrm>
                <a:off x="5288324" y="956021"/>
                <a:ext cx="284052" cy="264688"/>
              </a:xfrm>
              <a:prstGeom prst="rect">
                <a:avLst/>
              </a:prstGeom>
              <a:noFill/>
            </p:spPr>
            <p:txBody>
              <a:bodyPr wrap="none" rtlCol="0" anchor="ctr" anchorCtr="0">
                <a:spAutoFit/>
              </a:bodyPr>
              <a:lstStyle/>
              <a:p>
                <a:r>
                  <a:rPr lang="en-US" sz="1400" b="0" dirty="0">
                    <a:effectLst/>
                    <a:latin typeface="Arial" pitchFamily="34" charset="0"/>
                    <a:cs typeface="Arial" pitchFamily="34" charset="0"/>
                  </a:rPr>
                  <a:t>6</a:t>
                </a:r>
              </a:p>
            </p:txBody>
          </p:sp>
          <p:sp>
            <p:nvSpPr>
              <p:cNvPr id="146" name="TextBox 145"/>
              <p:cNvSpPr txBox="1"/>
              <p:nvPr/>
            </p:nvSpPr>
            <p:spPr>
              <a:xfrm>
                <a:off x="5838465" y="956021"/>
                <a:ext cx="284052" cy="264688"/>
              </a:xfrm>
              <a:prstGeom prst="rect">
                <a:avLst/>
              </a:prstGeom>
              <a:noFill/>
            </p:spPr>
            <p:txBody>
              <a:bodyPr wrap="none" rtlCol="0" anchor="ctr" anchorCtr="0">
                <a:spAutoFit/>
              </a:bodyPr>
              <a:lstStyle/>
              <a:p>
                <a:r>
                  <a:rPr lang="en-US" sz="1400" b="0" dirty="0">
                    <a:effectLst/>
                    <a:latin typeface="Arial" pitchFamily="34" charset="0"/>
                    <a:cs typeface="Arial" pitchFamily="34" charset="0"/>
                  </a:rPr>
                  <a:t>5</a:t>
                </a:r>
              </a:p>
            </p:txBody>
          </p:sp>
          <p:sp>
            <p:nvSpPr>
              <p:cNvPr id="147" name="TextBox 146"/>
              <p:cNvSpPr txBox="1"/>
              <p:nvPr/>
            </p:nvSpPr>
            <p:spPr>
              <a:xfrm>
                <a:off x="6388606" y="956021"/>
                <a:ext cx="284052" cy="264688"/>
              </a:xfrm>
              <a:prstGeom prst="rect">
                <a:avLst/>
              </a:prstGeom>
              <a:noFill/>
            </p:spPr>
            <p:txBody>
              <a:bodyPr wrap="none" rtlCol="0" anchor="ctr" anchorCtr="0">
                <a:spAutoFit/>
              </a:bodyPr>
              <a:lstStyle/>
              <a:p>
                <a:r>
                  <a:rPr lang="en-US" sz="1400" b="0" dirty="0">
                    <a:effectLst/>
                    <a:latin typeface="Arial" pitchFamily="34" charset="0"/>
                    <a:cs typeface="Arial" pitchFamily="34" charset="0"/>
                  </a:rPr>
                  <a:t>4</a:t>
                </a:r>
              </a:p>
            </p:txBody>
          </p:sp>
          <p:sp>
            <p:nvSpPr>
              <p:cNvPr id="148" name="TextBox 147"/>
              <p:cNvSpPr txBox="1"/>
              <p:nvPr/>
            </p:nvSpPr>
            <p:spPr>
              <a:xfrm>
                <a:off x="6961770" y="956021"/>
                <a:ext cx="284052" cy="264688"/>
              </a:xfrm>
              <a:prstGeom prst="rect">
                <a:avLst/>
              </a:prstGeom>
              <a:noFill/>
            </p:spPr>
            <p:txBody>
              <a:bodyPr wrap="none" rtlCol="0" anchor="ctr" anchorCtr="0">
                <a:spAutoFit/>
              </a:bodyPr>
              <a:lstStyle/>
              <a:p>
                <a:r>
                  <a:rPr lang="en-US" sz="1400" b="0" dirty="0">
                    <a:effectLst/>
                    <a:latin typeface="Arial" pitchFamily="34" charset="0"/>
                    <a:cs typeface="Arial" pitchFamily="34" charset="0"/>
                  </a:rPr>
                  <a:t>3</a:t>
                </a:r>
              </a:p>
            </p:txBody>
          </p:sp>
          <p:sp>
            <p:nvSpPr>
              <p:cNvPr id="149" name="TextBox 148"/>
              <p:cNvSpPr txBox="1"/>
              <p:nvPr/>
            </p:nvSpPr>
            <p:spPr>
              <a:xfrm>
                <a:off x="7511911" y="956021"/>
                <a:ext cx="284052" cy="264688"/>
              </a:xfrm>
              <a:prstGeom prst="rect">
                <a:avLst/>
              </a:prstGeom>
              <a:noFill/>
            </p:spPr>
            <p:txBody>
              <a:bodyPr wrap="none" rtlCol="0" anchor="ctr" anchorCtr="0">
                <a:spAutoFit/>
              </a:bodyPr>
              <a:lstStyle/>
              <a:p>
                <a:r>
                  <a:rPr lang="en-US" sz="1400" b="0" dirty="0">
                    <a:effectLst/>
                    <a:latin typeface="Arial" pitchFamily="34" charset="0"/>
                    <a:cs typeface="Arial" pitchFamily="34" charset="0"/>
                  </a:rPr>
                  <a:t>2</a:t>
                </a:r>
              </a:p>
            </p:txBody>
          </p:sp>
          <p:sp>
            <p:nvSpPr>
              <p:cNvPr id="150" name="TextBox 149"/>
              <p:cNvSpPr txBox="1"/>
              <p:nvPr/>
            </p:nvSpPr>
            <p:spPr>
              <a:xfrm>
                <a:off x="8058763" y="956021"/>
                <a:ext cx="284052" cy="264688"/>
              </a:xfrm>
              <a:prstGeom prst="rect">
                <a:avLst/>
              </a:prstGeom>
              <a:noFill/>
            </p:spPr>
            <p:txBody>
              <a:bodyPr wrap="none" rtlCol="0" anchor="ctr" anchorCtr="0">
                <a:spAutoFit/>
              </a:bodyPr>
              <a:lstStyle/>
              <a:p>
                <a:r>
                  <a:rPr lang="en-US" sz="1400" b="0" dirty="0">
                    <a:effectLst/>
                    <a:latin typeface="Arial" pitchFamily="34" charset="0"/>
                    <a:cs typeface="Arial" pitchFamily="34" charset="0"/>
                  </a:rPr>
                  <a:t>1</a:t>
                </a:r>
              </a:p>
            </p:txBody>
          </p:sp>
          <p:sp>
            <p:nvSpPr>
              <p:cNvPr id="151" name="TextBox 150"/>
              <p:cNvSpPr txBox="1"/>
              <p:nvPr/>
            </p:nvSpPr>
            <p:spPr>
              <a:xfrm>
                <a:off x="8635215" y="956021"/>
                <a:ext cx="284052" cy="264688"/>
              </a:xfrm>
              <a:prstGeom prst="rect">
                <a:avLst/>
              </a:prstGeom>
              <a:noFill/>
            </p:spPr>
            <p:txBody>
              <a:bodyPr wrap="none" rtlCol="0" anchor="ctr" anchorCtr="0">
                <a:spAutoFit/>
              </a:bodyPr>
              <a:lstStyle/>
              <a:p>
                <a:r>
                  <a:rPr lang="en-US" sz="1400" b="0" dirty="0">
                    <a:effectLst/>
                    <a:latin typeface="Arial" pitchFamily="34" charset="0"/>
                    <a:cs typeface="Arial" pitchFamily="34" charset="0"/>
                  </a:rPr>
                  <a:t>0</a:t>
                </a:r>
              </a:p>
            </p:txBody>
          </p:sp>
        </p:grpSp>
      </p:grpSp>
      <p:grpSp>
        <p:nvGrpSpPr>
          <p:cNvPr id="10" name="Group 9"/>
          <p:cNvGrpSpPr/>
          <p:nvPr/>
        </p:nvGrpSpPr>
        <p:grpSpPr>
          <a:xfrm>
            <a:off x="85626" y="1550622"/>
            <a:ext cx="8959850" cy="823462"/>
            <a:chOff x="85626" y="1802292"/>
            <a:chExt cx="8959850" cy="823462"/>
          </a:xfrm>
        </p:grpSpPr>
        <p:sp>
          <p:nvSpPr>
            <p:cNvPr id="161795" name="Rectangle 3"/>
            <p:cNvSpPr>
              <a:spLocks noChangeArrowheads="1"/>
            </p:cNvSpPr>
            <p:nvPr/>
          </p:nvSpPr>
          <p:spPr bwMode="auto">
            <a:xfrm>
              <a:off x="155476" y="2260861"/>
              <a:ext cx="2222499" cy="36489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r>
                <a:rPr lang="en-US" sz="1600" b="0" dirty="0">
                  <a:effectLst/>
                  <a:latin typeface="Arial" charset="0"/>
                </a:rPr>
                <a:t>reserved</a:t>
              </a:r>
              <a:endParaRPr lang="en-US" sz="1600" b="0" dirty="0">
                <a:effectLst/>
                <a:latin typeface="Arial" pitchFamily="34" charset="0"/>
                <a:cs typeface="Arial" pitchFamily="34" charset="0"/>
              </a:endParaRPr>
            </a:p>
          </p:txBody>
        </p:sp>
        <p:sp>
          <p:nvSpPr>
            <p:cNvPr id="161804" name="Rectangle 12"/>
            <p:cNvSpPr>
              <a:spLocks noChangeArrowheads="1"/>
            </p:cNvSpPr>
            <p:nvPr/>
          </p:nvSpPr>
          <p:spPr bwMode="auto">
            <a:xfrm>
              <a:off x="2377976" y="2260861"/>
              <a:ext cx="6667500" cy="36489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dirty="0" err="1">
                  <a:effectLst/>
                  <a:latin typeface="Arial" charset="0"/>
                </a:rPr>
                <a:t>PIEACKx</a:t>
              </a:r>
              <a:endParaRPr lang="en-US" sz="1600" b="0" dirty="0">
                <a:effectLst/>
                <a:latin typeface="Arial" pitchFamily="34" charset="0"/>
                <a:cs typeface="Arial" pitchFamily="34" charset="0"/>
              </a:endParaRPr>
            </a:p>
          </p:txBody>
        </p:sp>
        <p:sp>
          <p:nvSpPr>
            <p:cNvPr id="161893" name="Text Box 101"/>
            <p:cNvSpPr txBox="1">
              <a:spLocks noChangeArrowheads="1"/>
            </p:cNvSpPr>
            <p:nvPr/>
          </p:nvSpPr>
          <p:spPr bwMode="auto">
            <a:xfrm>
              <a:off x="85626" y="1802292"/>
              <a:ext cx="4634987" cy="289310"/>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PIE Interrupt Acknowledge</a:t>
              </a:r>
              <a:r>
                <a:rPr lang="en-US" sz="1600" b="0" dirty="0">
                  <a:effectLst/>
                  <a:latin typeface="Arial" charset="0"/>
                </a:rPr>
                <a:t> register (PIEACK)</a:t>
              </a:r>
            </a:p>
          </p:txBody>
        </p:sp>
        <p:sp>
          <p:nvSpPr>
            <p:cNvPr id="168" name="TextBox 167"/>
            <p:cNvSpPr txBox="1"/>
            <p:nvPr/>
          </p:nvSpPr>
          <p:spPr>
            <a:xfrm>
              <a:off x="901221" y="2036523"/>
              <a:ext cx="740908" cy="264688"/>
            </a:xfrm>
            <a:prstGeom prst="rect">
              <a:avLst/>
            </a:prstGeom>
            <a:noFill/>
          </p:spPr>
          <p:txBody>
            <a:bodyPr wrap="none" rtlCol="0" anchor="ctr" anchorCtr="0">
              <a:spAutoFit/>
            </a:bodyPr>
            <a:lstStyle/>
            <a:p>
              <a:r>
                <a:rPr lang="en-US" sz="1400" b="0" dirty="0">
                  <a:effectLst/>
                  <a:latin typeface="Arial" pitchFamily="34" charset="0"/>
                  <a:cs typeface="Arial" pitchFamily="34" charset="0"/>
                </a:rPr>
                <a:t>15 - 12</a:t>
              </a:r>
            </a:p>
          </p:txBody>
        </p:sp>
        <p:sp>
          <p:nvSpPr>
            <p:cNvPr id="172" name="TextBox 171"/>
            <p:cNvSpPr txBox="1"/>
            <p:nvPr/>
          </p:nvSpPr>
          <p:spPr>
            <a:xfrm>
              <a:off x="2467125" y="2036523"/>
              <a:ext cx="373564" cy="264688"/>
            </a:xfrm>
            <a:prstGeom prst="rect">
              <a:avLst/>
            </a:prstGeom>
            <a:noFill/>
          </p:spPr>
          <p:txBody>
            <a:bodyPr wrap="none" rtlCol="0" anchor="ctr" anchorCtr="0">
              <a:spAutoFit/>
            </a:bodyPr>
            <a:lstStyle/>
            <a:p>
              <a:r>
                <a:rPr lang="en-US" sz="1400" b="0" dirty="0">
                  <a:effectLst/>
                  <a:latin typeface="Arial" pitchFamily="34" charset="0"/>
                  <a:cs typeface="Arial" pitchFamily="34" charset="0"/>
                </a:rPr>
                <a:t>11</a:t>
              </a:r>
            </a:p>
          </p:txBody>
        </p:sp>
        <p:sp>
          <p:nvSpPr>
            <p:cNvPr id="173" name="TextBox 172"/>
            <p:cNvSpPr txBox="1"/>
            <p:nvPr/>
          </p:nvSpPr>
          <p:spPr>
            <a:xfrm>
              <a:off x="3017975" y="2036523"/>
              <a:ext cx="383438" cy="264688"/>
            </a:xfrm>
            <a:prstGeom prst="rect">
              <a:avLst/>
            </a:prstGeom>
            <a:noFill/>
          </p:spPr>
          <p:txBody>
            <a:bodyPr wrap="none" rtlCol="0" anchor="ctr" anchorCtr="0">
              <a:spAutoFit/>
            </a:bodyPr>
            <a:lstStyle/>
            <a:p>
              <a:r>
                <a:rPr lang="en-US" sz="1400" b="0" dirty="0">
                  <a:effectLst/>
                  <a:latin typeface="Arial" pitchFamily="34" charset="0"/>
                  <a:cs typeface="Arial" pitchFamily="34" charset="0"/>
                </a:rPr>
                <a:t>10</a:t>
              </a:r>
            </a:p>
          </p:txBody>
        </p:sp>
        <p:sp>
          <p:nvSpPr>
            <p:cNvPr id="174" name="TextBox 173"/>
            <p:cNvSpPr txBox="1"/>
            <p:nvPr/>
          </p:nvSpPr>
          <p:spPr>
            <a:xfrm>
              <a:off x="3624745" y="2036523"/>
              <a:ext cx="284052" cy="264688"/>
            </a:xfrm>
            <a:prstGeom prst="rect">
              <a:avLst/>
            </a:prstGeom>
            <a:noFill/>
          </p:spPr>
          <p:txBody>
            <a:bodyPr wrap="none" rtlCol="0" anchor="ctr" anchorCtr="0">
              <a:spAutoFit/>
            </a:bodyPr>
            <a:lstStyle/>
            <a:p>
              <a:r>
                <a:rPr lang="en-US" sz="1400" b="0" dirty="0">
                  <a:effectLst/>
                  <a:latin typeface="Arial" pitchFamily="34" charset="0"/>
                  <a:cs typeface="Arial" pitchFamily="34" charset="0"/>
                </a:rPr>
                <a:t>9</a:t>
              </a:r>
            </a:p>
          </p:txBody>
        </p:sp>
        <p:sp>
          <p:nvSpPr>
            <p:cNvPr id="175" name="TextBox 174"/>
            <p:cNvSpPr txBox="1"/>
            <p:nvPr/>
          </p:nvSpPr>
          <p:spPr>
            <a:xfrm>
              <a:off x="4171597" y="2036523"/>
              <a:ext cx="284052" cy="264688"/>
            </a:xfrm>
            <a:prstGeom prst="rect">
              <a:avLst/>
            </a:prstGeom>
            <a:noFill/>
          </p:spPr>
          <p:txBody>
            <a:bodyPr wrap="none" rtlCol="0" anchor="ctr" anchorCtr="0">
              <a:spAutoFit/>
            </a:bodyPr>
            <a:lstStyle/>
            <a:p>
              <a:r>
                <a:rPr lang="en-US" sz="1400" b="0" dirty="0">
                  <a:effectLst/>
                  <a:latin typeface="Arial" pitchFamily="34" charset="0"/>
                  <a:cs typeface="Arial" pitchFamily="34" charset="0"/>
                </a:rPr>
                <a:t>8</a:t>
              </a:r>
            </a:p>
          </p:txBody>
        </p:sp>
        <p:sp>
          <p:nvSpPr>
            <p:cNvPr id="176" name="TextBox 175"/>
            <p:cNvSpPr txBox="1"/>
            <p:nvPr/>
          </p:nvSpPr>
          <p:spPr>
            <a:xfrm>
              <a:off x="4731605" y="2036523"/>
              <a:ext cx="284052" cy="264688"/>
            </a:xfrm>
            <a:prstGeom prst="rect">
              <a:avLst/>
            </a:prstGeom>
            <a:noFill/>
          </p:spPr>
          <p:txBody>
            <a:bodyPr wrap="none" rtlCol="0" anchor="ctr" anchorCtr="0">
              <a:spAutoFit/>
            </a:bodyPr>
            <a:lstStyle/>
            <a:p>
              <a:r>
                <a:rPr lang="en-US" sz="1400" b="0" dirty="0">
                  <a:effectLst/>
                  <a:latin typeface="Arial" pitchFamily="34" charset="0"/>
                  <a:cs typeface="Arial" pitchFamily="34" charset="0"/>
                </a:rPr>
                <a:t>7</a:t>
              </a:r>
            </a:p>
          </p:txBody>
        </p:sp>
        <p:sp>
          <p:nvSpPr>
            <p:cNvPr id="177" name="TextBox 176"/>
            <p:cNvSpPr txBox="1"/>
            <p:nvPr/>
          </p:nvSpPr>
          <p:spPr>
            <a:xfrm>
              <a:off x="5288324" y="2036523"/>
              <a:ext cx="284052" cy="264688"/>
            </a:xfrm>
            <a:prstGeom prst="rect">
              <a:avLst/>
            </a:prstGeom>
            <a:noFill/>
          </p:spPr>
          <p:txBody>
            <a:bodyPr wrap="none" rtlCol="0" anchor="ctr" anchorCtr="0">
              <a:spAutoFit/>
            </a:bodyPr>
            <a:lstStyle/>
            <a:p>
              <a:r>
                <a:rPr lang="en-US" sz="1400" b="0" dirty="0">
                  <a:effectLst/>
                  <a:latin typeface="Arial" pitchFamily="34" charset="0"/>
                  <a:cs typeface="Arial" pitchFamily="34" charset="0"/>
                </a:rPr>
                <a:t>6</a:t>
              </a:r>
            </a:p>
          </p:txBody>
        </p:sp>
        <p:sp>
          <p:nvSpPr>
            <p:cNvPr id="178" name="TextBox 177"/>
            <p:cNvSpPr txBox="1"/>
            <p:nvPr/>
          </p:nvSpPr>
          <p:spPr>
            <a:xfrm>
              <a:off x="5838465" y="2036523"/>
              <a:ext cx="284052" cy="264688"/>
            </a:xfrm>
            <a:prstGeom prst="rect">
              <a:avLst/>
            </a:prstGeom>
            <a:noFill/>
          </p:spPr>
          <p:txBody>
            <a:bodyPr wrap="none" rtlCol="0" anchor="ctr" anchorCtr="0">
              <a:spAutoFit/>
            </a:bodyPr>
            <a:lstStyle/>
            <a:p>
              <a:r>
                <a:rPr lang="en-US" sz="1400" b="0" dirty="0">
                  <a:effectLst/>
                  <a:latin typeface="Arial" pitchFamily="34" charset="0"/>
                  <a:cs typeface="Arial" pitchFamily="34" charset="0"/>
                </a:rPr>
                <a:t>5</a:t>
              </a:r>
            </a:p>
          </p:txBody>
        </p:sp>
        <p:sp>
          <p:nvSpPr>
            <p:cNvPr id="179" name="TextBox 178"/>
            <p:cNvSpPr txBox="1"/>
            <p:nvPr/>
          </p:nvSpPr>
          <p:spPr>
            <a:xfrm>
              <a:off x="6388606" y="2036523"/>
              <a:ext cx="284052" cy="264688"/>
            </a:xfrm>
            <a:prstGeom prst="rect">
              <a:avLst/>
            </a:prstGeom>
            <a:noFill/>
          </p:spPr>
          <p:txBody>
            <a:bodyPr wrap="none" rtlCol="0" anchor="ctr" anchorCtr="0">
              <a:spAutoFit/>
            </a:bodyPr>
            <a:lstStyle/>
            <a:p>
              <a:r>
                <a:rPr lang="en-US" sz="1400" b="0" dirty="0">
                  <a:effectLst/>
                  <a:latin typeface="Arial" pitchFamily="34" charset="0"/>
                  <a:cs typeface="Arial" pitchFamily="34" charset="0"/>
                </a:rPr>
                <a:t>4</a:t>
              </a:r>
            </a:p>
          </p:txBody>
        </p:sp>
        <p:sp>
          <p:nvSpPr>
            <p:cNvPr id="180" name="TextBox 179"/>
            <p:cNvSpPr txBox="1"/>
            <p:nvPr/>
          </p:nvSpPr>
          <p:spPr>
            <a:xfrm>
              <a:off x="6961770" y="2036523"/>
              <a:ext cx="284052" cy="264688"/>
            </a:xfrm>
            <a:prstGeom prst="rect">
              <a:avLst/>
            </a:prstGeom>
            <a:noFill/>
          </p:spPr>
          <p:txBody>
            <a:bodyPr wrap="none" rtlCol="0" anchor="ctr" anchorCtr="0">
              <a:spAutoFit/>
            </a:bodyPr>
            <a:lstStyle/>
            <a:p>
              <a:r>
                <a:rPr lang="en-US" sz="1400" b="0" dirty="0">
                  <a:effectLst/>
                  <a:latin typeface="Arial" pitchFamily="34" charset="0"/>
                  <a:cs typeface="Arial" pitchFamily="34" charset="0"/>
                </a:rPr>
                <a:t>3</a:t>
              </a:r>
            </a:p>
          </p:txBody>
        </p:sp>
        <p:sp>
          <p:nvSpPr>
            <p:cNvPr id="181" name="TextBox 180"/>
            <p:cNvSpPr txBox="1"/>
            <p:nvPr/>
          </p:nvSpPr>
          <p:spPr>
            <a:xfrm>
              <a:off x="7511911" y="2036523"/>
              <a:ext cx="284052" cy="264688"/>
            </a:xfrm>
            <a:prstGeom prst="rect">
              <a:avLst/>
            </a:prstGeom>
            <a:noFill/>
          </p:spPr>
          <p:txBody>
            <a:bodyPr wrap="none" rtlCol="0" anchor="ctr" anchorCtr="0">
              <a:spAutoFit/>
            </a:bodyPr>
            <a:lstStyle/>
            <a:p>
              <a:r>
                <a:rPr lang="en-US" sz="1400" b="0" dirty="0">
                  <a:effectLst/>
                  <a:latin typeface="Arial" pitchFamily="34" charset="0"/>
                  <a:cs typeface="Arial" pitchFamily="34" charset="0"/>
                </a:rPr>
                <a:t>2</a:t>
              </a:r>
            </a:p>
          </p:txBody>
        </p:sp>
        <p:sp>
          <p:nvSpPr>
            <p:cNvPr id="182" name="TextBox 181"/>
            <p:cNvSpPr txBox="1"/>
            <p:nvPr/>
          </p:nvSpPr>
          <p:spPr>
            <a:xfrm>
              <a:off x="8058763" y="2036523"/>
              <a:ext cx="284052" cy="264688"/>
            </a:xfrm>
            <a:prstGeom prst="rect">
              <a:avLst/>
            </a:prstGeom>
            <a:noFill/>
          </p:spPr>
          <p:txBody>
            <a:bodyPr wrap="none" rtlCol="0" anchor="ctr" anchorCtr="0">
              <a:spAutoFit/>
            </a:bodyPr>
            <a:lstStyle/>
            <a:p>
              <a:r>
                <a:rPr lang="en-US" sz="1400" b="0" dirty="0">
                  <a:effectLst/>
                  <a:latin typeface="Arial" pitchFamily="34" charset="0"/>
                  <a:cs typeface="Arial" pitchFamily="34" charset="0"/>
                </a:rPr>
                <a:t>1</a:t>
              </a:r>
            </a:p>
          </p:txBody>
        </p:sp>
        <p:sp>
          <p:nvSpPr>
            <p:cNvPr id="183" name="TextBox 182"/>
            <p:cNvSpPr txBox="1"/>
            <p:nvPr/>
          </p:nvSpPr>
          <p:spPr>
            <a:xfrm>
              <a:off x="8635215" y="2036523"/>
              <a:ext cx="284052" cy="264688"/>
            </a:xfrm>
            <a:prstGeom prst="rect">
              <a:avLst/>
            </a:prstGeom>
            <a:noFill/>
          </p:spPr>
          <p:txBody>
            <a:bodyPr wrap="none" rtlCol="0" anchor="ctr" anchorCtr="0">
              <a:spAutoFit/>
            </a:bodyPr>
            <a:lstStyle/>
            <a:p>
              <a:r>
                <a:rPr lang="en-US" sz="1400" b="0" dirty="0">
                  <a:effectLst/>
                  <a:latin typeface="Arial" pitchFamily="34" charset="0"/>
                  <a:cs typeface="Arial" pitchFamily="34" charset="0"/>
                </a:rPr>
                <a:t>0</a:t>
              </a:r>
            </a:p>
          </p:txBody>
        </p:sp>
      </p:grpSp>
      <p:sp>
        <p:nvSpPr>
          <p:cNvPr id="169" name="Rectangle 54"/>
          <p:cNvSpPr txBox="1">
            <a:spLocks noChangeArrowheads="1"/>
          </p:cNvSpPr>
          <p:nvPr/>
        </p:nvSpPr>
        <p:spPr>
          <a:xfrm>
            <a:off x="155476" y="2483246"/>
            <a:ext cx="8840062" cy="4286670"/>
          </a:xfrm>
          <a:prstGeom prst="rect">
            <a:avLst/>
          </a:prstGeom>
        </p:spPr>
        <p:txBody>
          <a:bodyPr>
            <a:normAutofit lnSpcReduction="10000"/>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600"/>
              </a:spcBef>
              <a:spcAft>
                <a:spcPts val="0"/>
              </a:spcAft>
            </a:pPr>
            <a:r>
              <a:rPr lang="en-US" sz="2400" b="0" i="1" u="sng" dirty="0">
                <a:solidFill>
                  <a:srgbClr val="FF0000"/>
                </a:solidFill>
              </a:rPr>
              <a:t>NOTE</a:t>
            </a:r>
            <a:r>
              <a:rPr lang="en-US" sz="2400" b="0" i="1" dirty="0">
                <a:solidFill>
                  <a:srgbClr val="FF0000"/>
                </a:solidFill>
              </a:rPr>
              <a:t>:</a:t>
            </a:r>
            <a:r>
              <a:rPr lang="en-US" sz="2400" dirty="0"/>
              <a:t> These </a:t>
            </a:r>
            <a:r>
              <a:rPr lang="en-US" sz="2400" dirty="0" err="1"/>
              <a:t>Driverlib</a:t>
            </a:r>
            <a:r>
              <a:rPr lang="en-US" sz="2400" dirty="0"/>
              <a:t> functions modify </a:t>
            </a:r>
            <a:r>
              <a:rPr lang="en-US" sz="2400" i="1" dirty="0"/>
              <a:t>BOTH</a:t>
            </a:r>
            <a:r>
              <a:rPr lang="en-US" sz="2400" dirty="0"/>
              <a:t> the PIEIER and core IER registers:</a:t>
            </a:r>
          </a:p>
          <a:p>
            <a:pPr marL="0" indent="0" fontAlgn="auto">
              <a:lnSpc>
                <a:spcPct val="100000"/>
              </a:lnSpc>
              <a:spcBef>
                <a:spcPts val="600"/>
              </a:spcBef>
              <a:spcAft>
                <a:spcPts val="0"/>
              </a:spcAft>
              <a:buNone/>
            </a:pPr>
            <a:r>
              <a:rPr lang="en-US" sz="2000" dirty="0"/>
              <a:t>           </a:t>
            </a:r>
            <a:r>
              <a:rPr lang="en-US" sz="2000" dirty="0" err="1">
                <a:solidFill>
                  <a:schemeClr val="accent4">
                    <a:lumMod val="75000"/>
                  </a:schemeClr>
                </a:solidFill>
              </a:rPr>
              <a:t>Interrupt_enable</a:t>
            </a:r>
            <a:r>
              <a:rPr lang="en-US" sz="2000" dirty="0">
                <a:solidFill>
                  <a:schemeClr val="accent4">
                    <a:lumMod val="75000"/>
                  </a:schemeClr>
                </a:solidFill>
              </a:rPr>
              <a:t>(</a:t>
            </a:r>
            <a:r>
              <a:rPr lang="en-US" sz="2000" b="0" i="1" dirty="0" err="1">
                <a:solidFill>
                  <a:srgbClr val="00B050"/>
                </a:solidFill>
              </a:rPr>
              <a:t>interruptNumber</a:t>
            </a:r>
            <a:r>
              <a:rPr lang="en-US" sz="2000" dirty="0">
                <a:solidFill>
                  <a:schemeClr val="accent4">
                    <a:lumMod val="75000"/>
                  </a:schemeClr>
                </a:solidFill>
              </a:rPr>
              <a:t>);</a:t>
            </a:r>
            <a:endParaRPr lang="en-US" sz="2000" b="0" dirty="0"/>
          </a:p>
          <a:p>
            <a:pPr marL="0" indent="0" fontAlgn="auto">
              <a:lnSpc>
                <a:spcPct val="100000"/>
              </a:lnSpc>
              <a:spcBef>
                <a:spcPts val="600"/>
              </a:spcBef>
              <a:spcAft>
                <a:spcPts val="0"/>
              </a:spcAft>
              <a:buNone/>
            </a:pPr>
            <a:r>
              <a:rPr lang="en-US" sz="2000" dirty="0"/>
              <a:t>           </a:t>
            </a:r>
            <a:r>
              <a:rPr lang="en-US" sz="2000" dirty="0" err="1">
                <a:solidFill>
                  <a:schemeClr val="accent4">
                    <a:lumMod val="75000"/>
                  </a:schemeClr>
                </a:solidFill>
              </a:rPr>
              <a:t>Interrupt_disable</a:t>
            </a:r>
            <a:r>
              <a:rPr lang="en-US" sz="2000" dirty="0">
                <a:solidFill>
                  <a:schemeClr val="accent4">
                    <a:lumMod val="75000"/>
                  </a:schemeClr>
                </a:solidFill>
              </a:rPr>
              <a:t>(</a:t>
            </a:r>
            <a:r>
              <a:rPr lang="en-US" sz="2000" b="0" i="1" dirty="0" err="1">
                <a:solidFill>
                  <a:srgbClr val="00B050"/>
                </a:solidFill>
              </a:rPr>
              <a:t>interruptNumber</a:t>
            </a:r>
            <a:r>
              <a:rPr lang="en-US" sz="2000" dirty="0">
                <a:solidFill>
                  <a:schemeClr val="accent4">
                    <a:lumMod val="75000"/>
                  </a:schemeClr>
                </a:solidFill>
              </a:rPr>
              <a:t>);</a:t>
            </a:r>
            <a:endParaRPr lang="en-US" sz="2000" b="0" dirty="0"/>
          </a:p>
          <a:p>
            <a:pPr lvl="1" fontAlgn="auto">
              <a:lnSpc>
                <a:spcPct val="100000"/>
              </a:lnSpc>
              <a:spcBef>
                <a:spcPts val="600"/>
              </a:spcBef>
              <a:spcAft>
                <a:spcPts val="0"/>
              </a:spcAft>
            </a:pPr>
            <a:r>
              <a:rPr lang="en-US" sz="2000" b="0" i="1" dirty="0" err="1">
                <a:solidFill>
                  <a:srgbClr val="00B050"/>
                </a:solidFill>
              </a:rPr>
              <a:t>interruptNumber</a:t>
            </a:r>
            <a:r>
              <a:rPr lang="en-US" sz="2000" b="0" i="1" dirty="0"/>
              <a:t> </a:t>
            </a:r>
            <a:r>
              <a:rPr lang="en-US" sz="2000" b="0" dirty="0"/>
              <a:t>values are supplied in </a:t>
            </a:r>
            <a:r>
              <a:rPr lang="en-US" sz="2000" b="0" dirty="0" err="1"/>
              <a:t>driverlib</a:t>
            </a:r>
            <a:r>
              <a:rPr lang="en-US" sz="2000" b="0" dirty="0"/>
              <a:t>/</a:t>
            </a:r>
            <a:r>
              <a:rPr lang="en-US" sz="2000" b="0" dirty="0" err="1"/>
              <a:t>inc</a:t>
            </a:r>
            <a:r>
              <a:rPr lang="en-US" sz="2000" b="0" dirty="0"/>
              <a:t>/</a:t>
            </a:r>
            <a:r>
              <a:rPr lang="en-US" sz="2000" b="0" dirty="0" err="1"/>
              <a:t>hw_ints.h</a:t>
            </a:r>
            <a:endParaRPr lang="en-US" sz="2000" b="0" dirty="0"/>
          </a:p>
          <a:p>
            <a:pPr fontAlgn="auto">
              <a:lnSpc>
                <a:spcPct val="100000"/>
              </a:lnSpc>
              <a:spcBef>
                <a:spcPts val="600"/>
              </a:spcBef>
              <a:spcAft>
                <a:spcPts val="0"/>
              </a:spcAft>
            </a:pPr>
            <a:r>
              <a:rPr lang="en-US" sz="2400" dirty="0" err="1"/>
              <a:t>Driverlib</a:t>
            </a:r>
            <a:r>
              <a:rPr lang="en-US" sz="2400" dirty="0"/>
              <a:t> function used to acknowledge PIE group:</a:t>
            </a:r>
          </a:p>
          <a:p>
            <a:pPr marL="0" indent="0" fontAlgn="auto">
              <a:lnSpc>
                <a:spcPct val="100000"/>
              </a:lnSpc>
              <a:spcBef>
                <a:spcPts val="600"/>
              </a:spcBef>
              <a:spcAft>
                <a:spcPts val="0"/>
              </a:spcAft>
              <a:buNone/>
            </a:pPr>
            <a:r>
              <a:rPr lang="en-US" sz="2000" dirty="0"/>
              <a:t>           </a:t>
            </a:r>
            <a:r>
              <a:rPr lang="en-US" sz="2000" dirty="0" err="1">
                <a:solidFill>
                  <a:schemeClr val="accent4">
                    <a:lumMod val="75000"/>
                  </a:schemeClr>
                </a:solidFill>
              </a:rPr>
              <a:t>Interrupt_clearACKGroup</a:t>
            </a:r>
            <a:r>
              <a:rPr lang="en-US" sz="2000" dirty="0">
                <a:solidFill>
                  <a:schemeClr val="accent4">
                    <a:lumMod val="75000"/>
                  </a:schemeClr>
                </a:solidFill>
              </a:rPr>
              <a:t>(</a:t>
            </a:r>
            <a:r>
              <a:rPr lang="en-US" sz="2000" b="0" i="1" dirty="0">
                <a:solidFill>
                  <a:srgbClr val="00B050"/>
                </a:solidFill>
              </a:rPr>
              <a:t>group</a:t>
            </a:r>
            <a:r>
              <a:rPr lang="en-US" sz="2000" dirty="0">
                <a:solidFill>
                  <a:schemeClr val="accent4">
                    <a:lumMod val="75000"/>
                  </a:schemeClr>
                </a:solidFill>
              </a:rPr>
              <a:t>);</a:t>
            </a:r>
            <a:endParaRPr lang="en-US" sz="2000" b="0" dirty="0"/>
          </a:p>
          <a:p>
            <a:pPr lvl="1" fontAlgn="auto">
              <a:lnSpc>
                <a:spcPct val="100000"/>
              </a:lnSpc>
              <a:spcBef>
                <a:spcPts val="600"/>
              </a:spcBef>
              <a:spcAft>
                <a:spcPts val="0"/>
              </a:spcAft>
            </a:pPr>
            <a:r>
              <a:rPr lang="en-US" sz="2000" b="0" i="1" dirty="0">
                <a:solidFill>
                  <a:srgbClr val="00B050"/>
                </a:solidFill>
              </a:rPr>
              <a:t>group</a:t>
            </a:r>
            <a:r>
              <a:rPr lang="en-US" sz="2000" b="0" i="1" dirty="0"/>
              <a:t> </a:t>
            </a:r>
            <a:r>
              <a:rPr lang="en-US" sz="2000" b="0" dirty="0"/>
              <a:t>parameter is a logical OR of the values:</a:t>
            </a:r>
          </a:p>
          <a:p>
            <a:pPr lvl="2" fontAlgn="auto">
              <a:lnSpc>
                <a:spcPct val="100000"/>
              </a:lnSpc>
              <a:spcBef>
                <a:spcPts val="600"/>
              </a:spcBef>
              <a:spcAft>
                <a:spcPts val="0"/>
              </a:spcAft>
            </a:pPr>
            <a:r>
              <a:rPr lang="en-US" sz="1800" b="0" dirty="0" err="1"/>
              <a:t>INTERRUPT_ACK_GROUP</a:t>
            </a:r>
            <a:r>
              <a:rPr lang="en-US" sz="1800" b="0" dirty="0" err="1">
                <a:solidFill>
                  <a:srgbClr val="FF0000"/>
                </a:solidFill>
              </a:rPr>
              <a:t>x</a:t>
            </a:r>
            <a:endParaRPr lang="en-US" sz="1800" b="0" dirty="0">
              <a:solidFill>
                <a:srgbClr val="FF0000"/>
              </a:solidFill>
            </a:endParaRPr>
          </a:p>
          <a:p>
            <a:pPr lvl="3" fontAlgn="auto">
              <a:lnSpc>
                <a:spcPct val="100000"/>
              </a:lnSpc>
              <a:spcBef>
                <a:spcPts val="600"/>
              </a:spcBef>
              <a:spcAft>
                <a:spcPts val="0"/>
              </a:spcAft>
            </a:pPr>
            <a:r>
              <a:rPr lang="en-US" sz="1600" b="0" dirty="0"/>
              <a:t>where </a:t>
            </a:r>
            <a:r>
              <a:rPr lang="en-US" sz="1600" b="0" dirty="0">
                <a:solidFill>
                  <a:srgbClr val="FF0000"/>
                </a:solidFill>
              </a:rPr>
              <a:t>x</a:t>
            </a:r>
            <a:r>
              <a:rPr lang="en-US" sz="1600" b="0" dirty="0"/>
              <a:t> is the interrupt number between 1 and 12</a:t>
            </a:r>
          </a:p>
          <a:p>
            <a:pPr lvl="1" fontAlgn="auto">
              <a:lnSpc>
                <a:spcPct val="100000"/>
              </a:lnSpc>
              <a:spcBef>
                <a:spcPts val="600"/>
              </a:spcBef>
              <a:spcAft>
                <a:spcPts val="0"/>
              </a:spcAft>
            </a:pPr>
            <a:r>
              <a:rPr lang="en-US" sz="2000" b="0" dirty="0"/>
              <a:t>Acknowledges group and clears any interrupt flag within group</a:t>
            </a:r>
          </a:p>
          <a:p>
            <a:pPr lvl="1" fontAlgn="auto">
              <a:lnSpc>
                <a:spcPct val="100000"/>
              </a:lnSpc>
              <a:spcBef>
                <a:spcPts val="600"/>
              </a:spcBef>
              <a:spcAft>
                <a:spcPts val="0"/>
              </a:spcAft>
            </a:pPr>
            <a:r>
              <a:rPr lang="en-US" sz="2000" b="0" dirty="0"/>
              <a:t>Required to receive further interrupts in PIE group (done in ISR)</a:t>
            </a:r>
            <a:endParaRPr lang="en-US" sz="2000" dirty="0"/>
          </a:p>
        </p:txBody>
      </p:sp>
    </p:spTree>
    <p:custDataLst>
      <p:tags r:id="rId1"/>
    </p:custDataLst>
    <p:extLst>
      <p:ext uri="{BB962C8B-B14F-4D97-AF65-F5344CB8AC3E}">
        <p14:creationId xmlns:p14="http://schemas.microsoft.com/office/powerpoint/2010/main" val="2859719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dirty="0"/>
              <a:t>Module Objectives</a:t>
            </a:r>
          </a:p>
        </p:txBody>
      </p:sp>
      <p:sp>
        <p:nvSpPr>
          <p:cNvPr id="149507" name="Rectangle 3"/>
          <p:cNvSpPr>
            <a:spLocks noGrp="1" noChangeArrowheads="1"/>
          </p:cNvSpPr>
          <p:nvPr>
            <p:ph idx="1"/>
          </p:nvPr>
        </p:nvSpPr>
        <p:spPr>
          <a:xfrm>
            <a:off x="617989" y="1082180"/>
            <a:ext cx="7934325" cy="5083728"/>
          </a:xfrm>
        </p:spPr>
        <p:txBody>
          <a:bodyPr>
            <a:noAutofit/>
          </a:bodyPr>
          <a:lstStyle/>
          <a:p>
            <a:pPr marL="398463" indent="-398463">
              <a:lnSpc>
                <a:spcPct val="110000"/>
              </a:lnSpc>
              <a:spcBef>
                <a:spcPts val="2400"/>
              </a:spcBef>
            </a:pPr>
            <a:r>
              <a:rPr lang="en-US" sz="2800" dirty="0"/>
              <a:t>Reset Sources</a:t>
            </a:r>
          </a:p>
          <a:p>
            <a:pPr marL="398463" indent="-398463">
              <a:lnSpc>
                <a:spcPct val="110000"/>
              </a:lnSpc>
              <a:spcBef>
                <a:spcPts val="2400"/>
              </a:spcBef>
            </a:pPr>
            <a:r>
              <a:rPr lang="en-US" sz="2800" dirty="0"/>
              <a:t>Enhanced Boot Modes</a:t>
            </a:r>
          </a:p>
          <a:p>
            <a:pPr marL="398463" indent="-398463">
              <a:lnSpc>
                <a:spcPct val="110000"/>
              </a:lnSpc>
              <a:spcBef>
                <a:spcPts val="2400"/>
              </a:spcBef>
            </a:pPr>
            <a:r>
              <a:rPr lang="en-US" sz="2800" dirty="0"/>
              <a:t>Peripheral Reset</a:t>
            </a:r>
          </a:p>
          <a:p>
            <a:pPr marL="398463" indent="-398463">
              <a:lnSpc>
                <a:spcPct val="110000"/>
              </a:lnSpc>
              <a:spcBef>
                <a:spcPts val="2400"/>
              </a:spcBef>
            </a:pPr>
            <a:r>
              <a:rPr lang="en-US" sz="2800" dirty="0"/>
              <a:t>Interrupt Source and Interrupt Structure</a:t>
            </a:r>
          </a:p>
          <a:p>
            <a:pPr marL="398463" indent="-398463">
              <a:lnSpc>
                <a:spcPct val="110000"/>
              </a:lnSpc>
              <a:spcBef>
                <a:spcPts val="2400"/>
              </a:spcBef>
            </a:pPr>
            <a:r>
              <a:rPr lang="en-US" sz="2800" dirty="0"/>
              <a:t>Peripheral Interrupt Expansion</a:t>
            </a:r>
          </a:p>
          <a:p>
            <a:pPr marL="398463" indent="-398463">
              <a:lnSpc>
                <a:spcPct val="110000"/>
              </a:lnSpc>
              <a:spcBef>
                <a:spcPts val="2400"/>
              </a:spcBef>
            </a:pPr>
            <a:r>
              <a:rPr lang="en-US" sz="2800" dirty="0"/>
              <a:t>Initialize Interrupt Module</a:t>
            </a:r>
          </a:p>
          <a:p>
            <a:pPr marL="398463" indent="-398463">
              <a:lnSpc>
                <a:spcPct val="110000"/>
              </a:lnSpc>
              <a:spcBef>
                <a:spcPts val="2400"/>
              </a:spcBef>
            </a:pPr>
            <a:r>
              <a:rPr lang="en-US" sz="2800" dirty="0"/>
              <a:t>Event Sequence of an Interrupt</a:t>
            </a:r>
          </a:p>
        </p:txBody>
      </p:sp>
    </p:spTree>
    <p:custDataLst>
      <p:tags r:id="rId1"/>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4" name="Rectangle 4"/>
          <p:cNvSpPr>
            <a:spLocks noGrp="1" noChangeArrowheads="1"/>
          </p:cNvSpPr>
          <p:nvPr>
            <p:ph type="title"/>
          </p:nvPr>
        </p:nvSpPr>
        <p:spPr/>
        <p:txBody>
          <a:bodyPr>
            <a:normAutofit/>
          </a:bodyPr>
          <a:lstStyle/>
          <a:p>
            <a:r>
              <a:rPr lang="en-US" dirty="0"/>
              <a:t>Initialize Interrupt Module and PIE Block</a:t>
            </a:r>
          </a:p>
        </p:txBody>
      </p:sp>
      <p:sp>
        <p:nvSpPr>
          <p:cNvPr id="215060" name="AutoShape 20"/>
          <p:cNvSpPr>
            <a:spLocks noChangeArrowheads="1"/>
          </p:cNvSpPr>
          <p:nvPr/>
        </p:nvSpPr>
        <p:spPr bwMode="auto">
          <a:xfrm>
            <a:off x="377559" y="895767"/>
            <a:ext cx="3504328" cy="1585519"/>
          </a:xfrm>
          <a:prstGeom prst="flowChartDocumen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endParaRPr lang="en-US">
              <a:effectLst/>
            </a:endParaRPr>
          </a:p>
        </p:txBody>
      </p:sp>
      <p:grpSp>
        <p:nvGrpSpPr>
          <p:cNvPr id="9" name="Group 8"/>
          <p:cNvGrpSpPr/>
          <p:nvPr/>
        </p:nvGrpSpPr>
        <p:grpSpPr>
          <a:xfrm>
            <a:off x="1652972" y="1091433"/>
            <a:ext cx="292099" cy="501649"/>
            <a:chOff x="1595434" y="1839909"/>
            <a:chExt cx="292099" cy="501649"/>
          </a:xfrm>
        </p:grpSpPr>
        <p:sp>
          <p:nvSpPr>
            <p:cNvPr id="215048" name="Text Box 8"/>
            <p:cNvSpPr txBox="1">
              <a:spLocks noChangeArrowheads="1"/>
            </p:cNvSpPr>
            <p:nvPr/>
          </p:nvSpPr>
          <p:spPr bwMode="auto">
            <a:xfrm>
              <a:off x="1595434" y="1839909"/>
              <a:ext cx="292099" cy="276224"/>
            </a:xfrm>
            <a:prstGeom prst="rect">
              <a:avLst/>
            </a:prstGeom>
            <a:noFill/>
            <a:ln w="12700">
              <a:noFill/>
              <a:miter lim="800000"/>
              <a:headEnd type="none" w="sm" len="sm"/>
              <a:tailEnd type="none" w="sm" len="sm"/>
            </a:ln>
            <a:effectLst/>
          </p:spPr>
          <p:txBody>
            <a:bodyPr wrap="none">
              <a:spAutoFit/>
            </a:bodyPr>
            <a:lstStyle/>
            <a:p>
              <a:r>
                <a:rPr lang="en-US" sz="1400" b="0">
                  <a:effectLst/>
                  <a:latin typeface="Courier New" pitchFamily="49" charset="0"/>
                  <a:cs typeface="Arial" charset="0"/>
                </a:rPr>
                <a:t>•</a:t>
              </a:r>
              <a:endParaRPr lang="en-US" sz="1400" b="0">
                <a:effectLst/>
                <a:latin typeface="Courier New" pitchFamily="49" charset="0"/>
              </a:endParaRPr>
            </a:p>
          </p:txBody>
        </p:sp>
        <p:sp>
          <p:nvSpPr>
            <p:cNvPr id="215049" name="Text Box 9"/>
            <p:cNvSpPr txBox="1">
              <a:spLocks noChangeArrowheads="1"/>
            </p:cNvSpPr>
            <p:nvPr/>
          </p:nvSpPr>
          <p:spPr bwMode="auto">
            <a:xfrm>
              <a:off x="1595434" y="1952621"/>
              <a:ext cx="292099" cy="276224"/>
            </a:xfrm>
            <a:prstGeom prst="rect">
              <a:avLst/>
            </a:prstGeom>
            <a:noFill/>
            <a:ln w="12700">
              <a:noFill/>
              <a:miter lim="800000"/>
              <a:headEnd type="none" w="sm" len="sm"/>
              <a:tailEnd type="none" w="sm" len="sm"/>
            </a:ln>
            <a:effectLst/>
          </p:spPr>
          <p:txBody>
            <a:bodyPr wrap="none">
              <a:spAutoFit/>
            </a:bodyPr>
            <a:lstStyle/>
            <a:p>
              <a:r>
                <a:rPr lang="en-US" sz="1400" b="0">
                  <a:effectLst/>
                  <a:latin typeface="Courier New" pitchFamily="49" charset="0"/>
                  <a:cs typeface="Arial" charset="0"/>
                </a:rPr>
                <a:t>•</a:t>
              </a:r>
              <a:endParaRPr lang="en-US" sz="1400" b="0">
                <a:effectLst/>
                <a:latin typeface="Courier New" pitchFamily="49" charset="0"/>
              </a:endParaRPr>
            </a:p>
          </p:txBody>
        </p:sp>
        <p:sp>
          <p:nvSpPr>
            <p:cNvPr id="215050" name="Text Box 10"/>
            <p:cNvSpPr txBox="1">
              <a:spLocks noChangeArrowheads="1"/>
            </p:cNvSpPr>
            <p:nvPr/>
          </p:nvSpPr>
          <p:spPr bwMode="auto">
            <a:xfrm>
              <a:off x="1595434" y="2065334"/>
              <a:ext cx="292099" cy="276224"/>
            </a:xfrm>
            <a:prstGeom prst="rect">
              <a:avLst/>
            </a:prstGeom>
            <a:noFill/>
            <a:ln w="12700">
              <a:noFill/>
              <a:miter lim="800000"/>
              <a:headEnd type="none" w="sm" len="sm"/>
              <a:tailEnd type="none" w="sm" len="sm"/>
            </a:ln>
            <a:effectLst/>
          </p:spPr>
          <p:txBody>
            <a:bodyPr wrap="none">
              <a:spAutoFit/>
            </a:bodyPr>
            <a:lstStyle/>
            <a:p>
              <a:r>
                <a:rPr lang="en-US" sz="1400" b="0">
                  <a:effectLst/>
                  <a:latin typeface="Courier New" pitchFamily="49" charset="0"/>
                  <a:cs typeface="Arial" charset="0"/>
                </a:rPr>
                <a:t>•</a:t>
              </a:r>
              <a:endParaRPr lang="en-US" sz="1400" b="0">
                <a:effectLst/>
                <a:latin typeface="Courier New" pitchFamily="49" charset="0"/>
              </a:endParaRPr>
            </a:p>
          </p:txBody>
        </p:sp>
      </p:grpSp>
      <p:sp>
        <p:nvSpPr>
          <p:cNvPr id="215052" name="Text Box 12"/>
          <p:cNvSpPr txBox="1">
            <a:spLocks noChangeArrowheads="1"/>
          </p:cNvSpPr>
          <p:nvPr/>
        </p:nvSpPr>
        <p:spPr bwMode="auto">
          <a:xfrm>
            <a:off x="371208" y="940624"/>
            <a:ext cx="2440092" cy="264688"/>
          </a:xfrm>
          <a:prstGeom prst="rect">
            <a:avLst/>
          </a:prstGeom>
          <a:noFill/>
          <a:ln w="12700">
            <a:noFill/>
            <a:miter lim="800000"/>
            <a:headEnd type="none" w="sm" len="sm"/>
            <a:tailEnd type="none" w="sm" len="sm"/>
          </a:ln>
          <a:effectLst/>
        </p:spPr>
        <p:txBody>
          <a:bodyPr wrap="none">
            <a:spAutoFit/>
          </a:bodyPr>
          <a:lstStyle/>
          <a:p>
            <a:r>
              <a:rPr lang="en-US" sz="1400" b="0">
                <a:effectLst/>
                <a:latin typeface="Courier New" pitchFamily="49" charset="0"/>
              </a:rPr>
              <a:t>// CPU Initialization</a:t>
            </a:r>
          </a:p>
        </p:txBody>
      </p:sp>
      <p:sp>
        <p:nvSpPr>
          <p:cNvPr id="215054" name="Text Box 14"/>
          <p:cNvSpPr txBox="1">
            <a:spLocks noChangeArrowheads="1"/>
          </p:cNvSpPr>
          <p:nvPr/>
        </p:nvSpPr>
        <p:spPr bwMode="auto">
          <a:xfrm>
            <a:off x="522340" y="1435924"/>
            <a:ext cx="2654894" cy="275460"/>
          </a:xfrm>
          <a:prstGeom prst="rect">
            <a:avLst/>
          </a:prstGeom>
          <a:noFill/>
          <a:ln w="12700">
            <a:noFill/>
            <a:miter lim="800000"/>
            <a:headEnd type="none" w="sm" len="sm"/>
            <a:tailEnd type="none" w="sm" len="sm"/>
          </a:ln>
          <a:effectLst/>
        </p:spPr>
        <p:txBody>
          <a:bodyPr wrap="none">
            <a:spAutoFit/>
          </a:bodyPr>
          <a:lstStyle/>
          <a:p>
            <a:r>
              <a:rPr lang="en-US" sz="1400" dirty="0" err="1">
                <a:latin typeface="Courier New" pitchFamily="49" charset="0"/>
              </a:rPr>
              <a:t>Interrupt_initModule</a:t>
            </a:r>
            <a:r>
              <a:rPr lang="en-US" sz="1400" dirty="0">
                <a:latin typeface="Courier New" pitchFamily="49" charset="0"/>
              </a:rPr>
              <a:t>();</a:t>
            </a:r>
            <a:endParaRPr lang="en-US" sz="1400" dirty="0">
              <a:effectLst/>
              <a:latin typeface="Courier New" pitchFamily="49" charset="0"/>
            </a:endParaRPr>
          </a:p>
        </p:txBody>
      </p:sp>
      <p:grpSp>
        <p:nvGrpSpPr>
          <p:cNvPr id="8" name="Group 7"/>
          <p:cNvGrpSpPr/>
          <p:nvPr/>
        </p:nvGrpSpPr>
        <p:grpSpPr>
          <a:xfrm>
            <a:off x="1652972" y="1901896"/>
            <a:ext cx="292099" cy="501651"/>
            <a:chOff x="1595434" y="2339979"/>
            <a:chExt cx="292099" cy="501651"/>
          </a:xfrm>
        </p:grpSpPr>
        <p:sp>
          <p:nvSpPr>
            <p:cNvPr id="215057" name="Text Box 17"/>
            <p:cNvSpPr txBox="1">
              <a:spLocks noChangeArrowheads="1"/>
            </p:cNvSpPr>
            <p:nvPr/>
          </p:nvSpPr>
          <p:spPr bwMode="auto">
            <a:xfrm>
              <a:off x="1595434" y="2339979"/>
              <a:ext cx="292099" cy="276226"/>
            </a:xfrm>
            <a:prstGeom prst="rect">
              <a:avLst/>
            </a:prstGeom>
            <a:noFill/>
            <a:ln w="12700">
              <a:noFill/>
              <a:miter lim="800000"/>
              <a:headEnd type="none" w="sm" len="sm"/>
              <a:tailEnd type="none" w="sm" len="sm"/>
            </a:ln>
            <a:effectLst/>
          </p:spPr>
          <p:txBody>
            <a:bodyPr wrap="none">
              <a:spAutoFit/>
            </a:bodyPr>
            <a:lstStyle/>
            <a:p>
              <a:r>
                <a:rPr lang="en-US" sz="1400" b="0">
                  <a:effectLst/>
                  <a:latin typeface="Courier New" pitchFamily="49" charset="0"/>
                  <a:cs typeface="Arial" charset="0"/>
                </a:rPr>
                <a:t>•</a:t>
              </a:r>
              <a:endParaRPr lang="en-US" sz="1400" b="0">
                <a:effectLst/>
                <a:latin typeface="Courier New" pitchFamily="49" charset="0"/>
              </a:endParaRPr>
            </a:p>
          </p:txBody>
        </p:sp>
        <p:sp>
          <p:nvSpPr>
            <p:cNvPr id="215058" name="Text Box 18"/>
            <p:cNvSpPr txBox="1">
              <a:spLocks noChangeArrowheads="1"/>
            </p:cNvSpPr>
            <p:nvPr/>
          </p:nvSpPr>
          <p:spPr bwMode="auto">
            <a:xfrm>
              <a:off x="1595434" y="2452692"/>
              <a:ext cx="292099" cy="276226"/>
            </a:xfrm>
            <a:prstGeom prst="rect">
              <a:avLst/>
            </a:prstGeom>
            <a:noFill/>
            <a:ln w="12700">
              <a:noFill/>
              <a:miter lim="800000"/>
              <a:headEnd type="none" w="sm" len="sm"/>
              <a:tailEnd type="none" w="sm" len="sm"/>
            </a:ln>
            <a:effectLst/>
          </p:spPr>
          <p:txBody>
            <a:bodyPr wrap="none">
              <a:spAutoFit/>
            </a:bodyPr>
            <a:lstStyle/>
            <a:p>
              <a:r>
                <a:rPr lang="en-US" sz="1400" b="0" dirty="0">
                  <a:effectLst/>
                  <a:latin typeface="Courier New" pitchFamily="49" charset="0"/>
                  <a:cs typeface="Arial" charset="0"/>
                </a:rPr>
                <a:t>•</a:t>
              </a:r>
              <a:endParaRPr lang="en-US" sz="1400" b="0" dirty="0">
                <a:effectLst/>
                <a:latin typeface="Courier New" pitchFamily="49" charset="0"/>
              </a:endParaRPr>
            </a:p>
          </p:txBody>
        </p:sp>
        <p:sp>
          <p:nvSpPr>
            <p:cNvPr id="215059" name="Text Box 19"/>
            <p:cNvSpPr txBox="1">
              <a:spLocks noChangeArrowheads="1"/>
            </p:cNvSpPr>
            <p:nvPr/>
          </p:nvSpPr>
          <p:spPr bwMode="auto">
            <a:xfrm>
              <a:off x="1595434" y="2565404"/>
              <a:ext cx="292099" cy="276226"/>
            </a:xfrm>
            <a:prstGeom prst="rect">
              <a:avLst/>
            </a:prstGeom>
            <a:noFill/>
            <a:ln w="12700">
              <a:noFill/>
              <a:miter lim="800000"/>
              <a:headEnd type="none" w="sm" len="sm"/>
              <a:tailEnd type="none" w="sm" len="sm"/>
            </a:ln>
            <a:effectLst/>
          </p:spPr>
          <p:txBody>
            <a:bodyPr wrap="none">
              <a:spAutoFit/>
            </a:bodyPr>
            <a:lstStyle/>
            <a:p>
              <a:r>
                <a:rPr lang="en-US" sz="1400" b="0">
                  <a:effectLst/>
                  <a:latin typeface="Courier New" pitchFamily="49" charset="0"/>
                  <a:cs typeface="Arial" charset="0"/>
                </a:rPr>
                <a:t>•</a:t>
              </a:r>
              <a:endParaRPr lang="en-US" sz="1400" b="0">
                <a:effectLst/>
                <a:latin typeface="Courier New" pitchFamily="49" charset="0"/>
              </a:endParaRPr>
            </a:p>
          </p:txBody>
        </p:sp>
      </p:grpSp>
      <p:sp>
        <p:nvSpPr>
          <p:cNvPr id="215061" name="Text Box 21"/>
          <p:cNvSpPr txBox="1">
            <a:spLocks noChangeArrowheads="1"/>
          </p:cNvSpPr>
          <p:nvPr/>
        </p:nvSpPr>
        <p:spPr bwMode="auto">
          <a:xfrm>
            <a:off x="381869" y="611997"/>
            <a:ext cx="817562" cy="287338"/>
          </a:xfrm>
          <a:prstGeom prst="rect">
            <a:avLst/>
          </a:prstGeom>
          <a:noFill/>
          <a:ln w="12700">
            <a:noFill/>
            <a:miter lim="800000"/>
            <a:headEnd type="none" w="sm" len="sm"/>
            <a:tailEnd type="none" w="sm" len="sm"/>
          </a:ln>
          <a:effectLst/>
        </p:spPr>
        <p:txBody>
          <a:bodyPr wrap="none">
            <a:spAutoFit/>
          </a:bodyPr>
          <a:lstStyle/>
          <a:p>
            <a:r>
              <a:rPr lang="en-US" sz="1600" b="0" i="1" dirty="0" err="1">
                <a:effectLst/>
                <a:latin typeface="Arial" charset="0"/>
              </a:rPr>
              <a:t>Main.c</a:t>
            </a:r>
            <a:endParaRPr lang="en-US" sz="1600" b="0" i="1" dirty="0">
              <a:effectLst/>
              <a:latin typeface="Arial" charset="0"/>
            </a:endParaRPr>
          </a:p>
        </p:txBody>
      </p:sp>
      <p:sp>
        <p:nvSpPr>
          <p:cNvPr id="215086" name="AutoShape 46"/>
          <p:cNvSpPr>
            <a:spLocks noChangeArrowheads="1"/>
          </p:cNvSpPr>
          <p:nvPr/>
        </p:nvSpPr>
        <p:spPr bwMode="auto">
          <a:xfrm>
            <a:off x="4706881" y="898463"/>
            <a:ext cx="2668703" cy="2004829"/>
          </a:xfrm>
          <a:prstGeom prst="flowChartDocumen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15097" name="Text Box 57"/>
          <p:cNvSpPr txBox="1">
            <a:spLocks noChangeArrowheads="1"/>
          </p:cNvSpPr>
          <p:nvPr/>
        </p:nvSpPr>
        <p:spPr bwMode="auto">
          <a:xfrm>
            <a:off x="4719582" y="597742"/>
            <a:ext cx="1098378" cy="289310"/>
          </a:xfrm>
          <a:prstGeom prst="rect">
            <a:avLst/>
          </a:prstGeom>
          <a:noFill/>
          <a:ln w="12700">
            <a:noFill/>
            <a:miter lim="800000"/>
            <a:headEnd type="none" w="sm" len="sm"/>
            <a:tailEnd type="none" w="sm" len="sm"/>
          </a:ln>
          <a:effectLst/>
        </p:spPr>
        <p:txBody>
          <a:bodyPr wrap="none">
            <a:spAutoFit/>
          </a:bodyPr>
          <a:lstStyle/>
          <a:p>
            <a:r>
              <a:rPr lang="en-US" sz="1600" b="0" i="1" dirty="0" err="1">
                <a:effectLst/>
                <a:latin typeface="Arial" charset="0"/>
              </a:rPr>
              <a:t>interrupt.c</a:t>
            </a:r>
            <a:endParaRPr lang="en-US" sz="1600" b="0" i="1" dirty="0">
              <a:effectLst/>
              <a:latin typeface="Arial" charset="0"/>
            </a:endParaRPr>
          </a:p>
        </p:txBody>
      </p:sp>
      <p:sp>
        <p:nvSpPr>
          <p:cNvPr id="215115" name="Rectangle 75"/>
          <p:cNvSpPr>
            <a:spLocks noChangeArrowheads="1"/>
          </p:cNvSpPr>
          <p:nvPr/>
        </p:nvSpPr>
        <p:spPr bwMode="auto">
          <a:xfrm>
            <a:off x="6751006" y="3164338"/>
            <a:ext cx="1692275" cy="344170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15117" name="Rectangle 77"/>
          <p:cNvSpPr>
            <a:spLocks noChangeArrowheads="1"/>
          </p:cNvSpPr>
          <p:nvPr/>
        </p:nvSpPr>
        <p:spPr bwMode="auto">
          <a:xfrm>
            <a:off x="6751006" y="4007300"/>
            <a:ext cx="1690688" cy="1414463"/>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algn="ctr">
              <a:spcBef>
                <a:spcPct val="25000"/>
              </a:spcBef>
            </a:pPr>
            <a:r>
              <a:rPr lang="en-US" sz="1600" dirty="0">
                <a:effectLst/>
                <a:latin typeface="Arial" charset="0"/>
              </a:rPr>
              <a:t>PIE RAM</a:t>
            </a:r>
          </a:p>
          <a:p>
            <a:pPr algn="ctr">
              <a:spcBef>
                <a:spcPct val="25000"/>
              </a:spcBef>
            </a:pPr>
            <a:r>
              <a:rPr lang="en-US" sz="1600" dirty="0">
                <a:effectLst/>
                <a:latin typeface="Arial" charset="0"/>
              </a:rPr>
              <a:t>Vectors</a:t>
            </a:r>
          </a:p>
          <a:p>
            <a:pPr algn="ctr">
              <a:spcBef>
                <a:spcPct val="25000"/>
              </a:spcBef>
            </a:pPr>
            <a:r>
              <a:rPr lang="en-US" sz="1600" dirty="0">
                <a:effectLst/>
                <a:latin typeface="Arial" charset="0"/>
              </a:rPr>
              <a:t>512w</a:t>
            </a:r>
          </a:p>
          <a:p>
            <a:pPr algn="ctr">
              <a:spcBef>
                <a:spcPct val="25000"/>
              </a:spcBef>
            </a:pPr>
            <a:endParaRPr lang="en-US" sz="1600" dirty="0">
              <a:effectLst/>
              <a:latin typeface="Arial" charset="0"/>
            </a:endParaRPr>
          </a:p>
        </p:txBody>
      </p:sp>
      <p:sp>
        <p:nvSpPr>
          <p:cNvPr id="215119" name="Rectangle 79"/>
          <p:cNvSpPr>
            <a:spLocks noChangeArrowheads="1"/>
          </p:cNvSpPr>
          <p:nvPr/>
        </p:nvSpPr>
        <p:spPr bwMode="auto">
          <a:xfrm>
            <a:off x="6754181" y="6031363"/>
            <a:ext cx="1690688" cy="57308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600">
                <a:effectLst/>
                <a:latin typeface="Arial" charset="0"/>
              </a:rPr>
              <a:t>Boot ROM</a:t>
            </a:r>
          </a:p>
          <a:p>
            <a:pPr algn="ctr">
              <a:spcBef>
                <a:spcPct val="0"/>
              </a:spcBef>
            </a:pPr>
            <a:r>
              <a:rPr lang="en-US" sz="1600">
                <a:effectLst/>
                <a:latin typeface="Arial" charset="0"/>
              </a:rPr>
              <a:t>Reset Vector</a:t>
            </a:r>
          </a:p>
        </p:txBody>
      </p:sp>
      <p:sp>
        <p:nvSpPr>
          <p:cNvPr id="215134" name="Text Box 94"/>
          <p:cNvSpPr txBox="1">
            <a:spLocks noChangeArrowheads="1"/>
          </p:cNvSpPr>
          <p:nvPr/>
        </p:nvSpPr>
        <p:spPr bwMode="auto">
          <a:xfrm>
            <a:off x="6879594" y="2837313"/>
            <a:ext cx="1427162" cy="287337"/>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Memory Map</a:t>
            </a:r>
          </a:p>
        </p:txBody>
      </p:sp>
      <p:cxnSp>
        <p:nvCxnSpPr>
          <p:cNvPr id="215138" name="AutoShape 98"/>
          <p:cNvCxnSpPr>
            <a:cxnSpLocks noChangeShapeType="1"/>
            <a:endCxn id="91" idx="3"/>
          </p:cNvCxnSpPr>
          <p:nvPr/>
        </p:nvCxnSpPr>
        <p:spPr bwMode="auto">
          <a:xfrm rot="16200000" flipH="1">
            <a:off x="6272848" y="3198300"/>
            <a:ext cx="2902683" cy="1017033"/>
          </a:xfrm>
          <a:prstGeom prst="bentConnector4">
            <a:avLst>
              <a:gd name="adj1" fmla="val -454"/>
              <a:gd name="adj2" fmla="val 159939"/>
            </a:avLst>
          </a:prstGeom>
          <a:noFill/>
          <a:ln w="38100">
            <a:solidFill>
              <a:schemeClr val="tx1"/>
            </a:solidFill>
            <a:prstDash val="sysDot"/>
            <a:miter lim="800000"/>
            <a:headEnd type="none" w="sm" len="sm"/>
            <a:tailEnd type="triangle" w="med" len="med"/>
          </a:ln>
          <a:effectLst/>
        </p:spPr>
      </p:cxnSp>
      <p:sp>
        <p:nvSpPr>
          <p:cNvPr id="69" name="Text Box 14"/>
          <p:cNvSpPr txBox="1">
            <a:spLocks noChangeArrowheads="1"/>
          </p:cNvSpPr>
          <p:nvPr/>
        </p:nvSpPr>
        <p:spPr bwMode="auto">
          <a:xfrm>
            <a:off x="522340" y="1697381"/>
            <a:ext cx="3191899" cy="275460"/>
          </a:xfrm>
          <a:prstGeom prst="rect">
            <a:avLst/>
          </a:prstGeom>
          <a:noFill/>
          <a:ln w="12700">
            <a:noFill/>
            <a:miter lim="800000"/>
            <a:headEnd type="none" w="sm" len="sm"/>
            <a:tailEnd type="none" w="sm" len="sm"/>
          </a:ln>
          <a:effectLst/>
        </p:spPr>
        <p:txBody>
          <a:bodyPr wrap="none">
            <a:spAutoFit/>
          </a:bodyPr>
          <a:lstStyle/>
          <a:p>
            <a:r>
              <a:rPr lang="en-US" sz="1400" dirty="0" err="1">
                <a:latin typeface="Courier New" pitchFamily="49" charset="0"/>
              </a:rPr>
              <a:t>Interrupt_initVectorTable</a:t>
            </a:r>
            <a:r>
              <a:rPr lang="en-US" sz="1400" dirty="0">
                <a:latin typeface="Courier New" pitchFamily="49" charset="0"/>
              </a:rPr>
              <a:t>();</a:t>
            </a:r>
            <a:endParaRPr lang="en-US" sz="1400" dirty="0">
              <a:effectLst/>
              <a:latin typeface="Courier New" pitchFamily="49" charset="0"/>
            </a:endParaRPr>
          </a:p>
        </p:txBody>
      </p:sp>
      <p:sp>
        <p:nvSpPr>
          <p:cNvPr id="75" name="Text Box 64"/>
          <p:cNvSpPr txBox="1">
            <a:spLocks noChangeArrowheads="1"/>
          </p:cNvSpPr>
          <p:nvPr/>
        </p:nvSpPr>
        <p:spPr bwMode="auto">
          <a:xfrm>
            <a:off x="4811861" y="898464"/>
            <a:ext cx="2378075" cy="1683538"/>
          </a:xfrm>
          <a:prstGeom prst="rect">
            <a:avLst/>
          </a:prstGeom>
          <a:noFill/>
          <a:ln w="12700">
            <a:noFill/>
            <a:miter lim="800000"/>
            <a:headEnd type="none" w="sm" len="sm"/>
            <a:tailEnd type="none" w="sm" len="sm"/>
          </a:ln>
          <a:effectLst/>
        </p:spPr>
        <p:txBody>
          <a:bodyPr wrap="square" lIns="0" rIns="0">
            <a:spAutoFit/>
          </a:bodyPr>
          <a:lstStyle/>
          <a:p>
            <a:pPr>
              <a:spcBef>
                <a:spcPts val="600"/>
              </a:spcBef>
            </a:pPr>
            <a:r>
              <a:rPr lang="en-US" sz="1400" b="0" dirty="0">
                <a:effectLst/>
                <a:latin typeface="Courier New" pitchFamily="49" charset="0"/>
              </a:rPr>
              <a:t>Set INTM (disable)</a:t>
            </a:r>
          </a:p>
          <a:p>
            <a:pPr>
              <a:spcBef>
                <a:spcPts val="600"/>
              </a:spcBef>
            </a:pPr>
            <a:r>
              <a:rPr lang="en-US" sz="1400" b="0" dirty="0">
                <a:effectLst/>
                <a:latin typeface="Courier New" pitchFamily="49" charset="0"/>
              </a:rPr>
              <a:t>Clear CPU IER</a:t>
            </a:r>
          </a:p>
          <a:p>
            <a:pPr>
              <a:spcBef>
                <a:spcPts val="600"/>
              </a:spcBef>
            </a:pPr>
            <a:r>
              <a:rPr lang="en-US" sz="1400" b="0" dirty="0">
                <a:latin typeface="Courier New" pitchFamily="49" charset="0"/>
              </a:rPr>
              <a:t>Clear CPU</a:t>
            </a:r>
            <a:r>
              <a:rPr lang="en-US" sz="1400" b="0" dirty="0">
                <a:effectLst/>
                <a:latin typeface="Courier New" pitchFamily="49" charset="0"/>
              </a:rPr>
              <a:t> IFR</a:t>
            </a:r>
          </a:p>
          <a:p>
            <a:pPr>
              <a:spcBef>
                <a:spcPts val="600"/>
              </a:spcBef>
            </a:pPr>
            <a:r>
              <a:rPr lang="en-US" sz="1400" b="0" dirty="0">
                <a:latin typeface="Courier New" pitchFamily="49" charset="0"/>
              </a:rPr>
              <a:t>Clear PIEIER registers</a:t>
            </a:r>
          </a:p>
          <a:p>
            <a:pPr>
              <a:spcBef>
                <a:spcPts val="600"/>
              </a:spcBef>
            </a:pPr>
            <a:r>
              <a:rPr lang="en-US" sz="1400" b="0" dirty="0">
                <a:latin typeface="Courier New" pitchFamily="49" charset="0"/>
              </a:rPr>
              <a:t>Clear PIEIFR registers</a:t>
            </a:r>
          </a:p>
          <a:p>
            <a:pPr marL="290513" indent="-290513">
              <a:spcBef>
                <a:spcPts val="600"/>
              </a:spcBef>
            </a:pPr>
            <a:r>
              <a:rPr lang="en-US" sz="1400" b="0" dirty="0">
                <a:latin typeface="Courier New" pitchFamily="49" charset="0"/>
              </a:rPr>
              <a:t>Enable vector fetching   from PIE block</a:t>
            </a:r>
            <a:endParaRPr lang="en-US" sz="1400" b="0" dirty="0">
              <a:effectLst/>
              <a:latin typeface="Courier New" pitchFamily="49" charset="0"/>
            </a:endParaRPr>
          </a:p>
        </p:txBody>
      </p:sp>
      <p:sp>
        <p:nvSpPr>
          <p:cNvPr id="76" name="AutoShape 46"/>
          <p:cNvSpPr>
            <a:spLocks noChangeArrowheads="1"/>
          </p:cNvSpPr>
          <p:nvPr/>
        </p:nvSpPr>
        <p:spPr bwMode="auto">
          <a:xfrm>
            <a:off x="371209" y="3212038"/>
            <a:ext cx="4243924" cy="2198162"/>
          </a:xfrm>
          <a:prstGeom prst="flowChartDocumen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77" name="Text Box 57"/>
          <p:cNvSpPr txBox="1">
            <a:spLocks noChangeArrowheads="1"/>
          </p:cNvSpPr>
          <p:nvPr/>
        </p:nvSpPr>
        <p:spPr bwMode="auto">
          <a:xfrm>
            <a:off x="383909" y="2904966"/>
            <a:ext cx="1098378" cy="289310"/>
          </a:xfrm>
          <a:prstGeom prst="rect">
            <a:avLst/>
          </a:prstGeom>
          <a:noFill/>
          <a:ln w="12700">
            <a:noFill/>
            <a:miter lim="800000"/>
            <a:headEnd type="none" w="sm" len="sm"/>
            <a:tailEnd type="none" w="sm" len="sm"/>
          </a:ln>
          <a:effectLst/>
        </p:spPr>
        <p:txBody>
          <a:bodyPr wrap="none">
            <a:spAutoFit/>
          </a:bodyPr>
          <a:lstStyle/>
          <a:p>
            <a:r>
              <a:rPr lang="en-US" sz="1600" b="0" i="1" dirty="0" err="1">
                <a:effectLst/>
                <a:latin typeface="Arial" charset="0"/>
              </a:rPr>
              <a:t>interrupt.c</a:t>
            </a:r>
            <a:endParaRPr lang="en-US" sz="1600" b="0" i="1" dirty="0">
              <a:effectLst/>
              <a:latin typeface="Arial" charset="0"/>
            </a:endParaRPr>
          </a:p>
        </p:txBody>
      </p:sp>
      <p:sp>
        <p:nvSpPr>
          <p:cNvPr id="78" name="Text Box 64"/>
          <p:cNvSpPr txBox="1">
            <a:spLocks noChangeArrowheads="1"/>
          </p:cNvSpPr>
          <p:nvPr/>
        </p:nvSpPr>
        <p:spPr bwMode="auto">
          <a:xfrm>
            <a:off x="476189" y="3228973"/>
            <a:ext cx="4072406" cy="1760482"/>
          </a:xfrm>
          <a:prstGeom prst="rect">
            <a:avLst/>
          </a:prstGeom>
          <a:noFill/>
          <a:ln w="12700">
            <a:noFill/>
            <a:miter lim="800000"/>
            <a:headEnd type="none" w="sm" len="sm"/>
            <a:tailEnd type="none" w="sm" len="sm"/>
          </a:ln>
          <a:effectLst/>
        </p:spPr>
        <p:txBody>
          <a:bodyPr wrap="square" lIns="0" rIns="0">
            <a:spAutoFit/>
          </a:bodyPr>
          <a:lstStyle/>
          <a:p>
            <a:pPr>
              <a:spcBef>
                <a:spcPts val="600"/>
              </a:spcBef>
            </a:pPr>
            <a:r>
              <a:rPr lang="en-US" sz="1400" b="0" dirty="0">
                <a:effectLst/>
                <a:latin typeface="Courier New" pitchFamily="49" charset="0"/>
              </a:rPr>
              <a:t>*** Initialize PIE Vectors ***</a:t>
            </a:r>
          </a:p>
          <a:p>
            <a:pPr>
              <a:spcBef>
                <a:spcPts val="600"/>
              </a:spcBef>
            </a:pPr>
            <a:r>
              <a:rPr lang="en-US" sz="1400" b="0" dirty="0">
                <a:effectLst/>
                <a:latin typeface="Courier New" pitchFamily="49" charset="0"/>
              </a:rPr>
              <a:t>Set all vector locations to:</a:t>
            </a:r>
          </a:p>
          <a:p>
            <a:pPr indent="290513">
              <a:spcBef>
                <a:spcPts val="600"/>
              </a:spcBef>
            </a:pPr>
            <a:r>
              <a:rPr lang="en-US" sz="1400" b="0" dirty="0" err="1">
                <a:latin typeface="Courier New" pitchFamily="49" charset="0"/>
              </a:rPr>
              <a:t>Interrupt_defaultHandler</a:t>
            </a:r>
            <a:r>
              <a:rPr lang="en-US" sz="1400" b="0" dirty="0">
                <a:latin typeface="Courier New" pitchFamily="49" charset="0"/>
              </a:rPr>
              <a:t>()</a:t>
            </a:r>
          </a:p>
          <a:p>
            <a:pPr>
              <a:spcBef>
                <a:spcPts val="600"/>
              </a:spcBef>
            </a:pPr>
            <a:r>
              <a:rPr lang="en-US" sz="1400" b="0" dirty="0">
                <a:latin typeface="Courier New" pitchFamily="49" charset="0"/>
              </a:rPr>
              <a:t>Set NMI vector location to:</a:t>
            </a:r>
            <a:endParaRPr lang="en-US" sz="1400" b="0" dirty="0">
              <a:effectLst/>
              <a:latin typeface="Courier New" pitchFamily="49" charset="0"/>
            </a:endParaRPr>
          </a:p>
          <a:p>
            <a:pPr indent="290513">
              <a:spcBef>
                <a:spcPts val="600"/>
              </a:spcBef>
            </a:pPr>
            <a:r>
              <a:rPr lang="en-US" sz="1400" b="0" dirty="0" err="1">
                <a:latin typeface="Courier New" pitchFamily="49" charset="0"/>
              </a:rPr>
              <a:t>Interrupt_nmiHandler</a:t>
            </a:r>
            <a:r>
              <a:rPr lang="en-US" sz="1400" b="0" dirty="0">
                <a:latin typeface="Courier New" pitchFamily="49" charset="0"/>
              </a:rPr>
              <a:t>()</a:t>
            </a:r>
          </a:p>
          <a:p>
            <a:pPr>
              <a:spcBef>
                <a:spcPts val="600"/>
              </a:spcBef>
            </a:pPr>
            <a:r>
              <a:rPr lang="en-US" sz="1400" b="0" dirty="0">
                <a:latin typeface="Courier New" pitchFamily="49" charset="0"/>
              </a:rPr>
              <a:t>Set ITRAP vector location to:</a:t>
            </a:r>
          </a:p>
          <a:p>
            <a:pPr indent="290513">
              <a:spcBef>
                <a:spcPts val="600"/>
              </a:spcBef>
            </a:pPr>
            <a:r>
              <a:rPr lang="en-US" sz="1400" b="0" dirty="0" err="1">
                <a:latin typeface="Courier New" pitchFamily="49" charset="0"/>
              </a:rPr>
              <a:t>Interrupt_illegalOperationHandler</a:t>
            </a:r>
            <a:r>
              <a:rPr lang="en-US" sz="1400" b="0" dirty="0">
                <a:latin typeface="Courier New" pitchFamily="49" charset="0"/>
              </a:rPr>
              <a:t>()</a:t>
            </a:r>
          </a:p>
        </p:txBody>
      </p:sp>
      <p:sp>
        <p:nvSpPr>
          <p:cNvPr id="91" name="Rectangle 77"/>
          <p:cNvSpPr>
            <a:spLocks noChangeArrowheads="1"/>
          </p:cNvSpPr>
          <p:nvPr/>
        </p:nvSpPr>
        <p:spPr bwMode="auto">
          <a:xfrm>
            <a:off x="6959994" y="4972329"/>
            <a:ext cx="1272712" cy="371659"/>
          </a:xfrm>
          <a:prstGeom prst="rect">
            <a:avLst/>
          </a:prstGeom>
          <a:solidFill>
            <a:schemeClr val="accent3"/>
          </a:solidFill>
          <a:ln w="12700">
            <a:solidFill>
              <a:schemeClr val="tx2"/>
            </a:solidFill>
            <a:miter lim="800000"/>
            <a:headEnd type="none" w="sm" len="sm"/>
            <a:tailEnd type="none" w="sm" len="sm"/>
          </a:ln>
          <a:effectLst/>
        </p:spPr>
        <p:txBody>
          <a:bodyPr wrap="none" anchor="ctr"/>
          <a:lstStyle/>
          <a:p>
            <a:pPr algn="ctr">
              <a:spcBef>
                <a:spcPct val="25000"/>
              </a:spcBef>
            </a:pPr>
            <a:r>
              <a:rPr lang="en-US" sz="1600" dirty="0">
                <a:effectLst/>
                <a:latin typeface="Arial" charset="0"/>
              </a:rPr>
              <a:t>(ENPIE = 1)</a:t>
            </a:r>
          </a:p>
        </p:txBody>
      </p:sp>
      <p:cxnSp>
        <p:nvCxnSpPr>
          <p:cNvPr id="215051" name="Elbow Connector 215050"/>
          <p:cNvCxnSpPr>
            <a:stCxn id="215054" idx="3"/>
          </p:cNvCxnSpPr>
          <p:nvPr/>
        </p:nvCxnSpPr>
        <p:spPr bwMode="auto">
          <a:xfrm flipV="1">
            <a:off x="3177234" y="1367657"/>
            <a:ext cx="1529647" cy="205997"/>
          </a:xfrm>
          <a:prstGeom prst="bentConnector3">
            <a:avLst>
              <a:gd name="adj1" fmla="val 73801"/>
            </a:avLst>
          </a:prstGeom>
          <a:solidFill>
            <a:schemeClr val="accent1"/>
          </a:solidFill>
          <a:ln w="38100" cap="flat" cmpd="sng" algn="ctr">
            <a:solidFill>
              <a:schemeClr val="tx1"/>
            </a:solidFill>
            <a:prstDash val="solid"/>
            <a:round/>
            <a:headEnd type="none" w="sm" len="sm"/>
            <a:tailEnd type="triangle"/>
          </a:ln>
          <a:effectLst/>
        </p:spPr>
      </p:cxnSp>
      <p:cxnSp>
        <p:nvCxnSpPr>
          <p:cNvPr id="215083" name="Elbow Connector 215082"/>
          <p:cNvCxnSpPr>
            <a:stCxn id="69" idx="3"/>
          </p:cNvCxnSpPr>
          <p:nvPr/>
        </p:nvCxnSpPr>
        <p:spPr bwMode="auto">
          <a:xfrm flipH="1">
            <a:off x="2493171" y="1835111"/>
            <a:ext cx="1221068" cy="1370576"/>
          </a:xfrm>
          <a:prstGeom prst="bentConnector4">
            <a:avLst>
              <a:gd name="adj1" fmla="val -48392"/>
              <a:gd name="adj2" fmla="val 55025"/>
            </a:avLst>
          </a:prstGeom>
          <a:solidFill>
            <a:schemeClr val="accent1"/>
          </a:solidFill>
          <a:ln w="38100" cap="flat" cmpd="sng" algn="ctr">
            <a:solidFill>
              <a:schemeClr val="tx1"/>
            </a:solidFill>
            <a:prstDash val="solid"/>
            <a:round/>
            <a:headEnd type="none" w="sm" len="sm"/>
            <a:tailEnd type="triangle"/>
          </a:ln>
          <a:effectLst/>
        </p:spPr>
      </p:cxnSp>
      <p:cxnSp>
        <p:nvCxnSpPr>
          <p:cNvPr id="215098" name="Elbow Connector 215097"/>
          <p:cNvCxnSpPr/>
          <p:nvPr/>
        </p:nvCxnSpPr>
        <p:spPr bwMode="auto">
          <a:xfrm>
            <a:off x="4615133" y="3877733"/>
            <a:ext cx="2135873" cy="719667"/>
          </a:xfrm>
          <a:prstGeom prst="bentConnector3">
            <a:avLst/>
          </a:prstGeom>
          <a:solidFill>
            <a:schemeClr val="accent1"/>
          </a:solidFill>
          <a:ln w="38100" cap="flat" cmpd="sng" algn="ctr">
            <a:solidFill>
              <a:schemeClr val="tx2"/>
            </a:solidFill>
            <a:prstDash val="solid"/>
            <a:round/>
            <a:headEnd type="none" w="sm" len="sm"/>
            <a:tailEnd type="triangle"/>
          </a:ln>
          <a:effectLst/>
        </p:spPr>
      </p:cxnSp>
      <p:sp>
        <p:nvSpPr>
          <p:cNvPr id="215099" name="TextBox 215098"/>
          <p:cNvSpPr txBox="1"/>
          <p:nvPr/>
        </p:nvSpPr>
        <p:spPr>
          <a:xfrm>
            <a:off x="371569" y="5539521"/>
            <a:ext cx="5629329" cy="929485"/>
          </a:xfrm>
          <a:prstGeom prst="rect">
            <a:avLst/>
          </a:prstGeom>
          <a:solidFill>
            <a:schemeClr val="accent3">
              <a:lumMod val="40000"/>
              <a:lumOff val="60000"/>
            </a:schemeClr>
          </a:solidFill>
          <a:ln w="28575">
            <a:solidFill>
              <a:schemeClr val="tx2"/>
            </a:solidFill>
          </a:ln>
        </p:spPr>
        <p:txBody>
          <a:bodyPr wrap="square" rtlCol="0" anchor="ctr" anchorCtr="0">
            <a:spAutoFit/>
          </a:bodyPr>
          <a:lstStyle/>
          <a:p>
            <a:r>
              <a:rPr lang="en-US" sz="1600" dirty="0">
                <a:solidFill>
                  <a:schemeClr val="dk1"/>
                </a:solidFill>
                <a:effectLst/>
                <a:latin typeface="+mn-lt"/>
              </a:rPr>
              <a:t>Default PIE vectors are then remapped to call user ISR:</a:t>
            </a:r>
          </a:p>
          <a:p>
            <a:r>
              <a:rPr lang="en-US" sz="1600" dirty="0">
                <a:solidFill>
                  <a:schemeClr val="dk1"/>
                </a:solidFill>
                <a:latin typeface="+mn-lt"/>
              </a:rPr>
              <a:t>    </a:t>
            </a:r>
            <a:r>
              <a:rPr lang="en-US" sz="1600" dirty="0" err="1">
                <a:solidFill>
                  <a:schemeClr val="accent4">
                    <a:lumMod val="75000"/>
                  </a:schemeClr>
                </a:solidFill>
                <a:latin typeface="+mn-lt"/>
              </a:rPr>
              <a:t>Interrupt_register</a:t>
            </a:r>
            <a:r>
              <a:rPr lang="en-US" sz="1600" b="0" i="1" dirty="0">
                <a:solidFill>
                  <a:schemeClr val="accent4">
                    <a:lumMod val="75000"/>
                  </a:schemeClr>
                </a:solidFill>
                <a:latin typeface="+mn-lt"/>
              </a:rPr>
              <a:t>(</a:t>
            </a:r>
            <a:r>
              <a:rPr lang="en-US" sz="1600" b="0" i="1" dirty="0" err="1">
                <a:solidFill>
                  <a:srgbClr val="00B050"/>
                </a:solidFill>
                <a:latin typeface="+mn-lt"/>
              </a:rPr>
              <a:t>interruptNumber</a:t>
            </a:r>
            <a:r>
              <a:rPr lang="en-US" sz="1600" dirty="0">
                <a:solidFill>
                  <a:schemeClr val="accent4">
                    <a:lumMod val="75000"/>
                  </a:schemeClr>
                </a:solidFill>
                <a:latin typeface="+mn-lt"/>
              </a:rPr>
              <a:t>, &amp;</a:t>
            </a:r>
            <a:r>
              <a:rPr lang="en-US" sz="1600" b="0" i="1" dirty="0" err="1">
                <a:solidFill>
                  <a:schemeClr val="accent4">
                    <a:lumMod val="75000"/>
                  </a:schemeClr>
                </a:solidFill>
                <a:latin typeface="+mn-lt"/>
              </a:rPr>
              <a:t>userNameISR</a:t>
            </a:r>
            <a:r>
              <a:rPr lang="en-US" sz="1600" dirty="0">
                <a:solidFill>
                  <a:schemeClr val="accent4">
                    <a:lumMod val="75000"/>
                  </a:schemeClr>
                </a:solidFill>
                <a:latin typeface="+mn-lt"/>
              </a:rPr>
              <a:t>);</a:t>
            </a:r>
          </a:p>
          <a:p>
            <a:r>
              <a:rPr lang="en-US" sz="1600" b="0" i="1" dirty="0" err="1">
                <a:solidFill>
                  <a:srgbClr val="00B050"/>
                </a:solidFill>
                <a:latin typeface="+mn-lt"/>
              </a:rPr>
              <a:t>interruptNumber</a:t>
            </a:r>
            <a:r>
              <a:rPr lang="en-US" sz="1600" dirty="0">
                <a:solidFill>
                  <a:schemeClr val="dk1"/>
                </a:solidFill>
                <a:latin typeface="+mn-lt"/>
              </a:rPr>
              <a:t> values located in </a:t>
            </a:r>
            <a:r>
              <a:rPr lang="en-US" sz="1600" dirty="0" err="1">
                <a:solidFill>
                  <a:schemeClr val="dk1"/>
                </a:solidFill>
                <a:latin typeface="+mn-lt"/>
              </a:rPr>
              <a:t>driverlib</a:t>
            </a:r>
            <a:r>
              <a:rPr lang="en-US" sz="1600" dirty="0">
                <a:solidFill>
                  <a:schemeClr val="dk1"/>
                </a:solidFill>
                <a:latin typeface="+mn-lt"/>
              </a:rPr>
              <a:t>/</a:t>
            </a:r>
            <a:r>
              <a:rPr lang="en-US" sz="1600" dirty="0" err="1">
                <a:solidFill>
                  <a:schemeClr val="dk1"/>
                </a:solidFill>
                <a:latin typeface="+mn-lt"/>
              </a:rPr>
              <a:t>inc</a:t>
            </a:r>
            <a:r>
              <a:rPr lang="en-US" sz="1600" dirty="0">
                <a:solidFill>
                  <a:schemeClr val="dk1"/>
                </a:solidFill>
                <a:latin typeface="+mn-lt"/>
              </a:rPr>
              <a:t>/</a:t>
            </a:r>
            <a:r>
              <a:rPr lang="en-US" sz="1600" dirty="0" err="1">
                <a:solidFill>
                  <a:schemeClr val="dk1"/>
                </a:solidFill>
                <a:latin typeface="+mn-lt"/>
              </a:rPr>
              <a:t>hw_ints.h</a:t>
            </a:r>
            <a:endParaRPr lang="en-US" sz="1800" dirty="0">
              <a:solidFill>
                <a:schemeClr val="dk1"/>
              </a:solidFill>
              <a:effectLst/>
              <a:latin typeface="+mn-lt"/>
            </a:endParaRPr>
          </a:p>
        </p:txBody>
      </p:sp>
      <p:cxnSp>
        <p:nvCxnSpPr>
          <p:cNvPr id="215112" name="Straight Arrow Connector 215111"/>
          <p:cNvCxnSpPr>
            <a:stCxn id="215099" idx="0"/>
            <a:endCxn id="215115" idx="1"/>
          </p:cNvCxnSpPr>
          <p:nvPr/>
        </p:nvCxnSpPr>
        <p:spPr bwMode="auto">
          <a:xfrm flipV="1">
            <a:off x="3186234" y="4885188"/>
            <a:ext cx="3564772" cy="654333"/>
          </a:xfrm>
          <a:prstGeom prst="straightConnector1">
            <a:avLst/>
          </a:prstGeom>
          <a:solidFill>
            <a:schemeClr val="accent1"/>
          </a:solidFill>
          <a:ln w="19050" cap="flat" cmpd="sng" algn="ctr">
            <a:solidFill>
              <a:schemeClr val="tx2"/>
            </a:solidFill>
            <a:prstDash val="dash"/>
            <a:round/>
            <a:headEnd type="none" w="sm" len="sm"/>
            <a:tailEnd type="triangle"/>
          </a:ln>
          <a:effectLst/>
        </p:spPr>
      </p:cxnSp>
      <p:sp>
        <p:nvSpPr>
          <p:cNvPr id="2" name="TextBox 1"/>
          <p:cNvSpPr txBox="1"/>
          <p:nvPr/>
        </p:nvSpPr>
        <p:spPr>
          <a:xfrm>
            <a:off x="343683" y="6508520"/>
            <a:ext cx="4062009" cy="289310"/>
          </a:xfrm>
          <a:prstGeom prst="rect">
            <a:avLst/>
          </a:prstGeom>
          <a:noFill/>
        </p:spPr>
        <p:txBody>
          <a:bodyPr wrap="none" lIns="0" rIns="0" rtlCol="0" anchor="ctr" anchorCtr="0">
            <a:spAutoFit/>
          </a:bodyPr>
          <a:lstStyle/>
          <a:p>
            <a:pPr algn="ctr"/>
            <a:r>
              <a:rPr lang="en-US" sz="1600" b="0" dirty="0">
                <a:solidFill>
                  <a:schemeClr val="dk1"/>
                </a:solidFill>
                <a:effectLst/>
                <a:latin typeface="Arial" panose="020B0604020202020204" pitchFamily="34" charset="0"/>
                <a:cs typeface="Arial" panose="020B0604020202020204" pitchFamily="34" charset="0"/>
              </a:rPr>
              <a:t>Note: </a:t>
            </a:r>
            <a:r>
              <a:rPr lang="en-US" sz="1600" b="0" dirty="0" err="1">
                <a:solidFill>
                  <a:schemeClr val="dk1"/>
                </a:solidFill>
                <a:effectLst/>
                <a:latin typeface="Arial" panose="020B0604020202020204" pitchFamily="34" charset="0"/>
                <a:cs typeface="Arial" panose="020B0604020202020204" pitchFamily="34" charset="0"/>
              </a:rPr>
              <a:t>interrupt.c</a:t>
            </a:r>
            <a:r>
              <a:rPr lang="en-US" sz="1600" b="0" dirty="0">
                <a:solidFill>
                  <a:schemeClr val="dk1"/>
                </a:solidFill>
                <a:effectLst/>
                <a:latin typeface="Arial" panose="020B0604020202020204" pitchFamily="34" charset="0"/>
                <a:cs typeface="Arial" panose="020B0604020202020204" pitchFamily="34" charset="0"/>
              </a:rPr>
              <a:t> is located in \</a:t>
            </a:r>
            <a:r>
              <a:rPr lang="en-US" sz="1600" b="0" dirty="0" err="1">
                <a:solidFill>
                  <a:schemeClr val="dk1"/>
                </a:solidFill>
                <a:effectLst/>
                <a:latin typeface="Arial" panose="020B0604020202020204" pitchFamily="34" charset="0"/>
                <a:cs typeface="Arial" panose="020B0604020202020204" pitchFamily="34" charset="0"/>
              </a:rPr>
              <a:t>driverlib</a:t>
            </a:r>
            <a:r>
              <a:rPr lang="en-US" sz="1600" b="0" dirty="0">
                <a:solidFill>
                  <a:schemeClr val="dk1"/>
                </a:solidFill>
                <a:effectLst/>
                <a:latin typeface="Arial" panose="020B0604020202020204" pitchFamily="34" charset="0"/>
                <a:cs typeface="Arial" panose="020B0604020202020204" pitchFamily="34" charset="0"/>
              </a:rPr>
              <a:t> folder</a:t>
            </a:r>
          </a:p>
        </p:txBody>
      </p:sp>
    </p:spTree>
    <p:extLst>
      <p:ext uri="{BB962C8B-B14F-4D97-AF65-F5344CB8AC3E}">
        <p14:creationId xmlns:p14="http://schemas.microsoft.com/office/powerpoint/2010/main" val="79886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bwMode="auto">
          <a:xfrm>
            <a:off x="1329243" y="2060620"/>
            <a:ext cx="6452315" cy="1094704"/>
          </a:xfrm>
          <a:prstGeom prst="rect">
            <a:avLst/>
          </a:prstGeom>
          <a:solidFill>
            <a:schemeClr val="accent2"/>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sp>
        <p:nvSpPr>
          <p:cNvPr id="185346" name="Rectangle 2"/>
          <p:cNvSpPr>
            <a:spLocks noGrp="1" noChangeArrowheads="1"/>
          </p:cNvSpPr>
          <p:nvPr>
            <p:ph type="title"/>
          </p:nvPr>
        </p:nvSpPr>
        <p:spPr/>
        <p:txBody>
          <a:bodyPr/>
          <a:lstStyle/>
          <a:p>
            <a:r>
              <a:rPr lang="en-US" dirty="0"/>
              <a:t>PIE Initialization Code Flow - Summary</a:t>
            </a:r>
          </a:p>
        </p:txBody>
      </p:sp>
      <p:sp>
        <p:nvSpPr>
          <p:cNvPr id="26" name="Oval 19"/>
          <p:cNvSpPr>
            <a:spLocks noChangeArrowheads="1"/>
          </p:cNvSpPr>
          <p:nvPr/>
        </p:nvSpPr>
        <p:spPr bwMode="auto">
          <a:xfrm>
            <a:off x="1023911" y="777315"/>
            <a:ext cx="1630362" cy="708025"/>
          </a:xfrm>
          <a:prstGeom prst="ellipse">
            <a:avLst/>
          </a:prstGeom>
          <a:solidFill>
            <a:schemeClr val="accent3"/>
          </a:solidFill>
          <a:ln w="12700">
            <a:solidFill>
              <a:schemeClr val="tx1"/>
            </a:solidFill>
            <a:round/>
            <a:headEnd type="none" w="sm" len="sm"/>
            <a:tailEnd type="none" w="sm" len="sm"/>
          </a:ln>
          <a:effectLst/>
        </p:spPr>
        <p:txBody>
          <a:bodyPr wrap="none" anchor="ctr"/>
          <a:lstStyle/>
          <a:p>
            <a:pPr algn="ctr">
              <a:lnSpc>
                <a:spcPct val="60000"/>
              </a:lnSpc>
            </a:pPr>
            <a:r>
              <a:rPr lang="en-US" sz="1600" b="0" dirty="0">
                <a:effectLst/>
                <a:latin typeface="Arial" charset="0"/>
              </a:rPr>
              <a:t>RESET</a:t>
            </a:r>
          </a:p>
          <a:p>
            <a:pPr algn="ctr">
              <a:lnSpc>
                <a:spcPct val="60000"/>
              </a:lnSpc>
            </a:pPr>
            <a:r>
              <a:rPr lang="en-US" sz="1600" b="0" dirty="0">
                <a:effectLst/>
                <a:latin typeface="Arial" charset="0"/>
              </a:rPr>
              <a:t>&lt;0x3F FFC0&gt;</a:t>
            </a:r>
          </a:p>
        </p:txBody>
      </p:sp>
      <p:sp>
        <p:nvSpPr>
          <p:cNvPr id="27" name="TextBox 26"/>
          <p:cNvSpPr txBox="1"/>
          <p:nvPr/>
        </p:nvSpPr>
        <p:spPr>
          <a:xfrm>
            <a:off x="3215314" y="792657"/>
            <a:ext cx="2743191" cy="701731"/>
          </a:xfrm>
          <a:prstGeom prst="rect">
            <a:avLst/>
          </a:prstGeom>
          <a:solidFill>
            <a:schemeClr val="accent2"/>
          </a:solidFill>
          <a:ln>
            <a:solidFill>
              <a:schemeClr val="tx1"/>
            </a:solidFill>
          </a:ln>
        </p:spPr>
        <p:txBody>
          <a:bodyPr wrap="square" lIns="91440" tIns="91440" rIns="91440" bIns="91440" rtlCol="0" anchor="ctr" anchorCtr="0">
            <a:spAutoFit/>
          </a:bodyPr>
          <a:lstStyle/>
          <a:p>
            <a:pPr algn="ctr"/>
            <a:r>
              <a:rPr lang="en-US" sz="1600" b="0" dirty="0">
                <a:effectLst/>
                <a:latin typeface="Arial" pitchFamily="34" charset="0"/>
                <a:cs typeface="Arial" pitchFamily="34" charset="0"/>
              </a:rPr>
              <a:t>Reset Vector </a:t>
            </a:r>
          </a:p>
          <a:p>
            <a:pPr algn="ctr"/>
            <a:r>
              <a:rPr lang="en-US" sz="1600" b="0" dirty="0">
                <a:effectLst/>
                <a:latin typeface="Arial" pitchFamily="34" charset="0"/>
                <a:cs typeface="Arial" pitchFamily="34" charset="0"/>
              </a:rPr>
              <a:t>&lt;reset vector&gt; = Boot Code</a:t>
            </a:r>
          </a:p>
        </p:txBody>
      </p:sp>
      <p:sp>
        <p:nvSpPr>
          <p:cNvPr id="28" name="TextBox 27"/>
          <p:cNvSpPr txBox="1"/>
          <p:nvPr/>
        </p:nvSpPr>
        <p:spPr>
          <a:xfrm>
            <a:off x="4866051" y="2255027"/>
            <a:ext cx="2732459" cy="701731"/>
          </a:xfrm>
          <a:prstGeom prst="rect">
            <a:avLst/>
          </a:prstGeom>
          <a:solidFill>
            <a:schemeClr val="bg2"/>
          </a:solidFill>
          <a:ln>
            <a:solidFill>
              <a:schemeClr val="tx1"/>
            </a:solidFill>
          </a:ln>
        </p:spPr>
        <p:txBody>
          <a:bodyPr wrap="square" lIns="91440" tIns="91440" rIns="91440" bIns="91440" rtlCol="0" anchor="ctr" anchorCtr="0">
            <a:spAutoFit/>
          </a:bodyPr>
          <a:lstStyle/>
          <a:p>
            <a:pPr algn="ctr"/>
            <a:r>
              <a:rPr lang="en-US" sz="1600" b="0" dirty="0">
                <a:effectLst/>
                <a:latin typeface="Arial" pitchFamily="34" charset="0"/>
                <a:cs typeface="Arial" pitchFamily="34" charset="0"/>
              </a:rPr>
              <a:t>Flash Entry Point</a:t>
            </a:r>
          </a:p>
          <a:p>
            <a:pPr algn="ctr"/>
            <a:r>
              <a:rPr lang="en-US" sz="1600" b="0" dirty="0">
                <a:effectLst/>
                <a:latin typeface="Arial" pitchFamily="34" charset="0"/>
                <a:cs typeface="Arial" pitchFamily="34" charset="0"/>
              </a:rPr>
              <a:t>&lt;0x08 0000&gt; = LB _c_int00</a:t>
            </a:r>
          </a:p>
        </p:txBody>
      </p:sp>
      <p:sp>
        <p:nvSpPr>
          <p:cNvPr id="29" name="TextBox 28"/>
          <p:cNvSpPr txBox="1"/>
          <p:nvPr/>
        </p:nvSpPr>
        <p:spPr>
          <a:xfrm>
            <a:off x="1502484" y="2255027"/>
            <a:ext cx="2732459" cy="701731"/>
          </a:xfrm>
          <a:prstGeom prst="rect">
            <a:avLst/>
          </a:prstGeom>
          <a:solidFill>
            <a:schemeClr val="bg2"/>
          </a:solidFill>
          <a:ln>
            <a:solidFill>
              <a:schemeClr val="tx1"/>
            </a:solidFill>
          </a:ln>
        </p:spPr>
        <p:txBody>
          <a:bodyPr wrap="square" lIns="91440" tIns="91440" rIns="91440" bIns="91440" rtlCol="0" anchor="ctr" anchorCtr="0">
            <a:spAutoFit/>
          </a:bodyPr>
          <a:lstStyle/>
          <a:p>
            <a:pPr algn="ctr"/>
            <a:r>
              <a:rPr lang="en-US" sz="1600" b="0" dirty="0">
                <a:effectLst/>
                <a:latin typeface="Arial" pitchFamily="34" charset="0"/>
                <a:cs typeface="Arial" pitchFamily="34" charset="0"/>
              </a:rPr>
              <a:t>M0 RAM Entry Point</a:t>
            </a:r>
          </a:p>
          <a:p>
            <a:pPr algn="ctr"/>
            <a:r>
              <a:rPr lang="en-US" sz="1600" b="0" dirty="0">
                <a:effectLst/>
                <a:latin typeface="Arial" pitchFamily="34" charset="0"/>
                <a:cs typeface="Arial" pitchFamily="34" charset="0"/>
              </a:rPr>
              <a:t>&lt;0x00 0000&gt; = LB _c_int00</a:t>
            </a:r>
          </a:p>
        </p:txBody>
      </p:sp>
      <p:cxnSp>
        <p:nvCxnSpPr>
          <p:cNvPr id="30" name="Elbow Connector 29"/>
          <p:cNvCxnSpPr>
            <a:stCxn id="27" idx="2"/>
            <a:endCxn id="29" idx="0"/>
          </p:cNvCxnSpPr>
          <p:nvPr/>
        </p:nvCxnSpPr>
        <p:spPr bwMode="auto">
          <a:xfrm rot="5400000">
            <a:off x="3347493" y="1015609"/>
            <a:ext cx="760639" cy="1718196"/>
          </a:xfrm>
          <a:prstGeom prst="bentConnector3">
            <a:avLst>
              <a:gd name="adj1" fmla="val 50000"/>
            </a:avLst>
          </a:prstGeom>
          <a:solidFill>
            <a:schemeClr val="accent1"/>
          </a:solidFill>
          <a:ln w="38100" cap="flat" cmpd="sng" algn="ctr">
            <a:solidFill>
              <a:schemeClr val="tx1"/>
            </a:solidFill>
            <a:prstDash val="solid"/>
            <a:round/>
            <a:headEnd type="none" w="sm" len="sm"/>
            <a:tailEnd type="triangle"/>
          </a:ln>
          <a:effectLst/>
        </p:spPr>
      </p:cxnSp>
      <p:cxnSp>
        <p:nvCxnSpPr>
          <p:cNvPr id="31" name="Elbow Connector 30"/>
          <p:cNvCxnSpPr>
            <a:stCxn id="27" idx="2"/>
            <a:endCxn id="28" idx="0"/>
          </p:cNvCxnSpPr>
          <p:nvPr/>
        </p:nvCxnSpPr>
        <p:spPr bwMode="auto">
          <a:xfrm rot="16200000" flipH="1">
            <a:off x="5029276" y="1052021"/>
            <a:ext cx="760639" cy="1645371"/>
          </a:xfrm>
          <a:prstGeom prst="bentConnector3">
            <a:avLst>
              <a:gd name="adj1" fmla="val 50000"/>
            </a:avLst>
          </a:prstGeom>
          <a:solidFill>
            <a:schemeClr val="accent1"/>
          </a:solidFill>
          <a:ln w="38100" cap="flat" cmpd="sng" algn="ctr">
            <a:solidFill>
              <a:schemeClr val="tx1"/>
            </a:solidFill>
            <a:prstDash val="solid"/>
            <a:round/>
            <a:headEnd type="none" w="sm" len="sm"/>
            <a:tailEnd type="triangle"/>
          </a:ln>
          <a:effectLst/>
        </p:spPr>
      </p:cxnSp>
      <p:sp>
        <p:nvSpPr>
          <p:cNvPr id="32" name="Rectangle 4"/>
          <p:cNvSpPr>
            <a:spLocks noChangeArrowheads="1"/>
          </p:cNvSpPr>
          <p:nvPr/>
        </p:nvSpPr>
        <p:spPr bwMode="auto">
          <a:xfrm>
            <a:off x="3684412" y="3571183"/>
            <a:ext cx="1751013" cy="850900"/>
          </a:xfrm>
          <a:prstGeom prst="rect">
            <a:avLst/>
          </a:prstGeom>
          <a:solidFill>
            <a:schemeClr val="accent4">
              <a:lumMod val="40000"/>
              <a:lumOff val="60000"/>
            </a:schemeClr>
          </a:solidFill>
          <a:ln w="12700">
            <a:solidFill>
              <a:schemeClr val="tx1"/>
            </a:solidFill>
            <a:miter lim="800000"/>
            <a:headEnd/>
            <a:tailEnd/>
          </a:ln>
          <a:effectLst/>
        </p:spPr>
        <p:txBody>
          <a:bodyPr wrap="none" anchor="ctr"/>
          <a:lstStyle/>
          <a:p>
            <a:endParaRPr lang="en-US">
              <a:effectLst/>
            </a:endParaRPr>
          </a:p>
        </p:txBody>
      </p:sp>
      <p:sp>
        <p:nvSpPr>
          <p:cNvPr id="33" name="Text Box 5"/>
          <p:cNvSpPr txBox="1">
            <a:spLocks noChangeArrowheads="1"/>
          </p:cNvSpPr>
          <p:nvPr/>
        </p:nvSpPr>
        <p:spPr bwMode="auto">
          <a:xfrm>
            <a:off x="3797125" y="3618808"/>
            <a:ext cx="1528762" cy="774700"/>
          </a:xfrm>
          <a:prstGeom prst="rect">
            <a:avLst/>
          </a:prstGeom>
          <a:noFill/>
          <a:ln w="12700">
            <a:noFill/>
            <a:miter lim="800000"/>
            <a:headEnd/>
            <a:tailEnd/>
          </a:ln>
          <a:effectLst/>
        </p:spPr>
        <p:txBody>
          <a:bodyPr wrap="none">
            <a:spAutoFit/>
          </a:bodyPr>
          <a:lstStyle/>
          <a:p>
            <a:pPr>
              <a:lnSpc>
                <a:spcPct val="60000"/>
              </a:lnSpc>
            </a:pPr>
            <a:r>
              <a:rPr lang="en-US" sz="1600" b="0" dirty="0">
                <a:effectLst/>
                <a:latin typeface="Courier New" pitchFamily="49" charset="0"/>
              </a:rPr>
              <a:t>_c_int00:</a:t>
            </a:r>
          </a:p>
          <a:p>
            <a:pPr>
              <a:lnSpc>
                <a:spcPct val="60000"/>
              </a:lnSpc>
            </a:pPr>
            <a:r>
              <a:rPr lang="en-US" sz="1600" b="0" dirty="0">
                <a:effectLst/>
                <a:latin typeface="Courier New" pitchFamily="49" charset="0"/>
              </a:rPr>
              <a:t>   </a:t>
            </a:r>
          </a:p>
          <a:p>
            <a:pPr>
              <a:lnSpc>
                <a:spcPct val="60000"/>
              </a:lnSpc>
            </a:pPr>
            <a:r>
              <a:rPr lang="en-US" sz="1600" b="0" dirty="0">
                <a:effectLst/>
                <a:latin typeface="Courier New" pitchFamily="49" charset="0"/>
              </a:rPr>
              <a:t>CALL main()</a:t>
            </a:r>
          </a:p>
        </p:txBody>
      </p:sp>
      <p:grpSp>
        <p:nvGrpSpPr>
          <p:cNvPr id="34" name="Group 44"/>
          <p:cNvGrpSpPr>
            <a:grpSpLocks/>
          </p:cNvGrpSpPr>
          <p:nvPr/>
        </p:nvGrpSpPr>
        <p:grpSpPr bwMode="auto">
          <a:xfrm>
            <a:off x="4418314" y="3769624"/>
            <a:ext cx="292099" cy="501651"/>
            <a:chOff x="1586" y="2640"/>
            <a:chExt cx="184" cy="316"/>
          </a:xfrm>
        </p:grpSpPr>
        <p:sp>
          <p:nvSpPr>
            <p:cNvPr id="35" name="Text Box 45"/>
            <p:cNvSpPr txBox="1">
              <a:spLocks noChangeArrowheads="1"/>
            </p:cNvSpPr>
            <p:nvPr/>
          </p:nvSpPr>
          <p:spPr bwMode="auto">
            <a:xfrm>
              <a:off x="1586" y="2640"/>
              <a:ext cx="184" cy="174"/>
            </a:xfrm>
            <a:prstGeom prst="rect">
              <a:avLst/>
            </a:prstGeom>
            <a:noFill/>
            <a:ln w="12700">
              <a:noFill/>
              <a:miter lim="800000"/>
              <a:headEnd type="none" w="sm" len="sm"/>
              <a:tailEnd type="none" w="sm" len="sm"/>
            </a:ln>
            <a:effectLst/>
          </p:spPr>
          <p:txBody>
            <a:bodyPr wrap="none">
              <a:spAutoFit/>
            </a:bodyPr>
            <a:lstStyle/>
            <a:p>
              <a:r>
                <a:rPr lang="en-US" sz="1400" b="0">
                  <a:effectLst/>
                  <a:latin typeface="Courier New" pitchFamily="49" charset="0"/>
                  <a:cs typeface="Arial" charset="0"/>
                </a:rPr>
                <a:t>•</a:t>
              </a:r>
              <a:endParaRPr lang="en-US" sz="1400" b="0">
                <a:effectLst/>
                <a:latin typeface="Courier New" pitchFamily="49" charset="0"/>
              </a:endParaRPr>
            </a:p>
          </p:txBody>
        </p:sp>
        <p:sp>
          <p:nvSpPr>
            <p:cNvPr id="36" name="Text Box 46"/>
            <p:cNvSpPr txBox="1">
              <a:spLocks noChangeArrowheads="1"/>
            </p:cNvSpPr>
            <p:nvPr/>
          </p:nvSpPr>
          <p:spPr bwMode="auto">
            <a:xfrm>
              <a:off x="1586" y="2711"/>
              <a:ext cx="184" cy="174"/>
            </a:xfrm>
            <a:prstGeom prst="rect">
              <a:avLst/>
            </a:prstGeom>
            <a:noFill/>
            <a:ln w="12700">
              <a:noFill/>
              <a:miter lim="800000"/>
              <a:headEnd type="none" w="sm" len="sm"/>
              <a:tailEnd type="none" w="sm" len="sm"/>
            </a:ln>
            <a:effectLst/>
          </p:spPr>
          <p:txBody>
            <a:bodyPr wrap="none">
              <a:spAutoFit/>
            </a:bodyPr>
            <a:lstStyle/>
            <a:p>
              <a:r>
                <a:rPr lang="en-US" sz="1400" b="0">
                  <a:effectLst/>
                  <a:latin typeface="Courier New" pitchFamily="49" charset="0"/>
                  <a:cs typeface="Arial" charset="0"/>
                </a:rPr>
                <a:t>•</a:t>
              </a:r>
              <a:endParaRPr lang="en-US" sz="1400" b="0">
                <a:effectLst/>
                <a:latin typeface="Courier New" pitchFamily="49" charset="0"/>
              </a:endParaRPr>
            </a:p>
          </p:txBody>
        </p:sp>
        <p:sp>
          <p:nvSpPr>
            <p:cNvPr id="37" name="Text Box 47"/>
            <p:cNvSpPr txBox="1">
              <a:spLocks noChangeArrowheads="1"/>
            </p:cNvSpPr>
            <p:nvPr/>
          </p:nvSpPr>
          <p:spPr bwMode="auto">
            <a:xfrm>
              <a:off x="1586" y="2782"/>
              <a:ext cx="184" cy="174"/>
            </a:xfrm>
            <a:prstGeom prst="rect">
              <a:avLst/>
            </a:prstGeom>
            <a:noFill/>
            <a:ln w="12700">
              <a:noFill/>
              <a:miter lim="800000"/>
              <a:headEnd type="none" w="sm" len="sm"/>
              <a:tailEnd type="none" w="sm" len="sm"/>
            </a:ln>
            <a:effectLst/>
          </p:spPr>
          <p:txBody>
            <a:bodyPr wrap="none">
              <a:spAutoFit/>
            </a:bodyPr>
            <a:lstStyle/>
            <a:p>
              <a:r>
                <a:rPr lang="en-US" sz="1400" b="0">
                  <a:effectLst/>
                  <a:latin typeface="Courier New" pitchFamily="49" charset="0"/>
                  <a:cs typeface="Arial" charset="0"/>
                </a:rPr>
                <a:t>•</a:t>
              </a:r>
              <a:endParaRPr lang="en-US" sz="1400" b="0">
                <a:effectLst/>
                <a:latin typeface="Courier New" pitchFamily="49" charset="0"/>
              </a:endParaRPr>
            </a:p>
          </p:txBody>
        </p:sp>
      </p:grpSp>
      <p:cxnSp>
        <p:nvCxnSpPr>
          <p:cNvPr id="38" name="Elbow Connector 37"/>
          <p:cNvCxnSpPr>
            <a:stCxn id="29" idx="2"/>
            <a:endCxn id="32" idx="0"/>
          </p:cNvCxnSpPr>
          <p:nvPr/>
        </p:nvCxnSpPr>
        <p:spPr bwMode="auto">
          <a:xfrm rot="16200000" flipH="1">
            <a:off x="3407104" y="2418367"/>
            <a:ext cx="614425" cy="1691205"/>
          </a:xfrm>
          <a:prstGeom prst="bentConnector3">
            <a:avLst>
              <a:gd name="adj1" fmla="val 50000"/>
            </a:avLst>
          </a:prstGeom>
          <a:solidFill>
            <a:schemeClr val="accent1"/>
          </a:solidFill>
          <a:ln w="38100" cap="flat" cmpd="sng" algn="ctr">
            <a:solidFill>
              <a:schemeClr val="tx1"/>
            </a:solidFill>
            <a:prstDash val="solid"/>
            <a:round/>
            <a:headEnd type="none" w="sm" len="sm"/>
            <a:tailEnd type="triangle"/>
          </a:ln>
          <a:effectLst/>
        </p:spPr>
      </p:cxnSp>
      <p:cxnSp>
        <p:nvCxnSpPr>
          <p:cNvPr id="39" name="Elbow Connector 38"/>
          <p:cNvCxnSpPr>
            <a:stCxn id="28" idx="2"/>
            <a:endCxn id="32" idx="0"/>
          </p:cNvCxnSpPr>
          <p:nvPr/>
        </p:nvCxnSpPr>
        <p:spPr bwMode="auto">
          <a:xfrm rot="5400000">
            <a:off x="5088888" y="2427789"/>
            <a:ext cx="614425" cy="1672362"/>
          </a:xfrm>
          <a:prstGeom prst="bentConnector3">
            <a:avLst>
              <a:gd name="adj1" fmla="val 50000"/>
            </a:avLst>
          </a:prstGeom>
          <a:solidFill>
            <a:schemeClr val="accent1"/>
          </a:solidFill>
          <a:ln w="38100" cap="flat" cmpd="sng" algn="ctr">
            <a:solidFill>
              <a:schemeClr val="tx1"/>
            </a:solidFill>
            <a:prstDash val="solid"/>
            <a:round/>
            <a:headEnd type="none" w="sm" len="sm"/>
            <a:tailEnd type="triangle"/>
          </a:ln>
          <a:effectLst/>
        </p:spPr>
      </p:cxnSp>
      <p:sp>
        <p:nvSpPr>
          <p:cNvPr id="40" name="TextBox 39"/>
          <p:cNvSpPr txBox="1"/>
          <p:nvPr/>
        </p:nvSpPr>
        <p:spPr>
          <a:xfrm>
            <a:off x="4275757" y="2457572"/>
            <a:ext cx="569387" cy="338554"/>
          </a:xfrm>
          <a:prstGeom prst="rect">
            <a:avLst/>
          </a:prstGeom>
          <a:noFill/>
        </p:spPr>
        <p:txBody>
          <a:bodyPr wrap="none" rtlCol="0" anchor="ctr" anchorCtr="0">
            <a:spAutoFit/>
          </a:bodyPr>
          <a:lstStyle/>
          <a:p>
            <a:r>
              <a:rPr lang="en-US" sz="2000" b="0" dirty="0">
                <a:effectLst/>
                <a:latin typeface="Arial" pitchFamily="34" charset="0"/>
                <a:cs typeface="Arial" pitchFamily="34" charset="0"/>
              </a:rPr>
              <a:t>OR</a:t>
            </a:r>
          </a:p>
        </p:txBody>
      </p:sp>
      <p:sp>
        <p:nvSpPr>
          <p:cNvPr id="41" name="Rectangle 6"/>
          <p:cNvSpPr>
            <a:spLocks noChangeArrowheads="1"/>
          </p:cNvSpPr>
          <p:nvPr/>
        </p:nvSpPr>
        <p:spPr bwMode="auto">
          <a:xfrm>
            <a:off x="136209" y="5041768"/>
            <a:ext cx="2495131" cy="1223963"/>
          </a:xfrm>
          <a:prstGeom prst="rect">
            <a:avLst/>
          </a:prstGeom>
          <a:solidFill>
            <a:schemeClr val="accent4">
              <a:lumMod val="40000"/>
              <a:lumOff val="60000"/>
            </a:schemeClr>
          </a:solidFill>
          <a:ln w="12700">
            <a:solidFill>
              <a:schemeClr val="tx1"/>
            </a:solidFill>
            <a:miter lim="800000"/>
            <a:headEnd/>
            <a:tailEnd/>
          </a:ln>
          <a:effectLst/>
        </p:spPr>
        <p:txBody>
          <a:bodyPr wrap="none" anchor="ctr"/>
          <a:lstStyle/>
          <a:p>
            <a:endParaRPr lang="en-US">
              <a:effectLst/>
            </a:endParaRPr>
          </a:p>
        </p:txBody>
      </p:sp>
      <p:sp>
        <p:nvSpPr>
          <p:cNvPr id="42" name="Text Box 7"/>
          <p:cNvSpPr txBox="1">
            <a:spLocks noChangeArrowheads="1"/>
          </p:cNvSpPr>
          <p:nvPr/>
        </p:nvSpPr>
        <p:spPr bwMode="auto">
          <a:xfrm>
            <a:off x="152084" y="5167181"/>
            <a:ext cx="2506663" cy="1042987"/>
          </a:xfrm>
          <a:prstGeom prst="rect">
            <a:avLst/>
          </a:prstGeom>
          <a:noFill/>
          <a:ln w="12700">
            <a:noFill/>
            <a:miter lim="800000"/>
            <a:headEnd/>
            <a:tailEnd/>
          </a:ln>
          <a:effectLst/>
        </p:spPr>
        <p:txBody>
          <a:bodyPr wrap="none">
            <a:spAutoFit/>
          </a:bodyPr>
          <a:lstStyle/>
          <a:p>
            <a:pPr>
              <a:lnSpc>
                <a:spcPct val="60000"/>
              </a:lnSpc>
            </a:pPr>
            <a:r>
              <a:rPr lang="en-US" sz="1600" b="0" dirty="0">
                <a:effectLst/>
                <a:latin typeface="Courier New" pitchFamily="49" charset="0"/>
              </a:rPr>
              <a:t>main()</a:t>
            </a:r>
          </a:p>
          <a:p>
            <a:pPr>
              <a:lnSpc>
                <a:spcPct val="60000"/>
              </a:lnSpc>
            </a:pPr>
            <a:r>
              <a:rPr lang="en-US" sz="1600" b="0" dirty="0">
                <a:effectLst/>
                <a:latin typeface="Courier New" pitchFamily="49" charset="0"/>
              </a:rPr>
              <a:t>{ initialization();</a:t>
            </a:r>
          </a:p>
          <a:p>
            <a:pPr>
              <a:lnSpc>
                <a:spcPct val="60000"/>
              </a:lnSpc>
            </a:pPr>
            <a:r>
              <a:rPr lang="en-US" sz="1600" b="0" dirty="0">
                <a:effectLst/>
                <a:latin typeface="Courier New" pitchFamily="49" charset="0"/>
              </a:rPr>
              <a:t>    </a:t>
            </a:r>
          </a:p>
          <a:p>
            <a:pPr>
              <a:lnSpc>
                <a:spcPct val="60000"/>
              </a:lnSpc>
            </a:pPr>
            <a:r>
              <a:rPr lang="en-US" sz="1600" b="0" dirty="0">
                <a:effectLst/>
                <a:latin typeface="Courier New" pitchFamily="49" charset="0"/>
              </a:rPr>
              <a:t>}</a:t>
            </a:r>
          </a:p>
        </p:txBody>
      </p:sp>
      <p:sp>
        <p:nvSpPr>
          <p:cNvPr id="43" name="Rectangle 8"/>
          <p:cNvSpPr>
            <a:spLocks noChangeArrowheads="1"/>
          </p:cNvSpPr>
          <p:nvPr/>
        </p:nvSpPr>
        <p:spPr bwMode="auto">
          <a:xfrm>
            <a:off x="3086876" y="4638543"/>
            <a:ext cx="2413000" cy="1973263"/>
          </a:xfrm>
          <a:prstGeom prst="rect">
            <a:avLst/>
          </a:prstGeom>
          <a:solidFill>
            <a:schemeClr val="accent1"/>
          </a:solidFill>
          <a:ln w="28575">
            <a:solidFill>
              <a:schemeClr val="tx2"/>
            </a:solidFill>
            <a:miter lim="800000"/>
            <a:headEnd/>
            <a:tailEnd/>
          </a:ln>
          <a:effectLst/>
        </p:spPr>
        <p:txBody>
          <a:bodyPr wrap="none" anchor="ctr"/>
          <a:lstStyle/>
          <a:p>
            <a:endParaRPr lang="en-US">
              <a:effectLst/>
            </a:endParaRPr>
          </a:p>
        </p:txBody>
      </p:sp>
      <p:sp>
        <p:nvSpPr>
          <p:cNvPr id="44" name="Text Box 9"/>
          <p:cNvSpPr txBox="1">
            <a:spLocks noChangeArrowheads="1"/>
          </p:cNvSpPr>
          <p:nvPr/>
        </p:nvSpPr>
        <p:spPr bwMode="auto">
          <a:xfrm>
            <a:off x="3094814" y="4787768"/>
            <a:ext cx="2406428" cy="1778949"/>
          </a:xfrm>
          <a:prstGeom prst="rect">
            <a:avLst/>
          </a:prstGeom>
          <a:noFill/>
          <a:ln w="12700">
            <a:noFill/>
            <a:miter lim="800000"/>
            <a:headEnd/>
            <a:tailEnd/>
          </a:ln>
          <a:effectLst/>
        </p:spPr>
        <p:txBody>
          <a:bodyPr wrap="none">
            <a:spAutoFit/>
          </a:bodyPr>
          <a:lstStyle/>
          <a:p>
            <a:pPr>
              <a:lnSpc>
                <a:spcPct val="40000"/>
              </a:lnSpc>
            </a:pPr>
            <a:r>
              <a:rPr lang="en-US" sz="1600" b="0" dirty="0">
                <a:effectLst/>
                <a:latin typeface="Courier New" pitchFamily="49" charset="0"/>
              </a:rPr>
              <a:t>Initialization()</a:t>
            </a:r>
          </a:p>
          <a:p>
            <a:pPr>
              <a:lnSpc>
                <a:spcPct val="40000"/>
              </a:lnSpc>
            </a:pPr>
            <a:r>
              <a:rPr lang="en-US" sz="1600" b="0" dirty="0">
                <a:effectLst/>
                <a:latin typeface="Courier New" pitchFamily="49" charset="0"/>
              </a:rPr>
              <a:t>{</a:t>
            </a:r>
          </a:p>
          <a:p>
            <a:pPr>
              <a:lnSpc>
                <a:spcPct val="40000"/>
              </a:lnSpc>
            </a:pPr>
            <a:r>
              <a:rPr lang="en-US" sz="1600" b="0" dirty="0">
                <a:effectLst/>
                <a:latin typeface="Courier New" pitchFamily="49" charset="0"/>
              </a:rPr>
              <a:t>  Load PIE Vectors</a:t>
            </a:r>
          </a:p>
          <a:p>
            <a:pPr>
              <a:lnSpc>
                <a:spcPct val="40000"/>
              </a:lnSpc>
            </a:pPr>
            <a:r>
              <a:rPr lang="en-US" sz="1600" b="0" dirty="0">
                <a:effectLst/>
                <a:latin typeface="Courier New" pitchFamily="49" charset="0"/>
              </a:rPr>
              <a:t>  Enable the PIE</a:t>
            </a:r>
          </a:p>
          <a:p>
            <a:pPr>
              <a:lnSpc>
                <a:spcPct val="40000"/>
              </a:lnSpc>
            </a:pPr>
            <a:r>
              <a:rPr lang="en-US" sz="1600" b="0" dirty="0">
                <a:effectLst/>
                <a:latin typeface="Courier New" pitchFamily="49" charset="0"/>
              </a:rPr>
              <a:t>  Enable PIEIER</a:t>
            </a:r>
          </a:p>
          <a:p>
            <a:pPr>
              <a:lnSpc>
                <a:spcPct val="40000"/>
              </a:lnSpc>
            </a:pPr>
            <a:r>
              <a:rPr lang="en-US" sz="1600" b="0" dirty="0">
                <a:effectLst/>
                <a:latin typeface="Courier New" pitchFamily="49" charset="0"/>
              </a:rPr>
              <a:t>  Enable CPU IER</a:t>
            </a:r>
          </a:p>
          <a:p>
            <a:pPr>
              <a:lnSpc>
                <a:spcPct val="40000"/>
              </a:lnSpc>
            </a:pPr>
            <a:r>
              <a:rPr lang="en-US" sz="1600" b="0" dirty="0">
                <a:effectLst/>
                <a:latin typeface="Courier New" pitchFamily="49" charset="0"/>
              </a:rPr>
              <a:t>  Enable INTM</a:t>
            </a:r>
          </a:p>
          <a:p>
            <a:pPr>
              <a:lnSpc>
                <a:spcPct val="40000"/>
              </a:lnSpc>
            </a:pPr>
            <a:r>
              <a:rPr lang="en-US" sz="1600" b="0" dirty="0">
                <a:effectLst/>
                <a:latin typeface="Courier New" pitchFamily="49" charset="0"/>
              </a:rPr>
              <a:t>}</a:t>
            </a:r>
          </a:p>
        </p:txBody>
      </p:sp>
      <p:sp>
        <p:nvSpPr>
          <p:cNvPr id="45" name="Rectangle 16" descr="Outlined diamond"/>
          <p:cNvSpPr>
            <a:spLocks noChangeArrowheads="1"/>
          </p:cNvSpPr>
          <p:nvPr/>
        </p:nvSpPr>
        <p:spPr bwMode="auto">
          <a:xfrm>
            <a:off x="6487450" y="4333423"/>
            <a:ext cx="1803400" cy="914400"/>
          </a:xfrm>
          <a:prstGeom prst="rect">
            <a:avLst/>
          </a:prstGeom>
          <a:solidFill>
            <a:schemeClr val="accent3"/>
          </a:solidFill>
          <a:ln w="28575">
            <a:solidFill>
              <a:schemeClr val="tx2"/>
            </a:solidFill>
            <a:miter lim="800000"/>
            <a:headEnd type="none" w="sm" len="sm"/>
            <a:tailEnd type="none" w="sm" len="sm"/>
          </a:ln>
          <a:effectLst/>
        </p:spPr>
        <p:txBody>
          <a:bodyPr wrap="none" tIns="91440" anchor="ctr"/>
          <a:lstStyle/>
          <a:p>
            <a:pPr algn="ctr"/>
            <a:r>
              <a:rPr lang="en-US" sz="1600" dirty="0">
                <a:effectLst/>
                <a:latin typeface="Arial" charset="0"/>
              </a:rPr>
              <a:t>PIE Vector Table</a:t>
            </a:r>
          </a:p>
          <a:p>
            <a:pPr algn="ctr"/>
            <a:r>
              <a:rPr lang="en-US" sz="1600" dirty="0">
                <a:effectLst/>
                <a:latin typeface="Arial" charset="0"/>
              </a:rPr>
              <a:t>512 Word RAM</a:t>
            </a:r>
          </a:p>
          <a:p>
            <a:pPr algn="ctr"/>
            <a:r>
              <a:rPr lang="en-US" sz="1600" dirty="0">
                <a:effectLst/>
                <a:latin typeface="Arial" charset="0"/>
              </a:rPr>
              <a:t>0x00 0D00 – 0EFF</a:t>
            </a:r>
          </a:p>
        </p:txBody>
      </p:sp>
      <p:sp>
        <p:nvSpPr>
          <p:cNvPr id="46" name="Line 42"/>
          <p:cNvSpPr>
            <a:spLocks noChangeShapeType="1"/>
          </p:cNvSpPr>
          <p:nvPr/>
        </p:nvSpPr>
        <p:spPr bwMode="auto">
          <a:xfrm>
            <a:off x="2638149" y="5660893"/>
            <a:ext cx="433915" cy="0"/>
          </a:xfrm>
          <a:prstGeom prst="line">
            <a:avLst/>
          </a:prstGeom>
          <a:noFill/>
          <a:ln w="38100">
            <a:solidFill>
              <a:schemeClr val="tx1"/>
            </a:solidFill>
            <a:round/>
            <a:headEnd type="none" w="sm" len="sm"/>
            <a:tailEnd type="triangle" w="med" len="med"/>
          </a:ln>
          <a:effectLst/>
        </p:spPr>
        <p:txBody>
          <a:bodyPr/>
          <a:lstStyle/>
          <a:p>
            <a:endParaRPr lang="en-US">
              <a:effectLst/>
            </a:endParaRPr>
          </a:p>
        </p:txBody>
      </p:sp>
      <p:grpSp>
        <p:nvGrpSpPr>
          <p:cNvPr id="48" name="Group 48"/>
          <p:cNvGrpSpPr>
            <a:grpSpLocks/>
          </p:cNvGrpSpPr>
          <p:nvPr/>
        </p:nvGrpSpPr>
        <p:grpSpPr bwMode="auto">
          <a:xfrm>
            <a:off x="1247691" y="5591047"/>
            <a:ext cx="292099" cy="501651"/>
            <a:chOff x="1586" y="2640"/>
            <a:chExt cx="184" cy="316"/>
          </a:xfrm>
        </p:grpSpPr>
        <p:sp>
          <p:nvSpPr>
            <p:cNvPr id="49" name="Text Box 49"/>
            <p:cNvSpPr txBox="1">
              <a:spLocks noChangeArrowheads="1"/>
            </p:cNvSpPr>
            <p:nvPr/>
          </p:nvSpPr>
          <p:spPr bwMode="auto">
            <a:xfrm>
              <a:off x="1586" y="2640"/>
              <a:ext cx="184" cy="174"/>
            </a:xfrm>
            <a:prstGeom prst="rect">
              <a:avLst/>
            </a:prstGeom>
            <a:noFill/>
            <a:ln w="12700">
              <a:noFill/>
              <a:miter lim="800000"/>
              <a:headEnd type="none" w="sm" len="sm"/>
              <a:tailEnd type="none" w="sm" len="sm"/>
            </a:ln>
            <a:effectLst/>
          </p:spPr>
          <p:txBody>
            <a:bodyPr wrap="none">
              <a:spAutoFit/>
            </a:bodyPr>
            <a:lstStyle/>
            <a:p>
              <a:r>
                <a:rPr lang="en-US" sz="1400" b="0">
                  <a:effectLst/>
                  <a:latin typeface="Courier New" pitchFamily="49" charset="0"/>
                  <a:cs typeface="Arial" charset="0"/>
                </a:rPr>
                <a:t>•</a:t>
              </a:r>
              <a:endParaRPr lang="en-US" sz="1400" b="0">
                <a:effectLst/>
                <a:latin typeface="Courier New" pitchFamily="49" charset="0"/>
              </a:endParaRPr>
            </a:p>
          </p:txBody>
        </p:sp>
        <p:sp>
          <p:nvSpPr>
            <p:cNvPr id="50" name="Text Box 50"/>
            <p:cNvSpPr txBox="1">
              <a:spLocks noChangeArrowheads="1"/>
            </p:cNvSpPr>
            <p:nvPr/>
          </p:nvSpPr>
          <p:spPr bwMode="auto">
            <a:xfrm>
              <a:off x="1586" y="2711"/>
              <a:ext cx="184" cy="174"/>
            </a:xfrm>
            <a:prstGeom prst="rect">
              <a:avLst/>
            </a:prstGeom>
            <a:noFill/>
            <a:ln w="12700">
              <a:noFill/>
              <a:miter lim="800000"/>
              <a:headEnd type="none" w="sm" len="sm"/>
              <a:tailEnd type="none" w="sm" len="sm"/>
            </a:ln>
            <a:effectLst/>
          </p:spPr>
          <p:txBody>
            <a:bodyPr wrap="none">
              <a:spAutoFit/>
            </a:bodyPr>
            <a:lstStyle/>
            <a:p>
              <a:r>
                <a:rPr lang="en-US" sz="1400" b="0">
                  <a:effectLst/>
                  <a:latin typeface="Courier New" pitchFamily="49" charset="0"/>
                  <a:cs typeface="Arial" charset="0"/>
                </a:rPr>
                <a:t>•</a:t>
              </a:r>
              <a:endParaRPr lang="en-US" sz="1400" b="0">
                <a:effectLst/>
                <a:latin typeface="Courier New" pitchFamily="49" charset="0"/>
              </a:endParaRPr>
            </a:p>
          </p:txBody>
        </p:sp>
        <p:sp>
          <p:nvSpPr>
            <p:cNvPr id="51" name="Text Box 51"/>
            <p:cNvSpPr txBox="1">
              <a:spLocks noChangeArrowheads="1"/>
            </p:cNvSpPr>
            <p:nvPr/>
          </p:nvSpPr>
          <p:spPr bwMode="auto">
            <a:xfrm>
              <a:off x="1586" y="2782"/>
              <a:ext cx="184" cy="174"/>
            </a:xfrm>
            <a:prstGeom prst="rect">
              <a:avLst/>
            </a:prstGeom>
            <a:noFill/>
            <a:ln w="12700">
              <a:noFill/>
              <a:miter lim="800000"/>
              <a:headEnd type="none" w="sm" len="sm"/>
              <a:tailEnd type="none" w="sm" len="sm"/>
            </a:ln>
            <a:effectLst/>
          </p:spPr>
          <p:txBody>
            <a:bodyPr wrap="none">
              <a:spAutoFit/>
            </a:bodyPr>
            <a:lstStyle/>
            <a:p>
              <a:r>
                <a:rPr lang="en-US" sz="1400" b="0">
                  <a:effectLst/>
                  <a:latin typeface="Courier New" pitchFamily="49" charset="0"/>
                  <a:cs typeface="Arial" charset="0"/>
                </a:rPr>
                <a:t>•</a:t>
              </a:r>
              <a:endParaRPr lang="en-US" sz="1400" b="0">
                <a:effectLst/>
                <a:latin typeface="Courier New" pitchFamily="49" charset="0"/>
              </a:endParaRPr>
            </a:p>
          </p:txBody>
        </p:sp>
      </p:grpSp>
      <p:cxnSp>
        <p:nvCxnSpPr>
          <p:cNvPr id="52" name="Straight Arrow Connector 51"/>
          <p:cNvCxnSpPr>
            <a:stCxn id="26" idx="6"/>
            <a:endCxn id="27" idx="1"/>
          </p:cNvCxnSpPr>
          <p:nvPr/>
        </p:nvCxnSpPr>
        <p:spPr bwMode="auto">
          <a:xfrm>
            <a:off x="2654273" y="1131328"/>
            <a:ext cx="561041" cy="12195"/>
          </a:xfrm>
          <a:prstGeom prst="straightConnector1">
            <a:avLst/>
          </a:prstGeom>
          <a:solidFill>
            <a:schemeClr val="accent1"/>
          </a:solidFill>
          <a:ln w="38100" cap="flat" cmpd="sng" algn="ctr">
            <a:solidFill>
              <a:schemeClr val="tx1"/>
            </a:solidFill>
            <a:prstDash val="solid"/>
            <a:round/>
            <a:headEnd type="none" w="sm" len="sm"/>
            <a:tailEnd type="triangle"/>
          </a:ln>
          <a:effectLst/>
        </p:spPr>
      </p:cxnSp>
      <p:cxnSp>
        <p:nvCxnSpPr>
          <p:cNvPr id="53" name="Elbow Connector 46"/>
          <p:cNvCxnSpPr/>
          <p:nvPr/>
        </p:nvCxnSpPr>
        <p:spPr bwMode="auto">
          <a:xfrm rot="10800000" flipV="1">
            <a:off x="1405721" y="4019504"/>
            <a:ext cx="2273825" cy="1022263"/>
          </a:xfrm>
          <a:prstGeom prst="bentConnector2">
            <a:avLst/>
          </a:prstGeom>
          <a:solidFill>
            <a:schemeClr val="accent1"/>
          </a:solidFill>
          <a:ln w="38100" cap="flat" cmpd="sng" algn="ctr">
            <a:solidFill>
              <a:schemeClr val="tx1"/>
            </a:solidFill>
            <a:prstDash val="solid"/>
            <a:round/>
            <a:headEnd type="none" w="sm" len="sm"/>
            <a:tailEnd type="triangle"/>
          </a:ln>
          <a:effectLst/>
        </p:spPr>
      </p:cxnSp>
      <p:sp>
        <p:nvSpPr>
          <p:cNvPr id="54" name="Text Box 21"/>
          <p:cNvSpPr txBox="1">
            <a:spLocks noChangeArrowheads="1"/>
          </p:cNvSpPr>
          <p:nvPr/>
        </p:nvSpPr>
        <p:spPr bwMode="auto">
          <a:xfrm>
            <a:off x="117720" y="4764507"/>
            <a:ext cx="817562" cy="287338"/>
          </a:xfrm>
          <a:prstGeom prst="rect">
            <a:avLst/>
          </a:prstGeom>
          <a:noFill/>
          <a:ln w="12700">
            <a:noFill/>
            <a:miter lim="800000"/>
            <a:headEnd type="none" w="sm" len="sm"/>
            <a:tailEnd type="none" w="sm" len="sm"/>
          </a:ln>
          <a:effectLst/>
        </p:spPr>
        <p:txBody>
          <a:bodyPr wrap="none">
            <a:spAutoFit/>
          </a:bodyPr>
          <a:lstStyle/>
          <a:p>
            <a:r>
              <a:rPr lang="en-US" sz="1600" b="0" i="1" dirty="0" err="1">
                <a:effectLst/>
                <a:latin typeface="Arial" charset="0"/>
              </a:rPr>
              <a:t>Main.c</a:t>
            </a:r>
            <a:endParaRPr lang="en-US" sz="1600" b="0" i="1" dirty="0">
              <a:effectLst/>
              <a:latin typeface="Arial" charset="0"/>
            </a:endParaRPr>
          </a:p>
        </p:txBody>
      </p:sp>
      <p:sp>
        <p:nvSpPr>
          <p:cNvPr id="55" name="Text Box 21"/>
          <p:cNvSpPr txBox="1">
            <a:spLocks noChangeArrowheads="1"/>
          </p:cNvSpPr>
          <p:nvPr/>
        </p:nvSpPr>
        <p:spPr bwMode="auto">
          <a:xfrm>
            <a:off x="6329763" y="1601054"/>
            <a:ext cx="2202847" cy="289310"/>
          </a:xfrm>
          <a:prstGeom prst="rect">
            <a:avLst/>
          </a:prstGeom>
          <a:noFill/>
          <a:ln w="12700">
            <a:noFill/>
            <a:miter lim="800000"/>
            <a:headEnd type="none" w="sm" len="sm"/>
            <a:tailEnd type="none" w="sm" len="sm"/>
          </a:ln>
          <a:effectLst/>
        </p:spPr>
        <p:txBody>
          <a:bodyPr wrap="none">
            <a:spAutoFit/>
          </a:bodyPr>
          <a:lstStyle/>
          <a:p>
            <a:r>
              <a:rPr lang="en-US" sz="1600" b="0" i="1" dirty="0">
                <a:effectLst/>
                <a:latin typeface="Arial" charset="0"/>
              </a:rPr>
              <a:t>CodeStartBranch.asm</a:t>
            </a:r>
          </a:p>
        </p:txBody>
      </p:sp>
      <p:sp>
        <p:nvSpPr>
          <p:cNvPr id="56" name="Text Box 21"/>
          <p:cNvSpPr txBox="1">
            <a:spLocks noChangeArrowheads="1"/>
          </p:cNvSpPr>
          <p:nvPr/>
        </p:nvSpPr>
        <p:spPr bwMode="auto">
          <a:xfrm>
            <a:off x="5417060" y="3549702"/>
            <a:ext cx="1757212" cy="289310"/>
          </a:xfrm>
          <a:prstGeom prst="rect">
            <a:avLst/>
          </a:prstGeom>
          <a:noFill/>
          <a:ln w="12700">
            <a:noFill/>
            <a:miter lim="800000"/>
            <a:headEnd type="none" w="sm" len="sm"/>
            <a:tailEnd type="none" w="sm" len="sm"/>
          </a:ln>
          <a:effectLst/>
        </p:spPr>
        <p:txBody>
          <a:bodyPr wrap="none">
            <a:spAutoFit/>
          </a:bodyPr>
          <a:lstStyle/>
          <a:p>
            <a:r>
              <a:rPr lang="en-US" sz="1600" b="0" i="1" dirty="0">
                <a:effectLst/>
                <a:latin typeface="Arial" charset="0"/>
              </a:rPr>
              <a:t>rts2800_fpu32.lib</a:t>
            </a:r>
          </a:p>
        </p:txBody>
      </p:sp>
      <p:sp>
        <p:nvSpPr>
          <p:cNvPr id="57" name="TextBox 56"/>
          <p:cNvSpPr txBox="1"/>
          <p:nvPr/>
        </p:nvSpPr>
        <p:spPr>
          <a:xfrm>
            <a:off x="5979539" y="895257"/>
            <a:ext cx="2634374" cy="486287"/>
          </a:xfrm>
          <a:prstGeom prst="rect">
            <a:avLst/>
          </a:prstGeom>
          <a:noFill/>
        </p:spPr>
        <p:txBody>
          <a:bodyPr wrap="square" rtlCol="0" anchor="ctr" anchorCtr="0">
            <a:spAutoFit/>
          </a:bodyPr>
          <a:lstStyle/>
          <a:p>
            <a:r>
              <a:rPr lang="en-US" sz="1600" b="0" i="1" dirty="0">
                <a:effectLst/>
                <a:latin typeface="Arial" pitchFamily="34" charset="0"/>
                <a:cs typeface="Arial" pitchFamily="34" charset="0"/>
              </a:rPr>
              <a:t>Boot option determines code execution entry point</a:t>
            </a:r>
          </a:p>
        </p:txBody>
      </p:sp>
      <p:sp>
        <p:nvSpPr>
          <p:cNvPr id="58" name="Rectangle 6"/>
          <p:cNvSpPr>
            <a:spLocks noChangeArrowheads="1"/>
          </p:cNvSpPr>
          <p:nvPr/>
        </p:nvSpPr>
        <p:spPr bwMode="auto">
          <a:xfrm>
            <a:off x="5803843" y="5649644"/>
            <a:ext cx="3171709" cy="1112099"/>
          </a:xfrm>
          <a:prstGeom prst="rect">
            <a:avLst/>
          </a:prstGeom>
          <a:solidFill>
            <a:schemeClr val="accent4">
              <a:lumMod val="40000"/>
              <a:lumOff val="60000"/>
            </a:schemeClr>
          </a:solidFill>
          <a:ln w="12700">
            <a:solidFill>
              <a:schemeClr val="tx1"/>
            </a:solidFill>
            <a:miter lim="800000"/>
            <a:headEnd/>
            <a:tailEnd/>
          </a:ln>
          <a:effectLst/>
        </p:spPr>
        <p:txBody>
          <a:bodyPr wrap="none" anchor="ctr"/>
          <a:lstStyle/>
          <a:p>
            <a:endParaRPr lang="en-US">
              <a:effectLst/>
            </a:endParaRPr>
          </a:p>
        </p:txBody>
      </p:sp>
      <p:sp>
        <p:nvSpPr>
          <p:cNvPr id="59" name="Text Box 7"/>
          <p:cNvSpPr txBox="1">
            <a:spLocks noChangeArrowheads="1"/>
          </p:cNvSpPr>
          <p:nvPr/>
        </p:nvSpPr>
        <p:spPr bwMode="auto">
          <a:xfrm>
            <a:off x="5819719" y="5705248"/>
            <a:ext cx="3259350" cy="1052596"/>
          </a:xfrm>
          <a:prstGeom prst="rect">
            <a:avLst/>
          </a:prstGeom>
          <a:noFill/>
          <a:ln w="12700">
            <a:noFill/>
            <a:miter lim="800000"/>
            <a:headEnd/>
            <a:tailEnd/>
          </a:ln>
          <a:effectLst/>
        </p:spPr>
        <p:txBody>
          <a:bodyPr wrap="square">
            <a:spAutoFit/>
          </a:bodyPr>
          <a:lstStyle/>
          <a:p>
            <a:pPr>
              <a:lnSpc>
                <a:spcPct val="60000"/>
              </a:lnSpc>
            </a:pPr>
            <a:r>
              <a:rPr lang="en-US" sz="1600" b="0" dirty="0">
                <a:effectLst/>
                <a:latin typeface="Courier New" pitchFamily="49" charset="0"/>
              </a:rPr>
              <a:t>interrupt void </a:t>
            </a:r>
            <a:r>
              <a:rPr lang="en-US" sz="1600" b="0" i="1" dirty="0">
                <a:effectLst/>
                <a:latin typeface="Courier New" pitchFamily="49" charset="0"/>
              </a:rPr>
              <a:t>name</a:t>
            </a:r>
            <a:r>
              <a:rPr lang="en-US" sz="1600" b="0" dirty="0">
                <a:effectLst/>
                <a:latin typeface="Courier New" pitchFamily="49" charset="0"/>
              </a:rPr>
              <a:t>(void)</a:t>
            </a:r>
          </a:p>
          <a:p>
            <a:pPr>
              <a:lnSpc>
                <a:spcPct val="60000"/>
              </a:lnSpc>
            </a:pPr>
            <a:r>
              <a:rPr lang="en-US" sz="1600" b="0" dirty="0">
                <a:effectLst/>
                <a:latin typeface="Courier New" pitchFamily="49" charset="0"/>
              </a:rPr>
              <a:t>{</a:t>
            </a:r>
          </a:p>
          <a:p>
            <a:pPr>
              <a:lnSpc>
                <a:spcPct val="60000"/>
              </a:lnSpc>
            </a:pPr>
            <a:r>
              <a:rPr lang="en-US" sz="1600" b="0" dirty="0">
                <a:effectLst/>
                <a:latin typeface="Courier New" pitchFamily="49" charset="0"/>
              </a:rPr>
              <a:t>    </a:t>
            </a:r>
          </a:p>
          <a:p>
            <a:pPr>
              <a:lnSpc>
                <a:spcPct val="60000"/>
              </a:lnSpc>
            </a:pPr>
            <a:r>
              <a:rPr lang="en-US" sz="1600" b="0" dirty="0">
                <a:effectLst/>
                <a:latin typeface="Courier New" pitchFamily="49" charset="0"/>
              </a:rPr>
              <a:t>}</a:t>
            </a:r>
          </a:p>
        </p:txBody>
      </p:sp>
      <p:grpSp>
        <p:nvGrpSpPr>
          <p:cNvPr id="60" name="Group 48"/>
          <p:cNvGrpSpPr>
            <a:grpSpLocks/>
          </p:cNvGrpSpPr>
          <p:nvPr/>
        </p:nvGrpSpPr>
        <p:grpSpPr bwMode="auto">
          <a:xfrm>
            <a:off x="7233819" y="6129114"/>
            <a:ext cx="292099" cy="501651"/>
            <a:chOff x="1586" y="2640"/>
            <a:chExt cx="184" cy="316"/>
          </a:xfrm>
        </p:grpSpPr>
        <p:sp>
          <p:nvSpPr>
            <p:cNvPr id="61" name="Text Box 49"/>
            <p:cNvSpPr txBox="1">
              <a:spLocks noChangeArrowheads="1"/>
            </p:cNvSpPr>
            <p:nvPr/>
          </p:nvSpPr>
          <p:spPr bwMode="auto">
            <a:xfrm>
              <a:off x="1586" y="2640"/>
              <a:ext cx="184" cy="174"/>
            </a:xfrm>
            <a:prstGeom prst="rect">
              <a:avLst/>
            </a:prstGeom>
            <a:noFill/>
            <a:ln w="12700">
              <a:noFill/>
              <a:miter lim="800000"/>
              <a:headEnd type="none" w="sm" len="sm"/>
              <a:tailEnd type="none" w="sm" len="sm"/>
            </a:ln>
            <a:effectLst/>
          </p:spPr>
          <p:txBody>
            <a:bodyPr wrap="none">
              <a:spAutoFit/>
            </a:bodyPr>
            <a:lstStyle/>
            <a:p>
              <a:r>
                <a:rPr lang="en-US" sz="1400" b="0">
                  <a:effectLst/>
                  <a:latin typeface="Courier New" pitchFamily="49" charset="0"/>
                  <a:cs typeface="Arial" charset="0"/>
                </a:rPr>
                <a:t>•</a:t>
              </a:r>
              <a:endParaRPr lang="en-US" sz="1400" b="0">
                <a:effectLst/>
                <a:latin typeface="Courier New" pitchFamily="49" charset="0"/>
              </a:endParaRPr>
            </a:p>
          </p:txBody>
        </p:sp>
        <p:sp>
          <p:nvSpPr>
            <p:cNvPr id="62" name="Text Box 50"/>
            <p:cNvSpPr txBox="1">
              <a:spLocks noChangeArrowheads="1"/>
            </p:cNvSpPr>
            <p:nvPr/>
          </p:nvSpPr>
          <p:spPr bwMode="auto">
            <a:xfrm>
              <a:off x="1586" y="2711"/>
              <a:ext cx="184" cy="174"/>
            </a:xfrm>
            <a:prstGeom prst="rect">
              <a:avLst/>
            </a:prstGeom>
            <a:noFill/>
            <a:ln w="12700">
              <a:noFill/>
              <a:miter lim="800000"/>
              <a:headEnd type="none" w="sm" len="sm"/>
              <a:tailEnd type="none" w="sm" len="sm"/>
            </a:ln>
            <a:effectLst/>
          </p:spPr>
          <p:txBody>
            <a:bodyPr wrap="none">
              <a:spAutoFit/>
            </a:bodyPr>
            <a:lstStyle/>
            <a:p>
              <a:r>
                <a:rPr lang="en-US" sz="1400" b="0" dirty="0">
                  <a:effectLst/>
                  <a:latin typeface="Courier New" pitchFamily="49" charset="0"/>
                  <a:cs typeface="Arial" charset="0"/>
                </a:rPr>
                <a:t>•</a:t>
              </a:r>
              <a:endParaRPr lang="en-US" sz="1400" b="0" dirty="0">
                <a:effectLst/>
                <a:latin typeface="Courier New" pitchFamily="49" charset="0"/>
              </a:endParaRPr>
            </a:p>
          </p:txBody>
        </p:sp>
        <p:sp>
          <p:nvSpPr>
            <p:cNvPr id="63" name="Text Box 51"/>
            <p:cNvSpPr txBox="1">
              <a:spLocks noChangeArrowheads="1"/>
            </p:cNvSpPr>
            <p:nvPr/>
          </p:nvSpPr>
          <p:spPr bwMode="auto">
            <a:xfrm>
              <a:off x="1586" y="2782"/>
              <a:ext cx="184" cy="174"/>
            </a:xfrm>
            <a:prstGeom prst="rect">
              <a:avLst/>
            </a:prstGeom>
            <a:noFill/>
            <a:ln w="12700">
              <a:noFill/>
              <a:miter lim="800000"/>
              <a:headEnd type="none" w="sm" len="sm"/>
              <a:tailEnd type="none" w="sm" len="sm"/>
            </a:ln>
            <a:effectLst/>
          </p:spPr>
          <p:txBody>
            <a:bodyPr wrap="none">
              <a:spAutoFit/>
            </a:bodyPr>
            <a:lstStyle/>
            <a:p>
              <a:r>
                <a:rPr lang="en-US" sz="1400" b="0" dirty="0">
                  <a:effectLst/>
                  <a:latin typeface="Courier New" pitchFamily="49" charset="0"/>
                  <a:cs typeface="Arial" charset="0"/>
                </a:rPr>
                <a:t>•</a:t>
              </a:r>
              <a:endParaRPr lang="en-US" sz="1400" b="0" dirty="0">
                <a:effectLst/>
                <a:latin typeface="Courier New" pitchFamily="49" charset="0"/>
              </a:endParaRPr>
            </a:p>
          </p:txBody>
        </p:sp>
      </p:grpSp>
      <p:sp>
        <p:nvSpPr>
          <p:cNvPr id="70" name="Text Box 21"/>
          <p:cNvSpPr txBox="1">
            <a:spLocks noChangeArrowheads="1"/>
          </p:cNvSpPr>
          <p:nvPr/>
        </p:nvSpPr>
        <p:spPr bwMode="auto">
          <a:xfrm>
            <a:off x="7802152" y="5386155"/>
            <a:ext cx="1215782" cy="289310"/>
          </a:xfrm>
          <a:prstGeom prst="rect">
            <a:avLst/>
          </a:prstGeom>
          <a:noFill/>
          <a:ln w="12700">
            <a:noFill/>
            <a:miter lim="800000"/>
            <a:headEnd type="none" w="sm" len="sm"/>
            <a:tailEnd type="none" w="sm" len="sm"/>
          </a:ln>
          <a:effectLst/>
        </p:spPr>
        <p:txBody>
          <a:bodyPr wrap="none">
            <a:spAutoFit/>
          </a:bodyPr>
          <a:lstStyle/>
          <a:p>
            <a:r>
              <a:rPr lang="en-US" sz="1600" b="0" i="1" dirty="0" err="1">
                <a:effectLst/>
                <a:latin typeface="Arial" charset="0"/>
              </a:rPr>
              <a:t>DefaultIsr.c</a:t>
            </a:r>
            <a:endParaRPr lang="en-US" sz="1600" b="0" i="1" dirty="0">
              <a:effectLst/>
              <a:latin typeface="Arial" charset="0"/>
            </a:endParaRPr>
          </a:p>
        </p:txBody>
      </p:sp>
      <p:cxnSp>
        <p:nvCxnSpPr>
          <p:cNvPr id="73" name="Straight Arrow Connector 72"/>
          <p:cNvCxnSpPr>
            <a:endCxn id="58" idx="0"/>
          </p:cNvCxnSpPr>
          <p:nvPr/>
        </p:nvCxnSpPr>
        <p:spPr bwMode="auto">
          <a:xfrm rot="5400000">
            <a:off x="7193778" y="5453723"/>
            <a:ext cx="391842" cy="1"/>
          </a:xfrm>
          <a:prstGeom prst="straightConnector1">
            <a:avLst/>
          </a:prstGeom>
          <a:solidFill>
            <a:schemeClr val="accent1"/>
          </a:solidFill>
          <a:ln w="38100" cap="flat" cmpd="sng" algn="ctr">
            <a:solidFill>
              <a:schemeClr val="tx1"/>
            </a:solidFill>
            <a:prstDash val="sysDot"/>
            <a:round/>
            <a:headEnd type="none" w="sm" len="sm"/>
            <a:tailEnd type="triangle"/>
          </a:ln>
          <a:effectLst/>
        </p:spPr>
      </p:cxnSp>
      <p:cxnSp>
        <p:nvCxnSpPr>
          <p:cNvPr id="80" name="Elbow Connector 79"/>
          <p:cNvCxnSpPr>
            <a:endCxn id="45" idx="1"/>
          </p:cNvCxnSpPr>
          <p:nvPr/>
        </p:nvCxnSpPr>
        <p:spPr bwMode="auto">
          <a:xfrm flipV="1">
            <a:off x="5498432" y="4790623"/>
            <a:ext cx="989018" cy="550061"/>
          </a:xfrm>
          <a:prstGeom prst="bentConnector3">
            <a:avLst>
              <a:gd name="adj1" fmla="val 50000"/>
            </a:avLst>
          </a:prstGeom>
          <a:solidFill>
            <a:schemeClr val="accent1"/>
          </a:solidFill>
          <a:ln w="38100" cap="flat" cmpd="sng" algn="ctr">
            <a:solidFill>
              <a:schemeClr val="tx2"/>
            </a:solidFill>
            <a:prstDash val="solid"/>
            <a:round/>
            <a:headEnd type="none" w="sm" len="sm"/>
            <a:tailEnd type="triangle"/>
          </a:ln>
          <a:effectLst/>
        </p:spPr>
      </p:cxnSp>
      <p:sp>
        <p:nvSpPr>
          <p:cNvPr id="89" name="Oval 88"/>
          <p:cNvSpPr/>
          <p:nvPr/>
        </p:nvSpPr>
        <p:spPr bwMode="auto">
          <a:xfrm>
            <a:off x="7824997" y="3691758"/>
            <a:ext cx="1085892" cy="337385"/>
          </a:xfrm>
          <a:prstGeom prst="ellipse">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0" tIns="45720" rIns="0" bIns="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lang="en-US" sz="1600" b="0" dirty="0">
                <a:effectLst/>
                <a:latin typeface="Arial" pitchFamily="34" charset="0"/>
                <a:cs typeface="Arial" pitchFamily="34" charset="0"/>
              </a:rPr>
              <a:t>Interrupt</a:t>
            </a:r>
            <a:endParaRPr kumimoji="0" lang="en-US" sz="1600" b="0" i="0" u="none" strike="noStrike" cap="none" normalizeH="0" baseline="0" dirty="0">
              <a:ln>
                <a:noFill/>
              </a:ln>
              <a:effectLst/>
              <a:latin typeface="Arial" pitchFamily="34" charset="0"/>
              <a:cs typeface="Arial" pitchFamily="34" charset="0"/>
            </a:endParaRPr>
          </a:p>
        </p:txBody>
      </p:sp>
      <p:cxnSp>
        <p:nvCxnSpPr>
          <p:cNvPr id="93" name="Elbow Connector 92"/>
          <p:cNvCxnSpPr>
            <a:stCxn id="89" idx="2"/>
            <a:endCxn id="45" idx="0"/>
          </p:cNvCxnSpPr>
          <p:nvPr/>
        </p:nvCxnSpPr>
        <p:spPr bwMode="auto">
          <a:xfrm rot="10800000" flipV="1">
            <a:off x="7389151" y="3860451"/>
            <a:ext cx="435847" cy="472972"/>
          </a:xfrm>
          <a:prstGeom prst="bentConnector2">
            <a:avLst/>
          </a:prstGeom>
          <a:solidFill>
            <a:schemeClr val="accent1"/>
          </a:solidFill>
          <a:ln w="38100" cap="flat" cmpd="sng" algn="ctr">
            <a:solidFill>
              <a:schemeClr val="tx1"/>
            </a:solidFill>
            <a:prstDash val="sysDot"/>
            <a:round/>
            <a:headEnd type="none" w="sm" len="sm"/>
            <a:tailEnd type="triangle"/>
          </a:ln>
          <a:effectLst/>
        </p:spPr>
      </p:cxnSp>
      <p:sp>
        <p:nvSpPr>
          <p:cNvPr id="47" name="Text Box 7"/>
          <p:cNvSpPr txBox="1">
            <a:spLocks noChangeArrowheads="1"/>
          </p:cNvSpPr>
          <p:nvPr/>
        </p:nvSpPr>
        <p:spPr bwMode="auto">
          <a:xfrm>
            <a:off x="6238284" y="1839911"/>
            <a:ext cx="2406428" cy="264688"/>
          </a:xfrm>
          <a:prstGeom prst="rect">
            <a:avLst/>
          </a:prstGeom>
          <a:noFill/>
          <a:ln w="12700">
            <a:noFill/>
            <a:miter lim="800000"/>
            <a:headEnd/>
            <a:tailEnd/>
          </a:ln>
          <a:effectLst/>
        </p:spPr>
        <p:txBody>
          <a:bodyPr wrap="none">
            <a:spAutoFit/>
          </a:bodyPr>
          <a:lstStyle/>
          <a:p>
            <a:pPr>
              <a:lnSpc>
                <a:spcPct val="60000"/>
              </a:lnSpc>
            </a:pPr>
            <a:r>
              <a:rPr lang="en-US" sz="1600" b="0" dirty="0">
                <a:effectLst/>
                <a:latin typeface="Courier New" pitchFamily="49" charset="0"/>
              </a:rPr>
              <a:t>.sect  “</a:t>
            </a:r>
            <a:r>
              <a:rPr lang="en-US" sz="1600" b="0" dirty="0" err="1">
                <a:effectLst/>
                <a:latin typeface="Courier New" pitchFamily="49" charset="0"/>
              </a:rPr>
              <a:t>codestart</a:t>
            </a:r>
            <a:r>
              <a:rPr lang="en-US" sz="1600" b="0" dirty="0">
                <a:effectLst/>
                <a:latin typeface="Courier New" pitchFamily="49" charset="0"/>
              </a:rPr>
              <a:t>”</a:t>
            </a:r>
          </a:p>
        </p:txBody>
      </p:sp>
    </p:spTree>
    <p:custDataLst>
      <p:tags r:id="rId1"/>
    </p:custDataLst>
    <p:extLst>
      <p:ext uri="{BB962C8B-B14F-4D97-AF65-F5344CB8AC3E}">
        <p14:creationId xmlns:p14="http://schemas.microsoft.com/office/powerpoint/2010/main" val="1969257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Rectangle 167"/>
          <p:cNvSpPr/>
          <p:nvPr/>
        </p:nvSpPr>
        <p:spPr bwMode="auto">
          <a:xfrm>
            <a:off x="2085654" y="3049762"/>
            <a:ext cx="5022363" cy="1255108"/>
          </a:xfrm>
          <a:prstGeom prst="rect">
            <a:avLst/>
          </a:prstGeom>
          <a:solidFill>
            <a:schemeClr val="accent2"/>
          </a:solidFill>
          <a:ln w="12700" cap="flat" cmpd="sng" algn="ctr">
            <a:solidFill>
              <a:schemeClr val="accent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sp>
        <p:nvSpPr>
          <p:cNvPr id="167" name="Rectangle 166"/>
          <p:cNvSpPr/>
          <p:nvPr/>
        </p:nvSpPr>
        <p:spPr bwMode="auto">
          <a:xfrm>
            <a:off x="2414428" y="1150707"/>
            <a:ext cx="5332287" cy="1037690"/>
          </a:xfrm>
          <a:prstGeom prst="rect">
            <a:avLst/>
          </a:prstGeom>
          <a:solidFill>
            <a:schemeClr val="accent2"/>
          </a:solidFill>
          <a:ln w="12700" cap="flat" cmpd="sng" algn="ctr">
            <a:solidFill>
              <a:schemeClr val="accent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sp>
        <p:nvSpPr>
          <p:cNvPr id="2" name="Title 1"/>
          <p:cNvSpPr>
            <a:spLocks noGrp="1"/>
          </p:cNvSpPr>
          <p:nvPr>
            <p:ph type="title"/>
          </p:nvPr>
        </p:nvSpPr>
        <p:spPr/>
        <p:txBody>
          <a:bodyPr>
            <a:normAutofit fontScale="90000"/>
          </a:bodyPr>
          <a:lstStyle/>
          <a:p>
            <a:r>
              <a:rPr lang="en-US" sz="4000" dirty="0"/>
              <a:t>Interrupt Signal Flow – Summary</a:t>
            </a:r>
            <a:br>
              <a:rPr lang="en-US" dirty="0"/>
            </a:br>
            <a:endParaRPr lang="en-US" dirty="0"/>
          </a:p>
        </p:txBody>
      </p:sp>
      <p:sp>
        <p:nvSpPr>
          <p:cNvPr id="12" name="Oval 11"/>
          <p:cNvSpPr/>
          <p:nvPr/>
        </p:nvSpPr>
        <p:spPr bwMode="auto">
          <a:xfrm>
            <a:off x="678093" y="1438384"/>
            <a:ext cx="1181523" cy="575353"/>
          </a:xfrm>
          <a:prstGeom prst="ellipse">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0" tIns="45720" rIns="0" bIns="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lang="en-US" sz="1400" b="0" dirty="0">
                <a:effectLst/>
                <a:latin typeface="Arial" pitchFamily="34" charset="0"/>
                <a:cs typeface="Arial" pitchFamily="34" charset="0"/>
              </a:rPr>
              <a:t>Peripheral</a:t>
            </a:r>
          </a:p>
          <a:p>
            <a:pPr marL="0" marR="0" indent="0" algn="ctr" defTabSz="914400" rtl="0" eaLnBrk="0" fontAlgn="base" latinLnBrk="0" hangingPunct="0">
              <a:lnSpc>
                <a:spcPct val="100000"/>
              </a:lnSpc>
              <a:spcBef>
                <a:spcPts val="0"/>
              </a:spcBef>
              <a:spcAft>
                <a:spcPct val="0"/>
              </a:spcAft>
              <a:buClrTx/>
              <a:buSzTx/>
              <a:buFontTx/>
              <a:buNone/>
              <a:tabLst/>
            </a:pPr>
            <a:r>
              <a:rPr lang="en-US" sz="1400" b="0" dirty="0">
                <a:effectLst/>
                <a:latin typeface="Arial" pitchFamily="34" charset="0"/>
                <a:cs typeface="Arial" pitchFamily="34" charset="0"/>
              </a:rPr>
              <a:t>Interrupt</a:t>
            </a:r>
            <a:endParaRPr kumimoji="0" lang="en-US" sz="1400" b="0" i="0" u="none" strike="noStrike" cap="none" normalizeH="0" baseline="0" dirty="0">
              <a:ln>
                <a:noFill/>
              </a:ln>
              <a:effectLst/>
              <a:latin typeface="Arial" pitchFamily="34" charset="0"/>
              <a:cs typeface="Arial" pitchFamily="34" charset="0"/>
            </a:endParaRPr>
          </a:p>
        </p:txBody>
      </p:sp>
      <p:grpSp>
        <p:nvGrpSpPr>
          <p:cNvPr id="16" name="Group 15"/>
          <p:cNvGrpSpPr/>
          <p:nvPr/>
        </p:nvGrpSpPr>
        <p:grpSpPr>
          <a:xfrm>
            <a:off x="2602474" y="3353157"/>
            <a:ext cx="5827535" cy="398463"/>
            <a:chOff x="2602474" y="3353157"/>
            <a:chExt cx="5827535" cy="398463"/>
          </a:xfrm>
        </p:grpSpPr>
        <p:sp>
          <p:nvSpPr>
            <p:cNvPr id="17" name="Arc 52"/>
            <p:cNvSpPr>
              <a:spLocks/>
            </p:cNvSpPr>
            <p:nvPr/>
          </p:nvSpPr>
          <p:spPr bwMode="auto">
            <a:xfrm>
              <a:off x="3927791" y="3353157"/>
              <a:ext cx="317500" cy="398463"/>
            </a:xfrm>
            <a:custGeom>
              <a:avLst/>
              <a:gdLst>
                <a:gd name="G0" fmla="+- 0 0 0"/>
                <a:gd name="G1" fmla="+- 19593 0 0"/>
                <a:gd name="G2" fmla="+- 21600 0 0"/>
                <a:gd name="T0" fmla="*/ 9092 w 21600"/>
                <a:gd name="T1" fmla="*/ 0 h 22423"/>
                <a:gd name="T2" fmla="*/ 21414 w 21600"/>
                <a:gd name="T3" fmla="*/ 22423 h 22423"/>
                <a:gd name="T4" fmla="*/ 0 w 21600"/>
                <a:gd name="T5" fmla="*/ 19593 h 22423"/>
              </a:gdLst>
              <a:ahLst/>
              <a:cxnLst>
                <a:cxn ang="0">
                  <a:pos x="T0" y="T1"/>
                </a:cxn>
                <a:cxn ang="0">
                  <a:pos x="T2" y="T3"/>
                </a:cxn>
                <a:cxn ang="0">
                  <a:pos x="T4" y="T5"/>
                </a:cxn>
              </a:cxnLst>
              <a:rect l="0" t="0" r="r" b="b"/>
              <a:pathLst>
                <a:path w="21600" h="22423" fill="none" extrusionOk="0">
                  <a:moveTo>
                    <a:pt x="9092" y="-1"/>
                  </a:moveTo>
                  <a:cubicBezTo>
                    <a:pt x="16719" y="3539"/>
                    <a:pt x="21600" y="11184"/>
                    <a:pt x="21600" y="19593"/>
                  </a:cubicBezTo>
                  <a:cubicBezTo>
                    <a:pt x="21600" y="20539"/>
                    <a:pt x="21537" y="21484"/>
                    <a:pt x="21413" y="22422"/>
                  </a:cubicBezTo>
                </a:path>
                <a:path w="21600" h="22423" stroke="0" extrusionOk="0">
                  <a:moveTo>
                    <a:pt x="9092" y="-1"/>
                  </a:moveTo>
                  <a:cubicBezTo>
                    <a:pt x="16719" y="3539"/>
                    <a:pt x="21600" y="11184"/>
                    <a:pt x="21600" y="19593"/>
                  </a:cubicBezTo>
                  <a:cubicBezTo>
                    <a:pt x="21600" y="20539"/>
                    <a:pt x="21537" y="21484"/>
                    <a:pt x="21413" y="22422"/>
                  </a:cubicBezTo>
                  <a:lnTo>
                    <a:pt x="0" y="19593"/>
                  </a:lnTo>
                  <a:close/>
                </a:path>
              </a:pathLst>
            </a:custGeom>
            <a:noFill/>
            <a:ln w="19050">
              <a:solidFill>
                <a:schemeClr val="tx1"/>
              </a:solidFill>
              <a:round/>
              <a:headEnd type="none" w="sm" len="sm"/>
              <a:tailEnd type="arrow" w="sm" len="sm"/>
            </a:ln>
            <a:effectLst/>
          </p:spPr>
          <p:txBody>
            <a:bodyPr wrap="none" anchor="ctr"/>
            <a:lstStyle/>
            <a:p>
              <a:endParaRPr lang="en-US">
                <a:effectLst/>
              </a:endParaRPr>
            </a:p>
          </p:txBody>
        </p:sp>
        <p:cxnSp>
          <p:nvCxnSpPr>
            <p:cNvPr id="28" name="Straight Connector 27"/>
            <p:cNvCxnSpPr/>
            <p:nvPr/>
          </p:nvCxnSpPr>
          <p:spPr bwMode="auto">
            <a:xfrm flipH="1">
              <a:off x="3962615" y="3382965"/>
              <a:ext cx="235658" cy="237663"/>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30" name="Straight Connector 29"/>
            <p:cNvCxnSpPr/>
            <p:nvPr/>
          </p:nvCxnSpPr>
          <p:spPr bwMode="auto">
            <a:xfrm flipH="1" flipV="1">
              <a:off x="2602474" y="3611128"/>
              <a:ext cx="1367423" cy="3184"/>
            </a:xfrm>
            <a:prstGeom prst="line">
              <a:avLst/>
            </a:prstGeom>
            <a:solidFill>
              <a:schemeClr val="accent1"/>
            </a:solidFill>
            <a:ln w="19050" cap="flat" cmpd="sng" algn="ctr">
              <a:solidFill>
                <a:schemeClr val="tx1"/>
              </a:solidFill>
              <a:prstDash val="solid"/>
              <a:round/>
              <a:headEnd type="none" w="sm" len="sm"/>
              <a:tailEnd type="none" w="sm" len="sm"/>
            </a:ln>
            <a:effectLst/>
          </p:spPr>
        </p:cxnSp>
        <p:sp>
          <p:nvSpPr>
            <p:cNvPr id="36" name="Arc 52"/>
            <p:cNvSpPr>
              <a:spLocks/>
            </p:cNvSpPr>
            <p:nvPr/>
          </p:nvSpPr>
          <p:spPr bwMode="auto">
            <a:xfrm>
              <a:off x="5929511" y="3353157"/>
              <a:ext cx="317500" cy="398463"/>
            </a:xfrm>
            <a:custGeom>
              <a:avLst/>
              <a:gdLst>
                <a:gd name="G0" fmla="+- 0 0 0"/>
                <a:gd name="G1" fmla="+- 19593 0 0"/>
                <a:gd name="G2" fmla="+- 21600 0 0"/>
                <a:gd name="T0" fmla="*/ 9092 w 21600"/>
                <a:gd name="T1" fmla="*/ 0 h 22423"/>
                <a:gd name="T2" fmla="*/ 21414 w 21600"/>
                <a:gd name="T3" fmla="*/ 22423 h 22423"/>
                <a:gd name="T4" fmla="*/ 0 w 21600"/>
                <a:gd name="T5" fmla="*/ 19593 h 22423"/>
              </a:gdLst>
              <a:ahLst/>
              <a:cxnLst>
                <a:cxn ang="0">
                  <a:pos x="T0" y="T1"/>
                </a:cxn>
                <a:cxn ang="0">
                  <a:pos x="T2" y="T3"/>
                </a:cxn>
                <a:cxn ang="0">
                  <a:pos x="T4" y="T5"/>
                </a:cxn>
              </a:cxnLst>
              <a:rect l="0" t="0" r="r" b="b"/>
              <a:pathLst>
                <a:path w="21600" h="22423" fill="none" extrusionOk="0">
                  <a:moveTo>
                    <a:pt x="9092" y="-1"/>
                  </a:moveTo>
                  <a:cubicBezTo>
                    <a:pt x="16719" y="3539"/>
                    <a:pt x="21600" y="11184"/>
                    <a:pt x="21600" y="19593"/>
                  </a:cubicBezTo>
                  <a:cubicBezTo>
                    <a:pt x="21600" y="20539"/>
                    <a:pt x="21537" y="21484"/>
                    <a:pt x="21413" y="22422"/>
                  </a:cubicBezTo>
                </a:path>
                <a:path w="21600" h="22423" stroke="0" extrusionOk="0">
                  <a:moveTo>
                    <a:pt x="9092" y="-1"/>
                  </a:moveTo>
                  <a:cubicBezTo>
                    <a:pt x="16719" y="3539"/>
                    <a:pt x="21600" y="11184"/>
                    <a:pt x="21600" y="19593"/>
                  </a:cubicBezTo>
                  <a:cubicBezTo>
                    <a:pt x="21600" y="20539"/>
                    <a:pt x="21537" y="21484"/>
                    <a:pt x="21413" y="22422"/>
                  </a:cubicBezTo>
                  <a:lnTo>
                    <a:pt x="0" y="19593"/>
                  </a:lnTo>
                  <a:close/>
                </a:path>
              </a:pathLst>
            </a:custGeom>
            <a:noFill/>
            <a:ln w="19050">
              <a:solidFill>
                <a:schemeClr val="tx1"/>
              </a:solidFill>
              <a:round/>
              <a:headEnd type="none" w="sm" len="sm"/>
              <a:tailEnd type="arrow" w="sm" len="sm"/>
            </a:ln>
            <a:effectLst/>
          </p:spPr>
          <p:txBody>
            <a:bodyPr wrap="none" anchor="ctr"/>
            <a:lstStyle/>
            <a:p>
              <a:endParaRPr lang="en-US">
                <a:effectLst/>
              </a:endParaRPr>
            </a:p>
          </p:txBody>
        </p:sp>
        <p:cxnSp>
          <p:nvCxnSpPr>
            <p:cNvPr id="37" name="Straight Connector 36"/>
            <p:cNvCxnSpPr/>
            <p:nvPr/>
          </p:nvCxnSpPr>
          <p:spPr bwMode="auto">
            <a:xfrm>
              <a:off x="6167396" y="3620629"/>
              <a:ext cx="2262613" cy="0"/>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38" name="Straight Connector 37"/>
            <p:cNvCxnSpPr/>
            <p:nvPr/>
          </p:nvCxnSpPr>
          <p:spPr bwMode="auto">
            <a:xfrm flipH="1">
              <a:off x="5964335" y="3382965"/>
              <a:ext cx="235658" cy="237663"/>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39" name="Straight Connector 38"/>
            <p:cNvCxnSpPr/>
            <p:nvPr/>
          </p:nvCxnSpPr>
          <p:spPr bwMode="auto">
            <a:xfrm flipH="1">
              <a:off x="4174425" y="3617216"/>
              <a:ext cx="1797192" cy="0"/>
            </a:xfrm>
            <a:prstGeom prst="line">
              <a:avLst/>
            </a:prstGeom>
            <a:solidFill>
              <a:schemeClr val="accent1"/>
            </a:solidFill>
            <a:ln w="19050" cap="flat" cmpd="sng" algn="ctr">
              <a:solidFill>
                <a:schemeClr val="tx1"/>
              </a:solidFill>
              <a:prstDash val="solid"/>
              <a:round/>
              <a:headEnd type="none" w="sm" len="sm"/>
              <a:tailEnd type="none" w="sm" len="sm"/>
            </a:ln>
            <a:effectLst/>
          </p:spPr>
        </p:cxnSp>
      </p:grpSp>
      <p:cxnSp>
        <p:nvCxnSpPr>
          <p:cNvPr id="67" name="Straight Connector 66"/>
          <p:cNvCxnSpPr>
            <a:stCxn id="12" idx="6"/>
            <a:endCxn id="19" idx="1"/>
          </p:cNvCxnSpPr>
          <p:nvPr/>
        </p:nvCxnSpPr>
        <p:spPr bwMode="auto">
          <a:xfrm flipV="1">
            <a:off x="1859616" y="1726060"/>
            <a:ext cx="1732436" cy="1"/>
          </a:xfrm>
          <a:prstGeom prst="line">
            <a:avLst/>
          </a:prstGeom>
          <a:solidFill>
            <a:schemeClr val="accent1"/>
          </a:solidFill>
          <a:ln w="19050" cap="flat" cmpd="sng" algn="ctr">
            <a:solidFill>
              <a:schemeClr val="tx1"/>
            </a:solidFill>
            <a:prstDash val="solid"/>
            <a:round/>
            <a:headEnd type="none" w="sm" len="sm"/>
            <a:tailEnd type="none" w="sm" len="sm"/>
          </a:ln>
          <a:effectLst/>
        </p:spPr>
      </p:cxnSp>
      <p:sp>
        <p:nvSpPr>
          <p:cNvPr id="136" name="TextBox 135"/>
          <p:cNvSpPr txBox="1"/>
          <p:nvPr/>
        </p:nvSpPr>
        <p:spPr>
          <a:xfrm>
            <a:off x="3328821" y="1202313"/>
            <a:ext cx="958917" cy="289310"/>
          </a:xfrm>
          <a:prstGeom prst="rect">
            <a:avLst/>
          </a:prstGeom>
          <a:noFill/>
        </p:spPr>
        <p:txBody>
          <a:bodyPr wrap="none" rtlCol="0" anchor="ctr" anchorCtr="0">
            <a:spAutoFit/>
          </a:bodyPr>
          <a:lstStyle/>
          <a:p>
            <a:r>
              <a:rPr lang="en-US" sz="1600" dirty="0" err="1">
                <a:effectLst/>
                <a:latin typeface="Arial" pitchFamily="34" charset="0"/>
                <a:cs typeface="Arial" pitchFamily="34" charset="0"/>
              </a:rPr>
              <a:t>PIEIFR</a:t>
            </a:r>
            <a:r>
              <a:rPr lang="en-US" sz="1600" dirty="0" err="1">
                <a:solidFill>
                  <a:schemeClr val="tx2"/>
                </a:solidFill>
                <a:effectLst/>
                <a:latin typeface="Arial" pitchFamily="34" charset="0"/>
                <a:cs typeface="Arial" pitchFamily="34" charset="0"/>
              </a:rPr>
              <a:t>x</a:t>
            </a:r>
            <a:endParaRPr lang="en-US" sz="1600" dirty="0">
              <a:solidFill>
                <a:schemeClr val="tx2"/>
              </a:solidFill>
              <a:effectLst/>
              <a:latin typeface="Arial" pitchFamily="34" charset="0"/>
              <a:cs typeface="Arial" pitchFamily="34" charset="0"/>
            </a:endParaRPr>
          </a:p>
        </p:txBody>
      </p:sp>
      <p:sp>
        <p:nvSpPr>
          <p:cNvPr id="137" name="TextBox 136"/>
          <p:cNvSpPr txBox="1"/>
          <p:nvPr/>
        </p:nvSpPr>
        <p:spPr>
          <a:xfrm>
            <a:off x="5618213" y="1212587"/>
            <a:ext cx="970137" cy="289310"/>
          </a:xfrm>
          <a:prstGeom prst="rect">
            <a:avLst/>
          </a:prstGeom>
          <a:noFill/>
        </p:spPr>
        <p:txBody>
          <a:bodyPr wrap="none" rtlCol="0" anchor="ctr" anchorCtr="0">
            <a:spAutoFit/>
          </a:bodyPr>
          <a:lstStyle/>
          <a:p>
            <a:r>
              <a:rPr lang="en-US" sz="1600" dirty="0" err="1">
                <a:effectLst/>
                <a:latin typeface="Arial" pitchFamily="34" charset="0"/>
                <a:cs typeface="Arial" pitchFamily="34" charset="0"/>
              </a:rPr>
              <a:t>PIEIER</a:t>
            </a:r>
            <a:r>
              <a:rPr lang="en-US" sz="1600" dirty="0" err="1">
                <a:solidFill>
                  <a:schemeClr val="tx2"/>
                </a:solidFill>
                <a:effectLst/>
                <a:latin typeface="Arial" pitchFamily="34" charset="0"/>
                <a:cs typeface="Arial" pitchFamily="34" charset="0"/>
              </a:rPr>
              <a:t>x</a:t>
            </a:r>
            <a:endParaRPr lang="en-US" sz="1600" dirty="0">
              <a:solidFill>
                <a:schemeClr val="tx2"/>
              </a:solidFill>
              <a:effectLst/>
              <a:latin typeface="Arial" pitchFamily="34" charset="0"/>
              <a:cs typeface="Arial" pitchFamily="34" charset="0"/>
            </a:endParaRPr>
          </a:p>
        </p:txBody>
      </p:sp>
      <p:sp>
        <p:nvSpPr>
          <p:cNvPr id="138" name="TextBox 137"/>
          <p:cNvSpPr txBox="1"/>
          <p:nvPr/>
        </p:nvSpPr>
        <p:spPr>
          <a:xfrm>
            <a:off x="2433273" y="1426631"/>
            <a:ext cx="800219" cy="289310"/>
          </a:xfrm>
          <a:prstGeom prst="rect">
            <a:avLst/>
          </a:prstGeom>
          <a:noFill/>
        </p:spPr>
        <p:txBody>
          <a:bodyPr wrap="none" rtlCol="0" anchor="ctr" anchorCtr="0">
            <a:spAutoFit/>
          </a:bodyPr>
          <a:lstStyle/>
          <a:p>
            <a:r>
              <a:rPr lang="en-US" sz="1600" b="0" dirty="0" err="1">
                <a:effectLst/>
                <a:latin typeface="Arial" pitchFamily="34" charset="0"/>
                <a:cs typeface="Arial" pitchFamily="34" charset="0"/>
              </a:rPr>
              <a:t>INT</a:t>
            </a:r>
            <a:r>
              <a:rPr lang="en-US" sz="1600" dirty="0" err="1">
                <a:solidFill>
                  <a:schemeClr val="tx2"/>
                </a:solidFill>
                <a:effectLst/>
                <a:latin typeface="Arial" pitchFamily="34" charset="0"/>
                <a:cs typeface="Arial" pitchFamily="34" charset="0"/>
              </a:rPr>
              <a:t>x</a:t>
            </a:r>
            <a:r>
              <a:rPr lang="en-US" sz="1600" b="0" dirty="0" err="1">
                <a:effectLst/>
                <a:latin typeface="Arial" pitchFamily="34" charset="0"/>
                <a:cs typeface="Arial" pitchFamily="34" charset="0"/>
              </a:rPr>
              <a:t>.</a:t>
            </a:r>
            <a:r>
              <a:rPr lang="en-US" sz="1600" dirty="0" err="1">
                <a:solidFill>
                  <a:schemeClr val="tx2"/>
                </a:solidFill>
                <a:effectLst/>
                <a:latin typeface="Arial" pitchFamily="34" charset="0"/>
                <a:cs typeface="Arial" pitchFamily="34" charset="0"/>
              </a:rPr>
              <a:t>y</a:t>
            </a:r>
            <a:endParaRPr lang="en-US" sz="1600" dirty="0">
              <a:solidFill>
                <a:schemeClr val="tx2"/>
              </a:solidFill>
              <a:effectLst/>
              <a:latin typeface="Arial" pitchFamily="34" charset="0"/>
              <a:cs typeface="Arial" pitchFamily="34" charset="0"/>
            </a:endParaRPr>
          </a:p>
        </p:txBody>
      </p:sp>
      <p:sp>
        <p:nvSpPr>
          <p:cNvPr id="141" name="TextBox 140"/>
          <p:cNvSpPr txBox="1"/>
          <p:nvPr/>
        </p:nvSpPr>
        <p:spPr>
          <a:xfrm>
            <a:off x="4358247" y="1913191"/>
            <a:ext cx="3470822" cy="289310"/>
          </a:xfrm>
          <a:prstGeom prst="rect">
            <a:avLst/>
          </a:prstGeom>
          <a:noFill/>
        </p:spPr>
        <p:txBody>
          <a:bodyPr wrap="none" rtlCol="0" anchor="ctr" anchorCtr="0">
            <a:spAutoFit/>
          </a:bodyPr>
          <a:lstStyle/>
          <a:p>
            <a:r>
              <a:rPr lang="en-US" sz="1600" dirty="0" err="1">
                <a:solidFill>
                  <a:schemeClr val="accent4">
                    <a:lumMod val="75000"/>
                  </a:schemeClr>
                </a:solidFill>
                <a:latin typeface="Helvetica" pitchFamily="34" charset="0"/>
                <a:cs typeface="Helvetica" pitchFamily="34" charset="0"/>
              </a:rPr>
              <a:t>Interrupt_enable</a:t>
            </a:r>
            <a:r>
              <a:rPr lang="en-US" sz="1600" dirty="0">
                <a:solidFill>
                  <a:schemeClr val="accent4">
                    <a:lumMod val="75000"/>
                  </a:schemeClr>
                </a:solidFill>
                <a:latin typeface="Helvetica" pitchFamily="34" charset="0"/>
                <a:cs typeface="Helvetica" pitchFamily="34" charset="0"/>
              </a:rPr>
              <a:t>(</a:t>
            </a:r>
            <a:r>
              <a:rPr lang="en-US" sz="1600" b="0" i="1" dirty="0" err="1">
                <a:solidFill>
                  <a:srgbClr val="00B050"/>
                </a:solidFill>
                <a:latin typeface="Helvetica" pitchFamily="34" charset="0"/>
                <a:cs typeface="Helvetica" pitchFamily="34" charset="0"/>
              </a:rPr>
              <a:t>interruptNumber</a:t>
            </a:r>
            <a:r>
              <a:rPr lang="en-US" sz="1600" dirty="0">
                <a:solidFill>
                  <a:schemeClr val="accent4">
                    <a:lumMod val="75000"/>
                  </a:schemeClr>
                </a:solidFill>
                <a:latin typeface="Helvetica" pitchFamily="34" charset="0"/>
                <a:cs typeface="Helvetica" pitchFamily="34" charset="0"/>
              </a:rPr>
              <a:t>);</a:t>
            </a:r>
            <a:endParaRPr lang="en-US" sz="1600" dirty="0">
              <a:solidFill>
                <a:schemeClr val="accent4">
                  <a:lumMod val="75000"/>
                </a:schemeClr>
              </a:solidFill>
              <a:effectLst/>
              <a:latin typeface="Helvetica" pitchFamily="34" charset="0"/>
              <a:cs typeface="Helvetica" pitchFamily="34" charset="0"/>
            </a:endParaRPr>
          </a:p>
        </p:txBody>
      </p:sp>
      <p:sp>
        <p:nvSpPr>
          <p:cNvPr id="142" name="TextBox 141"/>
          <p:cNvSpPr txBox="1"/>
          <p:nvPr/>
        </p:nvSpPr>
        <p:spPr>
          <a:xfrm>
            <a:off x="3881907" y="3101293"/>
            <a:ext cx="526106" cy="289310"/>
          </a:xfrm>
          <a:prstGeom prst="rect">
            <a:avLst/>
          </a:prstGeom>
          <a:noFill/>
        </p:spPr>
        <p:txBody>
          <a:bodyPr wrap="none" rtlCol="0" anchor="ctr" anchorCtr="0">
            <a:spAutoFit/>
          </a:bodyPr>
          <a:lstStyle/>
          <a:p>
            <a:r>
              <a:rPr lang="en-US" sz="1600" dirty="0">
                <a:effectLst/>
                <a:latin typeface="Arial" pitchFamily="34" charset="0"/>
                <a:cs typeface="Arial" pitchFamily="34" charset="0"/>
              </a:rPr>
              <a:t>IER</a:t>
            </a:r>
          </a:p>
        </p:txBody>
      </p:sp>
      <p:sp>
        <p:nvSpPr>
          <p:cNvPr id="143" name="TextBox 142"/>
          <p:cNvSpPr txBox="1"/>
          <p:nvPr/>
        </p:nvSpPr>
        <p:spPr>
          <a:xfrm>
            <a:off x="5811709" y="3099583"/>
            <a:ext cx="686406" cy="289310"/>
          </a:xfrm>
          <a:prstGeom prst="rect">
            <a:avLst/>
          </a:prstGeom>
          <a:noFill/>
        </p:spPr>
        <p:txBody>
          <a:bodyPr wrap="none" rtlCol="0" anchor="ctr" anchorCtr="0">
            <a:spAutoFit/>
          </a:bodyPr>
          <a:lstStyle/>
          <a:p>
            <a:r>
              <a:rPr lang="en-US" sz="1600" dirty="0">
                <a:effectLst/>
                <a:latin typeface="Arial" pitchFamily="34" charset="0"/>
                <a:cs typeface="Arial" pitchFamily="34" charset="0"/>
              </a:rPr>
              <a:t>INTM</a:t>
            </a:r>
          </a:p>
        </p:txBody>
      </p:sp>
      <p:sp>
        <p:nvSpPr>
          <p:cNvPr id="144" name="TextBox 143"/>
          <p:cNvSpPr txBox="1"/>
          <p:nvPr/>
        </p:nvSpPr>
        <p:spPr>
          <a:xfrm>
            <a:off x="2161411" y="3100599"/>
            <a:ext cx="526106" cy="289310"/>
          </a:xfrm>
          <a:prstGeom prst="rect">
            <a:avLst/>
          </a:prstGeom>
          <a:noFill/>
        </p:spPr>
        <p:txBody>
          <a:bodyPr wrap="none" rtlCol="0" anchor="ctr" anchorCtr="0">
            <a:spAutoFit/>
          </a:bodyPr>
          <a:lstStyle/>
          <a:p>
            <a:r>
              <a:rPr lang="en-US" sz="1600" dirty="0">
                <a:effectLst/>
                <a:latin typeface="Arial" pitchFamily="34" charset="0"/>
                <a:cs typeface="Arial" pitchFamily="34" charset="0"/>
              </a:rPr>
              <a:t>IFR</a:t>
            </a:r>
          </a:p>
        </p:txBody>
      </p:sp>
      <p:sp>
        <p:nvSpPr>
          <p:cNvPr id="145" name="TextBox 144"/>
          <p:cNvSpPr txBox="1"/>
          <p:nvPr/>
        </p:nvSpPr>
        <p:spPr>
          <a:xfrm>
            <a:off x="3667553" y="3755275"/>
            <a:ext cx="2759978" cy="524759"/>
          </a:xfrm>
          <a:prstGeom prst="rect">
            <a:avLst/>
          </a:prstGeom>
          <a:noFill/>
        </p:spPr>
        <p:txBody>
          <a:bodyPr wrap="square" lIns="0" rIns="0" rtlCol="0" anchor="ctr" anchorCtr="0">
            <a:spAutoFit/>
          </a:bodyPr>
          <a:lstStyle/>
          <a:p>
            <a:pPr algn="r">
              <a:spcBef>
                <a:spcPts val="300"/>
              </a:spcBef>
            </a:pPr>
            <a:r>
              <a:rPr lang="en-US" sz="1600" dirty="0">
                <a:solidFill>
                  <a:schemeClr val="accent4">
                    <a:lumMod val="75000"/>
                  </a:schemeClr>
                </a:solidFill>
                <a:effectLst/>
                <a:latin typeface="Helvetica" pitchFamily="34" charset="0"/>
                <a:cs typeface="Helvetica" pitchFamily="34" charset="0"/>
              </a:rPr>
              <a:t>EINT;</a:t>
            </a:r>
          </a:p>
          <a:p>
            <a:pPr algn="r">
              <a:spcBef>
                <a:spcPts val="300"/>
              </a:spcBef>
            </a:pPr>
            <a:r>
              <a:rPr lang="en-US" sz="1600" b="0" dirty="0">
                <a:latin typeface="Helvetica" pitchFamily="34" charset="0"/>
                <a:cs typeface="Helvetica" pitchFamily="34" charset="0"/>
              </a:rPr>
              <a:t>or: </a:t>
            </a:r>
            <a:r>
              <a:rPr lang="en-US" sz="1600" dirty="0" err="1">
                <a:solidFill>
                  <a:schemeClr val="accent4">
                    <a:lumMod val="75000"/>
                  </a:schemeClr>
                </a:solidFill>
                <a:latin typeface="Helvetica" pitchFamily="34" charset="0"/>
                <a:cs typeface="Helvetica" pitchFamily="34" charset="0"/>
              </a:rPr>
              <a:t>Interrupt_enableMaster</a:t>
            </a:r>
            <a:r>
              <a:rPr lang="en-US" sz="1600" dirty="0">
                <a:solidFill>
                  <a:schemeClr val="accent4">
                    <a:lumMod val="75000"/>
                  </a:schemeClr>
                </a:solidFill>
                <a:latin typeface="Helvetica" pitchFamily="34" charset="0"/>
                <a:cs typeface="Helvetica" pitchFamily="34" charset="0"/>
              </a:rPr>
              <a:t>();</a:t>
            </a:r>
            <a:endParaRPr lang="en-US" sz="1600" dirty="0">
              <a:solidFill>
                <a:schemeClr val="accent4">
                  <a:lumMod val="75000"/>
                </a:schemeClr>
              </a:solidFill>
              <a:effectLst/>
              <a:latin typeface="Helvetica" pitchFamily="34" charset="0"/>
              <a:cs typeface="Helvetica" pitchFamily="34" charset="0"/>
            </a:endParaRPr>
          </a:p>
        </p:txBody>
      </p:sp>
      <p:cxnSp>
        <p:nvCxnSpPr>
          <p:cNvPr id="161" name="Straight Connector 160"/>
          <p:cNvCxnSpPr>
            <a:stCxn id="21" idx="1"/>
          </p:cNvCxnSpPr>
          <p:nvPr/>
        </p:nvCxnSpPr>
        <p:spPr bwMode="auto">
          <a:xfrm flipH="1">
            <a:off x="782575" y="3614032"/>
            <a:ext cx="1451599" cy="0"/>
          </a:xfrm>
          <a:prstGeom prst="line">
            <a:avLst/>
          </a:prstGeom>
          <a:solidFill>
            <a:schemeClr val="accent1"/>
          </a:solidFill>
          <a:ln w="19050" cap="flat" cmpd="sng" algn="ctr">
            <a:solidFill>
              <a:schemeClr val="tx1"/>
            </a:solidFill>
            <a:prstDash val="solid"/>
            <a:round/>
            <a:headEnd type="none" w="sm" len="sm"/>
            <a:tailEnd type="none" w="sm" len="sm"/>
          </a:ln>
          <a:effectLst/>
        </p:spPr>
      </p:cxnSp>
      <p:sp>
        <p:nvSpPr>
          <p:cNvPr id="19" name="Rectangle 10"/>
          <p:cNvSpPr>
            <a:spLocks noChangeArrowheads="1"/>
          </p:cNvSpPr>
          <p:nvPr/>
        </p:nvSpPr>
        <p:spPr bwMode="auto">
          <a:xfrm>
            <a:off x="3592052" y="1580010"/>
            <a:ext cx="368300" cy="292100"/>
          </a:xfrm>
          <a:prstGeom prst="rect">
            <a:avLst/>
          </a:prstGeom>
          <a:solidFill>
            <a:schemeClr val="accent4">
              <a:lumMod val="40000"/>
              <a:lumOff val="60000"/>
            </a:schemeClr>
          </a:solidFill>
          <a:ln w="12700">
            <a:solidFill>
              <a:schemeClr val="tx1"/>
            </a:solidFill>
            <a:miter lim="800000"/>
            <a:headEnd/>
            <a:tailEnd/>
          </a:ln>
          <a:effectLst/>
        </p:spPr>
        <p:txBody>
          <a:bodyPr wrap="none" tIns="91440" anchor="ctr"/>
          <a:lstStyle/>
          <a:p>
            <a:pPr algn="ctr"/>
            <a:r>
              <a:rPr lang="en-US" sz="2000" dirty="0">
                <a:effectLst/>
                <a:latin typeface="Arial" pitchFamily="34" charset="0"/>
                <a:cs typeface="Arial" pitchFamily="34" charset="0"/>
              </a:rPr>
              <a:t>1</a:t>
            </a:r>
          </a:p>
        </p:txBody>
      </p:sp>
      <p:sp>
        <p:nvSpPr>
          <p:cNvPr id="21" name="Rectangle 10"/>
          <p:cNvSpPr>
            <a:spLocks noChangeArrowheads="1"/>
          </p:cNvSpPr>
          <p:nvPr/>
        </p:nvSpPr>
        <p:spPr bwMode="auto">
          <a:xfrm>
            <a:off x="2234174" y="3467982"/>
            <a:ext cx="368300" cy="292100"/>
          </a:xfrm>
          <a:prstGeom prst="rect">
            <a:avLst/>
          </a:prstGeom>
          <a:solidFill>
            <a:schemeClr val="accent4">
              <a:lumMod val="40000"/>
              <a:lumOff val="60000"/>
            </a:schemeClr>
          </a:solidFill>
          <a:ln w="12700">
            <a:solidFill>
              <a:schemeClr val="tx1"/>
            </a:solidFill>
            <a:miter lim="800000"/>
            <a:headEnd/>
            <a:tailEnd/>
          </a:ln>
          <a:effectLst/>
        </p:spPr>
        <p:txBody>
          <a:bodyPr wrap="none" tIns="91440" anchor="ctr"/>
          <a:lstStyle/>
          <a:p>
            <a:pPr algn="ctr"/>
            <a:r>
              <a:rPr lang="en-US" sz="2000" dirty="0">
                <a:effectLst/>
                <a:latin typeface="Arial" pitchFamily="34" charset="0"/>
                <a:cs typeface="Arial" pitchFamily="34" charset="0"/>
              </a:rPr>
              <a:t>1</a:t>
            </a:r>
          </a:p>
        </p:txBody>
      </p:sp>
      <p:grpSp>
        <p:nvGrpSpPr>
          <p:cNvPr id="14" name="Group 13"/>
          <p:cNvGrpSpPr/>
          <p:nvPr/>
        </p:nvGrpSpPr>
        <p:grpSpPr>
          <a:xfrm>
            <a:off x="3962400" y="1464879"/>
            <a:ext cx="4467609" cy="398463"/>
            <a:chOff x="3962400" y="1464879"/>
            <a:chExt cx="4467609" cy="398463"/>
          </a:xfrm>
        </p:grpSpPr>
        <p:sp>
          <p:nvSpPr>
            <p:cNvPr id="41" name="Arc 52"/>
            <p:cNvSpPr>
              <a:spLocks/>
            </p:cNvSpPr>
            <p:nvPr/>
          </p:nvSpPr>
          <p:spPr bwMode="auto">
            <a:xfrm>
              <a:off x="5859679" y="1464879"/>
              <a:ext cx="317500" cy="398463"/>
            </a:xfrm>
            <a:custGeom>
              <a:avLst/>
              <a:gdLst>
                <a:gd name="G0" fmla="+- 0 0 0"/>
                <a:gd name="G1" fmla="+- 19593 0 0"/>
                <a:gd name="G2" fmla="+- 21600 0 0"/>
                <a:gd name="T0" fmla="*/ 9092 w 21600"/>
                <a:gd name="T1" fmla="*/ 0 h 22423"/>
                <a:gd name="T2" fmla="*/ 21414 w 21600"/>
                <a:gd name="T3" fmla="*/ 22423 h 22423"/>
                <a:gd name="T4" fmla="*/ 0 w 21600"/>
                <a:gd name="T5" fmla="*/ 19593 h 22423"/>
              </a:gdLst>
              <a:ahLst/>
              <a:cxnLst>
                <a:cxn ang="0">
                  <a:pos x="T0" y="T1"/>
                </a:cxn>
                <a:cxn ang="0">
                  <a:pos x="T2" y="T3"/>
                </a:cxn>
                <a:cxn ang="0">
                  <a:pos x="T4" y="T5"/>
                </a:cxn>
              </a:cxnLst>
              <a:rect l="0" t="0" r="r" b="b"/>
              <a:pathLst>
                <a:path w="21600" h="22423" fill="none" extrusionOk="0">
                  <a:moveTo>
                    <a:pt x="9092" y="-1"/>
                  </a:moveTo>
                  <a:cubicBezTo>
                    <a:pt x="16719" y="3539"/>
                    <a:pt x="21600" y="11184"/>
                    <a:pt x="21600" y="19593"/>
                  </a:cubicBezTo>
                  <a:cubicBezTo>
                    <a:pt x="21600" y="20539"/>
                    <a:pt x="21537" y="21484"/>
                    <a:pt x="21413" y="22422"/>
                  </a:cubicBezTo>
                </a:path>
                <a:path w="21600" h="22423" stroke="0" extrusionOk="0">
                  <a:moveTo>
                    <a:pt x="9092" y="-1"/>
                  </a:moveTo>
                  <a:cubicBezTo>
                    <a:pt x="16719" y="3539"/>
                    <a:pt x="21600" y="11184"/>
                    <a:pt x="21600" y="19593"/>
                  </a:cubicBezTo>
                  <a:cubicBezTo>
                    <a:pt x="21600" y="20539"/>
                    <a:pt x="21537" y="21484"/>
                    <a:pt x="21413" y="22422"/>
                  </a:cubicBezTo>
                  <a:lnTo>
                    <a:pt x="0" y="19593"/>
                  </a:lnTo>
                  <a:close/>
                </a:path>
              </a:pathLst>
            </a:custGeom>
            <a:noFill/>
            <a:ln w="19050">
              <a:solidFill>
                <a:schemeClr val="tx1"/>
              </a:solidFill>
              <a:round/>
              <a:headEnd type="none" w="sm" len="sm"/>
              <a:tailEnd type="arrow" w="sm" len="sm"/>
            </a:ln>
            <a:effectLst/>
          </p:spPr>
          <p:txBody>
            <a:bodyPr wrap="none" anchor="ctr"/>
            <a:lstStyle/>
            <a:p>
              <a:endParaRPr lang="en-US">
                <a:effectLst/>
              </a:endParaRPr>
            </a:p>
          </p:txBody>
        </p:sp>
        <p:cxnSp>
          <p:nvCxnSpPr>
            <p:cNvPr id="42" name="Straight Connector 41"/>
            <p:cNvCxnSpPr/>
            <p:nvPr/>
          </p:nvCxnSpPr>
          <p:spPr bwMode="auto">
            <a:xfrm>
              <a:off x="6097564" y="1732351"/>
              <a:ext cx="2332445" cy="0"/>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43" name="Straight Connector 42"/>
            <p:cNvCxnSpPr/>
            <p:nvPr/>
          </p:nvCxnSpPr>
          <p:spPr bwMode="auto">
            <a:xfrm flipH="1">
              <a:off x="5894503" y="1494687"/>
              <a:ext cx="235658" cy="237663"/>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164" name="Straight Connector 163"/>
            <p:cNvCxnSpPr/>
            <p:nvPr/>
          </p:nvCxnSpPr>
          <p:spPr bwMode="auto">
            <a:xfrm flipH="1">
              <a:off x="3962400" y="1732455"/>
              <a:ext cx="1935956" cy="0"/>
            </a:xfrm>
            <a:prstGeom prst="line">
              <a:avLst/>
            </a:prstGeom>
            <a:solidFill>
              <a:schemeClr val="accent1"/>
            </a:solidFill>
            <a:ln w="19050" cap="flat" cmpd="sng" algn="ctr">
              <a:solidFill>
                <a:schemeClr val="tx1"/>
              </a:solidFill>
              <a:prstDash val="solid"/>
              <a:round/>
              <a:headEnd type="none" w="sm" len="sm"/>
              <a:tailEnd type="none" w="sm" len="sm"/>
            </a:ln>
            <a:effectLst/>
          </p:spPr>
        </p:cxnSp>
      </p:grpSp>
      <p:sp>
        <p:nvSpPr>
          <p:cNvPr id="169" name="TextBox 168"/>
          <p:cNvSpPr txBox="1"/>
          <p:nvPr/>
        </p:nvSpPr>
        <p:spPr>
          <a:xfrm>
            <a:off x="2434944" y="906076"/>
            <a:ext cx="5264583" cy="289310"/>
          </a:xfrm>
          <a:prstGeom prst="rect">
            <a:avLst/>
          </a:prstGeom>
          <a:noFill/>
        </p:spPr>
        <p:txBody>
          <a:bodyPr wrap="none" rtlCol="0" anchor="ctr" anchorCtr="0">
            <a:spAutoFit/>
          </a:bodyPr>
          <a:lstStyle/>
          <a:p>
            <a:r>
              <a:rPr lang="en-US" sz="1600" b="0" i="1" dirty="0">
                <a:effectLst/>
                <a:latin typeface="Arial" pitchFamily="34" charset="0"/>
                <a:cs typeface="Arial" pitchFamily="34" charset="0"/>
              </a:rPr>
              <a:t>Peripheral Interrupt Expansion (PIE) – Interrupt Group </a:t>
            </a:r>
            <a:r>
              <a:rPr lang="en-US" sz="1600" dirty="0">
                <a:solidFill>
                  <a:schemeClr val="tx2"/>
                </a:solidFill>
                <a:effectLst/>
                <a:latin typeface="Arial" pitchFamily="34" charset="0"/>
                <a:cs typeface="Arial" pitchFamily="34" charset="0"/>
              </a:rPr>
              <a:t>x</a:t>
            </a:r>
          </a:p>
        </p:txBody>
      </p:sp>
      <p:sp>
        <p:nvSpPr>
          <p:cNvPr id="170" name="TextBox 169"/>
          <p:cNvSpPr txBox="1"/>
          <p:nvPr/>
        </p:nvSpPr>
        <p:spPr>
          <a:xfrm>
            <a:off x="3553100" y="2794186"/>
            <a:ext cx="1999265" cy="289310"/>
          </a:xfrm>
          <a:prstGeom prst="rect">
            <a:avLst/>
          </a:prstGeom>
          <a:noFill/>
        </p:spPr>
        <p:txBody>
          <a:bodyPr wrap="none" rtlCol="0" anchor="ctr" anchorCtr="0">
            <a:spAutoFit/>
          </a:bodyPr>
          <a:lstStyle/>
          <a:p>
            <a:r>
              <a:rPr lang="en-US" sz="1600" b="0" i="1" dirty="0">
                <a:effectLst/>
                <a:latin typeface="Arial" pitchFamily="34" charset="0"/>
                <a:cs typeface="Arial" pitchFamily="34" charset="0"/>
              </a:rPr>
              <a:t>Core Interrupt Logic</a:t>
            </a:r>
            <a:endParaRPr lang="en-US" sz="1600" dirty="0">
              <a:solidFill>
                <a:schemeClr val="tx2"/>
              </a:solidFill>
              <a:effectLst/>
              <a:latin typeface="Arial" pitchFamily="34" charset="0"/>
              <a:cs typeface="Arial" pitchFamily="34" charset="0"/>
            </a:endParaRPr>
          </a:p>
        </p:txBody>
      </p:sp>
      <p:sp>
        <p:nvSpPr>
          <p:cNvPr id="172" name="TextBox 171"/>
          <p:cNvSpPr txBox="1"/>
          <p:nvPr/>
        </p:nvSpPr>
        <p:spPr>
          <a:xfrm>
            <a:off x="2246684" y="4941680"/>
            <a:ext cx="1708288" cy="289310"/>
          </a:xfrm>
          <a:prstGeom prst="rect">
            <a:avLst/>
          </a:prstGeom>
          <a:noFill/>
        </p:spPr>
        <p:txBody>
          <a:bodyPr wrap="none" rtlCol="0" anchor="ctr" anchorCtr="0">
            <a:spAutoFit/>
          </a:bodyPr>
          <a:lstStyle/>
          <a:p>
            <a:r>
              <a:rPr lang="en-US" sz="1600" b="0" i="1" dirty="0">
                <a:effectLst/>
                <a:latin typeface="Arial" pitchFamily="34" charset="0"/>
                <a:cs typeface="Arial" pitchFamily="34" charset="0"/>
              </a:rPr>
              <a:t>PIE Vector Table</a:t>
            </a:r>
            <a:endParaRPr lang="en-US" sz="1600" dirty="0">
              <a:solidFill>
                <a:schemeClr val="tx2"/>
              </a:solidFill>
              <a:effectLst/>
              <a:latin typeface="Arial" pitchFamily="34" charset="0"/>
              <a:cs typeface="Arial" pitchFamily="34" charset="0"/>
            </a:endParaRPr>
          </a:p>
        </p:txBody>
      </p:sp>
      <p:sp>
        <p:nvSpPr>
          <p:cNvPr id="173" name="TextBox 172"/>
          <p:cNvSpPr txBox="1"/>
          <p:nvPr/>
        </p:nvSpPr>
        <p:spPr>
          <a:xfrm>
            <a:off x="2284151" y="6365998"/>
            <a:ext cx="1628972" cy="289310"/>
          </a:xfrm>
          <a:prstGeom prst="rect">
            <a:avLst/>
          </a:prstGeom>
          <a:noFill/>
        </p:spPr>
        <p:txBody>
          <a:bodyPr wrap="none" rtlCol="0" anchor="ctr" anchorCtr="0">
            <a:spAutoFit/>
          </a:bodyPr>
          <a:lstStyle/>
          <a:p>
            <a:r>
              <a:rPr lang="en-US" sz="1600" b="0" dirty="0" err="1">
                <a:effectLst/>
                <a:latin typeface="Arial" pitchFamily="34" charset="0"/>
                <a:cs typeface="Arial" pitchFamily="34" charset="0"/>
              </a:rPr>
              <a:t>INT</a:t>
            </a:r>
            <a:r>
              <a:rPr lang="en-US" sz="1600" dirty="0" err="1">
                <a:solidFill>
                  <a:schemeClr val="tx2"/>
                </a:solidFill>
                <a:effectLst/>
                <a:latin typeface="Arial" pitchFamily="34" charset="0"/>
                <a:cs typeface="Arial" pitchFamily="34" charset="0"/>
              </a:rPr>
              <a:t>x</a:t>
            </a:r>
            <a:r>
              <a:rPr lang="en-US" sz="1600" b="0" dirty="0" err="1">
                <a:effectLst/>
                <a:latin typeface="Arial" pitchFamily="34" charset="0"/>
                <a:cs typeface="Arial" pitchFamily="34" charset="0"/>
              </a:rPr>
              <a:t>.</a:t>
            </a:r>
            <a:r>
              <a:rPr lang="en-US" sz="1600" dirty="0" err="1">
                <a:solidFill>
                  <a:schemeClr val="tx2"/>
                </a:solidFill>
                <a:effectLst/>
                <a:latin typeface="Arial" pitchFamily="34" charset="0"/>
                <a:cs typeface="Arial" pitchFamily="34" charset="0"/>
              </a:rPr>
              <a:t>y</a:t>
            </a:r>
            <a:r>
              <a:rPr lang="en-US" sz="1600" b="0" dirty="0">
                <a:effectLst/>
                <a:latin typeface="Arial" pitchFamily="34" charset="0"/>
                <a:cs typeface="Arial" pitchFamily="34" charset="0"/>
              </a:rPr>
              <a:t> </a:t>
            </a:r>
            <a:r>
              <a:rPr lang="en-US" sz="1600" b="0" dirty="0">
                <a:effectLst/>
                <a:latin typeface="Arial" pitchFamily="34" charset="0"/>
                <a:cs typeface="Arial" pitchFamily="34" charset="0"/>
                <a:sym typeface="Wingdings" pitchFamily="2" charset="2"/>
              </a:rPr>
              <a:t> </a:t>
            </a:r>
            <a:r>
              <a:rPr lang="en-US" sz="1600" b="0" i="1" dirty="0">
                <a:effectLst/>
                <a:latin typeface="Arial" pitchFamily="34" charset="0"/>
                <a:cs typeface="Arial" pitchFamily="34" charset="0"/>
                <a:sym typeface="Wingdings" pitchFamily="2" charset="2"/>
              </a:rPr>
              <a:t>name</a:t>
            </a:r>
            <a:endParaRPr lang="en-US" sz="1600" i="1" dirty="0">
              <a:solidFill>
                <a:schemeClr val="tx2"/>
              </a:solidFill>
              <a:effectLst/>
              <a:latin typeface="Arial" pitchFamily="34" charset="0"/>
              <a:cs typeface="Arial" pitchFamily="34" charset="0"/>
            </a:endParaRPr>
          </a:p>
        </p:txBody>
      </p:sp>
      <p:sp>
        <p:nvSpPr>
          <p:cNvPr id="176" name="Text Box 7"/>
          <p:cNvSpPr txBox="1">
            <a:spLocks noChangeArrowheads="1"/>
          </p:cNvSpPr>
          <p:nvPr/>
        </p:nvSpPr>
        <p:spPr bwMode="auto">
          <a:xfrm>
            <a:off x="5239131" y="5234343"/>
            <a:ext cx="3259350" cy="1151084"/>
          </a:xfrm>
          <a:prstGeom prst="rect">
            <a:avLst/>
          </a:prstGeom>
          <a:solidFill>
            <a:schemeClr val="accent4">
              <a:lumMod val="40000"/>
              <a:lumOff val="60000"/>
            </a:schemeClr>
          </a:solidFill>
          <a:ln w="12700">
            <a:solidFill>
              <a:schemeClr val="tx1"/>
            </a:solidFill>
            <a:miter lim="800000"/>
            <a:headEnd/>
            <a:tailEnd/>
          </a:ln>
          <a:effectLst/>
        </p:spPr>
        <p:txBody>
          <a:bodyPr wrap="square">
            <a:spAutoFit/>
          </a:bodyPr>
          <a:lstStyle/>
          <a:p>
            <a:pPr>
              <a:lnSpc>
                <a:spcPct val="100000"/>
              </a:lnSpc>
              <a:spcBef>
                <a:spcPts val="600"/>
              </a:spcBef>
            </a:pPr>
            <a:r>
              <a:rPr lang="en-US" sz="1600" b="0" dirty="0">
                <a:effectLst/>
                <a:latin typeface="Courier New" pitchFamily="49" charset="0"/>
              </a:rPr>
              <a:t>interrupt void </a:t>
            </a:r>
            <a:r>
              <a:rPr lang="en-US" sz="1600" b="0" i="1" dirty="0">
                <a:effectLst/>
                <a:latin typeface="Courier New" pitchFamily="49" charset="0"/>
              </a:rPr>
              <a:t>name</a:t>
            </a:r>
            <a:r>
              <a:rPr lang="en-US" sz="1600" b="0" dirty="0">
                <a:effectLst/>
                <a:latin typeface="Courier New" pitchFamily="49" charset="0"/>
              </a:rPr>
              <a:t>(void)</a:t>
            </a:r>
          </a:p>
          <a:p>
            <a:pPr>
              <a:lnSpc>
                <a:spcPct val="60000"/>
              </a:lnSpc>
            </a:pPr>
            <a:r>
              <a:rPr lang="en-US" sz="1600" b="0" dirty="0">
                <a:effectLst/>
                <a:latin typeface="Courier New" pitchFamily="49" charset="0"/>
              </a:rPr>
              <a:t>{</a:t>
            </a:r>
          </a:p>
          <a:p>
            <a:pPr>
              <a:lnSpc>
                <a:spcPct val="60000"/>
              </a:lnSpc>
            </a:pPr>
            <a:r>
              <a:rPr lang="en-US" sz="1600" b="0" dirty="0">
                <a:effectLst/>
                <a:latin typeface="Courier New" pitchFamily="49" charset="0"/>
              </a:rPr>
              <a:t>    </a:t>
            </a:r>
          </a:p>
          <a:p>
            <a:pPr>
              <a:lnSpc>
                <a:spcPct val="60000"/>
              </a:lnSpc>
            </a:pPr>
            <a:r>
              <a:rPr lang="en-US" sz="1600" b="0" dirty="0">
                <a:effectLst/>
                <a:latin typeface="Courier New" pitchFamily="49" charset="0"/>
              </a:rPr>
              <a:t>}</a:t>
            </a:r>
          </a:p>
        </p:txBody>
      </p:sp>
      <p:grpSp>
        <p:nvGrpSpPr>
          <p:cNvPr id="5" name="Group 48"/>
          <p:cNvGrpSpPr>
            <a:grpSpLocks/>
          </p:cNvGrpSpPr>
          <p:nvPr/>
        </p:nvGrpSpPr>
        <p:grpSpPr bwMode="auto">
          <a:xfrm>
            <a:off x="6530399" y="5709510"/>
            <a:ext cx="292099" cy="501651"/>
            <a:chOff x="1586" y="2640"/>
            <a:chExt cx="184" cy="316"/>
          </a:xfrm>
        </p:grpSpPr>
        <p:sp>
          <p:nvSpPr>
            <p:cNvPr id="178" name="Text Box 49"/>
            <p:cNvSpPr txBox="1">
              <a:spLocks noChangeArrowheads="1"/>
            </p:cNvSpPr>
            <p:nvPr/>
          </p:nvSpPr>
          <p:spPr bwMode="auto">
            <a:xfrm>
              <a:off x="1586" y="2640"/>
              <a:ext cx="184" cy="174"/>
            </a:xfrm>
            <a:prstGeom prst="rect">
              <a:avLst/>
            </a:prstGeom>
            <a:noFill/>
            <a:ln w="12700">
              <a:noFill/>
              <a:miter lim="800000"/>
              <a:headEnd type="none" w="sm" len="sm"/>
              <a:tailEnd type="none" w="sm" len="sm"/>
            </a:ln>
            <a:effectLst/>
          </p:spPr>
          <p:txBody>
            <a:bodyPr wrap="none">
              <a:spAutoFit/>
            </a:bodyPr>
            <a:lstStyle/>
            <a:p>
              <a:r>
                <a:rPr lang="en-US" sz="1400" b="0">
                  <a:effectLst/>
                  <a:latin typeface="Courier New" pitchFamily="49" charset="0"/>
                  <a:cs typeface="Arial" charset="0"/>
                </a:rPr>
                <a:t>•</a:t>
              </a:r>
              <a:endParaRPr lang="en-US" sz="1400" b="0">
                <a:effectLst/>
                <a:latin typeface="Courier New" pitchFamily="49" charset="0"/>
              </a:endParaRPr>
            </a:p>
          </p:txBody>
        </p:sp>
        <p:sp>
          <p:nvSpPr>
            <p:cNvPr id="179" name="Text Box 50"/>
            <p:cNvSpPr txBox="1">
              <a:spLocks noChangeArrowheads="1"/>
            </p:cNvSpPr>
            <p:nvPr/>
          </p:nvSpPr>
          <p:spPr bwMode="auto">
            <a:xfrm>
              <a:off x="1586" y="2711"/>
              <a:ext cx="184" cy="174"/>
            </a:xfrm>
            <a:prstGeom prst="rect">
              <a:avLst/>
            </a:prstGeom>
            <a:noFill/>
            <a:ln w="12700">
              <a:noFill/>
              <a:miter lim="800000"/>
              <a:headEnd type="none" w="sm" len="sm"/>
              <a:tailEnd type="none" w="sm" len="sm"/>
            </a:ln>
            <a:effectLst/>
          </p:spPr>
          <p:txBody>
            <a:bodyPr wrap="none">
              <a:spAutoFit/>
            </a:bodyPr>
            <a:lstStyle/>
            <a:p>
              <a:r>
                <a:rPr lang="en-US" sz="1400" b="0" dirty="0">
                  <a:effectLst/>
                  <a:latin typeface="Courier New" pitchFamily="49" charset="0"/>
                  <a:cs typeface="Arial" charset="0"/>
                </a:rPr>
                <a:t>•</a:t>
              </a:r>
              <a:endParaRPr lang="en-US" sz="1400" b="0" dirty="0">
                <a:effectLst/>
                <a:latin typeface="Courier New" pitchFamily="49" charset="0"/>
              </a:endParaRPr>
            </a:p>
          </p:txBody>
        </p:sp>
        <p:sp>
          <p:nvSpPr>
            <p:cNvPr id="180" name="Text Box 51"/>
            <p:cNvSpPr txBox="1">
              <a:spLocks noChangeArrowheads="1"/>
            </p:cNvSpPr>
            <p:nvPr/>
          </p:nvSpPr>
          <p:spPr bwMode="auto">
            <a:xfrm>
              <a:off x="1586" y="2782"/>
              <a:ext cx="184" cy="174"/>
            </a:xfrm>
            <a:prstGeom prst="rect">
              <a:avLst/>
            </a:prstGeom>
            <a:noFill/>
            <a:ln w="12700">
              <a:noFill/>
              <a:miter lim="800000"/>
              <a:headEnd type="none" w="sm" len="sm"/>
              <a:tailEnd type="none" w="sm" len="sm"/>
            </a:ln>
            <a:effectLst/>
          </p:spPr>
          <p:txBody>
            <a:bodyPr wrap="none">
              <a:spAutoFit/>
            </a:bodyPr>
            <a:lstStyle/>
            <a:p>
              <a:r>
                <a:rPr lang="en-US" sz="1400" b="0">
                  <a:effectLst/>
                  <a:latin typeface="Courier New" pitchFamily="49" charset="0"/>
                  <a:cs typeface="Arial" charset="0"/>
                </a:rPr>
                <a:t>•</a:t>
              </a:r>
              <a:endParaRPr lang="en-US" sz="1400" b="0">
                <a:effectLst/>
                <a:latin typeface="Courier New" pitchFamily="49" charset="0"/>
              </a:endParaRPr>
            </a:p>
          </p:txBody>
        </p:sp>
      </p:grpSp>
      <p:sp>
        <p:nvSpPr>
          <p:cNvPr id="181" name="Text Box 21"/>
          <p:cNvSpPr txBox="1">
            <a:spLocks noChangeArrowheads="1"/>
          </p:cNvSpPr>
          <p:nvPr/>
        </p:nvSpPr>
        <p:spPr bwMode="auto">
          <a:xfrm>
            <a:off x="7222020" y="4966551"/>
            <a:ext cx="1215782" cy="289310"/>
          </a:xfrm>
          <a:prstGeom prst="rect">
            <a:avLst/>
          </a:prstGeom>
          <a:noFill/>
          <a:ln w="12700">
            <a:noFill/>
            <a:miter lim="800000"/>
            <a:headEnd type="none" w="sm" len="sm"/>
            <a:tailEnd type="none" w="sm" len="sm"/>
          </a:ln>
          <a:effectLst/>
        </p:spPr>
        <p:txBody>
          <a:bodyPr wrap="none">
            <a:spAutoFit/>
          </a:bodyPr>
          <a:lstStyle/>
          <a:p>
            <a:r>
              <a:rPr lang="en-US" sz="1600" b="0" i="1" dirty="0" err="1">
                <a:effectLst/>
                <a:latin typeface="Arial" charset="0"/>
              </a:rPr>
              <a:t>DefaultIsr.c</a:t>
            </a:r>
            <a:endParaRPr lang="en-US" sz="1600" b="0" i="1" dirty="0">
              <a:effectLst/>
              <a:latin typeface="Arial" charset="0"/>
            </a:endParaRPr>
          </a:p>
        </p:txBody>
      </p:sp>
      <p:cxnSp>
        <p:nvCxnSpPr>
          <p:cNvPr id="186" name="Straight Arrow Connector 185"/>
          <p:cNvCxnSpPr>
            <a:endCxn id="176" idx="1"/>
          </p:cNvCxnSpPr>
          <p:nvPr/>
        </p:nvCxnSpPr>
        <p:spPr bwMode="auto">
          <a:xfrm>
            <a:off x="3835110" y="5809885"/>
            <a:ext cx="1404021" cy="0"/>
          </a:xfrm>
          <a:prstGeom prst="straightConnector1">
            <a:avLst/>
          </a:prstGeom>
          <a:solidFill>
            <a:schemeClr val="accent1"/>
          </a:solidFill>
          <a:ln w="38100" cap="flat" cmpd="sng" algn="ctr">
            <a:solidFill>
              <a:schemeClr val="tx1"/>
            </a:solidFill>
            <a:prstDash val="sysDash"/>
            <a:round/>
            <a:headEnd type="none" w="sm" len="sm"/>
            <a:tailEnd type="triangle"/>
          </a:ln>
          <a:effectLst/>
        </p:spPr>
      </p:cxnSp>
      <p:cxnSp>
        <p:nvCxnSpPr>
          <p:cNvPr id="210" name="Straight Connector 209"/>
          <p:cNvCxnSpPr/>
          <p:nvPr/>
        </p:nvCxnSpPr>
        <p:spPr bwMode="auto">
          <a:xfrm>
            <a:off x="782575" y="2589102"/>
            <a:ext cx="7647434" cy="0"/>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211" name="Straight Connector 210"/>
          <p:cNvCxnSpPr/>
          <p:nvPr/>
        </p:nvCxnSpPr>
        <p:spPr bwMode="auto">
          <a:xfrm>
            <a:off x="755650" y="4646116"/>
            <a:ext cx="7674359" cy="0"/>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213" name="Straight Connector 212"/>
          <p:cNvCxnSpPr/>
          <p:nvPr/>
        </p:nvCxnSpPr>
        <p:spPr bwMode="auto">
          <a:xfrm>
            <a:off x="8426941" y="1728316"/>
            <a:ext cx="0" cy="864159"/>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215" name="Straight Connector 214"/>
          <p:cNvCxnSpPr/>
          <p:nvPr/>
        </p:nvCxnSpPr>
        <p:spPr bwMode="auto">
          <a:xfrm>
            <a:off x="786713" y="2585070"/>
            <a:ext cx="0" cy="1034430"/>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217" name="Straight Connector 216"/>
          <p:cNvCxnSpPr/>
          <p:nvPr/>
        </p:nvCxnSpPr>
        <p:spPr bwMode="auto">
          <a:xfrm>
            <a:off x="8425401" y="3622431"/>
            <a:ext cx="0" cy="1029956"/>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221" name="Shape 220"/>
          <p:cNvCxnSpPr/>
          <p:nvPr/>
        </p:nvCxnSpPr>
        <p:spPr bwMode="auto">
          <a:xfrm rot="16200000" flipH="1">
            <a:off x="469031" y="4936575"/>
            <a:ext cx="1155711" cy="566257"/>
          </a:xfrm>
          <a:prstGeom prst="bentConnector2">
            <a:avLst/>
          </a:prstGeom>
          <a:solidFill>
            <a:schemeClr val="accent1"/>
          </a:solidFill>
          <a:ln w="19050" cap="flat" cmpd="sng" algn="ctr">
            <a:solidFill>
              <a:schemeClr val="tx1"/>
            </a:solidFill>
            <a:prstDash val="solid"/>
            <a:round/>
            <a:headEnd type="none" w="sm" len="sm"/>
            <a:tailEnd type="triangle"/>
          </a:ln>
          <a:effectLst/>
        </p:spPr>
      </p:cxnSp>
      <p:sp>
        <p:nvSpPr>
          <p:cNvPr id="50" name="TextBox 49"/>
          <p:cNvSpPr txBox="1"/>
          <p:nvPr/>
        </p:nvSpPr>
        <p:spPr>
          <a:xfrm>
            <a:off x="1280875" y="3023768"/>
            <a:ext cx="628698" cy="584775"/>
          </a:xfrm>
          <a:prstGeom prst="rect">
            <a:avLst/>
          </a:prstGeom>
          <a:noFill/>
        </p:spPr>
        <p:txBody>
          <a:bodyPr wrap="none" rtlCol="0" anchor="ctr" anchorCtr="0">
            <a:spAutoFit/>
          </a:bodyPr>
          <a:lstStyle/>
          <a:p>
            <a:pPr algn="ctr">
              <a:lnSpc>
                <a:spcPct val="100000"/>
              </a:lnSpc>
              <a:spcBef>
                <a:spcPts val="0"/>
              </a:spcBef>
            </a:pPr>
            <a:r>
              <a:rPr lang="en-US" sz="1600" b="0" dirty="0">
                <a:effectLst/>
                <a:latin typeface="Arial" pitchFamily="34" charset="0"/>
                <a:cs typeface="Arial" pitchFamily="34" charset="0"/>
              </a:rPr>
              <a:t>Core</a:t>
            </a:r>
          </a:p>
          <a:p>
            <a:pPr algn="ctr">
              <a:lnSpc>
                <a:spcPct val="100000"/>
              </a:lnSpc>
              <a:spcBef>
                <a:spcPts val="0"/>
              </a:spcBef>
            </a:pPr>
            <a:r>
              <a:rPr lang="en-US" sz="1600" b="0" dirty="0" err="1">
                <a:effectLst/>
                <a:latin typeface="Arial" pitchFamily="34" charset="0"/>
                <a:cs typeface="Arial" pitchFamily="34" charset="0"/>
              </a:rPr>
              <a:t>INT</a:t>
            </a:r>
            <a:r>
              <a:rPr lang="en-US" sz="1600" dirty="0" err="1">
                <a:solidFill>
                  <a:schemeClr val="tx2"/>
                </a:solidFill>
                <a:effectLst/>
                <a:latin typeface="Arial" pitchFamily="34" charset="0"/>
                <a:cs typeface="Arial" pitchFamily="34" charset="0"/>
              </a:rPr>
              <a:t>x</a:t>
            </a:r>
            <a:endParaRPr lang="en-US" sz="1600" dirty="0">
              <a:solidFill>
                <a:schemeClr val="tx2"/>
              </a:solidFill>
              <a:effectLst/>
              <a:latin typeface="Arial" pitchFamily="34" charset="0"/>
              <a:cs typeface="Arial" pitchFamily="34" charset="0"/>
            </a:endParaRPr>
          </a:p>
        </p:txBody>
      </p:sp>
      <p:sp>
        <p:nvSpPr>
          <p:cNvPr id="51" name="TextBox 50"/>
          <p:cNvSpPr txBox="1"/>
          <p:nvPr/>
        </p:nvSpPr>
        <p:spPr>
          <a:xfrm>
            <a:off x="4250478" y="6575345"/>
            <a:ext cx="4943982" cy="264688"/>
          </a:xfrm>
          <a:prstGeom prst="rect">
            <a:avLst/>
          </a:prstGeom>
          <a:noFill/>
        </p:spPr>
        <p:txBody>
          <a:bodyPr wrap="none" rtlCol="0" anchor="ctr" anchorCtr="0">
            <a:spAutoFit/>
          </a:bodyPr>
          <a:lstStyle/>
          <a:p>
            <a:r>
              <a:rPr lang="en-US" sz="1400" b="0" i="1" dirty="0">
                <a:effectLst/>
                <a:latin typeface="Arial" pitchFamily="34" charset="0"/>
                <a:cs typeface="Arial" pitchFamily="34" charset="0"/>
              </a:rPr>
              <a:t>(For peripheral interrupts where </a:t>
            </a:r>
            <a:r>
              <a:rPr lang="en-US" sz="1400" i="1" dirty="0">
                <a:solidFill>
                  <a:srgbClr val="FF0000"/>
                </a:solidFill>
                <a:effectLst/>
                <a:latin typeface="Arial" pitchFamily="34" charset="0"/>
                <a:cs typeface="Arial" pitchFamily="34" charset="0"/>
              </a:rPr>
              <a:t>x</a:t>
            </a:r>
            <a:r>
              <a:rPr lang="en-US" sz="1400" b="0" i="1" dirty="0">
                <a:effectLst/>
                <a:latin typeface="Arial" pitchFamily="34" charset="0"/>
                <a:cs typeface="Arial" pitchFamily="34" charset="0"/>
              </a:rPr>
              <a:t> = 1 to 12, and </a:t>
            </a:r>
            <a:r>
              <a:rPr lang="en-US" sz="1400" i="1" dirty="0">
                <a:solidFill>
                  <a:srgbClr val="FF0000"/>
                </a:solidFill>
                <a:effectLst/>
                <a:latin typeface="Arial" pitchFamily="34" charset="0"/>
                <a:cs typeface="Arial" pitchFamily="34" charset="0"/>
              </a:rPr>
              <a:t>y</a:t>
            </a:r>
            <a:r>
              <a:rPr lang="en-US" sz="1400" b="0" i="1" dirty="0">
                <a:effectLst/>
                <a:latin typeface="Arial" pitchFamily="34" charset="0"/>
                <a:cs typeface="Arial" pitchFamily="34" charset="0"/>
              </a:rPr>
              <a:t> = 1 to 16)</a:t>
            </a:r>
            <a:endParaRPr lang="en-US" sz="1400" i="1" dirty="0">
              <a:solidFill>
                <a:schemeClr val="tx2"/>
              </a:solidFill>
              <a:effectLst/>
              <a:latin typeface="Arial" pitchFamily="34" charset="0"/>
              <a:cs typeface="Arial" pitchFamily="34" charset="0"/>
            </a:endParaRPr>
          </a:p>
        </p:txBody>
      </p:sp>
      <p:sp>
        <p:nvSpPr>
          <p:cNvPr id="8" name="Arc 7"/>
          <p:cNvSpPr/>
          <p:nvPr/>
        </p:nvSpPr>
        <p:spPr bwMode="auto">
          <a:xfrm rot="12013646">
            <a:off x="3307564" y="1824768"/>
            <a:ext cx="893377" cy="1487145"/>
          </a:xfrm>
          <a:custGeom>
            <a:avLst/>
            <a:gdLst>
              <a:gd name="connsiteX0" fmla="*/ 670670 w 1341340"/>
              <a:gd name="connsiteY0" fmla="*/ 0 h 1451716"/>
              <a:gd name="connsiteX1" fmla="*/ 1340992 w 1341340"/>
              <a:gd name="connsiteY1" fmla="*/ 702477 h 1451716"/>
              <a:gd name="connsiteX2" fmla="*/ 721225 w 1341340"/>
              <a:gd name="connsiteY2" fmla="*/ 1449651 h 1451716"/>
              <a:gd name="connsiteX3" fmla="*/ 670670 w 1341340"/>
              <a:gd name="connsiteY3" fmla="*/ 725858 h 1451716"/>
              <a:gd name="connsiteX4" fmla="*/ 670670 w 1341340"/>
              <a:gd name="connsiteY4" fmla="*/ 0 h 1451716"/>
              <a:gd name="connsiteX0" fmla="*/ 670670 w 1341340"/>
              <a:gd name="connsiteY0" fmla="*/ 0 h 1451716"/>
              <a:gd name="connsiteX1" fmla="*/ 1340992 w 1341340"/>
              <a:gd name="connsiteY1" fmla="*/ 702477 h 1451716"/>
              <a:gd name="connsiteX2" fmla="*/ 721225 w 1341340"/>
              <a:gd name="connsiteY2" fmla="*/ 1449651 h 1451716"/>
              <a:gd name="connsiteX0" fmla="*/ 0 w 670677"/>
              <a:gd name="connsiteY0" fmla="*/ 0 h 1449651"/>
              <a:gd name="connsiteX1" fmla="*/ 670322 w 670677"/>
              <a:gd name="connsiteY1" fmla="*/ 702477 h 1449651"/>
              <a:gd name="connsiteX2" fmla="*/ 50555 w 670677"/>
              <a:gd name="connsiteY2" fmla="*/ 1449651 h 1449651"/>
              <a:gd name="connsiteX3" fmla="*/ 0 w 670677"/>
              <a:gd name="connsiteY3" fmla="*/ 725858 h 1449651"/>
              <a:gd name="connsiteX4" fmla="*/ 0 w 670677"/>
              <a:gd name="connsiteY4" fmla="*/ 0 h 1449651"/>
              <a:gd name="connsiteX0" fmla="*/ 0 w 670677"/>
              <a:gd name="connsiteY0" fmla="*/ 0 h 1449651"/>
              <a:gd name="connsiteX1" fmla="*/ 670322 w 670677"/>
              <a:gd name="connsiteY1" fmla="*/ 702477 h 1449651"/>
              <a:gd name="connsiteX2" fmla="*/ 50555 w 670677"/>
              <a:gd name="connsiteY2" fmla="*/ 1449651 h 1449651"/>
              <a:gd name="connsiteX0" fmla="*/ 0 w 670676"/>
              <a:gd name="connsiteY0" fmla="*/ 0 h 1449651"/>
              <a:gd name="connsiteX1" fmla="*/ 670322 w 670676"/>
              <a:gd name="connsiteY1" fmla="*/ 702477 h 1449651"/>
              <a:gd name="connsiteX2" fmla="*/ 50555 w 670676"/>
              <a:gd name="connsiteY2" fmla="*/ 1449651 h 1449651"/>
              <a:gd name="connsiteX3" fmla="*/ 0 w 670676"/>
              <a:gd name="connsiteY3" fmla="*/ 725858 h 1449651"/>
              <a:gd name="connsiteX4" fmla="*/ 0 w 670676"/>
              <a:gd name="connsiteY4" fmla="*/ 0 h 1449651"/>
              <a:gd name="connsiteX0" fmla="*/ 0 w 670676"/>
              <a:gd name="connsiteY0" fmla="*/ 0 h 1449651"/>
              <a:gd name="connsiteX1" fmla="*/ 670322 w 670676"/>
              <a:gd name="connsiteY1" fmla="*/ 702477 h 1449651"/>
              <a:gd name="connsiteX2" fmla="*/ 50555 w 670676"/>
              <a:gd name="connsiteY2" fmla="*/ 1449651 h 1449651"/>
              <a:gd name="connsiteX0" fmla="*/ 0 w 670676"/>
              <a:gd name="connsiteY0" fmla="*/ 0 h 1449651"/>
              <a:gd name="connsiteX1" fmla="*/ 670322 w 670676"/>
              <a:gd name="connsiteY1" fmla="*/ 702477 h 1449651"/>
              <a:gd name="connsiteX2" fmla="*/ 50555 w 670676"/>
              <a:gd name="connsiteY2" fmla="*/ 1449651 h 1449651"/>
              <a:gd name="connsiteX3" fmla="*/ 0 w 670676"/>
              <a:gd name="connsiteY3" fmla="*/ 725858 h 1449651"/>
              <a:gd name="connsiteX4" fmla="*/ 0 w 670676"/>
              <a:gd name="connsiteY4" fmla="*/ 0 h 1449651"/>
              <a:gd name="connsiteX0" fmla="*/ 0 w 670676"/>
              <a:gd name="connsiteY0" fmla="*/ 0 h 1449651"/>
              <a:gd name="connsiteX1" fmla="*/ 670322 w 670676"/>
              <a:gd name="connsiteY1" fmla="*/ 702477 h 1449651"/>
              <a:gd name="connsiteX2" fmla="*/ 50555 w 670676"/>
              <a:gd name="connsiteY2" fmla="*/ 1449651 h 1449651"/>
              <a:gd name="connsiteX0" fmla="*/ 0 w 893387"/>
              <a:gd name="connsiteY0" fmla="*/ 0 h 1449651"/>
              <a:gd name="connsiteX1" fmla="*/ 670322 w 893387"/>
              <a:gd name="connsiteY1" fmla="*/ 702477 h 1449651"/>
              <a:gd name="connsiteX2" fmla="*/ 50555 w 893387"/>
              <a:gd name="connsiteY2" fmla="*/ 1449651 h 1449651"/>
              <a:gd name="connsiteX3" fmla="*/ 0 w 893387"/>
              <a:gd name="connsiteY3" fmla="*/ 725858 h 1449651"/>
              <a:gd name="connsiteX4" fmla="*/ 0 w 893387"/>
              <a:gd name="connsiteY4" fmla="*/ 0 h 1449651"/>
              <a:gd name="connsiteX0" fmla="*/ 0 w 893387"/>
              <a:gd name="connsiteY0" fmla="*/ 0 h 1449651"/>
              <a:gd name="connsiteX1" fmla="*/ 893189 w 893387"/>
              <a:gd name="connsiteY1" fmla="*/ 662465 h 1449651"/>
              <a:gd name="connsiteX2" fmla="*/ 50555 w 893387"/>
              <a:gd name="connsiteY2" fmla="*/ 1449651 h 1449651"/>
              <a:gd name="connsiteX0" fmla="*/ 0 w 893387"/>
              <a:gd name="connsiteY0" fmla="*/ 0 h 1449651"/>
              <a:gd name="connsiteX1" fmla="*/ 670322 w 893387"/>
              <a:gd name="connsiteY1" fmla="*/ 702477 h 1449651"/>
              <a:gd name="connsiteX2" fmla="*/ 50555 w 893387"/>
              <a:gd name="connsiteY2" fmla="*/ 1449651 h 1449651"/>
              <a:gd name="connsiteX3" fmla="*/ 0 w 893387"/>
              <a:gd name="connsiteY3" fmla="*/ 725858 h 1449651"/>
              <a:gd name="connsiteX4" fmla="*/ 0 w 893387"/>
              <a:gd name="connsiteY4" fmla="*/ 0 h 1449651"/>
              <a:gd name="connsiteX0" fmla="*/ 0 w 893387"/>
              <a:gd name="connsiteY0" fmla="*/ 0 h 1449651"/>
              <a:gd name="connsiteX1" fmla="*/ 893189 w 893387"/>
              <a:gd name="connsiteY1" fmla="*/ 662465 h 1449651"/>
              <a:gd name="connsiteX2" fmla="*/ 50555 w 893387"/>
              <a:gd name="connsiteY2" fmla="*/ 1449651 h 1449651"/>
              <a:gd name="connsiteX0" fmla="*/ 0 w 893387"/>
              <a:gd name="connsiteY0" fmla="*/ 0 h 1449651"/>
              <a:gd name="connsiteX1" fmla="*/ 670322 w 893387"/>
              <a:gd name="connsiteY1" fmla="*/ 702477 h 1449651"/>
              <a:gd name="connsiteX2" fmla="*/ 50555 w 893387"/>
              <a:gd name="connsiteY2" fmla="*/ 1449651 h 1449651"/>
              <a:gd name="connsiteX3" fmla="*/ 0 w 893387"/>
              <a:gd name="connsiteY3" fmla="*/ 725858 h 1449651"/>
              <a:gd name="connsiteX4" fmla="*/ 0 w 893387"/>
              <a:gd name="connsiteY4" fmla="*/ 0 h 1449651"/>
              <a:gd name="connsiteX0" fmla="*/ 0 w 893387"/>
              <a:gd name="connsiteY0" fmla="*/ 0 h 1449651"/>
              <a:gd name="connsiteX1" fmla="*/ 893189 w 893387"/>
              <a:gd name="connsiteY1" fmla="*/ 662465 h 1449651"/>
              <a:gd name="connsiteX2" fmla="*/ 50555 w 893387"/>
              <a:gd name="connsiteY2" fmla="*/ 1449651 h 1449651"/>
              <a:gd name="connsiteX0" fmla="*/ 0 w 893387"/>
              <a:gd name="connsiteY0" fmla="*/ 0 h 1449651"/>
              <a:gd name="connsiteX1" fmla="*/ 670322 w 893387"/>
              <a:gd name="connsiteY1" fmla="*/ 702477 h 1449651"/>
              <a:gd name="connsiteX2" fmla="*/ 50555 w 893387"/>
              <a:gd name="connsiteY2" fmla="*/ 1449651 h 1449651"/>
              <a:gd name="connsiteX3" fmla="*/ 0 w 893387"/>
              <a:gd name="connsiteY3" fmla="*/ 725858 h 1449651"/>
              <a:gd name="connsiteX4" fmla="*/ 0 w 893387"/>
              <a:gd name="connsiteY4" fmla="*/ 0 h 1449651"/>
              <a:gd name="connsiteX0" fmla="*/ 0 w 893387"/>
              <a:gd name="connsiteY0" fmla="*/ 0 h 1449651"/>
              <a:gd name="connsiteX1" fmla="*/ 893189 w 893387"/>
              <a:gd name="connsiteY1" fmla="*/ 662465 h 1449651"/>
              <a:gd name="connsiteX2" fmla="*/ 50555 w 893387"/>
              <a:gd name="connsiteY2" fmla="*/ 1449651 h 1449651"/>
              <a:gd name="connsiteX0" fmla="*/ 0 w 893377"/>
              <a:gd name="connsiteY0" fmla="*/ 0 h 1487145"/>
              <a:gd name="connsiteX1" fmla="*/ 670322 w 893377"/>
              <a:gd name="connsiteY1" fmla="*/ 702477 h 1487145"/>
              <a:gd name="connsiteX2" fmla="*/ 50555 w 893377"/>
              <a:gd name="connsiteY2" fmla="*/ 1449651 h 1487145"/>
              <a:gd name="connsiteX3" fmla="*/ 0 w 893377"/>
              <a:gd name="connsiteY3" fmla="*/ 725858 h 1487145"/>
              <a:gd name="connsiteX4" fmla="*/ 0 w 893377"/>
              <a:gd name="connsiteY4" fmla="*/ 0 h 1487145"/>
              <a:gd name="connsiteX0" fmla="*/ 0 w 893377"/>
              <a:gd name="connsiteY0" fmla="*/ 0 h 1487145"/>
              <a:gd name="connsiteX1" fmla="*/ 893189 w 893377"/>
              <a:gd name="connsiteY1" fmla="*/ 662465 h 1487145"/>
              <a:gd name="connsiteX2" fmla="*/ 22262 w 893377"/>
              <a:gd name="connsiteY2" fmla="*/ 1487145 h 1487145"/>
            </a:gdLst>
            <a:ahLst/>
            <a:cxnLst>
              <a:cxn ang="0">
                <a:pos x="connsiteX0" y="connsiteY0"/>
              </a:cxn>
              <a:cxn ang="0">
                <a:pos x="connsiteX1" y="connsiteY1"/>
              </a:cxn>
              <a:cxn ang="0">
                <a:pos x="connsiteX2" y="connsiteY2"/>
              </a:cxn>
            </a:cxnLst>
            <a:rect l="l" t="t" r="r" b="b"/>
            <a:pathLst>
              <a:path w="893377" h="1487145" stroke="0" extrusionOk="0">
                <a:moveTo>
                  <a:pt x="0" y="0"/>
                </a:moveTo>
                <a:cubicBezTo>
                  <a:pt x="361990" y="0"/>
                  <a:pt x="658661" y="310902"/>
                  <a:pt x="670322" y="702477"/>
                </a:cubicBezTo>
                <a:cubicBezTo>
                  <a:pt x="681890" y="1090955"/>
                  <a:pt x="723501" y="1009587"/>
                  <a:pt x="50555" y="1449651"/>
                </a:cubicBezTo>
                <a:cubicBezTo>
                  <a:pt x="46388" y="1242813"/>
                  <a:pt x="16852" y="967122"/>
                  <a:pt x="0" y="725858"/>
                </a:cubicBezTo>
                <a:lnTo>
                  <a:pt x="0" y="0"/>
                </a:lnTo>
                <a:close/>
              </a:path>
              <a:path w="893377" h="1487145" fill="none">
                <a:moveTo>
                  <a:pt x="0" y="0"/>
                </a:moveTo>
                <a:cubicBezTo>
                  <a:pt x="361990" y="0"/>
                  <a:pt x="881528" y="270890"/>
                  <a:pt x="893189" y="662465"/>
                </a:cubicBezTo>
                <a:cubicBezTo>
                  <a:pt x="904757" y="1050943"/>
                  <a:pt x="380367" y="1457847"/>
                  <a:pt x="22262" y="1487145"/>
                </a:cubicBezTo>
              </a:path>
            </a:pathLst>
          </a:custGeom>
          <a:noFill/>
          <a:ln w="12700" cap="flat" cmpd="sng" algn="ctr">
            <a:solidFill>
              <a:schemeClr val="tx2"/>
            </a:solidFill>
            <a:prstDash val="dash"/>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a:ln>
                <a:noFill/>
              </a:ln>
              <a:solidFill>
                <a:schemeClr val="tx1"/>
              </a:solidFill>
              <a:effectLst>
                <a:outerShdw blurRad="38100" dist="38100" dir="2700000" algn="tl">
                  <a:srgbClr val="000000">
                    <a:alpha val="43137"/>
                  </a:srgbClr>
                </a:outerShdw>
              </a:effectLst>
              <a:latin typeface="Arial Narrow" pitchFamily="34" charset="0"/>
            </a:endParaRPr>
          </a:p>
        </p:txBody>
      </p:sp>
      <p:grpSp>
        <p:nvGrpSpPr>
          <p:cNvPr id="6" name="Group 5"/>
          <p:cNvGrpSpPr/>
          <p:nvPr/>
        </p:nvGrpSpPr>
        <p:grpSpPr>
          <a:xfrm>
            <a:off x="1330598" y="5229423"/>
            <a:ext cx="3338885" cy="1138276"/>
            <a:chOff x="-1770278" y="5072885"/>
            <a:chExt cx="3338885" cy="1138276"/>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0278" y="5072885"/>
              <a:ext cx="1770278" cy="1138276"/>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3" y="5072885"/>
              <a:ext cx="1574140" cy="1138276"/>
            </a:xfrm>
            <a:prstGeom prst="rect">
              <a:avLst/>
            </a:prstGeom>
          </p:spPr>
        </p:pic>
      </p:grpSp>
    </p:spTree>
    <p:extLst>
      <p:ext uri="{BB962C8B-B14F-4D97-AF65-F5344CB8AC3E}">
        <p14:creationId xmlns:p14="http://schemas.microsoft.com/office/powerpoint/2010/main" val="1509133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838200" y="1008063"/>
            <a:ext cx="7467600" cy="381000"/>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pPr>
              <a:lnSpc>
                <a:spcPct val="130000"/>
              </a:lnSpc>
            </a:pPr>
            <a:endParaRPr lang="en-US">
              <a:effectLst>
                <a:outerShdw blurRad="38100" dist="38100" dir="2700000" algn="tl">
                  <a:srgbClr val="000000"/>
                </a:outerShdw>
              </a:effectLst>
              <a:latin typeface="Times New Roman" pitchFamily="18" charset="0"/>
            </a:endParaRPr>
          </a:p>
        </p:txBody>
      </p:sp>
      <p:sp>
        <p:nvSpPr>
          <p:cNvPr id="166915" name="Rectangle 3"/>
          <p:cNvSpPr>
            <a:spLocks noChangeArrowheads="1"/>
          </p:cNvSpPr>
          <p:nvPr/>
        </p:nvSpPr>
        <p:spPr bwMode="auto">
          <a:xfrm>
            <a:off x="838200" y="1389063"/>
            <a:ext cx="7467600" cy="25431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66916" name="Line 4"/>
          <p:cNvSpPr>
            <a:spLocks noChangeShapeType="1"/>
          </p:cNvSpPr>
          <p:nvPr/>
        </p:nvSpPr>
        <p:spPr bwMode="auto">
          <a:xfrm>
            <a:off x="838200" y="1828800"/>
            <a:ext cx="7467600" cy="15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6917" name="Line 5"/>
          <p:cNvSpPr>
            <a:spLocks noChangeShapeType="1"/>
          </p:cNvSpPr>
          <p:nvPr/>
        </p:nvSpPr>
        <p:spPr bwMode="auto">
          <a:xfrm>
            <a:off x="838200" y="2257425"/>
            <a:ext cx="7467600" cy="15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6918" name="Line 6"/>
          <p:cNvSpPr>
            <a:spLocks noChangeShapeType="1"/>
          </p:cNvSpPr>
          <p:nvPr/>
        </p:nvSpPr>
        <p:spPr bwMode="auto">
          <a:xfrm>
            <a:off x="838200" y="2667000"/>
            <a:ext cx="74676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6919" name="Line 7"/>
          <p:cNvSpPr>
            <a:spLocks noChangeShapeType="1"/>
          </p:cNvSpPr>
          <p:nvPr/>
        </p:nvSpPr>
        <p:spPr bwMode="auto">
          <a:xfrm>
            <a:off x="838200" y="3095625"/>
            <a:ext cx="74676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6920" name="Line 8"/>
          <p:cNvSpPr>
            <a:spLocks noChangeShapeType="1"/>
          </p:cNvSpPr>
          <p:nvPr/>
        </p:nvSpPr>
        <p:spPr bwMode="auto">
          <a:xfrm>
            <a:off x="838200" y="3514725"/>
            <a:ext cx="7467600" cy="15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6921" name="Rectangle 9"/>
          <p:cNvSpPr>
            <a:spLocks noGrp="1" noChangeArrowheads="1"/>
          </p:cNvSpPr>
          <p:nvPr>
            <p:ph type="title"/>
          </p:nvPr>
        </p:nvSpPr>
        <p:spPr/>
        <p:txBody>
          <a:bodyPr>
            <a:noAutofit/>
          </a:bodyPr>
          <a:lstStyle/>
          <a:p>
            <a:r>
              <a:rPr lang="en-US" sz="3500" dirty="0"/>
              <a:t>Interrupt Response - Hardware Sequence</a:t>
            </a:r>
          </a:p>
        </p:txBody>
      </p:sp>
      <p:sp>
        <p:nvSpPr>
          <p:cNvPr id="166922" name="Line 10"/>
          <p:cNvSpPr>
            <a:spLocks noChangeShapeType="1"/>
          </p:cNvSpPr>
          <p:nvPr/>
        </p:nvSpPr>
        <p:spPr bwMode="auto">
          <a:xfrm>
            <a:off x="3771900" y="1008063"/>
            <a:ext cx="0" cy="293528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6923" name="Text Box 11"/>
          <p:cNvSpPr txBox="1">
            <a:spLocks noChangeArrowheads="1"/>
          </p:cNvSpPr>
          <p:nvPr/>
        </p:nvSpPr>
        <p:spPr bwMode="auto">
          <a:xfrm>
            <a:off x="917575" y="4156075"/>
            <a:ext cx="7335838" cy="336550"/>
          </a:xfrm>
          <a:prstGeom prst="rect">
            <a:avLst/>
          </a:prstGeom>
          <a:noFill/>
          <a:ln w="12700">
            <a:noFill/>
            <a:miter lim="800000"/>
            <a:headEnd type="none" w="sm" len="sm"/>
            <a:tailEnd type="none" w="sm" len="sm"/>
          </a:ln>
          <a:effectLst/>
        </p:spPr>
        <p:txBody>
          <a:bodyPr wrap="none">
            <a:spAutoFit/>
          </a:bodyPr>
          <a:lstStyle/>
          <a:p>
            <a:r>
              <a:rPr lang="en-US" sz="2000" b="0">
                <a:latin typeface="Arial" charset="0"/>
              </a:rPr>
              <a:t>Note: some actions occur simultaneously, none are interruptible</a:t>
            </a:r>
          </a:p>
        </p:txBody>
      </p:sp>
      <p:sp>
        <p:nvSpPr>
          <p:cNvPr id="166924" name="Text Box 12"/>
          <p:cNvSpPr txBox="1">
            <a:spLocks noChangeArrowheads="1"/>
          </p:cNvSpPr>
          <p:nvPr/>
        </p:nvSpPr>
        <p:spPr bwMode="auto">
          <a:xfrm>
            <a:off x="852488" y="1050925"/>
            <a:ext cx="6691312" cy="228600"/>
          </a:xfrm>
          <a:prstGeom prst="rect">
            <a:avLst/>
          </a:prstGeom>
          <a:noFill/>
          <a:ln w="12700">
            <a:noFill/>
            <a:miter lim="800000"/>
            <a:headEnd type="none" w="sm" len="sm"/>
            <a:tailEnd type="none" w="sm" len="sm"/>
          </a:ln>
          <a:effectLst/>
        </p:spPr>
        <p:txBody>
          <a:bodyPr wrap="none" anchor="ctr"/>
          <a:lstStyle/>
          <a:p>
            <a:pPr>
              <a:lnSpc>
                <a:spcPct val="130000"/>
              </a:lnSpc>
              <a:tabLst>
                <a:tab pos="3033713" algn="l"/>
              </a:tabLst>
            </a:pPr>
            <a:r>
              <a:rPr lang="en-US" sz="2200">
                <a:latin typeface="Arial" charset="0"/>
              </a:rPr>
              <a:t>CPU Action	Description</a:t>
            </a:r>
          </a:p>
        </p:txBody>
      </p:sp>
      <p:grpSp>
        <p:nvGrpSpPr>
          <p:cNvPr id="166925" name="Group 13"/>
          <p:cNvGrpSpPr>
            <a:grpSpLocks/>
          </p:cNvGrpSpPr>
          <p:nvPr/>
        </p:nvGrpSpPr>
        <p:grpSpPr bwMode="auto">
          <a:xfrm>
            <a:off x="3200400" y="4616450"/>
            <a:ext cx="2667000" cy="2012950"/>
            <a:chOff x="2016" y="2908"/>
            <a:chExt cx="1680" cy="1268"/>
          </a:xfrm>
        </p:grpSpPr>
        <p:sp>
          <p:nvSpPr>
            <p:cNvPr id="166926" name="Rectangle 14"/>
            <p:cNvSpPr>
              <a:spLocks noChangeArrowheads="1"/>
            </p:cNvSpPr>
            <p:nvPr/>
          </p:nvSpPr>
          <p:spPr bwMode="auto">
            <a:xfrm>
              <a:off x="2016" y="2908"/>
              <a:ext cx="1632" cy="1268"/>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endParaRPr lang="en-US"/>
            </a:p>
          </p:txBody>
        </p:sp>
        <p:sp>
          <p:nvSpPr>
            <p:cNvPr id="166927" name="Text Box 15"/>
            <p:cNvSpPr txBox="1">
              <a:spLocks noChangeArrowheads="1"/>
            </p:cNvSpPr>
            <p:nvPr/>
          </p:nvSpPr>
          <p:spPr bwMode="auto">
            <a:xfrm>
              <a:off x="2074" y="2928"/>
              <a:ext cx="1622" cy="1230"/>
            </a:xfrm>
            <a:prstGeom prst="rect">
              <a:avLst/>
            </a:prstGeom>
            <a:noFill/>
            <a:ln w="12700">
              <a:noFill/>
              <a:miter lim="800000"/>
              <a:headEnd type="none" w="sm" len="sm"/>
              <a:tailEnd type="none" w="sm" len="sm"/>
            </a:ln>
            <a:effectLst/>
          </p:spPr>
          <p:txBody>
            <a:bodyPr>
              <a:spAutoFit/>
            </a:bodyPr>
            <a:lstStyle/>
            <a:p>
              <a:pPr>
                <a:lnSpc>
                  <a:spcPct val="70000"/>
                </a:lnSpc>
                <a:tabLst>
                  <a:tab pos="1319213" algn="l"/>
                </a:tabLst>
              </a:pPr>
              <a:r>
                <a:rPr lang="en-US" sz="2000">
                  <a:latin typeface="Arial" charset="0"/>
                </a:rPr>
                <a:t>T	ST0	</a:t>
              </a:r>
            </a:p>
            <a:p>
              <a:pPr>
                <a:lnSpc>
                  <a:spcPct val="40000"/>
                </a:lnSpc>
                <a:tabLst>
                  <a:tab pos="1319213" algn="l"/>
                </a:tabLst>
              </a:pPr>
              <a:r>
                <a:rPr lang="en-US" sz="2000">
                  <a:latin typeface="Arial" charset="0"/>
                </a:rPr>
                <a:t>AH	AL</a:t>
              </a:r>
            </a:p>
            <a:p>
              <a:pPr>
                <a:lnSpc>
                  <a:spcPct val="40000"/>
                </a:lnSpc>
                <a:tabLst>
                  <a:tab pos="1319213" algn="l"/>
                </a:tabLst>
              </a:pPr>
              <a:r>
                <a:rPr lang="en-US" sz="2000">
                  <a:latin typeface="Arial" charset="0"/>
                </a:rPr>
                <a:t>PH	PL</a:t>
              </a:r>
            </a:p>
            <a:p>
              <a:pPr>
                <a:lnSpc>
                  <a:spcPct val="40000"/>
                </a:lnSpc>
                <a:tabLst>
                  <a:tab pos="1319213" algn="l"/>
                </a:tabLst>
              </a:pPr>
              <a:r>
                <a:rPr lang="en-US" sz="2000">
                  <a:latin typeface="Arial" charset="0"/>
                </a:rPr>
                <a:t>AR1	AR0</a:t>
              </a:r>
            </a:p>
            <a:p>
              <a:pPr>
                <a:lnSpc>
                  <a:spcPct val="40000"/>
                </a:lnSpc>
                <a:tabLst>
                  <a:tab pos="1319213" algn="l"/>
                </a:tabLst>
              </a:pPr>
              <a:r>
                <a:rPr lang="en-US" sz="2000">
                  <a:latin typeface="Arial" charset="0"/>
                </a:rPr>
                <a:t>DP	ST1</a:t>
              </a:r>
            </a:p>
            <a:p>
              <a:pPr>
                <a:lnSpc>
                  <a:spcPct val="40000"/>
                </a:lnSpc>
                <a:tabLst>
                  <a:tab pos="1319213" algn="l"/>
                </a:tabLst>
              </a:pPr>
              <a:r>
                <a:rPr lang="en-US" sz="2000">
                  <a:latin typeface="Arial" charset="0"/>
                </a:rPr>
                <a:t>DBSTAT	IER</a:t>
              </a:r>
            </a:p>
            <a:p>
              <a:pPr>
                <a:lnSpc>
                  <a:spcPct val="40000"/>
                </a:lnSpc>
                <a:tabLst>
                  <a:tab pos="1319213" algn="l"/>
                </a:tabLst>
              </a:pPr>
              <a:r>
                <a:rPr lang="en-US" sz="2000">
                  <a:latin typeface="Arial" charset="0"/>
                </a:rPr>
                <a:t>PC(msw)	PC(lsw)</a:t>
              </a:r>
            </a:p>
          </p:txBody>
        </p:sp>
        <p:sp>
          <p:nvSpPr>
            <p:cNvPr id="166928" name="Line 16"/>
            <p:cNvSpPr>
              <a:spLocks noChangeShapeType="1"/>
            </p:cNvSpPr>
            <p:nvPr/>
          </p:nvSpPr>
          <p:spPr bwMode="auto">
            <a:xfrm>
              <a:off x="2016" y="3099"/>
              <a:ext cx="163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6929" name="Line 17"/>
            <p:cNvSpPr>
              <a:spLocks noChangeShapeType="1"/>
            </p:cNvSpPr>
            <p:nvPr/>
          </p:nvSpPr>
          <p:spPr bwMode="auto">
            <a:xfrm>
              <a:off x="2016" y="3273"/>
              <a:ext cx="163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6930" name="Line 18"/>
            <p:cNvSpPr>
              <a:spLocks noChangeShapeType="1"/>
            </p:cNvSpPr>
            <p:nvPr/>
          </p:nvSpPr>
          <p:spPr bwMode="auto">
            <a:xfrm>
              <a:off x="2016" y="3456"/>
              <a:ext cx="163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6931" name="Line 19"/>
            <p:cNvSpPr>
              <a:spLocks noChangeShapeType="1"/>
            </p:cNvSpPr>
            <p:nvPr/>
          </p:nvSpPr>
          <p:spPr bwMode="auto">
            <a:xfrm>
              <a:off x="2016" y="3630"/>
              <a:ext cx="163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6932" name="Line 20"/>
            <p:cNvSpPr>
              <a:spLocks noChangeShapeType="1"/>
            </p:cNvSpPr>
            <p:nvPr/>
          </p:nvSpPr>
          <p:spPr bwMode="auto">
            <a:xfrm>
              <a:off x="2016" y="3804"/>
              <a:ext cx="163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6933" name="Line 21"/>
            <p:cNvSpPr>
              <a:spLocks noChangeShapeType="1"/>
            </p:cNvSpPr>
            <p:nvPr/>
          </p:nvSpPr>
          <p:spPr bwMode="auto">
            <a:xfrm>
              <a:off x="2016" y="3978"/>
              <a:ext cx="163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6934" name="Line 22"/>
            <p:cNvSpPr>
              <a:spLocks noChangeShapeType="1"/>
            </p:cNvSpPr>
            <p:nvPr/>
          </p:nvSpPr>
          <p:spPr bwMode="auto">
            <a:xfrm>
              <a:off x="2832" y="2911"/>
              <a:ext cx="0" cy="1265"/>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166935" name="Text Box 23"/>
          <p:cNvSpPr txBox="1">
            <a:spLocks noChangeArrowheads="1"/>
          </p:cNvSpPr>
          <p:nvPr/>
        </p:nvSpPr>
        <p:spPr bwMode="auto">
          <a:xfrm>
            <a:off x="889000" y="1447800"/>
            <a:ext cx="7620000" cy="366713"/>
          </a:xfrm>
          <a:prstGeom prst="rect">
            <a:avLst/>
          </a:prstGeom>
          <a:noFill/>
          <a:ln w="12700">
            <a:noFill/>
            <a:miter lim="800000"/>
            <a:headEnd type="none" w="sm" len="sm"/>
            <a:tailEnd type="none" w="sm" len="sm"/>
          </a:ln>
          <a:effectLst/>
        </p:spPr>
        <p:txBody>
          <a:bodyPr>
            <a:spAutoFit/>
          </a:bodyPr>
          <a:lstStyle/>
          <a:p>
            <a:pPr>
              <a:lnSpc>
                <a:spcPct val="90000"/>
              </a:lnSpc>
              <a:tabLst>
                <a:tab pos="3033713" algn="l"/>
              </a:tabLst>
            </a:pPr>
            <a:r>
              <a:rPr lang="en-US" sz="2000" dirty="0">
                <a:latin typeface="Arial" charset="0"/>
              </a:rPr>
              <a:t>Registers</a:t>
            </a:r>
            <a:r>
              <a:rPr lang="en-US" sz="2000" dirty="0">
                <a:latin typeface="Times New Roman" pitchFamily="18" charset="0"/>
              </a:rPr>
              <a:t> </a:t>
            </a:r>
            <a:r>
              <a:rPr lang="en-US" sz="2000" dirty="0">
                <a:latin typeface="Symbol" pitchFamily="18" charset="2"/>
              </a:rPr>
              <a:t>®</a:t>
            </a:r>
            <a:r>
              <a:rPr lang="en-US" sz="2000" dirty="0">
                <a:latin typeface="Times New Roman" pitchFamily="18" charset="0"/>
              </a:rPr>
              <a:t> </a:t>
            </a:r>
            <a:r>
              <a:rPr lang="en-US" sz="2000" dirty="0">
                <a:latin typeface="Arial" charset="0"/>
              </a:rPr>
              <a:t>stack</a:t>
            </a:r>
            <a:r>
              <a:rPr lang="en-US" sz="2000" dirty="0">
                <a:latin typeface="Times New Roman" pitchFamily="18" charset="0"/>
              </a:rPr>
              <a:t>	</a:t>
            </a:r>
            <a:r>
              <a:rPr lang="en-US" sz="2000" dirty="0">
                <a:latin typeface="Arial" charset="0"/>
              </a:rPr>
              <a:t>14 Register words auto saved</a:t>
            </a:r>
            <a:endParaRPr lang="en-US" sz="2200" dirty="0">
              <a:latin typeface="Arial" charset="0"/>
            </a:endParaRPr>
          </a:p>
        </p:txBody>
      </p:sp>
      <p:sp>
        <p:nvSpPr>
          <p:cNvPr id="166936" name="Text Box 24"/>
          <p:cNvSpPr txBox="1">
            <a:spLocks noChangeArrowheads="1"/>
          </p:cNvSpPr>
          <p:nvPr/>
        </p:nvSpPr>
        <p:spPr bwMode="auto">
          <a:xfrm>
            <a:off x="838200" y="1854200"/>
            <a:ext cx="7620000" cy="2074863"/>
          </a:xfrm>
          <a:prstGeom prst="rect">
            <a:avLst/>
          </a:prstGeom>
          <a:noFill/>
          <a:ln w="12700">
            <a:noFill/>
            <a:miter lim="800000"/>
            <a:headEnd type="none" w="sm" len="sm"/>
            <a:tailEnd type="none" w="sm" len="sm"/>
          </a:ln>
          <a:effectLst/>
        </p:spPr>
        <p:txBody>
          <a:bodyPr>
            <a:spAutoFit/>
          </a:bodyPr>
          <a:lstStyle/>
          <a:p>
            <a:pPr>
              <a:lnSpc>
                <a:spcPct val="90000"/>
              </a:lnSpc>
              <a:tabLst>
                <a:tab pos="3033713" algn="l"/>
              </a:tabLst>
            </a:pPr>
            <a:r>
              <a:rPr lang="en-US" sz="2000">
                <a:latin typeface="Times New Roman" pitchFamily="18" charset="0"/>
              </a:rPr>
              <a:t> </a:t>
            </a:r>
            <a:r>
              <a:rPr lang="en-US" sz="2000">
                <a:latin typeface="Arial" charset="0"/>
              </a:rPr>
              <a:t>0</a:t>
            </a:r>
            <a:r>
              <a:rPr lang="en-US" sz="2000">
                <a:latin typeface="Times New Roman" pitchFamily="18" charset="0"/>
              </a:rPr>
              <a:t> </a:t>
            </a:r>
            <a:r>
              <a:rPr lang="en-US" sz="2000">
                <a:latin typeface="Symbol" pitchFamily="18" charset="2"/>
              </a:rPr>
              <a:t>®</a:t>
            </a:r>
            <a:r>
              <a:rPr lang="en-US" sz="2000">
                <a:latin typeface="Times New Roman" pitchFamily="18" charset="0"/>
              </a:rPr>
              <a:t> </a:t>
            </a:r>
            <a:r>
              <a:rPr lang="en-US" sz="2000">
                <a:latin typeface="Arial" charset="0"/>
              </a:rPr>
              <a:t>IFR (bit)	Clear corresponding IFR bit</a:t>
            </a:r>
          </a:p>
          <a:p>
            <a:pPr>
              <a:lnSpc>
                <a:spcPct val="90000"/>
              </a:lnSpc>
              <a:tabLst>
                <a:tab pos="3033713" algn="l"/>
              </a:tabLst>
            </a:pPr>
            <a:r>
              <a:rPr lang="en-US" sz="2000">
                <a:latin typeface="Times New Roman" pitchFamily="18" charset="0"/>
              </a:rPr>
              <a:t> </a:t>
            </a:r>
            <a:r>
              <a:rPr lang="en-US" sz="2000">
                <a:latin typeface="Arial" charset="0"/>
              </a:rPr>
              <a:t>0</a:t>
            </a:r>
            <a:r>
              <a:rPr lang="en-US" sz="2000">
                <a:latin typeface="Times New Roman" pitchFamily="18" charset="0"/>
              </a:rPr>
              <a:t> </a:t>
            </a:r>
            <a:r>
              <a:rPr lang="en-US" sz="2000">
                <a:latin typeface="Symbol" pitchFamily="18" charset="2"/>
              </a:rPr>
              <a:t>®</a:t>
            </a:r>
            <a:r>
              <a:rPr lang="en-US" sz="2000">
                <a:latin typeface="Times New Roman" pitchFamily="18" charset="0"/>
              </a:rPr>
              <a:t> </a:t>
            </a:r>
            <a:r>
              <a:rPr lang="en-US" sz="2000">
                <a:latin typeface="Arial" charset="0"/>
              </a:rPr>
              <a:t>IER (bit)	Clear corresponding IER bit</a:t>
            </a:r>
          </a:p>
          <a:p>
            <a:pPr>
              <a:lnSpc>
                <a:spcPct val="90000"/>
              </a:lnSpc>
              <a:tabLst>
                <a:tab pos="3033713" algn="l"/>
              </a:tabLst>
            </a:pPr>
            <a:r>
              <a:rPr lang="en-US" sz="2000">
                <a:latin typeface="Times New Roman" pitchFamily="18" charset="0"/>
              </a:rPr>
              <a:t> </a:t>
            </a:r>
            <a:r>
              <a:rPr lang="en-US" sz="2000">
                <a:latin typeface="Arial" charset="0"/>
              </a:rPr>
              <a:t>1</a:t>
            </a:r>
            <a:r>
              <a:rPr lang="en-US" sz="2000">
                <a:latin typeface="Times New Roman" pitchFamily="18" charset="0"/>
              </a:rPr>
              <a:t> </a:t>
            </a:r>
            <a:r>
              <a:rPr lang="en-US" sz="2000">
                <a:latin typeface="Symbol" pitchFamily="18" charset="2"/>
              </a:rPr>
              <a:t>®</a:t>
            </a:r>
            <a:r>
              <a:rPr lang="en-US" sz="2000">
                <a:latin typeface="Times New Roman" pitchFamily="18" charset="0"/>
              </a:rPr>
              <a:t> </a:t>
            </a:r>
            <a:r>
              <a:rPr lang="en-US" sz="2000">
                <a:latin typeface="Arial" charset="0"/>
              </a:rPr>
              <a:t>INTM/DBGM	Disable global ints/debug events</a:t>
            </a:r>
          </a:p>
          <a:p>
            <a:pPr>
              <a:lnSpc>
                <a:spcPct val="90000"/>
              </a:lnSpc>
              <a:tabLst>
                <a:tab pos="3033713" algn="l"/>
              </a:tabLst>
            </a:pPr>
            <a:r>
              <a:rPr lang="en-US" sz="2000">
                <a:latin typeface="Times New Roman" pitchFamily="18" charset="0"/>
              </a:rPr>
              <a:t> </a:t>
            </a:r>
            <a:r>
              <a:rPr lang="en-US" sz="2000">
                <a:latin typeface="Arial" charset="0"/>
              </a:rPr>
              <a:t>Vector</a:t>
            </a:r>
            <a:r>
              <a:rPr lang="en-US" sz="2000">
                <a:latin typeface="Times New Roman" pitchFamily="18" charset="0"/>
              </a:rPr>
              <a:t> </a:t>
            </a:r>
            <a:r>
              <a:rPr lang="en-US" sz="2000">
                <a:latin typeface="Symbol" pitchFamily="18" charset="2"/>
              </a:rPr>
              <a:t>®</a:t>
            </a:r>
            <a:r>
              <a:rPr lang="en-US" sz="2000">
                <a:latin typeface="Times New Roman" pitchFamily="18" charset="0"/>
              </a:rPr>
              <a:t> </a:t>
            </a:r>
            <a:r>
              <a:rPr lang="en-US" sz="2000">
                <a:latin typeface="Arial" charset="0"/>
              </a:rPr>
              <a:t>PC	Loads PC with int vector address</a:t>
            </a:r>
          </a:p>
          <a:p>
            <a:pPr>
              <a:lnSpc>
                <a:spcPct val="90000"/>
              </a:lnSpc>
              <a:tabLst>
                <a:tab pos="3033713" algn="l"/>
              </a:tabLst>
            </a:pPr>
            <a:r>
              <a:rPr lang="en-US" sz="2000">
                <a:latin typeface="Times New Roman" pitchFamily="18" charset="0"/>
              </a:rPr>
              <a:t> </a:t>
            </a:r>
            <a:r>
              <a:rPr lang="en-US" sz="2000">
                <a:latin typeface="Arial" charset="0"/>
              </a:rPr>
              <a:t>Clear other status bits</a:t>
            </a:r>
            <a:r>
              <a:rPr lang="en-US" sz="2000">
                <a:latin typeface="Times New Roman" pitchFamily="18" charset="0"/>
              </a:rPr>
              <a:t>	</a:t>
            </a:r>
            <a:r>
              <a:rPr lang="en-US" sz="2000">
                <a:latin typeface="Arial" charset="0"/>
              </a:rPr>
              <a:t>Clear LOOP, EALLOW, IDLESTAT</a:t>
            </a:r>
          </a:p>
        </p:txBody>
      </p:sp>
    </p:spTree>
    <p:custDataLst>
      <p:tags r:id="rId1"/>
    </p:custData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dirty="0"/>
              <a:t>Interrupt Latency</a:t>
            </a:r>
          </a:p>
        </p:txBody>
      </p:sp>
      <p:sp>
        <p:nvSpPr>
          <p:cNvPr id="193539" name="Rectangle 3"/>
          <p:cNvSpPr>
            <a:spLocks noChangeArrowheads="1"/>
          </p:cNvSpPr>
          <p:nvPr/>
        </p:nvSpPr>
        <p:spPr bwMode="auto">
          <a:xfrm>
            <a:off x="173038" y="942975"/>
            <a:ext cx="8839200" cy="3590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endParaRPr lang="en-US" sz="2000" b="0">
              <a:latin typeface="Times New Roman" pitchFamily="18" charset="0"/>
            </a:endParaRPr>
          </a:p>
        </p:txBody>
      </p:sp>
      <p:sp>
        <p:nvSpPr>
          <p:cNvPr id="193540" name="Line 4"/>
          <p:cNvSpPr>
            <a:spLocks noChangeShapeType="1"/>
          </p:cNvSpPr>
          <p:nvPr/>
        </p:nvSpPr>
        <p:spPr bwMode="auto">
          <a:xfrm flipV="1">
            <a:off x="2014538" y="1085850"/>
            <a:ext cx="0" cy="990600"/>
          </a:xfrm>
          <a:prstGeom prst="line">
            <a:avLst/>
          </a:prstGeom>
          <a:noFill/>
          <a:ln w="12700" cap="rnd">
            <a:solidFill>
              <a:schemeClr val="tx1"/>
            </a:solidFill>
            <a:prstDash val="sysDot"/>
            <a:round/>
            <a:headEnd type="none" w="sm" len="sm"/>
            <a:tailEnd type="none" w="sm" len="sm"/>
          </a:ln>
          <a:effectLst/>
        </p:spPr>
        <p:txBody>
          <a:bodyPr wrap="none" anchor="ctr"/>
          <a:lstStyle/>
          <a:p>
            <a:endParaRPr lang="en-US"/>
          </a:p>
        </p:txBody>
      </p:sp>
      <p:sp>
        <p:nvSpPr>
          <p:cNvPr id="193541" name="Line 5"/>
          <p:cNvSpPr>
            <a:spLocks noChangeShapeType="1"/>
          </p:cNvSpPr>
          <p:nvPr/>
        </p:nvSpPr>
        <p:spPr bwMode="auto">
          <a:xfrm flipV="1">
            <a:off x="7691438" y="1085850"/>
            <a:ext cx="0" cy="990600"/>
          </a:xfrm>
          <a:prstGeom prst="line">
            <a:avLst/>
          </a:prstGeom>
          <a:noFill/>
          <a:ln w="12700" cap="rnd">
            <a:solidFill>
              <a:schemeClr val="tx1"/>
            </a:solidFill>
            <a:prstDash val="sysDot"/>
            <a:round/>
            <a:headEnd type="none" w="sm" len="sm"/>
            <a:tailEnd type="none" w="sm" len="sm"/>
          </a:ln>
          <a:effectLst/>
        </p:spPr>
        <p:txBody>
          <a:bodyPr wrap="none" anchor="ctr"/>
          <a:lstStyle/>
          <a:p>
            <a:endParaRPr lang="en-US"/>
          </a:p>
        </p:txBody>
      </p:sp>
      <p:sp>
        <p:nvSpPr>
          <p:cNvPr id="193542" name="Text Box 6"/>
          <p:cNvSpPr txBox="1">
            <a:spLocks noChangeArrowheads="1"/>
          </p:cNvSpPr>
          <p:nvPr/>
        </p:nvSpPr>
        <p:spPr bwMode="auto">
          <a:xfrm>
            <a:off x="4046538" y="1069975"/>
            <a:ext cx="1073150" cy="336550"/>
          </a:xfrm>
          <a:prstGeom prst="rect">
            <a:avLst/>
          </a:prstGeom>
          <a:noFill/>
          <a:ln w="12700">
            <a:noFill/>
            <a:miter lim="800000"/>
            <a:headEnd type="none" w="sm" len="sm"/>
            <a:tailEnd type="none" w="sm" len="sm"/>
          </a:ln>
          <a:effectLst/>
        </p:spPr>
        <p:txBody>
          <a:bodyPr wrap="none">
            <a:spAutoFit/>
          </a:bodyPr>
          <a:lstStyle/>
          <a:p>
            <a:r>
              <a:rPr lang="en-US" sz="2000" b="0">
                <a:latin typeface="Arial" charset="0"/>
              </a:rPr>
              <a:t>Latency</a:t>
            </a:r>
          </a:p>
        </p:txBody>
      </p:sp>
      <p:sp>
        <p:nvSpPr>
          <p:cNvPr id="193543" name="Line 7"/>
          <p:cNvSpPr>
            <a:spLocks noChangeShapeType="1"/>
          </p:cNvSpPr>
          <p:nvPr/>
        </p:nvSpPr>
        <p:spPr bwMode="auto">
          <a:xfrm flipH="1">
            <a:off x="2017713" y="1238250"/>
            <a:ext cx="2027237" cy="0"/>
          </a:xfrm>
          <a:prstGeom prst="line">
            <a:avLst/>
          </a:prstGeom>
          <a:noFill/>
          <a:ln w="12700">
            <a:solidFill>
              <a:schemeClr val="tx1"/>
            </a:solidFill>
            <a:round/>
            <a:headEnd type="none" w="sm" len="sm"/>
            <a:tailEnd type="triangle" w="med" len="med"/>
          </a:ln>
          <a:effectLst/>
        </p:spPr>
        <p:txBody>
          <a:bodyPr wrap="none" anchor="ctr"/>
          <a:lstStyle/>
          <a:p>
            <a:endParaRPr lang="en-US"/>
          </a:p>
        </p:txBody>
      </p:sp>
      <p:sp>
        <p:nvSpPr>
          <p:cNvPr id="193544" name="Line 8"/>
          <p:cNvSpPr>
            <a:spLocks noChangeShapeType="1"/>
          </p:cNvSpPr>
          <p:nvPr/>
        </p:nvSpPr>
        <p:spPr bwMode="auto">
          <a:xfrm flipH="1">
            <a:off x="5183188" y="1238250"/>
            <a:ext cx="2470150" cy="0"/>
          </a:xfrm>
          <a:prstGeom prst="line">
            <a:avLst/>
          </a:prstGeom>
          <a:noFill/>
          <a:ln w="12700">
            <a:solidFill>
              <a:schemeClr val="tx1"/>
            </a:solidFill>
            <a:round/>
            <a:headEnd type="triangle" w="med" len="med"/>
            <a:tailEnd/>
          </a:ln>
          <a:effectLst/>
        </p:spPr>
        <p:txBody>
          <a:bodyPr wrap="none" anchor="ctr"/>
          <a:lstStyle/>
          <a:p>
            <a:endParaRPr lang="en-US"/>
          </a:p>
        </p:txBody>
      </p:sp>
      <p:grpSp>
        <p:nvGrpSpPr>
          <p:cNvPr id="193545" name="Group 9"/>
          <p:cNvGrpSpPr>
            <a:grpSpLocks/>
          </p:cNvGrpSpPr>
          <p:nvPr/>
        </p:nvGrpSpPr>
        <p:grpSpPr bwMode="auto">
          <a:xfrm>
            <a:off x="268288" y="6218238"/>
            <a:ext cx="7050087" cy="336550"/>
            <a:chOff x="169" y="3917"/>
            <a:chExt cx="4441" cy="212"/>
          </a:xfrm>
        </p:grpSpPr>
        <p:sp>
          <p:nvSpPr>
            <p:cNvPr id="193546" name="Text Box 10"/>
            <p:cNvSpPr txBox="1">
              <a:spLocks noChangeArrowheads="1"/>
            </p:cNvSpPr>
            <p:nvPr/>
          </p:nvSpPr>
          <p:spPr bwMode="auto">
            <a:xfrm>
              <a:off x="1875" y="3917"/>
              <a:ext cx="2735" cy="212"/>
            </a:xfrm>
            <a:prstGeom prst="rect">
              <a:avLst/>
            </a:prstGeom>
            <a:noFill/>
            <a:ln w="12700">
              <a:noFill/>
              <a:miter lim="800000"/>
              <a:headEnd type="none" w="sm" len="sm"/>
              <a:tailEnd type="none" w="sm" len="sm"/>
            </a:ln>
            <a:effectLst/>
          </p:spPr>
          <p:txBody>
            <a:bodyPr wrap="none">
              <a:spAutoFit/>
            </a:bodyPr>
            <a:lstStyle/>
            <a:p>
              <a:r>
                <a:rPr lang="en-US" sz="2000">
                  <a:latin typeface="Arial" charset="0"/>
                </a:rPr>
                <a:t>Depends on wait states, INTM, etc.</a:t>
              </a:r>
            </a:p>
          </p:txBody>
        </p:sp>
        <p:sp>
          <p:nvSpPr>
            <p:cNvPr id="193547" name="Text Box 11"/>
            <p:cNvSpPr txBox="1">
              <a:spLocks noChangeArrowheads="1"/>
            </p:cNvSpPr>
            <p:nvPr/>
          </p:nvSpPr>
          <p:spPr bwMode="auto">
            <a:xfrm>
              <a:off x="169" y="3917"/>
              <a:ext cx="1713" cy="212"/>
            </a:xfrm>
            <a:prstGeom prst="rect">
              <a:avLst/>
            </a:prstGeom>
            <a:noFill/>
            <a:ln w="12700">
              <a:noFill/>
              <a:miter lim="800000"/>
              <a:headEnd type="none" w="sm" len="sm"/>
              <a:tailEnd type="none" w="sm" len="sm"/>
            </a:ln>
            <a:effectLst/>
          </p:spPr>
          <p:txBody>
            <a:bodyPr wrap="none">
              <a:spAutoFit/>
            </a:bodyPr>
            <a:lstStyle/>
            <a:p>
              <a:pPr marL="336550" indent="-336550">
                <a:buClr>
                  <a:schemeClr val="tx2"/>
                </a:buClr>
                <a:buSzPct val="75000"/>
                <a:buFont typeface="Wingdings" pitchFamily="2" charset="2"/>
                <a:buChar char="u"/>
              </a:pPr>
              <a:r>
                <a:rPr lang="en-US" sz="2000">
                  <a:latin typeface="Arial" charset="0"/>
                </a:rPr>
                <a:t>Maximum latency:</a:t>
              </a:r>
            </a:p>
          </p:txBody>
        </p:sp>
      </p:grpSp>
      <p:grpSp>
        <p:nvGrpSpPr>
          <p:cNvPr id="193548" name="Group 12"/>
          <p:cNvGrpSpPr>
            <a:grpSpLocks/>
          </p:cNvGrpSpPr>
          <p:nvPr/>
        </p:nvGrpSpPr>
        <p:grpSpPr bwMode="auto">
          <a:xfrm>
            <a:off x="1820863" y="2624138"/>
            <a:ext cx="1436687" cy="1644650"/>
            <a:chOff x="1278" y="1527"/>
            <a:chExt cx="905" cy="1036"/>
          </a:xfrm>
        </p:grpSpPr>
        <p:sp>
          <p:nvSpPr>
            <p:cNvPr id="193549" name="Text Box 13"/>
            <p:cNvSpPr txBox="1">
              <a:spLocks noChangeArrowheads="1"/>
            </p:cNvSpPr>
            <p:nvPr/>
          </p:nvSpPr>
          <p:spPr bwMode="auto">
            <a:xfrm>
              <a:off x="1278" y="1767"/>
              <a:ext cx="905" cy="796"/>
            </a:xfrm>
            <a:prstGeom prst="rect">
              <a:avLst/>
            </a:prstGeom>
            <a:noFill/>
            <a:ln w="12700">
              <a:noFill/>
              <a:miter lim="800000"/>
              <a:headEnd type="none" w="sm" len="sm"/>
              <a:tailEnd type="none" w="sm" len="sm"/>
            </a:ln>
            <a:effectLst/>
          </p:spPr>
          <p:txBody>
            <a:bodyPr>
              <a:spAutoFit/>
            </a:bodyPr>
            <a:lstStyle/>
            <a:p>
              <a:pPr algn="ctr"/>
              <a:r>
                <a:rPr lang="en-US" sz="1600" b="0">
                  <a:latin typeface="Arial" charset="0"/>
                </a:rPr>
                <a:t>Recognition delay (3), SP alignment (1), interrupt placed in pipeline</a:t>
              </a:r>
            </a:p>
          </p:txBody>
        </p:sp>
        <p:sp>
          <p:nvSpPr>
            <p:cNvPr id="193550" name="Oval 14"/>
            <p:cNvSpPr>
              <a:spLocks noChangeArrowheads="1"/>
            </p:cNvSpPr>
            <p:nvPr/>
          </p:nvSpPr>
          <p:spPr bwMode="auto">
            <a:xfrm>
              <a:off x="1607" y="1527"/>
              <a:ext cx="220" cy="220"/>
            </a:xfrm>
            <a:prstGeom prst="ellipse">
              <a:avLst/>
            </a:prstGeom>
            <a:solidFill>
              <a:schemeClr val="accent2"/>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4</a:t>
              </a:r>
            </a:p>
          </p:txBody>
        </p:sp>
      </p:grpSp>
      <p:grpSp>
        <p:nvGrpSpPr>
          <p:cNvPr id="193551" name="Group 15"/>
          <p:cNvGrpSpPr>
            <a:grpSpLocks/>
          </p:cNvGrpSpPr>
          <p:nvPr/>
        </p:nvGrpSpPr>
        <p:grpSpPr bwMode="auto">
          <a:xfrm>
            <a:off x="268288" y="4849813"/>
            <a:ext cx="7324725" cy="730250"/>
            <a:chOff x="169" y="2992"/>
            <a:chExt cx="4614" cy="460"/>
          </a:xfrm>
        </p:grpSpPr>
        <p:sp>
          <p:nvSpPr>
            <p:cNvPr id="193552" name="Text Box 16"/>
            <p:cNvSpPr txBox="1">
              <a:spLocks noChangeArrowheads="1"/>
            </p:cNvSpPr>
            <p:nvPr/>
          </p:nvSpPr>
          <p:spPr bwMode="auto">
            <a:xfrm>
              <a:off x="169" y="2992"/>
              <a:ext cx="4614" cy="212"/>
            </a:xfrm>
            <a:prstGeom prst="rect">
              <a:avLst/>
            </a:prstGeom>
            <a:noFill/>
            <a:ln w="12700">
              <a:noFill/>
              <a:miter lim="800000"/>
              <a:headEnd type="none" w="sm" len="sm"/>
              <a:tailEnd type="none" w="sm" len="sm"/>
            </a:ln>
            <a:effectLst/>
          </p:spPr>
          <p:txBody>
            <a:bodyPr wrap="none">
              <a:spAutoFit/>
            </a:bodyPr>
            <a:lstStyle/>
            <a:p>
              <a:pPr marL="336550" indent="-336550">
                <a:buClr>
                  <a:schemeClr val="tx2"/>
                </a:buClr>
                <a:buSzPct val="75000"/>
                <a:buFont typeface="Wingdings" pitchFamily="2" charset="2"/>
                <a:buChar char="u"/>
              </a:pPr>
              <a:r>
                <a:rPr lang="en-US" sz="2000">
                  <a:latin typeface="Arial" charset="0"/>
                </a:rPr>
                <a:t>Minimum latency (to when real work occurs in the ISR):  </a:t>
              </a:r>
            </a:p>
          </p:txBody>
        </p:sp>
        <p:sp>
          <p:nvSpPr>
            <p:cNvPr id="193553" name="Text Box 17"/>
            <p:cNvSpPr txBox="1">
              <a:spLocks noChangeArrowheads="1"/>
            </p:cNvSpPr>
            <p:nvPr/>
          </p:nvSpPr>
          <p:spPr bwMode="auto">
            <a:xfrm>
              <a:off x="576" y="3298"/>
              <a:ext cx="2503" cy="154"/>
            </a:xfrm>
            <a:prstGeom prst="rect">
              <a:avLst/>
            </a:prstGeom>
            <a:noFill/>
            <a:ln w="12700">
              <a:noFill/>
              <a:miter lim="800000"/>
              <a:headEnd type="none" w="sm" len="sm"/>
              <a:tailEnd type="none" w="sm" len="sm"/>
            </a:ln>
            <a:effectLst/>
          </p:spPr>
          <p:txBody>
            <a:bodyPr wrap="none">
              <a:spAutoFit/>
            </a:bodyPr>
            <a:lstStyle/>
            <a:p>
              <a:pPr marL="336550" indent="-336550">
                <a:lnSpc>
                  <a:spcPct val="50000"/>
                </a:lnSpc>
                <a:buClr>
                  <a:schemeClr val="tx2"/>
                </a:buClr>
                <a:buSzPct val="65000"/>
                <a:buFont typeface="Wingdings" pitchFamily="2" charset="2"/>
                <a:buChar char="Ø"/>
              </a:pPr>
              <a:r>
                <a:rPr lang="en-US" sz="2000">
                  <a:latin typeface="Arial" charset="0"/>
                </a:rPr>
                <a:t>Internal interrupts: 14 cycles</a:t>
              </a:r>
            </a:p>
          </p:txBody>
        </p:sp>
      </p:grpSp>
      <p:sp>
        <p:nvSpPr>
          <p:cNvPr id="193554" name="Text Box 18"/>
          <p:cNvSpPr txBox="1">
            <a:spLocks noChangeArrowheads="1"/>
          </p:cNvSpPr>
          <p:nvPr/>
        </p:nvSpPr>
        <p:spPr bwMode="auto">
          <a:xfrm>
            <a:off x="914400" y="5773738"/>
            <a:ext cx="4129088" cy="244475"/>
          </a:xfrm>
          <a:prstGeom prst="rect">
            <a:avLst/>
          </a:prstGeom>
          <a:noFill/>
          <a:ln w="12700">
            <a:noFill/>
            <a:miter lim="800000"/>
            <a:headEnd type="none" w="sm" len="sm"/>
            <a:tailEnd type="none" w="sm" len="sm"/>
          </a:ln>
          <a:effectLst/>
        </p:spPr>
        <p:txBody>
          <a:bodyPr wrap="none">
            <a:spAutoFit/>
          </a:bodyPr>
          <a:lstStyle/>
          <a:p>
            <a:pPr marL="336550" indent="-336550">
              <a:lnSpc>
                <a:spcPct val="50000"/>
              </a:lnSpc>
              <a:buClr>
                <a:schemeClr val="tx2"/>
              </a:buClr>
              <a:buSzPct val="65000"/>
              <a:buFont typeface="Wingdings" pitchFamily="2" charset="2"/>
              <a:buChar char="Ø"/>
            </a:pPr>
            <a:r>
              <a:rPr lang="en-US" sz="2000">
                <a:latin typeface="Arial" charset="0"/>
              </a:rPr>
              <a:t>External interrupts:  16 cycles</a:t>
            </a:r>
          </a:p>
        </p:txBody>
      </p:sp>
      <p:grpSp>
        <p:nvGrpSpPr>
          <p:cNvPr id="193555" name="Group 19"/>
          <p:cNvGrpSpPr>
            <a:grpSpLocks/>
          </p:cNvGrpSpPr>
          <p:nvPr/>
        </p:nvGrpSpPr>
        <p:grpSpPr bwMode="auto">
          <a:xfrm>
            <a:off x="3136900" y="2619375"/>
            <a:ext cx="1174750" cy="1644650"/>
            <a:chOff x="2269" y="1389"/>
            <a:chExt cx="740" cy="1036"/>
          </a:xfrm>
        </p:grpSpPr>
        <p:sp>
          <p:nvSpPr>
            <p:cNvPr id="193556" name="Text Box 20"/>
            <p:cNvSpPr txBox="1">
              <a:spLocks noChangeArrowheads="1"/>
            </p:cNvSpPr>
            <p:nvPr/>
          </p:nvSpPr>
          <p:spPr bwMode="auto">
            <a:xfrm>
              <a:off x="2269" y="1629"/>
              <a:ext cx="740" cy="796"/>
            </a:xfrm>
            <a:prstGeom prst="rect">
              <a:avLst/>
            </a:prstGeom>
            <a:noFill/>
            <a:ln w="12700">
              <a:noFill/>
              <a:miter lim="800000"/>
              <a:headEnd type="none" w="sm" len="sm"/>
              <a:tailEnd type="none" w="sm" len="sm"/>
            </a:ln>
            <a:effectLst/>
          </p:spPr>
          <p:txBody>
            <a:bodyPr>
              <a:spAutoFit/>
            </a:bodyPr>
            <a:lstStyle/>
            <a:p>
              <a:pPr algn="ctr"/>
              <a:r>
                <a:rPr lang="en-US" sz="1600" b="0">
                  <a:latin typeface="Arial" charset="0"/>
                </a:rPr>
                <a:t>Get vector and place in PC      (3 reg. pairs saved)</a:t>
              </a:r>
            </a:p>
          </p:txBody>
        </p:sp>
        <p:sp>
          <p:nvSpPr>
            <p:cNvPr id="193557" name="Oval 21"/>
            <p:cNvSpPr>
              <a:spLocks noChangeArrowheads="1"/>
            </p:cNvSpPr>
            <p:nvPr/>
          </p:nvSpPr>
          <p:spPr bwMode="auto">
            <a:xfrm>
              <a:off x="2549" y="1389"/>
              <a:ext cx="220" cy="220"/>
            </a:xfrm>
            <a:prstGeom prst="ellipse">
              <a:avLst/>
            </a:prstGeom>
            <a:solidFill>
              <a:schemeClr val="accent2"/>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3</a:t>
              </a:r>
            </a:p>
          </p:txBody>
        </p:sp>
      </p:grpSp>
      <p:grpSp>
        <p:nvGrpSpPr>
          <p:cNvPr id="193558" name="Group 22"/>
          <p:cNvGrpSpPr>
            <a:grpSpLocks/>
          </p:cNvGrpSpPr>
          <p:nvPr/>
        </p:nvGrpSpPr>
        <p:grpSpPr bwMode="auto">
          <a:xfrm>
            <a:off x="4289425" y="2628900"/>
            <a:ext cx="1397000" cy="1463675"/>
            <a:chOff x="2977" y="1395"/>
            <a:chExt cx="880" cy="922"/>
          </a:xfrm>
        </p:grpSpPr>
        <p:sp>
          <p:nvSpPr>
            <p:cNvPr id="193559" name="Text Box 23"/>
            <p:cNvSpPr txBox="1">
              <a:spLocks noChangeArrowheads="1"/>
            </p:cNvSpPr>
            <p:nvPr/>
          </p:nvSpPr>
          <p:spPr bwMode="auto">
            <a:xfrm>
              <a:off x="2977" y="1644"/>
              <a:ext cx="880" cy="673"/>
            </a:xfrm>
            <a:prstGeom prst="rect">
              <a:avLst/>
            </a:prstGeom>
            <a:noFill/>
            <a:ln w="12700">
              <a:noFill/>
              <a:miter lim="800000"/>
              <a:headEnd type="none" w="sm" len="sm"/>
              <a:tailEnd type="none" w="sm" len="sm"/>
            </a:ln>
            <a:effectLst/>
          </p:spPr>
          <p:txBody>
            <a:bodyPr>
              <a:spAutoFit/>
            </a:bodyPr>
            <a:lstStyle/>
            <a:p>
              <a:pPr algn="ctr"/>
              <a:r>
                <a:rPr lang="en-US" sz="1600" b="0">
                  <a:latin typeface="Arial" charset="0"/>
                </a:rPr>
                <a:t>F1/F2/D1 of ISR instruction  (3 reg. pairs saved)</a:t>
              </a:r>
            </a:p>
          </p:txBody>
        </p:sp>
        <p:sp>
          <p:nvSpPr>
            <p:cNvPr id="193560" name="Oval 24"/>
            <p:cNvSpPr>
              <a:spLocks noChangeArrowheads="1"/>
            </p:cNvSpPr>
            <p:nvPr/>
          </p:nvSpPr>
          <p:spPr bwMode="auto">
            <a:xfrm>
              <a:off x="3311" y="1395"/>
              <a:ext cx="220" cy="220"/>
            </a:xfrm>
            <a:prstGeom prst="ellipse">
              <a:avLst/>
            </a:prstGeom>
            <a:solidFill>
              <a:schemeClr val="accent2"/>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3</a:t>
              </a:r>
            </a:p>
          </p:txBody>
        </p:sp>
      </p:grpSp>
      <p:grpSp>
        <p:nvGrpSpPr>
          <p:cNvPr id="193561" name="Group 25"/>
          <p:cNvGrpSpPr>
            <a:grpSpLocks/>
          </p:cNvGrpSpPr>
          <p:nvPr/>
        </p:nvGrpSpPr>
        <p:grpSpPr bwMode="auto">
          <a:xfrm>
            <a:off x="5661025" y="2624138"/>
            <a:ext cx="908050" cy="1087437"/>
            <a:chOff x="3877" y="1392"/>
            <a:chExt cx="572" cy="685"/>
          </a:xfrm>
        </p:grpSpPr>
        <p:sp>
          <p:nvSpPr>
            <p:cNvPr id="193562" name="Text Box 26"/>
            <p:cNvSpPr txBox="1">
              <a:spLocks noChangeArrowheads="1"/>
            </p:cNvSpPr>
            <p:nvPr/>
          </p:nvSpPr>
          <p:spPr bwMode="auto">
            <a:xfrm>
              <a:off x="3877" y="1650"/>
              <a:ext cx="572" cy="427"/>
            </a:xfrm>
            <a:prstGeom prst="rect">
              <a:avLst/>
            </a:prstGeom>
            <a:noFill/>
            <a:ln w="12700">
              <a:noFill/>
              <a:miter lim="800000"/>
              <a:headEnd type="none" w="sm" len="sm"/>
              <a:tailEnd type="none" w="sm" len="sm"/>
            </a:ln>
            <a:effectLst/>
          </p:spPr>
          <p:txBody>
            <a:bodyPr>
              <a:spAutoFit/>
            </a:bodyPr>
            <a:lstStyle/>
            <a:p>
              <a:pPr algn="ctr"/>
              <a:r>
                <a:rPr lang="en-US" sz="1600" b="0">
                  <a:latin typeface="Arial" charset="0"/>
                </a:rPr>
                <a:t>Save return address</a:t>
              </a:r>
            </a:p>
          </p:txBody>
        </p:sp>
        <p:sp>
          <p:nvSpPr>
            <p:cNvPr id="193563" name="Oval 27"/>
            <p:cNvSpPr>
              <a:spLocks noChangeArrowheads="1"/>
            </p:cNvSpPr>
            <p:nvPr/>
          </p:nvSpPr>
          <p:spPr bwMode="auto">
            <a:xfrm>
              <a:off x="4055" y="1392"/>
              <a:ext cx="220" cy="220"/>
            </a:xfrm>
            <a:prstGeom prst="ellipse">
              <a:avLst/>
            </a:prstGeom>
            <a:solidFill>
              <a:schemeClr val="accent2"/>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1</a:t>
              </a:r>
            </a:p>
          </p:txBody>
        </p:sp>
      </p:grpSp>
      <p:grpSp>
        <p:nvGrpSpPr>
          <p:cNvPr id="193564" name="Group 28"/>
          <p:cNvGrpSpPr>
            <a:grpSpLocks/>
          </p:cNvGrpSpPr>
          <p:nvPr/>
        </p:nvGrpSpPr>
        <p:grpSpPr bwMode="auto">
          <a:xfrm>
            <a:off x="6391275" y="2638425"/>
            <a:ext cx="1357313" cy="1087438"/>
            <a:chOff x="4562" y="1401"/>
            <a:chExt cx="855" cy="685"/>
          </a:xfrm>
        </p:grpSpPr>
        <p:sp>
          <p:nvSpPr>
            <p:cNvPr id="193565" name="Text Box 29"/>
            <p:cNvSpPr txBox="1">
              <a:spLocks noChangeArrowheads="1"/>
            </p:cNvSpPr>
            <p:nvPr/>
          </p:nvSpPr>
          <p:spPr bwMode="auto">
            <a:xfrm>
              <a:off x="4562" y="1659"/>
              <a:ext cx="855" cy="427"/>
            </a:xfrm>
            <a:prstGeom prst="rect">
              <a:avLst/>
            </a:prstGeom>
            <a:noFill/>
            <a:ln w="12700">
              <a:noFill/>
              <a:miter lim="800000"/>
              <a:headEnd type="none" w="sm" len="sm"/>
              <a:tailEnd type="none" w="sm" len="sm"/>
            </a:ln>
            <a:effectLst/>
          </p:spPr>
          <p:txBody>
            <a:bodyPr>
              <a:spAutoFit/>
            </a:bodyPr>
            <a:lstStyle/>
            <a:p>
              <a:pPr algn="ctr"/>
              <a:r>
                <a:rPr lang="en-US" sz="1600" b="0">
                  <a:latin typeface="Arial" charset="0"/>
                </a:rPr>
                <a:t>D2/R1/R2 of ISR instruction</a:t>
              </a:r>
            </a:p>
          </p:txBody>
        </p:sp>
        <p:sp>
          <p:nvSpPr>
            <p:cNvPr id="193566" name="Oval 30"/>
            <p:cNvSpPr>
              <a:spLocks noChangeArrowheads="1"/>
            </p:cNvSpPr>
            <p:nvPr/>
          </p:nvSpPr>
          <p:spPr bwMode="auto">
            <a:xfrm>
              <a:off x="4889" y="1401"/>
              <a:ext cx="220" cy="220"/>
            </a:xfrm>
            <a:prstGeom prst="ellipse">
              <a:avLst/>
            </a:prstGeom>
            <a:solidFill>
              <a:schemeClr val="accent2"/>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3</a:t>
              </a:r>
            </a:p>
          </p:txBody>
        </p:sp>
      </p:grpSp>
      <p:sp>
        <p:nvSpPr>
          <p:cNvPr id="193567" name="Line 31"/>
          <p:cNvSpPr>
            <a:spLocks noChangeShapeType="1"/>
          </p:cNvSpPr>
          <p:nvPr/>
        </p:nvSpPr>
        <p:spPr bwMode="auto">
          <a:xfrm flipV="1">
            <a:off x="7688263" y="2122488"/>
            <a:ext cx="0" cy="250825"/>
          </a:xfrm>
          <a:prstGeom prst="line">
            <a:avLst/>
          </a:prstGeom>
          <a:noFill/>
          <a:ln w="12700">
            <a:solidFill>
              <a:schemeClr val="tx1"/>
            </a:solidFill>
            <a:round/>
            <a:headEnd type="none" w="sm" len="sm"/>
            <a:tailEnd type="none" w="sm" len="sm"/>
          </a:ln>
          <a:effectLst/>
        </p:spPr>
        <p:txBody>
          <a:bodyPr/>
          <a:lstStyle/>
          <a:p>
            <a:endParaRPr lang="en-US"/>
          </a:p>
        </p:txBody>
      </p:sp>
      <p:grpSp>
        <p:nvGrpSpPr>
          <p:cNvPr id="193568" name="Group 32"/>
          <p:cNvGrpSpPr>
            <a:grpSpLocks/>
          </p:cNvGrpSpPr>
          <p:nvPr/>
        </p:nvGrpSpPr>
        <p:grpSpPr bwMode="auto">
          <a:xfrm>
            <a:off x="546100" y="2636838"/>
            <a:ext cx="1374775" cy="1571625"/>
            <a:chOff x="466" y="1535"/>
            <a:chExt cx="866" cy="990"/>
          </a:xfrm>
        </p:grpSpPr>
        <p:sp>
          <p:nvSpPr>
            <p:cNvPr id="193569" name="Text Box 33"/>
            <p:cNvSpPr txBox="1">
              <a:spLocks noChangeArrowheads="1"/>
            </p:cNvSpPr>
            <p:nvPr/>
          </p:nvSpPr>
          <p:spPr bwMode="auto">
            <a:xfrm>
              <a:off x="466" y="1775"/>
              <a:ext cx="866" cy="750"/>
            </a:xfrm>
            <a:prstGeom prst="rect">
              <a:avLst/>
            </a:prstGeom>
            <a:noFill/>
            <a:ln w="12700">
              <a:noFill/>
              <a:miter lim="800000"/>
              <a:headEnd type="none" w="sm" len="sm"/>
              <a:tailEnd type="none" w="sm" len="sm"/>
            </a:ln>
            <a:effectLst/>
          </p:spPr>
          <p:txBody>
            <a:bodyPr>
              <a:spAutoFit/>
            </a:bodyPr>
            <a:lstStyle/>
            <a:p>
              <a:pPr algn="ctr"/>
              <a:r>
                <a:rPr lang="en-US" sz="1600" b="0">
                  <a:latin typeface="Arial" charset="0"/>
                </a:rPr>
                <a:t>Sync ext. signal</a:t>
              </a:r>
            </a:p>
            <a:p>
              <a:pPr algn="ctr"/>
              <a:r>
                <a:rPr lang="en-US" sz="1600" b="0">
                  <a:latin typeface="Arial" charset="0"/>
                </a:rPr>
                <a:t>(ext. interrupt only)</a:t>
              </a:r>
            </a:p>
          </p:txBody>
        </p:sp>
        <p:sp>
          <p:nvSpPr>
            <p:cNvPr id="193570" name="Oval 34"/>
            <p:cNvSpPr>
              <a:spLocks noChangeArrowheads="1"/>
            </p:cNvSpPr>
            <p:nvPr/>
          </p:nvSpPr>
          <p:spPr bwMode="auto">
            <a:xfrm>
              <a:off x="789" y="1535"/>
              <a:ext cx="220" cy="220"/>
            </a:xfrm>
            <a:prstGeom prst="ellipse">
              <a:avLst/>
            </a:prstGeom>
            <a:solidFill>
              <a:schemeClr val="accent2"/>
            </a:solidFill>
            <a:ln w="12700">
              <a:solidFill>
                <a:schemeClr val="tx1"/>
              </a:solidFill>
              <a:round/>
              <a:headEnd type="none" w="sm" len="sm"/>
              <a:tailEnd type="none" w="sm" len="sm"/>
            </a:ln>
            <a:effectLst/>
          </p:spPr>
          <p:txBody>
            <a:bodyPr wrap="none" anchor="ctr"/>
            <a:lstStyle/>
            <a:p>
              <a:pPr algn="ctr"/>
              <a:r>
                <a:rPr lang="en-US" sz="2400" dirty="0">
                  <a:latin typeface="Times New Roman" pitchFamily="18" charset="0"/>
                </a:rPr>
                <a:t>2</a:t>
              </a:r>
            </a:p>
          </p:txBody>
        </p:sp>
      </p:grpSp>
      <p:sp>
        <p:nvSpPr>
          <p:cNvPr id="193571" name="Line 35"/>
          <p:cNvSpPr>
            <a:spLocks noChangeShapeType="1"/>
          </p:cNvSpPr>
          <p:nvPr/>
        </p:nvSpPr>
        <p:spPr bwMode="auto">
          <a:xfrm>
            <a:off x="377825" y="2249488"/>
            <a:ext cx="8353425" cy="0"/>
          </a:xfrm>
          <a:prstGeom prst="line">
            <a:avLst/>
          </a:prstGeom>
          <a:noFill/>
          <a:ln w="38100">
            <a:solidFill>
              <a:schemeClr val="tx1"/>
            </a:solidFill>
            <a:round/>
            <a:headEnd type="none" w="sm" len="sm"/>
            <a:tailEnd type="arrow" w="med" len="med"/>
          </a:ln>
          <a:effectLst/>
        </p:spPr>
        <p:txBody>
          <a:bodyPr/>
          <a:lstStyle/>
          <a:p>
            <a:endParaRPr lang="en-US"/>
          </a:p>
        </p:txBody>
      </p:sp>
      <p:sp>
        <p:nvSpPr>
          <p:cNvPr id="193572" name="Line 36"/>
          <p:cNvSpPr>
            <a:spLocks noChangeShapeType="1"/>
          </p:cNvSpPr>
          <p:nvPr/>
        </p:nvSpPr>
        <p:spPr bwMode="auto">
          <a:xfrm flipV="1">
            <a:off x="2011363" y="2132013"/>
            <a:ext cx="0" cy="250825"/>
          </a:xfrm>
          <a:prstGeom prst="line">
            <a:avLst/>
          </a:prstGeom>
          <a:noFill/>
          <a:ln w="12700">
            <a:solidFill>
              <a:schemeClr val="tx1"/>
            </a:solidFill>
            <a:round/>
            <a:headEnd type="none" w="sm" len="sm"/>
            <a:tailEnd type="none" w="sm" len="sm"/>
          </a:ln>
          <a:effectLst/>
        </p:spPr>
        <p:txBody>
          <a:bodyPr/>
          <a:lstStyle/>
          <a:p>
            <a:endParaRPr lang="en-US"/>
          </a:p>
        </p:txBody>
      </p:sp>
      <p:sp>
        <p:nvSpPr>
          <p:cNvPr id="193573" name="Line 37"/>
          <p:cNvSpPr>
            <a:spLocks noChangeShapeType="1"/>
          </p:cNvSpPr>
          <p:nvPr/>
        </p:nvSpPr>
        <p:spPr bwMode="auto">
          <a:xfrm flipV="1">
            <a:off x="720725" y="2141538"/>
            <a:ext cx="0" cy="250825"/>
          </a:xfrm>
          <a:prstGeom prst="line">
            <a:avLst/>
          </a:prstGeom>
          <a:noFill/>
          <a:ln w="12700">
            <a:solidFill>
              <a:schemeClr val="tx1"/>
            </a:solidFill>
            <a:round/>
            <a:headEnd type="none" w="sm" len="sm"/>
            <a:tailEnd type="none" w="sm" len="sm"/>
          </a:ln>
          <a:effectLst/>
        </p:spPr>
        <p:txBody>
          <a:bodyPr/>
          <a:lstStyle/>
          <a:p>
            <a:endParaRPr lang="en-US"/>
          </a:p>
        </p:txBody>
      </p:sp>
      <p:sp>
        <p:nvSpPr>
          <p:cNvPr id="193574" name="Line 38"/>
          <p:cNvSpPr>
            <a:spLocks noChangeShapeType="1"/>
          </p:cNvSpPr>
          <p:nvPr/>
        </p:nvSpPr>
        <p:spPr bwMode="auto">
          <a:xfrm flipV="1">
            <a:off x="723900" y="1109663"/>
            <a:ext cx="0" cy="990600"/>
          </a:xfrm>
          <a:prstGeom prst="line">
            <a:avLst/>
          </a:prstGeom>
          <a:noFill/>
          <a:ln w="12700" cap="rnd">
            <a:solidFill>
              <a:schemeClr val="tx1"/>
            </a:solidFill>
            <a:prstDash val="sysDot"/>
            <a:round/>
            <a:headEnd type="none" w="sm" len="sm"/>
            <a:tailEnd type="none" w="sm" len="sm"/>
          </a:ln>
          <a:effectLst/>
        </p:spPr>
        <p:txBody>
          <a:bodyPr wrap="none" anchor="ctr"/>
          <a:lstStyle/>
          <a:p>
            <a:endParaRPr lang="en-US"/>
          </a:p>
        </p:txBody>
      </p:sp>
      <p:sp>
        <p:nvSpPr>
          <p:cNvPr id="193575" name="Text Box 39"/>
          <p:cNvSpPr txBox="1">
            <a:spLocks noChangeArrowheads="1"/>
          </p:cNvSpPr>
          <p:nvPr/>
        </p:nvSpPr>
        <p:spPr bwMode="auto">
          <a:xfrm>
            <a:off x="8056563" y="2393950"/>
            <a:ext cx="747712" cy="287338"/>
          </a:xfrm>
          <a:prstGeom prst="rect">
            <a:avLst/>
          </a:prstGeom>
          <a:noFill/>
          <a:ln w="12700">
            <a:noFill/>
            <a:miter lim="800000"/>
            <a:headEnd type="none" w="sm" len="sm"/>
            <a:tailEnd type="none" w="sm" len="sm"/>
          </a:ln>
          <a:effectLst/>
        </p:spPr>
        <p:txBody>
          <a:bodyPr wrap="none">
            <a:spAutoFit/>
          </a:bodyPr>
          <a:lstStyle/>
          <a:p>
            <a:r>
              <a:rPr lang="en-US" sz="1600" b="0">
                <a:latin typeface="Arial" charset="0"/>
              </a:rPr>
              <a:t>cycles</a:t>
            </a:r>
          </a:p>
        </p:txBody>
      </p:sp>
      <p:sp>
        <p:nvSpPr>
          <p:cNvPr id="193576" name="Line 40"/>
          <p:cNvSpPr>
            <a:spLocks noChangeShapeType="1"/>
          </p:cNvSpPr>
          <p:nvPr/>
        </p:nvSpPr>
        <p:spPr bwMode="auto">
          <a:xfrm flipH="1">
            <a:off x="750888" y="1238250"/>
            <a:ext cx="1235075" cy="0"/>
          </a:xfrm>
          <a:prstGeom prst="line">
            <a:avLst/>
          </a:prstGeom>
          <a:noFill/>
          <a:ln w="12700">
            <a:solidFill>
              <a:schemeClr val="tx1"/>
            </a:solidFill>
            <a:prstDash val="dash"/>
            <a:round/>
            <a:headEnd/>
            <a:tailEnd type="triangle" w="med" len="med"/>
          </a:ln>
          <a:effectLst/>
        </p:spPr>
        <p:txBody>
          <a:bodyPr wrap="none" anchor="ctr"/>
          <a:lstStyle/>
          <a:p>
            <a:endParaRPr lang="en-US"/>
          </a:p>
        </p:txBody>
      </p:sp>
      <p:sp>
        <p:nvSpPr>
          <p:cNvPr id="193578" name="Text Box 42"/>
          <p:cNvSpPr txBox="1">
            <a:spLocks noChangeArrowheads="1"/>
          </p:cNvSpPr>
          <p:nvPr/>
        </p:nvSpPr>
        <p:spPr bwMode="auto">
          <a:xfrm>
            <a:off x="5895975" y="1541463"/>
            <a:ext cx="1733550" cy="482600"/>
          </a:xfrm>
          <a:prstGeom prst="rect">
            <a:avLst/>
          </a:prstGeom>
          <a:noFill/>
          <a:ln w="12700">
            <a:noFill/>
            <a:miter lim="800000"/>
            <a:headEnd type="none" w="sm" len="sm"/>
            <a:tailEnd type="none" w="sm" len="sm"/>
          </a:ln>
          <a:effectLst/>
        </p:spPr>
        <p:txBody>
          <a:bodyPr>
            <a:spAutoFit/>
          </a:bodyPr>
          <a:lstStyle/>
          <a:p>
            <a:r>
              <a:rPr lang="en-US" sz="1600" b="0">
                <a:latin typeface="Arial" charset="0"/>
              </a:rPr>
              <a:t>Assumes ISR in internal RAM</a:t>
            </a:r>
          </a:p>
        </p:txBody>
      </p:sp>
      <p:sp>
        <p:nvSpPr>
          <p:cNvPr id="193579" name="Freeform 43"/>
          <p:cNvSpPr>
            <a:spLocks/>
          </p:cNvSpPr>
          <p:nvPr/>
        </p:nvSpPr>
        <p:spPr bwMode="auto">
          <a:xfrm>
            <a:off x="5103813" y="1668463"/>
            <a:ext cx="788987" cy="817562"/>
          </a:xfrm>
          <a:custGeom>
            <a:avLst/>
            <a:gdLst/>
            <a:ahLst/>
            <a:cxnLst>
              <a:cxn ang="0">
                <a:pos x="497" y="0"/>
              </a:cxn>
              <a:cxn ang="0">
                <a:pos x="340" y="0"/>
              </a:cxn>
              <a:cxn ang="0">
                <a:pos x="0" y="515"/>
              </a:cxn>
            </a:cxnLst>
            <a:rect l="0" t="0" r="r" b="b"/>
            <a:pathLst>
              <a:path w="497" h="515">
                <a:moveTo>
                  <a:pt x="497" y="0"/>
                </a:moveTo>
                <a:lnTo>
                  <a:pt x="340" y="0"/>
                </a:lnTo>
                <a:lnTo>
                  <a:pt x="0" y="515"/>
                </a:lnTo>
              </a:path>
            </a:pathLst>
          </a:custGeom>
          <a:noFill/>
          <a:ln w="12700" cap="flat" cmpd="sng">
            <a:solidFill>
              <a:schemeClr val="tx1"/>
            </a:solidFill>
            <a:prstDash val="solid"/>
            <a:round/>
            <a:headEnd type="none" w="sm" len="sm"/>
            <a:tailEnd type="triangle" w="med" len="med"/>
          </a:ln>
          <a:effectLst/>
        </p:spPr>
        <p:txBody>
          <a:bodyPr/>
          <a:lstStyle/>
          <a:p>
            <a:endParaRPr lang="en-US"/>
          </a:p>
        </p:txBody>
      </p:sp>
      <p:sp>
        <p:nvSpPr>
          <p:cNvPr id="193580" name="Text Box 44"/>
          <p:cNvSpPr txBox="1">
            <a:spLocks noChangeArrowheads="1"/>
          </p:cNvSpPr>
          <p:nvPr/>
        </p:nvSpPr>
        <p:spPr bwMode="auto">
          <a:xfrm>
            <a:off x="2792413" y="1325563"/>
            <a:ext cx="985837" cy="873125"/>
          </a:xfrm>
          <a:prstGeom prst="rect">
            <a:avLst/>
          </a:prstGeom>
          <a:noFill/>
          <a:ln w="12700">
            <a:noFill/>
            <a:miter lim="800000"/>
            <a:headEnd type="none" w="sm" len="sm"/>
            <a:tailEnd type="none" w="sm" len="sm"/>
          </a:ln>
          <a:effectLst/>
        </p:spPr>
        <p:txBody>
          <a:bodyPr>
            <a:spAutoFit/>
          </a:bodyPr>
          <a:lstStyle/>
          <a:p>
            <a:r>
              <a:rPr lang="en-US" sz="1600" b="0">
                <a:latin typeface="Arial" charset="0"/>
              </a:rPr>
              <a:t>Internal interrupt occurs here</a:t>
            </a:r>
          </a:p>
        </p:txBody>
      </p:sp>
      <p:sp>
        <p:nvSpPr>
          <p:cNvPr id="193581" name="Freeform 45"/>
          <p:cNvSpPr>
            <a:spLocks/>
          </p:cNvSpPr>
          <p:nvPr/>
        </p:nvSpPr>
        <p:spPr bwMode="auto">
          <a:xfrm>
            <a:off x="2082800" y="1473200"/>
            <a:ext cx="746125" cy="638175"/>
          </a:xfrm>
          <a:custGeom>
            <a:avLst/>
            <a:gdLst/>
            <a:ahLst/>
            <a:cxnLst>
              <a:cxn ang="0">
                <a:pos x="470" y="0"/>
              </a:cxn>
              <a:cxn ang="0">
                <a:pos x="313" y="0"/>
              </a:cxn>
              <a:cxn ang="0">
                <a:pos x="0" y="402"/>
              </a:cxn>
            </a:cxnLst>
            <a:rect l="0" t="0" r="r" b="b"/>
            <a:pathLst>
              <a:path w="470" h="402">
                <a:moveTo>
                  <a:pt x="470" y="0"/>
                </a:moveTo>
                <a:lnTo>
                  <a:pt x="313" y="0"/>
                </a:lnTo>
                <a:lnTo>
                  <a:pt x="0" y="402"/>
                </a:lnTo>
              </a:path>
            </a:pathLst>
          </a:custGeom>
          <a:noFill/>
          <a:ln w="12700" cap="flat" cmpd="sng">
            <a:solidFill>
              <a:schemeClr val="tx1"/>
            </a:solidFill>
            <a:prstDash val="solid"/>
            <a:round/>
            <a:headEnd type="none" w="sm" len="sm"/>
            <a:tailEnd type="triangle" w="med" len="med"/>
          </a:ln>
          <a:effectLst/>
        </p:spPr>
        <p:txBody>
          <a:bodyPr/>
          <a:lstStyle/>
          <a:p>
            <a:endParaRPr lang="en-US"/>
          </a:p>
        </p:txBody>
      </p:sp>
      <p:sp>
        <p:nvSpPr>
          <p:cNvPr id="193582" name="Text Box 46"/>
          <p:cNvSpPr txBox="1">
            <a:spLocks noChangeArrowheads="1"/>
          </p:cNvSpPr>
          <p:nvPr/>
        </p:nvSpPr>
        <p:spPr bwMode="auto">
          <a:xfrm>
            <a:off x="1096963" y="1328738"/>
            <a:ext cx="944562" cy="873125"/>
          </a:xfrm>
          <a:prstGeom prst="rect">
            <a:avLst/>
          </a:prstGeom>
          <a:noFill/>
          <a:ln w="12700">
            <a:noFill/>
            <a:miter lim="800000"/>
            <a:headEnd type="none" w="sm" len="sm"/>
            <a:tailEnd type="none" w="sm" len="sm"/>
          </a:ln>
          <a:effectLst/>
        </p:spPr>
        <p:txBody>
          <a:bodyPr>
            <a:spAutoFit/>
          </a:bodyPr>
          <a:lstStyle/>
          <a:p>
            <a:r>
              <a:rPr lang="en-US" sz="1600" b="0">
                <a:latin typeface="Arial" charset="0"/>
              </a:rPr>
              <a:t>ext. interrupt occurs here</a:t>
            </a:r>
          </a:p>
        </p:txBody>
      </p:sp>
      <p:sp>
        <p:nvSpPr>
          <p:cNvPr id="193583" name="Freeform 47"/>
          <p:cNvSpPr>
            <a:spLocks/>
          </p:cNvSpPr>
          <p:nvPr/>
        </p:nvSpPr>
        <p:spPr bwMode="auto">
          <a:xfrm>
            <a:off x="511175" y="1471613"/>
            <a:ext cx="574675" cy="612775"/>
          </a:xfrm>
          <a:custGeom>
            <a:avLst/>
            <a:gdLst/>
            <a:ahLst/>
            <a:cxnLst>
              <a:cxn ang="0">
                <a:pos x="362" y="1"/>
              </a:cxn>
              <a:cxn ang="0">
                <a:pos x="0" y="0"/>
              </a:cxn>
              <a:cxn ang="0">
                <a:pos x="82" y="386"/>
              </a:cxn>
            </a:cxnLst>
            <a:rect l="0" t="0" r="r" b="b"/>
            <a:pathLst>
              <a:path w="362" h="386">
                <a:moveTo>
                  <a:pt x="362" y="1"/>
                </a:moveTo>
                <a:lnTo>
                  <a:pt x="0" y="0"/>
                </a:lnTo>
                <a:lnTo>
                  <a:pt x="82" y="386"/>
                </a:lnTo>
              </a:path>
            </a:pathLst>
          </a:custGeom>
          <a:noFill/>
          <a:ln w="12700" cap="flat" cmpd="sng">
            <a:solidFill>
              <a:schemeClr val="tx1"/>
            </a:solidFill>
            <a:prstDash val="solid"/>
            <a:round/>
            <a:headEnd type="none" w="sm" len="sm"/>
            <a:tailEnd type="triangle" w="med" len="med"/>
          </a:ln>
          <a:effectLst/>
        </p:spPr>
        <p:txBody>
          <a:bodyPr/>
          <a:lstStyle/>
          <a:p>
            <a:endParaRPr lang="en-US"/>
          </a:p>
        </p:txBody>
      </p:sp>
      <p:sp>
        <p:nvSpPr>
          <p:cNvPr id="193584" name="Text Box 48"/>
          <p:cNvSpPr txBox="1">
            <a:spLocks noChangeArrowheads="1"/>
          </p:cNvSpPr>
          <p:nvPr/>
        </p:nvSpPr>
        <p:spPr bwMode="auto">
          <a:xfrm>
            <a:off x="7807325" y="2911475"/>
            <a:ext cx="1285875" cy="1068388"/>
          </a:xfrm>
          <a:prstGeom prst="rect">
            <a:avLst/>
          </a:prstGeom>
          <a:noFill/>
          <a:ln w="12700">
            <a:noFill/>
            <a:miter lim="800000"/>
            <a:headEnd type="none" w="sm" len="sm"/>
            <a:tailEnd type="none" w="sm" len="sm"/>
          </a:ln>
          <a:effectLst/>
        </p:spPr>
        <p:txBody>
          <a:bodyPr>
            <a:spAutoFit/>
          </a:bodyPr>
          <a:lstStyle/>
          <a:p>
            <a:r>
              <a:rPr lang="en-US" sz="1600" b="0">
                <a:latin typeface="Arial" charset="0"/>
              </a:rPr>
              <a:t>ISR instruction executed on next cycle</a:t>
            </a:r>
          </a:p>
        </p:txBody>
      </p:sp>
      <p:sp>
        <p:nvSpPr>
          <p:cNvPr id="193585" name="Line 49"/>
          <p:cNvSpPr>
            <a:spLocks noChangeShapeType="1"/>
          </p:cNvSpPr>
          <p:nvPr/>
        </p:nvSpPr>
        <p:spPr bwMode="auto">
          <a:xfrm flipV="1">
            <a:off x="7970838" y="2347913"/>
            <a:ext cx="0" cy="469900"/>
          </a:xfrm>
          <a:prstGeom prst="line">
            <a:avLst/>
          </a:prstGeom>
          <a:noFill/>
          <a:ln w="12700">
            <a:solidFill>
              <a:schemeClr val="tx1"/>
            </a:solidFill>
            <a:round/>
            <a:headEnd type="none" w="sm" len="sm"/>
            <a:tailEnd type="triangle" w="med" len="med"/>
          </a:ln>
          <a:effectLst/>
        </p:spPr>
        <p:txBody>
          <a:bodyPr/>
          <a:lstStyle/>
          <a:p>
            <a:endParaRPr lang="en-US"/>
          </a:p>
        </p:txBody>
      </p:sp>
    </p:spTree>
    <p:custDataLst>
      <p:tags r:id="rId1"/>
    </p:custData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 Box 176"/>
          <p:cNvSpPr txBox="1">
            <a:spLocks noChangeArrowheads="1"/>
          </p:cNvSpPr>
          <p:nvPr/>
        </p:nvSpPr>
        <p:spPr bwMode="auto">
          <a:xfrm>
            <a:off x="955675" y="3770252"/>
            <a:ext cx="7212013" cy="1655838"/>
          </a:xfrm>
          <a:prstGeom prst="rect">
            <a:avLst/>
          </a:prstGeom>
          <a:noFill/>
          <a:ln w="12700">
            <a:noFill/>
            <a:miter lim="800000"/>
            <a:headEnd type="none" w="sm" len="sm"/>
            <a:tailEnd type="none" w="sm" len="sm"/>
          </a:ln>
          <a:effectLst/>
        </p:spPr>
        <p:txBody>
          <a:bodyPr>
            <a:spAutoFit/>
          </a:bodyPr>
          <a:lstStyle/>
          <a:p>
            <a:pPr algn="ctr"/>
            <a:r>
              <a:rPr lang="en-US" sz="3600" dirty="0">
                <a:effectLst/>
              </a:rPr>
              <a:t>C2000 Technical Training</a:t>
            </a:r>
          </a:p>
          <a:p>
            <a:pPr algn="ctr"/>
            <a:endParaRPr lang="en-US" b="0" dirty="0">
              <a:effectLst/>
              <a:latin typeface="Arial" charset="0"/>
            </a:endParaRPr>
          </a:p>
          <a:p>
            <a:pPr algn="ctr"/>
            <a:r>
              <a:rPr lang="en-US" b="0" dirty="0">
                <a:effectLst/>
                <a:latin typeface="Arial" charset="0"/>
              </a:rPr>
              <a:t>www.ti.com/c2000</a:t>
            </a:r>
          </a:p>
        </p:txBody>
      </p:sp>
      <p:pic>
        <p:nvPicPr>
          <p:cNvPr id="11" name="Picture 10" descr="ti_stk_4c_pos_cmyk_png.png"/>
          <p:cNvPicPr>
            <a:picLocks noChangeAspect="1"/>
          </p:cNvPicPr>
          <p:nvPr/>
        </p:nvPicPr>
        <p:blipFill>
          <a:blip r:embed="rId4" cstate="print"/>
          <a:stretch>
            <a:fillRect/>
          </a:stretch>
        </p:blipFill>
        <p:spPr>
          <a:xfrm>
            <a:off x="1061745" y="1517496"/>
            <a:ext cx="7013462" cy="1645924"/>
          </a:xfrm>
          <a:prstGeom prst="rect">
            <a:avLst/>
          </a:prstGeom>
        </p:spPr>
      </p:pic>
    </p:spTree>
    <p:custDataLst>
      <p:tags r:id="rId1"/>
    </p:custData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82744-310B-44B7-9482-88C5AEB2DC7D}"/>
              </a:ext>
            </a:extLst>
          </p:cNvPr>
          <p:cNvSpPr>
            <a:spLocks noGrp="1"/>
          </p:cNvSpPr>
          <p:nvPr>
            <p:ph type="title"/>
          </p:nvPr>
        </p:nvSpPr>
        <p:spPr/>
        <p:txBody>
          <a:bodyPr/>
          <a:lstStyle/>
          <a:p>
            <a:r>
              <a:rPr lang="en-US" dirty="0"/>
              <a:t>Nesting Interrupt</a:t>
            </a:r>
          </a:p>
        </p:txBody>
      </p:sp>
      <p:sp>
        <p:nvSpPr>
          <p:cNvPr id="3" name="Content Placeholder 2">
            <a:extLst>
              <a:ext uri="{FF2B5EF4-FFF2-40B4-BE49-F238E27FC236}">
                <a16:creationId xmlns:a16="http://schemas.microsoft.com/office/drawing/2014/main" id="{D79F8D4A-CED8-4D84-946E-EDF112C1D903}"/>
              </a:ext>
            </a:extLst>
          </p:cNvPr>
          <p:cNvSpPr>
            <a:spLocks noGrp="1"/>
          </p:cNvSpPr>
          <p:nvPr>
            <p:ph idx="1"/>
          </p:nvPr>
        </p:nvSpPr>
        <p:spPr/>
        <p:txBody>
          <a:bodyPr/>
          <a:lstStyle/>
          <a:p>
            <a:r>
              <a:rPr lang="en-US" dirty="0"/>
              <a:t>By default, there is no nesting interrupt in ISR.</a:t>
            </a:r>
          </a:p>
          <a:p>
            <a:r>
              <a:rPr lang="en-US" dirty="0"/>
              <a:t>The user may use SW to enable nesting interrupt. </a:t>
            </a:r>
          </a:p>
          <a:p>
            <a:r>
              <a:rPr lang="en-US" dirty="0"/>
              <a:t>See doc in</a:t>
            </a:r>
          </a:p>
          <a:p>
            <a:pPr lvl="1"/>
            <a:r>
              <a:rPr lang="en-US" dirty="0"/>
              <a:t>~C2000Ware\docs\c28x_interrupt_nesting</a:t>
            </a:r>
          </a:p>
          <a:p>
            <a:r>
              <a:rPr lang="en-US" dirty="0"/>
              <a:t>See examples in</a:t>
            </a:r>
          </a:p>
          <a:p>
            <a:pPr lvl="1"/>
            <a:r>
              <a:rPr lang="en-US" dirty="0"/>
              <a:t>~C2000ware\driverlib\f28003x\examples\interrupt\interrupt_ex3_sw_prioritization.c</a:t>
            </a:r>
          </a:p>
          <a:p>
            <a:pPr lvl="1"/>
            <a:endParaRPr lang="en-US" dirty="0"/>
          </a:p>
        </p:txBody>
      </p:sp>
    </p:spTree>
    <p:extLst>
      <p:ext uri="{BB962C8B-B14F-4D97-AF65-F5344CB8AC3E}">
        <p14:creationId xmlns:p14="http://schemas.microsoft.com/office/powerpoint/2010/main" val="3431417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F7F51-57E0-465F-8AF9-5EA0EA8BC529}"/>
              </a:ext>
            </a:extLst>
          </p:cNvPr>
          <p:cNvSpPr>
            <a:spLocks noGrp="1"/>
          </p:cNvSpPr>
          <p:nvPr>
            <p:ph type="title"/>
          </p:nvPr>
        </p:nvSpPr>
        <p:spPr/>
        <p:txBody>
          <a:bodyPr/>
          <a:lstStyle/>
          <a:p>
            <a:r>
              <a:rPr lang="en-US" dirty="0"/>
              <a:t>Nesting Interrupt </a:t>
            </a:r>
            <a:r>
              <a:rPr lang="zh-TW" altLang="en-US" dirty="0"/>
              <a:t>具體說明</a:t>
            </a:r>
            <a:endParaRPr lang="en-US" dirty="0"/>
          </a:p>
        </p:txBody>
      </p:sp>
      <p:sp>
        <p:nvSpPr>
          <p:cNvPr id="4" name="Content Placeholder 3">
            <a:extLst>
              <a:ext uri="{FF2B5EF4-FFF2-40B4-BE49-F238E27FC236}">
                <a16:creationId xmlns:a16="http://schemas.microsoft.com/office/drawing/2014/main" id="{2BA71FB2-5B2C-48C2-9E6D-4AD6DB6CB51D}"/>
              </a:ext>
            </a:extLst>
          </p:cNvPr>
          <p:cNvSpPr>
            <a:spLocks noGrp="1"/>
          </p:cNvSpPr>
          <p:nvPr>
            <p:ph idx="1"/>
          </p:nvPr>
        </p:nvSpPr>
        <p:spPr/>
        <p:txBody>
          <a:bodyPr>
            <a:normAutofit/>
          </a:bodyPr>
          <a:lstStyle/>
          <a:p>
            <a:pPr marL="0" marR="0">
              <a:spcBef>
                <a:spcPts val="0"/>
              </a:spcBef>
              <a:spcAft>
                <a:spcPts val="0"/>
              </a:spcAft>
            </a:pPr>
            <a:r>
              <a:rPr lang="zh-TW" altLang="en-US" dirty="0">
                <a:latin typeface="Calibri" panose="020F0502020204030204" pitchFamily="34" charset="0"/>
                <a:ea typeface="PMingLiU" panose="02020500000000000000" pitchFamily="18" charset="-120"/>
              </a:rPr>
              <a:t>硬體的</a:t>
            </a:r>
            <a:r>
              <a:rPr lang="en-US" dirty="0">
                <a:latin typeface="Calibri" panose="020F0502020204030204" pitchFamily="34" charset="0"/>
                <a:ea typeface="PMingLiU" panose="02020500000000000000" pitchFamily="18" charset="-120"/>
              </a:rPr>
              <a:t>INT</a:t>
            </a:r>
            <a:r>
              <a:rPr lang="zh-TW" altLang="en-US" dirty="0">
                <a:latin typeface="Calibri" panose="020F0502020204030204" pitchFamily="34" charset="0"/>
                <a:ea typeface="PMingLiU" panose="02020500000000000000" pitchFamily="18" charset="-120"/>
              </a:rPr>
              <a:t>優先順序是指，若這些</a:t>
            </a:r>
            <a:r>
              <a:rPr lang="en-US" dirty="0">
                <a:latin typeface="Calibri" panose="020F0502020204030204" pitchFamily="34" charset="0"/>
                <a:ea typeface="PMingLiU" panose="02020500000000000000" pitchFamily="18" charset="-120"/>
              </a:rPr>
              <a:t>interrupt flag</a:t>
            </a:r>
            <a:r>
              <a:rPr lang="zh-TW" altLang="en-US" dirty="0">
                <a:latin typeface="Calibri" panose="020F0502020204030204" pitchFamily="34" charset="0"/>
                <a:ea typeface="PMingLiU" panose="02020500000000000000" pitchFamily="18" charset="-120"/>
              </a:rPr>
              <a:t>同時被拉起（或是這些</a:t>
            </a:r>
            <a:r>
              <a:rPr lang="en-US" dirty="0">
                <a:latin typeface="Calibri" panose="020F0502020204030204" pitchFamily="34" charset="0"/>
                <a:ea typeface="PMingLiU" panose="02020500000000000000" pitchFamily="18" charset="-120"/>
              </a:rPr>
              <a:t>flag</a:t>
            </a:r>
            <a:r>
              <a:rPr lang="zh-TW" altLang="en-US" dirty="0">
                <a:latin typeface="Calibri" panose="020F0502020204030204" pitchFamily="34" charset="0"/>
                <a:ea typeface="PMingLiU" panose="02020500000000000000" pitchFamily="18" charset="-120"/>
              </a:rPr>
              <a:t>在</a:t>
            </a:r>
            <a:r>
              <a:rPr lang="en-US" dirty="0">
                <a:latin typeface="Calibri" panose="020F0502020204030204" pitchFamily="34" charset="0"/>
                <a:ea typeface="PMingLiU" panose="02020500000000000000" pitchFamily="18" charset="-120"/>
              </a:rPr>
              <a:t>pending</a:t>
            </a:r>
            <a:r>
              <a:rPr lang="zh-TW" altLang="en-US" dirty="0">
                <a:latin typeface="Calibri" panose="020F0502020204030204" pitchFamily="34" charset="0"/>
                <a:ea typeface="PMingLiU" panose="02020500000000000000" pitchFamily="18" charset="-120"/>
              </a:rPr>
              <a:t>），會由</a:t>
            </a:r>
            <a:r>
              <a:rPr lang="en-US" dirty="0" err="1">
                <a:latin typeface="Calibri" panose="020F0502020204030204" pitchFamily="34" charset="0"/>
                <a:ea typeface="PMingLiU" panose="02020500000000000000" pitchFamily="18" charset="-120"/>
              </a:rPr>
              <a:t>INTx</a:t>
            </a:r>
            <a:r>
              <a:rPr lang="zh-TW" altLang="en-US" dirty="0">
                <a:latin typeface="Calibri" panose="020F0502020204030204" pitchFamily="34" charset="0"/>
                <a:ea typeface="PMingLiU" panose="02020500000000000000" pitchFamily="18" charset="-120"/>
              </a:rPr>
              <a:t>，</a:t>
            </a:r>
            <a:r>
              <a:rPr lang="en-US" dirty="0">
                <a:latin typeface="Calibri" panose="020F0502020204030204" pitchFamily="34" charset="0"/>
                <a:ea typeface="PMingLiU" panose="02020500000000000000" pitchFamily="18" charset="-120"/>
              </a:rPr>
              <a:t>x</a:t>
            </a:r>
            <a:r>
              <a:rPr lang="zh-TW" altLang="en-US" dirty="0">
                <a:latin typeface="Calibri" panose="020F0502020204030204" pitchFamily="34" charset="0"/>
                <a:ea typeface="PMingLiU" panose="02020500000000000000" pitchFamily="18" charset="-120"/>
              </a:rPr>
              <a:t>愈小的先執行，也就是先進其</a:t>
            </a:r>
            <a:r>
              <a:rPr lang="en-US" dirty="0">
                <a:latin typeface="Calibri" panose="020F0502020204030204" pitchFamily="34" charset="0"/>
                <a:ea typeface="PMingLiU" panose="02020500000000000000" pitchFamily="18" charset="-120"/>
              </a:rPr>
              <a:t>ISR</a:t>
            </a:r>
            <a:r>
              <a:rPr lang="zh-TW" altLang="en-US" dirty="0">
                <a:latin typeface="Calibri" panose="020F0502020204030204" pitchFamily="34" charset="0"/>
                <a:ea typeface="PMingLiU" panose="02020500000000000000" pitchFamily="18" charset="-120"/>
              </a:rPr>
              <a:t>。</a:t>
            </a:r>
            <a:endParaRPr lang="en-US" sz="3600" dirty="0">
              <a:latin typeface="Calibri" panose="020F0502020204030204" pitchFamily="34" charset="0"/>
              <a:ea typeface="PMingLiU" panose="02020500000000000000" pitchFamily="18" charset="-120"/>
            </a:endParaRPr>
          </a:p>
          <a:p>
            <a:pPr marL="0" marR="0">
              <a:spcBef>
                <a:spcPts val="0"/>
              </a:spcBef>
              <a:spcAft>
                <a:spcPts val="0"/>
              </a:spcAft>
            </a:pPr>
            <a:r>
              <a:rPr lang="zh-TW" altLang="en-US" dirty="0">
                <a:latin typeface="Calibri" panose="020F0502020204030204" pitchFamily="34" charset="0"/>
                <a:ea typeface="PMingLiU" panose="02020500000000000000" pitchFamily="18" charset="-120"/>
              </a:rPr>
              <a:t>然而，預設上，一旦進入</a:t>
            </a:r>
            <a:r>
              <a:rPr lang="en-US" dirty="0">
                <a:latin typeface="Calibri" panose="020F0502020204030204" pitchFamily="34" charset="0"/>
                <a:ea typeface="PMingLiU" panose="02020500000000000000" pitchFamily="18" charset="-120"/>
              </a:rPr>
              <a:t>ISR</a:t>
            </a:r>
            <a:r>
              <a:rPr lang="zh-TW" altLang="en-US" dirty="0">
                <a:latin typeface="Calibri" panose="020F0502020204030204" pitchFamily="34" charset="0"/>
                <a:ea typeface="PMingLiU" panose="02020500000000000000" pitchFamily="18" charset="-120"/>
              </a:rPr>
              <a:t>後，就無法被其它的</a:t>
            </a:r>
            <a:r>
              <a:rPr lang="en-US" dirty="0">
                <a:latin typeface="Calibri" panose="020F0502020204030204" pitchFamily="34" charset="0"/>
                <a:ea typeface="PMingLiU" panose="02020500000000000000" pitchFamily="18" charset="-120"/>
              </a:rPr>
              <a:t>interrupt</a:t>
            </a:r>
            <a:r>
              <a:rPr lang="zh-TW" altLang="en-US" dirty="0">
                <a:latin typeface="Calibri" panose="020F0502020204030204" pitchFamily="34" charset="0"/>
                <a:ea typeface="PMingLiU" panose="02020500000000000000" pitchFamily="18" charset="-120"/>
              </a:rPr>
              <a:t>中斷，直到這個</a:t>
            </a:r>
            <a:r>
              <a:rPr lang="en-US" dirty="0">
                <a:latin typeface="Calibri" panose="020F0502020204030204" pitchFamily="34" charset="0"/>
                <a:ea typeface="PMingLiU" panose="02020500000000000000" pitchFamily="18" charset="-120"/>
              </a:rPr>
              <a:t>ISR</a:t>
            </a:r>
            <a:r>
              <a:rPr lang="zh-TW" altLang="en-US" dirty="0">
                <a:latin typeface="Calibri" panose="020F0502020204030204" pitchFamily="34" charset="0"/>
                <a:ea typeface="PMingLiU" panose="02020500000000000000" pitchFamily="18" charset="-120"/>
              </a:rPr>
              <a:t>執行完。</a:t>
            </a:r>
            <a:endParaRPr lang="en-US" sz="3600" dirty="0">
              <a:latin typeface="Calibri" panose="020F0502020204030204" pitchFamily="34" charset="0"/>
              <a:ea typeface="PMingLiU" panose="02020500000000000000" pitchFamily="18" charset="-120"/>
            </a:endParaRPr>
          </a:p>
          <a:p>
            <a:pPr marL="0" marR="0">
              <a:spcBef>
                <a:spcPts val="0"/>
              </a:spcBef>
              <a:spcAft>
                <a:spcPts val="0"/>
              </a:spcAft>
            </a:pPr>
            <a:r>
              <a:rPr lang="zh-TW" altLang="en-US" dirty="0">
                <a:latin typeface="Calibri" panose="020F0502020204030204" pitchFamily="34" charset="0"/>
                <a:ea typeface="PMingLiU" panose="02020500000000000000" pitchFamily="18" charset="-120"/>
              </a:rPr>
              <a:t>但若要用</a:t>
            </a:r>
            <a:r>
              <a:rPr lang="en-US" dirty="0">
                <a:latin typeface="Calibri" panose="020F0502020204030204" pitchFamily="34" charset="0"/>
                <a:ea typeface="PMingLiU" panose="02020500000000000000" pitchFamily="18" charset="-120"/>
              </a:rPr>
              <a:t>nesting ISR</a:t>
            </a:r>
            <a:r>
              <a:rPr lang="zh-TW" altLang="en-US" dirty="0">
                <a:latin typeface="Calibri" panose="020F0502020204030204" pitchFamily="34" charset="0"/>
                <a:ea typeface="PMingLiU" panose="02020500000000000000" pitchFamily="18" charset="-120"/>
              </a:rPr>
              <a:t>的話，必須要使用軟體來實現，因為是用軟體的關係，沒有層數的限制。</a:t>
            </a:r>
            <a:endParaRPr lang="en-US" sz="3600" dirty="0">
              <a:latin typeface="Calibri" panose="020F0502020204030204" pitchFamily="34" charset="0"/>
              <a:ea typeface="PMingLiU" panose="02020500000000000000" pitchFamily="18" charset="-120"/>
            </a:endParaRPr>
          </a:p>
          <a:p>
            <a:pPr marL="0" marR="0">
              <a:spcBef>
                <a:spcPts val="0"/>
              </a:spcBef>
              <a:spcAft>
                <a:spcPts val="0"/>
              </a:spcAft>
            </a:pPr>
            <a:r>
              <a:rPr lang="zh-TW" altLang="en-US" dirty="0">
                <a:latin typeface="Calibri" panose="020F0502020204030204" pitchFamily="34" charset="0"/>
                <a:ea typeface="PMingLiU" panose="02020500000000000000" pitchFamily="18" charset="-120"/>
              </a:rPr>
              <a:t>利用軟體，也可以自由設定使得原本硬體上低的優先權來中斷硬體上高的優先權</a:t>
            </a:r>
            <a:r>
              <a:rPr lang="en-US" dirty="0">
                <a:latin typeface="Calibri" panose="020F0502020204030204" pitchFamily="34" charset="0"/>
                <a:ea typeface="PMingLiU" panose="02020500000000000000" pitchFamily="18" charset="-120"/>
              </a:rPr>
              <a:t>ISR</a:t>
            </a:r>
            <a:endParaRPr lang="en-US" sz="3600" dirty="0">
              <a:latin typeface="Calibri" panose="020F0502020204030204" pitchFamily="34" charset="0"/>
              <a:ea typeface="PMingLiU" panose="02020500000000000000" pitchFamily="18" charset="-120"/>
            </a:endParaRPr>
          </a:p>
          <a:p>
            <a:endParaRPr lang="en-US" dirty="0"/>
          </a:p>
        </p:txBody>
      </p:sp>
      <p:sp>
        <p:nvSpPr>
          <p:cNvPr id="3" name="Rectangle 2">
            <a:extLst>
              <a:ext uri="{FF2B5EF4-FFF2-40B4-BE49-F238E27FC236}">
                <a16:creationId xmlns:a16="http://schemas.microsoft.com/office/drawing/2014/main" id="{7F207B98-CFDD-45CA-94AD-37CA367AE77D}"/>
              </a:ext>
            </a:extLst>
          </p:cNvPr>
          <p:cNvSpPr/>
          <p:nvPr/>
        </p:nvSpPr>
        <p:spPr>
          <a:xfrm>
            <a:off x="984250" y="1298516"/>
            <a:ext cx="7175500" cy="445635"/>
          </a:xfrm>
          <a:prstGeom prst="rect">
            <a:avLst/>
          </a:prstGeom>
        </p:spPr>
        <p:txBody>
          <a:bodyPr wrap="square">
            <a:spAutoFit/>
          </a:bodyPr>
          <a:lstStyle/>
          <a:p>
            <a:pPr marL="0" marR="0">
              <a:spcBef>
                <a:spcPts val="0"/>
              </a:spcBef>
              <a:spcAft>
                <a:spcPts val="0"/>
              </a:spcAft>
            </a:pPr>
            <a:r>
              <a:rPr lang="en-US" dirty="0">
                <a:latin typeface="Calibri" panose="020F0502020204030204" pitchFamily="34" charset="0"/>
                <a:ea typeface="PMingLiU" panose="02020500000000000000" pitchFamily="18" charset="-120"/>
              </a:rPr>
              <a:t> </a:t>
            </a:r>
            <a:endParaRPr lang="en-US" sz="3200" dirty="0">
              <a:latin typeface="Calibri" panose="020F0502020204030204" pitchFamily="34" charset="0"/>
              <a:ea typeface="PMingLiU" panose="02020500000000000000" pitchFamily="18" charset="-120"/>
            </a:endParaRPr>
          </a:p>
        </p:txBody>
      </p:sp>
    </p:spTree>
    <p:extLst>
      <p:ext uri="{BB962C8B-B14F-4D97-AF65-F5344CB8AC3E}">
        <p14:creationId xmlns:p14="http://schemas.microsoft.com/office/powerpoint/2010/main" val="1097796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3E41B8-50D9-4121-B11B-60BC54CBF92E}"/>
              </a:ext>
            </a:extLst>
          </p:cNvPr>
          <p:cNvSpPr>
            <a:spLocks noGrp="1"/>
          </p:cNvSpPr>
          <p:nvPr>
            <p:ph type="title"/>
          </p:nvPr>
        </p:nvSpPr>
        <p:spPr/>
        <p:txBody>
          <a:bodyPr>
            <a:normAutofit fontScale="90000"/>
          </a:bodyPr>
          <a:lstStyle/>
          <a:p>
            <a:pPr algn="l"/>
            <a:r>
              <a:rPr lang="zh-TW" altLang="en-US" dirty="0"/>
              <a:t>若</a:t>
            </a:r>
            <a:r>
              <a:rPr lang="en-US" dirty="0"/>
              <a:t>ISR</a:t>
            </a:r>
            <a:r>
              <a:rPr lang="zh-TW" altLang="en-US" dirty="0"/>
              <a:t>不多，可以直接在該</a:t>
            </a:r>
            <a:r>
              <a:rPr lang="en-US" dirty="0"/>
              <a:t>ISR</a:t>
            </a:r>
            <a:r>
              <a:rPr lang="zh-TW" altLang="en-US" dirty="0"/>
              <a:t>內，</a:t>
            </a:r>
            <a:r>
              <a:rPr lang="zh-TW" altLang="en-US" u="sng" dirty="0"/>
              <a:t>選擇那些其它的</a:t>
            </a:r>
            <a:r>
              <a:rPr lang="en-US" u="sng" dirty="0"/>
              <a:t>ISR</a:t>
            </a:r>
            <a:r>
              <a:rPr lang="zh-TW" altLang="en-US" u="sng" dirty="0"/>
              <a:t>可以中斷這個</a:t>
            </a:r>
            <a:r>
              <a:rPr lang="en-US" u="sng" dirty="0"/>
              <a:t>ISR</a:t>
            </a:r>
            <a:r>
              <a:rPr lang="zh-TW" altLang="en-US" dirty="0"/>
              <a:t>，也就是允許其它的</a:t>
            </a:r>
            <a:r>
              <a:rPr lang="en-US" dirty="0"/>
              <a:t>ISR</a:t>
            </a:r>
            <a:r>
              <a:rPr lang="zh-TW" altLang="en-US" dirty="0"/>
              <a:t>可以中斷這個</a:t>
            </a:r>
            <a:r>
              <a:rPr lang="en-US" dirty="0"/>
              <a:t>ISR</a:t>
            </a:r>
            <a:r>
              <a:rPr lang="zh-TW" altLang="en-US" dirty="0"/>
              <a:t>。</a:t>
            </a:r>
            <a:endParaRPr lang="en-US" dirty="0"/>
          </a:p>
        </p:txBody>
      </p:sp>
      <p:sp>
        <p:nvSpPr>
          <p:cNvPr id="5" name="Rectangle 4">
            <a:extLst>
              <a:ext uri="{FF2B5EF4-FFF2-40B4-BE49-F238E27FC236}">
                <a16:creationId xmlns:a16="http://schemas.microsoft.com/office/drawing/2014/main" id="{51A08083-5A9E-4D9D-8F02-948DBAA6DC77}"/>
              </a:ext>
            </a:extLst>
          </p:cNvPr>
          <p:cNvSpPr/>
          <p:nvPr/>
        </p:nvSpPr>
        <p:spPr>
          <a:xfrm>
            <a:off x="285750" y="1644650"/>
            <a:ext cx="9144000" cy="4134402"/>
          </a:xfrm>
          <a:prstGeom prst="rect">
            <a:avLst/>
          </a:prstGeom>
        </p:spPr>
        <p:txBody>
          <a:bodyPr wrap="square">
            <a:spAutoFit/>
          </a:bodyPr>
          <a:lstStyle/>
          <a:p>
            <a:pPr marL="0" marR="0">
              <a:spcBef>
                <a:spcPts val="0"/>
              </a:spcBef>
              <a:spcAft>
                <a:spcPts val="0"/>
              </a:spcAft>
            </a:pPr>
            <a:r>
              <a:rPr lang="en-US" sz="2000" dirty="0">
                <a:latin typeface="Calibri" panose="020F0502020204030204" pitchFamily="34" charset="0"/>
                <a:ea typeface="PMingLiU" panose="02020500000000000000" pitchFamily="18" charset="-120"/>
              </a:rPr>
              <a:t> </a:t>
            </a:r>
            <a:r>
              <a:rPr lang="en-US" sz="1400" dirty="0">
                <a:solidFill>
                  <a:srgbClr val="555555"/>
                </a:solidFill>
                <a:latin typeface="Consolas" panose="020B0609020204030204" pitchFamily="49" charset="0"/>
                <a:ea typeface="PMingLiU" panose="02020500000000000000" pitchFamily="18" charset="-120"/>
              </a:rPr>
              <a:t>// // C28x ISR Code // // Enable nested interrupts // // interrupt</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void EPWM1_TZINT_ISR(void)</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uint16_t </a:t>
            </a:r>
            <a:r>
              <a:rPr lang="en-US" sz="1400" dirty="0" err="1">
                <a:solidFill>
                  <a:srgbClr val="555555"/>
                </a:solidFill>
                <a:latin typeface="Consolas" panose="020B0609020204030204" pitchFamily="49" charset="0"/>
                <a:ea typeface="PMingLiU" panose="02020500000000000000" pitchFamily="18" charset="-120"/>
              </a:rPr>
              <a:t>TempPIEIER</a:t>
            </a:r>
            <a:r>
              <a:rPr lang="en-US" sz="1400" dirty="0">
                <a:solidFill>
                  <a:srgbClr val="555555"/>
                </a:solidFill>
                <a:latin typeface="Consolas" panose="020B0609020204030204" pitchFamily="49" charset="0"/>
                <a:ea typeface="PMingLiU" panose="02020500000000000000" pitchFamily="18" charset="-120"/>
              </a:rPr>
              <a:t>;</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a:t>
            </a:r>
            <a:r>
              <a:rPr lang="en-US" sz="1400" dirty="0" err="1">
                <a:solidFill>
                  <a:srgbClr val="555555"/>
                </a:solidFill>
                <a:latin typeface="Consolas" panose="020B0609020204030204" pitchFamily="49" charset="0"/>
                <a:ea typeface="PMingLiU" panose="02020500000000000000" pitchFamily="18" charset="-120"/>
              </a:rPr>
              <a:t>TempPIEIER</a:t>
            </a:r>
            <a:r>
              <a:rPr lang="en-US" sz="1400" dirty="0">
                <a:solidFill>
                  <a:srgbClr val="555555"/>
                </a:solidFill>
                <a:latin typeface="Consolas" panose="020B0609020204030204" pitchFamily="49" charset="0"/>
                <a:ea typeface="PMingLiU" panose="02020500000000000000" pitchFamily="18" charset="-120"/>
              </a:rPr>
              <a:t> = PieCtrlRegs.PIEIER2.all; // Save PIEIER register for later</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IER |= 0x002;                         // Set global priority by adjusting IER</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IER &amp;= 0x002;</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PieCtrlRegs.PIEIER2.all &amp;= 0x0002;    </a:t>
            </a: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Set group priority by adjusting PIEIER2 to allow INT2.2 to interrupt current ISR</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a:t>
            </a:r>
            <a:r>
              <a:rPr lang="en-US" sz="1400" dirty="0" err="1">
                <a:solidFill>
                  <a:srgbClr val="555555"/>
                </a:solidFill>
                <a:latin typeface="Consolas" panose="020B0609020204030204" pitchFamily="49" charset="0"/>
                <a:ea typeface="PMingLiU" panose="02020500000000000000" pitchFamily="18" charset="-120"/>
              </a:rPr>
              <a:t>PieCtrlRegs.PIEACK.all</a:t>
            </a:r>
            <a:r>
              <a:rPr lang="en-US" sz="1400" dirty="0">
                <a:solidFill>
                  <a:srgbClr val="555555"/>
                </a:solidFill>
                <a:latin typeface="Consolas" panose="020B0609020204030204" pitchFamily="49" charset="0"/>
                <a:ea typeface="PMingLiU" panose="02020500000000000000" pitchFamily="18" charset="-120"/>
              </a:rPr>
              <a:t> = 0xFFFF;      // Enable PIE interrupts</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a:t>
            </a:r>
            <a:r>
              <a:rPr lang="en-US" sz="1400" dirty="0" err="1">
                <a:solidFill>
                  <a:srgbClr val="555555"/>
                </a:solidFill>
                <a:latin typeface="Consolas" panose="020B0609020204030204" pitchFamily="49" charset="0"/>
                <a:ea typeface="PMingLiU" panose="02020500000000000000" pitchFamily="18" charset="-120"/>
              </a:rPr>
              <a:t>asm</a:t>
            </a:r>
            <a:r>
              <a:rPr lang="en-US" sz="1400" dirty="0">
                <a:solidFill>
                  <a:srgbClr val="555555"/>
                </a:solidFill>
                <a:latin typeface="Consolas" panose="020B0609020204030204" pitchFamily="49" charset="0"/>
                <a:ea typeface="PMingLiU" panose="02020500000000000000" pitchFamily="18" charset="-120"/>
              </a:rPr>
              <a:t>("       NOP");                    // Wait one cycle</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EINT;                                 // Clear INTM to enable interrupts</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 Insert ISR Code here.......</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 for now just insert a delay</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for(</a:t>
            </a:r>
            <a:r>
              <a:rPr lang="en-US" sz="1400" dirty="0" err="1">
                <a:solidFill>
                  <a:srgbClr val="555555"/>
                </a:solidFill>
                <a:latin typeface="Consolas" panose="020B0609020204030204" pitchFamily="49" charset="0"/>
                <a:ea typeface="PMingLiU" panose="02020500000000000000" pitchFamily="18" charset="-120"/>
              </a:rPr>
              <a:t>i</a:t>
            </a:r>
            <a:r>
              <a:rPr lang="en-US" sz="1400" dirty="0">
                <a:solidFill>
                  <a:srgbClr val="555555"/>
                </a:solidFill>
                <a:latin typeface="Consolas" panose="020B0609020204030204" pitchFamily="49" charset="0"/>
                <a:ea typeface="PMingLiU" panose="02020500000000000000" pitchFamily="18" charset="-120"/>
              </a:rPr>
              <a:t> = 1; </a:t>
            </a:r>
            <a:r>
              <a:rPr lang="en-US" sz="1400" dirty="0" err="1">
                <a:solidFill>
                  <a:srgbClr val="555555"/>
                </a:solidFill>
                <a:latin typeface="Consolas" panose="020B0609020204030204" pitchFamily="49" charset="0"/>
                <a:ea typeface="PMingLiU" panose="02020500000000000000" pitchFamily="18" charset="-120"/>
              </a:rPr>
              <a:t>i</a:t>
            </a:r>
            <a:r>
              <a:rPr lang="en-US" sz="1400" dirty="0">
                <a:solidFill>
                  <a:srgbClr val="555555"/>
                </a:solidFill>
                <a:latin typeface="Consolas" panose="020B0609020204030204" pitchFamily="49" charset="0"/>
                <a:ea typeface="PMingLiU" panose="02020500000000000000" pitchFamily="18" charset="-120"/>
              </a:rPr>
              <a:t> &lt;= 10; </a:t>
            </a:r>
            <a:r>
              <a:rPr lang="en-US" sz="1400" dirty="0" err="1">
                <a:solidFill>
                  <a:srgbClr val="555555"/>
                </a:solidFill>
                <a:latin typeface="Consolas" panose="020B0609020204030204" pitchFamily="49" charset="0"/>
                <a:ea typeface="PMingLiU" panose="02020500000000000000" pitchFamily="18" charset="-120"/>
              </a:rPr>
              <a:t>i</a:t>
            </a:r>
            <a:r>
              <a:rPr lang="en-US" sz="1400" dirty="0">
                <a:solidFill>
                  <a:srgbClr val="555555"/>
                </a:solidFill>
                <a:latin typeface="Consolas" panose="020B0609020204030204" pitchFamily="49" charset="0"/>
                <a:ea typeface="PMingLiU" panose="02020500000000000000" pitchFamily="18" charset="-120"/>
              </a:rPr>
              <a:t>++) {}</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 Restore registers saved:</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DINT;</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PieCtrlRegs.PIEIER2.all = </a:t>
            </a:r>
            <a:r>
              <a:rPr lang="en-US" sz="1400" dirty="0" err="1">
                <a:solidFill>
                  <a:srgbClr val="555555"/>
                </a:solidFill>
                <a:latin typeface="Consolas" panose="020B0609020204030204" pitchFamily="49" charset="0"/>
                <a:ea typeface="PMingLiU" panose="02020500000000000000" pitchFamily="18" charset="-120"/>
              </a:rPr>
              <a:t>TempPIEIER</a:t>
            </a:r>
            <a:r>
              <a:rPr lang="en-US" sz="1400" dirty="0">
                <a:solidFill>
                  <a:srgbClr val="555555"/>
                </a:solidFill>
                <a:latin typeface="Consolas" panose="020B0609020204030204" pitchFamily="49" charset="0"/>
                <a:ea typeface="PMingLiU" panose="02020500000000000000" pitchFamily="18" charset="-120"/>
              </a:rPr>
              <a:t>;</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a:t>
            </a:r>
            <a:endParaRPr lang="en-US" sz="2400" dirty="0">
              <a:effectLst/>
              <a:latin typeface="Calibri" panose="020F0502020204030204" pitchFamily="34" charset="0"/>
              <a:ea typeface="PMingLiU" panose="02020500000000000000" pitchFamily="18" charset="-120"/>
            </a:endParaRPr>
          </a:p>
        </p:txBody>
      </p:sp>
    </p:spTree>
    <p:extLst>
      <p:ext uri="{BB962C8B-B14F-4D97-AF65-F5344CB8AC3E}">
        <p14:creationId xmlns:p14="http://schemas.microsoft.com/office/powerpoint/2010/main" val="2155781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39716-0FA7-4EDB-825C-47272869C577}"/>
              </a:ext>
            </a:extLst>
          </p:cNvPr>
          <p:cNvSpPr>
            <a:spLocks noGrp="1"/>
          </p:cNvSpPr>
          <p:nvPr>
            <p:ph type="title"/>
          </p:nvPr>
        </p:nvSpPr>
        <p:spPr/>
        <p:txBody>
          <a:bodyPr>
            <a:normAutofit fontScale="90000"/>
          </a:bodyPr>
          <a:lstStyle/>
          <a:p>
            <a:pPr algn="l"/>
            <a:r>
              <a:rPr lang="zh-TW" altLang="en-US" dirty="0"/>
              <a:t>若</a:t>
            </a:r>
            <a:r>
              <a:rPr lang="en-US" dirty="0"/>
              <a:t>ISR</a:t>
            </a:r>
            <a:r>
              <a:rPr lang="zh-TW" altLang="en-US" dirty="0"/>
              <a:t>較多，較</a:t>
            </a:r>
            <a:r>
              <a:rPr lang="zh-TW" altLang="en-US" u="sng" dirty="0"/>
              <a:t>系統性</a:t>
            </a:r>
            <a:r>
              <a:rPr lang="zh-TW" altLang="en-US" dirty="0"/>
              <a:t>的寫法，使用</a:t>
            </a:r>
            <a:r>
              <a:rPr lang="en-US" dirty="0"/>
              <a:t>TI </a:t>
            </a:r>
            <a:r>
              <a:rPr lang="zh-TW" altLang="en-US" dirty="0"/>
              <a:t>的</a:t>
            </a:r>
            <a:r>
              <a:rPr lang="en-US" dirty="0" err="1"/>
              <a:t>sw_prioritized_isr_levels.h</a:t>
            </a:r>
            <a:r>
              <a:rPr lang="zh-TW" altLang="en-US" dirty="0"/>
              <a:t>裡面的</a:t>
            </a:r>
            <a:r>
              <a:rPr lang="en-US" dirty="0"/>
              <a:t>mask</a:t>
            </a:r>
            <a:r>
              <a:rPr lang="zh-TW" altLang="en-US" dirty="0"/>
              <a:t>來實現。</a:t>
            </a:r>
            <a:br>
              <a:rPr lang="en-US" dirty="0"/>
            </a:br>
            <a:endParaRPr lang="en-US" dirty="0"/>
          </a:p>
        </p:txBody>
      </p:sp>
      <p:sp>
        <p:nvSpPr>
          <p:cNvPr id="3" name="Rectangle 2">
            <a:extLst>
              <a:ext uri="{FF2B5EF4-FFF2-40B4-BE49-F238E27FC236}">
                <a16:creationId xmlns:a16="http://schemas.microsoft.com/office/drawing/2014/main" id="{762D2835-5958-4F17-B1B7-8B1CA5639319}"/>
              </a:ext>
            </a:extLst>
          </p:cNvPr>
          <p:cNvSpPr/>
          <p:nvPr/>
        </p:nvSpPr>
        <p:spPr>
          <a:xfrm>
            <a:off x="381000" y="1234987"/>
            <a:ext cx="8515350" cy="5488618"/>
          </a:xfrm>
          <a:prstGeom prst="rect">
            <a:avLst/>
          </a:prstGeom>
        </p:spPr>
        <p:txBody>
          <a:bodyPr wrap="square">
            <a:spAutoFit/>
          </a:bodyPr>
          <a:lstStyle/>
          <a:p>
            <a:pPr marL="0" marR="0">
              <a:spcBef>
                <a:spcPts val="0"/>
              </a:spcBef>
              <a:spcAft>
                <a:spcPts val="0"/>
              </a:spcAft>
            </a:pPr>
            <a:r>
              <a:rPr lang="zh-TW" altLang="en-US" sz="2000" dirty="0">
                <a:latin typeface="Calibri" panose="020F0502020204030204" pitchFamily="34" charset="0"/>
                <a:ea typeface="PMingLiU" panose="02020500000000000000" pitchFamily="18" charset="-120"/>
              </a:rPr>
              <a:t>首先在你的</a:t>
            </a:r>
            <a:r>
              <a:rPr lang="en-US" sz="2000" dirty="0">
                <a:latin typeface="Calibri" panose="020F0502020204030204" pitchFamily="34" charset="0"/>
                <a:ea typeface="PMingLiU" panose="02020500000000000000" pitchFamily="18" charset="-120"/>
              </a:rPr>
              <a:t>ISR</a:t>
            </a:r>
            <a:r>
              <a:rPr lang="zh-TW" altLang="en-US" sz="2000" dirty="0">
                <a:latin typeface="Calibri" panose="020F0502020204030204" pitchFamily="34" charset="0"/>
                <a:ea typeface="PMingLiU" panose="02020500000000000000" pitchFamily="18" charset="-120"/>
              </a:rPr>
              <a:t>中，加上下面的</a:t>
            </a:r>
            <a:r>
              <a:rPr lang="en-US" sz="2000" dirty="0">
                <a:latin typeface="Calibri" panose="020F0502020204030204" pitchFamily="34" charset="0"/>
                <a:ea typeface="PMingLiU" panose="02020500000000000000" pitchFamily="18" charset="-120"/>
              </a:rPr>
              <a:t>blue</a:t>
            </a:r>
            <a:r>
              <a:rPr lang="zh-TW" altLang="en-US" sz="2000" dirty="0">
                <a:latin typeface="Calibri" panose="020F0502020204030204" pitchFamily="34" charset="0"/>
                <a:ea typeface="PMingLiU" panose="02020500000000000000" pitchFamily="18" charset="-120"/>
              </a:rPr>
              <a:t>的部份。</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2000" dirty="0">
                <a:latin typeface="Calibri" panose="020F0502020204030204" pitchFamily="34" charset="0"/>
                <a:ea typeface="PMingLiU" panose="02020500000000000000" pitchFamily="18" charset="-120"/>
              </a:rPr>
              <a:t>M_INT2, MINT2, MG21</a:t>
            </a:r>
            <a:r>
              <a:rPr lang="zh-TW" altLang="en-US" sz="2000" dirty="0">
                <a:latin typeface="Calibri" panose="020F0502020204030204" pitchFamily="34" charset="0"/>
                <a:ea typeface="PMingLiU" panose="02020500000000000000" pitchFamily="18" charset="-120"/>
              </a:rPr>
              <a:t>要改成你這個</a:t>
            </a:r>
            <a:r>
              <a:rPr lang="en-US" sz="2000" dirty="0">
                <a:latin typeface="Calibri" panose="020F0502020204030204" pitchFamily="34" charset="0"/>
                <a:ea typeface="PMingLiU" panose="02020500000000000000" pitchFamily="18" charset="-120"/>
              </a:rPr>
              <a:t>ISR</a:t>
            </a:r>
            <a:r>
              <a:rPr lang="zh-TW" altLang="en-US" sz="2000" dirty="0">
                <a:latin typeface="Calibri" panose="020F0502020204030204" pitchFamily="34" charset="0"/>
                <a:ea typeface="PMingLiU" panose="02020500000000000000" pitchFamily="18" charset="-120"/>
              </a:rPr>
              <a:t>的對應的</a:t>
            </a:r>
            <a:r>
              <a:rPr lang="en-US" altLang="zh-TW" sz="2000" dirty="0">
                <a:latin typeface="Calibri" panose="020F0502020204030204" pitchFamily="34" charset="0"/>
                <a:ea typeface="PMingLiU" panose="02020500000000000000" pitchFamily="18" charset="-120"/>
              </a:rPr>
              <a:t>group</a:t>
            </a:r>
            <a:r>
              <a:rPr lang="zh-TW" altLang="en-US" sz="2000" dirty="0">
                <a:latin typeface="Calibri" panose="020F0502020204030204" pitchFamily="34" charset="0"/>
                <a:ea typeface="PMingLiU" panose="02020500000000000000" pitchFamily="18" charset="-120"/>
              </a:rPr>
              <a:t>和</a:t>
            </a:r>
            <a:r>
              <a:rPr lang="en-US" sz="2000" dirty="0" err="1">
                <a:latin typeface="Calibri" panose="020F0502020204030204" pitchFamily="34" charset="0"/>
                <a:ea typeface="PMingLiU" panose="02020500000000000000" pitchFamily="18" charset="-120"/>
              </a:rPr>
              <a:t>M_INTx</a:t>
            </a:r>
            <a:r>
              <a:rPr lang="en-US" sz="2000" dirty="0">
                <a:latin typeface="Calibri" panose="020F0502020204030204" pitchFamily="34" charset="0"/>
                <a:ea typeface="PMingLiU" panose="02020500000000000000" pitchFamily="18" charset="-120"/>
              </a:rPr>
              <a:t>, </a:t>
            </a:r>
            <a:r>
              <a:rPr lang="en-US" sz="2000" dirty="0" err="1">
                <a:latin typeface="Calibri" panose="020F0502020204030204" pitchFamily="34" charset="0"/>
                <a:ea typeface="PMingLiU" panose="02020500000000000000" pitchFamily="18" charset="-120"/>
              </a:rPr>
              <a:t>MINTx</a:t>
            </a:r>
            <a:r>
              <a:rPr lang="en-US" sz="2000" dirty="0">
                <a:latin typeface="Calibri" panose="020F0502020204030204" pitchFamily="34" charset="0"/>
                <a:ea typeface="PMingLiU" panose="02020500000000000000" pitchFamily="18" charset="-120"/>
              </a:rPr>
              <a:t>, </a:t>
            </a:r>
            <a:r>
              <a:rPr lang="en-US" sz="2000" dirty="0" err="1">
                <a:latin typeface="Calibri" panose="020F0502020204030204" pitchFamily="34" charset="0"/>
                <a:ea typeface="PMingLiU" panose="02020500000000000000" pitchFamily="18" charset="-120"/>
              </a:rPr>
              <a:t>MGxy</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 C28x ISR Code // </a:t>
            </a: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Enable nested interrupts using masks defined </a:t>
            </a: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in the software prioritization example code // </a:t>
            </a: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Connected to PIEIER2_1 (use MINT2 and MG21 masks) //</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interrupt void EPWM1_TZINT_ISR(void) // EPWM1 Trip Zone</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a:t>
            </a:r>
            <a:r>
              <a:rPr lang="en-US" sz="1400" dirty="0">
                <a:solidFill>
                  <a:srgbClr val="555555"/>
                </a:solidFill>
                <a:highlight>
                  <a:srgbClr val="00FFFF"/>
                </a:highlight>
                <a:latin typeface="Consolas" panose="020B0609020204030204" pitchFamily="49" charset="0"/>
                <a:ea typeface="PMingLiU" panose="02020500000000000000" pitchFamily="18" charset="-120"/>
              </a:rPr>
              <a:t>uint16_t </a:t>
            </a:r>
            <a:r>
              <a:rPr lang="en-US" sz="1400" dirty="0" err="1">
                <a:solidFill>
                  <a:srgbClr val="555555"/>
                </a:solidFill>
                <a:highlight>
                  <a:srgbClr val="00FFFF"/>
                </a:highlight>
                <a:latin typeface="Consolas" panose="020B0609020204030204" pitchFamily="49" charset="0"/>
                <a:ea typeface="PMingLiU" panose="02020500000000000000" pitchFamily="18" charset="-120"/>
              </a:rPr>
              <a:t>TempPIEIER</a:t>
            </a:r>
            <a:r>
              <a:rPr lang="en-US" sz="1400" dirty="0">
                <a:solidFill>
                  <a:srgbClr val="555555"/>
                </a:solidFill>
                <a:highlight>
                  <a:srgbClr val="00FFFF"/>
                </a:highlight>
                <a:latin typeface="Consolas" panose="020B0609020204030204" pitchFamily="49" charset="0"/>
                <a:ea typeface="PMingLiU" panose="02020500000000000000" pitchFamily="18" charset="-120"/>
              </a:rPr>
              <a:t>;</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highlight>
                  <a:srgbClr val="00FFFF"/>
                </a:highlight>
                <a:latin typeface="Consolas" panose="020B0609020204030204" pitchFamily="49" charset="0"/>
                <a:ea typeface="PMingLiU" panose="02020500000000000000" pitchFamily="18" charset="-120"/>
              </a:rPr>
              <a:t>        </a:t>
            </a:r>
            <a:r>
              <a:rPr lang="en-US" sz="1400" dirty="0" err="1">
                <a:solidFill>
                  <a:srgbClr val="555555"/>
                </a:solidFill>
                <a:highlight>
                  <a:srgbClr val="00FFFF"/>
                </a:highlight>
                <a:latin typeface="Consolas" panose="020B0609020204030204" pitchFamily="49" charset="0"/>
                <a:ea typeface="PMingLiU" panose="02020500000000000000" pitchFamily="18" charset="-120"/>
              </a:rPr>
              <a:t>TempPIEIER</a:t>
            </a:r>
            <a:r>
              <a:rPr lang="en-US" sz="1400" dirty="0">
                <a:solidFill>
                  <a:srgbClr val="555555"/>
                </a:solidFill>
                <a:highlight>
                  <a:srgbClr val="00FFFF"/>
                </a:highlight>
                <a:latin typeface="Consolas" panose="020B0609020204030204" pitchFamily="49" charset="0"/>
                <a:ea typeface="PMingLiU" panose="02020500000000000000" pitchFamily="18" charset="-120"/>
              </a:rPr>
              <a:t> = PieCtrlRegs.PIEIER</a:t>
            </a:r>
            <a:r>
              <a:rPr lang="en-US" sz="1400" dirty="0">
                <a:solidFill>
                  <a:srgbClr val="555555"/>
                </a:solidFill>
                <a:highlight>
                  <a:srgbClr val="FFFF00"/>
                </a:highlight>
                <a:latin typeface="Consolas" panose="020B0609020204030204" pitchFamily="49" charset="0"/>
                <a:ea typeface="PMingLiU" panose="02020500000000000000" pitchFamily="18" charset="-120"/>
              </a:rPr>
              <a:t>2</a:t>
            </a:r>
            <a:r>
              <a:rPr lang="en-US" sz="1400" dirty="0">
                <a:solidFill>
                  <a:srgbClr val="555555"/>
                </a:solidFill>
                <a:highlight>
                  <a:srgbClr val="00FFFF"/>
                </a:highlight>
                <a:latin typeface="Consolas" panose="020B0609020204030204" pitchFamily="49" charset="0"/>
                <a:ea typeface="PMingLiU" panose="02020500000000000000" pitchFamily="18" charset="-120"/>
              </a:rPr>
              <a:t>.all;</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highlight>
                  <a:srgbClr val="00FFFF"/>
                </a:highlight>
                <a:latin typeface="Consolas" panose="020B0609020204030204" pitchFamily="49" charset="0"/>
                <a:ea typeface="PMingLiU" panose="02020500000000000000" pitchFamily="18" charset="-120"/>
              </a:rPr>
              <a:t>        IER |= </a:t>
            </a:r>
            <a:r>
              <a:rPr lang="en-US" sz="1400" dirty="0">
                <a:solidFill>
                  <a:srgbClr val="555555"/>
                </a:solidFill>
                <a:highlight>
                  <a:srgbClr val="FFFF00"/>
                </a:highlight>
                <a:latin typeface="Consolas" panose="020B0609020204030204" pitchFamily="49" charset="0"/>
                <a:ea typeface="PMingLiU" panose="02020500000000000000" pitchFamily="18" charset="-120"/>
              </a:rPr>
              <a:t>M_INT2</a:t>
            </a:r>
            <a:r>
              <a:rPr lang="en-US" sz="1400" dirty="0">
                <a:solidFill>
                  <a:srgbClr val="555555"/>
                </a:solidFill>
                <a:highlight>
                  <a:srgbClr val="00FFFF"/>
                </a:highlight>
                <a:latin typeface="Consolas" panose="020B0609020204030204" pitchFamily="49" charset="0"/>
                <a:ea typeface="PMingLiU" panose="02020500000000000000" pitchFamily="18" charset="-120"/>
              </a:rPr>
              <a:t>;</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highlight>
                  <a:srgbClr val="00FFFF"/>
                </a:highlight>
                <a:latin typeface="Consolas" panose="020B0609020204030204" pitchFamily="49" charset="0"/>
                <a:ea typeface="PMingLiU" panose="02020500000000000000" pitchFamily="18" charset="-120"/>
              </a:rPr>
              <a:t>        IER &amp;= </a:t>
            </a:r>
            <a:r>
              <a:rPr lang="en-US" sz="1400" dirty="0">
                <a:solidFill>
                  <a:srgbClr val="555555"/>
                </a:solidFill>
                <a:highlight>
                  <a:srgbClr val="FFFF00"/>
                </a:highlight>
                <a:latin typeface="Consolas" panose="020B0609020204030204" pitchFamily="49" charset="0"/>
                <a:ea typeface="PMingLiU" panose="02020500000000000000" pitchFamily="18" charset="-120"/>
              </a:rPr>
              <a:t>MINT2</a:t>
            </a:r>
            <a:r>
              <a:rPr lang="en-US" sz="1400" dirty="0">
                <a:solidFill>
                  <a:srgbClr val="555555"/>
                </a:solidFill>
                <a:highlight>
                  <a:srgbClr val="00FFFF"/>
                </a:highlight>
                <a:latin typeface="Consolas" panose="020B0609020204030204" pitchFamily="49" charset="0"/>
                <a:ea typeface="PMingLiU" panose="02020500000000000000" pitchFamily="18" charset="-120"/>
              </a:rPr>
              <a:t>;                         // Set "global" priority</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highlight>
                  <a:srgbClr val="00FFFF"/>
                </a:highlight>
                <a:latin typeface="Consolas" panose="020B0609020204030204" pitchFamily="49" charset="0"/>
                <a:ea typeface="PMingLiU" panose="02020500000000000000" pitchFamily="18" charset="-120"/>
              </a:rPr>
              <a:t>        PieCtrlRegs.PIEIER</a:t>
            </a:r>
            <a:r>
              <a:rPr lang="en-US" sz="1400" dirty="0">
                <a:solidFill>
                  <a:srgbClr val="555555"/>
                </a:solidFill>
                <a:highlight>
                  <a:srgbClr val="FFFF00"/>
                </a:highlight>
                <a:latin typeface="Consolas" panose="020B0609020204030204" pitchFamily="49" charset="0"/>
                <a:ea typeface="PMingLiU" panose="02020500000000000000" pitchFamily="18" charset="-120"/>
              </a:rPr>
              <a:t>2</a:t>
            </a:r>
            <a:r>
              <a:rPr lang="en-US" sz="1400" dirty="0">
                <a:solidFill>
                  <a:srgbClr val="555555"/>
                </a:solidFill>
                <a:highlight>
                  <a:srgbClr val="00FFFF"/>
                </a:highlight>
                <a:latin typeface="Consolas" panose="020B0609020204030204" pitchFamily="49" charset="0"/>
                <a:ea typeface="PMingLiU" panose="02020500000000000000" pitchFamily="18" charset="-120"/>
              </a:rPr>
              <a:t>.all &amp;= </a:t>
            </a:r>
            <a:r>
              <a:rPr lang="en-US" sz="1400" dirty="0">
                <a:solidFill>
                  <a:srgbClr val="555555"/>
                </a:solidFill>
                <a:highlight>
                  <a:srgbClr val="FFFF00"/>
                </a:highlight>
                <a:latin typeface="Consolas" panose="020B0609020204030204" pitchFamily="49" charset="0"/>
                <a:ea typeface="PMingLiU" panose="02020500000000000000" pitchFamily="18" charset="-120"/>
              </a:rPr>
              <a:t>MG2_1</a:t>
            </a:r>
            <a:r>
              <a:rPr lang="en-US" sz="1400" dirty="0">
                <a:solidFill>
                  <a:srgbClr val="555555"/>
                </a:solidFill>
                <a:highlight>
                  <a:srgbClr val="00FFFF"/>
                </a:highlight>
                <a:latin typeface="Consolas" panose="020B0609020204030204" pitchFamily="49" charset="0"/>
                <a:ea typeface="PMingLiU" panose="02020500000000000000" pitchFamily="18" charset="-120"/>
              </a:rPr>
              <a:t>;      // Set "group" priority</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highlight>
                  <a:srgbClr val="00FFFF"/>
                </a:highlight>
                <a:latin typeface="Consolas" panose="020B0609020204030204" pitchFamily="49" charset="0"/>
                <a:ea typeface="PMingLiU" panose="02020500000000000000" pitchFamily="18" charset="-120"/>
              </a:rPr>
              <a:t>        </a:t>
            </a:r>
            <a:r>
              <a:rPr lang="en-US" sz="1400" dirty="0" err="1">
                <a:solidFill>
                  <a:srgbClr val="555555"/>
                </a:solidFill>
                <a:highlight>
                  <a:srgbClr val="00FFFF"/>
                </a:highlight>
                <a:latin typeface="Consolas" panose="020B0609020204030204" pitchFamily="49" charset="0"/>
                <a:ea typeface="PMingLiU" panose="02020500000000000000" pitchFamily="18" charset="-120"/>
              </a:rPr>
              <a:t>PieCtrlRegs.PIEACK.all</a:t>
            </a:r>
            <a:r>
              <a:rPr lang="en-US" sz="1400" dirty="0">
                <a:solidFill>
                  <a:srgbClr val="555555"/>
                </a:solidFill>
                <a:highlight>
                  <a:srgbClr val="00FFFF"/>
                </a:highlight>
                <a:latin typeface="Consolas" panose="020B0609020204030204" pitchFamily="49" charset="0"/>
                <a:ea typeface="PMingLiU" panose="02020500000000000000" pitchFamily="18" charset="-120"/>
              </a:rPr>
              <a:t> = 0xFFFF;      // Enable PIE interrupts</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highlight>
                  <a:srgbClr val="00FFFF"/>
                </a:highlight>
                <a:latin typeface="Consolas" panose="020B0609020204030204" pitchFamily="49" charset="0"/>
                <a:ea typeface="PMingLiU" panose="02020500000000000000" pitchFamily="18" charset="-120"/>
              </a:rPr>
              <a:t>        </a:t>
            </a:r>
            <a:r>
              <a:rPr lang="en-US" sz="1400" dirty="0" err="1">
                <a:solidFill>
                  <a:srgbClr val="555555"/>
                </a:solidFill>
                <a:highlight>
                  <a:srgbClr val="00FFFF"/>
                </a:highlight>
                <a:latin typeface="Consolas" panose="020B0609020204030204" pitchFamily="49" charset="0"/>
                <a:ea typeface="PMingLiU" panose="02020500000000000000" pitchFamily="18" charset="-120"/>
              </a:rPr>
              <a:t>asm</a:t>
            </a:r>
            <a:r>
              <a:rPr lang="en-US" sz="1400" dirty="0">
                <a:solidFill>
                  <a:srgbClr val="555555"/>
                </a:solidFill>
                <a:highlight>
                  <a:srgbClr val="00FFFF"/>
                </a:highlight>
                <a:latin typeface="Consolas" panose="020B0609020204030204" pitchFamily="49" charset="0"/>
                <a:ea typeface="PMingLiU" panose="02020500000000000000" pitchFamily="18" charset="-120"/>
              </a:rPr>
              <a:t>("       NOP");                    // Wait one cycle</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highlight>
                  <a:srgbClr val="00FFFF"/>
                </a:highlight>
                <a:latin typeface="Consolas" panose="020B0609020204030204" pitchFamily="49" charset="0"/>
                <a:ea typeface="PMingLiU" panose="02020500000000000000" pitchFamily="18" charset="-120"/>
              </a:rPr>
              <a:t>        EINT;</a:t>
            </a:r>
            <a:r>
              <a:rPr lang="en-US" sz="1400" dirty="0">
                <a:solidFill>
                  <a:srgbClr val="555555"/>
                </a:solidFill>
                <a:latin typeface="Consolas" panose="020B0609020204030204" pitchFamily="49" charset="0"/>
                <a:ea typeface="PMingLiU" panose="02020500000000000000" pitchFamily="18" charset="-120"/>
              </a:rPr>
              <a:t>                                 // Clear INTM to enable interrupts</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 Insert ISR Code here.......</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 for now just insert a delay</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for(</a:t>
            </a:r>
            <a:r>
              <a:rPr lang="en-US" sz="1400" dirty="0" err="1">
                <a:solidFill>
                  <a:srgbClr val="555555"/>
                </a:solidFill>
                <a:latin typeface="Consolas" panose="020B0609020204030204" pitchFamily="49" charset="0"/>
                <a:ea typeface="PMingLiU" panose="02020500000000000000" pitchFamily="18" charset="-120"/>
              </a:rPr>
              <a:t>i</a:t>
            </a:r>
            <a:r>
              <a:rPr lang="en-US" sz="1400" dirty="0">
                <a:solidFill>
                  <a:srgbClr val="555555"/>
                </a:solidFill>
                <a:latin typeface="Consolas" panose="020B0609020204030204" pitchFamily="49" charset="0"/>
                <a:ea typeface="PMingLiU" panose="02020500000000000000" pitchFamily="18" charset="-120"/>
              </a:rPr>
              <a:t> = 1; </a:t>
            </a:r>
            <a:r>
              <a:rPr lang="en-US" sz="1400" dirty="0" err="1">
                <a:solidFill>
                  <a:srgbClr val="555555"/>
                </a:solidFill>
                <a:latin typeface="Consolas" panose="020B0609020204030204" pitchFamily="49" charset="0"/>
                <a:ea typeface="PMingLiU" panose="02020500000000000000" pitchFamily="18" charset="-120"/>
              </a:rPr>
              <a:t>i</a:t>
            </a:r>
            <a:r>
              <a:rPr lang="en-US" sz="1400" dirty="0">
                <a:solidFill>
                  <a:srgbClr val="555555"/>
                </a:solidFill>
                <a:latin typeface="Consolas" panose="020B0609020204030204" pitchFamily="49" charset="0"/>
                <a:ea typeface="PMingLiU" panose="02020500000000000000" pitchFamily="18" charset="-120"/>
              </a:rPr>
              <a:t> &lt;= 10; </a:t>
            </a:r>
            <a:r>
              <a:rPr lang="en-US" sz="1400" dirty="0" err="1">
                <a:solidFill>
                  <a:srgbClr val="555555"/>
                </a:solidFill>
                <a:latin typeface="Consolas" panose="020B0609020204030204" pitchFamily="49" charset="0"/>
                <a:ea typeface="PMingLiU" panose="02020500000000000000" pitchFamily="18" charset="-120"/>
              </a:rPr>
              <a:t>i</a:t>
            </a:r>
            <a:r>
              <a:rPr lang="en-US" sz="1400" dirty="0">
                <a:solidFill>
                  <a:srgbClr val="555555"/>
                </a:solidFill>
                <a:latin typeface="Consolas" panose="020B0609020204030204" pitchFamily="49" charset="0"/>
                <a:ea typeface="PMingLiU" panose="02020500000000000000" pitchFamily="18" charset="-120"/>
              </a:rPr>
              <a:t>++) {}</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 Restore registers saved:</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        </a:t>
            </a:r>
            <a:r>
              <a:rPr lang="en-US" sz="1400" dirty="0">
                <a:solidFill>
                  <a:srgbClr val="555555"/>
                </a:solidFill>
                <a:highlight>
                  <a:srgbClr val="00FFFF"/>
                </a:highlight>
                <a:latin typeface="Consolas" panose="020B0609020204030204" pitchFamily="49" charset="0"/>
                <a:ea typeface="PMingLiU" panose="02020500000000000000" pitchFamily="18" charset="-120"/>
              </a:rPr>
              <a:t>DINT;</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highlight>
                  <a:srgbClr val="00FFFF"/>
                </a:highlight>
                <a:latin typeface="Consolas" panose="020B0609020204030204" pitchFamily="49" charset="0"/>
                <a:ea typeface="PMingLiU" panose="02020500000000000000" pitchFamily="18" charset="-120"/>
              </a:rPr>
              <a:t>        PieCtrlRegs.PIEIER</a:t>
            </a:r>
            <a:r>
              <a:rPr lang="en-US" sz="1400" dirty="0">
                <a:solidFill>
                  <a:srgbClr val="555555"/>
                </a:solidFill>
                <a:highlight>
                  <a:srgbClr val="FFFF00"/>
                </a:highlight>
                <a:latin typeface="Consolas" panose="020B0609020204030204" pitchFamily="49" charset="0"/>
                <a:ea typeface="PMingLiU" panose="02020500000000000000" pitchFamily="18" charset="-120"/>
              </a:rPr>
              <a:t>2</a:t>
            </a:r>
            <a:r>
              <a:rPr lang="en-US" sz="1400" dirty="0">
                <a:solidFill>
                  <a:srgbClr val="555555"/>
                </a:solidFill>
                <a:highlight>
                  <a:srgbClr val="00FFFF"/>
                </a:highlight>
                <a:latin typeface="Consolas" panose="020B0609020204030204" pitchFamily="49" charset="0"/>
                <a:ea typeface="PMingLiU" panose="02020500000000000000" pitchFamily="18" charset="-120"/>
              </a:rPr>
              <a:t>.all = </a:t>
            </a:r>
            <a:r>
              <a:rPr lang="en-US" sz="1400" dirty="0" err="1">
                <a:solidFill>
                  <a:srgbClr val="555555"/>
                </a:solidFill>
                <a:highlight>
                  <a:srgbClr val="00FFFF"/>
                </a:highlight>
                <a:latin typeface="Consolas" panose="020B0609020204030204" pitchFamily="49" charset="0"/>
                <a:ea typeface="PMingLiU" panose="02020500000000000000" pitchFamily="18" charset="-120"/>
              </a:rPr>
              <a:t>TempPIEIER</a:t>
            </a:r>
            <a:r>
              <a:rPr lang="en-US" sz="1400" dirty="0">
                <a:solidFill>
                  <a:srgbClr val="555555"/>
                </a:solidFill>
                <a:highlight>
                  <a:srgbClr val="00FFFF"/>
                </a:highlight>
                <a:latin typeface="Consolas" panose="020B0609020204030204" pitchFamily="49" charset="0"/>
                <a:ea typeface="PMingLiU" panose="02020500000000000000" pitchFamily="18" charset="-120"/>
              </a:rPr>
              <a:t>;</a:t>
            </a:r>
            <a:endParaRPr lang="en-US" sz="24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solidFill>
                  <a:srgbClr val="555555"/>
                </a:solidFill>
                <a:latin typeface="Consolas" panose="020B0609020204030204" pitchFamily="49" charset="0"/>
                <a:ea typeface="PMingLiU" panose="02020500000000000000" pitchFamily="18" charset="-120"/>
              </a:rPr>
              <a:t>}</a:t>
            </a:r>
            <a:endParaRPr lang="en-US" sz="2400" dirty="0">
              <a:effectLst/>
              <a:latin typeface="Calibri" panose="020F0502020204030204" pitchFamily="34" charset="0"/>
              <a:ea typeface="PMingLiU" panose="02020500000000000000" pitchFamily="18" charset="-120"/>
            </a:endParaRPr>
          </a:p>
        </p:txBody>
      </p:sp>
    </p:spTree>
    <p:extLst>
      <p:ext uri="{BB962C8B-B14F-4D97-AF65-F5344CB8AC3E}">
        <p14:creationId xmlns:p14="http://schemas.microsoft.com/office/powerpoint/2010/main" val="551253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Rectangle 3"/>
          <p:cNvSpPr>
            <a:spLocks noGrp="1" noChangeArrowheads="1"/>
          </p:cNvSpPr>
          <p:nvPr>
            <p:ph type="title"/>
          </p:nvPr>
        </p:nvSpPr>
        <p:spPr/>
        <p:txBody>
          <a:bodyPr/>
          <a:lstStyle/>
          <a:p>
            <a:r>
              <a:rPr lang="en-US" dirty="0"/>
              <a:t>Reset Sources</a:t>
            </a:r>
          </a:p>
        </p:txBody>
      </p:sp>
      <p:sp>
        <p:nvSpPr>
          <p:cNvPr id="45" name="Rectangle 4"/>
          <p:cNvSpPr>
            <a:spLocks noGrp="1" noChangeArrowheads="1"/>
          </p:cNvSpPr>
          <p:nvPr>
            <p:ph idx="1"/>
          </p:nvPr>
        </p:nvSpPr>
        <p:spPr>
          <a:xfrm>
            <a:off x="101600" y="4059296"/>
            <a:ext cx="8940800" cy="2798704"/>
          </a:xfrm>
        </p:spPr>
        <p:txBody>
          <a:bodyPr>
            <a:noAutofit/>
          </a:bodyPr>
          <a:lstStyle/>
          <a:p>
            <a:pPr marL="457200" indent="-282575"/>
            <a:r>
              <a:rPr lang="en-US" sz="2400" dirty="0"/>
              <a:t>POR – </a:t>
            </a:r>
            <a:r>
              <a:rPr lang="en-US" sz="2400" i="1" dirty="0"/>
              <a:t>Power-on Reset</a:t>
            </a:r>
            <a:r>
              <a:rPr lang="en-US" sz="2400" dirty="0"/>
              <a:t> generates a device reset during power-up conditions</a:t>
            </a:r>
          </a:p>
          <a:p>
            <a:pPr marL="457200" indent="-282575"/>
            <a:r>
              <a:rPr lang="en-US" sz="2400" dirty="0"/>
              <a:t>RESC – </a:t>
            </a:r>
            <a:r>
              <a:rPr lang="en-US" sz="2400" i="1" dirty="0"/>
              <a:t>Reset Cause </a:t>
            </a:r>
            <a:r>
              <a:rPr lang="en-US" sz="2400" dirty="0"/>
              <a:t>register contains the cause of the last reset </a:t>
            </a:r>
            <a:r>
              <a:rPr lang="en-US" sz="2000" b="0" dirty="0"/>
              <a:t>(sticky bits maintain state with multiple resets)</a:t>
            </a:r>
          </a:p>
          <a:p>
            <a:pPr marL="457200" indent="-280988"/>
            <a:r>
              <a:rPr lang="en-US" sz="2400" dirty="0"/>
              <a:t>NMI WD Reset – module detects hardware errors and triggers a reset if the CPU does not respond to an error within a user-specified amount of time </a:t>
            </a:r>
            <a:endParaRPr lang="en-US" sz="2800" dirty="0"/>
          </a:p>
        </p:txBody>
      </p:sp>
      <p:grpSp>
        <p:nvGrpSpPr>
          <p:cNvPr id="3" name="Group 2"/>
          <p:cNvGrpSpPr/>
          <p:nvPr/>
        </p:nvGrpSpPr>
        <p:grpSpPr>
          <a:xfrm>
            <a:off x="382588" y="763398"/>
            <a:ext cx="8369300" cy="3154363"/>
            <a:chOff x="382588" y="914400"/>
            <a:chExt cx="8369300" cy="3154363"/>
          </a:xfrm>
        </p:grpSpPr>
        <p:sp>
          <p:nvSpPr>
            <p:cNvPr id="44" name="Rectangle 2"/>
            <p:cNvSpPr>
              <a:spLocks noChangeArrowheads="1"/>
            </p:cNvSpPr>
            <p:nvPr/>
          </p:nvSpPr>
          <p:spPr bwMode="auto">
            <a:xfrm>
              <a:off x="382588" y="914400"/>
              <a:ext cx="8369300" cy="31543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endParaRPr lang="en-US" dirty="0">
                <a:effectLst/>
              </a:endParaRPr>
            </a:p>
          </p:txBody>
        </p:sp>
        <p:sp>
          <p:nvSpPr>
            <p:cNvPr id="46" name="Rectangle 5"/>
            <p:cNvSpPr>
              <a:spLocks noChangeArrowheads="1"/>
            </p:cNvSpPr>
            <p:nvPr/>
          </p:nvSpPr>
          <p:spPr bwMode="auto">
            <a:xfrm>
              <a:off x="7308850" y="1528763"/>
              <a:ext cx="1117600" cy="1739900"/>
            </a:xfrm>
            <a:prstGeom prst="rect">
              <a:avLst/>
            </a:prstGeom>
            <a:solidFill>
              <a:schemeClr val="accent3"/>
            </a:solidFill>
            <a:ln w="12700">
              <a:solidFill>
                <a:schemeClr val="tx1"/>
              </a:solidFill>
              <a:miter lim="800000"/>
              <a:headEnd/>
              <a:tailEnd/>
            </a:ln>
            <a:effectLst/>
          </p:spPr>
          <p:txBody>
            <a:bodyPr wrap="none" anchor="ctr"/>
            <a:lstStyle/>
            <a:p>
              <a:endParaRPr lang="en-US" dirty="0">
                <a:effectLst/>
              </a:endParaRPr>
            </a:p>
          </p:txBody>
        </p:sp>
        <p:sp>
          <p:nvSpPr>
            <p:cNvPr id="47" name="Line 6"/>
            <p:cNvSpPr>
              <a:spLocks noChangeShapeType="1"/>
            </p:cNvSpPr>
            <p:nvPr/>
          </p:nvSpPr>
          <p:spPr bwMode="auto">
            <a:xfrm>
              <a:off x="6645275" y="2401888"/>
              <a:ext cx="655638" cy="0"/>
            </a:xfrm>
            <a:prstGeom prst="line">
              <a:avLst/>
            </a:prstGeom>
            <a:noFill/>
            <a:ln w="12700">
              <a:solidFill>
                <a:schemeClr val="tx1"/>
              </a:solidFill>
              <a:round/>
              <a:headEnd/>
              <a:tailEnd/>
            </a:ln>
            <a:effectLst/>
          </p:spPr>
          <p:txBody>
            <a:bodyPr wrap="none" anchor="ctr"/>
            <a:lstStyle/>
            <a:p>
              <a:endParaRPr lang="en-US" dirty="0">
                <a:effectLst/>
              </a:endParaRPr>
            </a:p>
          </p:txBody>
        </p:sp>
        <p:sp>
          <p:nvSpPr>
            <p:cNvPr id="48" name="Rectangle 7"/>
            <p:cNvSpPr>
              <a:spLocks noChangeArrowheads="1"/>
            </p:cNvSpPr>
            <p:nvPr/>
          </p:nvSpPr>
          <p:spPr bwMode="auto">
            <a:xfrm>
              <a:off x="722284" y="1620153"/>
              <a:ext cx="2183419" cy="397545"/>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dirty="0">
                  <a:effectLst/>
                  <a:latin typeface="Arial" charset="0"/>
                </a:rPr>
                <a:t>Watchdog Reset</a:t>
              </a:r>
            </a:p>
          </p:txBody>
        </p:sp>
        <p:grpSp>
          <p:nvGrpSpPr>
            <p:cNvPr id="49" name="Group 8"/>
            <p:cNvGrpSpPr>
              <a:grpSpLocks/>
            </p:cNvGrpSpPr>
            <p:nvPr/>
          </p:nvGrpSpPr>
          <p:grpSpPr bwMode="auto">
            <a:xfrm>
              <a:off x="976313" y="3032125"/>
              <a:ext cx="1963737" cy="396875"/>
              <a:chOff x="434" y="1655"/>
              <a:chExt cx="1237" cy="250"/>
            </a:xfrm>
          </p:grpSpPr>
          <p:sp>
            <p:nvSpPr>
              <p:cNvPr id="50" name="Rectangle 9"/>
              <p:cNvSpPr>
                <a:spLocks noChangeArrowheads="1"/>
              </p:cNvSpPr>
              <p:nvPr/>
            </p:nvSpPr>
            <p:spPr bwMode="auto">
              <a:xfrm>
                <a:off x="434" y="1655"/>
                <a:ext cx="1237" cy="25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dirty="0">
                    <a:effectLst/>
                    <a:latin typeface="Arial" charset="0"/>
                  </a:rPr>
                  <a:t>XRS pin active</a:t>
                </a:r>
              </a:p>
            </p:txBody>
          </p:sp>
          <p:sp>
            <p:nvSpPr>
              <p:cNvPr id="51" name="Line 10"/>
              <p:cNvSpPr>
                <a:spLocks noChangeShapeType="1"/>
              </p:cNvSpPr>
              <p:nvPr/>
            </p:nvSpPr>
            <p:spPr bwMode="auto">
              <a:xfrm>
                <a:off x="495" y="1688"/>
                <a:ext cx="313" cy="0"/>
              </a:xfrm>
              <a:prstGeom prst="line">
                <a:avLst/>
              </a:prstGeom>
              <a:noFill/>
              <a:ln w="25400">
                <a:solidFill>
                  <a:schemeClr val="tx1"/>
                </a:solidFill>
                <a:round/>
                <a:headEnd/>
                <a:tailEnd/>
              </a:ln>
              <a:effectLst/>
            </p:spPr>
            <p:txBody>
              <a:bodyPr wrap="none" anchor="ctr"/>
              <a:lstStyle/>
              <a:p>
                <a:endParaRPr lang="en-US" dirty="0">
                  <a:effectLst/>
                </a:endParaRPr>
              </a:p>
            </p:txBody>
          </p:sp>
        </p:grpSp>
        <p:sp>
          <p:nvSpPr>
            <p:cNvPr id="52" name="Line 11"/>
            <p:cNvSpPr>
              <a:spLocks noChangeShapeType="1"/>
            </p:cNvSpPr>
            <p:nvPr/>
          </p:nvSpPr>
          <p:spPr bwMode="auto">
            <a:xfrm flipV="1">
              <a:off x="5468938" y="2543175"/>
              <a:ext cx="0" cy="927100"/>
            </a:xfrm>
            <a:prstGeom prst="line">
              <a:avLst/>
            </a:prstGeom>
            <a:noFill/>
            <a:ln w="12700">
              <a:solidFill>
                <a:schemeClr val="tx1"/>
              </a:solidFill>
              <a:round/>
              <a:headEnd type="triangle" w="med" len="med"/>
              <a:tailEnd type="oval" w="med" len="med"/>
            </a:ln>
            <a:effectLst/>
          </p:spPr>
          <p:txBody>
            <a:bodyPr wrap="none" anchor="ctr"/>
            <a:lstStyle/>
            <a:p>
              <a:endParaRPr lang="en-US" dirty="0">
                <a:effectLst/>
              </a:endParaRPr>
            </a:p>
          </p:txBody>
        </p:sp>
        <p:grpSp>
          <p:nvGrpSpPr>
            <p:cNvPr id="53" name="Group 12"/>
            <p:cNvGrpSpPr>
              <a:grpSpLocks/>
            </p:cNvGrpSpPr>
            <p:nvPr/>
          </p:nvGrpSpPr>
          <p:grpSpPr bwMode="auto">
            <a:xfrm>
              <a:off x="5468938" y="3221038"/>
              <a:ext cx="1536700" cy="393700"/>
              <a:chOff x="3334" y="2012"/>
              <a:chExt cx="968" cy="248"/>
            </a:xfrm>
          </p:grpSpPr>
          <p:sp>
            <p:nvSpPr>
              <p:cNvPr id="54" name="Rectangle 13"/>
              <p:cNvSpPr>
                <a:spLocks noChangeArrowheads="1"/>
              </p:cNvSpPr>
              <p:nvPr/>
            </p:nvSpPr>
            <p:spPr bwMode="auto">
              <a:xfrm>
                <a:off x="3334" y="2012"/>
                <a:ext cx="968" cy="248"/>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dirty="0">
                    <a:effectLst/>
                    <a:latin typeface="Arial" charset="0"/>
                  </a:rPr>
                  <a:t>To XRS pin</a:t>
                </a:r>
              </a:p>
            </p:txBody>
          </p:sp>
          <p:sp>
            <p:nvSpPr>
              <p:cNvPr id="55" name="Line 14"/>
              <p:cNvSpPr>
                <a:spLocks noChangeShapeType="1"/>
              </p:cNvSpPr>
              <p:nvPr/>
            </p:nvSpPr>
            <p:spPr bwMode="auto">
              <a:xfrm>
                <a:off x="3633" y="2043"/>
                <a:ext cx="324" cy="0"/>
              </a:xfrm>
              <a:prstGeom prst="line">
                <a:avLst/>
              </a:prstGeom>
              <a:noFill/>
              <a:ln w="25400">
                <a:solidFill>
                  <a:schemeClr val="tx1"/>
                </a:solidFill>
                <a:round/>
                <a:headEnd/>
                <a:tailEnd/>
              </a:ln>
              <a:effectLst/>
            </p:spPr>
            <p:txBody>
              <a:bodyPr wrap="none" anchor="ctr"/>
              <a:lstStyle/>
              <a:p>
                <a:endParaRPr lang="en-US" dirty="0">
                  <a:effectLst/>
                </a:endParaRPr>
              </a:p>
            </p:txBody>
          </p:sp>
        </p:grpSp>
        <p:sp>
          <p:nvSpPr>
            <p:cNvPr id="56" name="Rectangle 15"/>
            <p:cNvSpPr>
              <a:spLocks noChangeArrowheads="1"/>
            </p:cNvSpPr>
            <p:nvPr/>
          </p:nvSpPr>
          <p:spPr bwMode="auto">
            <a:xfrm>
              <a:off x="7489380" y="1184275"/>
              <a:ext cx="726162" cy="397545"/>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dirty="0">
                  <a:effectLst/>
                  <a:latin typeface="Arial" charset="0"/>
                </a:rPr>
                <a:t>CPU</a:t>
              </a:r>
            </a:p>
          </p:txBody>
        </p:sp>
        <p:grpSp>
          <p:nvGrpSpPr>
            <p:cNvPr id="57" name="Group 16"/>
            <p:cNvGrpSpPr>
              <a:grpSpLocks/>
            </p:cNvGrpSpPr>
            <p:nvPr/>
          </p:nvGrpSpPr>
          <p:grpSpPr bwMode="auto">
            <a:xfrm>
              <a:off x="7270750" y="2203450"/>
              <a:ext cx="711200" cy="396875"/>
              <a:chOff x="4175" y="1182"/>
              <a:chExt cx="448" cy="250"/>
            </a:xfrm>
          </p:grpSpPr>
          <p:sp>
            <p:nvSpPr>
              <p:cNvPr id="58" name="Rectangle 17"/>
              <p:cNvSpPr>
                <a:spLocks noChangeArrowheads="1"/>
              </p:cNvSpPr>
              <p:nvPr/>
            </p:nvSpPr>
            <p:spPr bwMode="auto">
              <a:xfrm>
                <a:off x="4175" y="1182"/>
                <a:ext cx="448" cy="25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dirty="0">
                    <a:effectLst/>
                    <a:latin typeface="Arial" charset="0"/>
                  </a:rPr>
                  <a:t>XRS</a:t>
                </a:r>
              </a:p>
            </p:txBody>
          </p:sp>
          <p:sp>
            <p:nvSpPr>
              <p:cNvPr id="59" name="Line 18"/>
              <p:cNvSpPr>
                <a:spLocks noChangeShapeType="1"/>
              </p:cNvSpPr>
              <p:nvPr/>
            </p:nvSpPr>
            <p:spPr bwMode="auto">
              <a:xfrm>
                <a:off x="4232" y="1215"/>
                <a:ext cx="331" cy="0"/>
              </a:xfrm>
              <a:prstGeom prst="line">
                <a:avLst/>
              </a:prstGeom>
              <a:noFill/>
              <a:ln w="25400">
                <a:solidFill>
                  <a:schemeClr val="tx1"/>
                </a:solidFill>
                <a:round/>
                <a:headEnd/>
                <a:tailEnd/>
              </a:ln>
              <a:effectLst/>
            </p:spPr>
            <p:txBody>
              <a:bodyPr wrap="none" anchor="ctr"/>
              <a:lstStyle/>
              <a:p>
                <a:endParaRPr lang="en-US" dirty="0">
                  <a:effectLst/>
                </a:endParaRPr>
              </a:p>
            </p:txBody>
          </p:sp>
        </p:grpSp>
        <p:sp>
          <p:nvSpPr>
            <p:cNvPr id="60" name="Rectangle 19"/>
            <p:cNvSpPr>
              <a:spLocks noChangeArrowheads="1"/>
            </p:cNvSpPr>
            <p:nvPr/>
          </p:nvSpPr>
          <p:spPr bwMode="auto">
            <a:xfrm>
              <a:off x="788988" y="2094548"/>
              <a:ext cx="2120774" cy="397545"/>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dirty="0">
                  <a:effectLst/>
                  <a:latin typeface="Arial" charset="0"/>
                </a:rPr>
                <a:t>Power-on Reset</a:t>
              </a:r>
            </a:p>
          </p:txBody>
        </p:sp>
        <p:sp>
          <p:nvSpPr>
            <p:cNvPr id="61" name="Rectangle 20"/>
            <p:cNvSpPr>
              <a:spLocks noChangeArrowheads="1"/>
            </p:cNvSpPr>
            <p:nvPr/>
          </p:nvSpPr>
          <p:spPr bwMode="auto">
            <a:xfrm>
              <a:off x="1004244" y="2597016"/>
              <a:ext cx="1920399" cy="397545"/>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dirty="0">
                  <a:effectLst/>
                  <a:latin typeface="Arial" charset="0"/>
                </a:rPr>
                <a:t>NMI WD Reset</a:t>
              </a:r>
            </a:p>
          </p:txBody>
        </p:sp>
        <p:sp>
          <p:nvSpPr>
            <p:cNvPr id="62" name="Arc 22"/>
            <p:cNvSpPr>
              <a:spLocks/>
            </p:cNvSpPr>
            <p:nvPr/>
          </p:nvSpPr>
          <p:spPr bwMode="auto">
            <a:xfrm>
              <a:off x="6262688" y="2095500"/>
              <a:ext cx="752475" cy="523875"/>
            </a:xfrm>
            <a:custGeom>
              <a:avLst/>
              <a:gdLst>
                <a:gd name="G0" fmla="+- 27 0 0"/>
                <a:gd name="G1" fmla="+- 21600 0 0"/>
                <a:gd name="G2" fmla="+- 21600 0 0"/>
                <a:gd name="T0" fmla="*/ 0 w 18926"/>
                <a:gd name="T1" fmla="*/ 0 h 21600"/>
                <a:gd name="T2" fmla="*/ 18926 w 18926"/>
                <a:gd name="T3" fmla="*/ 11141 h 21600"/>
                <a:gd name="T4" fmla="*/ 27 w 18926"/>
                <a:gd name="T5" fmla="*/ 21600 h 21600"/>
              </a:gdLst>
              <a:ahLst/>
              <a:cxnLst>
                <a:cxn ang="0">
                  <a:pos x="T0" y="T1"/>
                </a:cxn>
                <a:cxn ang="0">
                  <a:pos x="T2" y="T3"/>
                </a:cxn>
                <a:cxn ang="0">
                  <a:pos x="T4" y="T5"/>
                </a:cxn>
              </a:cxnLst>
              <a:rect l="0" t="0" r="r" b="b"/>
              <a:pathLst>
                <a:path w="18926" h="21600" fill="none" extrusionOk="0">
                  <a:moveTo>
                    <a:pt x="0" y="0"/>
                  </a:moveTo>
                  <a:cubicBezTo>
                    <a:pt x="9" y="0"/>
                    <a:pt x="18" y="-1"/>
                    <a:pt x="27" y="0"/>
                  </a:cubicBezTo>
                  <a:cubicBezTo>
                    <a:pt x="7884" y="0"/>
                    <a:pt x="15121" y="4266"/>
                    <a:pt x="18925" y="11141"/>
                  </a:cubicBezTo>
                </a:path>
                <a:path w="18926" h="21600" stroke="0" extrusionOk="0">
                  <a:moveTo>
                    <a:pt x="0" y="0"/>
                  </a:moveTo>
                  <a:cubicBezTo>
                    <a:pt x="9" y="0"/>
                    <a:pt x="18" y="-1"/>
                    <a:pt x="27" y="0"/>
                  </a:cubicBezTo>
                  <a:cubicBezTo>
                    <a:pt x="7884" y="0"/>
                    <a:pt x="15121" y="4266"/>
                    <a:pt x="18925" y="11141"/>
                  </a:cubicBezTo>
                  <a:lnTo>
                    <a:pt x="27" y="21600"/>
                  </a:lnTo>
                  <a:close/>
                </a:path>
              </a:pathLst>
            </a:custGeom>
            <a:solidFill>
              <a:schemeClr val="accent3"/>
            </a:solidFill>
            <a:ln w="12700" cap="rnd">
              <a:solidFill>
                <a:schemeClr val="tx1"/>
              </a:solidFill>
              <a:round/>
              <a:headEnd/>
              <a:tailEnd/>
            </a:ln>
            <a:effectLst/>
          </p:spPr>
          <p:txBody>
            <a:bodyPr wrap="none" anchor="ctr"/>
            <a:lstStyle/>
            <a:p>
              <a:endParaRPr lang="en-US" dirty="0">
                <a:effectLst/>
              </a:endParaRPr>
            </a:p>
          </p:txBody>
        </p:sp>
        <p:sp>
          <p:nvSpPr>
            <p:cNvPr id="63" name="Arc 23"/>
            <p:cNvSpPr>
              <a:spLocks/>
            </p:cNvSpPr>
            <p:nvPr/>
          </p:nvSpPr>
          <p:spPr bwMode="auto">
            <a:xfrm rot="10800000">
              <a:off x="6269038" y="2197100"/>
              <a:ext cx="750888" cy="523875"/>
            </a:xfrm>
            <a:custGeom>
              <a:avLst/>
              <a:gdLst>
                <a:gd name="G0" fmla="+- 18937 0 0"/>
                <a:gd name="G1" fmla="+- 21600 0 0"/>
                <a:gd name="G2" fmla="+- 21600 0 0"/>
                <a:gd name="T0" fmla="*/ 0 w 18937"/>
                <a:gd name="T1" fmla="*/ 11209 h 21600"/>
                <a:gd name="T2" fmla="*/ 18910 w 18937"/>
                <a:gd name="T3" fmla="*/ 0 h 21600"/>
                <a:gd name="T4" fmla="*/ 18937 w 18937"/>
                <a:gd name="T5" fmla="*/ 21600 h 21600"/>
              </a:gdLst>
              <a:ahLst/>
              <a:cxnLst>
                <a:cxn ang="0">
                  <a:pos x="T0" y="T1"/>
                </a:cxn>
                <a:cxn ang="0">
                  <a:pos x="T2" y="T3"/>
                </a:cxn>
                <a:cxn ang="0">
                  <a:pos x="T4" y="T5"/>
                </a:cxn>
              </a:cxnLst>
              <a:rect l="0" t="0" r="r" b="b"/>
              <a:pathLst>
                <a:path w="18937" h="21600" fill="none" extrusionOk="0">
                  <a:moveTo>
                    <a:pt x="0" y="11209"/>
                  </a:moveTo>
                  <a:cubicBezTo>
                    <a:pt x="3788" y="4305"/>
                    <a:pt x="11034" y="9"/>
                    <a:pt x="18910" y="0"/>
                  </a:cubicBezTo>
                </a:path>
                <a:path w="18937" h="21600" stroke="0" extrusionOk="0">
                  <a:moveTo>
                    <a:pt x="0" y="11209"/>
                  </a:moveTo>
                  <a:cubicBezTo>
                    <a:pt x="3788" y="4305"/>
                    <a:pt x="11034" y="9"/>
                    <a:pt x="18910" y="0"/>
                  </a:cubicBezTo>
                  <a:lnTo>
                    <a:pt x="18937" y="21600"/>
                  </a:lnTo>
                  <a:close/>
                </a:path>
              </a:pathLst>
            </a:custGeom>
            <a:solidFill>
              <a:schemeClr val="accent3"/>
            </a:solidFill>
            <a:ln w="12700" cap="rnd">
              <a:solidFill>
                <a:schemeClr val="tx1"/>
              </a:solidFill>
              <a:round/>
              <a:headEnd/>
              <a:tailEnd/>
            </a:ln>
            <a:effectLst/>
          </p:spPr>
          <p:txBody>
            <a:bodyPr wrap="none" anchor="ctr"/>
            <a:lstStyle/>
            <a:p>
              <a:endParaRPr lang="en-US" dirty="0">
                <a:effectLst/>
              </a:endParaRPr>
            </a:p>
          </p:txBody>
        </p:sp>
        <p:sp>
          <p:nvSpPr>
            <p:cNvPr id="64" name="Arc 24"/>
            <p:cNvSpPr>
              <a:spLocks/>
            </p:cNvSpPr>
            <p:nvPr/>
          </p:nvSpPr>
          <p:spPr bwMode="auto">
            <a:xfrm>
              <a:off x="6194425" y="2093913"/>
              <a:ext cx="133350" cy="627062"/>
            </a:xfrm>
            <a:custGeom>
              <a:avLst/>
              <a:gdLst>
                <a:gd name="G0" fmla="+- 0 0 0"/>
                <a:gd name="G1" fmla="+- 18497 0 0"/>
                <a:gd name="G2" fmla="+- 21600 0 0"/>
                <a:gd name="T0" fmla="*/ 11155 w 21600"/>
                <a:gd name="T1" fmla="*/ 0 h 37087"/>
                <a:gd name="T2" fmla="*/ 10999 w 21600"/>
                <a:gd name="T3" fmla="*/ 37087 h 37087"/>
                <a:gd name="T4" fmla="*/ 0 w 21600"/>
                <a:gd name="T5" fmla="*/ 18497 h 37087"/>
              </a:gdLst>
              <a:ahLst/>
              <a:cxnLst>
                <a:cxn ang="0">
                  <a:pos x="T0" y="T1"/>
                </a:cxn>
                <a:cxn ang="0">
                  <a:pos x="T2" y="T3"/>
                </a:cxn>
                <a:cxn ang="0">
                  <a:pos x="T4" y="T5"/>
                </a:cxn>
              </a:cxnLst>
              <a:rect l="0" t="0" r="r" b="b"/>
              <a:pathLst>
                <a:path w="21600" h="37087" fill="none" extrusionOk="0">
                  <a:moveTo>
                    <a:pt x="11154" y="0"/>
                  </a:moveTo>
                  <a:cubicBezTo>
                    <a:pt x="17637" y="3909"/>
                    <a:pt x="21600" y="10927"/>
                    <a:pt x="21600" y="18497"/>
                  </a:cubicBezTo>
                  <a:cubicBezTo>
                    <a:pt x="21600" y="26131"/>
                    <a:pt x="17569" y="33199"/>
                    <a:pt x="10998" y="37086"/>
                  </a:cubicBezTo>
                </a:path>
                <a:path w="21600" h="37087" stroke="0" extrusionOk="0">
                  <a:moveTo>
                    <a:pt x="11154" y="0"/>
                  </a:moveTo>
                  <a:cubicBezTo>
                    <a:pt x="17637" y="3909"/>
                    <a:pt x="21600" y="10927"/>
                    <a:pt x="21600" y="18497"/>
                  </a:cubicBezTo>
                  <a:cubicBezTo>
                    <a:pt x="21600" y="26131"/>
                    <a:pt x="17569" y="33199"/>
                    <a:pt x="10998" y="37086"/>
                  </a:cubicBezTo>
                  <a:lnTo>
                    <a:pt x="0" y="18497"/>
                  </a:lnTo>
                  <a:close/>
                </a:path>
              </a:pathLst>
            </a:custGeom>
            <a:solidFill>
              <a:schemeClr val="accent1"/>
            </a:solidFill>
            <a:ln w="12700" cap="rnd">
              <a:solidFill>
                <a:schemeClr val="tx1"/>
              </a:solidFill>
              <a:round/>
              <a:headEnd/>
              <a:tailEnd/>
            </a:ln>
            <a:effectLst/>
          </p:spPr>
          <p:txBody>
            <a:bodyPr wrap="none" anchor="ctr"/>
            <a:lstStyle/>
            <a:p>
              <a:endParaRPr lang="en-US" dirty="0">
                <a:effectLst/>
              </a:endParaRPr>
            </a:p>
          </p:txBody>
        </p:sp>
        <p:sp>
          <p:nvSpPr>
            <p:cNvPr id="65" name="Arc 25"/>
            <p:cNvSpPr>
              <a:spLocks/>
            </p:cNvSpPr>
            <p:nvPr/>
          </p:nvSpPr>
          <p:spPr bwMode="auto">
            <a:xfrm>
              <a:off x="6989763" y="2363788"/>
              <a:ext cx="42863" cy="50800"/>
            </a:xfrm>
            <a:custGeom>
              <a:avLst/>
              <a:gdLst>
                <a:gd name="G0" fmla="+- 0 0 0"/>
                <a:gd name="G1" fmla="+- 18388 0 0"/>
                <a:gd name="G2" fmla="+- 21600 0 0"/>
                <a:gd name="T0" fmla="*/ 11334 w 21585"/>
                <a:gd name="T1" fmla="*/ 0 h 18388"/>
                <a:gd name="T2" fmla="*/ 21585 w 21585"/>
                <a:gd name="T3" fmla="*/ 17580 h 18388"/>
                <a:gd name="T4" fmla="*/ 0 w 21585"/>
                <a:gd name="T5" fmla="*/ 18388 h 18388"/>
              </a:gdLst>
              <a:ahLst/>
              <a:cxnLst>
                <a:cxn ang="0">
                  <a:pos x="T0" y="T1"/>
                </a:cxn>
                <a:cxn ang="0">
                  <a:pos x="T2" y="T3"/>
                </a:cxn>
                <a:cxn ang="0">
                  <a:pos x="T4" y="T5"/>
                </a:cxn>
              </a:cxnLst>
              <a:rect l="0" t="0" r="r" b="b"/>
              <a:pathLst>
                <a:path w="21585" h="18388" fill="none" extrusionOk="0">
                  <a:moveTo>
                    <a:pt x="11333" y="0"/>
                  </a:moveTo>
                  <a:cubicBezTo>
                    <a:pt x="17470" y="3782"/>
                    <a:pt x="21315" y="10376"/>
                    <a:pt x="21584" y="17580"/>
                  </a:cubicBezTo>
                </a:path>
                <a:path w="21585" h="18388" stroke="0" extrusionOk="0">
                  <a:moveTo>
                    <a:pt x="11333" y="0"/>
                  </a:moveTo>
                  <a:cubicBezTo>
                    <a:pt x="17470" y="3782"/>
                    <a:pt x="21315" y="10376"/>
                    <a:pt x="21584" y="17580"/>
                  </a:cubicBezTo>
                  <a:lnTo>
                    <a:pt x="0" y="18388"/>
                  </a:lnTo>
                  <a:close/>
                </a:path>
              </a:pathLst>
            </a:custGeom>
            <a:solidFill>
              <a:schemeClr val="accent2"/>
            </a:solidFill>
            <a:ln w="12700">
              <a:solidFill>
                <a:schemeClr val="tx1"/>
              </a:solidFill>
              <a:round/>
              <a:headEnd type="none" w="sm" len="sm"/>
              <a:tailEnd type="none" w="sm" len="sm"/>
            </a:ln>
            <a:effectLst/>
          </p:spPr>
          <p:txBody>
            <a:bodyPr wrap="none" anchor="ctr"/>
            <a:lstStyle/>
            <a:p>
              <a:endParaRPr lang="en-US" dirty="0">
                <a:effectLst/>
              </a:endParaRPr>
            </a:p>
          </p:txBody>
        </p:sp>
        <p:sp>
          <p:nvSpPr>
            <p:cNvPr id="66" name="Arc 26"/>
            <p:cNvSpPr>
              <a:spLocks/>
            </p:cNvSpPr>
            <p:nvPr/>
          </p:nvSpPr>
          <p:spPr bwMode="auto">
            <a:xfrm flipV="1">
              <a:off x="6989763" y="2406650"/>
              <a:ext cx="42863" cy="50800"/>
            </a:xfrm>
            <a:custGeom>
              <a:avLst/>
              <a:gdLst>
                <a:gd name="G0" fmla="+- 0 0 0"/>
                <a:gd name="G1" fmla="+- 18388 0 0"/>
                <a:gd name="G2" fmla="+- 21600 0 0"/>
                <a:gd name="T0" fmla="*/ 11334 w 21584"/>
                <a:gd name="T1" fmla="*/ 0 h 18388"/>
                <a:gd name="T2" fmla="*/ 21584 w 21584"/>
                <a:gd name="T3" fmla="*/ 17548 h 18388"/>
                <a:gd name="T4" fmla="*/ 0 w 21584"/>
                <a:gd name="T5" fmla="*/ 18388 h 18388"/>
              </a:gdLst>
              <a:ahLst/>
              <a:cxnLst>
                <a:cxn ang="0">
                  <a:pos x="T0" y="T1"/>
                </a:cxn>
                <a:cxn ang="0">
                  <a:pos x="T2" y="T3"/>
                </a:cxn>
                <a:cxn ang="0">
                  <a:pos x="T4" y="T5"/>
                </a:cxn>
              </a:cxnLst>
              <a:rect l="0" t="0" r="r" b="b"/>
              <a:pathLst>
                <a:path w="21584" h="18388" fill="none" extrusionOk="0">
                  <a:moveTo>
                    <a:pt x="11333" y="0"/>
                  </a:moveTo>
                  <a:cubicBezTo>
                    <a:pt x="17460" y="3776"/>
                    <a:pt x="21303" y="10356"/>
                    <a:pt x="21583" y="17548"/>
                  </a:cubicBezTo>
                </a:path>
                <a:path w="21584" h="18388" stroke="0" extrusionOk="0">
                  <a:moveTo>
                    <a:pt x="11333" y="0"/>
                  </a:moveTo>
                  <a:cubicBezTo>
                    <a:pt x="17460" y="3776"/>
                    <a:pt x="21303" y="10356"/>
                    <a:pt x="21583" y="17548"/>
                  </a:cubicBezTo>
                  <a:lnTo>
                    <a:pt x="0" y="18388"/>
                  </a:lnTo>
                  <a:close/>
                </a:path>
              </a:pathLst>
            </a:custGeom>
            <a:solidFill>
              <a:schemeClr val="accent2"/>
            </a:solidFill>
            <a:ln w="12700">
              <a:solidFill>
                <a:schemeClr val="tx1"/>
              </a:solidFill>
              <a:round/>
              <a:headEnd type="none" w="sm" len="sm"/>
              <a:tailEnd type="none" w="sm" len="sm"/>
            </a:ln>
            <a:effectLst/>
          </p:spPr>
          <p:txBody>
            <a:bodyPr wrap="none" anchor="ctr"/>
            <a:lstStyle/>
            <a:p>
              <a:endParaRPr lang="en-US" dirty="0">
                <a:effectLst/>
              </a:endParaRPr>
            </a:p>
          </p:txBody>
        </p:sp>
        <p:sp>
          <p:nvSpPr>
            <p:cNvPr id="67" name="Oval 27"/>
            <p:cNvSpPr>
              <a:spLocks noChangeArrowheads="1"/>
            </p:cNvSpPr>
            <p:nvPr/>
          </p:nvSpPr>
          <p:spPr bwMode="auto">
            <a:xfrm>
              <a:off x="6821488" y="2338388"/>
              <a:ext cx="203200" cy="138112"/>
            </a:xfrm>
            <a:prstGeom prst="ellipse">
              <a:avLst/>
            </a:prstGeom>
            <a:solidFill>
              <a:schemeClr val="accent3"/>
            </a:solidFill>
            <a:ln w="12700">
              <a:noFill/>
              <a:round/>
              <a:headEnd type="none" w="sm" len="sm"/>
              <a:tailEnd type="none" w="sm" len="sm"/>
            </a:ln>
            <a:effectLst/>
          </p:spPr>
          <p:txBody>
            <a:bodyPr wrap="none" anchor="ctr"/>
            <a:lstStyle/>
            <a:p>
              <a:endParaRPr lang="en-US" dirty="0">
                <a:effectLst/>
              </a:endParaRPr>
            </a:p>
          </p:txBody>
        </p:sp>
        <p:sp>
          <p:nvSpPr>
            <p:cNvPr id="68" name="Line 28"/>
            <p:cNvSpPr>
              <a:spLocks noChangeShapeType="1"/>
            </p:cNvSpPr>
            <p:nvPr/>
          </p:nvSpPr>
          <p:spPr bwMode="auto">
            <a:xfrm>
              <a:off x="4954588" y="2546350"/>
              <a:ext cx="1355725" cy="0"/>
            </a:xfrm>
            <a:prstGeom prst="line">
              <a:avLst/>
            </a:prstGeom>
            <a:noFill/>
            <a:ln w="12700">
              <a:solidFill>
                <a:schemeClr val="tx1"/>
              </a:solidFill>
              <a:round/>
              <a:headEnd type="none" w="sm" len="sm"/>
              <a:tailEnd type="none" w="sm" len="sm"/>
            </a:ln>
            <a:effectLst/>
          </p:spPr>
          <p:txBody>
            <a:bodyPr/>
            <a:lstStyle/>
            <a:p>
              <a:endParaRPr lang="en-US" dirty="0">
                <a:effectLst/>
              </a:endParaRPr>
            </a:p>
          </p:txBody>
        </p:sp>
        <p:sp>
          <p:nvSpPr>
            <p:cNvPr id="69" name="Rectangle 29"/>
            <p:cNvSpPr>
              <a:spLocks noChangeArrowheads="1"/>
            </p:cNvSpPr>
            <p:nvPr/>
          </p:nvSpPr>
          <p:spPr bwMode="auto">
            <a:xfrm>
              <a:off x="2725738" y="1081088"/>
              <a:ext cx="2862262" cy="393700"/>
            </a:xfrm>
            <a:prstGeom prst="rect">
              <a:avLst/>
            </a:prstGeom>
            <a:noFill/>
            <a:ln w="12700">
              <a:noFill/>
              <a:miter lim="800000"/>
              <a:headEnd/>
              <a:tailEnd/>
            </a:ln>
            <a:effectLst/>
          </p:spPr>
          <p:txBody>
            <a:bodyPr lIns="90488" tIns="44450" rIns="90488" bIns="44450">
              <a:spAutoFit/>
            </a:bodyPr>
            <a:lstStyle/>
            <a:p>
              <a:pPr>
                <a:lnSpc>
                  <a:spcPct val="100000"/>
                </a:lnSpc>
                <a:spcBef>
                  <a:spcPct val="0"/>
                </a:spcBef>
              </a:pPr>
              <a:r>
                <a:rPr lang="en-US" sz="2000" dirty="0">
                  <a:effectLst/>
                  <a:latin typeface="Arial" charset="0"/>
                </a:rPr>
                <a:t>Missing Clock Detect</a:t>
              </a:r>
            </a:p>
          </p:txBody>
        </p:sp>
        <p:sp>
          <p:nvSpPr>
            <p:cNvPr id="70" name="Freeform 30"/>
            <p:cNvSpPr>
              <a:spLocks/>
            </p:cNvSpPr>
            <p:nvPr/>
          </p:nvSpPr>
          <p:spPr bwMode="auto">
            <a:xfrm>
              <a:off x="5459413" y="1300163"/>
              <a:ext cx="850900" cy="979487"/>
            </a:xfrm>
            <a:custGeom>
              <a:avLst/>
              <a:gdLst/>
              <a:ahLst/>
              <a:cxnLst>
                <a:cxn ang="0">
                  <a:pos x="0" y="0"/>
                </a:cxn>
                <a:cxn ang="0">
                  <a:pos x="217" y="0"/>
                </a:cxn>
                <a:cxn ang="0">
                  <a:pos x="217" y="617"/>
                </a:cxn>
                <a:cxn ang="0">
                  <a:pos x="671" y="617"/>
                </a:cxn>
              </a:cxnLst>
              <a:rect l="0" t="0" r="r" b="b"/>
              <a:pathLst>
                <a:path w="671" h="617">
                  <a:moveTo>
                    <a:pt x="0" y="0"/>
                  </a:moveTo>
                  <a:lnTo>
                    <a:pt x="217" y="0"/>
                  </a:lnTo>
                  <a:lnTo>
                    <a:pt x="217" y="617"/>
                  </a:lnTo>
                  <a:lnTo>
                    <a:pt x="671" y="617"/>
                  </a:lnTo>
                </a:path>
              </a:pathLst>
            </a:custGeom>
            <a:noFill/>
            <a:ln w="12700" cap="flat" cmpd="sng">
              <a:solidFill>
                <a:schemeClr val="tx1"/>
              </a:solidFill>
              <a:prstDash val="solid"/>
              <a:round/>
              <a:headEnd type="none" w="sm" len="sm"/>
              <a:tailEnd type="none" w="sm" len="sm"/>
            </a:ln>
            <a:effectLst/>
          </p:spPr>
          <p:txBody>
            <a:bodyPr/>
            <a:lstStyle/>
            <a:p>
              <a:endParaRPr lang="en-US" dirty="0">
                <a:effectLst/>
              </a:endParaRPr>
            </a:p>
          </p:txBody>
        </p:sp>
        <p:sp>
          <p:nvSpPr>
            <p:cNvPr id="71" name="Arc 32"/>
            <p:cNvSpPr>
              <a:spLocks/>
            </p:cNvSpPr>
            <p:nvPr/>
          </p:nvSpPr>
          <p:spPr bwMode="auto">
            <a:xfrm>
              <a:off x="4176713" y="2232025"/>
              <a:ext cx="752475" cy="523875"/>
            </a:xfrm>
            <a:custGeom>
              <a:avLst/>
              <a:gdLst>
                <a:gd name="G0" fmla="+- 27 0 0"/>
                <a:gd name="G1" fmla="+- 21600 0 0"/>
                <a:gd name="G2" fmla="+- 21600 0 0"/>
                <a:gd name="T0" fmla="*/ 0 w 18926"/>
                <a:gd name="T1" fmla="*/ 0 h 21600"/>
                <a:gd name="T2" fmla="*/ 18926 w 18926"/>
                <a:gd name="T3" fmla="*/ 11141 h 21600"/>
                <a:gd name="T4" fmla="*/ 27 w 18926"/>
                <a:gd name="T5" fmla="*/ 21600 h 21600"/>
              </a:gdLst>
              <a:ahLst/>
              <a:cxnLst>
                <a:cxn ang="0">
                  <a:pos x="T0" y="T1"/>
                </a:cxn>
                <a:cxn ang="0">
                  <a:pos x="T2" y="T3"/>
                </a:cxn>
                <a:cxn ang="0">
                  <a:pos x="T4" y="T5"/>
                </a:cxn>
              </a:cxnLst>
              <a:rect l="0" t="0" r="r" b="b"/>
              <a:pathLst>
                <a:path w="18926" h="21600" fill="none" extrusionOk="0">
                  <a:moveTo>
                    <a:pt x="0" y="0"/>
                  </a:moveTo>
                  <a:cubicBezTo>
                    <a:pt x="9" y="0"/>
                    <a:pt x="18" y="-1"/>
                    <a:pt x="27" y="0"/>
                  </a:cubicBezTo>
                  <a:cubicBezTo>
                    <a:pt x="7884" y="0"/>
                    <a:pt x="15121" y="4266"/>
                    <a:pt x="18925" y="11141"/>
                  </a:cubicBezTo>
                </a:path>
                <a:path w="18926" h="21600" stroke="0" extrusionOk="0">
                  <a:moveTo>
                    <a:pt x="0" y="0"/>
                  </a:moveTo>
                  <a:cubicBezTo>
                    <a:pt x="9" y="0"/>
                    <a:pt x="18" y="-1"/>
                    <a:pt x="27" y="0"/>
                  </a:cubicBezTo>
                  <a:cubicBezTo>
                    <a:pt x="7884" y="0"/>
                    <a:pt x="15121" y="4266"/>
                    <a:pt x="18925" y="11141"/>
                  </a:cubicBezTo>
                  <a:lnTo>
                    <a:pt x="27" y="21600"/>
                  </a:lnTo>
                  <a:close/>
                </a:path>
              </a:pathLst>
            </a:custGeom>
            <a:solidFill>
              <a:schemeClr val="accent3"/>
            </a:solidFill>
            <a:ln w="12700" cap="rnd">
              <a:solidFill>
                <a:schemeClr val="tx1"/>
              </a:solidFill>
              <a:round/>
              <a:headEnd/>
              <a:tailEnd/>
            </a:ln>
            <a:effectLst/>
          </p:spPr>
          <p:txBody>
            <a:bodyPr wrap="none" anchor="ctr"/>
            <a:lstStyle/>
            <a:p>
              <a:endParaRPr lang="en-US" dirty="0">
                <a:effectLst/>
              </a:endParaRPr>
            </a:p>
          </p:txBody>
        </p:sp>
        <p:sp>
          <p:nvSpPr>
            <p:cNvPr id="72" name="Arc 33"/>
            <p:cNvSpPr>
              <a:spLocks/>
            </p:cNvSpPr>
            <p:nvPr/>
          </p:nvSpPr>
          <p:spPr bwMode="auto">
            <a:xfrm rot="10800000">
              <a:off x="4183063" y="2333625"/>
              <a:ext cx="750888" cy="523875"/>
            </a:xfrm>
            <a:custGeom>
              <a:avLst/>
              <a:gdLst>
                <a:gd name="G0" fmla="+- 18937 0 0"/>
                <a:gd name="G1" fmla="+- 21600 0 0"/>
                <a:gd name="G2" fmla="+- 21600 0 0"/>
                <a:gd name="T0" fmla="*/ 0 w 18937"/>
                <a:gd name="T1" fmla="*/ 11209 h 21600"/>
                <a:gd name="T2" fmla="*/ 18910 w 18937"/>
                <a:gd name="T3" fmla="*/ 0 h 21600"/>
                <a:gd name="T4" fmla="*/ 18937 w 18937"/>
                <a:gd name="T5" fmla="*/ 21600 h 21600"/>
              </a:gdLst>
              <a:ahLst/>
              <a:cxnLst>
                <a:cxn ang="0">
                  <a:pos x="T0" y="T1"/>
                </a:cxn>
                <a:cxn ang="0">
                  <a:pos x="T2" y="T3"/>
                </a:cxn>
                <a:cxn ang="0">
                  <a:pos x="T4" y="T5"/>
                </a:cxn>
              </a:cxnLst>
              <a:rect l="0" t="0" r="r" b="b"/>
              <a:pathLst>
                <a:path w="18937" h="21600" fill="none" extrusionOk="0">
                  <a:moveTo>
                    <a:pt x="0" y="11209"/>
                  </a:moveTo>
                  <a:cubicBezTo>
                    <a:pt x="3788" y="4305"/>
                    <a:pt x="11034" y="9"/>
                    <a:pt x="18910" y="0"/>
                  </a:cubicBezTo>
                </a:path>
                <a:path w="18937" h="21600" stroke="0" extrusionOk="0">
                  <a:moveTo>
                    <a:pt x="0" y="11209"/>
                  </a:moveTo>
                  <a:cubicBezTo>
                    <a:pt x="3788" y="4305"/>
                    <a:pt x="11034" y="9"/>
                    <a:pt x="18910" y="0"/>
                  </a:cubicBezTo>
                  <a:lnTo>
                    <a:pt x="18937" y="21600"/>
                  </a:lnTo>
                  <a:close/>
                </a:path>
              </a:pathLst>
            </a:custGeom>
            <a:solidFill>
              <a:schemeClr val="accent3"/>
            </a:solidFill>
            <a:ln w="12700" cap="rnd">
              <a:solidFill>
                <a:schemeClr val="tx1"/>
              </a:solidFill>
              <a:round/>
              <a:headEnd/>
              <a:tailEnd/>
            </a:ln>
            <a:effectLst/>
          </p:spPr>
          <p:txBody>
            <a:bodyPr wrap="none" anchor="ctr"/>
            <a:lstStyle/>
            <a:p>
              <a:endParaRPr lang="en-US" dirty="0">
                <a:effectLst/>
              </a:endParaRPr>
            </a:p>
          </p:txBody>
        </p:sp>
        <p:sp>
          <p:nvSpPr>
            <p:cNvPr id="73" name="Arc 34"/>
            <p:cNvSpPr>
              <a:spLocks/>
            </p:cNvSpPr>
            <p:nvPr/>
          </p:nvSpPr>
          <p:spPr bwMode="auto">
            <a:xfrm>
              <a:off x="4108450" y="2230438"/>
              <a:ext cx="133350" cy="627062"/>
            </a:xfrm>
            <a:custGeom>
              <a:avLst/>
              <a:gdLst>
                <a:gd name="G0" fmla="+- 0 0 0"/>
                <a:gd name="G1" fmla="+- 18497 0 0"/>
                <a:gd name="G2" fmla="+- 21600 0 0"/>
                <a:gd name="T0" fmla="*/ 11155 w 21600"/>
                <a:gd name="T1" fmla="*/ 0 h 37087"/>
                <a:gd name="T2" fmla="*/ 10999 w 21600"/>
                <a:gd name="T3" fmla="*/ 37087 h 37087"/>
                <a:gd name="T4" fmla="*/ 0 w 21600"/>
                <a:gd name="T5" fmla="*/ 18497 h 37087"/>
              </a:gdLst>
              <a:ahLst/>
              <a:cxnLst>
                <a:cxn ang="0">
                  <a:pos x="T0" y="T1"/>
                </a:cxn>
                <a:cxn ang="0">
                  <a:pos x="T2" y="T3"/>
                </a:cxn>
                <a:cxn ang="0">
                  <a:pos x="T4" y="T5"/>
                </a:cxn>
              </a:cxnLst>
              <a:rect l="0" t="0" r="r" b="b"/>
              <a:pathLst>
                <a:path w="21600" h="37087" fill="none" extrusionOk="0">
                  <a:moveTo>
                    <a:pt x="11154" y="0"/>
                  </a:moveTo>
                  <a:cubicBezTo>
                    <a:pt x="17637" y="3909"/>
                    <a:pt x="21600" y="10927"/>
                    <a:pt x="21600" y="18497"/>
                  </a:cubicBezTo>
                  <a:cubicBezTo>
                    <a:pt x="21600" y="26131"/>
                    <a:pt x="17569" y="33199"/>
                    <a:pt x="10998" y="37086"/>
                  </a:cubicBezTo>
                </a:path>
                <a:path w="21600" h="37087" stroke="0" extrusionOk="0">
                  <a:moveTo>
                    <a:pt x="11154" y="0"/>
                  </a:moveTo>
                  <a:cubicBezTo>
                    <a:pt x="17637" y="3909"/>
                    <a:pt x="21600" y="10927"/>
                    <a:pt x="21600" y="18497"/>
                  </a:cubicBezTo>
                  <a:cubicBezTo>
                    <a:pt x="21600" y="26131"/>
                    <a:pt x="17569" y="33199"/>
                    <a:pt x="10998" y="37086"/>
                  </a:cubicBezTo>
                  <a:lnTo>
                    <a:pt x="0" y="18497"/>
                  </a:lnTo>
                  <a:close/>
                </a:path>
              </a:pathLst>
            </a:custGeom>
            <a:solidFill>
              <a:schemeClr val="accent1"/>
            </a:solidFill>
            <a:ln w="12700" cap="rnd">
              <a:solidFill>
                <a:schemeClr val="tx1"/>
              </a:solidFill>
              <a:round/>
              <a:headEnd/>
              <a:tailEnd/>
            </a:ln>
            <a:effectLst/>
          </p:spPr>
          <p:txBody>
            <a:bodyPr wrap="none" anchor="ctr"/>
            <a:lstStyle/>
            <a:p>
              <a:endParaRPr lang="en-US" dirty="0">
                <a:solidFill>
                  <a:schemeClr val="accent1"/>
                </a:solidFill>
                <a:effectLst/>
              </a:endParaRPr>
            </a:p>
          </p:txBody>
        </p:sp>
        <p:sp>
          <p:nvSpPr>
            <p:cNvPr id="74" name="Arc 35"/>
            <p:cNvSpPr>
              <a:spLocks/>
            </p:cNvSpPr>
            <p:nvPr/>
          </p:nvSpPr>
          <p:spPr bwMode="auto">
            <a:xfrm>
              <a:off x="4903788" y="2500313"/>
              <a:ext cx="42863" cy="50800"/>
            </a:xfrm>
            <a:custGeom>
              <a:avLst/>
              <a:gdLst>
                <a:gd name="G0" fmla="+- 0 0 0"/>
                <a:gd name="G1" fmla="+- 18388 0 0"/>
                <a:gd name="G2" fmla="+- 21600 0 0"/>
                <a:gd name="T0" fmla="*/ 11334 w 21585"/>
                <a:gd name="T1" fmla="*/ 0 h 18388"/>
                <a:gd name="T2" fmla="*/ 21585 w 21585"/>
                <a:gd name="T3" fmla="*/ 17580 h 18388"/>
                <a:gd name="T4" fmla="*/ 0 w 21585"/>
                <a:gd name="T5" fmla="*/ 18388 h 18388"/>
              </a:gdLst>
              <a:ahLst/>
              <a:cxnLst>
                <a:cxn ang="0">
                  <a:pos x="T0" y="T1"/>
                </a:cxn>
                <a:cxn ang="0">
                  <a:pos x="T2" y="T3"/>
                </a:cxn>
                <a:cxn ang="0">
                  <a:pos x="T4" y="T5"/>
                </a:cxn>
              </a:cxnLst>
              <a:rect l="0" t="0" r="r" b="b"/>
              <a:pathLst>
                <a:path w="21585" h="18388" fill="none" extrusionOk="0">
                  <a:moveTo>
                    <a:pt x="11333" y="0"/>
                  </a:moveTo>
                  <a:cubicBezTo>
                    <a:pt x="17470" y="3782"/>
                    <a:pt x="21315" y="10376"/>
                    <a:pt x="21584" y="17580"/>
                  </a:cubicBezTo>
                </a:path>
                <a:path w="21585" h="18388" stroke="0" extrusionOk="0">
                  <a:moveTo>
                    <a:pt x="11333" y="0"/>
                  </a:moveTo>
                  <a:cubicBezTo>
                    <a:pt x="17470" y="3782"/>
                    <a:pt x="21315" y="10376"/>
                    <a:pt x="21584" y="17580"/>
                  </a:cubicBezTo>
                  <a:lnTo>
                    <a:pt x="0" y="18388"/>
                  </a:lnTo>
                  <a:close/>
                </a:path>
              </a:pathLst>
            </a:custGeom>
            <a:solidFill>
              <a:schemeClr val="accent2"/>
            </a:solidFill>
            <a:ln w="12700">
              <a:solidFill>
                <a:schemeClr val="tx1"/>
              </a:solidFill>
              <a:round/>
              <a:headEnd type="none" w="sm" len="sm"/>
              <a:tailEnd type="none" w="sm" len="sm"/>
            </a:ln>
            <a:effectLst/>
          </p:spPr>
          <p:txBody>
            <a:bodyPr wrap="none" anchor="ctr"/>
            <a:lstStyle/>
            <a:p>
              <a:endParaRPr lang="en-US" dirty="0">
                <a:effectLst/>
              </a:endParaRPr>
            </a:p>
          </p:txBody>
        </p:sp>
        <p:sp>
          <p:nvSpPr>
            <p:cNvPr id="75" name="Arc 36"/>
            <p:cNvSpPr>
              <a:spLocks/>
            </p:cNvSpPr>
            <p:nvPr/>
          </p:nvSpPr>
          <p:spPr bwMode="auto">
            <a:xfrm flipV="1">
              <a:off x="4903788" y="2543175"/>
              <a:ext cx="42863" cy="50800"/>
            </a:xfrm>
            <a:custGeom>
              <a:avLst/>
              <a:gdLst>
                <a:gd name="G0" fmla="+- 0 0 0"/>
                <a:gd name="G1" fmla="+- 18388 0 0"/>
                <a:gd name="G2" fmla="+- 21600 0 0"/>
                <a:gd name="T0" fmla="*/ 11334 w 21584"/>
                <a:gd name="T1" fmla="*/ 0 h 18388"/>
                <a:gd name="T2" fmla="*/ 21584 w 21584"/>
                <a:gd name="T3" fmla="*/ 17548 h 18388"/>
                <a:gd name="T4" fmla="*/ 0 w 21584"/>
                <a:gd name="T5" fmla="*/ 18388 h 18388"/>
              </a:gdLst>
              <a:ahLst/>
              <a:cxnLst>
                <a:cxn ang="0">
                  <a:pos x="T0" y="T1"/>
                </a:cxn>
                <a:cxn ang="0">
                  <a:pos x="T2" y="T3"/>
                </a:cxn>
                <a:cxn ang="0">
                  <a:pos x="T4" y="T5"/>
                </a:cxn>
              </a:cxnLst>
              <a:rect l="0" t="0" r="r" b="b"/>
              <a:pathLst>
                <a:path w="21584" h="18388" fill="none" extrusionOk="0">
                  <a:moveTo>
                    <a:pt x="11333" y="0"/>
                  </a:moveTo>
                  <a:cubicBezTo>
                    <a:pt x="17460" y="3776"/>
                    <a:pt x="21303" y="10356"/>
                    <a:pt x="21583" y="17548"/>
                  </a:cubicBezTo>
                </a:path>
                <a:path w="21584" h="18388" stroke="0" extrusionOk="0">
                  <a:moveTo>
                    <a:pt x="11333" y="0"/>
                  </a:moveTo>
                  <a:cubicBezTo>
                    <a:pt x="17460" y="3776"/>
                    <a:pt x="21303" y="10356"/>
                    <a:pt x="21583" y="17548"/>
                  </a:cubicBezTo>
                  <a:lnTo>
                    <a:pt x="0" y="18388"/>
                  </a:lnTo>
                  <a:close/>
                </a:path>
              </a:pathLst>
            </a:custGeom>
            <a:solidFill>
              <a:schemeClr val="accent2"/>
            </a:solidFill>
            <a:ln w="12700">
              <a:solidFill>
                <a:schemeClr val="tx1"/>
              </a:solidFill>
              <a:round/>
              <a:headEnd type="none" w="sm" len="sm"/>
              <a:tailEnd type="none" w="sm" len="sm"/>
            </a:ln>
            <a:effectLst/>
          </p:spPr>
          <p:txBody>
            <a:bodyPr wrap="none" anchor="ctr"/>
            <a:lstStyle/>
            <a:p>
              <a:endParaRPr lang="en-US" dirty="0">
                <a:effectLst/>
              </a:endParaRPr>
            </a:p>
          </p:txBody>
        </p:sp>
        <p:sp>
          <p:nvSpPr>
            <p:cNvPr id="76" name="Oval 37"/>
            <p:cNvSpPr>
              <a:spLocks noChangeArrowheads="1"/>
            </p:cNvSpPr>
            <p:nvPr/>
          </p:nvSpPr>
          <p:spPr bwMode="auto">
            <a:xfrm>
              <a:off x="4735513" y="2474913"/>
              <a:ext cx="203200" cy="138112"/>
            </a:xfrm>
            <a:prstGeom prst="ellipse">
              <a:avLst/>
            </a:prstGeom>
            <a:solidFill>
              <a:schemeClr val="accent3"/>
            </a:solidFill>
            <a:ln w="12700">
              <a:noFill/>
              <a:round/>
              <a:headEnd type="none" w="sm" len="sm"/>
              <a:tailEnd type="none" w="sm" len="sm"/>
            </a:ln>
            <a:effectLst/>
          </p:spPr>
          <p:txBody>
            <a:bodyPr wrap="none" anchor="ctr"/>
            <a:lstStyle/>
            <a:p>
              <a:endParaRPr lang="en-US" dirty="0">
                <a:effectLst/>
              </a:endParaRPr>
            </a:p>
          </p:txBody>
        </p:sp>
        <p:sp>
          <p:nvSpPr>
            <p:cNvPr id="77" name="Freeform 38"/>
            <p:cNvSpPr>
              <a:spLocks/>
            </p:cNvSpPr>
            <p:nvPr/>
          </p:nvSpPr>
          <p:spPr bwMode="auto">
            <a:xfrm>
              <a:off x="2911475" y="1825625"/>
              <a:ext cx="1290638" cy="484188"/>
            </a:xfrm>
            <a:custGeom>
              <a:avLst/>
              <a:gdLst/>
              <a:ahLst/>
              <a:cxnLst>
                <a:cxn ang="0">
                  <a:pos x="0" y="0"/>
                </a:cxn>
                <a:cxn ang="0">
                  <a:pos x="407" y="0"/>
                </a:cxn>
                <a:cxn ang="0">
                  <a:pos x="407" y="305"/>
                </a:cxn>
                <a:cxn ang="0">
                  <a:pos x="813" y="305"/>
                </a:cxn>
              </a:cxnLst>
              <a:rect l="0" t="0" r="r" b="b"/>
              <a:pathLst>
                <a:path w="813" h="305">
                  <a:moveTo>
                    <a:pt x="0" y="0"/>
                  </a:moveTo>
                  <a:lnTo>
                    <a:pt x="407" y="0"/>
                  </a:lnTo>
                  <a:lnTo>
                    <a:pt x="407" y="305"/>
                  </a:lnTo>
                  <a:lnTo>
                    <a:pt x="813" y="305"/>
                  </a:lnTo>
                </a:path>
              </a:pathLst>
            </a:custGeom>
            <a:noFill/>
            <a:ln w="12700" cap="flat" cmpd="sng">
              <a:solidFill>
                <a:schemeClr val="tx1"/>
              </a:solidFill>
              <a:prstDash val="solid"/>
              <a:round/>
              <a:headEnd type="none" w="sm" len="sm"/>
              <a:tailEnd type="none" w="sm" len="sm"/>
            </a:ln>
            <a:effectLst/>
          </p:spPr>
          <p:txBody>
            <a:bodyPr/>
            <a:lstStyle/>
            <a:p>
              <a:endParaRPr lang="en-US" dirty="0">
                <a:effectLst/>
              </a:endParaRPr>
            </a:p>
          </p:txBody>
        </p:sp>
        <p:sp>
          <p:nvSpPr>
            <p:cNvPr id="78" name="Freeform 39"/>
            <p:cNvSpPr>
              <a:spLocks/>
            </p:cNvSpPr>
            <p:nvPr/>
          </p:nvSpPr>
          <p:spPr bwMode="auto">
            <a:xfrm>
              <a:off x="2906713" y="2287588"/>
              <a:ext cx="1319212" cy="193675"/>
            </a:xfrm>
            <a:custGeom>
              <a:avLst/>
              <a:gdLst/>
              <a:ahLst/>
              <a:cxnLst>
                <a:cxn ang="0">
                  <a:pos x="0" y="0"/>
                </a:cxn>
                <a:cxn ang="0">
                  <a:pos x="299" y="0"/>
                </a:cxn>
                <a:cxn ang="0">
                  <a:pos x="299" y="122"/>
                </a:cxn>
                <a:cxn ang="0">
                  <a:pos x="854" y="122"/>
                </a:cxn>
              </a:cxnLst>
              <a:rect l="0" t="0" r="r" b="b"/>
              <a:pathLst>
                <a:path w="854" h="122">
                  <a:moveTo>
                    <a:pt x="0" y="0"/>
                  </a:moveTo>
                  <a:lnTo>
                    <a:pt x="299" y="0"/>
                  </a:lnTo>
                  <a:lnTo>
                    <a:pt x="299" y="122"/>
                  </a:lnTo>
                  <a:lnTo>
                    <a:pt x="854" y="122"/>
                  </a:lnTo>
                </a:path>
              </a:pathLst>
            </a:custGeom>
            <a:noFill/>
            <a:ln w="12700" cap="flat" cmpd="sng">
              <a:solidFill>
                <a:schemeClr val="tx1"/>
              </a:solidFill>
              <a:prstDash val="solid"/>
              <a:round/>
              <a:headEnd type="none" w="sm" len="sm"/>
              <a:tailEnd type="none" w="sm" len="sm"/>
            </a:ln>
            <a:effectLst/>
          </p:spPr>
          <p:txBody>
            <a:bodyPr/>
            <a:lstStyle/>
            <a:p>
              <a:endParaRPr lang="en-US" dirty="0">
                <a:effectLst/>
              </a:endParaRPr>
            </a:p>
          </p:txBody>
        </p:sp>
        <p:sp>
          <p:nvSpPr>
            <p:cNvPr id="79" name="Freeform 40"/>
            <p:cNvSpPr>
              <a:spLocks/>
            </p:cNvSpPr>
            <p:nvPr/>
          </p:nvSpPr>
          <p:spPr bwMode="auto">
            <a:xfrm flipV="1">
              <a:off x="2911475" y="2606675"/>
              <a:ext cx="1319213" cy="193675"/>
            </a:xfrm>
            <a:custGeom>
              <a:avLst/>
              <a:gdLst/>
              <a:ahLst/>
              <a:cxnLst>
                <a:cxn ang="0">
                  <a:pos x="0" y="0"/>
                </a:cxn>
                <a:cxn ang="0">
                  <a:pos x="299" y="0"/>
                </a:cxn>
                <a:cxn ang="0">
                  <a:pos x="299" y="122"/>
                </a:cxn>
                <a:cxn ang="0">
                  <a:pos x="854" y="122"/>
                </a:cxn>
              </a:cxnLst>
              <a:rect l="0" t="0" r="r" b="b"/>
              <a:pathLst>
                <a:path w="854" h="122">
                  <a:moveTo>
                    <a:pt x="0" y="0"/>
                  </a:moveTo>
                  <a:lnTo>
                    <a:pt x="299" y="0"/>
                  </a:lnTo>
                  <a:lnTo>
                    <a:pt x="299" y="122"/>
                  </a:lnTo>
                  <a:lnTo>
                    <a:pt x="854" y="122"/>
                  </a:lnTo>
                </a:path>
              </a:pathLst>
            </a:custGeom>
            <a:noFill/>
            <a:ln w="12700" cap="flat" cmpd="sng">
              <a:solidFill>
                <a:schemeClr val="tx1"/>
              </a:solidFill>
              <a:prstDash val="solid"/>
              <a:round/>
              <a:headEnd type="none" w="sm" len="sm"/>
              <a:tailEnd type="none" w="sm" len="sm"/>
            </a:ln>
            <a:effectLst/>
          </p:spPr>
          <p:txBody>
            <a:bodyPr/>
            <a:lstStyle/>
            <a:p>
              <a:endParaRPr lang="en-US" dirty="0">
                <a:effectLst/>
              </a:endParaRPr>
            </a:p>
          </p:txBody>
        </p:sp>
        <p:sp>
          <p:nvSpPr>
            <p:cNvPr id="80" name="Freeform 41"/>
            <p:cNvSpPr>
              <a:spLocks/>
            </p:cNvSpPr>
            <p:nvPr/>
          </p:nvSpPr>
          <p:spPr bwMode="auto">
            <a:xfrm flipV="1">
              <a:off x="2916238" y="2755900"/>
              <a:ext cx="1290637" cy="484188"/>
            </a:xfrm>
            <a:custGeom>
              <a:avLst/>
              <a:gdLst/>
              <a:ahLst/>
              <a:cxnLst>
                <a:cxn ang="0">
                  <a:pos x="0" y="0"/>
                </a:cxn>
                <a:cxn ang="0">
                  <a:pos x="407" y="0"/>
                </a:cxn>
                <a:cxn ang="0">
                  <a:pos x="407" y="305"/>
                </a:cxn>
                <a:cxn ang="0">
                  <a:pos x="813" y="305"/>
                </a:cxn>
              </a:cxnLst>
              <a:rect l="0" t="0" r="r" b="b"/>
              <a:pathLst>
                <a:path w="813" h="305">
                  <a:moveTo>
                    <a:pt x="0" y="0"/>
                  </a:moveTo>
                  <a:lnTo>
                    <a:pt x="407" y="0"/>
                  </a:lnTo>
                  <a:lnTo>
                    <a:pt x="407" y="305"/>
                  </a:lnTo>
                  <a:lnTo>
                    <a:pt x="813" y="305"/>
                  </a:lnTo>
                </a:path>
              </a:pathLst>
            </a:custGeom>
            <a:noFill/>
            <a:ln w="12700" cap="flat" cmpd="sng">
              <a:solidFill>
                <a:schemeClr val="tx1"/>
              </a:solidFill>
              <a:prstDash val="solid"/>
              <a:round/>
              <a:headEnd type="none" w="sm" len="sm"/>
              <a:tailEnd type="none" w="sm" len="sm"/>
            </a:ln>
            <a:effectLst/>
          </p:spPr>
          <p:txBody>
            <a:bodyPr/>
            <a:lstStyle/>
            <a:p>
              <a:endParaRPr lang="en-US" dirty="0">
                <a:effectLst/>
              </a:endParaRPr>
            </a:p>
          </p:txBody>
        </p:sp>
        <p:sp>
          <p:nvSpPr>
            <p:cNvPr id="81" name="Text Box 42"/>
            <p:cNvSpPr txBox="1">
              <a:spLocks noChangeArrowheads="1"/>
            </p:cNvSpPr>
            <p:nvPr/>
          </p:nvSpPr>
          <p:spPr bwMode="auto">
            <a:xfrm>
              <a:off x="419100" y="3771900"/>
              <a:ext cx="4568879" cy="264688"/>
            </a:xfrm>
            <a:prstGeom prst="rect">
              <a:avLst/>
            </a:prstGeom>
            <a:noFill/>
            <a:ln w="12700">
              <a:noFill/>
              <a:miter lim="800000"/>
              <a:headEnd type="none" w="sm" len="sm"/>
              <a:tailEnd type="none" w="sm" len="sm"/>
            </a:ln>
            <a:effectLst/>
          </p:spPr>
          <p:txBody>
            <a:bodyPr wrap="none">
              <a:spAutoFit/>
            </a:bodyPr>
            <a:lstStyle/>
            <a:p>
              <a:r>
                <a:rPr lang="en-US" sz="1400" b="0" i="1" dirty="0">
                  <a:effectLst/>
                </a:rPr>
                <a:t>Logic shown is functional representation, not actual implementation</a:t>
              </a:r>
            </a:p>
          </p:txBody>
        </p:sp>
      </p:grpSp>
    </p:spTree>
    <p:custDataLst>
      <p:tags r:id="rId1"/>
    </p:custData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AA57-08D0-4FB9-9705-06EB0B34A87A}"/>
              </a:ext>
            </a:extLst>
          </p:cNvPr>
          <p:cNvSpPr>
            <a:spLocks noGrp="1"/>
          </p:cNvSpPr>
          <p:nvPr>
            <p:ph type="title"/>
          </p:nvPr>
        </p:nvSpPr>
        <p:spPr/>
        <p:txBody>
          <a:bodyPr>
            <a:normAutofit fontScale="90000"/>
          </a:bodyPr>
          <a:lstStyle/>
          <a:p>
            <a:pPr algn="l"/>
            <a:r>
              <a:rPr lang="zh-TW" altLang="en-US" sz="3100" dirty="0"/>
              <a:t>再一個例子，以</a:t>
            </a:r>
            <a:r>
              <a:rPr lang="en-US" altLang="zh-TW" sz="3100" dirty="0" err="1"/>
              <a:t>driverlib</a:t>
            </a:r>
            <a:r>
              <a:rPr lang="zh-TW" altLang="en-US" sz="3100" dirty="0"/>
              <a:t>為例</a:t>
            </a:r>
            <a:br>
              <a:rPr lang="en-US" altLang="zh-TW" sz="3100" dirty="0"/>
            </a:br>
            <a:r>
              <a:rPr lang="en-US" sz="3100" dirty="0"/>
              <a:t>~C2000ware\</a:t>
            </a:r>
            <a:r>
              <a:rPr lang="en-US" sz="3100" dirty="0" err="1"/>
              <a:t>driverlib</a:t>
            </a:r>
            <a:r>
              <a:rPr lang="en-US" sz="3100" dirty="0"/>
              <a:t>\f28003x\examples\interrupt\interrupt_ex3_sw_prioritization.c</a:t>
            </a:r>
            <a:br>
              <a:rPr lang="en-US" dirty="0"/>
            </a:br>
            <a:endParaRPr lang="en-US" dirty="0"/>
          </a:p>
        </p:txBody>
      </p:sp>
      <p:sp>
        <p:nvSpPr>
          <p:cNvPr id="3" name="Rectangle 2">
            <a:extLst>
              <a:ext uri="{FF2B5EF4-FFF2-40B4-BE49-F238E27FC236}">
                <a16:creationId xmlns:a16="http://schemas.microsoft.com/office/drawing/2014/main" id="{504AC4AE-5EAA-4059-8F63-2DEE2C251296}"/>
              </a:ext>
            </a:extLst>
          </p:cNvPr>
          <p:cNvSpPr/>
          <p:nvPr/>
        </p:nvSpPr>
        <p:spPr>
          <a:xfrm>
            <a:off x="889000" y="1435217"/>
            <a:ext cx="7918450" cy="5330690"/>
          </a:xfrm>
          <a:prstGeom prst="rect">
            <a:avLst/>
          </a:prstGeom>
        </p:spPr>
        <p:txBody>
          <a:bodyPr wrap="square">
            <a:spAutoFit/>
          </a:bodyPr>
          <a:lstStyle/>
          <a:p>
            <a:r>
              <a:rPr lang="en-US" sz="1600" dirty="0"/>
              <a:t>__</a:t>
            </a:r>
            <a:r>
              <a:rPr lang="en-US" sz="1400" dirty="0"/>
              <a:t>interrupt void</a:t>
            </a:r>
          </a:p>
          <a:p>
            <a:r>
              <a:rPr lang="en-US" sz="1400" dirty="0"/>
              <a:t>cpuTimer0ISR(void)</a:t>
            </a:r>
          </a:p>
          <a:p>
            <a:r>
              <a:rPr lang="en-US" sz="1400" dirty="0"/>
              <a:t>{</a:t>
            </a:r>
          </a:p>
          <a:p>
            <a:r>
              <a:rPr lang="en-US" sz="1400" dirty="0">
                <a:highlight>
                  <a:srgbClr val="00FFFF"/>
                </a:highlight>
              </a:rPr>
              <a:t>    // Save IER register on stack</a:t>
            </a:r>
          </a:p>
          <a:p>
            <a:r>
              <a:rPr lang="en-US" sz="1400" dirty="0">
                <a:highlight>
                  <a:srgbClr val="00FFFF"/>
                </a:highlight>
              </a:rPr>
              <a:t>    volatile uint16_t </a:t>
            </a:r>
            <a:r>
              <a:rPr lang="en-US" sz="1400" dirty="0" err="1">
                <a:highlight>
                  <a:srgbClr val="00FFFF"/>
                </a:highlight>
              </a:rPr>
              <a:t>tempPIEIER</a:t>
            </a:r>
            <a:r>
              <a:rPr lang="en-US" sz="1400" dirty="0">
                <a:highlight>
                  <a:srgbClr val="00FFFF"/>
                </a:highlight>
              </a:rPr>
              <a:t> = HWREGH(PIECTRL_BASE + PIE_O_IER</a:t>
            </a:r>
            <a:r>
              <a:rPr lang="en-US" sz="1400" dirty="0">
                <a:highlight>
                  <a:srgbClr val="FFFF00"/>
                </a:highlight>
              </a:rPr>
              <a:t>1</a:t>
            </a:r>
            <a:r>
              <a:rPr lang="en-US" sz="1400" dirty="0">
                <a:highlight>
                  <a:srgbClr val="00FFFF"/>
                </a:highlight>
              </a:rPr>
              <a:t>); </a:t>
            </a:r>
          </a:p>
          <a:p>
            <a:r>
              <a:rPr lang="en-US" sz="1400" dirty="0">
                <a:highlight>
                  <a:srgbClr val="00FFFF"/>
                </a:highlight>
              </a:rPr>
              <a:t>    // Set the global and group priority to allow CPU interrupts with higher priority</a:t>
            </a:r>
          </a:p>
          <a:p>
            <a:r>
              <a:rPr lang="en-US" sz="1400" dirty="0">
                <a:highlight>
                  <a:srgbClr val="00FFFF"/>
                </a:highlight>
              </a:rPr>
              <a:t>    IER |=</a:t>
            </a:r>
            <a:r>
              <a:rPr lang="en-US" sz="1400" dirty="0">
                <a:highlight>
                  <a:srgbClr val="FFFF00"/>
                </a:highlight>
              </a:rPr>
              <a:t> M_INT1</a:t>
            </a:r>
            <a:r>
              <a:rPr lang="en-US" sz="1400" dirty="0">
                <a:highlight>
                  <a:srgbClr val="00FFFF"/>
                </a:highlight>
              </a:rPr>
              <a:t>;</a:t>
            </a:r>
          </a:p>
          <a:p>
            <a:r>
              <a:rPr lang="en-US" sz="1400" dirty="0">
                <a:highlight>
                  <a:srgbClr val="00FFFF"/>
                </a:highlight>
              </a:rPr>
              <a:t>    IER &amp;= </a:t>
            </a:r>
            <a:r>
              <a:rPr lang="en-US" sz="1400" dirty="0">
                <a:highlight>
                  <a:srgbClr val="FFFF00"/>
                </a:highlight>
              </a:rPr>
              <a:t>MINT1</a:t>
            </a:r>
            <a:r>
              <a:rPr lang="en-US" sz="1400" dirty="0">
                <a:highlight>
                  <a:srgbClr val="00FFFF"/>
                </a:highlight>
              </a:rPr>
              <a:t>;</a:t>
            </a:r>
          </a:p>
          <a:p>
            <a:r>
              <a:rPr lang="en-US" sz="1400" dirty="0">
                <a:highlight>
                  <a:srgbClr val="00FFFF"/>
                </a:highlight>
              </a:rPr>
              <a:t>    HWREGH(PIECTRL_BASE + PIE_O_IER</a:t>
            </a:r>
            <a:r>
              <a:rPr lang="en-US" sz="1400" dirty="0">
                <a:highlight>
                  <a:srgbClr val="FFFF00"/>
                </a:highlight>
              </a:rPr>
              <a:t>1</a:t>
            </a:r>
            <a:r>
              <a:rPr lang="en-US" sz="1400" dirty="0">
                <a:highlight>
                  <a:srgbClr val="00FFFF"/>
                </a:highlight>
              </a:rPr>
              <a:t>) &amp;= </a:t>
            </a:r>
            <a:r>
              <a:rPr lang="en-US" sz="1400" dirty="0">
                <a:highlight>
                  <a:srgbClr val="FFFF00"/>
                </a:highlight>
              </a:rPr>
              <a:t>MG1_7</a:t>
            </a:r>
            <a:r>
              <a:rPr lang="en-US" sz="1400" dirty="0">
                <a:highlight>
                  <a:srgbClr val="00FFFF"/>
                </a:highlight>
              </a:rPr>
              <a:t>;</a:t>
            </a:r>
          </a:p>
          <a:p>
            <a:r>
              <a:rPr lang="en-US" sz="1400" dirty="0">
                <a:highlight>
                  <a:srgbClr val="00FFFF"/>
                </a:highlight>
              </a:rPr>
              <a:t>    // Enable Interrupts</a:t>
            </a:r>
          </a:p>
          <a:p>
            <a:r>
              <a:rPr lang="en-US" sz="1400" dirty="0">
                <a:highlight>
                  <a:srgbClr val="00FFFF"/>
                </a:highlight>
              </a:rPr>
              <a:t>    </a:t>
            </a:r>
            <a:r>
              <a:rPr lang="en-US" sz="1400" dirty="0" err="1">
                <a:highlight>
                  <a:srgbClr val="00FFFF"/>
                </a:highlight>
              </a:rPr>
              <a:t>Interrupt_clearACKGroup</a:t>
            </a:r>
            <a:r>
              <a:rPr lang="en-US" sz="1400" dirty="0">
                <a:highlight>
                  <a:srgbClr val="00FFFF"/>
                </a:highlight>
              </a:rPr>
              <a:t>(0xFFFFU);</a:t>
            </a:r>
          </a:p>
          <a:p>
            <a:r>
              <a:rPr lang="en-US" sz="1400" dirty="0">
                <a:highlight>
                  <a:srgbClr val="00FFFF"/>
                </a:highlight>
              </a:rPr>
              <a:t>    __</a:t>
            </a:r>
            <a:r>
              <a:rPr lang="en-US" sz="1400" dirty="0" err="1">
                <a:highlight>
                  <a:srgbClr val="00FFFF"/>
                </a:highlight>
              </a:rPr>
              <a:t>asm</a:t>
            </a:r>
            <a:r>
              <a:rPr lang="en-US" sz="1400" dirty="0">
                <a:highlight>
                  <a:srgbClr val="00FFFF"/>
                </a:highlight>
              </a:rPr>
              <a:t>("  NOP");</a:t>
            </a:r>
          </a:p>
          <a:p>
            <a:r>
              <a:rPr lang="en-US" sz="1400" dirty="0">
                <a:highlight>
                  <a:srgbClr val="00FFFF"/>
                </a:highlight>
              </a:rPr>
              <a:t>    EINT;</a:t>
            </a:r>
          </a:p>
          <a:p>
            <a:r>
              <a:rPr lang="en-US" sz="1400" dirty="0"/>
              <a:t>    // Insert ISR code here</a:t>
            </a:r>
          </a:p>
          <a:p>
            <a:r>
              <a:rPr lang="en-US" sz="1400" dirty="0"/>
              <a:t>    cpuTimer0IntCount++;</a:t>
            </a:r>
          </a:p>
          <a:p>
            <a:r>
              <a:rPr lang="en-US" sz="1400" dirty="0">
                <a:highlight>
                  <a:srgbClr val="00FFFF"/>
                </a:highlight>
              </a:rPr>
              <a:t>    // Disable interrupts and restore registers saved:</a:t>
            </a:r>
          </a:p>
          <a:p>
            <a:r>
              <a:rPr lang="en-US" sz="1400" dirty="0">
                <a:highlight>
                  <a:srgbClr val="00FFFF"/>
                </a:highlight>
              </a:rPr>
              <a:t>    DINT;</a:t>
            </a:r>
          </a:p>
          <a:p>
            <a:r>
              <a:rPr lang="en-US" sz="1400" dirty="0">
                <a:highlight>
                  <a:srgbClr val="00FFFF"/>
                </a:highlight>
              </a:rPr>
              <a:t>    HWREGH(PIECTRL_BASE + PIE_O_IER</a:t>
            </a:r>
            <a:r>
              <a:rPr lang="en-US" sz="1400" dirty="0">
                <a:highlight>
                  <a:srgbClr val="FFFF00"/>
                </a:highlight>
              </a:rPr>
              <a:t>1</a:t>
            </a:r>
            <a:r>
              <a:rPr lang="en-US" sz="1400" dirty="0">
                <a:highlight>
                  <a:srgbClr val="00FFFF"/>
                </a:highlight>
              </a:rPr>
              <a:t>) = </a:t>
            </a:r>
            <a:r>
              <a:rPr lang="en-US" sz="1400" dirty="0" err="1">
                <a:highlight>
                  <a:srgbClr val="00FFFF"/>
                </a:highlight>
              </a:rPr>
              <a:t>tempPIEIER</a:t>
            </a:r>
            <a:r>
              <a:rPr lang="en-US" sz="1400" dirty="0">
                <a:highlight>
                  <a:srgbClr val="00FFFF"/>
                </a:highlight>
              </a:rPr>
              <a:t>;</a:t>
            </a:r>
          </a:p>
          <a:p>
            <a:r>
              <a:rPr lang="en-US" sz="1400" dirty="0"/>
              <a:t>}</a:t>
            </a:r>
          </a:p>
        </p:txBody>
      </p:sp>
    </p:spTree>
    <p:extLst>
      <p:ext uri="{BB962C8B-B14F-4D97-AF65-F5344CB8AC3E}">
        <p14:creationId xmlns:p14="http://schemas.microsoft.com/office/powerpoint/2010/main" val="2450803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2B376-8AE0-4B57-8670-EAA00DAAAE04}"/>
              </a:ext>
            </a:extLst>
          </p:cNvPr>
          <p:cNvSpPr>
            <a:spLocks noGrp="1"/>
          </p:cNvSpPr>
          <p:nvPr>
            <p:ph type="title"/>
          </p:nvPr>
        </p:nvSpPr>
        <p:spPr>
          <a:xfrm>
            <a:off x="279400" y="565151"/>
            <a:ext cx="8648700" cy="742950"/>
          </a:xfrm>
        </p:spPr>
        <p:txBody>
          <a:bodyPr>
            <a:normAutofit fontScale="90000"/>
          </a:bodyPr>
          <a:lstStyle/>
          <a:p>
            <a:pPr algn="l"/>
            <a:r>
              <a:rPr lang="zh-TW" altLang="en-US" dirty="0"/>
              <a:t>注意的是，</a:t>
            </a:r>
            <a:r>
              <a:rPr lang="en-US" altLang="zh-TW" dirty="0"/>
              <a:t>Timer1/2 ISR trigger </a:t>
            </a:r>
            <a:r>
              <a:rPr lang="zh-TW" altLang="en-US" dirty="0"/>
              <a:t>直接進入</a:t>
            </a:r>
            <a:r>
              <a:rPr lang="en-US" altLang="zh-TW" dirty="0"/>
              <a:t>CPU</a:t>
            </a:r>
            <a:r>
              <a:rPr lang="zh-TW" altLang="en-US" dirty="0"/>
              <a:t>，並不需要用</a:t>
            </a:r>
            <a:r>
              <a:rPr lang="en-US" altLang="zh-TW" dirty="0"/>
              <a:t>PIE</a:t>
            </a:r>
            <a:r>
              <a:rPr lang="zh-TW" altLang="en-US" dirty="0"/>
              <a:t>。因此，不需處理</a:t>
            </a:r>
            <a:r>
              <a:rPr lang="en-US" altLang="zh-TW" dirty="0"/>
              <a:t>PIEIER</a:t>
            </a:r>
            <a:endParaRPr lang="en-US" dirty="0"/>
          </a:p>
        </p:txBody>
      </p:sp>
      <p:sp>
        <p:nvSpPr>
          <p:cNvPr id="3" name="Rectangle 2">
            <a:extLst>
              <a:ext uri="{FF2B5EF4-FFF2-40B4-BE49-F238E27FC236}">
                <a16:creationId xmlns:a16="http://schemas.microsoft.com/office/drawing/2014/main" id="{01DBE2DF-E96A-47AA-B192-BE5BE6B1BC15}"/>
              </a:ext>
            </a:extLst>
          </p:cNvPr>
          <p:cNvSpPr/>
          <p:nvPr/>
        </p:nvSpPr>
        <p:spPr>
          <a:xfrm>
            <a:off x="914400" y="2454924"/>
            <a:ext cx="6654800" cy="3625608"/>
          </a:xfrm>
          <a:prstGeom prst="rect">
            <a:avLst/>
          </a:prstGeom>
        </p:spPr>
        <p:txBody>
          <a:bodyPr wrap="square">
            <a:spAutoFit/>
          </a:bodyPr>
          <a:lstStyle/>
          <a:p>
            <a:r>
              <a:rPr lang="en-US" sz="1400" dirty="0"/>
              <a:t>__interrupt void</a:t>
            </a:r>
          </a:p>
          <a:p>
            <a:r>
              <a:rPr lang="en-US" sz="1400" dirty="0"/>
              <a:t>cpuTimer1ISR(void)</a:t>
            </a:r>
          </a:p>
          <a:p>
            <a:r>
              <a:rPr lang="en-US" sz="1400" dirty="0"/>
              <a:t>{</a:t>
            </a:r>
          </a:p>
          <a:p>
            <a:r>
              <a:rPr lang="en-US" sz="1400" dirty="0"/>
              <a:t>    // Set the global priority to allow CPU interrupts with higher priority</a:t>
            </a:r>
          </a:p>
          <a:p>
            <a:r>
              <a:rPr lang="en-US" sz="1400" dirty="0"/>
              <a:t>    </a:t>
            </a:r>
            <a:r>
              <a:rPr lang="en-US" sz="1400" dirty="0">
                <a:highlight>
                  <a:srgbClr val="00FFFF"/>
                </a:highlight>
              </a:rPr>
              <a:t>IER &amp;= </a:t>
            </a:r>
            <a:r>
              <a:rPr lang="en-US" sz="1400" dirty="0">
                <a:highlight>
                  <a:srgbClr val="FFFF00"/>
                </a:highlight>
              </a:rPr>
              <a:t>MINT13</a:t>
            </a:r>
            <a:r>
              <a:rPr lang="en-US" sz="1400" dirty="0">
                <a:highlight>
                  <a:srgbClr val="00FFFF"/>
                </a:highlight>
              </a:rPr>
              <a:t>;</a:t>
            </a:r>
          </a:p>
          <a:p>
            <a:r>
              <a:rPr lang="en-US" sz="1400" dirty="0">
                <a:highlight>
                  <a:srgbClr val="00FFFF"/>
                </a:highlight>
              </a:rPr>
              <a:t>    EINT;</a:t>
            </a:r>
          </a:p>
          <a:p>
            <a:r>
              <a:rPr lang="en-US" sz="1400" dirty="0"/>
              <a:t>    // Insert ISR code here</a:t>
            </a:r>
          </a:p>
          <a:p>
            <a:r>
              <a:rPr lang="en-US" sz="1400" dirty="0"/>
              <a:t>   cpuTimer1IntCount++;</a:t>
            </a:r>
          </a:p>
          <a:p>
            <a:endParaRPr lang="en-US" sz="1400" dirty="0"/>
          </a:p>
          <a:p>
            <a:r>
              <a:rPr lang="en-US" sz="1400" dirty="0">
                <a:highlight>
                  <a:srgbClr val="00FFFF"/>
                </a:highlight>
              </a:rPr>
              <a:t>    // Disable Interrupts</a:t>
            </a:r>
          </a:p>
          <a:p>
            <a:r>
              <a:rPr lang="en-US" sz="1400" dirty="0">
                <a:highlight>
                  <a:srgbClr val="00FFFF"/>
                </a:highlight>
              </a:rPr>
              <a:t>    DINT;</a:t>
            </a:r>
          </a:p>
          <a:p>
            <a:endParaRPr lang="en-US" sz="1400" dirty="0"/>
          </a:p>
          <a:p>
            <a:r>
              <a:rPr lang="en-US" sz="1400" dirty="0"/>
              <a:t>}</a:t>
            </a:r>
          </a:p>
        </p:txBody>
      </p:sp>
    </p:spTree>
    <p:extLst>
      <p:ext uri="{BB962C8B-B14F-4D97-AF65-F5344CB8AC3E}">
        <p14:creationId xmlns:p14="http://schemas.microsoft.com/office/powerpoint/2010/main" val="2065441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8070B9-9A36-4A70-8870-A198DD39885D}"/>
              </a:ext>
            </a:extLst>
          </p:cNvPr>
          <p:cNvSpPr>
            <a:spLocks noGrp="1"/>
          </p:cNvSpPr>
          <p:nvPr>
            <p:ph type="title"/>
          </p:nvPr>
        </p:nvSpPr>
        <p:spPr/>
        <p:txBody>
          <a:bodyPr/>
          <a:lstStyle/>
          <a:p>
            <a:endParaRPr lang="en-US" dirty="0"/>
          </a:p>
        </p:txBody>
      </p:sp>
      <p:sp>
        <p:nvSpPr>
          <p:cNvPr id="5" name="Rectangle 4">
            <a:extLst>
              <a:ext uri="{FF2B5EF4-FFF2-40B4-BE49-F238E27FC236}">
                <a16:creationId xmlns:a16="http://schemas.microsoft.com/office/drawing/2014/main" id="{97B3CC5F-F2AF-4AEA-AE2D-4AE3A213589D}"/>
              </a:ext>
            </a:extLst>
          </p:cNvPr>
          <p:cNvSpPr/>
          <p:nvPr/>
        </p:nvSpPr>
        <p:spPr>
          <a:xfrm>
            <a:off x="393700" y="742951"/>
            <a:ext cx="8007350" cy="612732"/>
          </a:xfrm>
          <a:prstGeom prst="rect">
            <a:avLst/>
          </a:prstGeom>
        </p:spPr>
        <p:txBody>
          <a:bodyPr wrap="square">
            <a:spAutoFit/>
          </a:bodyPr>
          <a:lstStyle/>
          <a:p>
            <a:pPr marL="0" marR="0">
              <a:spcBef>
                <a:spcPts val="0"/>
              </a:spcBef>
              <a:spcAft>
                <a:spcPts val="0"/>
              </a:spcAft>
            </a:pPr>
            <a:r>
              <a:rPr lang="zh-TW" altLang="en-US" sz="1400" dirty="0">
                <a:highlight>
                  <a:srgbClr val="FFFF00"/>
                </a:highlight>
                <a:latin typeface="Calibri" panose="020F0502020204030204" pitchFamily="34" charset="0"/>
                <a:ea typeface="PMingLiU" panose="02020500000000000000" pitchFamily="18" charset="-120"/>
              </a:rPr>
              <a:t>然後，你需要在下面的</a:t>
            </a:r>
            <a:r>
              <a:rPr lang="en-US" sz="1400" dirty="0">
                <a:highlight>
                  <a:srgbClr val="FFFF00"/>
                </a:highlight>
                <a:latin typeface="Calibri" panose="020F0502020204030204" pitchFamily="34" charset="0"/>
                <a:ea typeface="PMingLiU" panose="02020500000000000000" pitchFamily="18" charset="-120"/>
              </a:rPr>
              <a:t>.h</a:t>
            </a:r>
            <a:r>
              <a:rPr lang="zh-TW" altLang="en-US" sz="1400" dirty="0">
                <a:highlight>
                  <a:srgbClr val="FFFF00"/>
                </a:highlight>
                <a:latin typeface="Calibri" panose="020F0502020204030204" pitchFamily="34" charset="0"/>
                <a:ea typeface="PMingLiU" panose="02020500000000000000" pitchFamily="18" charset="-120"/>
              </a:rPr>
              <a:t>，改優先順序</a:t>
            </a:r>
            <a:endParaRPr lang="en-US" sz="16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latin typeface="Calibri" panose="020F0502020204030204" pitchFamily="34" charset="0"/>
                <a:ea typeface="PMingLiU" panose="02020500000000000000" pitchFamily="18" charset="-120"/>
              </a:rPr>
              <a:t>~C2000ware\driverlib\f28003x\examples\interrupt\</a:t>
            </a:r>
            <a:r>
              <a:rPr lang="en-US" sz="1400" dirty="0" err="1">
                <a:latin typeface="Calibri" panose="020F0502020204030204" pitchFamily="34" charset="0"/>
                <a:ea typeface="PMingLiU" panose="02020500000000000000" pitchFamily="18" charset="-120"/>
              </a:rPr>
              <a:t>sw_prioritized_isr_levels.h</a:t>
            </a:r>
            <a:endParaRPr lang="en-US" sz="1600" dirty="0">
              <a:latin typeface="Calibri" panose="020F0502020204030204" pitchFamily="34" charset="0"/>
              <a:ea typeface="PMingLiU" panose="02020500000000000000" pitchFamily="18" charset="-120"/>
            </a:endParaRPr>
          </a:p>
          <a:p>
            <a:pPr marL="0" marR="0">
              <a:spcBef>
                <a:spcPts val="0"/>
              </a:spcBef>
              <a:spcAft>
                <a:spcPts val="0"/>
              </a:spcAft>
            </a:pPr>
            <a:r>
              <a:rPr lang="en-US" sz="1400" dirty="0">
                <a:latin typeface="Calibri" panose="020F0502020204030204" pitchFamily="34" charset="0"/>
                <a:ea typeface="PMingLiU" panose="02020500000000000000" pitchFamily="18" charset="-120"/>
              </a:rPr>
              <a:t>0</a:t>
            </a:r>
            <a:r>
              <a:rPr lang="zh-TW" altLang="en-US" sz="1400" dirty="0">
                <a:latin typeface="Calibri" panose="020F0502020204030204" pitchFamily="34" charset="0"/>
                <a:ea typeface="PMingLiU" panose="02020500000000000000" pitchFamily="18" charset="-120"/>
              </a:rPr>
              <a:t>是不使用，數字愈小，優先權愈高。</a:t>
            </a:r>
            <a:endParaRPr lang="en-US" sz="3200" dirty="0">
              <a:effectLst/>
              <a:latin typeface="Calibri" panose="020F0502020204030204" pitchFamily="34" charset="0"/>
              <a:ea typeface="PMingLiU" panose="02020500000000000000" pitchFamily="18" charset="-120"/>
            </a:endParaRPr>
          </a:p>
        </p:txBody>
      </p:sp>
      <p:pic>
        <p:nvPicPr>
          <p:cNvPr id="1026" name="Picture 2" descr="image013">
            <a:extLst>
              <a:ext uri="{FF2B5EF4-FFF2-40B4-BE49-F238E27FC236}">
                <a16:creationId xmlns:a16="http://schemas.microsoft.com/office/drawing/2014/main" id="{5731015A-FF2E-4422-A7F2-2F06CB9C44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49" y="1355683"/>
            <a:ext cx="4848225" cy="5384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descr="image014">
            <a:extLst>
              <a:ext uri="{FF2B5EF4-FFF2-40B4-BE49-F238E27FC236}">
                <a16:creationId xmlns:a16="http://schemas.microsoft.com/office/drawing/2014/main" id="{8F4808A1-E699-4A00-923F-467C2FCE9F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0661" y="1448991"/>
            <a:ext cx="4300411" cy="51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3628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Enhanced Boot Modes</a:t>
            </a:r>
          </a:p>
        </p:txBody>
      </p:sp>
      <p:sp>
        <p:nvSpPr>
          <p:cNvPr id="3" name="Content Placeholder 2"/>
          <p:cNvSpPr>
            <a:spLocks noGrp="1"/>
          </p:cNvSpPr>
          <p:nvPr>
            <p:ph idx="1"/>
          </p:nvPr>
        </p:nvSpPr>
        <p:spPr>
          <a:xfrm>
            <a:off x="274320" y="2316480"/>
            <a:ext cx="8595360" cy="3637280"/>
          </a:xfrm>
          <a:solidFill>
            <a:schemeClr val="accent2"/>
          </a:solidFill>
        </p:spPr>
        <p:txBody>
          <a:bodyPr>
            <a:normAutofit/>
          </a:bodyPr>
          <a:lstStyle/>
          <a:p>
            <a:pPr>
              <a:spcBef>
                <a:spcPts val="1200"/>
              </a:spcBef>
            </a:pPr>
            <a:r>
              <a:rPr lang="en-US" sz="2400" dirty="0"/>
              <a:t>BOOTPIN-CONFIG register selects boot pins to be used</a:t>
            </a:r>
          </a:p>
          <a:p>
            <a:pPr lvl="1">
              <a:spcBef>
                <a:spcPts val="1200"/>
              </a:spcBef>
            </a:pPr>
            <a:r>
              <a:rPr lang="en-US" sz="2000" dirty="0"/>
              <a:t>Emulation Boot Mode: </a:t>
            </a:r>
            <a:r>
              <a:rPr lang="en-US" sz="2000" dirty="0">
                <a:solidFill>
                  <a:srgbClr val="C00000"/>
                </a:solidFill>
              </a:rPr>
              <a:t>EMU-BOOTPIN-CONFIG</a:t>
            </a:r>
            <a:r>
              <a:rPr lang="en-US" sz="2000" dirty="0"/>
              <a:t> register</a:t>
            </a:r>
          </a:p>
          <a:p>
            <a:pPr lvl="1">
              <a:spcBef>
                <a:spcPts val="1200"/>
              </a:spcBef>
            </a:pPr>
            <a:r>
              <a:rPr lang="en-US" sz="2000" dirty="0"/>
              <a:t>Stand-Alone Boot Mode: </a:t>
            </a:r>
            <a:r>
              <a:rPr lang="en-US" sz="2000" dirty="0">
                <a:solidFill>
                  <a:srgbClr val="C00000"/>
                </a:solidFill>
              </a:rPr>
              <a:t>Z1-OTP-BOOTPIN-CONFIG</a:t>
            </a:r>
            <a:r>
              <a:rPr lang="en-US" sz="2000" dirty="0"/>
              <a:t> register</a:t>
            </a:r>
          </a:p>
          <a:p>
            <a:pPr>
              <a:spcBef>
                <a:spcPts val="1200"/>
              </a:spcBef>
            </a:pPr>
            <a:r>
              <a:rPr lang="en-US" sz="2400" dirty="0"/>
              <a:t>BOOTDEF register determines boot mode option and assignment of peripheral GPIO pins or flash/RAM entry point</a:t>
            </a:r>
          </a:p>
          <a:p>
            <a:pPr lvl="1">
              <a:spcBef>
                <a:spcPts val="1200"/>
              </a:spcBef>
            </a:pPr>
            <a:r>
              <a:rPr lang="en-US" sz="2000" dirty="0"/>
              <a:t>Emulation Boot Mode: </a:t>
            </a:r>
            <a:r>
              <a:rPr lang="en-US" sz="2000" dirty="0">
                <a:solidFill>
                  <a:srgbClr val="C00000"/>
                </a:solidFill>
              </a:rPr>
              <a:t>EMU-BOOTDEF-LOW/HIGH</a:t>
            </a:r>
            <a:r>
              <a:rPr lang="en-US" sz="2000" dirty="0"/>
              <a:t> register</a:t>
            </a:r>
          </a:p>
          <a:p>
            <a:pPr lvl="1">
              <a:spcBef>
                <a:spcPts val="1200"/>
              </a:spcBef>
            </a:pPr>
            <a:r>
              <a:rPr lang="en-US" sz="2000" dirty="0"/>
              <a:t>Stand-Alone Boot Mode: </a:t>
            </a:r>
            <a:r>
              <a:rPr lang="en-US" sz="2000" dirty="0">
                <a:solidFill>
                  <a:srgbClr val="C00000"/>
                </a:solidFill>
              </a:rPr>
              <a:t>Z1-OTP-BOOTDEF-LOW/HIGH</a:t>
            </a:r>
            <a:r>
              <a:rPr lang="en-US" sz="2000" dirty="0"/>
              <a:t> register</a:t>
            </a:r>
          </a:p>
        </p:txBody>
      </p:sp>
      <p:sp>
        <p:nvSpPr>
          <p:cNvPr id="4" name="Content Placeholder 2"/>
          <p:cNvSpPr txBox="1">
            <a:spLocks/>
          </p:cNvSpPr>
          <p:nvPr/>
        </p:nvSpPr>
        <p:spPr>
          <a:xfrm>
            <a:off x="508000" y="985520"/>
            <a:ext cx="8107680" cy="995680"/>
          </a:xfrm>
          <a:prstGeom prst="rect">
            <a:avLst/>
          </a:prstGeom>
          <a:solidFill>
            <a:srgbClr val="FFFF99"/>
          </a:solidFill>
        </p:spPr>
        <p:txBody>
          <a:bodyPr vert="horz" lIns="91440" tIns="45720" rIns="91440" bIns="45720" rtlCol="0">
            <a:norm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1200"/>
              </a:spcBef>
              <a:spcAft>
                <a:spcPts val="0"/>
              </a:spcAft>
            </a:pPr>
            <a:r>
              <a:rPr lang="en-US" sz="2400" dirty="0">
                <a:effectLst/>
              </a:rPr>
              <a:t>The enhanced boot modes provide for the:</a:t>
            </a:r>
          </a:p>
          <a:p>
            <a:pPr lvl="1" fontAlgn="auto">
              <a:lnSpc>
                <a:spcPct val="100000"/>
              </a:lnSpc>
              <a:spcBef>
                <a:spcPts val="1200"/>
              </a:spcBef>
              <a:spcAft>
                <a:spcPts val="0"/>
              </a:spcAft>
            </a:pPr>
            <a:r>
              <a:rPr lang="en-US" sz="2000" i="1" u="sng" dirty="0">
                <a:effectLst/>
              </a:rPr>
              <a:t>Ability to move, reduce, or eliminate boot mode select pins</a:t>
            </a:r>
          </a:p>
        </p:txBody>
      </p:sp>
    </p:spTree>
    <p:extLst>
      <p:ext uri="{BB962C8B-B14F-4D97-AF65-F5344CB8AC3E}">
        <p14:creationId xmlns:p14="http://schemas.microsoft.com/office/powerpoint/2010/main" val="2644390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dirty="0"/>
              <a:t>Reset – Bootloader</a:t>
            </a:r>
          </a:p>
        </p:txBody>
      </p:sp>
      <p:sp>
        <p:nvSpPr>
          <p:cNvPr id="206900" name="Text Box 52"/>
          <p:cNvSpPr txBox="1">
            <a:spLocks noChangeArrowheads="1"/>
          </p:cNvSpPr>
          <p:nvPr/>
        </p:nvSpPr>
        <p:spPr bwMode="auto">
          <a:xfrm>
            <a:off x="3533686" y="6244908"/>
            <a:ext cx="5588196" cy="523220"/>
          </a:xfrm>
          <a:prstGeom prst="rect">
            <a:avLst/>
          </a:prstGeom>
          <a:noFill/>
          <a:ln w="12700">
            <a:noFill/>
            <a:miter lim="800000"/>
            <a:headEnd type="none" w="sm" len="sm"/>
            <a:tailEnd type="none" w="sm" len="sm"/>
          </a:ln>
          <a:effectLst/>
        </p:spPr>
        <p:txBody>
          <a:bodyPr wrap="none">
            <a:spAutoFit/>
          </a:bodyPr>
          <a:lstStyle/>
          <a:p>
            <a:pPr algn="r">
              <a:lnSpc>
                <a:spcPct val="100000"/>
              </a:lnSpc>
              <a:spcBef>
                <a:spcPts val="0"/>
              </a:spcBef>
            </a:pPr>
            <a:r>
              <a:rPr lang="en-US" sz="1400" b="0" dirty="0">
                <a:effectLst/>
                <a:latin typeface="Arial" charset="0"/>
              </a:rPr>
              <a:t>EMU BOOT registers located in PIE RAM starting at 0x000D00</a:t>
            </a:r>
          </a:p>
          <a:p>
            <a:pPr algn="r">
              <a:lnSpc>
                <a:spcPct val="100000"/>
              </a:lnSpc>
              <a:spcBef>
                <a:spcPts val="0"/>
              </a:spcBef>
            </a:pPr>
            <a:r>
              <a:rPr lang="en-US" sz="1400" b="0" dirty="0">
                <a:effectLst/>
                <a:latin typeface="Arial" charset="0"/>
              </a:rPr>
              <a:t>Z1 OTP BOOT registers located in DCSM OTP starting at 0x05F008</a:t>
            </a:r>
          </a:p>
        </p:txBody>
      </p:sp>
      <p:sp>
        <p:nvSpPr>
          <p:cNvPr id="206915" name="Text Box 67"/>
          <p:cNvSpPr txBox="1">
            <a:spLocks noChangeArrowheads="1"/>
          </p:cNvSpPr>
          <p:nvPr/>
        </p:nvSpPr>
        <p:spPr bwMode="auto">
          <a:xfrm>
            <a:off x="3828526" y="1201600"/>
            <a:ext cx="1667068" cy="1106488"/>
          </a:xfrm>
          <a:prstGeom prst="rect">
            <a:avLst/>
          </a:prstGeom>
          <a:solidFill>
            <a:schemeClr val="accent2"/>
          </a:solidFill>
          <a:ln w="12700">
            <a:solidFill>
              <a:schemeClr val="tx1"/>
            </a:solidFill>
            <a:miter lim="800000"/>
            <a:headEnd type="none" w="sm" len="sm"/>
            <a:tailEnd type="none" w="sm" len="sm"/>
          </a:ln>
          <a:effectLst/>
        </p:spPr>
        <p:txBody>
          <a:bodyPr wrap="square">
            <a:spAutoFit/>
          </a:bodyPr>
          <a:lstStyle/>
          <a:p>
            <a:pPr algn="ctr"/>
            <a:r>
              <a:rPr lang="en-US" sz="1800" dirty="0">
                <a:effectLst/>
                <a:latin typeface="Arial" charset="0"/>
              </a:rPr>
              <a:t>Reset vector fetched from boot ROM</a:t>
            </a:r>
          </a:p>
          <a:p>
            <a:pPr algn="ctr"/>
            <a:r>
              <a:rPr lang="en-US" sz="1800" dirty="0">
                <a:effectLst/>
                <a:latin typeface="Arial" charset="0"/>
              </a:rPr>
              <a:t>0x3F FFC0</a:t>
            </a:r>
          </a:p>
        </p:txBody>
      </p:sp>
      <p:sp>
        <p:nvSpPr>
          <p:cNvPr id="206920" name="Rectangle 72"/>
          <p:cNvSpPr>
            <a:spLocks noChangeArrowheads="1"/>
          </p:cNvSpPr>
          <p:nvPr/>
        </p:nvSpPr>
        <p:spPr bwMode="auto">
          <a:xfrm>
            <a:off x="927736" y="4449447"/>
            <a:ext cx="2570163" cy="301625"/>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endParaRPr lang="en-US" dirty="0">
              <a:effectLst/>
            </a:endParaRPr>
          </a:p>
        </p:txBody>
      </p:sp>
      <p:sp>
        <p:nvSpPr>
          <p:cNvPr id="206921" name="Rectangle 73"/>
          <p:cNvSpPr>
            <a:spLocks noChangeArrowheads="1"/>
          </p:cNvSpPr>
          <p:nvPr/>
        </p:nvSpPr>
        <p:spPr bwMode="auto">
          <a:xfrm>
            <a:off x="927736" y="4743135"/>
            <a:ext cx="2570163" cy="100879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effectLst/>
            </a:endParaRPr>
          </a:p>
        </p:txBody>
      </p:sp>
      <p:sp>
        <p:nvSpPr>
          <p:cNvPr id="206922" name="Text Box 74"/>
          <p:cNvSpPr txBox="1">
            <a:spLocks noChangeArrowheads="1"/>
          </p:cNvSpPr>
          <p:nvPr/>
        </p:nvSpPr>
        <p:spPr bwMode="auto">
          <a:xfrm>
            <a:off x="1035265" y="4468497"/>
            <a:ext cx="2351926" cy="1283428"/>
          </a:xfrm>
          <a:prstGeom prst="rect">
            <a:avLst/>
          </a:prstGeom>
          <a:noFill/>
          <a:ln w="12700">
            <a:noFill/>
            <a:miter lim="800000"/>
            <a:headEnd type="none" w="sm" len="sm"/>
            <a:tailEnd type="none" w="sm" len="sm"/>
          </a:ln>
          <a:effectLst/>
        </p:spPr>
        <p:txBody>
          <a:bodyPr wrap="none">
            <a:spAutoFit/>
          </a:bodyPr>
          <a:lstStyle/>
          <a:p>
            <a:pPr algn="ctr">
              <a:spcBef>
                <a:spcPct val="25000"/>
              </a:spcBef>
            </a:pPr>
            <a:r>
              <a:rPr lang="en-US" sz="1800" i="1" dirty="0">
                <a:solidFill>
                  <a:schemeClr val="tx2"/>
                </a:solidFill>
                <a:effectLst/>
                <a:latin typeface="Arial" charset="0"/>
              </a:rPr>
              <a:t>Emulation Boot</a:t>
            </a:r>
          </a:p>
          <a:p>
            <a:pPr algn="ctr">
              <a:spcBef>
                <a:spcPct val="25000"/>
              </a:spcBef>
            </a:pPr>
            <a:r>
              <a:rPr lang="en-US" sz="1800" dirty="0">
                <a:effectLst/>
                <a:latin typeface="Arial" charset="0"/>
              </a:rPr>
              <a:t>Boot determined by</a:t>
            </a:r>
          </a:p>
          <a:p>
            <a:pPr algn="ctr">
              <a:spcBef>
                <a:spcPct val="25000"/>
              </a:spcBef>
            </a:pPr>
            <a:r>
              <a:rPr lang="en-US" sz="1400" b="0" dirty="0">
                <a:effectLst/>
                <a:latin typeface="Arial" charset="0"/>
              </a:rPr>
              <a:t>EMU-BOOTPIN-CONFIG</a:t>
            </a:r>
          </a:p>
          <a:p>
            <a:pPr algn="ctr">
              <a:spcBef>
                <a:spcPct val="25000"/>
              </a:spcBef>
            </a:pPr>
            <a:r>
              <a:rPr lang="en-US" sz="1400" b="0" dirty="0">
                <a:effectLst/>
                <a:latin typeface="Arial" charset="0"/>
              </a:rPr>
              <a:t>EMU-BOOTDEF-LOW</a:t>
            </a:r>
          </a:p>
          <a:p>
            <a:pPr algn="ctr">
              <a:spcBef>
                <a:spcPct val="25000"/>
              </a:spcBef>
            </a:pPr>
            <a:r>
              <a:rPr lang="en-US" sz="1400" b="0" dirty="0">
                <a:effectLst/>
                <a:latin typeface="Arial" charset="0"/>
              </a:rPr>
              <a:t>EMU-BOOTDEF-HIGH</a:t>
            </a:r>
          </a:p>
        </p:txBody>
      </p:sp>
      <p:sp>
        <p:nvSpPr>
          <p:cNvPr id="206924" name="Rectangle 76"/>
          <p:cNvSpPr>
            <a:spLocks noChangeArrowheads="1"/>
          </p:cNvSpPr>
          <p:nvPr/>
        </p:nvSpPr>
        <p:spPr bwMode="auto">
          <a:xfrm>
            <a:off x="5783898" y="4449445"/>
            <a:ext cx="2570163" cy="301625"/>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endParaRPr lang="en-US" dirty="0">
              <a:effectLst/>
            </a:endParaRPr>
          </a:p>
        </p:txBody>
      </p:sp>
      <p:sp>
        <p:nvSpPr>
          <p:cNvPr id="206925" name="Rectangle 77"/>
          <p:cNvSpPr>
            <a:spLocks noChangeArrowheads="1"/>
          </p:cNvSpPr>
          <p:nvPr/>
        </p:nvSpPr>
        <p:spPr bwMode="auto">
          <a:xfrm>
            <a:off x="5783898" y="4749482"/>
            <a:ext cx="2570163" cy="129329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effectLst/>
            </a:endParaRPr>
          </a:p>
        </p:txBody>
      </p:sp>
      <p:sp>
        <p:nvSpPr>
          <p:cNvPr id="206926" name="Text Box 78"/>
          <p:cNvSpPr txBox="1">
            <a:spLocks noChangeArrowheads="1"/>
          </p:cNvSpPr>
          <p:nvPr/>
        </p:nvSpPr>
        <p:spPr bwMode="auto">
          <a:xfrm>
            <a:off x="5846529" y="4468495"/>
            <a:ext cx="2444900" cy="1574277"/>
          </a:xfrm>
          <a:prstGeom prst="rect">
            <a:avLst/>
          </a:prstGeom>
          <a:noFill/>
          <a:ln w="12700">
            <a:noFill/>
            <a:miter lim="800000"/>
            <a:headEnd type="none" w="sm" len="sm"/>
            <a:tailEnd type="none" w="sm" len="sm"/>
          </a:ln>
          <a:effectLst/>
        </p:spPr>
        <p:txBody>
          <a:bodyPr wrap="none">
            <a:spAutoFit/>
          </a:bodyPr>
          <a:lstStyle/>
          <a:p>
            <a:pPr algn="ctr">
              <a:spcBef>
                <a:spcPct val="25000"/>
              </a:spcBef>
            </a:pPr>
            <a:r>
              <a:rPr lang="en-US" sz="1800" i="1" dirty="0">
                <a:solidFill>
                  <a:schemeClr val="tx2"/>
                </a:solidFill>
                <a:effectLst/>
                <a:latin typeface="Arial" charset="0"/>
              </a:rPr>
              <a:t>Stand-alone Boot</a:t>
            </a:r>
          </a:p>
          <a:p>
            <a:pPr algn="ctr">
              <a:spcBef>
                <a:spcPct val="25000"/>
              </a:spcBef>
            </a:pPr>
            <a:r>
              <a:rPr lang="en-US" sz="1800" dirty="0">
                <a:effectLst/>
                <a:latin typeface="Arial" charset="0"/>
              </a:rPr>
              <a:t>Boot determined by</a:t>
            </a:r>
          </a:p>
          <a:p>
            <a:pPr algn="ctr">
              <a:spcBef>
                <a:spcPct val="25000"/>
              </a:spcBef>
            </a:pPr>
            <a:r>
              <a:rPr lang="en-US" sz="1800" dirty="0">
                <a:effectLst/>
                <a:latin typeface="Arial" charset="0"/>
              </a:rPr>
              <a:t>GPIO pins</a:t>
            </a:r>
          </a:p>
          <a:p>
            <a:pPr algn="ctr">
              <a:spcBef>
                <a:spcPct val="25000"/>
              </a:spcBef>
            </a:pPr>
            <a:r>
              <a:rPr lang="en-US" sz="1400" b="0" dirty="0">
                <a:effectLst/>
                <a:latin typeface="Arial" charset="0"/>
              </a:rPr>
              <a:t>Z1-OTP-BOOTPIN-CONFIG</a:t>
            </a:r>
          </a:p>
          <a:p>
            <a:pPr algn="ctr">
              <a:spcBef>
                <a:spcPct val="25000"/>
              </a:spcBef>
            </a:pPr>
            <a:r>
              <a:rPr lang="en-US" sz="1400" b="0" dirty="0">
                <a:effectLst/>
                <a:latin typeface="Arial" charset="0"/>
              </a:rPr>
              <a:t>Z1-OTP-BOOTDEF-LOW</a:t>
            </a:r>
          </a:p>
          <a:p>
            <a:pPr algn="ctr">
              <a:spcBef>
                <a:spcPct val="25000"/>
              </a:spcBef>
            </a:pPr>
            <a:r>
              <a:rPr lang="en-US" sz="1400" b="0" dirty="0">
                <a:effectLst/>
                <a:latin typeface="Arial" charset="0"/>
              </a:rPr>
              <a:t>Z1-OTP-BOOTDEF-HIGH</a:t>
            </a:r>
          </a:p>
        </p:txBody>
      </p:sp>
      <p:sp>
        <p:nvSpPr>
          <p:cNvPr id="206928" name="Freeform 80"/>
          <p:cNvSpPr>
            <a:spLocks/>
          </p:cNvSpPr>
          <p:nvPr/>
        </p:nvSpPr>
        <p:spPr bwMode="auto">
          <a:xfrm>
            <a:off x="2138998" y="3608070"/>
            <a:ext cx="1712913" cy="842962"/>
          </a:xfrm>
          <a:custGeom>
            <a:avLst/>
            <a:gdLst/>
            <a:ahLst/>
            <a:cxnLst>
              <a:cxn ang="0">
                <a:pos x="858" y="0"/>
              </a:cxn>
              <a:cxn ang="0">
                <a:pos x="0" y="0"/>
              </a:cxn>
              <a:cxn ang="0">
                <a:pos x="0" y="531"/>
              </a:cxn>
            </a:cxnLst>
            <a:rect l="0" t="0" r="r" b="b"/>
            <a:pathLst>
              <a:path w="858" h="531">
                <a:moveTo>
                  <a:pt x="858" y="0"/>
                </a:moveTo>
                <a:lnTo>
                  <a:pt x="0" y="0"/>
                </a:lnTo>
                <a:lnTo>
                  <a:pt x="0" y="531"/>
                </a:lnTo>
              </a:path>
            </a:pathLst>
          </a:custGeom>
          <a:noFill/>
          <a:ln w="12700" cap="flat" cmpd="sng">
            <a:solidFill>
              <a:schemeClr val="tx1"/>
            </a:solidFill>
            <a:prstDash val="solid"/>
            <a:round/>
            <a:headEnd type="none" w="sm" len="sm"/>
            <a:tailEnd type="triangle" w="med" len="med"/>
          </a:ln>
          <a:effectLst/>
        </p:spPr>
        <p:txBody>
          <a:bodyPr/>
          <a:lstStyle/>
          <a:p>
            <a:endParaRPr lang="en-US" dirty="0">
              <a:effectLst/>
            </a:endParaRPr>
          </a:p>
        </p:txBody>
      </p:sp>
      <p:sp>
        <p:nvSpPr>
          <p:cNvPr id="206929" name="Freeform 81"/>
          <p:cNvSpPr>
            <a:spLocks/>
          </p:cNvSpPr>
          <p:nvPr/>
        </p:nvSpPr>
        <p:spPr bwMode="auto">
          <a:xfrm flipH="1">
            <a:off x="5447348" y="3608070"/>
            <a:ext cx="1701800" cy="842962"/>
          </a:xfrm>
          <a:custGeom>
            <a:avLst/>
            <a:gdLst/>
            <a:ahLst/>
            <a:cxnLst>
              <a:cxn ang="0">
                <a:pos x="858" y="0"/>
              </a:cxn>
              <a:cxn ang="0">
                <a:pos x="0" y="0"/>
              </a:cxn>
              <a:cxn ang="0">
                <a:pos x="0" y="531"/>
              </a:cxn>
            </a:cxnLst>
            <a:rect l="0" t="0" r="r" b="b"/>
            <a:pathLst>
              <a:path w="858" h="531">
                <a:moveTo>
                  <a:pt x="858" y="0"/>
                </a:moveTo>
                <a:lnTo>
                  <a:pt x="0" y="0"/>
                </a:lnTo>
                <a:lnTo>
                  <a:pt x="0" y="531"/>
                </a:lnTo>
              </a:path>
            </a:pathLst>
          </a:custGeom>
          <a:noFill/>
          <a:ln w="12700" cap="flat" cmpd="sng">
            <a:solidFill>
              <a:schemeClr val="tx1"/>
            </a:solidFill>
            <a:prstDash val="solid"/>
            <a:round/>
            <a:headEnd type="none" w="sm" len="sm"/>
            <a:tailEnd type="triangle" w="med" len="med"/>
          </a:ln>
          <a:effectLst/>
        </p:spPr>
        <p:txBody>
          <a:bodyPr/>
          <a:lstStyle/>
          <a:p>
            <a:endParaRPr lang="en-US" dirty="0">
              <a:effectLst/>
            </a:endParaRPr>
          </a:p>
        </p:txBody>
      </p:sp>
      <p:sp>
        <p:nvSpPr>
          <p:cNvPr id="206938" name="Text Box 90"/>
          <p:cNvSpPr txBox="1">
            <a:spLocks noChangeArrowheads="1"/>
          </p:cNvSpPr>
          <p:nvPr/>
        </p:nvSpPr>
        <p:spPr bwMode="auto">
          <a:xfrm>
            <a:off x="2122768" y="1331751"/>
            <a:ext cx="1165704" cy="880241"/>
          </a:xfrm>
          <a:prstGeom prst="rect">
            <a:avLst/>
          </a:prstGeom>
          <a:solidFill>
            <a:schemeClr val="accent2"/>
          </a:solidFill>
          <a:ln w="12700">
            <a:solidFill>
              <a:schemeClr val="tx1"/>
            </a:solidFill>
            <a:miter lim="800000"/>
            <a:headEnd type="none" w="sm" len="sm"/>
            <a:tailEnd type="none" w="sm" len="sm"/>
          </a:ln>
          <a:effectLst/>
        </p:spPr>
        <p:txBody>
          <a:bodyPr wrap="square">
            <a:spAutoFit/>
          </a:bodyPr>
          <a:lstStyle/>
          <a:p>
            <a:pPr algn="ctr"/>
            <a:r>
              <a:rPr lang="en-US" dirty="0">
                <a:effectLst/>
                <a:latin typeface="Arial" charset="0"/>
              </a:rPr>
              <a:t>Reset</a:t>
            </a:r>
          </a:p>
          <a:p>
            <a:pPr algn="ctr">
              <a:lnSpc>
                <a:spcPct val="50000"/>
              </a:lnSpc>
              <a:spcBef>
                <a:spcPct val="40000"/>
              </a:spcBef>
            </a:pPr>
            <a:r>
              <a:rPr lang="en-US" sz="1600" dirty="0">
                <a:effectLst/>
                <a:latin typeface="Arial" charset="0"/>
              </a:rPr>
              <a:t>ENPIE = 0</a:t>
            </a:r>
          </a:p>
          <a:p>
            <a:pPr algn="ctr">
              <a:lnSpc>
                <a:spcPct val="50000"/>
              </a:lnSpc>
              <a:spcBef>
                <a:spcPct val="40000"/>
              </a:spcBef>
            </a:pPr>
            <a:r>
              <a:rPr lang="en-US" sz="1600" dirty="0">
                <a:effectLst/>
                <a:latin typeface="Arial" charset="0"/>
              </a:rPr>
              <a:t>INTM = 1</a:t>
            </a:r>
          </a:p>
        </p:txBody>
      </p:sp>
      <p:sp>
        <p:nvSpPr>
          <p:cNvPr id="206940" name="Text Box 92"/>
          <p:cNvSpPr txBox="1">
            <a:spLocks noChangeArrowheads="1"/>
          </p:cNvSpPr>
          <p:nvPr/>
        </p:nvSpPr>
        <p:spPr bwMode="auto">
          <a:xfrm>
            <a:off x="2956560" y="3273108"/>
            <a:ext cx="588963" cy="287337"/>
          </a:xfrm>
          <a:prstGeom prst="rect">
            <a:avLst/>
          </a:prstGeom>
          <a:noFill/>
          <a:ln w="12700">
            <a:noFill/>
            <a:miter lim="800000"/>
            <a:headEnd type="none" w="sm" len="sm"/>
            <a:tailEnd type="none" w="sm" len="sm"/>
          </a:ln>
          <a:effectLst/>
        </p:spPr>
        <p:txBody>
          <a:bodyPr wrap="none">
            <a:spAutoFit/>
          </a:bodyPr>
          <a:lstStyle/>
          <a:p>
            <a:r>
              <a:rPr lang="en-US" sz="1600" b="0" dirty="0">
                <a:effectLst/>
                <a:latin typeface="Arial" charset="0"/>
              </a:rPr>
              <a:t>YES</a:t>
            </a:r>
          </a:p>
        </p:txBody>
      </p:sp>
      <p:sp>
        <p:nvSpPr>
          <p:cNvPr id="206941" name="Text Box 93"/>
          <p:cNvSpPr txBox="1">
            <a:spLocks noChangeArrowheads="1"/>
          </p:cNvSpPr>
          <p:nvPr/>
        </p:nvSpPr>
        <p:spPr bwMode="auto">
          <a:xfrm>
            <a:off x="5753735" y="3269933"/>
            <a:ext cx="488950" cy="287337"/>
          </a:xfrm>
          <a:prstGeom prst="rect">
            <a:avLst/>
          </a:prstGeom>
          <a:noFill/>
          <a:ln w="12700">
            <a:noFill/>
            <a:miter lim="800000"/>
            <a:headEnd type="none" w="sm" len="sm"/>
            <a:tailEnd type="none" w="sm" len="sm"/>
          </a:ln>
          <a:effectLst/>
        </p:spPr>
        <p:txBody>
          <a:bodyPr wrap="none">
            <a:spAutoFit/>
          </a:bodyPr>
          <a:lstStyle/>
          <a:p>
            <a:r>
              <a:rPr lang="en-US" sz="1600" b="0" dirty="0">
                <a:effectLst/>
                <a:latin typeface="Arial" charset="0"/>
              </a:rPr>
              <a:t>NO</a:t>
            </a:r>
          </a:p>
        </p:txBody>
      </p:sp>
      <p:sp>
        <p:nvSpPr>
          <p:cNvPr id="206942" name="Line 94"/>
          <p:cNvSpPr>
            <a:spLocks noChangeShapeType="1"/>
          </p:cNvSpPr>
          <p:nvPr/>
        </p:nvSpPr>
        <p:spPr bwMode="auto">
          <a:xfrm>
            <a:off x="3293934" y="1765463"/>
            <a:ext cx="531813" cy="0"/>
          </a:xfrm>
          <a:prstGeom prst="line">
            <a:avLst/>
          </a:prstGeom>
          <a:noFill/>
          <a:ln w="12700">
            <a:solidFill>
              <a:schemeClr val="tx1"/>
            </a:solidFill>
            <a:round/>
            <a:headEnd type="none" w="sm" len="sm"/>
            <a:tailEnd type="triangle" w="med" len="med"/>
          </a:ln>
          <a:effectLst/>
        </p:spPr>
        <p:txBody>
          <a:bodyPr/>
          <a:lstStyle/>
          <a:p>
            <a:endParaRPr lang="en-US" dirty="0">
              <a:effectLst/>
            </a:endParaRPr>
          </a:p>
        </p:txBody>
      </p:sp>
      <p:sp>
        <p:nvSpPr>
          <p:cNvPr id="206945" name="Text Box 97"/>
          <p:cNvSpPr txBox="1">
            <a:spLocks noChangeArrowheads="1"/>
          </p:cNvSpPr>
          <p:nvPr/>
        </p:nvSpPr>
        <p:spPr bwMode="auto">
          <a:xfrm>
            <a:off x="3829685" y="3263583"/>
            <a:ext cx="1663700" cy="641350"/>
          </a:xfrm>
          <a:prstGeom prst="rect">
            <a:avLst/>
          </a:prstGeom>
          <a:solidFill>
            <a:schemeClr val="accent3"/>
          </a:solidFill>
          <a:ln w="12700">
            <a:solidFill>
              <a:schemeClr val="tx1"/>
            </a:solidFill>
            <a:miter lim="800000"/>
            <a:headEnd type="none" w="sm" len="sm"/>
            <a:tailEnd type="none" w="sm" len="sm"/>
          </a:ln>
          <a:effectLst/>
        </p:spPr>
        <p:txBody>
          <a:bodyPr>
            <a:spAutoFit/>
          </a:bodyPr>
          <a:lstStyle/>
          <a:p>
            <a:pPr algn="ctr">
              <a:lnSpc>
                <a:spcPct val="100000"/>
              </a:lnSpc>
            </a:pPr>
            <a:r>
              <a:rPr lang="en-US" sz="1800" dirty="0">
                <a:effectLst/>
                <a:latin typeface="Arial" charset="0"/>
              </a:rPr>
              <a:t>Emulator Connected ?</a:t>
            </a:r>
          </a:p>
        </p:txBody>
      </p:sp>
      <p:cxnSp>
        <p:nvCxnSpPr>
          <p:cNvPr id="40" name="Straight Arrow Connector 39"/>
          <p:cNvCxnSpPr>
            <a:stCxn id="206915" idx="2"/>
            <a:endCxn id="206945" idx="0"/>
          </p:cNvCxnSpPr>
          <p:nvPr/>
        </p:nvCxnSpPr>
        <p:spPr bwMode="auto">
          <a:xfrm flipH="1">
            <a:off x="4661535" y="2308088"/>
            <a:ext cx="525" cy="95549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Tree>
    <p:custDataLst>
      <p:tags r:id="rId1"/>
    </p:custDataLst>
    <p:extLst>
      <p:ext uri="{BB962C8B-B14F-4D97-AF65-F5344CB8AC3E}">
        <p14:creationId xmlns:p14="http://schemas.microsoft.com/office/powerpoint/2010/main" val="1999169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5654776" y="5802764"/>
            <a:ext cx="1039708" cy="480131"/>
          </a:xfrm>
          <a:prstGeom prst="rect">
            <a:avLst/>
          </a:prstGeom>
          <a:solidFill>
            <a:schemeClr val="bg2"/>
          </a:solidFill>
        </p:spPr>
        <p:txBody>
          <a:bodyPr wrap="none" lIns="45720" rIns="45720" rtlCol="0" anchor="ctr" anchorCtr="0">
            <a:spAutoFit/>
          </a:bodyPr>
          <a:lstStyle/>
          <a:p>
            <a:pPr algn="ctr"/>
            <a:r>
              <a:rPr lang="en-US" sz="1200" b="0" i="1" dirty="0">
                <a:solidFill>
                  <a:schemeClr val="dk1"/>
                </a:solidFill>
                <a:effectLst/>
                <a:latin typeface="+mn-lt"/>
              </a:rPr>
              <a:t>3 BMSP</a:t>
            </a:r>
          </a:p>
          <a:p>
            <a:pPr algn="ctr"/>
            <a:r>
              <a:rPr lang="en-US" sz="1200" b="0" i="1" dirty="0">
                <a:solidFill>
                  <a:schemeClr val="dk1"/>
                </a:solidFill>
                <a:effectLst/>
                <a:latin typeface="+mn-lt"/>
              </a:rPr>
              <a:t>8 Boot Modes</a:t>
            </a:r>
          </a:p>
        </p:txBody>
      </p:sp>
      <p:sp>
        <p:nvSpPr>
          <p:cNvPr id="47" name="TextBox 46"/>
          <p:cNvSpPr txBox="1"/>
          <p:nvPr/>
        </p:nvSpPr>
        <p:spPr>
          <a:xfrm>
            <a:off x="5654776" y="5128360"/>
            <a:ext cx="1039708" cy="480131"/>
          </a:xfrm>
          <a:prstGeom prst="rect">
            <a:avLst/>
          </a:prstGeom>
          <a:solidFill>
            <a:schemeClr val="bg2"/>
          </a:solidFill>
        </p:spPr>
        <p:txBody>
          <a:bodyPr wrap="none" lIns="45720" rIns="45720" rtlCol="0" anchor="ctr" anchorCtr="0">
            <a:spAutoFit/>
          </a:bodyPr>
          <a:lstStyle/>
          <a:p>
            <a:pPr algn="ctr"/>
            <a:r>
              <a:rPr lang="en-US" sz="1200" b="0" i="1" dirty="0">
                <a:solidFill>
                  <a:schemeClr val="dk1"/>
                </a:solidFill>
                <a:effectLst/>
                <a:latin typeface="+mn-lt"/>
              </a:rPr>
              <a:t>2 BMSP</a:t>
            </a:r>
          </a:p>
          <a:p>
            <a:pPr algn="ctr"/>
            <a:r>
              <a:rPr lang="en-US" sz="1200" b="0" i="1" dirty="0">
                <a:solidFill>
                  <a:schemeClr val="dk1"/>
                </a:solidFill>
                <a:effectLst/>
                <a:latin typeface="+mn-lt"/>
              </a:rPr>
              <a:t>4 Boot Modes</a:t>
            </a:r>
          </a:p>
        </p:txBody>
      </p:sp>
      <p:sp>
        <p:nvSpPr>
          <p:cNvPr id="46" name="TextBox 45"/>
          <p:cNvSpPr txBox="1"/>
          <p:nvPr/>
        </p:nvSpPr>
        <p:spPr>
          <a:xfrm>
            <a:off x="5654776" y="4128890"/>
            <a:ext cx="1039708" cy="480131"/>
          </a:xfrm>
          <a:prstGeom prst="rect">
            <a:avLst/>
          </a:prstGeom>
          <a:solidFill>
            <a:schemeClr val="bg2"/>
          </a:solidFill>
        </p:spPr>
        <p:txBody>
          <a:bodyPr wrap="none" lIns="45720" rIns="45720" rtlCol="0" anchor="ctr" anchorCtr="0">
            <a:spAutoFit/>
          </a:bodyPr>
          <a:lstStyle/>
          <a:p>
            <a:pPr algn="ctr"/>
            <a:r>
              <a:rPr lang="en-US" sz="1200" b="0" i="1" dirty="0">
                <a:solidFill>
                  <a:schemeClr val="dk1"/>
                </a:solidFill>
                <a:effectLst/>
                <a:latin typeface="+mn-lt"/>
              </a:rPr>
              <a:t>1 BMSP</a:t>
            </a:r>
          </a:p>
          <a:p>
            <a:pPr algn="ctr"/>
            <a:r>
              <a:rPr lang="en-US" sz="1200" b="0" i="1" dirty="0">
                <a:solidFill>
                  <a:schemeClr val="dk1"/>
                </a:solidFill>
                <a:effectLst/>
                <a:latin typeface="+mn-lt"/>
              </a:rPr>
              <a:t>2 Boot Modes</a:t>
            </a:r>
          </a:p>
        </p:txBody>
      </p:sp>
      <p:sp>
        <p:nvSpPr>
          <p:cNvPr id="45" name="TextBox 44"/>
          <p:cNvSpPr txBox="1"/>
          <p:nvPr/>
        </p:nvSpPr>
        <p:spPr>
          <a:xfrm>
            <a:off x="5648364" y="3463748"/>
            <a:ext cx="962764" cy="480131"/>
          </a:xfrm>
          <a:prstGeom prst="rect">
            <a:avLst/>
          </a:prstGeom>
          <a:solidFill>
            <a:schemeClr val="bg2"/>
          </a:solidFill>
        </p:spPr>
        <p:txBody>
          <a:bodyPr wrap="none" lIns="45720" rIns="45720" rtlCol="0" anchor="ctr" anchorCtr="0">
            <a:spAutoFit/>
          </a:bodyPr>
          <a:lstStyle/>
          <a:p>
            <a:pPr algn="ctr"/>
            <a:r>
              <a:rPr lang="en-US" sz="1200" b="0" i="1" dirty="0">
                <a:solidFill>
                  <a:schemeClr val="dk1"/>
                </a:solidFill>
                <a:effectLst/>
                <a:latin typeface="+mn-lt"/>
              </a:rPr>
              <a:t>0 BMSP</a:t>
            </a:r>
          </a:p>
          <a:p>
            <a:pPr algn="ctr"/>
            <a:r>
              <a:rPr lang="en-US" sz="1200" b="0" i="1" dirty="0">
                <a:solidFill>
                  <a:schemeClr val="dk1"/>
                </a:solidFill>
                <a:effectLst/>
                <a:latin typeface="+mn-lt"/>
              </a:rPr>
              <a:t>1 Boot Mode</a:t>
            </a:r>
          </a:p>
        </p:txBody>
      </p:sp>
      <p:sp>
        <p:nvSpPr>
          <p:cNvPr id="2" name="Title 1"/>
          <p:cNvSpPr>
            <a:spLocks noGrp="1"/>
          </p:cNvSpPr>
          <p:nvPr>
            <p:ph type="title"/>
          </p:nvPr>
        </p:nvSpPr>
        <p:spPr/>
        <p:txBody>
          <a:bodyPr/>
          <a:lstStyle/>
          <a:p>
            <a:r>
              <a:rPr lang="en-US" dirty="0"/>
              <a:t>Emulation Boot Mode</a:t>
            </a:r>
          </a:p>
        </p:txBody>
      </p:sp>
      <p:sp>
        <p:nvSpPr>
          <p:cNvPr id="3" name="Text Box 147"/>
          <p:cNvSpPr txBox="1">
            <a:spLocks noChangeArrowheads="1"/>
          </p:cNvSpPr>
          <p:nvPr/>
        </p:nvSpPr>
        <p:spPr bwMode="auto">
          <a:xfrm>
            <a:off x="4630650" y="1859522"/>
            <a:ext cx="3776663" cy="1077218"/>
          </a:xfrm>
          <a:prstGeom prst="rect">
            <a:avLst/>
          </a:prstGeom>
          <a:noFill/>
          <a:ln w="12700">
            <a:noFill/>
            <a:miter lim="800000"/>
            <a:headEnd type="none" w="sm" len="sm"/>
            <a:tailEnd type="none" w="sm" len="sm"/>
          </a:ln>
          <a:effectLst/>
        </p:spPr>
        <p:txBody>
          <a:bodyPr>
            <a:spAutoFit/>
          </a:bodyPr>
          <a:lstStyle/>
          <a:p>
            <a:r>
              <a:rPr lang="en-US" sz="1600" b="0" i="1" dirty="0">
                <a:effectLst/>
                <a:latin typeface="Arial" charset="0"/>
              </a:rPr>
              <a:t>If the BOOTPIN_CONFIG is invalid, the “wait” boot mode is used.  The value can then be  modified using the debugger and a reset issued to restart the boot process.</a:t>
            </a:r>
          </a:p>
        </p:txBody>
      </p:sp>
      <p:sp>
        <p:nvSpPr>
          <p:cNvPr id="5" name="Rectangle 151"/>
          <p:cNvSpPr>
            <a:spLocks noChangeArrowheads="1"/>
          </p:cNvSpPr>
          <p:nvPr/>
        </p:nvSpPr>
        <p:spPr bwMode="auto">
          <a:xfrm>
            <a:off x="129223" y="1047750"/>
            <a:ext cx="2570163" cy="301625"/>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endParaRPr lang="en-US" dirty="0">
              <a:effectLst/>
            </a:endParaRPr>
          </a:p>
        </p:txBody>
      </p:sp>
      <p:sp>
        <p:nvSpPr>
          <p:cNvPr id="6" name="Rectangle 152"/>
          <p:cNvSpPr>
            <a:spLocks noChangeArrowheads="1"/>
          </p:cNvSpPr>
          <p:nvPr/>
        </p:nvSpPr>
        <p:spPr bwMode="auto">
          <a:xfrm>
            <a:off x="129223" y="1341438"/>
            <a:ext cx="2570163" cy="556359"/>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effectLst/>
            </a:endParaRPr>
          </a:p>
        </p:txBody>
      </p:sp>
      <p:sp>
        <p:nvSpPr>
          <p:cNvPr id="7" name="Text Box 153"/>
          <p:cNvSpPr txBox="1">
            <a:spLocks noChangeArrowheads="1"/>
          </p:cNvSpPr>
          <p:nvPr/>
        </p:nvSpPr>
        <p:spPr bwMode="auto">
          <a:xfrm>
            <a:off x="235960" y="1066800"/>
            <a:ext cx="2351926" cy="830997"/>
          </a:xfrm>
          <a:prstGeom prst="rect">
            <a:avLst/>
          </a:prstGeom>
          <a:noFill/>
          <a:ln w="12700">
            <a:noFill/>
            <a:miter lim="800000"/>
            <a:headEnd type="none" w="sm" len="sm"/>
            <a:tailEnd type="none" w="sm" len="sm"/>
          </a:ln>
          <a:effectLst/>
        </p:spPr>
        <p:txBody>
          <a:bodyPr wrap="none">
            <a:spAutoFit/>
          </a:bodyPr>
          <a:lstStyle/>
          <a:p>
            <a:pPr algn="ctr">
              <a:spcBef>
                <a:spcPct val="25000"/>
              </a:spcBef>
            </a:pPr>
            <a:r>
              <a:rPr lang="en-US" sz="1800" i="1" dirty="0">
                <a:solidFill>
                  <a:schemeClr val="tx2"/>
                </a:solidFill>
                <a:effectLst/>
                <a:latin typeface="Arial" charset="0"/>
              </a:rPr>
              <a:t>Emulation Boot</a:t>
            </a:r>
          </a:p>
          <a:p>
            <a:pPr algn="ctr">
              <a:spcBef>
                <a:spcPct val="25000"/>
              </a:spcBef>
            </a:pPr>
            <a:r>
              <a:rPr lang="en-US" sz="1800" dirty="0">
                <a:effectLst/>
                <a:latin typeface="Arial" charset="0"/>
              </a:rPr>
              <a:t>Boot determined by</a:t>
            </a:r>
          </a:p>
          <a:p>
            <a:pPr algn="ctr">
              <a:spcBef>
                <a:spcPct val="25000"/>
              </a:spcBef>
            </a:pPr>
            <a:r>
              <a:rPr lang="en-US" sz="1400" b="0" dirty="0">
                <a:effectLst/>
                <a:latin typeface="Arial" charset="0"/>
              </a:rPr>
              <a:t>EMU-BOOTPIN-CONFIG</a:t>
            </a:r>
          </a:p>
        </p:txBody>
      </p:sp>
      <p:sp>
        <p:nvSpPr>
          <p:cNvPr id="8" name="Text Box 154"/>
          <p:cNvSpPr txBox="1">
            <a:spLocks noChangeArrowheads="1"/>
          </p:cNvSpPr>
          <p:nvPr/>
        </p:nvSpPr>
        <p:spPr bwMode="auto">
          <a:xfrm>
            <a:off x="391160" y="763588"/>
            <a:ext cx="2035175" cy="287337"/>
          </a:xfrm>
          <a:prstGeom prst="rect">
            <a:avLst/>
          </a:prstGeom>
          <a:noFill/>
          <a:ln w="12700">
            <a:noFill/>
            <a:miter lim="800000"/>
            <a:headEnd type="none" w="sm" len="sm"/>
            <a:tailEnd type="none" w="sm" len="sm"/>
          </a:ln>
          <a:effectLst/>
        </p:spPr>
        <p:txBody>
          <a:bodyPr wrap="none">
            <a:spAutoFit/>
          </a:bodyPr>
          <a:lstStyle/>
          <a:p>
            <a:r>
              <a:rPr lang="en-US" sz="1600" b="0" i="1" dirty="0">
                <a:effectLst/>
                <a:latin typeface="Arial" charset="0"/>
              </a:rPr>
              <a:t>Emulator Connected</a:t>
            </a:r>
          </a:p>
        </p:txBody>
      </p:sp>
      <p:sp>
        <p:nvSpPr>
          <p:cNvPr id="11" name="Rectangle 159"/>
          <p:cNvSpPr>
            <a:spLocks noChangeArrowheads="1"/>
          </p:cNvSpPr>
          <p:nvPr/>
        </p:nvSpPr>
        <p:spPr bwMode="auto">
          <a:xfrm>
            <a:off x="3413239" y="2130108"/>
            <a:ext cx="1212850" cy="274637"/>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endParaRPr lang="en-US" dirty="0">
              <a:effectLst/>
            </a:endParaRPr>
          </a:p>
        </p:txBody>
      </p:sp>
      <p:sp>
        <p:nvSpPr>
          <p:cNvPr id="12" name="Rectangle 160"/>
          <p:cNvSpPr>
            <a:spLocks noChangeArrowheads="1"/>
          </p:cNvSpPr>
          <p:nvPr/>
        </p:nvSpPr>
        <p:spPr bwMode="auto">
          <a:xfrm>
            <a:off x="3413239" y="2403158"/>
            <a:ext cx="1212850" cy="274637"/>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endParaRPr lang="en-US" dirty="0">
              <a:effectLst/>
            </a:endParaRPr>
          </a:p>
        </p:txBody>
      </p:sp>
      <p:sp>
        <p:nvSpPr>
          <p:cNvPr id="13" name="Text Box 161"/>
          <p:cNvSpPr txBox="1">
            <a:spLocks noChangeArrowheads="1"/>
          </p:cNvSpPr>
          <p:nvPr/>
        </p:nvSpPr>
        <p:spPr bwMode="auto">
          <a:xfrm>
            <a:off x="3405301" y="2145983"/>
            <a:ext cx="1233488" cy="544512"/>
          </a:xfrm>
          <a:prstGeom prst="rect">
            <a:avLst/>
          </a:prstGeom>
          <a:noFill/>
          <a:ln w="12700">
            <a:noFill/>
            <a:miter lim="800000"/>
            <a:headEnd type="none" w="sm" len="sm"/>
            <a:tailEnd type="none" w="sm" len="sm"/>
          </a:ln>
          <a:effectLst/>
        </p:spPr>
        <p:txBody>
          <a:bodyPr wrap="none">
            <a:spAutoFit/>
          </a:bodyPr>
          <a:lstStyle/>
          <a:p>
            <a:pPr algn="ctr">
              <a:spcBef>
                <a:spcPct val="25000"/>
              </a:spcBef>
            </a:pPr>
            <a:r>
              <a:rPr lang="en-US" sz="1600" dirty="0">
                <a:effectLst/>
                <a:latin typeface="Arial" charset="0"/>
              </a:rPr>
              <a:t>Boot Mode</a:t>
            </a:r>
          </a:p>
          <a:p>
            <a:pPr algn="ctr">
              <a:spcBef>
                <a:spcPct val="25000"/>
              </a:spcBef>
            </a:pPr>
            <a:r>
              <a:rPr lang="en-US" sz="1600" dirty="0">
                <a:effectLst/>
                <a:latin typeface="Arial" charset="0"/>
              </a:rPr>
              <a:t>Wait</a:t>
            </a:r>
          </a:p>
        </p:txBody>
      </p:sp>
      <p:sp>
        <p:nvSpPr>
          <p:cNvPr id="18" name="Line 148"/>
          <p:cNvSpPr>
            <a:spLocks noChangeShapeType="1"/>
          </p:cNvSpPr>
          <p:nvPr/>
        </p:nvSpPr>
        <p:spPr bwMode="auto">
          <a:xfrm>
            <a:off x="2488361" y="2413318"/>
            <a:ext cx="936625" cy="0"/>
          </a:xfrm>
          <a:prstGeom prst="line">
            <a:avLst/>
          </a:prstGeom>
          <a:noFill/>
          <a:ln w="12700">
            <a:solidFill>
              <a:schemeClr val="tx1"/>
            </a:solidFill>
            <a:round/>
            <a:headEnd type="none" w="sm" len="sm"/>
            <a:tailEnd type="triangle" w="med" len="med"/>
          </a:ln>
          <a:effectLst/>
        </p:spPr>
        <p:txBody>
          <a:bodyPr/>
          <a:lstStyle/>
          <a:p>
            <a:endParaRPr lang="en-US" dirty="0">
              <a:effectLst/>
            </a:endParaRPr>
          </a:p>
        </p:txBody>
      </p:sp>
      <p:sp>
        <p:nvSpPr>
          <p:cNvPr id="19" name="Rectangle 156"/>
          <p:cNvSpPr>
            <a:spLocks noChangeArrowheads="1"/>
          </p:cNvSpPr>
          <p:nvPr/>
        </p:nvSpPr>
        <p:spPr bwMode="auto">
          <a:xfrm>
            <a:off x="374129" y="2163445"/>
            <a:ext cx="2109788" cy="532419"/>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effectLst/>
            </a:endParaRPr>
          </a:p>
        </p:txBody>
      </p:sp>
      <p:sp>
        <p:nvSpPr>
          <p:cNvPr id="20" name="Text Box 157"/>
          <p:cNvSpPr txBox="1">
            <a:spLocks noChangeArrowheads="1"/>
          </p:cNvSpPr>
          <p:nvPr/>
        </p:nvSpPr>
        <p:spPr bwMode="auto">
          <a:xfrm>
            <a:off x="313696" y="2183765"/>
            <a:ext cx="2211246" cy="535531"/>
          </a:xfrm>
          <a:prstGeom prst="rect">
            <a:avLst/>
          </a:prstGeom>
          <a:noFill/>
          <a:ln w="12700">
            <a:noFill/>
            <a:miter lim="800000"/>
            <a:headEnd type="none" w="sm" len="sm"/>
            <a:tailEnd type="none" w="sm" len="sm"/>
          </a:ln>
          <a:effectLst/>
        </p:spPr>
        <p:txBody>
          <a:bodyPr wrap="none">
            <a:spAutoFit/>
          </a:bodyPr>
          <a:lstStyle/>
          <a:p>
            <a:pPr algn="ctr"/>
            <a:r>
              <a:rPr lang="en-US" sz="1600" dirty="0">
                <a:effectLst/>
                <a:latin typeface="Arial" charset="0"/>
              </a:rPr>
              <a:t>BOOTPIN_CONFIG</a:t>
            </a:r>
          </a:p>
          <a:p>
            <a:pPr algn="ctr">
              <a:lnSpc>
                <a:spcPct val="100000"/>
              </a:lnSpc>
              <a:spcBef>
                <a:spcPts val="0"/>
              </a:spcBef>
            </a:pPr>
            <a:r>
              <a:rPr lang="en-US" sz="1600" dirty="0">
                <a:effectLst/>
                <a:latin typeface="Arial" charset="0"/>
              </a:rPr>
              <a:t>Key = 0x5A or 0xA5?</a:t>
            </a:r>
          </a:p>
        </p:txBody>
      </p:sp>
      <p:sp>
        <p:nvSpPr>
          <p:cNvPr id="21" name="Line 186"/>
          <p:cNvSpPr>
            <a:spLocks noChangeShapeType="1"/>
          </p:cNvSpPr>
          <p:nvPr/>
        </p:nvSpPr>
        <p:spPr bwMode="auto">
          <a:xfrm>
            <a:off x="1408113" y="1923415"/>
            <a:ext cx="0" cy="230981"/>
          </a:xfrm>
          <a:prstGeom prst="line">
            <a:avLst/>
          </a:prstGeom>
          <a:noFill/>
          <a:ln w="12700">
            <a:solidFill>
              <a:schemeClr val="tx1"/>
            </a:solidFill>
            <a:round/>
            <a:headEnd type="none" w="sm" len="sm"/>
            <a:tailEnd type="triangle" w="med" len="med"/>
          </a:ln>
          <a:effectLst/>
        </p:spPr>
        <p:txBody>
          <a:bodyPr/>
          <a:lstStyle/>
          <a:p>
            <a:endParaRPr lang="en-US" dirty="0">
              <a:effectLst/>
            </a:endParaRPr>
          </a:p>
        </p:txBody>
      </p:sp>
      <p:sp>
        <p:nvSpPr>
          <p:cNvPr id="22" name="Line 187"/>
          <p:cNvSpPr>
            <a:spLocks noChangeShapeType="1"/>
          </p:cNvSpPr>
          <p:nvPr/>
        </p:nvSpPr>
        <p:spPr bwMode="auto">
          <a:xfrm>
            <a:off x="1428433" y="2690123"/>
            <a:ext cx="0" cy="427699"/>
          </a:xfrm>
          <a:prstGeom prst="line">
            <a:avLst/>
          </a:prstGeom>
          <a:noFill/>
          <a:ln w="12700">
            <a:solidFill>
              <a:schemeClr val="tx1"/>
            </a:solidFill>
            <a:round/>
            <a:headEnd type="none" w="sm" len="sm"/>
            <a:tailEnd type="triangle" w="med" len="med"/>
          </a:ln>
          <a:effectLst/>
        </p:spPr>
        <p:txBody>
          <a:bodyPr/>
          <a:lstStyle/>
          <a:p>
            <a:endParaRPr lang="en-US" dirty="0">
              <a:effectLst/>
            </a:endParaRPr>
          </a:p>
        </p:txBody>
      </p:sp>
      <p:sp>
        <p:nvSpPr>
          <p:cNvPr id="23" name="Text Box 191"/>
          <p:cNvSpPr txBox="1">
            <a:spLocks noChangeArrowheads="1"/>
          </p:cNvSpPr>
          <p:nvPr/>
        </p:nvSpPr>
        <p:spPr bwMode="auto">
          <a:xfrm>
            <a:off x="2658223" y="2116455"/>
            <a:ext cx="488950" cy="287337"/>
          </a:xfrm>
          <a:prstGeom prst="rect">
            <a:avLst/>
          </a:prstGeom>
          <a:noFill/>
          <a:ln w="12700">
            <a:noFill/>
            <a:miter lim="800000"/>
            <a:headEnd type="none" w="sm" len="sm"/>
            <a:tailEnd type="none" w="sm" len="sm"/>
          </a:ln>
          <a:effectLst/>
        </p:spPr>
        <p:txBody>
          <a:bodyPr wrap="none">
            <a:spAutoFit/>
          </a:bodyPr>
          <a:lstStyle/>
          <a:p>
            <a:r>
              <a:rPr lang="en-US" sz="1600" b="0" dirty="0">
                <a:effectLst/>
                <a:latin typeface="Arial" charset="0"/>
              </a:rPr>
              <a:t>NO</a:t>
            </a:r>
          </a:p>
        </p:txBody>
      </p:sp>
      <p:sp>
        <p:nvSpPr>
          <p:cNvPr id="24" name="Text Box 193"/>
          <p:cNvSpPr txBox="1">
            <a:spLocks noChangeArrowheads="1"/>
          </p:cNvSpPr>
          <p:nvPr/>
        </p:nvSpPr>
        <p:spPr bwMode="auto">
          <a:xfrm>
            <a:off x="1427730" y="2756218"/>
            <a:ext cx="588963" cy="287337"/>
          </a:xfrm>
          <a:prstGeom prst="rect">
            <a:avLst/>
          </a:prstGeom>
          <a:noFill/>
          <a:ln w="12700">
            <a:noFill/>
            <a:miter lim="800000"/>
            <a:headEnd type="none" w="sm" len="sm"/>
            <a:tailEnd type="none" w="sm" len="sm"/>
          </a:ln>
          <a:effectLst/>
        </p:spPr>
        <p:txBody>
          <a:bodyPr wrap="none">
            <a:spAutoFit/>
          </a:bodyPr>
          <a:lstStyle/>
          <a:p>
            <a:r>
              <a:rPr lang="en-US" sz="1600" b="0" dirty="0">
                <a:effectLst/>
                <a:latin typeface="Arial" charset="0"/>
              </a:rPr>
              <a:t>YES</a:t>
            </a:r>
          </a:p>
        </p:txBody>
      </p:sp>
      <p:sp>
        <p:nvSpPr>
          <p:cNvPr id="26" name="Rectangle 156"/>
          <p:cNvSpPr>
            <a:spLocks noChangeArrowheads="1"/>
          </p:cNvSpPr>
          <p:nvPr/>
        </p:nvSpPr>
        <p:spPr bwMode="auto">
          <a:xfrm>
            <a:off x="394449" y="3138805"/>
            <a:ext cx="2109788" cy="532419"/>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effectLst/>
            </a:endParaRPr>
          </a:p>
        </p:txBody>
      </p:sp>
      <p:sp>
        <p:nvSpPr>
          <p:cNvPr id="27" name="Text Box 157"/>
          <p:cNvSpPr txBox="1">
            <a:spLocks noChangeArrowheads="1"/>
          </p:cNvSpPr>
          <p:nvPr/>
        </p:nvSpPr>
        <p:spPr bwMode="auto">
          <a:xfrm>
            <a:off x="390922" y="3159125"/>
            <a:ext cx="2097433" cy="535531"/>
          </a:xfrm>
          <a:prstGeom prst="rect">
            <a:avLst/>
          </a:prstGeom>
          <a:noFill/>
          <a:ln w="12700">
            <a:noFill/>
            <a:miter lim="800000"/>
            <a:headEnd type="none" w="sm" len="sm"/>
            <a:tailEnd type="none" w="sm" len="sm"/>
          </a:ln>
          <a:effectLst/>
        </p:spPr>
        <p:txBody>
          <a:bodyPr wrap="none">
            <a:spAutoFit/>
          </a:bodyPr>
          <a:lstStyle/>
          <a:p>
            <a:pPr algn="ctr"/>
            <a:r>
              <a:rPr lang="en-US" sz="1600" dirty="0">
                <a:effectLst/>
                <a:latin typeface="Arial" charset="0"/>
              </a:rPr>
              <a:t>BOOTPIN_CONFIG</a:t>
            </a:r>
          </a:p>
          <a:p>
            <a:pPr algn="ctr">
              <a:lnSpc>
                <a:spcPct val="100000"/>
              </a:lnSpc>
              <a:spcBef>
                <a:spcPts val="0"/>
              </a:spcBef>
            </a:pPr>
            <a:r>
              <a:rPr lang="en-US" sz="1600" dirty="0">
                <a:effectLst/>
                <a:latin typeface="Arial" charset="0"/>
              </a:rPr>
              <a:t>Key = 0xA5?</a:t>
            </a:r>
          </a:p>
        </p:txBody>
      </p:sp>
      <p:sp>
        <p:nvSpPr>
          <p:cNvPr id="28" name="Text Box 191"/>
          <p:cNvSpPr txBox="1">
            <a:spLocks noChangeArrowheads="1"/>
          </p:cNvSpPr>
          <p:nvPr/>
        </p:nvSpPr>
        <p:spPr bwMode="auto">
          <a:xfrm>
            <a:off x="1886063" y="3762375"/>
            <a:ext cx="492443" cy="289310"/>
          </a:xfrm>
          <a:prstGeom prst="rect">
            <a:avLst/>
          </a:prstGeom>
          <a:noFill/>
          <a:ln w="12700">
            <a:noFill/>
            <a:miter lim="800000"/>
            <a:headEnd type="none" w="sm" len="sm"/>
            <a:tailEnd type="none" w="sm" len="sm"/>
          </a:ln>
          <a:effectLst/>
        </p:spPr>
        <p:txBody>
          <a:bodyPr wrap="none">
            <a:spAutoFit/>
          </a:bodyPr>
          <a:lstStyle/>
          <a:p>
            <a:r>
              <a:rPr lang="en-US" sz="1600" b="0" dirty="0">
                <a:effectLst/>
                <a:latin typeface="Arial" charset="0"/>
              </a:rPr>
              <a:t>NO</a:t>
            </a:r>
          </a:p>
        </p:txBody>
      </p:sp>
      <p:sp>
        <p:nvSpPr>
          <p:cNvPr id="32" name="Text Box 161"/>
          <p:cNvSpPr txBox="1">
            <a:spLocks noChangeArrowheads="1"/>
          </p:cNvSpPr>
          <p:nvPr/>
        </p:nvSpPr>
        <p:spPr bwMode="auto">
          <a:xfrm>
            <a:off x="300002" y="4556445"/>
            <a:ext cx="1381760" cy="830997"/>
          </a:xfrm>
          <a:prstGeom prst="rect">
            <a:avLst/>
          </a:prstGeom>
          <a:solidFill>
            <a:schemeClr val="accent3"/>
          </a:solidFill>
          <a:ln w="12700">
            <a:solidFill>
              <a:schemeClr val="tx1"/>
            </a:solidFill>
            <a:miter lim="800000"/>
            <a:headEnd type="none" w="sm" len="sm"/>
            <a:tailEnd type="none" w="sm" len="sm"/>
          </a:ln>
          <a:effectLst/>
        </p:spPr>
        <p:txBody>
          <a:bodyPr wrap="square">
            <a:spAutoFit/>
          </a:bodyPr>
          <a:lstStyle/>
          <a:p>
            <a:pPr algn="ctr">
              <a:lnSpc>
                <a:spcPct val="100000"/>
              </a:lnSpc>
              <a:spcBef>
                <a:spcPts val="0"/>
              </a:spcBef>
            </a:pPr>
            <a:r>
              <a:rPr lang="en-US" sz="1600" dirty="0">
                <a:effectLst/>
                <a:latin typeface="Arial" charset="0"/>
              </a:rPr>
              <a:t>Emulate</a:t>
            </a:r>
          </a:p>
          <a:p>
            <a:pPr algn="ctr">
              <a:lnSpc>
                <a:spcPct val="100000"/>
              </a:lnSpc>
              <a:spcBef>
                <a:spcPts val="0"/>
              </a:spcBef>
            </a:pPr>
            <a:r>
              <a:rPr lang="en-US" sz="1600" dirty="0">
                <a:effectLst/>
                <a:latin typeface="Arial" charset="0"/>
              </a:rPr>
              <a:t>Stand-alone</a:t>
            </a:r>
          </a:p>
          <a:p>
            <a:pPr algn="ctr">
              <a:lnSpc>
                <a:spcPct val="100000"/>
              </a:lnSpc>
              <a:spcBef>
                <a:spcPts val="0"/>
              </a:spcBef>
            </a:pPr>
            <a:r>
              <a:rPr lang="en-US" sz="1600" dirty="0">
                <a:effectLst/>
                <a:latin typeface="Arial" charset="0"/>
              </a:rPr>
              <a:t>Boot Mode</a:t>
            </a:r>
          </a:p>
        </p:txBody>
      </p:sp>
      <p:sp>
        <p:nvSpPr>
          <p:cNvPr id="29" name="Line 187"/>
          <p:cNvSpPr>
            <a:spLocks noChangeShapeType="1"/>
          </p:cNvSpPr>
          <p:nvPr/>
        </p:nvSpPr>
        <p:spPr bwMode="auto">
          <a:xfrm>
            <a:off x="991553" y="3673927"/>
            <a:ext cx="0" cy="882518"/>
          </a:xfrm>
          <a:prstGeom prst="line">
            <a:avLst/>
          </a:prstGeom>
          <a:noFill/>
          <a:ln w="12700">
            <a:solidFill>
              <a:schemeClr val="tx1"/>
            </a:solidFill>
            <a:round/>
            <a:headEnd type="none" w="sm" len="sm"/>
            <a:tailEnd type="triangle" w="med" len="med"/>
          </a:ln>
          <a:effectLst/>
        </p:spPr>
        <p:txBody>
          <a:bodyPr/>
          <a:lstStyle/>
          <a:p>
            <a:endParaRPr lang="en-US" dirty="0">
              <a:effectLst/>
            </a:endParaRPr>
          </a:p>
        </p:txBody>
      </p:sp>
      <p:sp>
        <p:nvSpPr>
          <p:cNvPr id="30" name="Text Box 191"/>
          <p:cNvSpPr txBox="1">
            <a:spLocks noChangeArrowheads="1"/>
          </p:cNvSpPr>
          <p:nvPr/>
        </p:nvSpPr>
        <p:spPr bwMode="auto">
          <a:xfrm>
            <a:off x="992695" y="3760821"/>
            <a:ext cx="593432" cy="289310"/>
          </a:xfrm>
          <a:prstGeom prst="rect">
            <a:avLst/>
          </a:prstGeom>
          <a:noFill/>
          <a:ln w="12700">
            <a:noFill/>
            <a:miter lim="800000"/>
            <a:headEnd type="none" w="sm" len="sm"/>
            <a:tailEnd type="none" w="sm" len="sm"/>
          </a:ln>
          <a:effectLst/>
        </p:spPr>
        <p:txBody>
          <a:bodyPr wrap="none">
            <a:spAutoFit/>
          </a:bodyPr>
          <a:lstStyle/>
          <a:p>
            <a:r>
              <a:rPr lang="en-US" sz="1600" b="0" dirty="0">
                <a:effectLst/>
                <a:latin typeface="Arial" charset="0"/>
              </a:rPr>
              <a:t>YES</a:t>
            </a:r>
          </a:p>
        </p:txBody>
      </p:sp>
      <p:sp>
        <p:nvSpPr>
          <p:cNvPr id="31" name="Text Box 147"/>
          <p:cNvSpPr txBox="1">
            <a:spLocks noChangeArrowheads="1"/>
          </p:cNvSpPr>
          <p:nvPr/>
        </p:nvSpPr>
        <p:spPr bwMode="auto">
          <a:xfrm>
            <a:off x="3004" y="5416223"/>
            <a:ext cx="2094969" cy="486287"/>
          </a:xfrm>
          <a:prstGeom prst="rect">
            <a:avLst/>
          </a:prstGeom>
          <a:noFill/>
          <a:ln w="12700">
            <a:noFill/>
            <a:miter lim="800000"/>
            <a:headEnd type="none" w="sm" len="sm"/>
            <a:tailEnd type="none" w="sm" len="sm"/>
          </a:ln>
          <a:effectLst/>
        </p:spPr>
        <p:txBody>
          <a:bodyPr wrap="square">
            <a:spAutoFit/>
          </a:bodyPr>
          <a:lstStyle/>
          <a:p>
            <a:pPr algn="ctr"/>
            <a:r>
              <a:rPr lang="en-US" sz="1600" b="0" i="1" dirty="0">
                <a:effectLst/>
                <a:latin typeface="Arial" charset="0"/>
              </a:rPr>
              <a:t>Reads OTP for boot pins and boot mode.</a:t>
            </a:r>
          </a:p>
        </p:txBody>
      </p:sp>
      <p:sp>
        <p:nvSpPr>
          <p:cNvPr id="33" name="Rectangle 32"/>
          <p:cNvSpPr/>
          <p:nvPr/>
        </p:nvSpPr>
        <p:spPr bwMode="auto">
          <a:xfrm>
            <a:off x="7017340" y="4422681"/>
            <a:ext cx="2018504" cy="296470"/>
          </a:xfrm>
          <a:prstGeom prst="rect">
            <a:avLst/>
          </a:prstGeom>
          <a:solidFill>
            <a:schemeClr val="accent4">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sp>
        <p:nvSpPr>
          <p:cNvPr id="34" name="Rectangle 33"/>
          <p:cNvSpPr/>
          <p:nvPr/>
        </p:nvSpPr>
        <p:spPr bwMode="auto">
          <a:xfrm>
            <a:off x="7017341" y="4719138"/>
            <a:ext cx="2018502" cy="592939"/>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grpSp>
        <p:nvGrpSpPr>
          <p:cNvPr id="14" name="Group 13"/>
          <p:cNvGrpSpPr/>
          <p:nvPr/>
        </p:nvGrpSpPr>
        <p:grpSpPr>
          <a:xfrm>
            <a:off x="5707507" y="3703589"/>
            <a:ext cx="1074755" cy="2335040"/>
            <a:chOff x="6947027" y="3703589"/>
            <a:chExt cx="2245566" cy="2335040"/>
          </a:xfrm>
        </p:grpSpPr>
        <p:cxnSp>
          <p:nvCxnSpPr>
            <p:cNvPr id="35" name="Straight Arrow Connector 34"/>
            <p:cNvCxnSpPr/>
            <p:nvPr/>
          </p:nvCxnSpPr>
          <p:spPr bwMode="auto">
            <a:xfrm>
              <a:off x="6947027" y="3703589"/>
              <a:ext cx="2245566" cy="0"/>
            </a:xfrm>
            <a:prstGeom prst="straightConnector1">
              <a:avLst/>
            </a:prstGeom>
            <a:solidFill>
              <a:schemeClr val="accent1"/>
            </a:solidFill>
            <a:ln w="19050" cap="flat" cmpd="sng" algn="ctr">
              <a:solidFill>
                <a:schemeClr val="tx1"/>
              </a:solidFill>
              <a:prstDash val="solid"/>
              <a:round/>
              <a:headEnd type="none" w="sm" len="sm"/>
              <a:tailEnd type="triangle"/>
            </a:ln>
            <a:effectLst/>
          </p:spPr>
        </p:cxnSp>
        <p:cxnSp>
          <p:nvCxnSpPr>
            <p:cNvPr id="36" name="Straight Arrow Connector 35"/>
            <p:cNvCxnSpPr/>
            <p:nvPr/>
          </p:nvCxnSpPr>
          <p:spPr bwMode="auto">
            <a:xfrm>
              <a:off x="6947027" y="4364755"/>
              <a:ext cx="2245566" cy="0"/>
            </a:xfrm>
            <a:prstGeom prst="straightConnector1">
              <a:avLst/>
            </a:prstGeom>
            <a:solidFill>
              <a:schemeClr val="accent1"/>
            </a:solidFill>
            <a:ln w="19050" cap="flat" cmpd="sng" algn="ctr">
              <a:solidFill>
                <a:schemeClr val="tx1"/>
              </a:solidFill>
              <a:prstDash val="solid"/>
              <a:round/>
              <a:headEnd type="none" w="sm" len="sm"/>
              <a:tailEnd type="triangle"/>
            </a:ln>
            <a:effectLst/>
          </p:spPr>
        </p:cxnSp>
        <p:cxnSp>
          <p:nvCxnSpPr>
            <p:cNvPr id="37" name="Straight Arrow Connector 36"/>
            <p:cNvCxnSpPr/>
            <p:nvPr/>
          </p:nvCxnSpPr>
          <p:spPr bwMode="auto">
            <a:xfrm>
              <a:off x="6947027" y="5368201"/>
              <a:ext cx="2245566" cy="0"/>
            </a:xfrm>
            <a:prstGeom prst="straightConnector1">
              <a:avLst/>
            </a:prstGeom>
            <a:solidFill>
              <a:schemeClr val="accent1"/>
            </a:solidFill>
            <a:ln w="19050" cap="flat" cmpd="sng" algn="ctr">
              <a:solidFill>
                <a:schemeClr val="tx1"/>
              </a:solidFill>
              <a:prstDash val="solid"/>
              <a:round/>
              <a:headEnd type="none" w="sm" len="sm"/>
              <a:tailEnd type="triangle"/>
            </a:ln>
            <a:effectLst/>
          </p:spPr>
        </p:cxnSp>
        <p:cxnSp>
          <p:nvCxnSpPr>
            <p:cNvPr id="38" name="Straight Arrow Connector 37"/>
            <p:cNvCxnSpPr/>
            <p:nvPr/>
          </p:nvCxnSpPr>
          <p:spPr bwMode="auto">
            <a:xfrm>
              <a:off x="6947027" y="6038629"/>
              <a:ext cx="2245566" cy="0"/>
            </a:xfrm>
            <a:prstGeom prst="straightConnector1">
              <a:avLst/>
            </a:prstGeom>
            <a:solidFill>
              <a:schemeClr val="accent1"/>
            </a:solidFill>
            <a:ln w="19050" cap="flat" cmpd="sng" algn="ctr">
              <a:solidFill>
                <a:schemeClr val="tx1"/>
              </a:solidFill>
              <a:prstDash val="solid"/>
              <a:round/>
              <a:headEnd type="none" w="sm" len="sm"/>
              <a:tailEnd type="triangle"/>
            </a:ln>
            <a:effectLst/>
          </p:spPr>
        </p:cxnSp>
      </p:grpSp>
      <p:graphicFrame>
        <p:nvGraphicFramePr>
          <p:cNvPr id="39" name="Table 38"/>
          <p:cNvGraphicFramePr>
            <a:graphicFrameLocks noGrp="1"/>
          </p:cNvGraphicFramePr>
          <p:nvPr>
            <p:extLst>
              <p:ext uri="{D42A27DB-BD31-4B8C-83A1-F6EECF244321}">
                <p14:modId xmlns:p14="http://schemas.microsoft.com/office/powerpoint/2010/main" val="4043263890"/>
              </p:ext>
            </p:extLst>
          </p:nvPr>
        </p:nvGraphicFramePr>
        <p:xfrm>
          <a:off x="2650037" y="3191918"/>
          <a:ext cx="2853896" cy="3017520"/>
        </p:xfrm>
        <a:graphic>
          <a:graphicData uri="http://schemas.openxmlformats.org/drawingml/2006/table">
            <a:tbl>
              <a:tblPr firstRow="1" bandRow="1">
                <a:tableStyleId>{93296810-A885-4BE3-A3E7-6D5BEEA58F35}</a:tableStyleId>
              </a:tblPr>
              <a:tblGrid>
                <a:gridCol w="914287">
                  <a:extLst>
                    <a:ext uri="{9D8B030D-6E8A-4147-A177-3AD203B41FA5}">
                      <a16:colId xmlns:a16="http://schemas.microsoft.com/office/drawing/2014/main" val="20000"/>
                    </a:ext>
                  </a:extLst>
                </a:gridCol>
                <a:gridCol w="955040">
                  <a:extLst>
                    <a:ext uri="{9D8B030D-6E8A-4147-A177-3AD203B41FA5}">
                      <a16:colId xmlns:a16="http://schemas.microsoft.com/office/drawing/2014/main" val="20001"/>
                    </a:ext>
                  </a:extLst>
                </a:gridCol>
                <a:gridCol w="984569">
                  <a:extLst>
                    <a:ext uri="{9D8B030D-6E8A-4147-A177-3AD203B41FA5}">
                      <a16:colId xmlns:a16="http://schemas.microsoft.com/office/drawing/2014/main" val="20002"/>
                    </a:ext>
                  </a:extLst>
                </a:gridCol>
              </a:tblGrid>
              <a:tr h="250936">
                <a:tc>
                  <a:txBody>
                    <a:bodyPr/>
                    <a:lstStyle/>
                    <a:p>
                      <a:pPr algn="ctr"/>
                      <a:r>
                        <a:rPr lang="en-US" sz="1600" dirty="0">
                          <a:solidFill>
                            <a:schemeClr val="tx1"/>
                          </a:solidFill>
                        </a:rPr>
                        <a:t>BMSP2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dirty="0">
                          <a:solidFill>
                            <a:schemeClr val="tx1"/>
                          </a:solidFill>
                        </a:rPr>
                        <a:t>BMSP1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dirty="0">
                          <a:solidFill>
                            <a:schemeClr val="tx1"/>
                          </a:solidFill>
                        </a:rPr>
                        <a:t>BMSP0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235696">
                <a:tc>
                  <a:txBody>
                    <a:bodyPr/>
                    <a:lstStyle/>
                    <a:p>
                      <a:pPr algn="ctr"/>
                      <a:r>
                        <a:rPr lang="en-US" sz="1600" dirty="0">
                          <a:solidFill>
                            <a:schemeClr val="tx1"/>
                          </a:solidFill>
                        </a:rPr>
                        <a:t>0xFF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0xFF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0xFF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r>
                        <a:rPr lang="en-US" sz="1600" dirty="0">
                          <a:solidFill>
                            <a:schemeClr val="tx1"/>
                          </a:solidFill>
                        </a:rPr>
                        <a:t>0xFF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0xFF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GPIO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66"/>
                    </a:solidFill>
                  </a:tcPr>
                </a:tc>
                <a:extLst>
                  <a:ext uri="{0D108BD9-81ED-4DB2-BD59-A6C34878D82A}">
                    <a16:rowId xmlns:a16="http://schemas.microsoft.com/office/drawing/2014/main" val="10002"/>
                  </a:ext>
                </a:extLst>
              </a:tr>
              <a:tr h="0">
                <a:tc>
                  <a:txBody>
                    <a:bodyPr/>
                    <a:lstStyle/>
                    <a:p>
                      <a:pPr algn="ctr"/>
                      <a:r>
                        <a:rPr lang="en-US" sz="1600" dirty="0">
                          <a:solidFill>
                            <a:schemeClr val="tx1"/>
                          </a:solidFill>
                        </a:rPr>
                        <a:t>0xFF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GPIO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66"/>
                    </a:solidFill>
                  </a:tcPr>
                </a:tc>
                <a:tc>
                  <a:txBody>
                    <a:bodyPr/>
                    <a:lstStyle/>
                    <a:p>
                      <a:pPr algn="ctr"/>
                      <a:r>
                        <a:rPr lang="en-US" sz="1600" dirty="0">
                          <a:solidFill>
                            <a:schemeClr val="tx1"/>
                          </a:solidFill>
                        </a:rPr>
                        <a:t>0xFF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r>
                        <a:rPr lang="en-US" sz="1600" dirty="0">
                          <a:solidFill>
                            <a:schemeClr val="tx1"/>
                          </a:solidFill>
                        </a:rPr>
                        <a:t>GPIO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66"/>
                    </a:solidFill>
                  </a:tcPr>
                </a:tc>
                <a:tc>
                  <a:txBody>
                    <a:bodyPr/>
                    <a:lstStyle/>
                    <a:p>
                      <a:pPr algn="ctr"/>
                      <a:r>
                        <a:rPr lang="en-US" sz="1600" dirty="0">
                          <a:solidFill>
                            <a:schemeClr val="tx1"/>
                          </a:solidFill>
                        </a:rPr>
                        <a:t>0xFF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0xFF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r>
                        <a:rPr lang="en-US" sz="1600" dirty="0">
                          <a:solidFill>
                            <a:schemeClr val="tx1"/>
                          </a:solidFill>
                        </a:rPr>
                        <a:t>0xFF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GPIO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66"/>
                    </a:solidFill>
                  </a:tcPr>
                </a:tc>
                <a:tc>
                  <a:txBody>
                    <a:bodyPr/>
                    <a:lstStyle/>
                    <a:p>
                      <a:pPr algn="ctr"/>
                      <a:r>
                        <a:rPr lang="en-US" sz="1600" dirty="0">
                          <a:solidFill>
                            <a:schemeClr val="tx1"/>
                          </a:solidFill>
                        </a:rPr>
                        <a:t>GPIO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66"/>
                    </a:solidFill>
                  </a:tcPr>
                </a:tc>
                <a:extLst>
                  <a:ext uri="{0D108BD9-81ED-4DB2-BD59-A6C34878D82A}">
                    <a16:rowId xmlns:a16="http://schemas.microsoft.com/office/drawing/2014/main" val="10005"/>
                  </a:ext>
                </a:extLst>
              </a:tr>
              <a:tr h="0">
                <a:tc>
                  <a:txBody>
                    <a:bodyPr/>
                    <a:lstStyle/>
                    <a:p>
                      <a:pPr algn="ctr"/>
                      <a:r>
                        <a:rPr lang="en-US" sz="1600" dirty="0">
                          <a:solidFill>
                            <a:schemeClr val="tx1"/>
                          </a:solidFill>
                        </a:rPr>
                        <a:t>GPIO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66"/>
                    </a:solidFill>
                  </a:tcPr>
                </a:tc>
                <a:tc>
                  <a:txBody>
                    <a:bodyPr/>
                    <a:lstStyle/>
                    <a:p>
                      <a:pPr algn="ctr"/>
                      <a:r>
                        <a:rPr lang="en-US" sz="1600" dirty="0">
                          <a:solidFill>
                            <a:schemeClr val="tx1"/>
                          </a:solidFill>
                        </a:rPr>
                        <a:t>0xFF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GPIO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66"/>
                    </a:solidFill>
                  </a:tcPr>
                </a:tc>
                <a:extLst>
                  <a:ext uri="{0D108BD9-81ED-4DB2-BD59-A6C34878D82A}">
                    <a16:rowId xmlns:a16="http://schemas.microsoft.com/office/drawing/2014/main" val="10006"/>
                  </a:ext>
                </a:extLst>
              </a:tr>
              <a:tr h="0">
                <a:tc>
                  <a:txBody>
                    <a:bodyPr/>
                    <a:lstStyle/>
                    <a:p>
                      <a:pPr algn="ctr"/>
                      <a:r>
                        <a:rPr lang="en-US" sz="1600" dirty="0">
                          <a:solidFill>
                            <a:schemeClr val="tx1"/>
                          </a:solidFill>
                        </a:rPr>
                        <a:t>GPIO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66"/>
                    </a:solidFill>
                  </a:tcPr>
                </a:tc>
                <a:tc>
                  <a:txBody>
                    <a:bodyPr/>
                    <a:lstStyle/>
                    <a:p>
                      <a:pPr algn="ctr"/>
                      <a:r>
                        <a:rPr lang="en-US" sz="1600" dirty="0">
                          <a:solidFill>
                            <a:schemeClr val="tx1"/>
                          </a:solidFill>
                        </a:rPr>
                        <a:t>GPIO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66"/>
                    </a:solidFill>
                  </a:tcPr>
                </a:tc>
                <a:tc>
                  <a:txBody>
                    <a:bodyPr/>
                    <a:lstStyle/>
                    <a:p>
                      <a:pPr algn="ctr"/>
                      <a:r>
                        <a:rPr lang="en-US" sz="1600" dirty="0">
                          <a:solidFill>
                            <a:schemeClr val="tx1"/>
                          </a:solidFill>
                        </a:rPr>
                        <a:t>0xFF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algn="ctr"/>
                      <a:r>
                        <a:rPr lang="en-US" sz="1600" dirty="0">
                          <a:solidFill>
                            <a:schemeClr val="tx1"/>
                          </a:solidFill>
                        </a:rPr>
                        <a:t>GPIO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66"/>
                    </a:solidFill>
                  </a:tcPr>
                </a:tc>
                <a:tc>
                  <a:txBody>
                    <a:bodyPr/>
                    <a:lstStyle/>
                    <a:p>
                      <a:pPr algn="ctr"/>
                      <a:r>
                        <a:rPr lang="en-US" sz="1600" dirty="0">
                          <a:solidFill>
                            <a:schemeClr val="tx1"/>
                          </a:solidFill>
                        </a:rPr>
                        <a:t>GPIO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66"/>
                    </a:solidFill>
                  </a:tcPr>
                </a:tc>
                <a:tc>
                  <a:txBody>
                    <a:bodyPr/>
                    <a:lstStyle/>
                    <a:p>
                      <a:pPr algn="ctr"/>
                      <a:r>
                        <a:rPr lang="en-US" sz="1600" dirty="0">
                          <a:solidFill>
                            <a:schemeClr val="tx1"/>
                          </a:solidFill>
                        </a:rPr>
                        <a:t>GPIO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66"/>
                    </a:solidFill>
                  </a:tcPr>
                </a:tc>
                <a:extLst>
                  <a:ext uri="{0D108BD9-81ED-4DB2-BD59-A6C34878D82A}">
                    <a16:rowId xmlns:a16="http://schemas.microsoft.com/office/drawing/2014/main" val="10008"/>
                  </a:ext>
                </a:extLst>
              </a:tr>
            </a:tbl>
          </a:graphicData>
        </a:graphic>
      </p:graphicFrame>
      <p:sp>
        <p:nvSpPr>
          <p:cNvPr id="40" name="TextBox 39"/>
          <p:cNvSpPr txBox="1"/>
          <p:nvPr/>
        </p:nvSpPr>
        <p:spPr>
          <a:xfrm>
            <a:off x="2639764" y="6265331"/>
            <a:ext cx="2863926" cy="430887"/>
          </a:xfrm>
          <a:prstGeom prst="rect">
            <a:avLst/>
          </a:prstGeom>
          <a:solidFill>
            <a:schemeClr val="accent2"/>
          </a:solidFill>
        </p:spPr>
        <p:txBody>
          <a:bodyPr wrap="none" lIns="45720" tIns="0" rIns="45720" bIns="0" rtlCol="0" anchor="ctr" anchorCtr="0">
            <a:spAutoFit/>
          </a:bodyPr>
          <a:lstStyle/>
          <a:p>
            <a:pPr>
              <a:lnSpc>
                <a:spcPct val="100000"/>
              </a:lnSpc>
              <a:spcBef>
                <a:spcPts val="0"/>
              </a:spcBef>
            </a:pPr>
            <a:r>
              <a:rPr lang="en-US" sz="1400" b="0" i="1" dirty="0">
                <a:solidFill>
                  <a:schemeClr val="dk1"/>
                </a:solidFill>
                <a:effectLst/>
                <a:latin typeface="+mn-lt"/>
              </a:rPr>
              <a:t>0xFF = BMSP field not used</a:t>
            </a:r>
          </a:p>
          <a:p>
            <a:pPr>
              <a:lnSpc>
                <a:spcPct val="100000"/>
              </a:lnSpc>
              <a:spcBef>
                <a:spcPts val="0"/>
              </a:spcBef>
            </a:pPr>
            <a:r>
              <a:rPr lang="en-US" sz="1400" b="0" i="1" dirty="0">
                <a:solidFill>
                  <a:schemeClr val="dk1"/>
                </a:solidFill>
                <a:effectLst/>
                <a:latin typeface="+mn-lt"/>
              </a:rPr>
              <a:t>GPIO = use valid GPIO pin (0-254)</a:t>
            </a:r>
          </a:p>
        </p:txBody>
      </p:sp>
      <p:sp>
        <p:nvSpPr>
          <p:cNvPr id="41" name="Right Brace 40"/>
          <p:cNvSpPr/>
          <p:nvPr/>
        </p:nvSpPr>
        <p:spPr bwMode="auto">
          <a:xfrm>
            <a:off x="5503690" y="3527706"/>
            <a:ext cx="214251" cy="341194"/>
          </a:xfrm>
          <a:prstGeom prst="rightBrace">
            <a:avLst/>
          </a:prstGeom>
          <a:no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42" name="Right Brace 41"/>
          <p:cNvSpPr/>
          <p:nvPr/>
        </p:nvSpPr>
        <p:spPr bwMode="auto">
          <a:xfrm>
            <a:off x="5505962" y="3863662"/>
            <a:ext cx="214251" cy="1000833"/>
          </a:xfrm>
          <a:prstGeom prst="rightBrace">
            <a:avLst/>
          </a:prstGeom>
          <a:no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43" name="Right Brace 42"/>
          <p:cNvSpPr/>
          <p:nvPr/>
        </p:nvSpPr>
        <p:spPr bwMode="auto">
          <a:xfrm>
            <a:off x="5508234" y="4869062"/>
            <a:ext cx="214251" cy="1000833"/>
          </a:xfrm>
          <a:prstGeom prst="rightBrace">
            <a:avLst/>
          </a:prstGeom>
          <a:no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44" name="Right Brace 43"/>
          <p:cNvSpPr/>
          <p:nvPr/>
        </p:nvSpPr>
        <p:spPr bwMode="auto">
          <a:xfrm>
            <a:off x="5505962" y="5870847"/>
            <a:ext cx="214251" cy="341194"/>
          </a:xfrm>
          <a:prstGeom prst="rightBrace">
            <a:avLst/>
          </a:prstGeom>
          <a:no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49" name="Right Brace 48"/>
          <p:cNvSpPr/>
          <p:nvPr/>
        </p:nvSpPr>
        <p:spPr bwMode="auto">
          <a:xfrm>
            <a:off x="6671320" y="3527706"/>
            <a:ext cx="299023" cy="2684335"/>
          </a:xfrm>
          <a:prstGeom prst="rightBrac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50" name="TextBox 49"/>
          <p:cNvSpPr txBox="1"/>
          <p:nvPr/>
        </p:nvSpPr>
        <p:spPr>
          <a:xfrm>
            <a:off x="7017341" y="4437992"/>
            <a:ext cx="2018501" cy="874085"/>
          </a:xfrm>
          <a:prstGeom prst="rect">
            <a:avLst/>
          </a:prstGeom>
          <a:noFill/>
        </p:spPr>
        <p:txBody>
          <a:bodyPr wrap="none" rtlCol="0" anchor="ctr" anchorCtr="0">
            <a:spAutoFit/>
          </a:bodyPr>
          <a:lstStyle/>
          <a:p>
            <a:pPr algn="ctr"/>
            <a:r>
              <a:rPr lang="en-US" sz="1800" dirty="0">
                <a:solidFill>
                  <a:schemeClr val="tx2"/>
                </a:solidFill>
                <a:effectLst/>
                <a:latin typeface="+mn-lt"/>
              </a:rPr>
              <a:t>BOOTDEF</a:t>
            </a:r>
          </a:p>
          <a:p>
            <a:pPr algn="ctr"/>
            <a:r>
              <a:rPr lang="en-US" sz="1400" b="0" dirty="0">
                <a:solidFill>
                  <a:schemeClr val="dk1"/>
                </a:solidFill>
                <a:effectLst/>
                <a:latin typeface="+mn-lt"/>
              </a:rPr>
              <a:t>EMU-BOOTDEF-LOW</a:t>
            </a:r>
          </a:p>
          <a:p>
            <a:pPr algn="ctr"/>
            <a:r>
              <a:rPr lang="en-US" sz="1400" b="0" dirty="0">
                <a:solidFill>
                  <a:schemeClr val="dk1"/>
                </a:solidFill>
                <a:effectLst/>
                <a:latin typeface="+mn-lt"/>
              </a:rPr>
              <a:t>EMU-BOOTDEF-HIGH</a:t>
            </a:r>
          </a:p>
        </p:txBody>
      </p:sp>
      <p:grpSp>
        <p:nvGrpSpPr>
          <p:cNvPr id="4" name="Group 3"/>
          <p:cNvGrpSpPr/>
          <p:nvPr/>
        </p:nvGrpSpPr>
        <p:grpSpPr>
          <a:xfrm>
            <a:off x="3407865" y="915600"/>
            <a:ext cx="2730095" cy="723642"/>
            <a:chOff x="3804105" y="915600"/>
            <a:chExt cx="2730095" cy="723642"/>
          </a:xfrm>
        </p:grpSpPr>
        <p:sp>
          <p:nvSpPr>
            <p:cNvPr id="52" name="Rectangle 51"/>
            <p:cNvSpPr/>
            <p:nvPr/>
          </p:nvSpPr>
          <p:spPr bwMode="auto">
            <a:xfrm>
              <a:off x="3834585" y="915600"/>
              <a:ext cx="2649335" cy="723642"/>
            </a:xfrm>
            <a:prstGeom prst="rect">
              <a:avLst/>
            </a:prstGeom>
            <a:solidFill>
              <a:srgbClr val="FFFF9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sp>
          <p:nvSpPr>
            <p:cNvPr id="53" name="TextBox 52"/>
            <p:cNvSpPr txBox="1"/>
            <p:nvPr/>
          </p:nvSpPr>
          <p:spPr>
            <a:xfrm>
              <a:off x="3937542" y="1328166"/>
              <a:ext cx="641201" cy="264688"/>
            </a:xfrm>
            <a:prstGeom prst="rect">
              <a:avLst/>
            </a:prstGeom>
            <a:solidFill>
              <a:schemeClr val="accent1"/>
            </a:solidFill>
            <a:ln>
              <a:solidFill>
                <a:schemeClr val="tx1"/>
              </a:solidFill>
            </a:ln>
          </p:spPr>
          <p:txBody>
            <a:bodyPr wrap="none" lIns="45720" rIns="45720" rtlCol="0" anchor="ctr" anchorCtr="0">
              <a:spAutoFit/>
            </a:bodyPr>
            <a:lstStyle/>
            <a:p>
              <a:r>
                <a:rPr lang="en-US" sz="1400" dirty="0">
                  <a:effectLst/>
                  <a:cs typeface="Arial" pitchFamily="34" charset="0"/>
                </a:rPr>
                <a:t>   KEY   </a:t>
              </a:r>
            </a:p>
          </p:txBody>
        </p:sp>
        <p:sp>
          <p:nvSpPr>
            <p:cNvPr id="54" name="TextBox 53"/>
            <p:cNvSpPr txBox="1"/>
            <p:nvPr/>
          </p:nvSpPr>
          <p:spPr>
            <a:xfrm>
              <a:off x="4577357" y="1328166"/>
              <a:ext cx="598882" cy="264688"/>
            </a:xfrm>
            <a:prstGeom prst="rect">
              <a:avLst/>
            </a:prstGeom>
            <a:solidFill>
              <a:schemeClr val="accent1"/>
            </a:solidFill>
            <a:ln>
              <a:solidFill>
                <a:schemeClr val="tx1"/>
              </a:solidFill>
            </a:ln>
          </p:spPr>
          <p:txBody>
            <a:bodyPr wrap="none" lIns="45720" rIns="45720" rtlCol="0" anchor="ctr" anchorCtr="0">
              <a:spAutoFit/>
            </a:bodyPr>
            <a:lstStyle/>
            <a:p>
              <a:r>
                <a:rPr lang="en-US" sz="1400" dirty="0">
                  <a:effectLst/>
                  <a:cs typeface="Arial" pitchFamily="34" charset="0"/>
                </a:rPr>
                <a:t>BMSP2</a:t>
              </a:r>
            </a:p>
          </p:txBody>
        </p:sp>
        <p:sp>
          <p:nvSpPr>
            <p:cNvPr id="55" name="TextBox 54"/>
            <p:cNvSpPr txBox="1"/>
            <p:nvPr/>
          </p:nvSpPr>
          <p:spPr>
            <a:xfrm>
              <a:off x="5178008" y="1328166"/>
              <a:ext cx="598882" cy="264688"/>
            </a:xfrm>
            <a:prstGeom prst="rect">
              <a:avLst/>
            </a:prstGeom>
            <a:solidFill>
              <a:schemeClr val="accent1"/>
            </a:solidFill>
            <a:ln>
              <a:solidFill>
                <a:schemeClr val="tx1"/>
              </a:solidFill>
            </a:ln>
          </p:spPr>
          <p:txBody>
            <a:bodyPr wrap="none" lIns="45720" rIns="45720" rtlCol="0" anchor="ctr" anchorCtr="0">
              <a:spAutoFit/>
            </a:bodyPr>
            <a:lstStyle/>
            <a:p>
              <a:r>
                <a:rPr lang="en-US" sz="1400" dirty="0">
                  <a:effectLst/>
                  <a:cs typeface="Arial" pitchFamily="34" charset="0"/>
                </a:rPr>
                <a:t>BMSP1</a:t>
              </a:r>
            </a:p>
          </p:txBody>
        </p:sp>
        <p:sp>
          <p:nvSpPr>
            <p:cNvPr id="56" name="TextBox 55"/>
            <p:cNvSpPr txBox="1"/>
            <p:nvPr/>
          </p:nvSpPr>
          <p:spPr>
            <a:xfrm>
              <a:off x="5778420" y="1328166"/>
              <a:ext cx="598882" cy="264688"/>
            </a:xfrm>
            <a:prstGeom prst="rect">
              <a:avLst/>
            </a:prstGeom>
            <a:solidFill>
              <a:schemeClr val="accent1"/>
            </a:solidFill>
            <a:ln>
              <a:solidFill>
                <a:schemeClr val="tx1"/>
              </a:solidFill>
            </a:ln>
          </p:spPr>
          <p:txBody>
            <a:bodyPr wrap="none" lIns="45720" rIns="45720" rtlCol="0" anchor="ctr" anchorCtr="0">
              <a:spAutoFit/>
            </a:bodyPr>
            <a:lstStyle/>
            <a:p>
              <a:r>
                <a:rPr lang="en-US" sz="1400" dirty="0">
                  <a:effectLst/>
                  <a:cs typeface="Arial" pitchFamily="34" charset="0"/>
                </a:rPr>
                <a:t>BMSP0</a:t>
              </a:r>
            </a:p>
          </p:txBody>
        </p:sp>
        <p:sp>
          <p:nvSpPr>
            <p:cNvPr id="57" name="TextBox 56"/>
            <p:cNvSpPr txBox="1"/>
            <p:nvPr/>
          </p:nvSpPr>
          <p:spPr>
            <a:xfrm>
              <a:off x="5868807" y="1111989"/>
              <a:ext cx="429926" cy="264688"/>
            </a:xfrm>
            <a:prstGeom prst="rect">
              <a:avLst/>
            </a:prstGeom>
            <a:noFill/>
          </p:spPr>
          <p:txBody>
            <a:bodyPr wrap="none" rtlCol="0" anchor="ctr" anchorCtr="0">
              <a:spAutoFit/>
            </a:bodyPr>
            <a:lstStyle/>
            <a:p>
              <a:r>
                <a:rPr lang="en-US" sz="1400" dirty="0">
                  <a:effectLst/>
                </a:rPr>
                <a:t>7–0</a:t>
              </a:r>
            </a:p>
          </p:txBody>
        </p:sp>
        <p:sp>
          <p:nvSpPr>
            <p:cNvPr id="58" name="TextBox 57"/>
            <p:cNvSpPr txBox="1"/>
            <p:nvPr/>
          </p:nvSpPr>
          <p:spPr>
            <a:xfrm>
              <a:off x="5221870" y="1111989"/>
              <a:ext cx="511679" cy="264688"/>
            </a:xfrm>
            <a:prstGeom prst="rect">
              <a:avLst/>
            </a:prstGeom>
            <a:noFill/>
          </p:spPr>
          <p:txBody>
            <a:bodyPr wrap="none" rtlCol="0" anchor="ctr" anchorCtr="0">
              <a:spAutoFit/>
            </a:bodyPr>
            <a:lstStyle/>
            <a:p>
              <a:r>
                <a:rPr lang="en-US" sz="1400" dirty="0">
                  <a:effectLst/>
                </a:rPr>
                <a:t>15–8</a:t>
              </a:r>
            </a:p>
          </p:txBody>
        </p:sp>
        <p:sp>
          <p:nvSpPr>
            <p:cNvPr id="59" name="TextBox 58"/>
            <p:cNvSpPr txBox="1"/>
            <p:nvPr/>
          </p:nvSpPr>
          <p:spPr>
            <a:xfrm>
              <a:off x="4578683" y="1111989"/>
              <a:ext cx="593432" cy="264688"/>
            </a:xfrm>
            <a:prstGeom prst="rect">
              <a:avLst/>
            </a:prstGeom>
            <a:noFill/>
          </p:spPr>
          <p:txBody>
            <a:bodyPr wrap="none" rtlCol="0" anchor="ctr" anchorCtr="0">
              <a:spAutoFit/>
            </a:bodyPr>
            <a:lstStyle/>
            <a:p>
              <a:r>
                <a:rPr lang="en-US" sz="1400" dirty="0">
                  <a:effectLst/>
                </a:rPr>
                <a:t>23–16</a:t>
              </a:r>
            </a:p>
          </p:txBody>
        </p:sp>
        <p:sp>
          <p:nvSpPr>
            <p:cNvPr id="60" name="TextBox 59"/>
            <p:cNvSpPr txBox="1"/>
            <p:nvPr/>
          </p:nvSpPr>
          <p:spPr>
            <a:xfrm>
              <a:off x="3963696" y="1111989"/>
              <a:ext cx="593432" cy="264688"/>
            </a:xfrm>
            <a:prstGeom prst="rect">
              <a:avLst/>
            </a:prstGeom>
            <a:noFill/>
          </p:spPr>
          <p:txBody>
            <a:bodyPr wrap="none" rtlCol="0" anchor="ctr" anchorCtr="0">
              <a:spAutoFit/>
            </a:bodyPr>
            <a:lstStyle/>
            <a:p>
              <a:r>
                <a:rPr lang="en-US" sz="1400" dirty="0">
                  <a:effectLst/>
                </a:rPr>
                <a:t>31–24</a:t>
              </a:r>
            </a:p>
          </p:txBody>
        </p:sp>
        <p:sp>
          <p:nvSpPr>
            <p:cNvPr id="61" name="TextBox 60"/>
            <p:cNvSpPr txBox="1"/>
            <p:nvPr/>
          </p:nvSpPr>
          <p:spPr>
            <a:xfrm>
              <a:off x="3804105" y="926569"/>
              <a:ext cx="2730095" cy="264688"/>
            </a:xfrm>
            <a:prstGeom prst="rect">
              <a:avLst/>
            </a:prstGeom>
            <a:noFill/>
          </p:spPr>
          <p:txBody>
            <a:bodyPr wrap="square" rtlCol="0" anchor="ctr" anchorCtr="0">
              <a:spAutoFit/>
            </a:bodyPr>
            <a:lstStyle/>
            <a:p>
              <a:pPr algn="ctr"/>
              <a:r>
                <a:rPr lang="en-US" sz="1400" dirty="0">
                  <a:solidFill>
                    <a:schemeClr val="tx2"/>
                  </a:solidFill>
                  <a:effectLst/>
                </a:rPr>
                <a:t>EMU-BOOTPIN-CONFIG Register</a:t>
              </a:r>
            </a:p>
          </p:txBody>
        </p:sp>
      </p:grpSp>
      <p:cxnSp>
        <p:nvCxnSpPr>
          <p:cNvPr id="10" name="Straight Connector 9"/>
          <p:cNvCxnSpPr>
            <a:stCxn id="6" idx="3"/>
            <a:endCxn id="52" idx="1"/>
          </p:cNvCxnSpPr>
          <p:nvPr/>
        </p:nvCxnSpPr>
        <p:spPr bwMode="auto">
          <a:xfrm flipV="1">
            <a:off x="2699386" y="1277421"/>
            <a:ext cx="738959" cy="342197"/>
          </a:xfrm>
          <a:prstGeom prst="line">
            <a:avLst/>
          </a:prstGeom>
          <a:solidFill>
            <a:schemeClr val="accent1"/>
          </a:solidFill>
          <a:ln w="12700" cap="flat" cmpd="sng" algn="ctr">
            <a:solidFill>
              <a:schemeClr val="tx1"/>
            </a:solidFill>
            <a:prstDash val="dash"/>
            <a:round/>
            <a:headEnd type="none" w="sm" len="sm"/>
            <a:tailEnd type="none" w="sm" len="sm"/>
          </a:ln>
          <a:effectLst/>
        </p:spPr>
      </p:cxnSp>
      <p:sp>
        <p:nvSpPr>
          <p:cNvPr id="62" name="Text Box 191"/>
          <p:cNvSpPr txBox="1">
            <a:spLocks noChangeArrowheads="1"/>
          </p:cNvSpPr>
          <p:nvPr/>
        </p:nvSpPr>
        <p:spPr bwMode="auto">
          <a:xfrm>
            <a:off x="1834302" y="4416311"/>
            <a:ext cx="842858" cy="289310"/>
          </a:xfrm>
          <a:prstGeom prst="rect">
            <a:avLst/>
          </a:prstGeom>
          <a:noFill/>
          <a:ln w="12700">
            <a:noFill/>
            <a:miter lim="800000"/>
            <a:headEnd type="none" w="sm" len="sm"/>
            <a:tailEnd type="none" w="sm" len="sm"/>
          </a:ln>
          <a:effectLst/>
        </p:spPr>
        <p:txBody>
          <a:bodyPr wrap="square">
            <a:spAutoFit/>
          </a:bodyPr>
          <a:lstStyle/>
          <a:p>
            <a:pPr algn="ctr"/>
            <a:r>
              <a:rPr lang="en-US" sz="1600" b="0" dirty="0">
                <a:effectLst/>
                <a:latin typeface="Arial" charset="0"/>
              </a:rPr>
              <a:t>(0x5A)</a:t>
            </a:r>
          </a:p>
        </p:txBody>
      </p:sp>
      <p:cxnSp>
        <p:nvCxnSpPr>
          <p:cNvPr id="63" name="Elbow Connector 62"/>
          <p:cNvCxnSpPr>
            <a:endCxn id="39" idx="1"/>
          </p:cNvCxnSpPr>
          <p:nvPr/>
        </p:nvCxnSpPr>
        <p:spPr bwMode="auto">
          <a:xfrm rot="16200000" flipH="1">
            <a:off x="1747762" y="3798403"/>
            <a:ext cx="1029454" cy="775095"/>
          </a:xfrm>
          <a:prstGeom prst="bentConnector2">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3695969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212933" y="3526094"/>
            <a:ext cx="962764" cy="480131"/>
          </a:xfrm>
          <a:prstGeom prst="rect">
            <a:avLst/>
          </a:prstGeom>
          <a:solidFill>
            <a:schemeClr val="bg2"/>
          </a:solidFill>
        </p:spPr>
        <p:txBody>
          <a:bodyPr wrap="none" lIns="45720" rIns="45720" rtlCol="0" anchor="ctr" anchorCtr="0">
            <a:spAutoFit/>
          </a:bodyPr>
          <a:lstStyle/>
          <a:p>
            <a:pPr algn="ctr"/>
            <a:r>
              <a:rPr lang="en-US" sz="1200" b="0" i="1" dirty="0">
                <a:solidFill>
                  <a:schemeClr val="dk1"/>
                </a:solidFill>
                <a:effectLst/>
                <a:latin typeface="+mn-lt"/>
              </a:rPr>
              <a:t>0 Pins</a:t>
            </a:r>
          </a:p>
          <a:p>
            <a:pPr algn="ctr"/>
            <a:r>
              <a:rPr lang="en-US" sz="1200" b="0" i="1" dirty="0">
                <a:solidFill>
                  <a:schemeClr val="dk1"/>
                </a:solidFill>
                <a:effectLst/>
                <a:latin typeface="+mn-lt"/>
              </a:rPr>
              <a:t>1 Boot Mode</a:t>
            </a:r>
          </a:p>
        </p:txBody>
      </p:sp>
      <p:sp>
        <p:nvSpPr>
          <p:cNvPr id="51" name="TextBox 50"/>
          <p:cNvSpPr txBox="1"/>
          <p:nvPr/>
        </p:nvSpPr>
        <p:spPr>
          <a:xfrm>
            <a:off x="4212933" y="4191236"/>
            <a:ext cx="1039708" cy="480131"/>
          </a:xfrm>
          <a:prstGeom prst="rect">
            <a:avLst/>
          </a:prstGeom>
          <a:solidFill>
            <a:schemeClr val="bg2"/>
          </a:solidFill>
        </p:spPr>
        <p:txBody>
          <a:bodyPr wrap="none" lIns="45720" rIns="45720" rtlCol="0" anchor="ctr" anchorCtr="0">
            <a:spAutoFit/>
          </a:bodyPr>
          <a:lstStyle/>
          <a:p>
            <a:pPr algn="ctr"/>
            <a:r>
              <a:rPr lang="en-US" sz="1200" b="0" i="1" dirty="0">
                <a:solidFill>
                  <a:schemeClr val="dk1"/>
                </a:solidFill>
                <a:effectLst/>
                <a:latin typeface="+mn-lt"/>
              </a:rPr>
              <a:t>1 Pin</a:t>
            </a:r>
          </a:p>
          <a:p>
            <a:pPr algn="ctr"/>
            <a:r>
              <a:rPr lang="en-US" sz="1200" b="0" i="1" dirty="0">
                <a:solidFill>
                  <a:schemeClr val="dk1"/>
                </a:solidFill>
                <a:effectLst/>
                <a:latin typeface="+mn-lt"/>
              </a:rPr>
              <a:t>2 Boot Modes</a:t>
            </a:r>
          </a:p>
        </p:txBody>
      </p:sp>
      <p:sp>
        <p:nvSpPr>
          <p:cNvPr id="53" name="TextBox 52"/>
          <p:cNvSpPr txBox="1"/>
          <p:nvPr/>
        </p:nvSpPr>
        <p:spPr>
          <a:xfrm>
            <a:off x="4212933" y="5190706"/>
            <a:ext cx="1039708" cy="480131"/>
          </a:xfrm>
          <a:prstGeom prst="rect">
            <a:avLst/>
          </a:prstGeom>
          <a:solidFill>
            <a:schemeClr val="bg2"/>
          </a:solidFill>
        </p:spPr>
        <p:txBody>
          <a:bodyPr wrap="none" lIns="45720" rIns="45720" rtlCol="0" anchor="ctr" anchorCtr="0">
            <a:spAutoFit/>
          </a:bodyPr>
          <a:lstStyle/>
          <a:p>
            <a:pPr algn="ctr"/>
            <a:r>
              <a:rPr lang="en-US" sz="1200" b="0" i="1" dirty="0">
                <a:solidFill>
                  <a:schemeClr val="dk1"/>
                </a:solidFill>
                <a:effectLst/>
                <a:latin typeface="+mn-lt"/>
              </a:rPr>
              <a:t>2 Pins</a:t>
            </a:r>
          </a:p>
          <a:p>
            <a:pPr algn="ctr"/>
            <a:r>
              <a:rPr lang="en-US" sz="1200" b="0" i="1" dirty="0">
                <a:solidFill>
                  <a:schemeClr val="dk1"/>
                </a:solidFill>
                <a:effectLst/>
                <a:latin typeface="+mn-lt"/>
              </a:rPr>
              <a:t>4 Boot Modes</a:t>
            </a:r>
          </a:p>
        </p:txBody>
      </p:sp>
      <p:sp>
        <p:nvSpPr>
          <p:cNvPr id="55" name="TextBox 54"/>
          <p:cNvSpPr txBox="1"/>
          <p:nvPr/>
        </p:nvSpPr>
        <p:spPr>
          <a:xfrm>
            <a:off x="4212933" y="5865110"/>
            <a:ext cx="1039708" cy="480131"/>
          </a:xfrm>
          <a:prstGeom prst="rect">
            <a:avLst/>
          </a:prstGeom>
          <a:solidFill>
            <a:schemeClr val="bg2"/>
          </a:solidFill>
        </p:spPr>
        <p:txBody>
          <a:bodyPr wrap="none" lIns="45720" rIns="45720" rtlCol="0" anchor="ctr" anchorCtr="0">
            <a:spAutoFit/>
          </a:bodyPr>
          <a:lstStyle/>
          <a:p>
            <a:pPr algn="ctr"/>
            <a:r>
              <a:rPr lang="en-US" sz="1200" b="0" i="1" dirty="0">
                <a:solidFill>
                  <a:schemeClr val="dk1"/>
                </a:solidFill>
                <a:effectLst/>
                <a:latin typeface="+mn-lt"/>
              </a:rPr>
              <a:t>3 Pins</a:t>
            </a:r>
          </a:p>
          <a:p>
            <a:pPr algn="ctr"/>
            <a:r>
              <a:rPr lang="en-US" sz="1200" b="0" i="1" dirty="0">
                <a:solidFill>
                  <a:schemeClr val="dk1"/>
                </a:solidFill>
                <a:effectLst/>
                <a:latin typeface="+mn-lt"/>
              </a:rPr>
              <a:t>8 Boot Modes</a:t>
            </a:r>
          </a:p>
        </p:txBody>
      </p:sp>
      <p:sp>
        <p:nvSpPr>
          <p:cNvPr id="65" name="Rectangle 64"/>
          <p:cNvSpPr/>
          <p:nvPr/>
        </p:nvSpPr>
        <p:spPr bwMode="auto">
          <a:xfrm>
            <a:off x="5823890" y="4485027"/>
            <a:ext cx="2234859" cy="296470"/>
          </a:xfrm>
          <a:prstGeom prst="rect">
            <a:avLst/>
          </a:prstGeom>
          <a:solidFill>
            <a:schemeClr val="accent4">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sp>
        <p:nvSpPr>
          <p:cNvPr id="64" name="Rectangle 63"/>
          <p:cNvSpPr/>
          <p:nvPr/>
        </p:nvSpPr>
        <p:spPr bwMode="auto">
          <a:xfrm>
            <a:off x="5823890" y="4781484"/>
            <a:ext cx="2234859" cy="592939"/>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grpSp>
        <p:nvGrpSpPr>
          <p:cNvPr id="22" name="Group 21"/>
          <p:cNvGrpSpPr/>
          <p:nvPr/>
        </p:nvGrpSpPr>
        <p:grpSpPr>
          <a:xfrm>
            <a:off x="4063423" y="3765935"/>
            <a:ext cx="1524577" cy="2335040"/>
            <a:chOff x="4063423" y="3765935"/>
            <a:chExt cx="2245566" cy="2335040"/>
          </a:xfrm>
        </p:grpSpPr>
        <p:cxnSp>
          <p:nvCxnSpPr>
            <p:cNvPr id="47" name="Straight Arrow Connector 46"/>
            <p:cNvCxnSpPr/>
            <p:nvPr/>
          </p:nvCxnSpPr>
          <p:spPr bwMode="auto">
            <a:xfrm>
              <a:off x="4063423" y="3765935"/>
              <a:ext cx="2245566" cy="0"/>
            </a:xfrm>
            <a:prstGeom prst="straightConnector1">
              <a:avLst/>
            </a:prstGeom>
            <a:solidFill>
              <a:schemeClr val="accent1"/>
            </a:solidFill>
            <a:ln w="19050" cap="flat" cmpd="sng" algn="ctr">
              <a:solidFill>
                <a:schemeClr val="tx1"/>
              </a:solidFill>
              <a:prstDash val="solid"/>
              <a:round/>
              <a:headEnd type="none" w="sm" len="sm"/>
              <a:tailEnd type="triangle"/>
            </a:ln>
            <a:effectLst/>
          </p:spPr>
        </p:cxnSp>
        <p:cxnSp>
          <p:nvCxnSpPr>
            <p:cNvPr id="50" name="Straight Arrow Connector 49"/>
            <p:cNvCxnSpPr/>
            <p:nvPr/>
          </p:nvCxnSpPr>
          <p:spPr bwMode="auto">
            <a:xfrm>
              <a:off x="4063423" y="4427101"/>
              <a:ext cx="2245566" cy="0"/>
            </a:xfrm>
            <a:prstGeom prst="straightConnector1">
              <a:avLst/>
            </a:prstGeom>
            <a:solidFill>
              <a:schemeClr val="accent1"/>
            </a:solidFill>
            <a:ln w="19050" cap="flat" cmpd="sng" algn="ctr">
              <a:solidFill>
                <a:schemeClr val="tx1"/>
              </a:solidFill>
              <a:prstDash val="solid"/>
              <a:round/>
              <a:headEnd type="none" w="sm" len="sm"/>
              <a:tailEnd type="triangle"/>
            </a:ln>
            <a:effectLst/>
          </p:spPr>
        </p:cxnSp>
        <p:cxnSp>
          <p:nvCxnSpPr>
            <p:cNvPr id="52" name="Straight Arrow Connector 51"/>
            <p:cNvCxnSpPr/>
            <p:nvPr/>
          </p:nvCxnSpPr>
          <p:spPr bwMode="auto">
            <a:xfrm>
              <a:off x="4063423" y="5430547"/>
              <a:ext cx="2245566" cy="0"/>
            </a:xfrm>
            <a:prstGeom prst="straightConnector1">
              <a:avLst/>
            </a:prstGeom>
            <a:solidFill>
              <a:schemeClr val="accent1"/>
            </a:solidFill>
            <a:ln w="19050" cap="flat" cmpd="sng" algn="ctr">
              <a:solidFill>
                <a:schemeClr val="tx1"/>
              </a:solidFill>
              <a:prstDash val="solid"/>
              <a:round/>
              <a:headEnd type="none" w="sm" len="sm"/>
              <a:tailEnd type="triangle"/>
            </a:ln>
            <a:effectLst/>
          </p:spPr>
        </p:cxnSp>
        <p:cxnSp>
          <p:nvCxnSpPr>
            <p:cNvPr id="54" name="Straight Arrow Connector 53"/>
            <p:cNvCxnSpPr/>
            <p:nvPr/>
          </p:nvCxnSpPr>
          <p:spPr bwMode="auto">
            <a:xfrm>
              <a:off x="4063423" y="6100975"/>
              <a:ext cx="2245566" cy="0"/>
            </a:xfrm>
            <a:prstGeom prst="straightConnector1">
              <a:avLst/>
            </a:prstGeom>
            <a:solidFill>
              <a:schemeClr val="accent1"/>
            </a:solidFill>
            <a:ln w="19050" cap="flat" cmpd="sng" algn="ctr">
              <a:solidFill>
                <a:schemeClr val="tx1"/>
              </a:solidFill>
              <a:prstDash val="solid"/>
              <a:round/>
              <a:headEnd type="none" w="sm" len="sm"/>
              <a:tailEnd type="triangle"/>
            </a:ln>
            <a:effectLst/>
          </p:spPr>
        </p:cxnSp>
      </p:grpSp>
      <p:sp>
        <p:nvSpPr>
          <p:cNvPr id="2" name="Title 1"/>
          <p:cNvSpPr>
            <a:spLocks noGrp="1"/>
          </p:cNvSpPr>
          <p:nvPr>
            <p:ph type="title"/>
          </p:nvPr>
        </p:nvSpPr>
        <p:spPr/>
        <p:txBody>
          <a:bodyPr/>
          <a:lstStyle/>
          <a:p>
            <a:r>
              <a:rPr lang="en-US" dirty="0"/>
              <a:t>Stand-alone Boot Mode</a:t>
            </a:r>
          </a:p>
        </p:txBody>
      </p:sp>
      <p:sp>
        <p:nvSpPr>
          <p:cNvPr id="3" name="Rectangle 87"/>
          <p:cNvSpPr>
            <a:spLocks noChangeArrowheads="1"/>
          </p:cNvSpPr>
          <p:nvPr/>
        </p:nvSpPr>
        <p:spPr bwMode="auto">
          <a:xfrm>
            <a:off x="1147128" y="892782"/>
            <a:ext cx="2570163" cy="301625"/>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endParaRPr lang="en-US" dirty="0">
              <a:effectLst/>
            </a:endParaRPr>
          </a:p>
        </p:txBody>
      </p:sp>
      <p:sp>
        <p:nvSpPr>
          <p:cNvPr id="4" name="Rectangle 88"/>
          <p:cNvSpPr>
            <a:spLocks noChangeArrowheads="1"/>
          </p:cNvSpPr>
          <p:nvPr/>
        </p:nvSpPr>
        <p:spPr bwMode="auto">
          <a:xfrm>
            <a:off x="1147128" y="1192820"/>
            <a:ext cx="2570163" cy="84085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effectLst/>
            </a:endParaRPr>
          </a:p>
        </p:txBody>
      </p:sp>
      <p:sp>
        <p:nvSpPr>
          <p:cNvPr id="5" name="Text Box 89"/>
          <p:cNvSpPr txBox="1">
            <a:spLocks noChangeArrowheads="1"/>
          </p:cNvSpPr>
          <p:nvPr/>
        </p:nvSpPr>
        <p:spPr bwMode="auto">
          <a:xfrm>
            <a:off x="1188928" y="911832"/>
            <a:ext cx="2484976" cy="1121846"/>
          </a:xfrm>
          <a:prstGeom prst="rect">
            <a:avLst/>
          </a:prstGeom>
          <a:noFill/>
          <a:ln w="12700">
            <a:noFill/>
            <a:miter lim="800000"/>
            <a:headEnd type="none" w="sm" len="sm"/>
            <a:tailEnd type="none" w="sm" len="sm"/>
          </a:ln>
          <a:effectLst/>
        </p:spPr>
        <p:txBody>
          <a:bodyPr wrap="none">
            <a:spAutoFit/>
          </a:bodyPr>
          <a:lstStyle/>
          <a:p>
            <a:pPr algn="ctr">
              <a:spcBef>
                <a:spcPct val="25000"/>
              </a:spcBef>
            </a:pPr>
            <a:r>
              <a:rPr lang="en-US" sz="1800" i="1" dirty="0">
                <a:solidFill>
                  <a:schemeClr val="tx2"/>
                </a:solidFill>
                <a:effectLst/>
                <a:latin typeface="Arial" charset="0"/>
              </a:rPr>
              <a:t>Stand-alone Boot</a:t>
            </a:r>
          </a:p>
          <a:p>
            <a:pPr algn="ctr">
              <a:spcBef>
                <a:spcPct val="25000"/>
              </a:spcBef>
            </a:pPr>
            <a:r>
              <a:rPr lang="en-US" sz="1800" dirty="0">
                <a:effectLst/>
                <a:latin typeface="Arial" charset="0"/>
              </a:rPr>
              <a:t>Boot determined by</a:t>
            </a:r>
          </a:p>
          <a:p>
            <a:pPr algn="ctr">
              <a:spcBef>
                <a:spcPct val="25000"/>
              </a:spcBef>
            </a:pPr>
            <a:r>
              <a:rPr lang="en-US" sz="1800" dirty="0">
                <a:effectLst/>
                <a:latin typeface="Arial" charset="0"/>
              </a:rPr>
              <a:t>GPIO pins</a:t>
            </a:r>
          </a:p>
          <a:p>
            <a:pPr algn="ctr">
              <a:spcBef>
                <a:spcPct val="25000"/>
              </a:spcBef>
            </a:pPr>
            <a:r>
              <a:rPr lang="en-US" sz="1400" b="0" dirty="0">
                <a:effectLst/>
                <a:latin typeface="Arial" charset="0"/>
              </a:rPr>
              <a:t>Z1-OTP-BOOTPIN-CONFIG</a:t>
            </a:r>
          </a:p>
        </p:txBody>
      </p:sp>
      <p:sp>
        <p:nvSpPr>
          <p:cNvPr id="6" name="Text Box 90"/>
          <p:cNvSpPr txBox="1">
            <a:spLocks noChangeArrowheads="1"/>
          </p:cNvSpPr>
          <p:nvPr/>
        </p:nvSpPr>
        <p:spPr bwMode="auto">
          <a:xfrm>
            <a:off x="1228091" y="605444"/>
            <a:ext cx="2408238" cy="287338"/>
          </a:xfrm>
          <a:prstGeom prst="rect">
            <a:avLst/>
          </a:prstGeom>
          <a:noFill/>
          <a:ln w="12700">
            <a:noFill/>
            <a:miter lim="800000"/>
            <a:headEnd type="none" w="sm" len="sm"/>
            <a:tailEnd type="none" w="sm" len="sm"/>
          </a:ln>
          <a:effectLst/>
        </p:spPr>
        <p:txBody>
          <a:bodyPr wrap="none">
            <a:spAutoFit/>
          </a:bodyPr>
          <a:lstStyle/>
          <a:p>
            <a:r>
              <a:rPr lang="en-US" sz="1600" b="0" i="1" dirty="0">
                <a:effectLst/>
                <a:latin typeface="Arial" charset="0"/>
              </a:rPr>
              <a:t>Emulator Not Connected</a:t>
            </a:r>
          </a:p>
        </p:txBody>
      </p:sp>
      <p:sp>
        <p:nvSpPr>
          <p:cNvPr id="7" name="Rectangle 91"/>
          <p:cNvSpPr>
            <a:spLocks noChangeArrowheads="1"/>
          </p:cNvSpPr>
          <p:nvPr/>
        </p:nvSpPr>
        <p:spPr bwMode="auto">
          <a:xfrm>
            <a:off x="6266488" y="2870172"/>
            <a:ext cx="124618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effectLst/>
            </a:endParaRPr>
          </a:p>
        </p:txBody>
      </p:sp>
      <p:sp>
        <p:nvSpPr>
          <p:cNvPr id="8" name="Rectangle 92"/>
          <p:cNvSpPr>
            <a:spLocks noChangeArrowheads="1"/>
          </p:cNvSpPr>
          <p:nvPr/>
        </p:nvSpPr>
        <p:spPr bwMode="auto">
          <a:xfrm>
            <a:off x="6266488" y="1570009"/>
            <a:ext cx="1246188" cy="541338"/>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endParaRPr lang="en-US" dirty="0">
              <a:effectLst/>
            </a:endParaRPr>
          </a:p>
        </p:txBody>
      </p:sp>
      <p:sp>
        <p:nvSpPr>
          <p:cNvPr id="9" name="Rectangle 93"/>
          <p:cNvSpPr>
            <a:spLocks noChangeArrowheads="1"/>
          </p:cNvSpPr>
          <p:nvPr/>
        </p:nvSpPr>
        <p:spPr bwMode="auto">
          <a:xfrm>
            <a:off x="6266488" y="2109759"/>
            <a:ext cx="1246188" cy="763588"/>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endParaRPr lang="en-US" dirty="0">
              <a:effectLst/>
            </a:endParaRPr>
          </a:p>
        </p:txBody>
      </p:sp>
      <p:sp>
        <p:nvSpPr>
          <p:cNvPr id="10" name="Text Box 94"/>
          <p:cNvSpPr txBox="1">
            <a:spLocks noChangeArrowheads="1"/>
          </p:cNvSpPr>
          <p:nvPr/>
        </p:nvSpPr>
        <p:spPr bwMode="auto">
          <a:xfrm>
            <a:off x="6258551" y="1852584"/>
            <a:ext cx="1238250" cy="1316038"/>
          </a:xfrm>
          <a:prstGeom prst="rect">
            <a:avLst/>
          </a:prstGeom>
          <a:noFill/>
          <a:ln w="12700">
            <a:noFill/>
            <a:miter lim="800000"/>
            <a:headEnd type="none" w="sm" len="sm"/>
            <a:tailEnd type="none" w="sm" len="sm"/>
          </a:ln>
          <a:effectLst/>
        </p:spPr>
        <p:txBody>
          <a:bodyPr wrap="none">
            <a:spAutoFit/>
          </a:bodyPr>
          <a:lstStyle/>
          <a:p>
            <a:pPr>
              <a:spcBef>
                <a:spcPct val="25000"/>
              </a:spcBef>
            </a:pPr>
            <a:r>
              <a:rPr lang="en-US" sz="1600" dirty="0">
                <a:effectLst/>
                <a:latin typeface="Arial" charset="0"/>
              </a:rPr>
              <a:t>Boot Mode</a:t>
            </a:r>
          </a:p>
          <a:p>
            <a:pPr>
              <a:spcBef>
                <a:spcPct val="25000"/>
              </a:spcBef>
            </a:pPr>
            <a:r>
              <a:rPr lang="en-US" sz="1600" dirty="0">
                <a:effectLst/>
                <a:latin typeface="Arial" charset="0"/>
              </a:rPr>
              <a:t>Parallel I/O</a:t>
            </a:r>
          </a:p>
          <a:p>
            <a:pPr>
              <a:spcBef>
                <a:spcPct val="25000"/>
              </a:spcBef>
            </a:pPr>
            <a:r>
              <a:rPr lang="en-US" sz="1600" dirty="0">
                <a:effectLst/>
                <a:latin typeface="Arial" charset="0"/>
              </a:rPr>
              <a:t>SCI / Wait</a:t>
            </a:r>
          </a:p>
          <a:p>
            <a:pPr>
              <a:spcBef>
                <a:spcPct val="25000"/>
              </a:spcBef>
            </a:pPr>
            <a:r>
              <a:rPr lang="en-US" sz="1600" dirty="0">
                <a:effectLst/>
                <a:latin typeface="Arial" charset="0"/>
              </a:rPr>
              <a:t>CAN</a:t>
            </a:r>
          </a:p>
          <a:p>
            <a:pPr>
              <a:spcBef>
                <a:spcPct val="25000"/>
              </a:spcBef>
            </a:pPr>
            <a:r>
              <a:rPr lang="en-US" sz="1600" dirty="0">
                <a:effectLst/>
                <a:latin typeface="Arial" charset="0"/>
              </a:rPr>
              <a:t>Flash</a:t>
            </a:r>
          </a:p>
        </p:txBody>
      </p:sp>
      <p:sp>
        <p:nvSpPr>
          <p:cNvPr id="11" name="Rectangle 95"/>
          <p:cNvSpPr>
            <a:spLocks noChangeArrowheads="1"/>
          </p:cNvSpPr>
          <p:nvPr/>
        </p:nvSpPr>
        <p:spPr bwMode="auto">
          <a:xfrm>
            <a:off x="4462146" y="2870172"/>
            <a:ext cx="180537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dirty="0">
              <a:effectLst/>
            </a:endParaRPr>
          </a:p>
        </p:txBody>
      </p:sp>
      <p:sp>
        <p:nvSpPr>
          <p:cNvPr id="12" name="Rectangle 96"/>
          <p:cNvSpPr>
            <a:spLocks noChangeArrowheads="1"/>
          </p:cNvSpPr>
          <p:nvPr/>
        </p:nvSpPr>
        <p:spPr bwMode="auto">
          <a:xfrm>
            <a:off x="4462146" y="1570009"/>
            <a:ext cx="1805378" cy="541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effectLst/>
            </a:endParaRPr>
          </a:p>
        </p:txBody>
      </p:sp>
      <p:sp>
        <p:nvSpPr>
          <p:cNvPr id="13" name="Rectangle 97"/>
          <p:cNvSpPr>
            <a:spLocks noChangeArrowheads="1"/>
          </p:cNvSpPr>
          <p:nvPr/>
        </p:nvSpPr>
        <p:spPr bwMode="auto">
          <a:xfrm>
            <a:off x="4462145" y="2109759"/>
            <a:ext cx="1805379" cy="76358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dirty="0">
              <a:effectLst/>
            </a:endParaRPr>
          </a:p>
        </p:txBody>
      </p:sp>
      <p:sp>
        <p:nvSpPr>
          <p:cNvPr id="14" name="Text Box 98"/>
          <p:cNvSpPr txBox="1">
            <a:spLocks noChangeArrowheads="1"/>
          </p:cNvSpPr>
          <p:nvPr/>
        </p:nvSpPr>
        <p:spPr bwMode="auto">
          <a:xfrm>
            <a:off x="4454208" y="1596997"/>
            <a:ext cx="1813317" cy="1581972"/>
          </a:xfrm>
          <a:prstGeom prst="rect">
            <a:avLst/>
          </a:prstGeom>
          <a:noFill/>
          <a:ln w="12700">
            <a:noFill/>
            <a:miter lim="800000"/>
            <a:headEnd type="none" w="sm" len="sm"/>
            <a:tailEnd type="none" w="sm" len="sm"/>
          </a:ln>
          <a:effectLst/>
        </p:spPr>
        <p:txBody>
          <a:bodyPr wrap="none">
            <a:spAutoFit/>
          </a:bodyPr>
          <a:lstStyle/>
          <a:p>
            <a:pPr algn="ctr">
              <a:spcBef>
                <a:spcPct val="25000"/>
              </a:spcBef>
            </a:pPr>
            <a:r>
              <a:rPr lang="en-US" sz="1600" dirty="0">
                <a:effectLst/>
                <a:latin typeface="Arial" charset="0"/>
              </a:rPr>
              <a:t>BMSP1   BMSP0</a:t>
            </a:r>
          </a:p>
          <a:p>
            <a:pPr algn="ctr">
              <a:spcBef>
                <a:spcPct val="25000"/>
              </a:spcBef>
            </a:pPr>
            <a:r>
              <a:rPr lang="en-US" sz="1600" dirty="0">
                <a:effectLst/>
                <a:latin typeface="Arial" charset="0"/>
              </a:rPr>
              <a:t>GPIO24  GPIO32</a:t>
            </a:r>
          </a:p>
          <a:p>
            <a:pPr>
              <a:spcBef>
                <a:spcPct val="25000"/>
              </a:spcBef>
            </a:pPr>
            <a:r>
              <a:rPr lang="en-US" sz="1600" dirty="0">
                <a:effectLst/>
                <a:latin typeface="Arial" charset="0"/>
              </a:rPr>
              <a:t>      0	     0</a:t>
            </a:r>
          </a:p>
          <a:p>
            <a:pPr>
              <a:spcBef>
                <a:spcPct val="25000"/>
              </a:spcBef>
            </a:pPr>
            <a:r>
              <a:rPr lang="en-US" sz="1600" dirty="0">
                <a:effectLst/>
                <a:latin typeface="Arial" charset="0"/>
              </a:rPr>
              <a:t>      0	     1</a:t>
            </a:r>
          </a:p>
          <a:p>
            <a:pPr>
              <a:spcBef>
                <a:spcPct val="25000"/>
              </a:spcBef>
            </a:pPr>
            <a:r>
              <a:rPr lang="en-US" sz="1600" dirty="0">
                <a:effectLst/>
                <a:latin typeface="Arial" charset="0"/>
              </a:rPr>
              <a:t>      1	     0</a:t>
            </a:r>
          </a:p>
          <a:p>
            <a:pPr>
              <a:spcBef>
                <a:spcPct val="25000"/>
              </a:spcBef>
            </a:pPr>
            <a:r>
              <a:rPr lang="en-US" sz="1600" dirty="0">
                <a:effectLst/>
                <a:latin typeface="Arial" charset="0"/>
              </a:rPr>
              <a:t>      1	     1</a:t>
            </a:r>
          </a:p>
        </p:txBody>
      </p:sp>
      <p:sp>
        <p:nvSpPr>
          <p:cNvPr id="19" name="Line 148"/>
          <p:cNvSpPr>
            <a:spLocks noChangeShapeType="1"/>
          </p:cNvSpPr>
          <p:nvPr/>
        </p:nvSpPr>
        <p:spPr bwMode="auto">
          <a:xfrm>
            <a:off x="3504361" y="2535238"/>
            <a:ext cx="936625" cy="0"/>
          </a:xfrm>
          <a:prstGeom prst="line">
            <a:avLst/>
          </a:prstGeom>
          <a:noFill/>
          <a:ln w="12700">
            <a:solidFill>
              <a:schemeClr val="tx1"/>
            </a:solidFill>
            <a:round/>
            <a:headEnd type="none" w="sm" len="sm"/>
            <a:tailEnd type="triangle" w="med" len="med"/>
          </a:ln>
          <a:effectLst/>
        </p:spPr>
        <p:txBody>
          <a:bodyPr/>
          <a:lstStyle/>
          <a:p>
            <a:endParaRPr lang="en-US" dirty="0">
              <a:effectLst/>
            </a:endParaRPr>
          </a:p>
        </p:txBody>
      </p:sp>
      <p:sp>
        <p:nvSpPr>
          <p:cNvPr id="20" name="Rectangle 156"/>
          <p:cNvSpPr>
            <a:spLocks noChangeArrowheads="1"/>
          </p:cNvSpPr>
          <p:nvPr/>
        </p:nvSpPr>
        <p:spPr bwMode="auto">
          <a:xfrm>
            <a:off x="1390129" y="2285365"/>
            <a:ext cx="2109788" cy="532419"/>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effectLst/>
            </a:endParaRPr>
          </a:p>
        </p:txBody>
      </p:sp>
      <p:sp>
        <p:nvSpPr>
          <p:cNvPr id="21" name="Text Box 157"/>
          <p:cNvSpPr txBox="1">
            <a:spLocks noChangeArrowheads="1"/>
          </p:cNvSpPr>
          <p:nvPr/>
        </p:nvSpPr>
        <p:spPr bwMode="auto">
          <a:xfrm>
            <a:off x="1409496" y="2305685"/>
            <a:ext cx="2031325" cy="535531"/>
          </a:xfrm>
          <a:prstGeom prst="rect">
            <a:avLst/>
          </a:prstGeom>
          <a:noFill/>
          <a:ln w="12700">
            <a:noFill/>
            <a:miter lim="800000"/>
            <a:headEnd type="none" w="sm" len="sm"/>
            <a:tailEnd type="none" w="sm" len="sm"/>
          </a:ln>
          <a:effectLst/>
        </p:spPr>
        <p:txBody>
          <a:bodyPr wrap="none">
            <a:spAutoFit/>
          </a:bodyPr>
          <a:lstStyle/>
          <a:p>
            <a:pPr algn="ctr"/>
            <a:r>
              <a:rPr lang="en-US" sz="1600" dirty="0">
                <a:effectLst/>
                <a:latin typeface="Arial" charset="0"/>
              </a:rPr>
              <a:t>BOOTPIN_CONFIG</a:t>
            </a:r>
          </a:p>
          <a:p>
            <a:pPr algn="ctr">
              <a:lnSpc>
                <a:spcPct val="100000"/>
              </a:lnSpc>
              <a:spcBef>
                <a:spcPts val="0"/>
              </a:spcBef>
            </a:pPr>
            <a:r>
              <a:rPr lang="en-US" sz="1600" dirty="0">
                <a:effectLst/>
                <a:latin typeface="Arial" charset="0"/>
              </a:rPr>
              <a:t>Key = 0x5A ?</a:t>
            </a:r>
          </a:p>
        </p:txBody>
      </p:sp>
      <p:sp>
        <p:nvSpPr>
          <p:cNvPr id="25" name="Line 186"/>
          <p:cNvSpPr>
            <a:spLocks noChangeShapeType="1"/>
          </p:cNvSpPr>
          <p:nvPr/>
        </p:nvSpPr>
        <p:spPr bwMode="auto">
          <a:xfrm>
            <a:off x="2424113" y="2045335"/>
            <a:ext cx="0" cy="230981"/>
          </a:xfrm>
          <a:prstGeom prst="line">
            <a:avLst/>
          </a:prstGeom>
          <a:noFill/>
          <a:ln w="12700">
            <a:solidFill>
              <a:schemeClr val="tx1"/>
            </a:solidFill>
            <a:round/>
            <a:headEnd type="none" w="sm" len="sm"/>
            <a:tailEnd type="triangle" w="med" len="med"/>
          </a:ln>
          <a:effectLst/>
        </p:spPr>
        <p:txBody>
          <a:bodyPr/>
          <a:lstStyle/>
          <a:p>
            <a:endParaRPr lang="en-US" dirty="0">
              <a:effectLst/>
            </a:endParaRPr>
          </a:p>
        </p:txBody>
      </p:sp>
      <p:sp>
        <p:nvSpPr>
          <p:cNvPr id="26" name="Line 187"/>
          <p:cNvSpPr>
            <a:spLocks noChangeShapeType="1"/>
          </p:cNvSpPr>
          <p:nvPr/>
        </p:nvSpPr>
        <p:spPr bwMode="auto">
          <a:xfrm>
            <a:off x="2444433" y="2812043"/>
            <a:ext cx="0" cy="427699"/>
          </a:xfrm>
          <a:prstGeom prst="line">
            <a:avLst/>
          </a:prstGeom>
          <a:noFill/>
          <a:ln w="12700">
            <a:solidFill>
              <a:schemeClr val="tx1"/>
            </a:solidFill>
            <a:round/>
            <a:headEnd type="none" w="sm" len="sm"/>
            <a:tailEnd type="triangle" w="med" len="med"/>
          </a:ln>
          <a:effectLst/>
        </p:spPr>
        <p:txBody>
          <a:bodyPr/>
          <a:lstStyle/>
          <a:p>
            <a:endParaRPr lang="en-US" dirty="0">
              <a:effectLst/>
            </a:endParaRPr>
          </a:p>
        </p:txBody>
      </p:sp>
      <p:sp>
        <p:nvSpPr>
          <p:cNvPr id="27" name="Text Box 191"/>
          <p:cNvSpPr txBox="1">
            <a:spLocks noChangeArrowheads="1"/>
          </p:cNvSpPr>
          <p:nvPr/>
        </p:nvSpPr>
        <p:spPr bwMode="auto">
          <a:xfrm>
            <a:off x="3674223" y="2238375"/>
            <a:ext cx="488950" cy="287337"/>
          </a:xfrm>
          <a:prstGeom prst="rect">
            <a:avLst/>
          </a:prstGeom>
          <a:noFill/>
          <a:ln w="12700">
            <a:noFill/>
            <a:miter lim="800000"/>
            <a:headEnd type="none" w="sm" len="sm"/>
            <a:tailEnd type="none" w="sm" len="sm"/>
          </a:ln>
          <a:effectLst/>
        </p:spPr>
        <p:txBody>
          <a:bodyPr wrap="none">
            <a:spAutoFit/>
          </a:bodyPr>
          <a:lstStyle/>
          <a:p>
            <a:r>
              <a:rPr lang="en-US" sz="1600" b="0" dirty="0">
                <a:effectLst/>
                <a:latin typeface="Arial" charset="0"/>
              </a:rPr>
              <a:t>NO</a:t>
            </a:r>
          </a:p>
        </p:txBody>
      </p:sp>
      <p:sp>
        <p:nvSpPr>
          <p:cNvPr id="28" name="Text Box 193"/>
          <p:cNvSpPr txBox="1">
            <a:spLocks noChangeArrowheads="1"/>
          </p:cNvSpPr>
          <p:nvPr/>
        </p:nvSpPr>
        <p:spPr bwMode="auto">
          <a:xfrm>
            <a:off x="2479358" y="2878138"/>
            <a:ext cx="588963" cy="287337"/>
          </a:xfrm>
          <a:prstGeom prst="rect">
            <a:avLst/>
          </a:prstGeom>
          <a:noFill/>
          <a:ln w="12700">
            <a:noFill/>
            <a:miter lim="800000"/>
            <a:headEnd type="none" w="sm" len="sm"/>
            <a:tailEnd type="none" w="sm" len="sm"/>
          </a:ln>
          <a:effectLst/>
        </p:spPr>
        <p:txBody>
          <a:bodyPr wrap="none">
            <a:spAutoFit/>
          </a:bodyPr>
          <a:lstStyle/>
          <a:p>
            <a:r>
              <a:rPr lang="en-US" sz="1600" b="0" dirty="0">
                <a:effectLst/>
                <a:latin typeface="Arial" charset="0"/>
              </a:rPr>
              <a:t>YES</a:t>
            </a:r>
          </a:p>
        </p:txBody>
      </p:sp>
      <p:grpSp>
        <p:nvGrpSpPr>
          <p:cNvPr id="16" name="Group 15"/>
          <p:cNvGrpSpPr/>
          <p:nvPr/>
        </p:nvGrpSpPr>
        <p:grpSpPr>
          <a:xfrm>
            <a:off x="4422025" y="738953"/>
            <a:ext cx="2730095" cy="723642"/>
            <a:chOff x="4635385" y="738953"/>
            <a:chExt cx="2730095" cy="723642"/>
          </a:xfrm>
        </p:grpSpPr>
        <p:sp>
          <p:nvSpPr>
            <p:cNvPr id="15" name="Rectangle 14"/>
            <p:cNvSpPr/>
            <p:nvPr/>
          </p:nvSpPr>
          <p:spPr bwMode="auto">
            <a:xfrm>
              <a:off x="4665865" y="738953"/>
              <a:ext cx="2649335" cy="723642"/>
            </a:xfrm>
            <a:prstGeom prst="rect">
              <a:avLst/>
            </a:prstGeom>
            <a:solidFill>
              <a:srgbClr val="FFFF9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sp>
          <p:nvSpPr>
            <p:cNvPr id="30" name="TextBox 29"/>
            <p:cNvSpPr txBox="1"/>
            <p:nvPr/>
          </p:nvSpPr>
          <p:spPr>
            <a:xfrm>
              <a:off x="4768822" y="1151519"/>
              <a:ext cx="641201" cy="264688"/>
            </a:xfrm>
            <a:prstGeom prst="rect">
              <a:avLst/>
            </a:prstGeom>
            <a:solidFill>
              <a:schemeClr val="accent1"/>
            </a:solidFill>
            <a:ln>
              <a:solidFill>
                <a:schemeClr val="tx1"/>
              </a:solidFill>
            </a:ln>
          </p:spPr>
          <p:txBody>
            <a:bodyPr wrap="none" lIns="45720" rIns="45720" rtlCol="0" anchor="ctr" anchorCtr="0">
              <a:spAutoFit/>
            </a:bodyPr>
            <a:lstStyle/>
            <a:p>
              <a:r>
                <a:rPr lang="en-US" sz="1400" dirty="0">
                  <a:effectLst/>
                  <a:cs typeface="Arial" pitchFamily="34" charset="0"/>
                </a:rPr>
                <a:t>   KEY   </a:t>
              </a:r>
            </a:p>
          </p:txBody>
        </p:sp>
        <p:sp>
          <p:nvSpPr>
            <p:cNvPr id="31" name="TextBox 30"/>
            <p:cNvSpPr txBox="1"/>
            <p:nvPr/>
          </p:nvSpPr>
          <p:spPr>
            <a:xfrm>
              <a:off x="5408637" y="1151519"/>
              <a:ext cx="598882" cy="264688"/>
            </a:xfrm>
            <a:prstGeom prst="rect">
              <a:avLst/>
            </a:prstGeom>
            <a:solidFill>
              <a:schemeClr val="accent1"/>
            </a:solidFill>
            <a:ln>
              <a:solidFill>
                <a:schemeClr val="tx1"/>
              </a:solidFill>
            </a:ln>
          </p:spPr>
          <p:txBody>
            <a:bodyPr wrap="none" lIns="45720" rIns="45720" rtlCol="0" anchor="ctr" anchorCtr="0">
              <a:spAutoFit/>
            </a:bodyPr>
            <a:lstStyle/>
            <a:p>
              <a:r>
                <a:rPr lang="en-US" sz="1400" dirty="0">
                  <a:effectLst/>
                  <a:cs typeface="Arial" pitchFamily="34" charset="0"/>
                </a:rPr>
                <a:t>BMSP2</a:t>
              </a:r>
            </a:p>
          </p:txBody>
        </p:sp>
        <p:sp>
          <p:nvSpPr>
            <p:cNvPr id="32" name="TextBox 31"/>
            <p:cNvSpPr txBox="1"/>
            <p:nvPr/>
          </p:nvSpPr>
          <p:spPr>
            <a:xfrm>
              <a:off x="6009288" y="1151519"/>
              <a:ext cx="598882" cy="264688"/>
            </a:xfrm>
            <a:prstGeom prst="rect">
              <a:avLst/>
            </a:prstGeom>
            <a:solidFill>
              <a:schemeClr val="accent1"/>
            </a:solidFill>
            <a:ln>
              <a:solidFill>
                <a:schemeClr val="tx1"/>
              </a:solidFill>
            </a:ln>
          </p:spPr>
          <p:txBody>
            <a:bodyPr wrap="none" lIns="45720" rIns="45720" rtlCol="0" anchor="ctr" anchorCtr="0">
              <a:spAutoFit/>
            </a:bodyPr>
            <a:lstStyle/>
            <a:p>
              <a:r>
                <a:rPr lang="en-US" sz="1400" dirty="0">
                  <a:effectLst/>
                  <a:cs typeface="Arial" pitchFamily="34" charset="0"/>
                </a:rPr>
                <a:t>BMSP1</a:t>
              </a:r>
            </a:p>
          </p:txBody>
        </p:sp>
        <p:sp>
          <p:nvSpPr>
            <p:cNvPr id="33" name="TextBox 32"/>
            <p:cNvSpPr txBox="1"/>
            <p:nvPr/>
          </p:nvSpPr>
          <p:spPr>
            <a:xfrm>
              <a:off x="6609700" y="1151519"/>
              <a:ext cx="598882" cy="264688"/>
            </a:xfrm>
            <a:prstGeom prst="rect">
              <a:avLst/>
            </a:prstGeom>
            <a:solidFill>
              <a:schemeClr val="accent1"/>
            </a:solidFill>
            <a:ln>
              <a:solidFill>
                <a:schemeClr val="tx1"/>
              </a:solidFill>
            </a:ln>
          </p:spPr>
          <p:txBody>
            <a:bodyPr wrap="none" lIns="45720" rIns="45720" rtlCol="0" anchor="ctr" anchorCtr="0">
              <a:spAutoFit/>
            </a:bodyPr>
            <a:lstStyle/>
            <a:p>
              <a:r>
                <a:rPr lang="en-US" sz="1400" dirty="0">
                  <a:effectLst/>
                  <a:cs typeface="Arial" pitchFamily="34" charset="0"/>
                </a:rPr>
                <a:t>BMSP0</a:t>
              </a:r>
            </a:p>
          </p:txBody>
        </p:sp>
        <p:sp>
          <p:nvSpPr>
            <p:cNvPr id="34" name="TextBox 33"/>
            <p:cNvSpPr txBox="1"/>
            <p:nvPr/>
          </p:nvSpPr>
          <p:spPr>
            <a:xfrm>
              <a:off x="6700087" y="935342"/>
              <a:ext cx="429926" cy="264688"/>
            </a:xfrm>
            <a:prstGeom prst="rect">
              <a:avLst/>
            </a:prstGeom>
            <a:noFill/>
          </p:spPr>
          <p:txBody>
            <a:bodyPr wrap="none" rtlCol="0" anchor="ctr" anchorCtr="0">
              <a:spAutoFit/>
            </a:bodyPr>
            <a:lstStyle/>
            <a:p>
              <a:r>
                <a:rPr lang="en-US" sz="1400" dirty="0">
                  <a:effectLst/>
                </a:rPr>
                <a:t>7–0</a:t>
              </a:r>
            </a:p>
          </p:txBody>
        </p:sp>
        <p:sp>
          <p:nvSpPr>
            <p:cNvPr id="35" name="TextBox 34"/>
            <p:cNvSpPr txBox="1"/>
            <p:nvPr/>
          </p:nvSpPr>
          <p:spPr>
            <a:xfrm>
              <a:off x="6053150" y="935342"/>
              <a:ext cx="511679" cy="264688"/>
            </a:xfrm>
            <a:prstGeom prst="rect">
              <a:avLst/>
            </a:prstGeom>
            <a:noFill/>
          </p:spPr>
          <p:txBody>
            <a:bodyPr wrap="none" rtlCol="0" anchor="ctr" anchorCtr="0">
              <a:spAutoFit/>
            </a:bodyPr>
            <a:lstStyle/>
            <a:p>
              <a:r>
                <a:rPr lang="en-US" sz="1400" dirty="0">
                  <a:effectLst/>
                </a:rPr>
                <a:t>15–8</a:t>
              </a:r>
            </a:p>
          </p:txBody>
        </p:sp>
        <p:sp>
          <p:nvSpPr>
            <p:cNvPr id="36" name="TextBox 35"/>
            <p:cNvSpPr txBox="1"/>
            <p:nvPr/>
          </p:nvSpPr>
          <p:spPr>
            <a:xfrm>
              <a:off x="5409963" y="935342"/>
              <a:ext cx="593432" cy="264688"/>
            </a:xfrm>
            <a:prstGeom prst="rect">
              <a:avLst/>
            </a:prstGeom>
            <a:noFill/>
          </p:spPr>
          <p:txBody>
            <a:bodyPr wrap="none" rtlCol="0" anchor="ctr" anchorCtr="0">
              <a:spAutoFit/>
            </a:bodyPr>
            <a:lstStyle/>
            <a:p>
              <a:r>
                <a:rPr lang="en-US" sz="1400" dirty="0">
                  <a:effectLst/>
                </a:rPr>
                <a:t>23–16</a:t>
              </a:r>
            </a:p>
          </p:txBody>
        </p:sp>
        <p:sp>
          <p:nvSpPr>
            <p:cNvPr id="37" name="TextBox 36"/>
            <p:cNvSpPr txBox="1"/>
            <p:nvPr/>
          </p:nvSpPr>
          <p:spPr>
            <a:xfrm>
              <a:off x="4794976" y="935342"/>
              <a:ext cx="593432" cy="264688"/>
            </a:xfrm>
            <a:prstGeom prst="rect">
              <a:avLst/>
            </a:prstGeom>
            <a:noFill/>
          </p:spPr>
          <p:txBody>
            <a:bodyPr wrap="none" rtlCol="0" anchor="ctr" anchorCtr="0">
              <a:spAutoFit/>
            </a:bodyPr>
            <a:lstStyle/>
            <a:p>
              <a:r>
                <a:rPr lang="en-US" sz="1400" dirty="0">
                  <a:effectLst/>
                </a:rPr>
                <a:t>31–24</a:t>
              </a:r>
            </a:p>
          </p:txBody>
        </p:sp>
        <p:sp>
          <p:nvSpPr>
            <p:cNvPr id="38" name="TextBox 37"/>
            <p:cNvSpPr txBox="1"/>
            <p:nvPr/>
          </p:nvSpPr>
          <p:spPr>
            <a:xfrm>
              <a:off x="4635385" y="749922"/>
              <a:ext cx="2730095" cy="264688"/>
            </a:xfrm>
            <a:prstGeom prst="rect">
              <a:avLst/>
            </a:prstGeom>
            <a:noFill/>
          </p:spPr>
          <p:txBody>
            <a:bodyPr wrap="square" rtlCol="0" anchor="ctr" anchorCtr="0">
              <a:spAutoFit/>
            </a:bodyPr>
            <a:lstStyle/>
            <a:p>
              <a:pPr algn="ctr"/>
              <a:r>
                <a:rPr lang="en-US" sz="1400" dirty="0">
                  <a:solidFill>
                    <a:schemeClr val="tx2"/>
                  </a:solidFill>
                  <a:effectLst/>
                </a:rPr>
                <a:t>Z1-OTP-BOOTPIN-CONFIG Register</a:t>
              </a:r>
            </a:p>
          </p:txBody>
        </p:sp>
      </p:grpSp>
      <p:graphicFrame>
        <p:nvGraphicFramePr>
          <p:cNvPr id="40" name="Table 39"/>
          <p:cNvGraphicFramePr>
            <a:graphicFrameLocks noGrp="1"/>
          </p:cNvGraphicFramePr>
          <p:nvPr>
            <p:extLst>
              <p:ext uri="{D42A27DB-BD31-4B8C-83A1-F6EECF244321}">
                <p14:modId xmlns:p14="http://schemas.microsoft.com/office/powerpoint/2010/main" val="1704250930"/>
              </p:ext>
            </p:extLst>
          </p:nvPr>
        </p:nvGraphicFramePr>
        <p:xfrm>
          <a:off x="1005953" y="3254264"/>
          <a:ext cx="2853896" cy="3017520"/>
        </p:xfrm>
        <a:graphic>
          <a:graphicData uri="http://schemas.openxmlformats.org/drawingml/2006/table">
            <a:tbl>
              <a:tblPr firstRow="1" bandRow="1">
                <a:tableStyleId>{93296810-A885-4BE3-A3E7-6D5BEEA58F35}</a:tableStyleId>
              </a:tblPr>
              <a:tblGrid>
                <a:gridCol w="914287">
                  <a:extLst>
                    <a:ext uri="{9D8B030D-6E8A-4147-A177-3AD203B41FA5}">
                      <a16:colId xmlns:a16="http://schemas.microsoft.com/office/drawing/2014/main" val="20000"/>
                    </a:ext>
                  </a:extLst>
                </a:gridCol>
                <a:gridCol w="955040">
                  <a:extLst>
                    <a:ext uri="{9D8B030D-6E8A-4147-A177-3AD203B41FA5}">
                      <a16:colId xmlns:a16="http://schemas.microsoft.com/office/drawing/2014/main" val="20001"/>
                    </a:ext>
                  </a:extLst>
                </a:gridCol>
                <a:gridCol w="984569">
                  <a:extLst>
                    <a:ext uri="{9D8B030D-6E8A-4147-A177-3AD203B41FA5}">
                      <a16:colId xmlns:a16="http://schemas.microsoft.com/office/drawing/2014/main" val="20002"/>
                    </a:ext>
                  </a:extLst>
                </a:gridCol>
              </a:tblGrid>
              <a:tr h="250936">
                <a:tc>
                  <a:txBody>
                    <a:bodyPr/>
                    <a:lstStyle/>
                    <a:p>
                      <a:pPr algn="ctr"/>
                      <a:r>
                        <a:rPr lang="en-US" sz="1600" dirty="0">
                          <a:solidFill>
                            <a:schemeClr val="tx1"/>
                          </a:solidFill>
                        </a:rPr>
                        <a:t>BMSP2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dirty="0">
                          <a:solidFill>
                            <a:schemeClr val="tx1"/>
                          </a:solidFill>
                        </a:rPr>
                        <a:t>BMSP1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dirty="0">
                          <a:solidFill>
                            <a:schemeClr val="tx1"/>
                          </a:solidFill>
                        </a:rPr>
                        <a:t>BMSP0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235696">
                <a:tc>
                  <a:txBody>
                    <a:bodyPr/>
                    <a:lstStyle/>
                    <a:p>
                      <a:pPr algn="ctr"/>
                      <a:r>
                        <a:rPr lang="en-US" sz="1600" dirty="0">
                          <a:solidFill>
                            <a:schemeClr val="tx1"/>
                          </a:solidFill>
                        </a:rPr>
                        <a:t>0xFF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0xFF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0xFF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r>
                        <a:rPr lang="en-US" sz="1600" dirty="0">
                          <a:solidFill>
                            <a:schemeClr val="tx1"/>
                          </a:solidFill>
                        </a:rPr>
                        <a:t>0xFF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0xFF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GPIO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66"/>
                    </a:solidFill>
                  </a:tcPr>
                </a:tc>
                <a:extLst>
                  <a:ext uri="{0D108BD9-81ED-4DB2-BD59-A6C34878D82A}">
                    <a16:rowId xmlns:a16="http://schemas.microsoft.com/office/drawing/2014/main" val="10002"/>
                  </a:ext>
                </a:extLst>
              </a:tr>
              <a:tr h="0">
                <a:tc>
                  <a:txBody>
                    <a:bodyPr/>
                    <a:lstStyle/>
                    <a:p>
                      <a:pPr algn="ctr"/>
                      <a:r>
                        <a:rPr lang="en-US" sz="1600" dirty="0">
                          <a:solidFill>
                            <a:schemeClr val="tx1"/>
                          </a:solidFill>
                        </a:rPr>
                        <a:t>0xFF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GPIO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66"/>
                    </a:solidFill>
                  </a:tcPr>
                </a:tc>
                <a:tc>
                  <a:txBody>
                    <a:bodyPr/>
                    <a:lstStyle/>
                    <a:p>
                      <a:pPr algn="ctr"/>
                      <a:r>
                        <a:rPr lang="en-US" sz="1600" dirty="0">
                          <a:solidFill>
                            <a:schemeClr val="tx1"/>
                          </a:solidFill>
                        </a:rPr>
                        <a:t>0xFF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r>
                        <a:rPr lang="en-US" sz="1600" dirty="0">
                          <a:solidFill>
                            <a:schemeClr val="tx1"/>
                          </a:solidFill>
                        </a:rPr>
                        <a:t>GPIO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66"/>
                    </a:solidFill>
                  </a:tcPr>
                </a:tc>
                <a:tc>
                  <a:txBody>
                    <a:bodyPr/>
                    <a:lstStyle/>
                    <a:p>
                      <a:pPr algn="ctr"/>
                      <a:r>
                        <a:rPr lang="en-US" sz="1600" dirty="0">
                          <a:solidFill>
                            <a:schemeClr val="tx1"/>
                          </a:solidFill>
                        </a:rPr>
                        <a:t>0xFF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0xFF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r>
                        <a:rPr lang="en-US" sz="1600" dirty="0">
                          <a:solidFill>
                            <a:schemeClr val="tx1"/>
                          </a:solidFill>
                        </a:rPr>
                        <a:t>0xFF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GPIO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66"/>
                    </a:solidFill>
                  </a:tcPr>
                </a:tc>
                <a:tc>
                  <a:txBody>
                    <a:bodyPr/>
                    <a:lstStyle/>
                    <a:p>
                      <a:pPr algn="ctr"/>
                      <a:r>
                        <a:rPr lang="en-US" sz="1600" dirty="0">
                          <a:solidFill>
                            <a:schemeClr val="tx1"/>
                          </a:solidFill>
                        </a:rPr>
                        <a:t>GPIO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66"/>
                    </a:solidFill>
                  </a:tcPr>
                </a:tc>
                <a:extLst>
                  <a:ext uri="{0D108BD9-81ED-4DB2-BD59-A6C34878D82A}">
                    <a16:rowId xmlns:a16="http://schemas.microsoft.com/office/drawing/2014/main" val="10005"/>
                  </a:ext>
                </a:extLst>
              </a:tr>
              <a:tr h="0">
                <a:tc>
                  <a:txBody>
                    <a:bodyPr/>
                    <a:lstStyle/>
                    <a:p>
                      <a:pPr algn="ctr"/>
                      <a:r>
                        <a:rPr lang="en-US" sz="1600" dirty="0">
                          <a:solidFill>
                            <a:schemeClr val="tx1"/>
                          </a:solidFill>
                        </a:rPr>
                        <a:t>GPIO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66"/>
                    </a:solidFill>
                  </a:tcPr>
                </a:tc>
                <a:tc>
                  <a:txBody>
                    <a:bodyPr/>
                    <a:lstStyle/>
                    <a:p>
                      <a:pPr algn="ctr"/>
                      <a:r>
                        <a:rPr lang="en-US" sz="1600" dirty="0">
                          <a:solidFill>
                            <a:schemeClr val="tx1"/>
                          </a:solidFill>
                        </a:rPr>
                        <a:t>0xFF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GPIO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66"/>
                    </a:solidFill>
                  </a:tcPr>
                </a:tc>
                <a:extLst>
                  <a:ext uri="{0D108BD9-81ED-4DB2-BD59-A6C34878D82A}">
                    <a16:rowId xmlns:a16="http://schemas.microsoft.com/office/drawing/2014/main" val="10006"/>
                  </a:ext>
                </a:extLst>
              </a:tr>
              <a:tr h="0">
                <a:tc>
                  <a:txBody>
                    <a:bodyPr/>
                    <a:lstStyle/>
                    <a:p>
                      <a:pPr algn="ctr"/>
                      <a:r>
                        <a:rPr lang="en-US" sz="1600" dirty="0">
                          <a:solidFill>
                            <a:schemeClr val="tx1"/>
                          </a:solidFill>
                        </a:rPr>
                        <a:t>GPIO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66"/>
                    </a:solidFill>
                  </a:tcPr>
                </a:tc>
                <a:tc>
                  <a:txBody>
                    <a:bodyPr/>
                    <a:lstStyle/>
                    <a:p>
                      <a:pPr algn="ctr"/>
                      <a:r>
                        <a:rPr lang="en-US" sz="1600" dirty="0">
                          <a:solidFill>
                            <a:schemeClr val="tx1"/>
                          </a:solidFill>
                        </a:rPr>
                        <a:t>GPIO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66"/>
                    </a:solidFill>
                  </a:tcPr>
                </a:tc>
                <a:tc>
                  <a:txBody>
                    <a:bodyPr/>
                    <a:lstStyle/>
                    <a:p>
                      <a:pPr algn="ctr"/>
                      <a:r>
                        <a:rPr lang="en-US" sz="1600" dirty="0">
                          <a:solidFill>
                            <a:schemeClr val="tx1"/>
                          </a:solidFill>
                        </a:rPr>
                        <a:t>0xFF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algn="ctr"/>
                      <a:r>
                        <a:rPr lang="en-US" sz="1600" dirty="0">
                          <a:solidFill>
                            <a:schemeClr val="tx1"/>
                          </a:solidFill>
                        </a:rPr>
                        <a:t>GPIO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66"/>
                    </a:solidFill>
                  </a:tcPr>
                </a:tc>
                <a:tc>
                  <a:txBody>
                    <a:bodyPr/>
                    <a:lstStyle/>
                    <a:p>
                      <a:pPr algn="ctr"/>
                      <a:r>
                        <a:rPr lang="en-US" sz="1600" dirty="0">
                          <a:solidFill>
                            <a:schemeClr val="tx1"/>
                          </a:solidFill>
                        </a:rPr>
                        <a:t>GPIO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66"/>
                    </a:solidFill>
                  </a:tcPr>
                </a:tc>
                <a:tc>
                  <a:txBody>
                    <a:bodyPr/>
                    <a:lstStyle/>
                    <a:p>
                      <a:pPr algn="ctr"/>
                      <a:r>
                        <a:rPr lang="en-US" sz="1600" dirty="0">
                          <a:solidFill>
                            <a:schemeClr val="tx1"/>
                          </a:solidFill>
                        </a:rPr>
                        <a:t>GPIO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66"/>
                    </a:solidFill>
                  </a:tcPr>
                </a:tc>
                <a:extLst>
                  <a:ext uri="{0D108BD9-81ED-4DB2-BD59-A6C34878D82A}">
                    <a16:rowId xmlns:a16="http://schemas.microsoft.com/office/drawing/2014/main" val="10008"/>
                  </a:ext>
                </a:extLst>
              </a:tr>
            </a:tbl>
          </a:graphicData>
        </a:graphic>
      </p:graphicFrame>
      <p:sp>
        <p:nvSpPr>
          <p:cNvPr id="41" name="TextBox 40"/>
          <p:cNvSpPr txBox="1"/>
          <p:nvPr/>
        </p:nvSpPr>
        <p:spPr>
          <a:xfrm>
            <a:off x="995680" y="6327677"/>
            <a:ext cx="2863926" cy="430887"/>
          </a:xfrm>
          <a:prstGeom prst="rect">
            <a:avLst/>
          </a:prstGeom>
          <a:solidFill>
            <a:schemeClr val="accent2"/>
          </a:solidFill>
        </p:spPr>
        <p:txBody>
          <a:bodyPr wrap="none" lIns="45720" tIns="0" rIns="45720" bIns="0" rtlCol="0" anchor="ctr" anchorCtr="0">
            <a:spAutoFit/>
          </a:bodyPr>
          <a:lstStyle/>
          <a:p>
            <a:pPr>
              <a:lnSpc>
                <a:spcPct val="100000"/>
              </a:lnSpc>
              <a:spcBef>
                <a:spcPts val="0"/>
              </a:spcBef>
            </a:pPr>
            <a:r>
              <a:rPr lang="en-US" sz="1400" b="0" i="1" dirty="0">
                <a:solidFill>
                  <a:schemeClr val="dk1"/>
                </a:solidFill>
                <a:effectLst/>
                <a:latin typeface="+mn-lt"/>
              </a:rPr>
              <a:t>0xFF = pin not used</a:t>
            </a:r>
          </a:p>
          <a:p>
            <a:pPr>
              <a:lnSpc>
                <a:spcPct val="100000"/>
              </a:lnSpc>
              <a:spcBef>
                <a:spcPts val="0"/>
              </a:spcBef>
            </a:pPr>
            <a:r>
              <a:rPr lang="en-US" sz="1400" b="0" i="1" dirty="0">
                <a:solidFill>
                  <a:schemeClr val="dk1"/>
                </a:solidFill>
                <a:effectLst/>
                <a:latin typeface="+mn-lt"/>
              </a:rPr>
              <a:t>GPIO = use valid GPIO pin (0-254)</a:t>
            </a:r>
          </a:p>
        </p:txBody>
      </p:sp>
      <p:sp>
        <p:nvSpPr>
          <p:cNvPr id="42" name="Right Brace 41"/>
          <p:cNvSpPr/>
          <p:nvPr/>
        </p:nvSpPr>
        <p:spPr bwMode="auto">
          <a:xfrm>
            <a:off x="3859606" y="3590052"/>
            <a:ext cx="214251" cy="341194"/>
          </a:xfrm>
          <a:prstGeom prst="rightBrace">
            <a:avLst/>
          </a:prstGeom>
          <a:no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43" name="Right Brace 42"/>
          <p:cNvSpPr/>
          <p:nvPr/>
        </p:nvSpPr>
        <p:spPr bwMode="auto">
          <a:xfrm>
            <a:off x="3861878" y="3926008"/>
            <a:ext cx="214251" cy="1000833"/>
          </a:xfrm>
          <a:prstGeom prst="rightBrace">
            <a:avLst/>
          </a:prstGeom>
          <a:no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44" name="Right Brace 43"/>
          <p:cNvSpPr/>
          <p:nvPr/>
        </p:nvSpPr>
        <p:spPr bwMode="auto">
          <a:xfrm>
            <a:off x="3864150" y="4931408"/>
            <a:ext cx="214251" cy="1000833"/>
          </a:xfrm>
          <a:prstGeom prst="rightBrace">
            <a:avLst/>
          </a:prstGeom>
          <a:no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45" name="Right Brace 44"/>
          <p:cNvSpPr/>
          <p:nvPr/>
        </p:nvSpPr>
        <p:spPr bwMode="auto">
          <a:xfrm>
            <a:off x="3861878" y="5933193"/>
            <a:ext cx="214251" cy="341194"/>
          </a:xfrm>
          <a:prstGeom prst="rightBrace">
            <a:avLst/>
          </a:prstGeom>
          <a:no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62" name="Right Brace 61"/>
          <p:cNvSpPr/>
          <p:nvPr/>
        </p:nvSpPr>
        <p:spPr bwMode="auto">
          <a:xfrm>
            <a:off x="5502920" y="3590052"/>
            <a:ext cx="299023" cy="2684335"/>
          </a:xfrm>
          <a:prstGeom prst="rightBrac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63" name="TextBox 62"/>
          <p:cNvSpPr txBox="1"/>
          <p:nvPr/>
        </p:nvSpPr>
        <p:spPr>
          <a:xfrm>
            <a:off x="5818384" y="4500338"/>
            <a:ext cx="2245871" cy="874085"/>
          </a:xfrm>
          <a:prstGeom prst="rect">
            <a:avLst/>
          </a:prstGeom>
          <a:noFill/>
        </p:spPr>
        <p:txBody>
          <a:bodyPr wrap="none" rtlCol="0" anchor="ctr" anchorCtr="0">
            <a:spAutoFit/>
          </a:bodyPr>
          <a:lstStyle/>
          <a:p>
            <a:pPr algn="ctr"/>
            <a:r>
              <a:rPr lang="en-US" sz="1800" dirty="0">
                <a:solidFill>
                  <a:schemeClr val="tx2"/>
                </a:solidFill>
                <a:effectLst/>
                <a:latin typeface="+mn-lt"/>
              </a:rPr>
              <a:t>BOOTDEF</a:t>
            </a:r>
          </a:p>
          <a:p>
            <a:pPr algn="ctr"/>
            <a:r>
              <a:rPr lang="en-US" sz="1400" b="0" dirty="0">
                <a:solidFill>
                  <a:schemeClr val="dk1"/>
                </a:solidFill>
                <a:effectLst/>
                <a:latin typeface="+mn-lt"/>
              </a:rPr>
              <a:t>Z1-OTP-BOOTDEF-LOW</a:t>
            </a:r>
          </a:p>
          <a:p>
            <a:pPr algn="ctr"/>
            <a:r>
              <a:rPr lang="en-US" sz="1400" b="0" dirty="0">
                <a:solidFill>
                  <a:schemeClr val="dk1"/>
                </a:solidFill>
                <a:effectLst/>
                <a:latin typeface="+mn-lt"/>
              </a:rPr>
              <a:t>Z1-OTP-BOOTDEF-HIGH</a:t>
            </a:r>
          </a:p>
        </p:txBody>
      </p:sp>
      <p:cxnSp>
        <p:nvCxnSpPr>
          <p:cNvPr id="18" name="Straight Connector 17"/>
          <p:cNvCxnSpPr>
            <a:stCxn id="4" idx="3"/>
            <a:endCxn id="15" idx="1"/>
          </p:cNvCxnSpPr>
          <p:nvPr/>
        </p:nvCxnSpPr>
        <p:spPr bwMode="auto">
          <a:xfrm flipV="1">
            <a:off x="3717291" y="1100774"/>
            <a:ext cx="735214" cy="512475"/>
          </a:xfrm>
          <a:prstGeom prst="line">
            <a:avLst/>
          </a:prstGeom>
          <a:solidFill>
            <a:schemeClr val="accent1"/>
          </a:solidFill>
          <a:ln w="12700" cap="flat" cmpd="sng" algn="ctr">
            <a:solidFill>
              <a:schemeClr val="tx1"/>
            </a:solidFill>
            <a:prstDash val="dash"/>
            <a:round/>
            <a:headEnd type="none" w="sm" len="sm"/>
            <a:tailEnd type="none" w="sm" len="sm"/>
          </a:ln>
          <a:effectLst/>
        </p:spPr>
      </p:cxnSp>
    </p:spTree>
    <p:extLst>
      <p:ext uri="{BB962C8B-B14F-4D97-AF65-F5344CB8AC3E}">
        <p14:creationId xmlns:p14="http://schemas.microsoft.com/office/powerpoint/2010/main" val="1664351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Down Arrow 60"/>
          <p:cNvSpPr/>
          <p:nvPr/>
        </p:nvSpPr>
        <p:spPr bwMode="auto">
          <a:xfrm rot="4191922">
            <a:off x="5776737" y="2465753"/>
            <a:ext cx="303794" cy="553111"/>
          </a:xfrm>
          <a:prstGeom prst="downArrow">
            <a:avLst/>
          </a:prstGeom>
          <a:solidFill>
            <a:schemeClr val="accent4">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sp>
        <p:nvSpPr>
          <p:cNvPr id="2" name="Title 1"/>
          <p:cNvSpPr>
            <a:spLocks noGrp="1"/>
          </p:cNvSpPr>
          <p:nvPr>
            <p:ph type="title"/>
          </p:nvPr>
        </p:nvSpPr>
        <p:spPr/>
        <p:txBody>
          <a:bodyPr/>
          <a:lstStyle/>
          <a:p>
            <a:r>
              <a:rPr lang="en-US" dirty="0"/>
              <a:t>Boot Mode Definition</a:t>
            </a:r>
          </a:p>
        </p:txBody>
      </p:sp>
      <p:grpSp>
        <p:nvGrpSpPr>
          <p:cNvPr id="17" name="Group 16"/>
          <p:cNvGrpSpPr/>
          <p:nvPr/>
        </p:nvGrpSpPr>
        <p:grpSpPr>
          <a:xfrm>
            <a:off x="2410996" y="1529908"/>
            <a:ext cx="6278640" cy="616183"/>
            <a:chOff x="1341120" y="3114868"/>
            <a:chExt cx="6278640" cy="616183"/>
          </a:xfrm>
        </p:grpSpPr>
        <p:sp>
          <p:nvSpPr>
            <p:cNvPr id="7" name="TextBox 6"/>
            <p:cNvSpPr txBox="1"/>
            <p:nvPr/>
          </p:nvSpPr>
          <p:spPr>
            <a:xfrm>
              <a:off x="1341120" y="3370952"/>
              <a:ext cx="1569660" cy="360099"/>
            </a:xfrm>
            <a:prstGeom prst="rect">
              <a:avLst/>
            </a:prstGeom>
            <a:solidFill>
              <a:schemeClr val="accent1"/>
            </a:solidFill>
            <a:ln w="12700">
              <a:solidFill>
                <a:schemeClr val="tx1"/>
              </a:solidFill>
            </a:ln>
          </p:spPr>
          <p:txBody>
            <a:bodyPr wrap="none" lIns="91440" tIns="91440" rIns="91440" rtlCol="0" anchor="ctr" anchorCtr="0">
              <a:spAutoFit/>
            </a:bodyPr>
            <a:lstStyle/>
            <a:p>
              <a:r>
                <a:rPr lang="en-US" sz="1800" dirty="0">
                  <a:solidFill>
                    <a:schemeClr val="dk1"/>
                  </a:solidFill>
                  <a:effectLst/>
                  <a:latin typeface="+mn-lt"/>
                </a:rPr>
                <a:t>BOOT_DEF3</a:t>
              </a:r>
            </a:p>
          </p:txBody>
        </p:sp>
        <p:sp>
          <p:nvSpPr>
            <p:cNvPr id="8" name="TextBox 7"/>
            <p:cNvSpPr txBox="1"/>
            <p:nvPr/>
          </p:nvSpPr>
          <p:spPr>
            <a:xfrm>
              <a:off x="2910780" y="3370952"/>
              <a:ext cx="1569660" cy="360099"/>
            </a:xfrm>
            <a:prstGeom prst="rect">
              <a:avLst/>
            </a:prstGeom>
            <a:solidFill>
              <a:schemeClr val="accent1"/>
            </a:solidFill>
            <a:ln w="12700">
              <a:solidFill>
                <a:schemeClr val="tx1"/>
              </a:solidFill>
            </a:ln>
          </p:spPr>
          <p:txBody>
            <a:bodyPr wrap="none" lIns="91440" tIns="91440" rIns="91440" rtlCol="0" anchor="ctr" anchorCtr="0">
              <a:spAutoFit/>
            </a:bodyPr>
            <a:lstStyle/>
            <a:p>
              <a:r>
                <a:rPr lang="en-US" sz="1800" dirty="0">
                  <a:solidFill>
                    <a:schemeClr val="dk1"/>
                  </a:solidFill>
                  <a:effectLst/>
                  <a:latin typeface="+mn-lt"/>
                </a:rPr>
                <a:t>BOOT_DEF2</a:t>
              </a:r>
            </a:p>
          </p:txBody>
        </p:sp>
        <p:sp>
          <p:nvSpPr>
            <p:cNvPr id="11" name="TextBox 10"/>
            <p:cNvSpPr txBox="1"/>
            <p:nvPr/>
          </p:nvSpPr>
          <p:spPr>
            <a:xfrm>
              <a:off x="4480440" y="3370952"/>
              <a:ext cx="1569660" cy="360099"/>
            </a:xfrm>
            <a:prstGeom prst="rect">
              <a:avLst/>
            </a:prstGeom>
            <a:solidFill>
              <a:schemeClr val="accent1"/>
            </a:solidFill>
            <a:ln w="12700">
              <a:solidFill>
                <a:schemeClr val="tx1"/>
              </a:solidFill>
            </a:ln>
          </p:spPr>
          <p:txBody>
            <a:bodyPr wrap="none" lIns="91440" tIns="91440" rIns="91440" rtlCol="0" anchor="ctr" anchorCtr="0">
              <a:spAutoFit/>
            </a:bodyPr>
            <a:lstStyle/>
            <a:p>
              <a:r>
                <a:rPr lang="en-US" sz="1800" dirty="0">
                  <a:solidFill>
                    <a:schemeClr val="dk1"/>
                  </a:solidFill>
                  <a:effectLst/>
                  <a:latin typeface="+mn-lt"/>
                </a:rPr>
                <a:t>BOOT_DEF1</a:t>
              </a:r>
            </a:p>
          </p:txBody>
        </p:sp>
        <p:sp>
          <p:nvSpPr>
            <p:cNvPr id="12" name="TextBox 11"/>
            <p:cNvSpPr txBox="1"/>
            <p:nvPr/>
          </p:nvSpPr>
          <p:spPr>
            <a:xfrm>
              <a:off x="6050100" y="3370952"/>
              <a:ext cx="1569660" cy="360099"/>
            </a:xfrm>
            <a:prstGeom prst="rect">
              <a:avLst/>
            </a:prstGeom>
            <a:solidFill>
              <a:schemeClr val="accent1"/>
            </a:solidFill>
            <a:ln w="12700">
              <a:solidFill>
                <a:schemeClr val="tx1"/>
              </a:solidFill>
            </a:ln>
          </p:spPr>
          <p:txBody>
            <a:bodyPr wrap="none" lIns="91440" tIns="91440" rIns="91440" rtlCol="0" anchor="ctr" anchorCtr="0">
              <a:spAutoFit/>
            </a:bodyPr>
            <a:lstStyle/>
            <a:p>
              <a:r>
                <a:rPr lang="en-US" sz="1800" dirty="0">
                  <a:solidFill>
                    <a:schemeClr val="dk1"/>
                  </a:solidFill>
                  <a:effectLst/>
                  <a:latin typeface="+mn-lt"/>
                </a:rPr>
                <a:t>BOOT_DEF0</a:t>
              </a:r>
            </a:p>
          </p:txBody>
        </p:sp>
        <p:sp>
          <p:nvSpPr>
            <p:cNvPr id="13" name="TextBox 12"/>
            <p:cNvSpPr txBox="1"/>
            <p:nvPr/>
          </p:nvSpPr>
          <p:spPr>
            <a:xfrm>
              <a:off x="6536611" y="3114868"/>
              <a:ext cx="596638" cy="289310"/>
            </a:xfrm>
            <a:prstGeom prst="rect">
              <a:avLst/>
            </a:prstGeom>
            <a:noFill/>
          </p:spPr>
          <p:txBody>
            <a:bodyPr wrap="none" rtlCol="0" anchor="ctr" anchorCtr="0">
              <a:spAutoFit/>
            </a:bodyPr>
            <a:lstStyle/>
            <a:p>
              <a:r>
                <a:rPr lang="en-US" sz="1600" dirty="0">
                  <a:solidFill>
                    <a:schemeClr val="dk1"/>
                  </a:solidFill>
                  <a:effectLst/>
                  <a:latin typeface="+mn-lt"/>
                </a:rPr>
                <a:t>7 - 0</a:t>
              </a:r>
            </a:p>
          </p:txBody>
        </p:sp>
        <p:sp>
          <p:nvSpPr>
            <p:cNvPr id="14" name="TextBox 13"/>
            <p:cNvSpPr txBox="1"/>
            <p:nvPr/>
          </p:nvSpPr>
          <p:spPr>
            <a:xfrm>
              <a:off x="4910044" y="3114868"/>
              <a:ext cx="710451" cy="289310"/>
            </a:xfrm>
            <a:prstGeom prst="rect">
              <a:avLst/>
            </a:prstGeom>
            <a:noFill/>
          </p:spPr>
          <p:txBody>
            <a:bodyPr wrap="none" rtlCol="0" anchor="ctr" anchorCtr="0">
              <a:spAutoFit/>
            </a:bodyPr>
            <a:lstStyle/>
            <a:p>
              <a:r>
                <a:rPr lang="en-US" sz="1600" dirty="0">
                  <a:solidFill>
                    <a:schemeClr val="dk1"/>
                  </a:solidFill>
                  <a:effectLst/>
                  <a:latin typeface="+mn-lt"/>
                </a:rPr>
                <a:t>15 - 8</a:t>
              </a:r>
            </a:p>
          </p:txBody>
        </p:sp>
        <p:sp>
          <p:nvSpPr>
            <p:cNvPr id="15" name="TextBox 14"/>
            <p:cNvSpPr txBox="1"/>
            <p:nvPr/>
          </p:nvSpPr>
          <p:spPr>
            <a:xfrm>
              <a:off x="3283477" y="3114868"/>
              <a:ext cx="824265" cy="289310"/>
            </a:xfrm>
            <a:prstGeom prst="rect">
              <a:avLst/>
            </a:prstGeom>
            <a:noFill/>
          </p:spPr>
          <p:txBody>
            <a:bodyPr wrap="none" rtlCol="0" anchor="ctr" anchorCtr="0">
              <a:spAutoFit/>
            </a:bodyPr>
            <a:lstStyle/>
            <a:p>
              <a:r>
                <a:rPr lang="en-US" sz="1600" dirty="0">
                  <a:solidFill>
                    <a:schemeClr val="dk1"/>
                  </a:solidFill>
                  <a:effectLst/>
                  <a:latin typeface="+mn-lt"/>
                </a:rPr>
                <a:t>23 - 16</a:t>
              </a:r>
            </a:p>
          </p:txBody>
        </p:sp>
        <p:sp>
          <p:nvSpPr>
            <p:cNvPr id="16" name="TextBox 15"/>
            <p:cNvSpPr txBox="1"/>
            <p:nvPr/>
          </p:nvSpPr>
          <p:spPr>
            <a:xfrm>
              <a:off x="1713817" y="3114868"/>
              <a:ext cx="824265" cy="289310"/>
            </a:xfrm>
            <a:prstGeom prst="rect">
              <a:avLst/>
            </a:prstGeom>
            <a:noFill/>
          </p:spPr>
          <p:txBody>
            <a:bodyPr wrap="none" rtlCol="0" anchor="ctr" anchorCtr="0">
              <a:spAutoFit/>
            </a:bodyPr>
            <a:lstStyle/>
            <a:p>
              <a:r>
                <a:rPr lang="en-US" sz="1600" dirty="0">
                  <a:solidFill>
                    <a:schemeClr val="dk1"/>
                  </a:solidFill>
                  <a:effectLst/>
                  <a:latin typeface="+mn-lt"/>
                </a:rPr>
                <a:t>31 - 24</a:t>
              </a:r>
            </a:p>
          </p:txBody>
        </p:sp>
      </p:grpSp>
      <p:grpSp>
        <p:nvGrpSpPr>
          <p:cNvPr id="27" name="Group 26"/>
          <p:cNvGrpSpPr/>
          <p:nvPr/>
        </p:nvGrpSpPr>
        <p:grpSpPr>
          <a:xfrm>
            <a:off x="2410996" y="818708"/>
            <a:ext cx="6278640" cy="616183"/>
            <a:chOff x="1341120" y="2403668"/>
            <a:chExt cx="6278640" cy="616183"/>
          </a:xfrm>
        </p:grpSpPr>
        <p:sp>
          <p:nvSpPr>
            <p:cNvPr id="19" name="TextBox 18"/>
            <p:cNvSpPr txBox="1"/>
            <p:nvPr/>
          </p:nvSpPr>
          <p:spPr>
            <a:xfrm>
              <a:off x="1341120" y="2659752"/>
              <a:ext cx="1569660" cy="360099"/>
            </a:xfrm>
            <a:prstGeom prst="rect">
              <a:avLst/>
            </a:prstGeom>
            <a:solidFill>
              <a:schemeClr val="accent1"/>
            </a:solidFill>
            <a:ln w="12700">
              <a:solidFill>
                <a:schemeClr val="tx1"/>
              </a:solidFill>
            </a:ln>
          </p:spPr>
          <p:txBody>
            <a:bodyPr wrap="none" lIns="91440" tIns="91440" rIns="91440" rtlCol="0" anchor="ctr" anchorCtr="0">
              <a:spAutoFit/>
            </a:bodyPr>
            <a:lstStyle/>
            <a:p>
              <a:r>
                <a:rPr lang="en-US" sz="1800" dirty="0">
                  <a:solidFill>
                    <a:schemeClr val="dk1"/>
                  </a:solidFill>
                  <a:effectLst/>
                  <a:latin typeface="+mn-lt"/>
                </a:rPr>
                <a:t>BOOT_DEF7</a:t>
              </a:r>
            </a:p>
          </p:txBody>
        </p:sp>
        <p:sp>
          <p:nvSpPr>
            <p:cNvPr id="20" name="TextBox 19"/>
            <p:cNvSpPr txBox="1"/>
            <p:nvPr/>
          </p:nvSpPr>
          <p:spPr>
            <a:xfrm>
              <a:off x="2910780" y="2659752"/>
              <a:ext cx="1569660" cy="360099"/>
            </a:xfrm>
            <a:prstGeom prst="rect">
              <a:avLst/>
            </a:prstGeom>
            <a:solidFill>
              <a:schemeClr val="accent1"/>
            </a:solidFill>
            <a:ln w="12700">
              <a:solidFill>
                <a:schemeClr val="tx1"/>
              </a:solidFill>
            </a:ln>
          </p:spPr>
          <p:txBody>
            <a:bodyPr wrap="none" lIns="91440" tIns="91440" rIns="91440" rtlCol="0" anchor="ctr" anchorCtr="0">
              <a:spAutoFit/>
            </a:bodyPr>
            <a:lstStyle/>
            <a:p>
              <a:r>
                <a:rPr lang="en-US" sz="1800" dirty="0">
                  <a:solidFill>
                    <a:schemeClr val="dk1"/>
                  </a:solidFill>
                  <a:effectLst/>
                  <a:latin typeface="+mn-lt"/>
                </a:rPr>
                <a:t>BOOT_DEF6</a:t>
              </a:r>
            </a:p>
          </p:txBody>
        </p:sp>
        <p:sp>
          <p:nvSpPr>
            <p:cNvPr id="21" name="TextBox 20"/>
            <p:cNvSpPr txBox="1"/>
            <p:nvPr/>
          </p:nvSpPr>
          <p:spPr>
            <a:xfrm>
              <a:off x="4480440" y="2659752"/>
              <a:ext cx="1569660" cy="360099"/>
            </a:xfrm>
            <a:prstGeom prst="rect">
              <a:avLst/>
            </a:prstGeom>
            <a:solidFill>
              <a:schemeClr val="accent1"/>
            </a:solidFill>
            <a:ln w="12700">
              <a:solidFill>
                <a:schemeClr val="tx1"/>
              </a:solidFill>
            </a:ln>
          </p:spPr>
          <p:txBody>
            <a:bodyPr wrap="none" lIns="91440" tIns="91440" rIns="91440" rtlCol="0" anchor="ctr" anchorCtr="0">
              <a:spAutoFit/>
            </a:bodyPr>
            <a:lstStyle/>
            <a:p>
              <a:r>
                <a:rPr lang="en-US" sz="1800" dirty="0">
                  <a:solidFill>
                    <a:schemeClr val="dk1"/>
                  </a:solidFill>
                  <a:effectLst/>
                  <a:latin typeface="+mn-lt"/>
                </a:rPr>
                <a:t>BOOT_DEF5</a:t>
              </a:r>
            </a:p>
          </p:txBody>
        </p:sp>
        <p:sp>
          <p:nvSpPr>
            <p:cNvPr id="22" name="TextBox 21"/>
            <p:cNvSpPr txBox="1"/>
            <p:nvPr/>
          </p:nvSpPr>
          <p:spPr>
            <a:xfrm>
              <a:off x="6050100" y="2659752"/>
              <a:ext cx="1569660" cy="360099"/>
            </a:xfrm>
            <a:prstGeom prst="rect">
              <a:avLst/>
            </a:prstGeom>
            <a:solidFill>
              <a:schemeClr val="accent1"/>
            </a:solidFill>
            <a:ln w="12700">
              <a:solidFill>
                <a:schemeClr val="tx1"/>
              </a:solidFill>
            </a:ln>
          </p:spPr>
          <p:txBody>
            <a:bodyPr wrap="none" lIns="91440" tIns="91440" rIns="91440" rtlCol="0" anchor="ctr" anchorCtr="0">
              <a:spAutoFit/>
            </a:bodyPr>
            <a:lstStyle/>
            <a:p>
              <a:r>
                <a:rPr lang="en-US" sz="1800" dirty="0">
                  <a:solidFill>
                    <a:schemeClr val="dk1"/>
                  </a:solidFill>
                  <a:effectLst/>
                  <a:latin typeface="+mn-lt"/>
                </a:rPr>
                <a:t>BOOT_DEF4</a:t>
              </a:r>
            </a:p>
          </p:txBody>
        </p:sp>
        <p:sp>
          <p:nvSpPr>
            <p:cNvPr id="23" name="TextBox 22"/>
            <p:cNvSpPr txBox="1"/>
            <p:nvPr/>
          </p:nvSpPr>
          <p:spPr>
            <a:xfrm>
              <a:off x="6451652" y="2403668"/>
              <a:ext cx="766557" cy="289310"/>
            </a:xfrm>
            <a:prstGeom prst="rect">
              <a:avLst/>
            </a:prstGeom>
            <a:noFill/>
          </p:spPr>
          <p:txBody>
            <a:bodyPr wrap="none" rtlCol="0" anchor="ctr" anchorCtr="0">
              <a:spAutoFit/>
            </a:bodyPr>
            <a:lstStyle/>
            <a:p>
              <a:r>
                <a:rPr lang="en-US" sz="1600" dirty="0">
                  <a:solidFill>
                    <a:schemeClr val="dk1"/>
                  </a:solidFill>
                  <a:effectLst/>
                  <a:latin typeface="+mn-lt"/>
                </a:rPr>
                <a:t>39- 32</a:t>
              </a:r>
            </a:p>
          </p:txBody>
        </p:sp>
        <p:sp>
          <p:nvSpPr>
            <p:cNvPr id="24" name="TextBox 23"/>
            <p:cNvSpPr txBox="1"/>
            <p:nvPr/>
          </p:nvSpPr>
          <p:spPr>
            <a:xfrm>
              <a:off x="4881992" y="2403668"/>
              <a:ext cx="766557" cy="289310"/>
            </a:xfrm>
            <a:prstGeom prst="rect">
              <a:avLst/>
            </a:prstGeom>
            <a:noFill/>
          </p:spPr>
          <p:txBody>
            <a:bodyPr wrap="none" rtlCol="0" anchor="ctr" anchorCtr="0">
              <a:spAutoFit/>
            </a:bodyPr>
            <a:lstStyle/>
            <a:p>
              <a:r>
                <a:rPr lang="en-US" sz="1600" dirty="0">
                  <a:solidFill>
                    <a:schemeClr val="dk1"/>
                  </a:solidFill>
                  <a:effectLst/>
                  <a:latin typeface="+mn-lt"/>
                </a:rPr>
                <a:t>47- 40</a:t>
              </a:r>
            </a:p>
          </p:txBody>
        </p:sp>
        <p:sp>
          <p:nvSpPr>
            <p:cNvPr id="25" name="TextBox 24"/>
            <p:cNvSpPr txBox="1"/>
            <p:nvPr/>
          </p:nvSpPr>
          <p:spPr>
            <a:xfrm>
              <a:off x="3283478" y="2403668"/>
              <a:ext cx="824265" cy="289310"/>
            </a:xfrm>
            <a:prstGeom prst="rect">
              <a:avLst/>
            </a:prstGeom>
            <a:noFill/>
          </p:spPr>
          <p:txBody>
            <a:bodyPr wrap="none" rtlCol="0" anchor="ctr" anchorCtr="0">
              <a:spAutoFit/>
            </a:bodyPr>
            <a:lstStyle/>
            <a:p>
              <a:r>
                <a:rPr lang="en-US" sz="1600" dirty="0">
                  <a:solidFill>
                    <a:schemeClr val="dk1"/>
                  </a:solidFill>
                  <a:effectLst/>
                  <a:latin typeface="+mn-lt"/>
                </a:rPr>
                <a:t>55 - 48</a:t>
              </a:r>
            </a:p>
          </p:txBody>
        </p:sp>
        <p:sp>
          <p:nvSpPr>
            <p:cNvPr id="26" name="TextBox 25"/>
            <p:cNvSpPr txBox="1"/>
            <p:nvPr/>
          </p:nvSpPr>
          <p:spPr>
            <a:xfrm>
              <a:off x="1713818" y="2403668"/>
              <a:ext cx="824265" cy="289310"/>
            </a:xfrm>
            <a:prstGeom prst="rect">
              <a:avLst/>
            </a:prstGeom>
            <a:noFill/>
          </p:spPr>
          <p:txBody>
            <a:bodyPr wrap="none" rtlCol="0" anchor="ctr" anchorCtr="0">
              <a:spAutoFit/>
            </a:bodyPr>
            <a:lstStyle/>
            <a:p>
              <a:r>
                <a:rPr lang="en-US" sz="1600" dirty="0">
                  <a:solidFill>
                    <a:schemeClr val="dk1"/>
                  </a:solidFill>
                  <a:effectLst/>
                  <a:latin typeface="+mn-lt"/>
                </a:rPr>
                <a:t>63 - 56</a:t>
              </a:r>
            </a:p>
          </p:txBody>
        </p:sp>
      </p:grpSp>
      <p:sp>
        <p:nvSpPr>
          <p:cNvPr id="28" name="TextBox 27"/>
          <p:cNvSpPr txBox="1"/>
          <p:nvPr/>
        </p:nvSpPr>
        <p:spPr>
          <a:xfrm>
            <a:off x="703369" y="1821386"/>
            <a:ext cx="1712328" cy="289310"/>
          </a:xfrm>
          <a:prstGeom prst="rect">
            <a:avLst/>
          </a:prstGeom>
          <a:noFill/>
        </p:spPr>
        <p:txBody>
          <a:bodyPr wrap="none" rtlCol="0" anchor="ctr" anchorCtr="0">
            <a:spAutoFit/>
          </a:bodyPr>
          <a:lstStyle/>
          <a:p>
            <a:pPr algn="ctr"/>
            <a:r>
              <a:rPr lang="en-US" sz="1600" b="0" dirty="0">
                <a:solidFill>
                  <a:schemeClr val="tx2"/>
                </a:solidFill>
                <a:effectLst/>
                <a:latin typeface="+mn-lt"/>
              </a:rPr>
              <a:t>BOOTDEF-LOW</a:t>
            </a:r>
          </a:p>
        </p:txBody>
      </p:sp>
      <p:sp>
        <p:nvSpPr>
          <p:cNvPr id="29" name="TextBox 28"/>
          <p:cNvSpPr txBox="1"/>
          <p:nvPr/>
        </p:nvSpPr>
        <p:spPr>
          <a:xfrm>
            <a:off x="650447" y="1120346"/>
            <a:ext cx="1757212" cy="289310"/>
          </a:xfrm>
          <a:prstGeom prst="rect">
            <a:avLst/>
          </a:prstGeom>
          <a:noFill/>
        </p:spPr>
        <p:txBody>
          <a:bodyPr wrap="none" rtlCol="0" anchor="ctr" anchorCtr="0">
            <a:spAutoFit/>
          </a:bodyPr>
          <a:lstStyle/>
          <a:p>
            <a:pPr algn="ctr"/>
            <a:r>
              <a:rPr lang="en-US" sz="1600" b="0" dirty="0">
                <a:solidFill>
                  <a:schemeClr val="tx2"/>
                </a:solidFill>
                <a:effectLst/>
                <a:latin typeface="+mn-lt"/>
              </a:rPr>
              <a:t>BOOTDEF-HIGH</a:t>
            </a:r>
          </a:p>
        </p:txBody>
      </p:sp>
      <p:sp>
        <p:nvSpPr>
          <p:cNvPr id="30" name="TextBox 29"/>
          <p:cNvSpPr txBox="1"/>
          <p:nvPr/>
        </p:nvSpPr>
        <p:spPr>
          <a:xfrm>
            <a:off x="7549156" y="2458219"/>
            <a:ext cx="1064395" cy="360099"/>
          </a:xfrm>
          <a:prstGeom prst="rect">
            <a:avLst/>
          </a:prstGeom>
          <a:solidFill>
            <a:srgbClr val="FFFF00"/>
          </a:solidFill>
          <a:ln>
            <a:solidFill>
              <a:schemeClr val="tx1"/>
            </a:solidFill>
          </a:ln>
        </p:spPr>
        <p:txBody>
          <a:bodyPr wrap="none" lIns="228600" tIns="91440" rIns="228600" rtlCol="0" anchor="ctr" anchorCtr="0">
            <a:spAutoFit/>
          </a:bodyPr>
          <a:lstStyle/>
          <a:p>
            <a:pPr algn="ctr"/>
            <a:r>
              <a:rPr lang="en-US" sz="1800" dirty="0">
                <a:solidFill>
                  <a:schemeClr val="dk1"/>
                </a:solidFill>
                <a:effectLst/>
                <a:latin typeface="+mn-lt"/>
              </a:rPr>
              <a:t>Mode</a:t>
            </a:r>
          </a:p>
        </p:txBody>
      </p:sp>
      <p:sp>
        <p:nvSpPr>
          <p:cNvPr id="31" name="TextBox 30"/>
          <p:cNvSpPr txBox="1"/>
          <p:nvPr/>
        </p:nvSpPr>
        <p:spPr>
          <a:xfrm>
            <a:off x="6487198" y="2458219"/>
            <a:ext cx="1056700" cy="360099"/>
          </a:xfrm>
          <a:prstGeom prst="rect">
            <a:avLst/>
          </a:prstGeom>
          <a:solidFill>
            <a:srgbClr val="FFFF00"/>
          </a:solidFill>
          <a:ln>
            <a:solidFill>
              <a:schemeClr val="tx1"/>
            </a:solidFill>
          </a:ln>
        </p:spPr>
        <p:txBody>
          <a:bodyPr wrap="none" tIns="91440" rtlCol="0" anchor="ctr" anchorCtr="0">
            <a:spAutoFit/>
          </a:bodyPr>
          <a:lstStyle/>
          <a:p>
            <a:pPr algn="ctr"/>
            <a:r>
              <a:rPr lang="en-US" sz="1800" dirty="0">
                <a:solidFill>
                  <a:schemeClr val="dk1"/>
                </a:solidFill>
                <a:effectLst/>
                <a:latin typeface="+mn-lt"/>
              </a:rPr>
              <a:t>Options</a:t>
            </a:r>
          </a:p>
        </p:txBody>
      </p:sp>
      <p:cxnSp>
        <p:nvCxnSpPr>
          <p:cNvPr id="36" name="Straight Connector 35"/>
          <p:cNvCxnSpPr/>
          <p:nvPr/>
        </p:nvCxnSpPr>
        <p:spPr bwMode="auto">
          <a:xfrm flipV="1">
            <a:off x="6487198" y="2146092"/>
            <a:ext cx="632778" cy="31212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8" name="Straight Connector 37"/>
          <p:cNvCxnSpPr/>
          <p:nvPr/>
        </p:nvCxnSpPr>
        <p:spPr bwMode="auto">
          <a:xfrm flipV="1">
            <a:off x="8613551" y="2146092"/>
            <a:ext cx="76085" cy="312127"/>
          </a:xfrm>
          <a:prstGeom prst="line">
            <a:avLst/>
          </a:prstGeom>
          <a:solidFill>
            <a:schemeClr val="accent1"/>
          </a:solidFill>
          <a:ln w="12700" cap="flat" cmpd="sng" algn="ctr">
            <a:solidFill>
              <a:schemeClr val="tx1"/>
            </a:solidFill>
            <a:prstDash val="solid"/>
            <a:round/>
            <a:headEnd type="none" w="sm" len="sm"/>
            <a:tailEnd type="none" w="sm" len="sm"/>
          </a:ln>
          <a:effectLst/>
        </p:spPr>
      </p:cxnSp>
      <p:graphicFrame>
        <p:nvGraphicFramePr>
          <p:cNvPr id="42" name="Table 41"/>
          <p:cNvGraphicFramePr>
            <a:graphicFrameLocks noGrp="1"/>
          </p:cNvGraphicFramePr>
          <p:nvPr>
            <p:extLst>
              <p:ext uri="{D42A27DB-BD31-4B8C-83A1-F6EECF244321}">
                <p14:modId xmlns:p14="http://schemas.microsoft.com/office/powerpoint/2010/main" val="1445849527"/>
              </p:ext>
            </p:extLst>
          </p:nvPr>
        </p:nvGraphicFramePr>
        <p:xfrm>
          <a:off x="7317582" y="3414021"/>
          <a:ext cx="1633344" cy="2743200"/>
        </p:xfrm>
        <a:graphic>
          <a:graphicData uri="http://schemas.openxmlformats.org/drawingml/2006/table">
            <a:tbl>
              <a:tblPr firstRow="1" bandRow="1">
                <a:tableStyleId>{5C22544A-7EE6-4342-B048-85BDC9FD1C3A}</a:tableStyleId>
              </a:tblPr>
              <a:tblGrid>
                <a:gridCol w="607571">
                  <a:extLst>
                    <a:ext uri="{9D8B030D-6E8A-4147-A177-3AD203B41FA5}">
                      <a16:colId xmlns:a16="http://schemas.microsoft.com/office/drawing/2014/main" val="20000"/>
                    </a:ext>
                  </a:extLst>
                </a:gridCol>
                <a:gridCol w="1025773">
                  <a:extLst>
                    <a:ext uri="{9D8B030D-6E8A-4147-A177-3AD203B41FA5}">
                      <a16:colId xmlns:a16="http://schemas.microsoft.com/office/drawing/2014/main" val="20001"/>
                    </a:ext>
                  </a:extLst>
                </a:gridCol>
              </a:tblGrid>
              <a:tr h="174070">
                <a:tc>
                  <a:txBody>
                    <a:bodyPr/>
                    <a:lstStyle/>
                    <a:p>
                      <a:pPr algn="ctr"/>
                      <a:r>
                        <a:rPr lang="en-US" sz="1200" dirty="0">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200" dirty="0">
                          <a:solidFill>
                            <a:schemeClr val="tx1"/>
                          </a:solidFill>
                        </a:rPr>
                        <a:t>Boot Mode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0"/>
                  </a:ext>
                </a:extLst>
              </a:tr>
              <a:tr h="174070">
                <a:tc>
                  <a:txBody>
                    <a:bodyPr/>
                    <a:lstStyle/>
                    <a:p>
                      <a:pPr algn="ctr"/>
                      <a:r>
                        <a:rPr lang="en-US" sz="1200" b="0"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sz="1200" dirty="0">
                          <a:solidFill>
                            <a:schemeClr val="tx1"/>
                          </a:solidFill>
                        </a:rPr>
                        <a:t>Parallel</a:t>
                      </a:r>
                      <a:r>
                        <a:rPr lang="en-US" sz="1200" baseline="0" dirty="0">
                          <a:solidFill>
                            <a:schemeClr val="tx1"/>
                          </a:solidFill>
                        </a:rPr>
                        <a:t> I/O</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1"/>
                  </a:ext>
                </a:extLst>
              </a:tr>
              <a:tr h="174070">
                <a:tc>
                  <a:txBody>
                    <a:bodyPr/>
                    <a:lstStyle/>
                    <a:p>
                      <a:pPr algn="ctr"/>
                      <a:r>
                        <a:rPr lang="en-US" sz="1200" b="0"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sz="1200" dirty="0">
                          <a:solidFill>
                            <a:schemeClr val="tx1"/>
                          </a:solidFill>
                        </a:rPr>
                        <a:t>SCI / Wait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2"/>
                  </a:ext>
                </a:extLst>
              </a:tr>
              <a:tr h="174070">
                <a:tc>
                  <a:txBody>
                    <a:bodyPr/>
                    <a:lstStyle/>
                    <a:p>
                      <a:pPr algn="ctr"/>
                      <a:r>
                        <a:rPr lang="en-US" sz="1200" b="0"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sz="1200" dirty="0">
                          <a:solidFill>
                            <a:schemeClr val="tx1"/>
                          </a:solidFill>
                        </a:rPr>
                        <a:t>CAN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3"/>
                  </a:ext>
                </a:extLst>
              </a:tr>
              <a:tr h="174070">
                <a:tc>
                  <a:txBody>
                    <a:bodyPr/>
                    <a:lstStyle/>
                    <a:p>
                      <a:pPr algn="ctr"/>
                      <a:r>
                        <a:rPr lang="en-US" sz="1200" b="0" dirty="0">
                          <a:solidFill>
                            <a:srgbClr val="FF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sz="1200" dirty="0">
                          <a:solidFill>
                            <a:schemeClr val="tx1"/>
                          </a:solidFill>
                        </a:rPr>
                        <a:t>Flash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4"/>
                  </a:ext>
                </a:extLst>
              </a:tr>
              <a:tr h="174070">
                <a:tc>
                  <a:txBody>
                    <a:bodyPr/>
                    <a:lstStyle/>
                    <a:p>
                      <a:pPr algn="ctr"/>
                      <a:r>
                        <a:rPr lang="en-US" sz="1200" b="0" dirty="0">
                          <a:solidFill>
                            <a:srgbClr val="FF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sz="1200" dirty="0">
                          <a:solidFill>
                            <a:schemeClr val="tx1"/>
                          </a:solidFill>
                        </a:rPr>
                        <a:t>Wait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5"/>
                  </a:ext>
                </a:extLst>
              </a:tr>
              <a:tr h="174070">
                <a:tc>
                  <a:txBody>
                    <a:bodyPr/>
                    <a:lstStyle/>
                    <a:p>
                      <a:pPr algn="ctr"/>
                      <a:r>
                        <a:rPr lang="en-US" sz="1200" b="0" dirty="0">
                          <a:solidFill>
                            <a:srgbClr val="FF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sz="1200" dirty="0">
                          <a:solidFill>
                            <a:schemeClr val="tx1"/>
                          </a:solidFill>
                        </a:rPr>
                        <a:t>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6"/>
                  </a:ext>
                </a:extLst>
              </a:tr>
              <a:tr h="174070">
                <a:tc>
                  <a:txBody>
                    <a:bodyPr/>
                    <a:lstStyle/>
                    <a:p>
                      <a:pPr algn="ctr"/>
                      <a:r>
                        <a:rPr lang="en-US" sz="1200" b="0" dirty="0">
                          <a:solidFill>
                            <a:srgbClr val="FF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sz="1200" dirty="0">
                          <a:solidFill>
                            <a:schemeClr val="tx1"/>
                          </a:solidFill>
                        </a:rPr>
                        <a:t>SPI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7"/>
                  </a:ext>
                </a:extLst>
              </a:tr>
              <a:tr h="174070">
                <a:tc>
                  <a:txBody>
                    <a:bodyPr/>
                    <a:lstStyle/>
                    <a:p>
                      <a:pPr algn="ctr"/>
                      <a:r>
                        <a:rPr lang="en-US" sz="1200" b="0" dirty="0">
                          <a:solidFill>
                            <a:srgbClr val="FF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sz="1200" dirty="0">
                          <a:solidFill>
                            <a:schemeClr val="tx1"/>
                          </a:solidFill>
                        </a:rPr>
                        <a:t>I2C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8"/>
                  </a:ext>
                </a:extLst>
              </a:tr>
              <a:tr h="174070">
                <a:tc>
                  <a:txBody>
                    <a:bodyPr/>
                    <a:lstStyle/>
                    <a:p>
                      <a:pPr algn="ctr"/>
                      <a:r>
                        <a:rPr lang="en-US" sz="1200" b="0" dirty="0">
                          <a:solidFill>
                            <a:srgbClr val="FF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sz="1200" dirty="0">
                          <a:solidFill>
                            <a:schemeClr val="tx1"/>
                          </a:solidFill>
                        </a:rPr>
                        <a:t>PLC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9"/>
                  </a:ext>
                </a:extLst>
              </a:tr>
            </a:tbl>
          </a:graphicData>
        </a:graphic>
      </p:graphicFrame>
      <p:cxnSp>
        <p:nvCxnSpPr>
          <p:cNvPr id="44" name="Straight Connector 43"/>
          <p:cNvCxnSpPr>
            <a:stCxn id="30" idx="2"/>
            <a:endCxn id="42" idx="0"/>
          </p:cNvCxnSpPr>
          <p:nvPr/>
        </p:nvCxnSpPr>
        <p:spPr bwMode="auto">
          <a:xfrm>
            <a:off x="8081354" y="2818318"/>
            <a:ext cx="52900" cy="595703"/>
          </a:xfrm>
          <a:prstGeom prst="line">
            <a:avLst/>
          </a:prstGeom>
          <a:solidFill>
            <a:schemeClr val="accent1"/>
          </a:solidFill>
          <a:ln w="19050" cap="flat" cmpd="sng" algn="ctr">
            <a:solidFill>
              <a:schemeClr val="tx1"/>
            </a:solidFill>
            <a:prstDash val="solid"/>
            <a:round/>
            <a:headEnd type="none" w="sm" len="sm"/>
            <a:tailEnd type="none" w="sm" len="sm"/>
          </a:ln>
          <a:effectLst/>
        </p:spPr>
      </p:cxnSp>
      <p:graphicFrame>
        <p:nvGraphicFramePr>
          <p:cNvPr id="45" name="Table 44"/>
          <p:cNvGraphicFramePr>
            <a:graphicFrameLocks noGrp="1"/>
          </p:cNvGraphicFramePr>
          <p:nvPr>
            <p:extLst>
              <p:ext uri="{D42A27DB-BD31-4B8C-83A1-F6EECF244321}">
                <p14:modId xmlns:p14="http://schemas.microsoft.com/office/powerpoint/2010/main" val="774704391"/>
              </p:ext>
            </p:extLst>
          </p:nvPr>
        </p:nvGraphicFramePr>
        <p:xfrm>
          <a:off x="181008" y="2590736"/>
          <a:ext cx="3115293" cy="548640"/>
        </p:xfrm>
        <a:graphic>
          <a:graphicData uri="http://schemas.openxmlformats.org/drawingml/2006/table">
            <a:tbl>
              <a:tblPr firstRow="1" bandRow="1">
                <a:tableStyleId>{5C22544A-7EE6-4342-B048-85BDC9FD1C3A}</a:tableStyleId>
              </a:tblPr>
              <a:tblGrid>
                <a:gridCol w="604414">
                  <a:extLst>
                    <a:ext uri="{9D8B030D-6E8A-4147-A177-3AD203B41FA5}">
                      <a16:colId xmlns:a16="http://schemas.microsoft.com/office/drawing/2014/main" val="20000"/>
                    </a:ext>
                  </a:extLst>
                </a:gridCol>
                <a:gridCol w="829867">
                  <a:extLst>
                    <a:ext uri="{9D8B030D-6E8A-4147-A177-3AD203B41FA5}">
                      <a16:colId xmlns:a16="http://schemas.microsoft.com/office/drawing/2014/main" val="20001"/>
                    </a:ext>
                  </a:extLst>
                </a:gridCol>
                <a:gridCol w="840505">
                  <a:extLst>
                    <a:ext uri="{9D8B030D-6E8A-4147-A177-3AD203B41FA5}">
                      <a16:colId xmlns:a16="http://schemas.microsoft.com/office/drawing/2014/main" val="20002"/>
                    </a:ext>
                  </a:extLst>
                </a:gridCol>
                <a:gridCol w="840507">
                  <a:extLst>
                    <a:ext uri="{9D8B030D-6E8A-4147-A177-3AD203B41FA5}">
                      <a16:colId xmlns:a16="http://schemas.microsoft.com/office/drawing/2014/main" val="20003"/>
                    </a:ext>
                  </a:extLst>
                </a:gridCol>
              </a:tblGrid>
              <a:tr h="201647">
                <a:tc>
                  <a:txBody>
                    <a:bodyPr/>
                    <a:lstStyle/>
                    <a:p>
                      <a:pPr algn="ctr"/>
                      <a:r>
                        <a:rPr lang="en-US" sz="1200" dirty="0">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200" dirty="0">
                          <a:solidFill>
                            <a:schemeClr val="tx1"/>
                          </a:solidFill>
                        </a:rPr>
                        <a:t>D0 – D7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200" dirty="0">
                          <a:solidFill>
                            <a:schemeClr val="tx1"/>
                          </a:solidFill>
                        </a:rPr>
                        <a:t>DSP Ctrl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200" dirty="0">
                          <a:solidFill>
                            <a:schemeClr val="tx1"/>
                          </a:solidFill>
                        </a:rPr>
                        <a:t>Host Ctrl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0"/>
                  </a:ext>
                </a:extLst>
              </a:tr>
              <a:tr h="168910">
                <a:tc>
                  <a:txBody>
                    <a:bodyPr/>
                    <a:lstStyle/>
                    <a:p>
                      <a:pPr algn="ctr"/>
                      <a:r>
                        <a:rPr lang="en-US" sz="1200" dirty="0">
                          <a:solidFill>
                            <a:schemeClr val="tx1"/>
                          </a:solidFill>
                        </a:rPr>
                        <a:t>0x0</a:t>
                      </a:r>
                      <a:r>
                        <a:rPr lang="en-US" sz="1200" b="1"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6" name="TextBox 45"/>
          <p:cNvSpPr txBox="1"/>
          <p:nvPr/>
        </p:nvSpPr>
        <p:spPr>
          <a:xfrm>
            <a:off x="173717" y="2353138"/>
            <a:ext cx="981359" cy="240066"/>
          </a:xfrm>
          <a:prstGeom prst="rect">
            <a:avLst/>
          </a:prstGeom>
          <a:noFill/>
        </p:spPr>
        <p:txBody>
          <a:bodyPr wrap="none" rtlCol="0" anchor="ctr" anchorCtr="0">
            <a:spAutoFit/>
          </a:bodyPr>
          <a:lstStyle/>
          <a:p>
            <a:r>
              <a:rPr lang="en-US" sz="1200" dirty="0">
                <a:solidFill>
                  <a:schemeClr val="dk1"/>
                </a:solidFill>
                <a:effectLst/>
                <a:latin typeface="+mn-lt"/>
              </a:rPr>
              <a:t>Parallel I/O</a:t>
            </a:r>
          </a:p>
        </p:txBody>
      </p:sp>
      <p:graphicFrame>
        <p:nvGraphicFramePr>
          <p:cNvPr id="47" name="Table 46"/>
          <p:cNvGraphicFramePr>
            <a:graphicFrameLocks noGrp="1"/>
          </p:cNvGraphicFramePr>
          <p:nvPr>
            <p:extLst>
              <p:ext uri="{D42A27DB-BD31-4B8C-83A1-F6EECF244321}">
                <p14:modId xmlns:p14="http://schemas.microsoft.com/office/powerpoint/2010/main" val="3771753062"/>
              </p:ext>
            </p:extLst>
          </p:nvPr>
        </p:nvGraphicFramePr>
        <p:xfrm>
          <a:off x="4452633" y="3989124"/>
          <a:ext cx="2153061" cy="1097280"/>
        </p:xfrm>
        <a:graphic>
          <a:graphicData uri="http://schemas.openxmlformats.org/drawingml/2006/table">
            <a:tbl>
              <a:tblPr firstRow="1" bandRow="1">
                <a:tableStyleId>{5C22544A-7EE6-4342-B048-85BDC9FD1C3A}</a:tableStyleId>
              </a:tblPr>
              <a:tblGrid>
                <a:gridCol w="589395">
                  <a:extLst>
                    <a:ext uri="{9D8B030D-6E8A-4147-A177-3AD203B41FA5}">
                      <a16:colId xmlns:a16="http://schemas.microsoft.com/office/drawing/2014/main" val="20000"/>
                    </a:ext>
                  </a:extLst>
                </a:gridCol>
                <a:gridCol w="748145">
                  <a:extLst>
                    <a:ext uri="{9D8B030D-6E8A-4147-A177-3AD203B41FA5}">
                      <a16:colId xmlns:a16="http://schemas.microsoft.com/office/drawing/2014/main" val="20001"/>
                    </a:ext>
                  </a:extLst>
                </a:gridCol>
                <a:gridCol w="815521">
                  <a:extLst>
                    <a:ext uri="{9D8B030D-6E8A-4147-A177-3AD203B41FA5}">
                      <a16:colId xmlns:a16="http://schemas.microsoft.com/office/drawing/2014/main" val="20002"/>
                    </a:ext>
                  </a:extLst>
                </a:gridCol>
              </a:tblGrid>
              <a:tr h="201647">
                <a:tc>
                  <a:txBody>
                    <a:bodyPr/>
                    <a:lstStyle/>
                    <a:p>
                      <a:pPr algn="ctr"/>
                      <a:r>
                        <a:rPr lang="en-US" sz="1200" dirty="0">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200" dirty="0">
                          <a:solidFill>
                            <a:schemeClr val="tx1"/>
                          </a:solidFill>
                        </a:rPr>
                        <a:t>SDAA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200" dirty="0">
                          <a:solidFill>
                            <a:schemeClr val="tx1"/>
                          </a:solidFill>
                        </a:rPr>
                        <a:t>SCLAA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0"/>
                  </a:ext>
                </a:extLst>
              </a:tr>
              <a:tr h="168910">
                <a:tc>
                  <a:txBody>
                    <a:bodyPr/>
                    <a:lstStyle/>
                    <a:p>
                      <a:pPr algn="ctr"/>
                      <a:r>
                        <a:rPr lang="en-US" sz="1200" dirty="0">
                          <a:solidFill>
                            <a:schemeClr val="tx1"/>
                          </a:solidFill>
                        </a:rPr>
                        <a:t>0x0</a:t>
                      </a:r>
                      <a:r>
                        <a:rPr lang="en-US" sz="1200" b="1" dirty="0">
                          <a:solidFill>
                            <a:srgbClr val="FF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68910">
                <a:tc>
                  <a:txBody>
                    <a:bodyPr/>
                    <a:lstStyle/>
                    <a:p>
                      <a:pPr algn="ctr"/>
                      <a:r>
                        <a:rPr lang="en-US" sz="1200" dirty="0">
                          <a:solidFill>
                            <a:schemeClr val="tx1"/>
                          </a:solidFill>
                        </a:rPr>
                        <a:t>0x4</a:t>
                      </a:r>
                      <a:r>
                        <a:rPr lang="en-US" sz="1200" b="1" dirty="0">
                          <a:solidFill>
                            <a:srgbClr val="FF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68910">
                <a:tc>
                  <a:txBody>
                    <a:bodyPr/>
                    <a:lstStyle/>
                    <a:p>
                      <a:pPr algn="ctr"/>
                      <a:r>
                        <a:rPr lang="en-US" sz="1200" dirty="0">
                          <a:solidFill>
                            <a:schemeClr val="tx1"/>
                          </a:solidFill>
                        </a:rPr>
                        <a:t>0x6</a:t>
                      </a:r>
                      <a:r>
                        <a:rPr lang="en-US" sz="1200" b="1" dirty="0">
                          <a:solidFill>
                            <a:srgbClr val="FF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8" name="TextBox 47"/>
          <p:cNvSpPr txBox="1"/>
          <p:nvPr/>
        </p:nvSpPr>
        <p:spPr>
          <a:xfrm>
            <a:off x="4445342" y="3751526"/>
            <a:ext cx="423514" cy="240066"/>
          </a:xfrm>
          <a:prstGeom prst="rect">
            <a:avLst/>
          </a:prstGeom>
          <a:noFill/>
        </p:spPr>
        <p:txBody>
          <a:bodyPr wrap="none" rtlCol="0" anchor="ctr" anchorCtr="0">
            <a:spAutoFit/>
          </a:bodyPr>
          <a:lstStyle/>
          <a:p>
            <a:r>
              <a:rPr lang="en-US" sz="1200" dirty="0">
                <a:solidFill>
                  <a:schemeClr val="dk1"/>
                </a:solidFill>
                <a:effectLst/>
                <a:latin typeface="+mn-lt"/>
              </a:rPr>
              <a:t>I2C</a:t>
            </a:r>
          </a:p>
        </p:txBody>
      </p:sp>
      <p:graphicFrame>
        <p:nvGraphicFramePr>
          <p:cNvPr id="49" name="Table 48"/>
          <p:cNvGraphicFramePr>
            <a:graphicFrameLocks noGrp="1"/>
          </p:cNvGraphicFramePr>
          <p:nvPr>
            <p:extLst>
              <p:ext uri="{D42A27DB-BD31-4B8C-83A1-F6EECF244321}">
                <p14:modId xmlns:p14="http://schemas.microsoft.com/office/powerpoint/2010/main" val="2487844025"/>
              </p:ext>
            </p:extLst>
          </p:nvPr>
        </p:nvGraphicFramePr>
        <p:xfrm>
          <a:off x="3499863" y="2601358"/>
          <a:ext cx="1554719" cy="822960"/>
        </p:xfrm>
        <a:graphic>
          <a:graphicData uri="http://schemas.openxmlformats.org/drawingml/2006/table">
            <a:tbl>
              <a:tblPr firstRow="1" bandRow="1">
                <a:tableStyleId>{5C22544A-7EE6-4342-B048-85BDC9FD1C3A}</a:tableStyleId>
              </a:tblPr>
              <a:tblGrid>
                <a:gridCol w="596530">
                  <a:extLst>
                    <a:ext uri="{9D8B030D-6E8A-4147-A177-3AD203B41FA5}">
                      <a16:colId xmlns:a16="http://schemas.microsoft.com/office/drawing/2014/main" val="20000"/>
                    </a:ext>
                  </a:extLst>
                </a:gridCol>
                <a:gridCol w="958189">
                  <a:extLst>
                    <a:ext uri="{9D8B030D-6E8A-4147-A177-3AD203B41FA5}">
                      <a16:colId xmlns:a16="http://schemas.microsoft.com/office/drawing/2014/main" val="20001"/>
                    </a:ext>
                  </a:extLst>
                </a:gridCol>
              </a:tblGrid>
              <a:tr h="201647">
                <a:tc>
                  <a:txBody>
                    <a:bodyPr/>
                    <a:lstStyle/>
                    <a:p>
                      <a:pPr algn="ctr"/>
                      <a:r>
                        <a:rPr lang="en-US" sz="1200" dirty="0">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200" dirty="0">
                          <a:solidFill>
                            <a:schemeClr val="tx1"/>
                          </a:solidFill>
                        </a:rPr>
                        <a:t>WD 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0"/>
                  </a:ext>
                </a:extLst>
              </a:tr>
              <a:tr h="168910">
                <a:tc>
                  <a:txBody>
                    <a:bodyPr/>
                    <a:lstStyle/>
                    <a:p>
                      <a:pPr algn="ctr"/>
                      <a:r>
                        <a:rPr lang="en-US" sz="1200" dirty="0">
                          <a:solidFill>
                            <a:schemeClr val="tx1"/>
                          </a:solidFill>
                        </a:rPr>
                        <a:t>0x0</a:t>
                      </a:r>
                      <a:r>
                        <a:rPr lang="en-US" sz="1200" b="1" dirty="0">
                          <a:solidFill>
                            <a:srgbClr val="FF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Enabled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68910">
                <a:tc>
                  <a:txBody>
                    <a:bodyPr/>
                    <a:lstStyle/>
                    <a:p>
                      <a:pPr algn="ctr"/>
                      <a:r>
                        <a:rPr lang="en-US" sz="1200" dirty="0">
                          <a:solidFill>
                            <a:schemeClr val="tx1"/>
                          </a:solidFill>
                        </a:rPr>
                        <a:t>0x2</a:t>
                      </a:r>
                      <a:r>
                        <a:rPr lang="en-US" sz="1200" b="1" dirty="0">
                          <a:solidFill>
                            <a:srgbClr val="FF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Disabled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0" name="TextBox 49"/>
          <p:cNvSpPr txBox="1"/>
          <p:nvPr/>
        </p:nvSpPr>
        <p:spPr>
          <a:xfrm>
            <a:off x="3492572" y="2363760"/>
            <a:ext cx="504369" cy="240066"/>
          </a:xfrm>
          <a:prstGeom prst="rect">
            <a:avLst/>
          </a:prstGeom>
          <a:noFill/>
        </p:spPr>
        <p:txBody>
          <a:bodyPr wrap="none" rtlCol="0" anchor="ctr" anchorCtr="0">
            <a:spAutoFit/>
          </a:bodyPr>
          <a:lstStyle/>
          <a:p>
            <a:r>
              <a:rPr lang="en-US" sz="1200" dirty="0">
                <a:solidFill>
                  <a:schemeClr val="dk1"/>
                </a:solidFill>
                <a:effectLst/>
                <a:latin typeface="+mn-lt"/>
              </a:rPr>
              <a:t>Wait</a:t>
            </a:r>
          </a:p>
        </p:txBody>
      </p:sp>
      <p:graphicFrame>
        <p:nvGraphicFramePr>
          <p:cNvPr id="51" name="Table 50"/>
          <p:cNvGraphicFramePr>
            <a:graphicFrameLocks noGrp="1"/>
          </p:cNvGraphicFramePr>
          <p:nvPr>
            <p:extLst>
              <p:ext uri="{D42A27DB-BD31-4B8C-83A1-F6EECF244321}">
                <p14:modId xmlns:p14="http://schemas.microsoft.com/office/powerpoint/2010/main" val="894839557"/>
              </p:ext>
            </p:extLst>
          </p:nvPr>
        </p:nvGraphicFramePr>
        <p:xfrm>
          <a:off x="2577613" y="3709491"/>
          <a:ext cx="1633066" cy="1371600"/>
        </p:xfrm>
        <a:graphic>
          <a:graphicData uri="http://schemas.openxmlformats.org/drawingml/2006/table">
            <a:tbl>
              <a:tblPr firstRow="1" bandRow="1">
                <a:tableStyleId>{5C22544A-7EE6-4342-B048-85BDC9FD1C3A}</a:tableStyleId>
              </a:tblPr>
              <a:tblGrid>
                <a:gridCol w="593976">
                  <a:extLst>
                    <a:ext uri="{9D8B030D-6E8A-4147-A177-3AD203B41FA5}">
                      <a16:colId xmlns:a16="http://schemas.microsoft.com/office/drawing/2014/main" val="20000"/>
                    </a:ext>
                  </a:extLst>
                </a:gridCol>
                <a:gridCol w="1039090">
                  <a:extLst>
                    <a:ext uri="{9D8B030D-6E8A-4147-A177-3AD203B41FA5}">
                      <a16:colId xmlns:a16="http://schemas.microsoft.com/office/drawing/2014/main" val="20001"/>
                    </a:ext>
                  </a:extLst>
                </a:gridCol>
              </a:tblGrid>
              <a:tr h="201647">
                <a:tc>
                  <a:txBody>
                    <a:bodyPr/>
                    <a:lstStyle/>
                    <a:p>
                      <a:pPr algn="ctr"/>
                      <a:r>
                        <a:rPr lang="en-US" sz="1200" dirty="0">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200" dirty="0">
                          <a:solidFill>
                            <a:schemeClr val="tx1"/>
                          </a:solidFill>
                        </a:rPr>
                        <a:t>Entry 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0"/>
                  </a:ext>
                </a:extLst>
              </a:tr>
              <a:tr h="168910">
                <a:tc>
                  <a:txBody>
                    <a:bodyPr/>
                    <a:lstStyle/>
                    <a:p>
                      <a:pPr algn="ctr"/>
                      <a:r>
                        <a:rPr lang="en-US" sz="1200" dirty="0">
                          <a:solidFill>
                            <a:schemeClr val="tx1"/>
                          </a:solidFill>
                        </a:rPr>
                        <a:t>0x0</a:t>
                      </a:r>
                      <a:r>
                        <a:rPr lang="en-US" sz="1200" b="1" dirty="0">
                          <a:solidFill>
                            <a:srgbClr val="FF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latin typeface="Courier New" panose="02070309020205020404" pitchFamily="49" charset="0"/>
                          <a:cs typeface="Courier New" panose="02070309020205020404" pitchFamily="49" charset="0"/>
                        </a:rPr>
                        <a:t>0x0080000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68910">
                <a:tc>
                  <a:txBody>
                    <a:bodyPr/>
                    <a:lstStyle/>
                    <a:p>
                      <a:pPr algn="ctr"/>
                      <a:r>
                        <a:rPr lang="en-US" sz="1200" dirty="0">
                          <a:solidFill>
                            <a:schemeClr val="tx1"/>
                          </a:solidFill>
                        </a:rPr>
                        <a:t>0x2</a:t>
                      </a:r>
                      <a:r>
                        <a:rPr lang="en-US" sz="1200" b="1" dirty="0">
                          <a:solidFill>
                            <a:srgbClr val="FF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latin typeface="Courier New" panose="02070309020205020404" pitchFamily="49" charset="0"/>
                          <a:cs typeface="Courier New" panose="02070309020205020404" pitchFamily="49" charset="0"/>
                        </a:rPr>
                        <a:t>0x008EFF0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68910">
                <a:tc>
                  <a:txBody>
                    <a:bodyPr/>
                    <a:lstStyle/>
                    <a:p>
                      <a:pPr algn="ctr"/>
                      <a:r>
                        <a:rPr lang="en-US" sz="1200" dirty="0">
                          <a:solidFill>
                            <a:schemeClr val="tx1"/>
                          </a:solidFill>
                        </a:rPr>
                        <a:t>0x4</a:t>
                      </a:r>
                      <a:r>
                        <a:rPr lang="en-US" sz="1200" b="1" dirty="0">
                          <a:solidFill>
                            <a:srgbClr val="FF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latin typeface="Courier New" panose="02070309020205020404" pitchFamily="49" charset="0"/>
                          <a:cs typeface="Courier New" panose="02070309020205020404" pitchFamily="49" charset="0"/>
                        </a:rPr>
                        <a:t>0x0090000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68910">
                <a:tc>
                  <a:txBody>
                    <a:bodyPr/>
                    <a:lstStyle/>
                    <a:p>
                      <a:pPr algn="ctr"/>
                      <a:r>
                        <a:rPr lang="en-US" sz="1200" dirty="0">
                          <a:solidFill>
                            <a:schemeClr val="tx1"/>
                          </a:solidFill>
                        </a:rPr>
                        <a:t>0x6</a:t>
                      </a:r>
                      <a:r>
                        <a:rPr lang="en-US" sz="1200" b="1" dirty="0">
                          <a:solidFill>
                            <a:srgbClr val="FF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latin typeface="Courier New" panose="02070309020205020404" pitchFamily="49" charset="0"/>
                          <a:cs typeface="Courier New" panose="02070309020205020404" pitchFamily="49" charset="0"/>
                        </a:rPr>
                        <a:t>0x009EFF0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2" name="TextBox 51"/>
          <p:cNvSpPr txBox="1"/>
          <p:nvPr/>
        </p:nvSpPr>
        <p:spPr>
          <a:xfrm>
            <a:off x="2570322" y="3461502"/>
            <a:ext cx="587020" cy="240066"/>
          </a:xfrm>
          <a:prstGeom prst="rect">
            <a:avLst/>
          </a:prstGeom>
          <a:noFill/>
        </p:spPr>
        <p:txBody>
          <a:bodyPr wrap="none" rtlCol="0" anchor="ctr" anchorCtr="0">
            <a:spAutoFit/>
          </a:bodyPr>
          <a:lstStyle/>
          <a:p>
            <a:r>
              <a:rPr lang="en-US" sz="1200" dirty="0">
                <a:solidFill>
                  <a:schemeClr val="dk1"/>
                </a:solidFill>
                <a:effectLst/>
                <a:latin typeface="+mn-lt"/>
              </a:rPr>
              <a:t>Flash</a:t>
            </a:r>
          </a:p>
        </p:txBody>
      </p:sp>
      <p:graphicFrame>
        <p:nvGraphicFramePr>
          <p:cNvPr id="53" name="Table 52"/>
          <p:cNvGraphicFramePr>
            <a:graphicFrameLocks noGrp="1"/>
          </p:cNvGraphicFramePr>
          <p:nvPr>
            <p:extLst>
              <p:ext uri="{D42A27DB-BD31-4B8C-83A1-F6EECF244321}">
                <p14:modId xmlns:p14="http://schemas.microsoft.com/office/powerpoint/2010/main" val="858910497"/>
              </p:ext>
            </p:extLst>
          </p:nvPr>
        </p:nvGraphicFramePr>
        <p:xfrm>
          <a:off x="4821822" y="5402762"/>
          <a:ext cx="2249153" cy="1371600"/>
        </p:xfrm>
        <a:graphic>
          <a:graphicData uri="http://schemas.openxmlformats.org/drawingml/2006/table">
            <a:tbl>
              <a:tblPr firstRow="1" bandRow="1">
                <a:tableStyleId>{5C22544A-7EE6-4342-B048-85BDC9FD1C3A}</a:tableStyleId>
              </a:tblPr>
              <a:tblGrid>
                <a:gridCol w="583844">
                  <a:extLst>
                    <a:ext uri="{9D8B030D-6E8A-4147-A177-3AD203B41FA5}">
                      <a16:colId xmlns:a16="http://schemas.microsoft.com/office/drawing/2014/main" val="20000"/>
                    </a:ext>
                  </a:extLst>
                </a:gridCol>
                <a:gridCol w="831272">
                  <a:extLst>
                    <a:ext uri="{9D8B030D-6E8A-4147-A177-3AD203B41FA5}">
                      <a16:colId xmlns:a16="http://schemas.microsoft.com/office/drawing/2014/main" val="20001"/>
                    </a:ext>
                  </a:extLst>
                </a:gridCol>
                <a:gridCol w="834037">
                  <a:extLst>
                    <a:ext uri="{9D8B030D-6E8A-4147-A177-3AD203B41FA5}">
                      <a16:colId xmlns:a16="http://schemas.microsoft.com/office/drawing/2014/main" val="20002"/>
                    </a:ext>
                  </a:extLst>
                </a:gridCol>
              </a:tblGrid>
              <a:tr h="201647">
                <a:tc>
                  <a:txBody>
                    <a:bodyPr/>
                    <a:lstStyle/>
                    <a:p>
                      <a:pPr algn="ctr"/>
                      <a:r>
                        <a:rPr lang="en-US" sz="1200" dirty="0">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200" dirty="0">
                          <a:solidFill>
                            <a:schemeClr val="tx1"/>
                          </a:solidFill>
                        </a:rPr>
                        <a:t>CANTXA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200" dirty="0">
                          <a:solidFill>
                            <a:schemeClr val="tx1"/>
                          </a:solidFill>
                        </a:rPr>
                        <a:t>CANRXA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0"/>
                  </a:ext>
                </a:extLst>
              </a:tr>
              <a:tr h="168910">
                <a:tc>
                  <a:txBody>
                    <a:bodyPr/>
                    <a:lstStyle/>
                    <a:p>
                      <a:pPr algn="ctr"/>
                      <a:r>
                        <a:rPr lang="en-US" sz="1200" dirty="0">
                          <a:solidFill>
                            <a:schemeClr val="tx1"/>
                          </a:solidFill>
                        </a:rPr>
                        <a:t>0x0</a:t>
                      </a:r>
                      <a:r>
                        <a:rPr lang="en-US" sz="1200" b="1"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68910">
                <a:tc>
                  <a:txBody>
                    <a:bodyPr/>
                    <a:lstStyle/>
                    <a:p>
                      <a:pPr algn="ctr"/>
                      <a:r>
                        <a:rPr lang="en-US" sz="1200" dirty="0">
                          <a:solidFill>
                            <a:schemeClr val="tx1"/>
                          </a:solidFill>
                        </a:rPr>
                        <a:t>0x2</a:t>
                      </a:r>
                      <a:r>
                        <a:rPr lang="en-US" sz="1200" b="1"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68910">
                <a:tc>
                  <a:txBody>
                    <a:bodyPr/>
                    <a:lstStyle/>
                    <a:p>
                      <a:pPr algn="ctr"/>
                      <a:r>
                        <a:rPr lang="en-US" sz="1200" dirty="0">
                          <a:solidFill>
                            <a:schemeClr val="tx1"/>
                          </a:solidFill>
                        </a:rPr>
                        <a:t>0x4</a:t>
                      </a:r>
                      <a:r>
                        <a:rPr lang="en-US" sz="1200" b="1"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68910">
                <a:tc>
                  <a:txBody>
                    <a:bodyPr/>
                    <a:lstStyle/>
                    <a:p>
                      <a:pPr algn="ctr"/>
                      <a:r>
                        <a:rPr lang="en-US" sz="1200" dirty="0">
                          <a:solidFill>
                            <a:schemeClr val="tx1"/>
                          </a:solidFill>
                        </a:rPr>
                        <a:t>0x6</a:t>
                      </a:r>
                      <a:r>
                        <a:rPr lang="en-US" sz="1200" b="1"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4" name="TextBox 53"/>
          <p:cNvSpPr txBox="1"/>
          <p:nvPr/>
        </p:nvSpPr>
        <p:spPr>
          <a:xfrm>
            <a:off x="4814531" y="5165164"/>
            <a:ext cx="516488" cy="240066"/>
          </a:xfrm>
          <a:prstGeom prst="rect">
            <a:avLst/>
          </a:prstGeom>
          <a:noFill/>
        </p:spPr>
        <p:txBody>
          <a:bodyPr wrap="none" rtlCol="0" anchor="ctr" anchorCtr="0">
            <a:spAutoFit/>
          </a:bodyPr>
          <a:lstStyle/>
          <a:p>
            <a:r>
              <a:rPr lang="en-US" sz="1200" dirty="0">
                <a:solidFill>
                  <a:schemeClr val="dk1"/>
                </a:solidFill>
                <a:effectLst/>
                <a:latin typeface="+mn-lt"/>
              </a:rPr>
              <a:t>CAN</a:t>
            </a:r>
          </a:p>
        </p:txBody>
      </p:sp>
      <p:graphicFrame>
        <p:nvGraphicFramePr>
          <p:cNvPr id="55" name="Table 54"/>
          <p:cNvGraphicFramePr>
            <a:graphicFrameLocks noGrp="1"/>
          </p:cNvGraphicFramePr>
          <p:nvPr>
            <p:extLst>
              <p:ext uri="{D42A27DB-BD31-4B8C-83A1-F6EECF244321}">
                <p14:modId xmlns:p14="http://schemas.microsoft.com/office/powerpoint/2010/main" val="1293568112"/>
              </p:ext>
            </p:extLst>
          </p:nvPr>
        </p:nvGraphicFramePr>
        <p:xfrm>
          <a:off x="185178" y="3438851"/>
          <a:ext cx="2105827" cy="1645920"/>
        </p:xfrm>
        <a:graphic>
          <a:graphicData uri="http://schemas.openxmlformats.org/drawingml/2006/table">
            <a:tbl>
              <a:tblPr firstRow="1" bandRow="1">
                <a:tableStyleId>{5C22544A-7EE6-4342-B048-85BDC9FD1C3A}</a:tableStyleId>
              </a:tblPr>
              <a:tblGrid>
                <a:gridCol w="596522">
                  <a:extLst>
                    <a:ext uri="{9D8B030D-6E8A-4147-A177-3AD203B41FA5}">
                      <a16:colId xmlns:a16="http://schemas.microsoft.com/office/drawing/2014/main" val="20000"/>
                    </a:ext>
                  </a:extLst>
                </a:gridCol>
                <a:gridCol w="737755">
                  <a:extLst>
                    <a:ext uri="{9D8B030D-6E8A-4147-A177-3AD203B41FA5}">
                      <a16:colId xmlns:a16="http://schemas.microsoft.com/office/drawing/2014/main" val="20001"/>
                    </a:ext>
                  </a:extLst>
                </a:gridCol>
                <a:gridCol w="771550">
                  <a:extLst>
                    <a:ext uri="{9D8B030D-6E8A-4147-A177-3AD203B41FA5}">
                      <a16:colId xmlns:a16="http://schemas.microsoft.com/office/drawing/2014/main" val="20002"/>
                    </a:ext>
                  </a:extLst>
                </a:gridCol>
              </a:tblGrid>
              <a:tr h="201647">
                <a:tc>
                  <a:txBody>
                    <a:bodyPr/>
                    <a:lstStyle/>
                    <a:p>
                      <a:pPr algn="ctr"/>
                      <a:r>
                        <a:rPr lang="en-US" sz="1200" dirty="0">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200" dirty="0">
                          <a:solidFill>
                            <a:schemeClr val="tx1"/>
                          </a:solidFill>
                        </a:rPr>
                        <a:t>SCIATX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200" dirty="0">
                          <a:solidFill>
                            <a:schemeClr val="tx1"/>
                          </a:solidFill>
                        </a:rPr>
                        <a:t>SCIARX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0"/>
                  </a:ext>
                </a:extLst>
              </a:tr>
              <a:tr h="168910">
                <a:tc>
                  <a:txBody>
                    <a:bodyPr/>
                    <a:lstStyle/>
                    <a:p>
                      <a:pPr algn="ctr"/>
                      <a:r>
                        <a:rPr lang="en-US" sz="1200" dirty="0">
                          <a:solidFill>
                            <a:schemeClr val="tx1"/>
                          </a:solidFill>
                        </a:rPr>
                        <a:t>0x0</a:t>
                      </a:r>
                      <a:r>
                        <a:rPr lang="en-US" sz="1200" b="1"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68910">
                <a:tc>
                  <a:txBody>
                    <a:bodyPr/>
                    <a:lstStyle/>
                    <a:p>
                      <a:pPr algn="ctr"/>
                      <a:r>
                        <a:rPr lang="en-US" sz="1200" dirty="0">
                          <a:solidFill>
                            <a:schemeClr val="tx1"/>
                          </a:solidFill>
                        </a:rPr>
                        <a:t>0x2</a:t>
                      </a:r>
                      <a:r>
                        <a:rPr lang="en-US" sz="1200" b="1"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68910">
                <a:tc>
                  <a:txBody>
                    <a:bodyPr/>
                    <a:lstStyle/>
                    <a:p>
                      <a:pPr algn="ctr"/>
                      <a:r>
                        <a:rPr lang="en-US" sz="1200" dirty="0">
                          <a:solidFill>
                            <a:schemeClr val="tx1"/>
                          </a:solidFill>
                        </a:rPr>
                        <a:t>0x4</a:t>
                      </a:r>
                      <a:r>
                        <a:rPr lang="en-US" sz="1200" b="1"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68910">
                <a:tc>
                  <a:txBody>
                    <a:bodyPr/>
                    <a:lstStyle/>
                    <a:p>
                      <a:pPr algn="ctr"/>
                      <a:r>
                        <a:rPr lang="en-US" sz="1200" dirty="0">
                          <a:solidFill>
                            <a:schemeClr val="tx1"/>
                          </a:solidFill>
                        </a:rPr>
                        <a:t>0x6</a:t>
                      </a:r>
                      <a:r>
                        <a:rPr lang="en-US" sz="1200" b="1"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68910">
                <a:tc>
                  <a:txBody>
                    <a:bodyPr/>
                    <a:lstStyle/>
                    <a:p>
                      <a:pPr algn="ctr"/>
                      <a:r>
                        <a:rPr lang="en-US" sz="1200" dirty="0">
                          <a:solidFill>
                            <a:schemeClr val="tx1"/>
                          </a:solidFill>
                        </a:rPr>
                        <a:t>0x8</a:t>
                      </a:r>
                      <a:r>
                        <a:rPr lang="en-US" sz="1200" b="1"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6" name="TextBox 55"/>
          <p:cNvSpPr txBox="1"/>
          <p:nvPr/>
        </p:nvSpPr>
        <p:spPr>
          <a:xfrm>
            <a:off x="177887" y="3201253"/>
            <a:ext cx="441146" cy="240066"/>
          </a:xfrm>
          <a:prstGeom prst="rect">
            <a:avLst/>
          </a:prstGeom>
          <a:noFill/>
        </p:spPr>
        <p:txBody>
          <a:bodyPr wrap="none" rtlCol="0" anchor="ctr" anchorCtr="0">
            <a:spAutoFit/>
          </a:bodyPr>
          <a:lstStyle/>
          <a:p>
            <a:r>
              <a:rPr lang="en-US" sz="1200" dirty="0">
                <a:solidFill>
                  <a:schemeClr val="dk1"/>
                </a:solidFill>
                <a:effectLst/>
                <a:latin typeface="+mn-lt"/>
              </a:rPr>
              <a:t>SCI</a:t>
            </a:r>
          </a:p>
        </p:txBody>
      </p:sp>
      <p:graphicFrame>
        <p:nvGraphicFramePr>
          <p:cNvPr id="57" name="Table 56"/>
          <p:cNvGraphicFramePr>
            <a:graphicFrameLocks noGrp="1"/>
          </p:cNvGraphicFramePr>
          <p:nvPr>
            <p:extLst>
              <p:ext uri="{D42A27DB-BD31-4B8C-83A1-F6EECF244321}">
                <p14:modId xmlns:p14="http://schemas.microsoft.com/office/powerpoint/2010/main" val="1403680512"/>
              </p:ext>
            </p:extLst>
          </p:nvPr>
        </p:nvGraphicFramePr>
        <p:xfrm>
          <a:off x="151427" y="5396975"/>
          <a:ext cx="4558036" cy="1371600"/>
        </p:xfrm>
        <a:graphic>
          <a:graphicData uri="http://schemas.openxmlformats.org/drawingml/2006/table">
            <a:tbl>
              <a:tblPr firstRow="1" bandRow="1">
                <a:tableStyleId>{5C22544A-7EE6-4342-B048-85BDC9FD1C3A}</a:tableStyleId>
              </a:tblPr>
              <a:tblGrid>
                <a:gridCol w="619882">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18309">
                  <a:extLst>
                    <a:ext uri="{9D8B030D-6E8A-4147-A177-3AD203B41FA5}">
                      <a16:colId xmlns:a16="http://schemas.microsoft.com/office/drawing/2014/main" val="20002"/>
                    </a:ext>
                  </a:extLst>
                </a:gridCol>
                <a:gridCol w="955964">
                  <a:extLst>
                    <a:ext uri="{9D8B030D-6E8A-4147-A177-3AD203B41FA5}">
                      <a16:colId xmlns:a16="http://schemas.microsoft.com/office/drawing/2014/main" val="20003"/>
                    </a:ext>
                  </a:extLst>
                </a:gridCol>
                <a:gridCol w="935181">
                  <a:extLst>
                    <a:ext uri="{9D8B030D-6E8A-4147-A177-3AD203B41FA5}">
                      <a16:colId xmlns:a16="http://schemas.microsoft.com/office/drawing/2014/main" val="20004"/>
                    </a:ext>
                  </a:extLst>
                </a:gridCol>
              </a:tblGrid>
              <a:tr h="201647">
                <a:tc>
                  <a:txBody>
                    <a:bodyPr/>
                    <a:lstStyle/>
                    <a:p>
                      <a:pPr algn="ctr"/>
                      <a:r>
                        <a:rPr lang="en-US" sz="1200" dirty="0">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200" dirty="0">
                          <a:solidFill>
                            <a:schemeClr val="tx1"/>
                          </a:solidFill>
                        </a:rPr>
                        <a:t>SPIA_SIMO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200" dirty="0">
                          <a:solidFill>
                            <a:schemeClr val="tx1"/>
                          </a:solidFill>
                        </a:rPr>
                        <a:t>SPIA_SOMI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200" dirty="0">
                          <a:solidFill>
                            <a:schemeClr val="tx1"/>
                          </a:solidFill>
                        </a:rPr>
                        <a:t>SPIA_CLK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200" dirty="0">
                          <a:solidFill>
                            <a:schemeClr val="tx1"/>
                          </a:solidFill>
                        </a:rPr>
                        <a:t>SPIA_STE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0"/>
                  </a:ext>
                </a:extLst>
              </a:tr>
              <a:tr h="168910">
                <a:tc>
                  <a:txBody>
                    <a:bodyPr/>
                    <a:lstStyle/>
                    <a:p>
                      <a:pPr algn="ctr"/>
                      <a:r>
                        <a:rPr lang="en-US" sz="1200" dirty="0">
                          <a:solidFill>
                            <a:schemeClr val="tx1"/>
                          </a:solidFill>
                        </a:rPr>
                        <a:t>0x2</a:t>
                      </a:r>
                      <a:r>
                        <a:rPr lang="en-US" sz="1200" b="1" dirty="0">
                          <a:solidFill>
                            <a:srgbClr val="FF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68910">
                <a:tc>
                  <a:txBody>
                    <a:bodyPr/>
                    <a:lstStyle/>
                    <a:p>
                      <a:pPr algn="ctr"/>
                      <a:r>
                        <a:rPr lang="en-US" sz="1200" dirty="0">
                          <a:solidFill>
                            <a:schemeClr val="tx1"/>
                          </a:solidFill>
                        </a:rPr>
                        <a:t>0x4</a:t>
                      </a:r>
                      <a:r>
                        <a:rPr lang="en-US" sz="1200" b="1" dirty="0">
                          <a:solidFill>
                            <a:srgbClr val="FF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68910">
                <a:tc>
                  <a:txBody>
                    <a:bodyPr/>
                    <a:lstStyle/>
                    <a:p>
                      <a:pPr algn="ctr"/>
                      <a:r>
                        <a:rPr lang="en-US" sz="1200" dirty="0">
                          <a:solidFill>
                            <a:schemeClr val="tx1"/>
                          </a:solidFill>
                        </a:rPr>
                        <a:t>0x6</a:t>
                      </a:r>
                      <a:r>
                        <a:rPr lang="en-US" sz="1200" b="1" dirty="0">
                          <a:solidFill>
                            <a:srgbClr val="FF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68910">
                <a:tc>
                  <a:txBody>
                    <a:bodyPr/>
                    <a:lstStyle/>
                    <a:p>
                      <a:pPr algn="ctr"/>
                      <a:r>
                        <a:rPr lang="en-US" sz="1200" dirty="0">
                          <a:solidFill>
                            <a:schemeClr val="tx1"/>
                          </a:solidFill>
                        </a:rPr>
                        <a:t>0x8</a:t>
                      </a:r>
                      <a:r>
                        <a:rPr lang="en-US" sz="1200" b="1" dirty="0">
                          <a:solidFill>
                            <a:srgbClr val="FF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GPIO11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8" name="TextBox 57"/>
          <p:cNvSpPr txBox="1"/>
          <p:nvPr/>
        </p:nvSpPr>
        <p:spPr>
          <a:xfrm>
            <a:off x="144137" y="5159377"/>
            <a:ext cx="433132" cy="240066"/>
          </a:xfrm>
          <a:prstGeom prst="rect">
            <a:avLst/>
          </a:prstGeom>
          <a:noFill/>
        </p:spPr>
        <p:txBody>
          <a:bodyPr wrap="none" rtlCol="0" anchor="ctr" anchorCtr="0">
            <a:spAutoFit/>
          </a:bodyPr>
          <a:lstStyle/>
          <a:p>
            <a:r>
              <a:rPr lang="en-US" sz="1200" dirty="0">
                <a:solidFill>
                  <a:schemeClr val="dk1"/>
                </a:solidFill>
                <a:effectLst/>
                <a:latin typeface="+mn-lt"/>
              </a:rPr>
              <a:t>SPI</a:t>
            </a:r>
          </a:p>
        </p:txBody>
      </p:sp>
      <p:sp>
        <p:nvSpPr>
          <p:cNvPr id="59" name="TextBox 58"/>
          <p:cNvSpPr txBox="1"/>
          <p:nvPr/>
        </p:nvSpPr>
        <p:spPr>
          <a:xfrm>
            <a:off x="2221703" y="513380"/>
            <a:ext cx="4712318" cy="264688"/>
          </a:xfrm>
          <a:prstGeom prst="rect">
            <a:avLst/>
          </a:prstGeom>
          <a:noFill/>
        </p:spPr>
        <p:txBody>
          <a:bodyPr wrap="square" rtlCol="0" anchor="ctr" anchorCtr="0">
            <a:spAutoFit/>
          </a:bodyPr>
          <a:lstStyle/>
          <a:p>
            <a:pPr algn="ctr"/>
            <a:r>
              <a:rPr lang="en-US" sz="1400" b="0" i="1" dirty="0">
                <a:solidFill>
                  <a:schemeClr val="dk1"/>
                </a:solidFill>
                <a:effectLst/>
                <a:latin typeface="Arial" panose="020B0604020202020204" pitchFamily="34" charset="0"/>
                <a:cs typeface="Arial" panose="020B0604020202020204" pitchFamily="34" charset="0"/>
              </a:rPr>
              <a:t>Provides flexibility to</a:t>
            </a:r>
            <a:r>
              <a:rPr lang="en-US" sz="1400" b="0" i="1" dirty="0">
                <a:effectLst/>
                <a:latin typeface="Arial" panose="020B0604020202020204" pitchFamily="34" charset="0"/>
                <a:cs typeface="Arial" panose="020B0604020202020204" pitchFamily="34" charset="0"/>
              </a:rPr>
              <a:t> move or eliminate boot select pins</a:t>
            </a:r>
            <a:endParaRPr lang="en-US" sz="1400" b="0" i="1" dirty="0">
              <a:solidFill>
                <a:schemeClr val="dk1"/>
              </a:solidFill>
              <a:effectLst/>
              <a:latin typeface="Arial" panose="020B0604020202020204" pitchFamily="34" charset="0"/>
              <a:cs typeface="Arial" panose="020B0604020202020204" pitchFamily="34" charset="0"/>
            </a:endParaRPr>
          </a:p>
        </p:txBody>
      </p:sp>
      <p:graphicFrame>
        <p:nvGraphicFramePr>
          <p:cNvPr id="60" name="Table 59"/>
          <p:cNvGraphicFramePr>
            <a:graphicFrameLocks noGrp="1"/>
          </p:cNvGraphicFramePr>
          <p:nvPr>
            <p:extLst>
              <p:ext uri="{D42A27DB-BD31-4B8C-83A1-F6EECF244321}">
                <p14:modId xmlns:p14="http://schemas.microsoft.com/office/powerpoint/2010/main" val="180659888"/>
              </p:ext>
            </p:extLst>
          </p:nvPr>
        </p:nvGraphicFramePr>
        <p:xfrm>
          <a:off x="5243886" y="3238182"/>
          <a:ext cx="1633066" cy="548640"/>
        </p:xfrm>
        <a:graphic>
          <a:graphicData uri="http://schemas.openxmlformats.org/drawingml/2006/table">
            <a:tbl>
              <a:tblPr firstRow="1" bandRow="1">
                <a:tableStyleId>{5C22544A-7EE6-4342-B048-85BDC9FD1C3A}</a:tableStyleId>
              </a:tblPr>
              <a:tblGrid>
                <a:gridCol w="593976">
                  <a:extLst>
                    <a:ext uri="{9D8B030D-6E8A-4147-A177-3AD203B41FA5}">
                      <a16:colId xmlns:a16="http://schemas.microsoft.com/office/drawing/2014/main" val="20000"/>
                    </a:ext>
                  </a:extLst>
                </a:gridCol>
                <a:gridCol w="1039090">
                  <a:extLst>
                    <a:ext uri="{9D8B030D-6E8A-4147-A177-3AD203B41FA5}">
                      <a16:colId xmlns:a16="http://schemas.microsoft.com/office/drawing/2014/main" val="20001"/>
                    </a:ext>
                  </a:extLst>
                </a:gridCol>
              </a:tblGrid>
              <a:tr h="201647">
                <a:tc>
                  <a:txBody>
                    <a:bodyPr/>
                    <a:lstStyle/>
                    <a:p>
                      <a:pPr algn="ctr"/>
                      <a:r>
                        <a:rPr lang="en-US" sz="1200" dirty="0">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200" dirty="0">
                          <a:solidFill>
                            <a:schemeClr val="tx1"/>
                          </a:solidFill>
                        </a:rPr>
                        <a:t>Entry 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0"/>
                  </a:ext>
                </a:extLst>
              </a:tr>
              <a:tr h="168910">
                <a:tc>
                  <a:txBody>
                    <a:bodyPr/>
                    <a:lstStyle/>
                    <a:p>
                      <a:pPr algn="ctr"/>
                      <a:r>
                        <a:rPr lang="en-US" sz="1200" dirty="0">
                          <a:solidFill>
                            <a:schemeClr val="tx1"/>
                          </a:solidFill>
                        </a:rPr>
                        <a:t>0x0</a:t>
                      </a:r>
                      <a:r>
                        <a:rPr lang="en-US" sz="1200" b="1" dirty="0">
                          <a:solidFill>
                            <a:srgbClr val="FF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latin typeface="Courier New" panose="02070309020205020404" pitchFamily="49" charset="0"/>
                          <a:cs typeface="Courier New" panose="02070309020205020404" pitchFamily="49" charset="0"/>
                        </a:rPr>
                        <a:t>0x0000000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2" name="TextBox 61"/>
          <p:cNvSpPr txBox="1"/>
          <p:nvPr/>
        </p:nvSpPr>
        <p:spPr>
          <a:xfrm>
            <a:off x="5245186" y="2994146"/>
            <a:ext cx="534121" cy="240066"/>
          </a:xfrm>
          <a:prstGeom prst="rect">
            <a:avLst/>
          </a:prstGeom>
          <a:noFill/>
        </p:spPr>
        <p:txBody>
          <a:bodyPr wrap="none" rtlCol="0" anchor="ctr" anchorCtr="0">
            <a:spAutoFit/>
          </a:bodyPr>
          <a:lstStyle/>
          <a:p>
            <a:r>
              <a:rPr lang="en-US" sz="1200" dirty="0">
                <a:solidFill>
                  <a:schemeClr val="dk1"/>
                </a:solidFill>
                <a:effectLst/>
                <a:latin typeface="+mn-lt"/>
              </a:rPr>
              <a:t>RAM</a:t>
            </a:r>
          </a:p>
        </p:txBody>
      </p:sp>
      <p:cxnSp>
        <p:nvCxnSpPr>
          <p:cNvPr id="72" name="Elbow Connector 71"/>
          <p:cNvCxnSpPr>
            <a:stCxn id="31" idx="2"/>
            <a:endCxn id="61" idx="0"/>
          </p:cNvCxnSpPr>
          <p:nvPr/>
        </p:nvCxnSpPr>
        <p:spPr bwMode="auto">
          <a:xfrm rot="5400000" flipH="1">
            <a:off x="6516314" y="2319085"/>
            <a:ext cx="171207" cy="827260"/>
          </a:xfrm>
          <a:prstGeom prst="bentConnector4">
            <a:avLst>
              <a:gd name="adj1" fmla="val -133523"/>
              <a:gd name="adj2" fmla="val 80157"/>
            </a:avLst>
          </a:prstGeom>
          <a:solidFill>
            <a:schemeClr val="accent1"/>
          </a:solidFill>
          <a:ln w="12700" cap="flat"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2847613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dirty="0"/>
              <a:t>Reset Code Flow - Summary</a:t>
            </a:r>
          </a:p>
        </p:txBody>
      </p:sp>
      <p:sp>
        <p:nvSpPr>
          <p:cNvPr id="39" name="Rectangle 3"/>
          <p:cNvSpPr>
            <a:spLocks noChangeArrowheads="1"/>
          </p:cNvSpPr>
          <p:nvPr/>
        </p:nvSpPr>
        <p:spPr bwMode="auto">
          <a:xfrm>
            <a:off x="2719220" y="5003800"/>
            <a:ext cx="2054225" cy="13398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effectLst/>
            </a:endParaRPr>
          </a:p>
        </p:txBody>
      </p:sp>
      <p:sp>
        <p:nvSpPr>
          <p:cNvPr id="40" name="Rectangle 4"/>
          <p:cNvSpPr>
            <a:spLocks noChangeArrowheads="1"/>
          </p:cNvSpPr>
          <p:nvPr/>
        </p:nvSpPr>
        <p:spPr bwMode="auto">
          <a:xfrm>
            <a:off x="2720808" y="1639887"/>
            <a:ext cx="2054225" cy="228282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dirty="0">
              <a:effectLst/>
            </a:endParaRPr>
          </a:p>
        </p:txBody>
      </p:sp>
      <p:sp>
        <p:nvSpPr>
          <p:cNvPr id="41" name="Rectangle 5"/>
          <p:cNvSpPr>
            <a:spLocks noChangeArrowheads="1"/>
          </p:cNvSpPr>
          <p:nvPr/>
        </p:nvSpPr>
        <p:spPr bwMode="auto">
          <a:xfrm>
            <a:off x="2720809" y="1000125"/>
            <a:ext cx="2055812" cy="639762"/>
          </a:xfrm>
          <a:prstGeom prst="rect">
            <a:avLst/>
          </a:prstGeom>
          <a:solidFill>
            <a:schemeClr val="accent3"/>
          </a:solidFill>
          <a:ln w="12700">
            <a:solidFill>
              <a:schemeClr val="tx1"/>
            </a:solidFill>
            <a:miter lim="800000"/>
            <a:headEnd type="none" w="sm" len="sm"/>
            <a:tailEnd type="none" w="sm" len="sm"/>
          </a:ln>
          <a:effectLst/>
        </p:spPr>
        <p:txBody>
          <a:bodyPr wrap="none" tIns="320040" bIns="137160" anchor="b" anchorCtr="1"/>
          <a:lstStyle/>
          <a:p>
            <a:pPr algn="ctr"/>
            <a:r>
              <a:rPr lang="en-US" sz="1600" dirty="0">
                <a:effectLst/>
                <a:latin typeface="Arial" charset="0"/>
              </a:rPr>
              <a:t>M0 RAM (1Kw)</a:t>
            </a:r>
          </a:p>
        </p:txBody>
      </p:sp>
      <p:sp>
        <p:nvSpPr>
          <p:cNvPr id="42" name="Rectangle 7"/>
          <p:cNvSpPr>
            <a:spLocks noChangeArrowheads="1"/>
          </p:cNvSpPr>
          <p:nvPr/>
        </p:nvSpPr>
        <p:spPr bwMode="auto">
          <a:xfrm>
            <a:off x="2719220" y="3922713"/>
            <a:ext cx="2054225" cy="1076325"/>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endParaRPr lang="en-US" dirty="0">
              <a:effectLst/>
            </a:endParaRPr>
          </a:p>
        </p:txBody>
      </p:sp>
      <p:sp>
        <p:nvSpPr>
          <p:cNvPr id="43" name="Rectangle 8"/>
          <p:cNvSpPr>
            <a:spLocks noChangeArrowheads="1"/>
          </p:cNvSpPr>
          <p:nvPr/>
        </p:nvSpPr>
        <p:spPr bwMode="auto">
          <a:xfrm>
            <a:off x="2720809" y="2133600"/>
            <a:ext cx="2052636" cy="1563687"/>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algn="ctr"/>
            <a:r>
              <a:rPr lang="en-US" sz="1600" dirty="0">
                <a:effectLst/>
                <a:latin typeface="Arial" charset="0"/>
              </a:rPr>
              <a:t> FLASH (128Kw)</a:t>
            </a:r>
          </a:p>
        </p:txBody>
      </p:sp>
      <p:sp>
        <p:nvSpPr>
          <p:cNvPr id="50" name="Text Box 12"/>
          <p:cNvSpPr txBox="1">
            <a:spLocks noChangeArrowheads="1"/>
          </p:cNvSpPr>
          <p:nvPr/>
        </p:nvSpPr>
        <p:spPr bwMode="auto">
          <a:xfrm>
            <a:off x="1598445" y="2121218"/>
            <a:ext cx="1172116" cy="301621"/>
          </a:xfrm>
          <a:prstGeom prst="rect">
            <a:avLst/>
          </a:prstGeom>
          <a:noFill/>
          <a:ln w="12700">
            <a:noFill/>
            <a:miter lim="800000"/>
            <a:headEnd type="none" w="sm" len="sm"/>
            <a:tailEnd type="none" w="sm" len="sm"/>
          </a:ln>
          <a:effectLst/>
        </p:spPr>
        <p:txBody>
          <a:bodyPr wrap="none">
            <a:spAutoFit/>
          </a:bodyPr>
          <a:lstStyle/>
          <a:p>
            <a:r>
              <a:rPr lang="en-US" sz="1600" dirty="0">
                <a:effectLst/>
                <a:latin typeface="Courier New" pitchFamily="49" charset="0"/>
              </a:rPr>
              <a:t>0x080000</a:t>
            </a:r>
          </a:p>
        </p:txBody>
      </p:sp>
      <p:sp>
        <p:nvSpPr>
          <p:cNvPr id="75" name="Text Box 13"/>
          <p:cNvSpPr txBox="1">
            <a:spLocks noChangeArrowheads="1"/>
          </p:cNvSpPr>
          <p:nvPr/>
        </p:nvSpPr>
        <p:spPr bwMode="auto">
          <a:xfrm>
            <a:off x="1598445" y="957263"/>
            <a:ext cx="1162050" cy="287337"/>
          </a:xfrm>
          <a:prstGeom prst="rect">
            <a:avLst/>
          </a:prstGeom>
          <a:noFill/>
          <a:ln w="12700">
            <a:noFill/>
            <a:miter lim="800000"/>
            <a:headEnd type="none" w="sm" len="sm"/>
            <a:tailEnd type="none" w="sm" len="sm"/>
          </a:ln>
          <a:effectLst/>
        </p:spPr>
        <p:txBody>
          <a:bodyPr wrap="none">
            <a:spAutoFit/>
          </a:bodyPr>
          <a:lstStyle/>
          <a:p>
            <a:r>
              <a:rPr lang="en-US" sz="1600" dirty="0">
                <a:effectLst/>
                <a:latin typeface="Courier New" pitchFamily="49" charset="0"/>
              </a:rPr>
              <a:t>0x000000</a:t>
            </a:r>
          </a:p>
        </p:txBody>
      </p:sp>
      <p:sp>
        <p:nvSpPr>
          <p:cNvPr id="76" name="Text Box 14"/>
          <p:cNvSpPr txBox="1">
            <a:spLocks noChangeArrowheads="1"/>
          </p:cNvSpPr>
          <p:nvPr/>
        </p:nvSpPr>
        <p:spPr bwMode="auto">
          <a:xfrm>
            <a:off x="1598445" y="3865563"/>
            <a:ext cx="1162050" cy="287337"/>
          </a:xfrm>
          <a:prstGeom prst="rect">
            <a:avLst/>
          </a:prstGeom>
          <a:noFill/>
          <a:ln w="12700">
            <a:noFill/>
            <a:miter lim="800000"/>
            <a:headEnd type="none" w="sm" len="sm"/>
            <a:tailEnd type="none" w="sm" len="sm"/>
          </a:ln>
          <a:effectLst/>
        </p:spPr>
        <p:txBody>
          <a:bodyPr wrap="none">
            <a:spAutoFit/>
          </a:bodyPr>
          <a:lstStyle/>
          <a:p>
            <a:r>
              <a:rPr lang="en-US" sz="1600" dirty="0">
                <a:effectLst/>
                <a:latin typeface="Courier New" pitchFamily="49" charset="0"/>
              </a:rPr>
              <a:t>0x3F8000</a:t>
            </a:r>
          </a:p>
        </p:txBody>
      </p:sp>
      <p:sp>
        <p:nvSpPr>
          <p:cNvPr id="80" name="Text Box 15"/>
          <p:cNvSpPr txBox="1">
            <a:spLocks noChangeArrowheads="1"/>
          </p:cNvSpPr>
          <p:nvPr/>
        </p:nvSpPr>
        <p:spPr bwMode="auto">
          <a:xfrm>
            <a:off x="1598445" y="5318125"/>
            <a:ext cx="1162050" cy="287337"/>
          </a:xfrm>
          <a:prstGeom prst="rect">
            <a:avLst/>
          </a:prstGeom>
          <a:noFill/>
          <a:ln w="12700">
            <a:noFill/>
            <a:miter lim="800000"/>
            <a:headEnd type="none" w="sm" len="sm"/>
            <a:tailEnd type="none" w="sm" len="sm"/>
          </a:ln>
          <a:effectLst/>
        </p:spPr>
        <p:txBody>
          <a:bodyPr wrap="none">
            <a:spAutoFit/>
          </a:bodyPr>
          <a:lstStyle/>
          <a:p>
            <a:r>
              <a:rPr lang="en-US" sz="1600" dirty="0">
                <a:effectLst/>
                <a:latin typeface="Courier New" pitchFamily="49" charset="0"/>
              </a:rPr>
              <a:t>0x3FFFC0</a:t>
            </a:r>
          </a:p>
        </p:txBody>
      </p:sp>
      <p:sp>
        <p:nvSpPr>
          <p:cNvPr id="83" name="Text Box 17"/>
          <p:cNvSpPr txBox="1">
            <a:spLocks noChangeArrowheads="1"/>
          </p:cNvSpPr>
          <p:nvPr/>
        </p:nvSpPr>
        <p:spPr bwMode="auto">
          <a:xfrm>
            <a:off x="2787483" y="3943350"/>
            <a:ext cx="1901825" cy="287337"/>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Boot ROM (32Kw)</a:t>
            </a:r>
          </a:p>
        </p:txBody>
      </p:sp>
      <p:sp>
        <p:nvSpPr>
          <p:cNvPr id="84" name="Text Box 18"/>
          <p:cNvSpPr txBox="1">
            <a:spLocks noChangeArrowheads="1"/>
          </p:cNvSpPr>
          <p:nvPr/>
        </p:nvSpPr>
        <p:spPr bwMode="auto">
          <a:xfrm>
            <a:off x="2728745" y="5035550"/>
            <a:ext cx="2049462" cy="287337"/>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BROM vector (64w)</a:t>
            </a:r>
          </a:p>
        </p:txBody>
      </p:sp>
      <p:sp>
        <p:nvSpPr>
          <p:cNvPr id="85" name="Text Box 19"/>
          <p:cNvSpPr txBox="1">
            <a:spLocks noChangeArrowheads="1"/>
          </p:cNvSpPr>
          <p:nvPr/>
        </p:nvSpPr>
        <p:spPr bwMode="auto">
          <a:xfrm>
            <a:off x="2921150" y="5340350"/>
            <a:ext cx="1501117" cy="289310"/>
          </a:xfrm>
          <a:prstGeom prst="rect">
            <a:avLst/>
          </a:prstGeom>
          <a:noFill/>
          <a:ln w="12700">
            <a:noFill/>
            <a:miter lim="800000"/>
            <a:headEnd type="none" w="sm" len="sm"/>
            <a:tailEnd type="none" w="sm" len="sm"/>
          </a:ln>
          <a:effectLst/>
        </p:spPr>
        <p:txBody>
          <a:bodyPr wrap="none">
            <a:spAutoFit/>
          </a:bodyPr>
          <a:lstStyle/>
          <a:p>
            <a:r>
              <a:rPr lang="en-US" sz="1600" i="1" dirty="0">
                <a:effectLst/>
                <a:latin typeface="Arial" panose="020B0604020202020204" pitchFamily="34" charset="0"/>
                <a:cs typeface="Arial" panose="020B0604020202020204" pitchFamily="34" charset="0"/>
              </a:rPr>
              <a:t>* reset vector</a:t>
            </a:r>
          </a:p>
        </p:txBody>
      </p:sp>
      <p:sp>
        <p:nvSpPr>
          <p:cNvPr id="86" name="Line 20"/>
          <p:cNvSpPr>
            <a:spLocks noChangeShapeType="1"/>
          </p:cNvSpPr>
          <p:nvPr/>
        </p:nvSpPr>
        <p:spPr bwMode="auto">
          <a:xfrm>
            <a:off x="2719220" y="5313363"/>
            <a:ext cx="2054225" cy="0"/>
          </a:xfrm>
          <a:prstGeom prst="line">
            <a:avLst/>
          </a:prstGeom>
          <a:noFill/>
          <a:ln w="12700">
            <a:solidFill>
              <a:schemeClr val="tx1"/>
            </a:solidFill>
            <a:round/>
            <a:headEnd type="none" w="sm" len="sm"/>
            <a:tailEnd type="none" w="sm" len="sm"/>
          </a:ln>
          <a:effectLst/>
        </p:spPr>
        <p:txBody>
          <a:bodyPr/>
          <a:lstStyle/>
          <a:p>
            <a:endParaRPr lang="en-US" dirty="0">
              <a:effectLst/>
            </a:endParaRPr>
          </a:p>
        </p:txBody>
      </p:sp>
      <p:sp>
        <p:nvSpPr>
          <p:cNvPr id="87" name="Line 21"/>
          <p:cNvSpPr>
            <a:spLocks noChangeShapeType="1"/>
          </p:cNvSpPr>
          <p:nvPr/>
        </p:nvSpPr>
        <p:spPr bwMode="auto">
          <a:xfrm>
            <a:off x="2719220" y="5594350"/>
            <a:ext cx="2054225" cy="0"/>
          </a:xfrm>
          <a:prstGeom prst="line">
            <a:avLst/>
          </a:prstGeom>
          <a:noFill/>
          <a:ln w="12700">
            <a:solidFill>
              <a:schemeClr val="tx1"/>
            </a:solidFill>
            <a:round/>
            <a:headEnd type="none" w="sm" len="sm"/>
            <a:tailEnd type="none" w="sm" len="sm"/>
          </a:ln>
          <a:effectLst/>
        </p:spPr>
        <p:txBody>
          <a:bodyPr/>
          <a:lstStyle/>
          <a:p>
            <a:endParaRPr lang="en-US" dirty="0">
              <a:effectLst/>
            </a:endParaRPr>
          </a:p>
        </p:txBody>
      </p:sp>
      <p:sp>
        <p:nvSpPr>
          <p:cNvPr id="88" name="Line 22"/>
          <p:cNvSpPr>
            <a:spLocks noChangeShapeType="1"/>
          </p:cNvSpPr>
          <p:nvPr/>
        </p:nvSpPr>
        <p:spPr bwMode="auto">
          <a:xfrm>
            <a:off x="2719220" y="5870575"/>
            <a:ext cx="2054225" cy="0"/>
          </a:xfrm>
          <a:prstGeom prst="line">
            <a:avLst/>
          </a:prstGeom>
          <a:noFill/>
          <a:ln w="12700">
            <a:solidFill>
              <a:schemeClr val="tx1"/>
            </a:solidFill>
            <a:prstDash val="dash"/>
            <a:round/>
            <a:headEnd type="none" w="sm" len="sm"/>
            <a:tailEnd type="none" w="sm" len="sm"/>
          </a:ln>
          <a:effectLst/>
        </p:spPr>
        <p:txBody>
          <a:bodyPr/>
          <a:lstStyle/>
          <a:p>
            <a:endParaRPr lang="en-US" dirty="0">
              <a:effectLst/>
            </a:endParaRPr>
          </a:p>
        </p:txBody>
      </p:sp>
      <p:sp>
        <p:nvSpPr>
          <p:cNvPr id="89" name="Line 23"/>
          <p:cNvSpPr>
            <a:spLocks noChangeShapeType="1"/>
          </p:cNvSpPr>
          <p:nvPr/>
        </p:nvSpPr>
        <p:spPr bwMode="auto">
          <a:xfrm>
            <a:off x="2719220" y="6122988"/>
            <a:ext cx="2054225" cy="0"/>
          </a:xfrm>
          <a:prstGeom prst="line">
            <a:avLst/>
          </a:prstGeom>
          <a:noFill/>
          <a:ln w="12700">
            <a:solidFill>
              <a:schemeClr val="tx1"/>
            </a:solidFill>
            <a:prstDash val="dash"/>
            <a:round/>
            <a:headEnd type="none" w="sm" len="sm"/>
            <a:tailEnd type="none" w="sm" len="sm"/>
          </a:ln>
          <a:effectLst/>
        </p:spPr>
        <p:txBody>
          <a:bodyPr/>
          <a:lstStyle/>
          <a:p>
            <a:endParaRPr lang="en-US" dirty="0">
              <a:effectLst/>
            </a:endParaRPr>
          </a:p>
        </p:txBody>
      </p:sp>
      <p:sp>
        <p:nvSpPr>
          <p:cNvPr id="90" name="Line 24"/>
          <p:cNvSpPr>
            <a:spLocks noChangeShapeType="1"/>
          </p:cNvSpPr>
          <p:nvPr/>
        </p:nvSpPr>
        <p:spPr bwMode="auto">
          <a:xfrm>
            <a:off x="2719220" y="4235450"/>
            <a:ext cx="2054225" cy="0"/>
          </a:xfrm>
          <a:prstGeom prst="line">
            <a:avLst/>
          </a:prstGeom>
          <a:noFill/>
          <a:ln w="12700">
            <a:solidFill>
              <a:schemeClr val="tx1"/>
            </a:solidFill>
            <a:round/>
            <a:headEnd type="none" w="sm" len="sm"/>
            <a:tailEnd type="none" w="sm" len="sm"/>
          </a:ln>
          <a:effectLst/>
        </p:spPr>
        <p:txBody>
          <a:bodyPr/>
          <a:lstStyle/>
          <a:p>
            <a:endParaRPr lang="en-US" dirty="0">
              <a:effectLst/>
            </a:endParaRPr>
          </a:p>
        </p:txBody>
      </p:sp>
      <p:sp>
        <p:nvSpPr>
          <p:cNvPr id="91" name="Text Box 25"/>
          <p:cNvSpPr txBox="1">
            <a:spLocks noChangeArrowheads="1"/>
          </p:cNvSpPr>
          <p:nvPr/>
        </p:nvSpPr>
        <p:spPr bwMode="auto">
          <a:xfrm>
            <a:off x="3079583" y="4279900"/>
            <a:ext cx="1209675" cy="287337"/>
          </a:xfrm>
          <a:prstGeom prst="rect">
            <a:avLst/>
          </a:prstGeom>
          <a:noFill/>
          <a:ln w="12700">
            <a:noFill/>
            <a:miter lim="800000"/>
            <a:headEnd type="none" w="sm" len="sm"/>
            <a:tailEnd type="none" w="sm" len="sm"/>
          </a:ln>
          <a:effectLst/>
        </p:spPr>
        <p:txBody>
          <a:bodyPr wrap="none">
            <a:spAutoFit/>
          </a:bodyPr>
          <a:lstStyle/>
          <a:p>
            <a:r>
              <a:rPr lang="en-US" sz="1600" i="1" dirty="0">
                <a:effectLst/>
                <a:latin typeface="Arial" charset="0"/>
              </a:rPr>
              <a:t>Boot Code</a:t>
            </a:r>
          </a:p>
        </p:txBody>
      </p:sp>
      <p:sp>
        <p:nvSpPr>
          <p:cNvPr id="92" name="Text Box 26"/>
          <p:cNvSpPr txBox="1">
            <a:spLocks noChangeArrowheads="1"/>
          </p:cNvSpPr>
          <p:nvPr/>
        </p:nvSpPr>
        <p:spPr bwMode="auto">
          <a:xfrm>
            <a:off x="3800307" y="4830763"/>
            <a:ext cx="230187" cy="190500"/>
          </a:xfrm>
          <a:prstGeom prst="rect">
            <a:avLst/>
          </a:prstGeom>
          <a:noFill/>
          <a:ln w="12700">
            <a:noFill/>
            <a:miter lim="800000"/>
            <a:headEnd type="none" w="sm" len="sm"/>
            <a:tailEnd type="none" w="sm" len="sm"/>
          </a:ln>
          <a:effectLst/>
        </p:spPr>
        <p:txBody>
          <a:bodyPr wrap="none">
            <a:spAutoFit/>
          </a:bodyPr>
          <a:lstStyle/>
          <a:p>
            <a:r>
              <a:rPr lang="en-US" sz="800" dirty="0">
                <a:effectLst/>
                <a:latin typeface="Arial" charset="0"/>
                <a:sym typeface="Symbol" pitchFamily="18" charset="2"/>
              </a:rPr>
              <a:t></a:t>
            </a:r>
            <a:endParaRPr lang="en-US" sz="800" dirty="0">
              <a:effectLst/>
              <a:latin typeface="Arial" charset="0"/>
            </a:endParaRPr>
          </a:p>
        </p:txBody>
      </p:sp>
      <p:sp>
        <p:nvSpPr>
          <p:cNvPr id="93" name="Text Box 27"/>
          <p:cNvSpPr txBox="1">
            <a:spLocks noChangeArrowheads="1"/>
          </p:cNvSpPr>
          <p:nvPr/>
        </p:nvSpPr>
        <p:spPr bwMode="auto">
          <a:xfrm>
            <a:off x="3800307" y="4719638"/>
            <a:ext cx="230187" cy="190500"/>
          </a:xfrm>
          <a:prstGeom prst="rect">
            <a:avLst/>
          </a:prstGeom>
          <a:noFill/>
          <a:ln w="12700">
            <a:noFill/>
            <a:miter lim="800000"/>
            <a:headEnd type="none" w="sm" len="sm"/>
            <a:tailEnd type="none" w="sm" len="sm"/>
          </a:ln>
          <a:effectLst/>
        </p:spPr>
        <p:txBody>
          <a:bodyPr wrap="none">
            <a:spAutoFit/>
          </a:bodyPr>
          <a:lstStyle/>
          <a:p>
            <a:r>
              <a:rPr lang="en-US" sz="800" dirty="0">
                <a:effectLst/>
                <a:latin typeface="Arial" charset="0"/>
                <a:sym typeface="Symbol" pitchFamily="18" charset="2"/>
              </a:rPr>
              <a:t></a:t>
            </a:r>
            <a:endParaRPr lang="en-US" sz="800" dirty="0">
              <a:effectLst/>
              <a:latin typeface="Arial" charset="0"/>
            </a:endParaRPr>
          </a:p>
        </p:txBody>
      </p:sp>
      <p:sp>
        <p:nvSpPr>
          <p:cNvPr id="94" name="Text Box 28"/>
          <p:cNvSpPr txBox="1">
            <a:spLocks noChangeArrowheads="1"/>
          </p:cNvSpPr>
          <p:nvPr/>
        </p:nvSpPr>
        <p:spPr bwMode="auto">
          <a:xfrm>
            <a:off x="3216107" y="4818063"/>
            <a:ext cx="230187" cy="190500"/>
          </a:xfrm>
          <a:prstGeom prst="rect">
            <a:avLst/>
          </a:prstGeom>
          <a:noFill/>
          <a:ln w="12700">
            <a:noFill/>
            <a:miter lim="800000"/>
            <a:headEnd type="none" w="sm" len="sm"/>
            <a:tailEnd type="none" w="sm" len="sm"/>
          </a:ln>
          <a:effectLst/>
        </p:spPr>
        <p:txBody>
          <a:bodyPr wrap="none">
            <a:spAutoFit/>
          </a:bodyPr>
          <a:lstStyle/>
          <a:p>
            <a:r>
              <a:rPr lang="en-US" sz="800" dirty="0">
                <a:effectLst/>
                <a:latin typeface="Arial" charset="0"/>
                <a:sym typeface="Symbol" pitchFamily="18" charset="2"/>
              </a:rPr>
              <a:t></a:t>
            </a:r>
            <a:endParaRPr lang="en-US" sz="800" dirty="0">
              <a:effectLst/>
              <a:latin typeface="Arial" charset="0"/>
            </a:endParaRPr>
          </a:p>
        </p:txBody>
      </p:sp>
      <p:sp>
        <p:nvSpPr>
          <p:cNvPr id="95" name="Text Box 29"/>
          <p:cNvSpPr txBox="1">
            <a:spLocks noChangeArrowheads="1"/>
          </p:cNvSpPr>
          <p:nvPr/>
        </p:nvSpPr>
        <p:spPr bwMode="auto">
          <a:xfrm>
            <a:off x="3216107" y="4706938"/>
            <a:ext cx="230187" cy="190500"/>
          </a:xfrm>
          <a:prstGeom prst="rect">
            <a:avLst/>
          </a:prstGeom>
          <a:noFill/>
          <a:ln w="12700">
            <a:noFill/>
            <a:miter lim="800000"/>
            <a:headEnd type="none" w="sm" len="sm"/>
            <a:tailEnd type="none" w="sm" len="sm"/>
          </a:ln>
          <a:effectLst/>
        </p:spPr>
        <p:txBody>
          <a:bodyPr wrap="none">
            <a:spAutoFit/>
          </a:bodyPr>
          <a:lstStyle/>
          <a:p>
            <a:r>
              <a:rPr lang="en-US" sz="800" dirty="0">
                <a:effectLst/>
                <a:latin typeface="Arial" charset="0"/>
                <a:sym typeface="Symbol" pitchFamily="18" charset="2"/>
              </a:rPr>
              <a:t></a:t>
            </a:r>
            <a:endParaRPr lang="en-US" sz="800" dirty="0">
              <a:effectLst/>
              <a:latin typeface="Arial" charset="0"/>
            </a:endParaRPr>
          </a:p>
        </p:txBody>
      </p:sp>
      <p:sp>
        <p:nvSpPr>
          <p:cNvPr id="96" name="Text Box 30"/>
          <p:cNvSpPr txBox="1">
            <a:spLocks noChangeArrowheads="1"/>
          </p:cNvSpPr>
          <p:nvPr/>
        </p:nvSpPr>
        <p:spPr bwMode="auto">
          <a:xfrm>
            <a:off x="266533" y="5348288"/>
            <a:ext cx="858837" cy="287337"/>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RESET</a:t>
            </a:r>
          </a:p>
        </p:txBody>
      </p:sp>
      <p:sp>
        <p:nvSpPr>
          <p:cNvPr id="97" name="AutoShape 31"/>
          <p:cNvSpPr>
            <a:spLocks noChangeArrowheads="1"/>
          </p:cNvSpPr>
          <p:nvPr/>
        </p:nvSpPr>
        <p:spPr bwMode="auto">
          <a:xfrm>
            <a:off x="1106320" y="5311775"/>
            <a:ext cx="527050" cy="288925"/>
          </a:xfrm>
          <a:prstGeom prst="rightArrow">
            <a:avLst>
              <a:gd name="adj1" fmla="val 50000"/>
              <a:gd name="adj2" fmla="val 45604"/>
            </a:avLst>
          </a:prstGeom>
          <a:solidFill>
            <a:schemeClr val="tx2"/>
          </a:solidFill>
          <a:ln w="12700">
            <a:solidFill>
              <a:schemeClr val="tx1"/>
            </a:solidFill>
            <a:miter lim="800000"/>
            <a:headEnd type="none" w="sm" len="sm"/>
            <a:tailEnd type="none" w="sm" len="sm"/>
          </a:ln>
          <a:effectLst/>
        </p:spPr>
        <p:txBody>
          <a:bodyPr wrap="none" anchor="ctr"/>
          <a:lstStyle/>
          <a:p>
            <a:endParaRPr lang="en-US" dirty="0">
              <a:effectLst/>
            </a:endParaRPr>
          </a:p>
        </p:txBody>
      </p:sp>
      <p:sp>
        <p:nvSpPr>
          <p:cNvPr id="98" name="Rectangle 32"/>
          <p:cNvSpPr>
            <a:spLocks noChangeArrowheads="1"/>
          </p:cNvSpPr>
          <p:nvPr/>
        </p:nvSpPr>
        <p:spPr bwMode="auto">
          <a:xfrm>
            <a:off x="5454482" y="3883025"/>
            <a:ext cx="2228850" cy="8382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spcBef>
                <a:spcPct val="0"/>
              </a:spcBef>
            </a:pPr>
            <a:r>
              <a:rPr lang="en-US" sz="1400" dirty="0">
                <a:effectLst/>
                <a:latin typeface="Arial" charset="0"/>
              </a:rPr>
              <a:t>Execution entry</a:t>
            </a:r>
          </a:p>
          <a:p>
            <a:pPr algn="ctr">
              <a:spcBef>
                <a:spcPct val="0"/>
              </a:spcBef>
            </a:pPr>
            <a:r>
              <a:rPr lang="en-US" sz="1400" dirty="0">
                <a:effectLst/>
                <a:latin typeface="Arial" charset="0"/>
              </a:rPr>
              <a:t>determined by</a:t>
            </a:r>
          </a:p>
          <a:p>
            <a:pPr algn="ctr">
              <a:spcBef>
                <a:spcPct val="0"/>
              </a:spcBef>
            </a:pPr>
            <a:r>
              <a:rPr lang="en-US" sz="1400" dirty="0">
                <a:effectLst/>
                <a:latin typeface="Arial" charset="0"/>
              </a:rPr>
              <a:t>Emulation Boot Mode or</a:t>
            </a:r>
          </a:p>
          <a:p>
            <a:pPr algn="ctr">
              <a:spcBef>
                <a:spcPct val="0"/>
              </a:spcBef>
            </a:pPr>
            <a:r>
              <a:rPr lang="en-US" sz="1400" dirty="0">
                <a:effectLst/>
                <a:latin typeface="Arial" charset="0"/>
              </a:rPr>
              <a:t>Stand-Alone Boot Mode</a:t>
            </a:r>
          </a:p>
        </p:txBody>
      </p:sp>
      <p:sp>
        <p:nvSpPr>
          <p:cNvPr id="99" name="Text Box 38"/>
          <p:cNvSpPr txBox="1">
            <a:spLocks noChangeArrowheads="1"/>
          </p:cNvSpPr>
          <p:nvPr/>
        </p:nvSpPr>
        <p:spPr bwMode="auto">
          <a:xfrm>
            <a:off x="7183269" y="5449888"/>
            <a:ext cx="1670050" cy="911019"/>
          </a:xfrm>
          <a:prstGeom prst="rect">
            <a:avLst/>
          </a:prstGeom>
          <a:noFill/>
          <a:ln w="12700">
            <a:noFill/>
            <a:miter lim="800000"/>
            <a:headEnd type="none" w="sm" len="sm"/>
            <a:tailEnd type="none" w="sm" len="sm"/>
          </a:ln>
          <a:effectLst/>
        </p:spPr>
        <p:txBody>
          <a:bodyPr wrap="square">
            <a:spAutoFit/>
          </a:bodyPr>
          <a:lstStyle/>
          <a:p>
            <a:pPr algn="ctr">
              <a:lnSpc>
                <a:spcPct val="50000"/>
              </a:lnSpc>
            </a:pPr>
            <a:r>
              <a:rPr lang="en-US" sz="1400" dirty="0">
                <a:effectLst/>
                <a:latin typeface="Arial" charset="0"/>
              </a:rPr>
              <a:t>Bootloading</a:t>
            </a:r>
          </a:p>
          <a:p>
            <a:pPr algn="ctr">
              <a:lnSpc>
                <a:spcPct val="50000"/>
              </a:lnSpc>
            </a:pPr>
            <a:r>
              <a:rPr lang="en-US" sz="1400" dirty="0">
                <a:effectLst/>
                <a:latin typeface="Arial" charset="0"/>
              </a:rPr>
              <a:t>Routines </a:t>
            </a:r>
          </a:p>
          <a:p>
            <a:pPr algn="ctr"/>
            <a:r>
              <a:rPr lang="en-US" sz="1400" dirty="0">
                <a:effectLst/>
                <a:latin typeface="Arial" charset="0"/>
              </a:rPr>
              <a:t>(SCI, SPI, I2C,</a:t>
            </a:r>
          </a:p>
          <a:p>
            <a:pPr algn="ctr">
              <a:lnSpc>
                <a:spcPct val="100000"/>
              </a:lnSpc>
              <a:spcBef>
                <a:spcPts val="0"/>
              </a:spcBef>
            </a:pPr>
            <a:r>
              <a:rPr lang="en-US" sz="1400" dirty="0">
                <a:effectLst/>
                <a:latin typeface="Arial" charset="0"/>
              </a:rPr>
              <a:t>CAN, Parallel I/O)</a:t>
            </a:r>
          </a:p>
        </p:txBody>
      </p:sp>
      <p:sp>
        <p:nvSpPr>
          <p:cNvPr id="100" name="Text Box 39"/>
          <p:cNvSpPr txBox="1">
            <a:spLocks noChangeArrowheads="1"/>
          </p:cNvSpPr>
          <p:nvPr/>
        </p:nvSpPr>
        <p:spPr bwMode="auto">
          <a:xfrm>
            <a:off x="3787607" y="4527550"/>
            <a:ext cx="1043876" cy="275460"/>
          </a:xfrm>
          <a:prstGeom prst="rect">
            <a:avLst/>
          </a:prstGeom>
          <a:noFill/>
          <a:ln w="12700">
            <a:noFill/>
            <a:miter lim="800000"/>
            <a:headEnd type="none" w="sm" len="sm"/>
            <a:tailEnd type="none" w="sm" len="sm"/>
          </a:ln>
          <a:effectLst/>
        </p:spPr>
        <p:txBody>
          <a:bodyPr wrap="none">
            <a:spAutoFit/>
          </a:bodyPr>
          <a:lstStyle/>
          <a:p>
            <a:r>
              <a:rPr lang="en-US" sz="1400" dirty="0" err="1">
                <a:effectLst/>
                <a:latin typeface="Courier New" pitchFamily="49" charset="0"/>
              </a:rPr>
              <a:t>InitBoot</a:t>
            </a:r>
            <a:endParaRPr lang="en-US" sz="1400" dirty="0">
              <a:effectLst/>
              <a:latin typeface="Courier New" pitchFamily="49" charset="0"/>
            </a:endParaRPr>
          </a:p>
        </p:txBody>
      </p:sp>
      <p:sp>
        <p:nvSpPr>
          <p:cNvPr id="101" name="Text Box 49"/>
          <p:cNvSpPr txBox="1">
            <a:spLocks noChangeArrowheads="1"/>
          </p:cNvSpPr>
          <p:nvPr/>
        </p:nvSpPr>
        <p:spPr bwMode="auto">
          <a:xfrm>
            <a:off x="3778082" y="1012825"/>
            <a:ext cx="1044575" cy="265112"/>
          </a:xfrm>
          <a:prstGeom prst="rect">
            <a:avLst/>
          </a:prstGeom>
          <a:noFill/>
          <a:ln w="12700">
            <a:noFill/>
            <a:miter lim="800000"/>
            <a:headEnd type="none" w="sm" len="sm"/>
            <a:tailEnd type="none" w="sm" len="sm"/>
          </a:ln>
          <a:effectLst/>
        </p:spPr>
        <p:txBody>
          <a:bodyPr wrap="none">
            <a:spAutoFit/>
          </a:bodyPr>
          <a:lstStyle/>
          <a:p>
            <a:r>
              <a:rPr lang="en-US" sz="1400" dirty="0">
                <a:effectLst/>
                <a:latin typeface="Courier New" pitchFamily="49" charset="0"/>
              </a:rPr>
              <a:t>0x000000</a:t>
            </a:r>
          </a:p>
        </p:txBody>
      </p:sp>
      <p:sp>
        <p:nvSpPr>
          <p:cNvPr id="102" name="Freeform 52"/>
          <p:cNvSpPr>
            <a:spLocks/>
          </p:cNvSpPr>
          <p:nvPr/>
        </p:nvSpPr>
        <p:spPr bwMode="auto">
          <a:xfrm>
            <a:off x="4404573" y="4638675"/>
            <a:ext cx="895128" cy="833437"/>
          </a:xfrm>
          <a:custGeom>
            <a:avLst/>
            <a:gdLst>
              <a:gd name="connsiteX0" fmla="*/ 0 w 10000"/>
              <a:gd name="connsiteY0" fmla="*/ 10000 h 10000"/>
              <a:gd name="connsiteX1" fmla="*/ 10000 w 10000"/>
              <a:gd name="connsiteY1" fmla="*/ 10000 h 10000"/>
              <a:gd name="connsiteX2" fmla="*/ 10000 w 10000"/>
              <a:gd name="connsiteY2" fmla="*/ 0 h 10000"/>
              <a:gd name="connsiteX3" fmla="*/ 3498 w 10000"/>
              <a:gd name="connsiteY3" fmla="*/ 0 h 10000"/>
              <a:gd name="connsiteX0" fmla="*/ 0 w 10999"/>
              <a:gd name="connsiteY0" fmla="*/ 10000 h 10000"/>
              <a:gd name="connsiteX1" fmla="*/ 10999 w 10999"/>
              <a:gd name="connsiteY1" fmla="*/ 10000 h 10000"/>
              <a:gd name="connsiteX2" fmla="*/ 10999 w 10999"/>
              <a:gd name="connsiteY2" fmla="*/ 0 h 10000"/>
              <a:gd name="connsiteX3" fmla="*/ 4497 w 10999"/>
              <a:gd name="connsiteY3" fmla="*/ 0 h 10000"/>
            </a:gdLst>
            <a:ahLst/>
            <a:cxnLst>
              <a:cxn ang="0">
                <a:pos x="connsiteX0" y="connsiteY0"/>
              </a:cxn>
              <a:cxn ang="0">
                <a:pos x="connsiteX1" y="connsiteY1"/>
              </a:cxn>
              <a:cxn ang="0">
                <a:pos x="connsiteX2" y="connsiteY2"/>
              </a:cxn>
              <a:cxn ang="0">
                <a:pos x="connsiteX3" y="connsiteY3"/>
              </a:cxn>
            </a:cxnLst>
            <a:rect l="l" t="t" r="r" b="b"/>
            <a:pathLst>
              <a:path w="10999" h="10000">
                <a:moveTo>
                  <a:pt x="0" y="10000"/>
                </a:moveTo>
                <a:lnTo>
                  <a:pt x="10999" y="10000"/>
                </a:lnTo>
                <a:lnTo>
                  <a:pt x="10999" y="0"/>
                </a:lnTo>
                <a:lnTo>
                  <a:pt x="4497" y="0"/>
                </a:lnTo>
              </a:path>
            </a:pathLst>
          </a:custGeom>
          <a:noFill/>
          <a:ln w="19050" cap="flat" cmpd="sng">
            <a:solidFill>
              <a:schemeClr val="tx1"/>
            </a:solidFill>
            <a:prstDash val="solid"/>
            <a:round/>
            <a:headEnd type="none" w="sm" len="sm"/>
            <a:tailEnd type="triangle" w="med" len="med"/>
          </a:ln>
          <a:effectLst/>
        </p:spPr>
        <p:txBody>
          <a:bodyPr/>
          <a:lstStyle/>
          <a:p>
            <a:endParaRPr lang="en-US" dirty="0">
              <a:effectLst/>
            </a:endParaRPr>
          </a:p>
        </p:txBody>
      </p:sp>
      <p:sp>
        <p:nvSpPr>
          <p:cNvPr id="103" name="Freeform 53"/>
          <p:cNvSpPr>
            <a:spLocks/>
          </p:cNvSpPr>
          <p:nvPr/>
        </p:nvSpPr>
        <p:spPr bwMode="auto">
          <a:xfrm>
            <a:off x="4030495" y="4719638"/>
            <a:ext cx="2538412" cy="207962"/>
          </a:xfrm>
          <a:custGeom>
            <a:avLst/>
            <a:gdLst/>
            <a:ahLst/>
            <a:cxnLst>
              <a:cxn ang="0">
                <a:pos x="0" y="131"/>
              </a:cxn>
              <a:cxn ang="0">
                <a:pos x="1599" y="131"/>
              </a:cxn>
              <a:cxn ang="0">
                <a:pos x="1599" y="0"/>
              </a:cxn>
            </a:cxnLst>
            <a:rect l="0" t="0" r="r" b="b"/>
            <a:pathLst>
              <a:path w="1599" h="131">
                <a:moveTo>
                  <a:pt x="0" y="131"/>
                </a:moveTo>
                <a:lnTo>
                  <a:pt x="1599" y="131"/>
                </a:lnTo>
                <a:lnTo>
                  <a:pt x="1599" y="0"/>
                </a:lnTo>
              </a:path>
            </a:pathLst>
          </a:custGeom>
          <a:noFill/>
          <a:ln w="19050" cap="flat" cmpd="sng">
            <a:solidFill>
              <a:schemeClr val="tx1"/>
            </a:solidFill>
            <a:prstDash val="solid"/>
            <a:round/>
            <a:headEnd type="none" w="sm" len="sm"/>
            <a:tailEnd type="triangle" w="med" len="med"/>
          </a:ln>
          <a:effectLst/>
        </p:spPr>
        <p:txBody>
          <a:bodyPr/>
          <a:lstStyle/>
          <a:p>
            <a:endParaRPr lang="en-US" dirty="0">
              <a:effectLst/>
            </a:endParaRPr>
          </a:p>
        </p:txBody>
      </p:sp>
      <p:sp>
        <p:nvSpPr>
          <p:cNvPr id="104" name="Freeform 54"/>
          <p:cNvSpPr>
            <a:spLocks/>
          </p:cNvSpPr>
          <p:nvPr/>
        </p:nvSpPr>
        <p:spPr bwMode="auto">
          <a:xfrm>
            <a:off x="4773445" y="1081088"/>
            <a:ext cx="1795462" cy="2800350"/>
          </a:xfrm>
          <a:custGeom>
            <a:avLst/>
            <a:gdLst/>
            <a:ahLst/>
            <a:cxnLst>
              <a:cxn ang="0">
                <a:pos x="1131" y="1764"/>
              </a:cxn>
              <a:cxn ang="0">
                <a:pos x="1131" y="0"/>
              </a:cxn>
              <a:cxn ang="0">
                <a:pos x="0" y="0"/>
              </a:cxn>
            </a:cxnLst>
            <a:rect l="0" t="0" r="r" b="b"/>
            <a:pathLst>
              <a:path w="1131" h="1764">
                <a:moveTo>
                  <a:pt x="1131" y="1764"/>
                </a:moveTo>
                <a:lnTo>
                  <a:pt x="1131" y="0"/>
                </a:lnTo>
                <a:lnTo>
                  <a:pt x="0" y="0"/>
                </a:lnTo>
              </a:path>
            </a:pathLst>
          </a:custGeom>
          <a:noFill/>
          <a:ln w="19050" cap="flat" cmpd="sng">
            <a:solidFill>
              <a:schemeClr val="tx1"/>
            </a:solidFill>
            <a:prstDash val="solid"/>
            <a:round/>
            <a:headEnd type="none" w="sm" len="sm"/>
            <a:tailEnd type="triangle" w="med" len="med"/>
          </a:ln>
          <a:effectLst/>
        </p:spPr>
        <p:txBody>
          <a:bodyPr/>
          <a:lstStyle/>
          <a:p>
            <a:endParaRPr lang="en-US" dirty="0">
              <a:effectLst/>
            </a:endParaRPr>
          </a:p>
        </p:txBody>
      </p:sp>
      <p:sp>
        <p:nvSpPr>
          <p:cNvPr id="105" name="Line 57"/>
          <p:cNvSpPr>
            <a:spLocks noChangeShapeType="1"/>
          </p:cNvSpPr>
          <p:nvPr/>
        </p:nvSpPr>
        <p:spPr bwMode="auto">
          <a:xfrm flipH="1">
            <a:off x="4772228" y="2676639"/>
            <a:ext cx="1795462" cy="0"/>
          </a:xfrm>
          <a:prstGeom prst="line">
            <a:avLst/>
          </a:prstGeom>
          <a:noFill/>
          <a:ln w="19050">
            <a:solidFill>
              <a:schemeClr val="tx1"/>
            </a:solidFill>
            <a:round/>
            <a:headEnd type="none" w="sm" len="sm"/>
            <a:tailEnd type="triangle" w="med" len="med"/>
          </a:ln>
          <a:effectLst/>
        </p:spPr>
        <p:txBody>
          <a:bodyPr/>
          <a:lstStyle/>
          <a:p>
            <a:endParaRPr lang="en-US" dirty="0">
              <a:effectLst/>
            </a:endParaRPr>
          </a:p>
        </p:txBody>
      </p:sp>
      <p:sp>
        <p:nvSpPr>
          <p:cNvPr id="106" name="Freeform 58"/>
          <p:cNvSpPr>
            <a:spLocks/>
          </p:cNvSpPr>
          <p:nvPr/>
        </p:nvSpPr>
        <p:spPr bwMode="auto">
          <a:xfrm>
            <a:off x="7683332" y="4276725"/>
            <a:ext cx="328612" cy="1090612"/>
          </a:xfrm>
          <a:custGeom>
            <a:avLst/>
            <a:gdLst/>
            <a:ahLst/>
            <a:cxnLst>
              <a:cxn ang="0">
                <a:pos x="0" y="0"/>
              </a:cxn>
              <a:cxn ang="0">
                <a:pos x="207" y="0"/>
              </a:cxn>
              <a:cxn ang="0">
                <a:pos x="207" y="687"/>
              </a:cxn>
            </a:cxnLst>
            <a:rect l="0" t="0" r="r" b="b"/>
            <a:pathLst>
              <a:path w="207" h="687">
                <a:moveTo>
                  <a:pt x="0" y="0"/>
                </a:moveTo>
                <a:lnTo>
                  <a:pt x="207" y="0"/>
                </a:lnTo>
                <a:lnTo>
                  <a:pt x="207" y="687"/>
                </a:lnTo>
              </a:path>
            </a:pathLst>
          </a:custGeom>
          <a:noFill/>
          <a:ln w="19050" cap="flat" cmpd="sng">
            <a:solidFill>
              <a:schemeClr val="tx1"/>
            </a:solidFill>
            <a:prstDash val="dash"/>
            <a:round/>
            <a:headEnd type="none" w="sm" len="sm"/>
            <a:tailEnd type="triangle" w="med" len="med"/>
          </a:ln>
          <a:effectLst/>
        </p:spPr>
        <p:txBody>
          <a:bodyPr/>
          <a:lstStyle/>
          <a:p>
            <a:endParaRPr lang="en-US" dirty="0">
              <a:effectLst/>
            </a:endParaRPr>
          </a:p>
        </p:txBody>
      </p:sp>
      <p:sp>
        <p:nvSpPr>
          <p:cNvPr id="107" name="TextBox 106"/>
          <p:cNvSpPr txBox="1"/>
          <p:nvPr/>
        </p:nvSpPr>
        <p:spPr>
          <a:xfrm>
            <a:off x="2397760" y="6515306"/>
            <a:ext cx="2710999" cy="289310"/>
          </a:xfrm>
          <a:prstGeom prst="rect">
            <a:avLst/>
          </a:prstGeom>
          <a:noFill/>
        </p:spPr>
        <p:txBody>
          <a:bodyPr wrap="none" rtlCol="0" anchor="ctr" anchorCtr="0">
            <a:spAutoFit/>
          </a:bodyPr>
          <a:lstStyle/>
          <a:p>
            <a:r>
              <a:rPr lang="en-US" sz="1600" i="1" dirty="0">
                <a:solidFill>
                  <a:schemeClr val="dk1"/>
                </a:solidFill>
                <a:effectLst/>
                <a:latin typeface="Arial" panose="020B0604020202020204" pitchFamily="34" charset="0"/>
                <a:cs typeface="Arial" panose="020B0604020202020204" pitchFamily="34" charset="0"/>
              </a:rPr>
              <a:t>* reset vector = 0x3FC7A5</a:t>
            </a:r>
            <a:endParaRPr lang="en-US" sz="1600" i="1" dirty="0">
              <a:solidFill>
                <a:srgbClr val="FF0000"/>
              </a:solidFill>
              <a:effectLst/>
              <a:latin typeface="Arial" panose="020B0604020202020204" pitchFamily="34" charset="0"/>
              <a:cs typeface="Arial" panose="020B0604020202020204" pitchFamily="34" charset="0"/>
            </a:endParaRPr>
          </a:p>
        </p:txBody>
      </p:sp>
      <p:sp>
        <p:nvSpPr>
          <p:cNvPr id="108" name="Text Box 12"/>
          <p:cNvSpPr txBox="1">
            <a:spLocks noChangeArrowheads="1"/>
          </p:cNvSpPr>
          <p:nvPr/>
        </p:nvSpPr>
        <p:spPr bwMode="auto">
          <a:xfrm>
            <a:off x="3787530" y="2143383"/>
            <a:ext cx="1043876" cy="275460"/>
          </a:xfrm>
          <a:prstGeom prst="rect">
            <a:avLst/>
          </a:prstGeom>
          <a:noFill/>
          <a:ln w="12700">
            <a:noFill/>
            <a:miter lim="800000"/>
            <a:headEnd type="none" w="sm" len="sm"/>
            <a:tailEnd type="none" w="sm" len="sm"/>
          </a:ln>
          <a:effectLst/>
        </p:spPr>
        <p:txBody>
          <a:bodyPr wrap="none">
            <a:spAutoFit/>
          </a:bodyPr>
          <a:lstStyle/>
          <a:p>
            <a:r>
              <a:rPr lang="en-US" sz="1400" dirty="0">
                <a:effectLst/>
                <a:latin typeface="Courier New" pitchFamily="49" charset="0"/>
              </a:rPr>
              <a:t>0x080000</a:t>
            </a:r>
            <a:endParaRPr lang="en-US" sz="1600" dirty="0">
              <a:effectLst/>
              <a:latin typeface="Courier New" pitchFamily="49" charset="0"/>
            </a:endParaRPr>
          </a:p>
        </p:txBody>
      </p:sp>
      <p:sp>
        <p:nvSpPr>
          <p:cNvPr id="38" name="Text Box 12"/>
          <p:cNvSpPr txBox="1">
            <a:spLocks noChangeArrowheads="1"/>
          </p:cNvSpPr>
          <p:nvPr/>
        </p:nvSpPr>
        <p:spPr bwMode="auto">
          <a:xfrm>
            <a:off x="3789210" y="2567079"/>
            <a:ext cx="1043876" cy="275460"/>
          </a:xfrm>
          <a:prstGeom prst="rect">
            <a:avLst/>
          </a:prstGeom>
          <a:noFill/>
          <a:ln w="12700">
            <a:noFill/>
            <a:miter lim="800000"/>
            <a:headEnd type="none" w="sm" len="sm"/>
            <a:tailEnd type="none" w="sm" len="sm"/>
          </a:ln>
          <a:effectLst/>
        </p:spPr>
        <p:txBody>
          <a:bodyPr wrap="none">
            <a:spAutoFit/>
          </a:bodyPr>
          <a:lstStyle/>
          <a:p>
            <a:r>
              <a:rPr lang="en-US" sz="1400" dirty="0">
                <a:effectLst/>
                <a:latin typeface="Courier New" pitchFamily="49" charset="0"/>
              </a:rPr>
              <a:t>0x08EFF0</a:t>
            </a:r>
            <a:endParaRPr lang="en-US" sz="1600" dirty="0">
              <a:effectLst/>
              <a:latin typeface="Courier New" pitchFamily="49" charset="0"/>
            </a:endParaRPr>
          </a:p>
        </p:txBody>
      </p:sp>
      <p:sp>
        <p:nvSpPr>
          <p:cNvPr id="44" name="Text Box 12"/>
          <p:cNvSpPr txBox="1">
            <a:spLocks noChangeArrowheads="1"/>
          </p:cNvSpPr>
          <p:nvPr/>
        </p:nvSpPr>
        <p:spPr bwMode="auto">
          <a:xfrm>
            <a:off x="3785866" y="3000823"/>
            <a:ext cx="1043876" cy="275460"/>
          </a:xfrm>
          <a:prstGeom prst="rect">
            <a:avLst/>
          </a:prstGeom>
          <a:noFill/>
          <a:ln w="12700">
            <a:noFill/>
            <a:miter lim="800000"/>
            <a:headEnd type="none" w="sm" len="sm"/>
            <a:tailEnd type="none" w="sm" len="sm"/>
          </a:ln>
          <a:effectLst/>
        </p:spPr>
        <p:txBody>
          <a:bodyPr wrap="none">
            <a:spAutoFit/>
          </a:bodyPr>
          <a:lstStyle/>
          <a:p>
            <a:r>
              <a:rPr lang="en-US" sz="1400" dirty="0">
                <a:effectLst/>
                <a:latin typeface="Courier New" pitchFamily="49" charset="0"/>
              </a:rPr>
              <a:t>0x090000</a:t>
            </a:r>
            <a:endParaRPr lang="en-US" sz="1600" dirty="0">
              <a:effectLst/>
              <a:latin typeface="Courier New" pitchFamily="49" charset="0"/>
            </a:endParaRPr>
          </a:p>
        </p:txBody>
      </p:sp>
      <p:sp>
        <p:nvSpPr>
          <p:cNvPr id="45" name="Text Box 12"/>
          <p:cNvSpPr txBox="1">
            <a:spLocks noChangeArrowheads="1"/>
          </p:cNvSpPr>
          <p:nvPr/>
        </p:nvSpPr>
        <p:spPr bwMode="auto">
          <a:xfrm>
            <a:off x="3787546" y="3384327"/>
            <a:ext cx="1043876" cy="275460"/>
          </a:xfrm>
          <a:prstGeom prst="rect">
            <a:avLst/>
          </a:prstGeom>
          <a:noFill/>
          <a:ln w="12700">
            <a:noFill/>
            <a:miter lim="800000"/>
            <a:headEnd type="none" w="sm" len="sm"/>
            <a:tailEnd type="none" w="sm" len="sm"/>
          </a:ln>
          <a:effectLst/>
        </p:spPr>
        <p:txBody>
          <a:bodyPr wrap="none">
            <a:spAutoFit/>
          </a:bodyPr>
          <a:lstStyle/>
          <a:p>
            <a:r>
              <a:rPr lang="en-US" sz="1400" dirty="0">
                <a:effectLst/>
                <a:latin typeface="Courier New" pitchFamily="49" charset="0"/>
              </a:rPr>
              <a:t>0x09EFF0</a:t>
            </a:r>
            <a:endParaRPr lang="en-US" sz="1600" dirty="0">
              <a:effectLst/>
              <a:latin typeface="Courier New" pitchFamily="49" charset="0"/>
            </a:endParaRPr>
          </a:p>
        </p:txBody>
      </p:sp>
      <p:sp>
        <p:nvSpPr>
          <p:cNvPr id="46" name="Line 57"/>
          <p:cNvSpPr>
            <a:spLocks noChangeShapeType="1"/>
          </p:cNvSpPr>
          <p:nvPr/>
        </p:nvSpPr>
        <p:spPr bwMode="auto">
          <a:xfrm flipH="1">
            <a:off x="4773908" y="2256303"/>
            <a:ext cx="1795462" cy="0"/>
          </a:xfrm>
          <a:prstGeom prst="line">
            <a:avLst/>
          </a:prstGeom>
          <a:noFill/>
          <a:ln w="19050">
            <a:solidFill>
              <a:schemeClr val="tx1"/>
            </a:solidFill>
            <a:round/>
            <a:headEnd type="none" w="sm" len="sm"/>
            <a:tailEnd type="triangle" w="med" len="med"/>
          </a:ln>
          <a:effectLst/>
        </p:spPr>
        <p:txBody>
          <a:bodyPr/>
          <a:lstStyle/>
          <a:p>
            <a:endParaRPr lang="en-US" dirty="0">
              <a:effectLst/>
            </a:endParaRPr>
          </a:p>
        </p:txBody>
      </p:sp>
      <p:sp>
        <p:nvSpPr>
          <p:cNvPr id="47" name="Line 57"/>
          <p:cNvSpPr>
            <a:spLocks noChangeShapeType="1"/>
          </p:cNvSpPr>
          <p:nvPr/>
        </p:nvSpPr>
        <p:spPr bwMode="auto">
          <a:xfrm flipH="1">
            <a:off x="4773908" y="3110383"/>
            <a:ext cx="1795462" cy="0"/>
          </a:xfrm>
          <a:prstGeom prst="line">
            <a:avLst/>
          </a:prstGeom>
          <a:noFill/>
          <a:ln w="19050">
            <a:solidFill>
              <a:schemeClr val="tx1"/>
            </a:solidFill>
            <a:round/>
            <a:headEnd type="none" w="sm" len="sm"/>
            <a:tailEnd type="triangle" w="med" len="med"/>
          </a:ln>
          <a:effectLst/>
        </p:spPr>
        <p:txBody>
          <a:bodyPr/>
          <a:lstStyle/>
          <a:p>
            <a:endParaRPr lang="en-US" dirty="0">
              <a:effectLst/>
            </a:endParaRPr>
          </a:p>
        </p:txBody>
      </p:sp>
      <p:sp>
        <p:nvSpPr>
          <p:cNvPr id="48" name="Line 57"/>
          <p:cNvSpPr>
            <a:spLocks noChangeShapeType="1"/>
          </p:cNvSpPr>
          <p:nvPr/>
        </p:nvSpPr>
        <p:spPr bwMode="auto">
          <a:xfrm flipH="1">
            <a:off x="4775588" y="3503935"/>
            <a:ext cx="1795462" cy="0"/>
          </a:xfrm>
          <a:prstGeom prst="line">
            <a:avLst/>
          </a:prstGeom>
          <a:noFill/>
          <a:ln w="19050">
            <a:solidFill>
              <a:schemeClr val="tx1"/>
            </a:solidFill>
            <a:round/>
            <a:headEnd type="none" w="sm" len="sm"/>
            <a:tailEnd type="triangle" w="med" len="med"/>
          </a:ln>
          <a:effectLst/>
        </p:spPr>
        <p:txBody>
          <a:bodyPr/>
          <a:lstStyle/>
          <a:p>
            <a:endParaRPr lang="en-US" dirty="0">
              <a:effectLst/>
            </a:endParaRPr>
          </a:p>
        </p:txBody>
      </p:sp>
    </p:spTree>
    <p:custDataLst>
      <p:tags r:id="rId1"/>
    </p:custDataLst>
    <p:extLst>
      <p:ext uri="{BB962C8B-B14F-4D97-AF65-F5344CB8AC3E}">
        <p14:creationId xmlns:p14="http://schemas.microsoft.com/office/powerpoint/2010/main" val="8900737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LORSCHEMEINDEX" val="2"/>
</p:tagLst>
</file>

<file path=ppt/tags/tag10.xml><?xml version="1.0" encoding="utf-8"?>
<p:tagLst xmlns:a="http://schemas.openxmlformats.org/drawingml/2006/main" xmlns:r="http://schemas.openxmlformats.org/officeDocument/2006/relationships" xmlns:p="http://schemas.openxmlformats.org/presentationml/2006/main">
  <p:tag name="COLORSCHEMEINDEX" val="2"/>
</p:tagLst>
</file>

<file path=ppt/tags/tag11.xml><?xml version="1.0" encoding="utf-8"?>
<p:tagLst xmlns:a="http://schemas.openxmlformats.org/drawingml/2006/main" xmlns:r="http://schemas.openxmlformats.org/officeDocument/2006/relationships" xmlns:p="http://schemas.openxmlformats.org/presentationml/2006/main">
  <p:tag name="COLORSCHEMEINDEX" val="2"/>
</p:tagLst>
</file>

<file path=ppt/tags/tag12.xml><?xml version="1.0" encoding="utf-8"?>
<p:tagLst xmlns:a="http://schemas.openxmlformats.org/drawingml/2006/main" xmlns:r="http://schemas.openxmlformats.org/officeDocument/2006/relationships" xmlns:p="http://schemas.openxmlformats.org/presentationml/2006/main">
  <p:tag name="COLORSCHEMEINDEX" val="2"/>
</p:tagLst>
</file>

<file path=ppt/tags/tag13.xml><?xml version="1.0" encoding="utf-8"?>
<p:tagLst xmlns:a="http://schemas.openxmlformats.org/drawingml/2006/main" xmlns:r="http://schemas.openxmlformats.org/officeDocument/2006/relationships" xmlns:p="http://schemas.openxmlformats.org/presentationml/2006/main">
  <p:tag name="COLORSCHEMEINDEX" val="2"/>
</p:tagLst>
</file>

<file path=ppt/tags/tag14.xml><?xml version="1.0" encoding="utf-8"?>
<p:tagLst xmlns:a="http://schemas.openxmlformats.org/drawingml/2006/main" xmlns:r="http://schemas.openxmlformats.org/officeDocument/2006/relationships" xmlns:p="http://schemas.openxmlformats.org/presentationml/2006/main">
  <p:tag name="COLORSCHEMEINDEX" val="2"/>
</p:tagLst>
</file>

<file path=ppt/tags/tag15.xml><?xml version="1.0" encoding="utf-8"?>
<p:tagLst xmlns:a="http://schemas.openxmlformats.org/drawingml/2006/main" xmlns:r="http://schemas.openxmlformats.org/officeDocument/2006/relationships" xmlns:p="http://schemas.openxmlformats.org/presentationml/2006/main">
  <p:tag name="COLORSCHEMEINDEX" val="2"/>
</p:tagLst>
</file>

<file path=ppt/tags/tag16.xml><?xml version="1.0" encoding="utf-8"?>
<p:tagLst xmlns:a="http://schemas.openxmlformats.org/drawingml/2006/main" xmlns:r="http://schemas.openxmlformats.org/officeDocument/2006/relationships" xmlns:p="http://schemas.openxmlformats.org/presentationml/2006/main">
  <p:tag name="COLORSCHEMEINDEX" val="2"/>
</p:tagLst>
</file>

<file path=ppt/tags/tag17.xml><?xml version="1.0" encoding="utf-8"?>
<p:tagLst xmlns:a="http://schemas.openxmlformats.org/drawingml/2006/main" xmlns:r="http://schemas.openxmlformats.org/officeDocument/2006/relationships" xmlns:p="http://schemas.openxmlformats.org/presentationml/2006/main">
  <p:tag name="COLORSCHEMEINDEX" val="2"/>
</p:tagLst>
</file>

<file path=ppt/tags/tag18.xml><?xml version="1.0" encoding="utf-8"?>
<p:tagLst xmlns:a="http://schemas.openxmlformats.org/drawingml/2006/main" xmlns:r="http://schemas.openxmlformats.org/officeDocument/2006/relationships" xmlns:p="http://schemas.openxmlformats.org/presentationml/2006/main">
  <p:tag name="COLORSCHEMEINDEX" val="2"/>
</p:tagLst>
</file>

<file path=ppt/tags/tag2.xml><?xml version="1.0" encoding="utf-8"?>
<p:tagLst xmlns:a="http://schemas.openxmlformats.org/drawingml/2006/main" xmlns:r="http://schemas.openxmlformats.org/officeDocument/2006/relationships" xmlns:p="http://schemas.openxmlformats.org/presentationml/2006/main">
  <p:tag name="COLORSCHEMEINDEX" val="2"/>
</p:tagLst>
</file>

<file path=ppt/tags/tag3.xml><?xml version="1.0" encoding="utf-8"?>
<p:tagLst xmlns:a="http://schemas.openxmlformats.org/drawingml/2006/main" xmlns:r="http://schemas.openxmlformats.org/officeDocument/2006/relationships" xmlns:p="http://schemas.openxmlformats.org/presentationml/2006/main">
  <p:tag name="COLORSCHEMEINDEX" val="2"/>
</p:tagLst>
</file>

<file path=ppt/tags/tag4.xml><?xml version="1.0" encoding="utf-8"?>
<p:tagLst xmlns:a="http://schemas.openxmlformats.org/drawingml/2006/main" xmlns:r="http://schemas.openxmlformats.org/officeDocument/2006/relationships" xmlns:p="http://schemas.openxmlformats.org/presentationml/2006/main">
  <p:tag name="COLORSCHEMEINDEX" val="2"/>
</p:tagLst>
</file>

<file path=ppt/tags/tag5.xml><?xml version="1.0" encoding="utf-8"?>
<p:tagLst xmlns:a="http://schemas.openxmlformats.org/drawingml/2006/main" xmlns:r="http://schemas.openxmlformats.org/officeDocument/2006/relationships" xmlns:p="http://schemas.openxmlformats.org/presentationml/2006/main">
  <p:tag name="COLORSCHEMEINDEX" val="2"/>
</p:tagLst>
</file>

<file path=ppt/tags/tag6.xml><?xml version="1.0" encoding="utf-8"?>
<p:tagLst xmlns:a="http://schemas.openxmlformats.org/drawingml/2006/main" xmlns:r="http://schemas.openxmlformats.org/officeDocument/2006/relationships" xmlns:p="http://schemas.openxmlformats.org/presentationml/2006/main">
  <p:tag name="COLORSCHEMEINDEX" val="2"/>
</p:tagLst>
</file>

<file path=ppt/tags/tag7.xml><?xml version="1.0" encoding="utf-8"?>
<p:tagLst xmlns:a="http://schemas.openxmlformats.org/drawingml/2006/main" xmlns:r="http://schemas.openxmlformats.org/officeDocument/2006/relationships" xmlns:p="http://schemas.openxmlformats.org/presentationml/2006/main">
  <p:tag name="COLORSCHEMEINDEX" val="2"/>
</p:tagLst>
</file>

<file path=ppt/tags/tag8.xml><?xml version="1.0" encoding="utf-8"?>
<p:tagLst xmlns:a="http://schemas.openxmlformats.org/drawingml/2006/main" xmlns:r="http://schemas.openxmlformats.org/officeDocument/2006/relationships" xmlns:p="http://schemas.openxmlformats.org/presentationml/2006/main">
  <p:tag name="COLORSCHEMEINDEX" val="2"/>
</p:tagLst>
</file>

<file path=ppt/tags/tag9.xml><?xml version="1.0" encoding="utf-8"?>
<p:tagLst xmlns:a="http://schemas.openxmlformats.org/drawingml/2006/main" xmlns:r="http://schemas.openxmlformats.org/officeDocument/2006/relationships" xmlns:p="http://schemas.openxmlformats.org/presentationml/2006/main">
  <p:tag name="COLORSCHEMEINDEX" val="2"/>
</p:tagLst>
</file>

<file path=ppt/theme/theme1.xml><?xml version="1.0" encoding="utf-8"?>
<a:theme xmlns:a="http://schemas.openxmlformats.org/drawingml/2006/main" name="ttoTheme">
  <a:themeElements>
    <a:clrScheme name="tto standard">
      <a:dk1>
        <a:srgbClr val="000000"/>
      </a:dk1>
      <a:lt1>
        <a:srgbClr val="FFFFFF"/>
      </a:lt1>
      <a:dk2>
        <a:srgbClr val="FF0000"/>
      </a:dk2>
      <a:lt2>
        <a:srgbClr val="FFFFFF"/>
      </a:lt2>
      <a:accent1>
        <a:srgbClr val="F9F9F9"/>
      </a:accent1>
      <a:accent2>
        <a:srgbClr val="DEDEDE"/>
      </a:accent2>
      <a:accent3>
        <a:srgbClr val="C7C7C7"/>
      </a:accent3>
      <a:accent4>
        <a:srgbClr val="6699FF"/>
      </a:accent4>
      <a:accent5>
        <a:srgbClr val="FF0000"/>
      </a:accent5>
      <a:accent6>
        <a:srgbClr val="FFFFFF"/>
      </a:accent6>
      <a:hlink>
        <a:srgbClr val="C7C7C7"/>
      </a:hlink>
      <a:folHlink>
        <a:srgbClr val="6699FF"/>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sz="2800" b="1" i="0" u="none" strike="noStrike" cap="none" normalizeH="0" baseline="0" dirty="0" smtClean="0">
            <a:ln>
              <a:noFill/>
            </a:ln>
            <a:solidFill>
              <a:schemeClr val="dk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defRPr>
        </a:defPPr>
      </a:lstStyle>
    </a:lnDef>
    <a:txDef>
      <a:spPr>
        <a:noFill/>
      </a:spPr>
      <a:bodyPr wrap="square" rtlCol="0" anchor="ctr" anchorCtr="0">
        <a:spAutoFit/>
      </a:bodyPr>
      <a:lstStyle>
        <a:defPPr>
          <a:defRPr dirty="0" smtClean="0">
            <a:solidFill>
              <a:schemeClr val="dk1"/>
            </a:solidFill>
            <a:effectLst/>
          </a:defRPr>
        </a:defPPr>
      </a:lstStyle>
    </a:txDef>
  </a:objectDefaults>
  <a:extraClrSchemeLst>
    <a:extraClrScheme>
      <a:clrScheme name="tto standard">
        <a:dk1>
          <a:srgbClr val="000000"/>
        </a:dk1>
        <a:lt1>
          <a:srgbClr val="FFFFFF"/>
        </a:lt1>
        <a:dk2>
          <a:srgbClr val="FF0000"/>
        </a:dk2>
        <a:lt2>
          <a:srgbClr val="FFFFFF"/>
        </a:lt2>
        <a:accent1>
          <a:srgbClr val="F9F9F9"/>
        </a:accent1>
        <a:accent2>
          <a:srgbClr val="DEDEDE"/>
        </a:accent2>
        <a:accent3>
          <a:srgbClr val="C7C7C7"/>
        </a:accent3>
        <a:accent4>
          <a:srgbClr val="6699FF"/>
        </a:accent4>
        <a:accent5>
          <a:srgbClr val="FF0000"/>
        </a:accent5>
        <a:accent6>
          <a:srgbClr val="FFFFFF"/>
        </a:accent6>
        <a:hlink>
          <a:srgbClr val="C7C7C7"/>
        </a:hlink>
        <a:folHlink>
          <a:srgbClr val="6699FF"/>
        </a:folHlink>
      </a:clrScheme>
      <a:clrMap bg1="lt1" tx1="dk1" bg2="lt2" tx2="dk2" accent1="accent1" accent2="accent2" accent3="accent3" accent4="accent4" accent5="accent5" accent6="accent6" hlink="hlink" folHlink="folHlink"/>
    </a:extraClrScheme>
    <a:extraClrScheme>
      <a:clrScheme name="tto 1">
        <a:dk1>
          <a:srgbClr val="000000"/>
        </a:dk1>
        <a:lt1>
          <a:srgbClr val="FEFFFF"/>
        </a:lt1>
        <a:dk2>
          <a:srgbClr val="000000"/>
        </a:dk2>
        <a:lt2>
          <a:srgbClr val="FEFFFF"/>
        </a:lt2>
        <a:accent1>
          <a:srgbClr val="F6F6F6"/>
        </a:accent1>
        <a:accent2>
          <a:srgbClr val="AFAFAF"/>
        </a:accent2>
        <a:accent3>
          <a:srgbClr val="DEDEDE"/>
        </a:accent3>
        <a:accent4>
          <a:srgbClr val="C3C3C3"/>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2181B7"/>
        </a:dk1>
        <a:lt1>
          <a:srgbClr val="FFFFFF"/>
        </a:lt1>
        <a:dk2>
          <a:srgbClr val="2181B7"/>
        </a:dk2>
        <a:lt2>
          <a:srgbClr val="FFFF99"/>
        </a:lt2>
        <a:accent1>
          <a:srgbClr val="003399"/>
        </a:accent1>
        <a:accent2>
          <a:srgbClr val="01B0FF"/>
        </a:accent2>
        <a:accent3>
          <a:srgbClr val="6666FF"/>
        </a:accent3>
        <a:accent4>
          <a:srgbClr val="1C6D9A"/>
        </a:accent4>
        <a:accent5>
          <a:srgbClr val="474B72"/>
        </a:accent5>
        <a:accent6>
          <a:srgbClr val="7030A0"/>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42AA4"/>
        </a:dk1>
        <a:lt1>
          <a:srgbClr val="FFFFFF"/>
        </a:lt1>
        <a:dk2>
          <a:srgbClr val="042AA4"/>
        </a:dk2>
        <a:lt2>
          <a:srgbClr val="FE9B03"/>
        </a:lt2>
        <a:accent1>
          <a:srgbClr val="000F40"/>
        </a:accent1>
        <a:accent2>
          <a:srgbClr val="603900"/>
        </a:accent2>
        <a:accent3>
          <a:srgbClr val="005C00"/>
        </a:accent3>
        <a:accent4>
          <a:srgbClr val="0249FC"/>
        </a:accent4>
        <a:accent5>
          <a:srgbClr val="7030A0"/>
        </a:accent5>
        <a:accent6>
          <a:srgbClr val="0000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FFFFFF"/>
        </a:lt2>
        <a:accent1>
          <a:srgbClr val="C0F6F5"/>
        </a:accent1>
        <a:accent2>
          <a:srgbClr val="FAFEDA"/>
        </a:accent2>
        <a:accent3>
          <a:srgbClr val="FFCCFF"/>
        </a:accent3>
        <a:accent4>
          <a:srgbClr val="B4FCB2"/>
        </a:accent4>
        <a:accent5>
          <a:srgbClr val="FFFF99"/>
        </a:accent5>
        <a:accent6>
          <a:srgbClr val="5DD3FF"/>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tto 6">
        <a:dk1>
          <a:srgbClr val="000000"/>
        </a:dk1>
        <a:lt1>
          <a:srgbClr val="FFFFFF"/>
        </a:lt1>
        <a:dk2>
          <a:srgbClr val="FF0000"/>
        </a:dk2>
        <a:lt2>
          <a:srgbClr val="FFFFFF"/>
        </a:lt2>
        <a:accent1>
          <a:srgbClr val="FFFF66"/>
        </a:accent1>
        <a:accent2>
          <a:srgbClr val="99FF66"/>
        </a:accent2>
        <a:accent3>
          <a:srgbClr val="99FFCC"/>
        </a:accent3>
        <a:accent4>
          <a:srgbClr val="FF99FF"/>
        </a:accent4>
        <a:accent5>
          <a:srgbClr val="93E2FF"/>
        </a:accent5>
        <a:accent6>
          <a:srgbClr val="FFE599"/>
        </a:accent6>
        <a:hlink>
          <a:srgbClr val="99FFCC"/>
        </a:hlink>
        <a:folHlink>
          <a:srgbClr val="FF99FF"/>
        </a:folHlink>
      </a:clrScheme>
      <a:clrMap bg1="lt1" tx1="dk1" bg2="lt2" tx2="dk2" accent1="accent1" accent2="accent2" accent3="accent3" accent4="accent4" accent5="accent5" accent6="accent6" hlink="hlink" folHlink="folHlink"/>
    </a:extraClrScheme>
    <a:extraClrScheme>
      <a:clrScheme name="tto 7">
        <a:dk1>
          <a:srgbClr val="FEFFFF"/>
        </a:dk1>
        <a:lt1>
          <a:srgbClr val="000000"/>
        </a:lt1>
        <a:dk2>
          <a:srgbClr val="FEFFFF"/>
        </a:dk2>
        <a:lt2>
          <a:srgbClr val="000000"/>
        </a:lt2>
        <a:accent1>
          <a:srgbClr val="F6F6F6"/>
        </a:accent1>
        <a:accent2>
          <a:srgbClr val="AFAFAF"/>
        </a:accent2>
        <a:accent3>
          <a:srgbClr val="DEDEDE"/>
        </a:accent3>
        <a:accent4>
          <a:srgbClr val="C3C3C3"/>
        </a:accent4>
        <a:accent5>
          <a:srgbClr val="FAFAFA"/>
        </a:accent5>
        <a:accent6>
          <a:srgbClr val="000000"/>
        </a:accent6>
        <a:hlink>
          <a:srgbClr val="DEDEDE"/>
        </a:hlink>
        <a:folHlink>
          <a:srgbClr val="C3C3C3"/>
        </a:folHlink>
      </a:clrScheme>
      <a:clrMap bg1="dk2" tx1="lt1" bg2="dk1" tx2="lt2" accent1="accent1" accent2="accent2" accent3="accent3" accent4="accent4" accent5="accent5" accent6="accent6" hlink="hlink" folHlink="folHlink"/>
    </a:extraClrScheme>
    <a:extraClrScheme>
      <a:clrScheme name="tto 8">
        <a:dk1>
          <a:srgbClr val="FFFFFF"/>
        </a:dk1>
        <a:lt1>
          <a:srgbClr val="000000"/>
        </a:lt1>
        <a:dk2>
          <a:srgbClr val="FFFFFF"/>
        </a:dk2>
        <a:lt2>
          <a:srgbClr val="FF0000"/>
        </a:lt2>
        <a:accent1>
          <a:srgbClr val="00CCFF"/>
        </a:accent1>
        <a:accent2>
          <a:srgbClr val="CC9900"/>
        </a:accent2>
        <a:accent3>
          <a:srgbClr val="00CC66"/>
        </a:accent3>
        <a:accent4>
          <a:srgbClr val="FFFF99"/>
        </a:accent4>
        <a:accent5>
          <a:srgbClr val="FF99CC"/>
        </a:accent5>
        <a:accent6>
          <a:srgbClr val="000000"/>
        </a:accent6>
        <a:hlink>
          <a:srgbClr val="00CC66"/>
        </a:hlink>
        <a:folHlink>
          <a:srgbClr val="FFFF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ttoTheme</Template>
  <TotalTime>5931</TotalTime>
  <Pages>3</Pages>
  <Words>4294</Words>
  <Application>Microsoft Office PowerPoint</Application>
  <PresentationFormat>On-screen Show (4:3)</PresentationFormat>
  <Paragraphs>1095</Paragraphs>
  <Slides>32</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PMingLiU</vt:lpstr>
      <vt:lpstr>Arial</vt:lpstr>
      <vt:lpstr>Arial Narrow</vt:lpstr>
      <vt:lpstr>Calibri</vt:lpstr>
      <vt:lpstr>Consolas</vt:lpstr>
      <vt:lpstr>Courier New</vt:lpstr>
      <vt:lpstr>Helvetica</vt:lpstr>
      <vt:lpstr>Symbol</vt:lpstr>
      <vt:lpstr>Times New Roman</vt:lpstr>
      <vt:lpstr>Wingdings</vt:lpstr>
      <vt:lpstr>ttoTheme</vt:lpstr>
      <vt:lpstr>Reset and Interrupts</vt:lpstr>
      <vt:lpstr>Module Objectives</vt:lpstr>
      <vt:lpstr>Reset Sources</vt:lpstr>
      <vt:lpstr>Enhanced Boot Modes</vt:lpstr>
      <vt:lpstr>Reset – Bootloader</vt:lpstr>
      <vt:lpstr>Emulation Boot Mode</vt:lpstr>
      <vt:lpstr>Stand-alone Boot Mode</vt:lpstr>
      <vt:lpstr>Boot Mode Definition</vt:lpstr>
      <vt:lpstr>Reset Code Flow - Summary</vt:lpstr>
      <vt:lpstr>After reset how do we get to main()?</vt:lpstr>
      <vt:lpstr>Peripheral Software Reset</vt:lpstr>
      <vt:lpstr>Interrupt Sources</vt:lpstr>
      <vt:lpstr>Maskable Interrupt Processing Conceptual Core Overview</vt:lpstr>
      <vt:lpstr>Interrupt Enable Register (IER)</vt:lpstr>
      <vt:lpstr>Interrupt Global Mask Bit</vt:lpstr>
      <vt:lpstr>Peripheral Interrupt Expansion - PIE</vt:lpstr>
      <vt:lpstr>F28004x PIE Assignment Table - Lower</vt:lpstr>
      <vt:lpstr>F28004x PIE Assignment Table - Upper</vt:lpstr>
      <vt:lpstr>PIEIER and PIEACK Registers</vt:lpstr>
      <vt:lpstr>Initialize Interrupt Module and PIE Block</vt:lpstr>
      <vt:lpstr>PIE Initialization Code Flow - Summary</vt:lpstr>
      <vt:lpstr>Interrupt Signal Flow – Summary </vt:lpstr>
      <vt:lpstr>Interrupt Response - Hardware Sequence</vt:lpstr>
      <vt:lpstr>Interrupt Latency</vt:lpstr>
      <vt:lpstr>PowerPoint Presentation</vt:lpstr>
      <vt:lpstr>Nesting Interrupt</vt:lpstr>
      <vt:lpstr>Nesting Interrupt 具體說明</vt:lpstr>
      <vt:lpstr>若ISR不多，可以直接在該ISR內，選擇那些其它的ISR可以中斷這個ISR，也就是允許其它的ISR可以中斷這個ISR。</vt:lpstr>
      <vt:lpstr>若ISR較多，較系統性的寫法，使用TI 的sw_prioritized_isr_levels.h裡面的mask來實現。 </vt:lpstr>
      <vt:lpstr>再一個例子，以driverlib為例 ~C2000ware\driverlib\f28003x\examples\interrupt\interrupt_ex3_sw_prioritization.c </vt:lpstr>
      <vt:lpstr>注意的是，Timer1/2 ISR trigger 直接進入CPU，並不需要用PIE。因此，不需處理PIEIER</vt:lpstr>
      <vt:lpstr>PowerPoint Presentation</vt:lpstr>
    </vt:vector>
  </TitlesOfParts>
  <Company>Texas Instruments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Reset and Interrupts</dc:title>
  <dc:subject>C2000</dc:subject>
  <dc:creator>TTO</dc:creator>
  <cp:keywords>4</cp:keywords>
  <cp:lastModifiedBy>Huang, Wayne</cp:lastModifiedBy>
  <cp:revision>506</cp:revision>
  <cp:lastPrinted>1601-01-01T00:00:00Z</cp:lastPrinted>
  <dcterms:created xsi:type="dcterms:W3CDTF">2001-10-22T17:29:25Z</dcterms:created>
  <dcterms:modified xsi:type="dcterms:W3CDTF">2021-08-03T07:36:17Z</dcterms:modified>
</cp:coreProperties>
</file>