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9" r:id="rId1"/>
  </p:sldMasterIdLst>
  <p:notesMasterIdLst>
    <p:notesMasterId r:id="rId41"/>
  </p:notesMasterIdLst>
  <p:handoutMasterIdLst>
    <p:handoutMasterId r:id="rId42"/>
  </p:handoutMasterIdLst>
  <p:sldIdLst>
    <p:sldId id="378" r:id="rId2"/>
    <p:sldId id="381" r:id="rId3"/>
    <p:sldId id="414" r:id="rId4"/>
    <p:sldId id="447" r:id="rId5"/>
    <p:sldId id="448" r:id="rId6"/>
    <p:sldId id="467" r:id="rId7"/>
    <p:sldId id="469" r:id="rId8"/>
    <p:sldId id="415" r:id="rId9"/>
    <p:sldId id="383" r:id="rId10"/>
    <p:sldId id="450" r:id="rId11"/>
    <p:sldId id="470" r:id="rId12"/>
    <p:sldId id="471" r:id="rId13"/>
    <p:sldId id="387" r:id="rId14"/>
    <p:sldId id="388" r:id="rId15"/>
    <p:sldId id="416" r:id="rId16"/>
    <p:sldId id="451" r:id="rId17"/>
    <p:sldId id="452" r:id="rId18"/>
    <p:sldId id="473" r:id="rId19"/>
    <p:sldId id="453" r:id="rId20"/>
    <p:sldId id="472" r:id="rId21"/>
    <p:sldId id="455" r:id="rId22"/>
    <p:sldId id="474" r:id="rId23"/>
    <p:sldId id="459" r:id="rId24"/>
    <p:sldId id="462" r:id="rId25"/>
    <p:sldId id="457" r:id="rId26"/>
    <p:sldId id="458" r:id="rId27"/>
    <p:sldId id="428" r:id="rId28"/>
    <p:sldId id="460" r:id="rId29"/>
    <p:sldId id="461" r:id="rId30"/>
    <p:sldId id="417" r:id="rId31"/>
    <p:sldId id="391" r:id="rId32"/>
    <p:sldId id="393" r:id="rId33"/>
    <p:sldId id="475" r:id="rId34"/>
    <p:sldId id="418" r:id="rId35"/>
    <p:sldId id="465" r:id="rId36"/>
    <p:sldId id="439" r:id="rId37"/>
    <p:sldId id="440" r:id="rId38"/>
    <p:sldId id="412" r:id="rId39"/>
    <p:sldId id="410" r:id="rId40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08"/>
    <a:srgbClr val="CECECE"/>
    <a:srgbClr val="EAEC5E"/>
    <a:srgbClr val="FC0128"/>
    <a:srgbClr val="51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 autoAdjust="0"/>
  </p:normalViewPr>
  <p:slideViewPr>
    <p:cSldViewPr snapToObjects="1">
      <p:cViewPr varScale="1">
        <p:scale>
          <a:sx n="90" d="100"/>
          <a:sy n="90" d="100"/>
        </p:scale>
        <p:origin x="-1190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050"/>
    </p:cViewPr>
  </p:sorterViewPr>
  <p:notesViewPr>
    <p:cSldViewPr snapToObjects="1"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127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853895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262147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309251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1129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13347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471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15395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1744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  <p:pic>
        <p:nvPicPr>
          <p:cNvPr id="9" name="Picture 8" descr="ti_pptbar_red_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486" y="6300256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8288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itle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dirty="0"/>
              <a:t>System Initialization</a:t>
            </a:r>
          </a:p>
        </p:txBody>
      </p:sp>
      <p:sp>
        <p:nvSpPr>
          <p:cNvPr id="186384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886200"/>
            <a:ext cx="7620000" cy="1068388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Module 5</a:t>
            </a:r>
          </a:p>
          <a:p>
            <a:r>
              <a:rPr lang="en-US" dirty="0"/>
              <a:t>C2000™ Microcontroller Workshop</a:t>
            </a:r>
          </a:p>
        </p:txBody>
      </p:sp>
      <p:sp>
        <p:nvSpPr>
          <p:cNvPr id="13" name="copyright"/>
          <p:cNvSpPr>
            <a:spLocks noChangeArrowheads="1"/>
          </p:cNvSpPr>
          <p:nvPr/>
        </p:nvSpPr>
        <p:spPr bwMode="auto">
          <a:xfrm>
            <a:off x="5080123" y="6567488"/>
            <a:ext cx="405765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dirty="0">
                <a:solidFill>
                  <a:schemeClr val="tx2"/>
                </a:solidFill>
                <a:latin typeface="Arial" charset="0"/>
              </a:rPr>
              <a:t>Copyright © </a:t>
            </a:r>
            <a:r>
              <a:rPr lang="en-US" sz="1200" b="0" dirty="0" smtClean="0">
                <a:solidFill>
                  <a:schemeClr val="tx2"/>
                </a:solidFill>
                <a:latin typeface="Arial" charset="0"/>
              </a:rPr>
              <a:t>2019 </a:t>
            </a:r>
            <a:r>
              <a:rPr lang="en-US" sz="1200" b="0" dirty="0">
                <a:solidFill>
                  <a:schemeClr val="tx2"/>
                </a:solidFill>
                <a:latin typeface="Arial" charset="0"/>
              </a:rPr>
              <a:t>Texas Instruments. All rights reserved.</a:t>
            </a:r>
            <a:r>
              <a:rPr lang="en-US" sz="1200" b="0" dirty="0">
                <a:latin typeface="Arial" charset="0"/>
              </a:rPr>
              <a:t> </a:t>
            </a:r>
            <a:endParaRPr lang="en-US" sz="1400" b="0" dirty="0">
              <a:latin typeface="Times New Roman" pitchFamily="18" charset="0"/>
            </a:endParaRPr>
          </a:p>
        </p:txBody>
      </p:sp>
      <p:pic>
        <p:nvPicPr>
          <p:cNvPr id="14" name="Picture 13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987" y="6384027"/>
            <a:ext cx="1753366" cy="41148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6"/>
          <p:cNvCxnSpPr/>
          <p:nvPr/>
        </p:nvCxnSpPr>
        <p:spPr bwMode="auto">
          <a:xfrm rot="5400000">
            <a:off x="3260250" y="3772765"/>
            <a:ext cx="1023937" cy="462915"/>
          </a:xfrm>
          <a:prstGeom prst="bentConnector4">
            <a:avLst>
              <a:gd name="adj1" fmla="val 43667"/>
              <a:gd name="adj2" fmla="val 14938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5220" name="Line 4"/>
          <p:cNvSpPr>
            <a:spLocks noChangeShapeType="1"/>
          </p:cNvSpPr>
          <p:nvPr/>
        </p:nvSpPr>
        <p:spPr bwMode="auto">
          <a:xfrm flipV="1">
            <a:off x="4210050" y="59658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221" name="Line 5"/>
          <p:cNvSpPr>
            <a:spLocks noChangeShapeType="1"/>
          </p:cNvSpPr>
          <p:nvPr/>
        </p:nvSpPr>
        <p:spPr bwMode="auto">
          <a:xfrm flipV="1">
            <a:off x="4405313" y="59658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245" name="Text Box 29"/>
          <p:cNvSpPr txBox="1">
            <a:spLocks noChangeArrowheads="1"/>
          </p:cNvSpPr>
          <p:nvPr/>
        </p:nvSpPr>
        <p:spPr bwMode="auto">
          <a:xfrm>
            <a:off x="713486" y="1681798"/>
            <a:ext cx="846137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effectLst/>
                <a:latin typeface="Arial" charset="0"/>
              </a:rPr>
              <a:t>WDCLK</a:t>
            </a:r>
          </a:p>
        </p:txBody>
      </p:sp>
      <p:sp>
        <p:nvSpPr>
          <p:cNvPr id="265246" name="Text Box 30"/>
          <p:cNvSpPr txBox="1">
            <a:spLocks noChangeArrowheads="1"/>
          </p:cNvSpPr>
          <p:nvPr/>
        </p:nvSpPr>
        <p:spPr bwMode="auto">
          <a:xfrm>
            <a:off x="541338" y="3704273"/>
            <a:ext cx="822325" cy="436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400">
                <a:effectLst/>
                <a:latin typeface="Arial" charset="0"/>
              </a:rPr>
              <a:t>System</a:t>
            </a:r>
          </a:p>
          <a:p>
            <a:pPr algn="r">
              <a:spcBef>
                <a:spcPct val="0"/>
              </a:spcBef>
            </a:pPr>
            <a:r>
              <a:rPr lang="en-US" sz="1400">
                <a:effectLst/>
                <a:latin typeface="Arial" charset="0"/>
              </a:rPr>
              <a:t>Reset</a:t>
            </a:r>
          </a:p>
        </p:txBody>
      </p:sp>
      <p:sp>
        <p:nvSpPr>
          <p:cNvPr id="265275" name="Rectangle 59"/>
          <p:cNvSpPr>
            <a:spLocks noChangeArrowheads="1"/>
          </p:cNvSpPr>
          <p:nvPr/>
        </p:nvSpPr>
        <p:spPr bwMode="auto">
          <a:xfrm>
            <a:off x="2595563" y="2777173"/>
            <a:ext cx="1981200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276" name="Text Box 60"/>
          <p:cNvSpPr txBox="1">
            <a:spLocks noChangeArrowheads="1"/>
          </p:cNvSpPr>
          <p:nvPr/>
        </p:nvSpPr>
        <p:spPr bwMode="auto">
          <a:xfrm>
            <a:off x="2676525" y="2842260"/>
            <a:ext cx="1843087" cy="534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 dirty="0">
                <a:effectLst/>
                <a:latin typeface="Arial" charset="0"/>
              </a:rPr>
              <a:t>8-bit Watchdog</a:t>
            </a:r>
          </a:p>
          <a:p>
            <a:pPr algn="ctr">
              <a:spcBef>
                <a:spcPct val="0"/>
              </a:spcBef>
            </a:pPr>
            <a:r>
              <a:rPr lang="en-US" sz="1800" dirty="0">
                <a:effectLst/>
                <a:latin typeface="Arial" charset="0"/>
              </a:rPr>
              <a:t>Counter</a:t>
            </a:r>
          </a:p>
        </p:txBody>
      </p:sp>
      <p:sp>
        <p:nvSpPr>
          <p:cNvPr id="265277" name="Text Box 61"/>
          <p:cNvSpPr txBox="1">
            <a:spLocks noChangeArrowheads="1"/>
          </p:cNvSpPr>
          <p:nvPr/>
        </p:nvSpPr>
        <p:spPr bwMode="auto">
          <a:xfrm>
            <a:off x="2867343" y="3369310"/>
            <a:ext cx="54927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>
                <a:effectLst/>
                <a:latin typeface="Arial" charset="0"/>
              </a:rPr>
              <a:t>CLR</a:t>
            </a:r>
            <a:endParaRPr lang="en-US" sz="2000" dirty="0">
              <a:effectLst/>
              <a:latin typeface="Arial" charset="0"/>
            </a:endParaRPr>
          </a:p>
        </p:txBody>
      </p:sp>
      <p:grpSp>
        <p:nvGrpSpPr>
          <p:cNvPr id="265278" name="Group 62"/>
          <p:cNvGrpSpPr>
            <a:grpSpLocks/>
          </p:cNvGrpSpPr>
          <p:nvPr/>
        </p:nvGrpSpPr>
        <p:grpSpPr bwMode="auto">
          <a:xfrm>
            <a:off x="4991100" y="5591175"/>
            <a:ext cx="776287" cy="625475"/>
            <a:chOff x="3840" y="3504"/>
            <a:chExt cx="489" cy="394"/>
          </a:xfrm>
        </p:grpSpPr>
        <p:sp>
          <p:nvSpPr>
            <p:cNvPr id="265279" name="AutoShape 63"/>
            <p:cNvSpPr>
              <a:spLocks noChangeArrowheads="1"/>
            </p:cNvSpPr>
            <p:nvPr/>
          </p:nvSpPr>
          <p:spPr bwMode="auto">
            <a:xfrm flipH="1">
              <a:off x="3949" y="3504"/>
              <a:ext cx="380" cy="394"/>
            </a:xfrm>
            <a:prstGeom prst="moon">
              <a:avLst>
                <a:gd name="adj" fmla="val 80264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65280" name="Arc 64"/>
            <p:cNvSpPr>
              <a:spLocks/>
            </p:cNvSpPr>
            <p:nvPr/>
          </p:nvSpPr>
          <p:spPr bwMode="auto">
            <a:xfrm>
              <a:off x="3840" y="3509"/>
              <a:ext cx="111" cy="387"/>
            </a:xfrm>
            <a:custGeom>
              <a:avLst/>
              <a:gdLst>
                <a:gd name="G0" fmla="+- 0 0 0"/>
                <a:gd name="G1" fmla="+- 21130 0 0"/>
                <a:gd name="G2" fmla="+- 21600 0 0"/>
                <a:gd name="T0" fmla="*/ 4481 w 21600"/>
                <a:gd name="T1" fmla="*/ 0 h 41800"/>
                <a:gd name="T2" fmla="*/ 6269 w 21600"/>
                <a:gd name="T3" fmla="*/ 41800 h 41800"/>
                <a:gd name="T4" fmla="*/ 0 w 21600"/>
                <a:gd name="T5" fmla="*/ 21130 h 4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800" fill="none" extrusionOk="0">
                  <a:moveTo>
                    <a:pt x="4481" y="-1"/>
                  </a:moveTo>
                  <a:cubicBezTo>
                    <a:pt x="14461" y="2116"/>
                    <a:pt x="21600" y="10927"/>
                    <a:pt x="21600" y="21130"/>
                  </a:cubicBezTo>
                  <a:cubicBezTo>
                    <a:pt x="21600" y="30644"/>
                    <a:pt x="15374" y="39038"/>
                    <a:pt x="6269" y="41800"/>
                  </a:cubicBezTo>
                </a:path>
                <a:path w="21600" h="41800" stroke="0" extrusionOk="0">
                  <a:moveTo>
                    <a:pt x="4481" y="-1"/>
                  </a:moveTo>
                  <a:cubicBezTo>
                    <a:pt x="14461" y="2116"/>
                    <a:pt x="21600" y="10927"/>
                    <a:pt x="21600" y="21130"/>
                  </a:cubicBezTo>
                  <a:cubicBezTo>
                    <a:pt x="21600" y="30644"/>
                    <a:pt x="15374" y="39038"/>
                    <a:pt x="6269" y="41800"/>
                  </a:cubicBezTo>
                  <a:lnTo>
                    <a:pt x="0" y="2113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</p:grpSp>
      <p:sp>
        <p:nvSpPr>
          <p:cNvPr id="265281" name="AutoShape 65"/>
          <p:cNvSpPr>
            <a:spLocks noChangeArrowheads="1"/>
          </p:cNvSpPr>
          <p:nvPr/>
        </p:nvSpPr>
        <p:spPr bwMode="auto">
          <a:xfrm flipH="1">
            <a:off x="6356350" y="3696335"/>
            <a:ext cx="603250" cy="625475"/>
          </a:xfrm>
          <a:prstGeom prst="moon">
            <a:avLst>
              <a:gd name="adj" fmla="val 80264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282" name="AutoShape 66"/>
          <p:cNvSpPr>
            <a:spLocks noChangeArrowheads="1"/>
          </p:cNvSpPr>
          <p:nvPr/>
        </p:nvSpPr>
        <p:spPr bwMode="auto">
          <a:xfrm flipH="1">
            <a:off x="2160905" y="3772535"/>
            <a:ext cx="603250" cy="625475"/>
          </a:xfrm>
          <a:prstGeom prst="moon">
            <a:avLst>
              <a:gd name="adj" fmla="val 80264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290" name="Rectangle 74"/>
          <p:cNvSpPr>
            <a:spLocks noChangeArrowheads="1"/>
          </p:cNvSpPr>
          <p:nvPr/>
        </p:nvSpPr>
        <p:spPr bwMode="auto">
          <a:xfrm>
            <a:off x="536893" y="5220335"/>
            <a:ext cx="1066800" cy="762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291" name="Text Box 75"/>
          <p:cNvSpPr txBox="1">
            <a:spLocks noChangeArrowheads="1"/>
          </p:cNvSpPr>
          <p:nvPr/>
        </p:nvSpPr>
        <p:spPr bwMode="auto">
          <a:xfrm>
            <a:off x="490855" y="5250498"/>
            <a:ext cx="1165225" cy="677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>
                <a:effectLst/>
                <a:latin typeface="Arial" charset="0"/>
              </a:rPr>
              <a:t>Watchdog</a:t>
            </a:r>
          </a:p>
          <a:p>
            <a:pPr algn="ctr">
              <a:spcBef>
                <a:spcPct val="0"/>
              </a:spcBef>
            </a:pPr>
            <a:r>
              <a:rPr lang="en-US" sz="1600">
                <a:effectLst/>
                <a:latin typeface="Arial" charset="0"/>
              </a:rPr>
              <a:t>Reset Key</a:t>
            </a:r>
          </a:p>
          <a:p>
            <a:pPr algn="ctr">
              <a:spcBef>
                <a:spcPct val="0"/>
              </a:spcBef>
            </a:pPr>
            <a:r>
              <a:rPr lang="en-US" sz="1600">
                <a:effectLst/>
                <a:latin typeface="Arial" charset="0"/>
              </a:rPr>
              <a:t>Register</a:t>
            </a:r>
          </a:p>
        </p:txBody>
      </p:sp>
      <p:sp>
        <p:nvSpPr>
          <p:cNvPr id="265292" name="Rectangle 76"/>
          <p:cNvSpPr>
            <a:spLocks noChangeArrowheads="1"/>
          </p:cNvSpPr>
          <p:nvPr/>
        </p:nvSpPr>
        <p:spPr bwMode="auto">
          <a:xfrm>
            <a:off x="614680" y="4458335"/>
            <a:ext cx="91440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293" name="Text Box 77"/>
          <p:cNvSpPr txBox="1">
            <a:spLocks noChangeArrowheads="1"/>
          </p:cNvSpPr>
          <p:nvPr/>
        </p:nvSpPr>
        <p:spPr bwMode="auto">
          <a:xfrm>
            <a:off x="567055" y="4482148"/>
            <a:ext cx="1008062" cy="48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charset="0"/>
              </a:rPr>
              <a:t>55 + AA</a:t>
            </a:r>
          </a:p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charset="0"/>
              </a:rPr>
              <a:t>Detector</a:t>
            </a:r>
          </a:p>
        </p:txBody>
      </p:sp>
      <p:sp>
        <p:nvSpPr>
          <p:cNvPr id="265296" name="Line 80"/>
          <p:cNvSpPr>
            <a:spLocks noChangeShapeType="1"/>
          </p:cNvSpPr>
          <p:nvPr/>
        </p:nvSpPr>
        <p:spPr bwMode="auto">
          <a:xfrm flipH="1">
            <a:off x="1343025" y="3924935"/>
            <a:ext cx="90519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299" name="Line 83"/>
          <p:cNvSpPr>
            <a:spLocks noChangeShapeType="1"/>
          </p:cNvSpPr>
          <p:nvPr/>
        </p:nvSpPr>
        <p:spPr bwMode="auto">
          <a:xfrm rot="16200000">
            <a:off x="949643" y="5106035"/>
            <a:ext cx="227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317" name="Rectangle 101"/>
          <p:cNvSpPr>
            <a:spLocks noChangeArrowheads="1"/>
          </p:cNvSpPr>
          <p:nvPr/>
        </p:nvSpPr>
        <p:spPr bwMode="auto">
          <a:xfrm>
            <a:off x="3903663" y="6119813"/>
            <a:ext cx="609600" cy="304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318" name="Text Box 102"/>
          <p:cNvSpPr txBox="1">
            <a:spLocks noChangeArrowheads="1"/>
          </p:cNvSpPr>
          <p:nvPr/>
        </p:nvSpPr>
        <p:spPr bwMode="auto">
          <a:xfrm>
            <a:off x="3867150" y="6165850"/>
            <a:ext cx="681037" cy="265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>
                <a:effectLst/>
                <a:latin typeface="Arial" charset="0"/>
              </a:rPr>
              <a:t>1  0  1</a:t>
            </a:r>
          </a:p>
        </p:txBody>
      </p:sp>
      <p:sp>
        <p:nvSpPr>
          <p:cNvPr id="265319" name="Line 103"/>
          <p:cNvSpPr>
            <a:spLocks noChangeShapeType="1"/>
          </p:cNvSpPr>
          <p:nvPr/>
        </p:nvSpPr>
        <p:spPr bwMode="auto">
          <a:xfrm>
            <a:off x="4098925" y="61198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320" name="Line 104"/>
          <p:cNvSpPr>
            <a:spLocks noChangeShapeType="1"/>
          </p:cNvSpPr>
          <p:nvPr/>
        </p:nvSpPr>
        <p:spPr bwMode="auto">
          <a:xfrm>
            <a:off x="4303713" y="61198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321" name="Rectangle 105"/>
          <p:cNvSpPr>
            <a:spLocks noChangeArrowheads="1"/>
          </p:cNvSpPr>
          <p:nvPr/>
        </p:nvSpPr>
        <p:spPr bwMode="auto">
          <a:xfrm>
            <a:off x="3902075" y="5362575"/>
            <a:ext cx="609600" cy="304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322" name="Line 106"/>
          <p:cNvSpPr>
            <a:spLocks noChangeShapeType="1"/>
          </p:cNvSpPr>
          <p:nvPr/>
        </p:nvSpPr>
        <p:spPr bwMode="auto">
          <a:xfrm>
            <a:off x="4097338" y="53625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323" name="Line 107"/>
          <p:cNvSpPr>
            <a:spLocks noChangeShapeType="1"/>
          </p:cNvSpPr>
          <p:nvPr/>
        </p:nvSpPr>
        <p:spPr bwMode="auto">
          <a:xfrm>
            <a:off x="4302125" y="53625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325" name="Line 109"/>
          <p:cNvSpPr>
            <a:spLocks noChangeShapeType="1"/>
          </p:cNvSpPr>
          <p:nvPr/>
        </p:nvSpPr>
        <p:spPr bwMode="auto">
          <a:xfrm flipV="1">
            <a:off x="4210050" y="5670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326" name="Line 110"/>
          <p:cNvSpPr>
            <a:spLocks noChangeShapeType="1"/>
          </p:cNvSpPr>
          <p:nvPr/>
        </p:nvSpPr>
        <p:spPr bwMode="auto">
          <a:xfrm flipV="1">
            <a:off x="4405313" y="5670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334" name="Text Box 118"/>
          <p:cNvSpPr txBox="1">
            <a:spLocks noChangeArrowheads="1"/>
          </p:cNvSpPr>
          <p:nvPr/>
        </p:nvSpPr>
        <p:spPr bwMode="auto">
          <a:xfrm>
            <a:off x="4743450" y="5837238"/>
            <a:ext cx="247650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>
                <a:effectLst/>
                <a:latin typeface="Times New Roman" pitchFamily="18" charset="0"/>
              </a:rPr>
              <a:t>/</a:t>
            </a:r>
          </a:p>
        </p:txBody>
      </p:sp>
      <p:sp>
        <p:nvSpPr>
          <p:cNvPr id="265335" name="Text Box 119"/>
          <p:cNvSpPr txBox="1">
            <a:spLocks noChangeArrowheads="1"/>
          </p:cNvSpPr>
          <p:nvPr/>
        </p:nvSpPr>
        <p:spPr bwMode="auto">
          <a:xfrm>
            <a:off x="4743450" y="5667375"/>
            <a:ext cx="247650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>
                <a:effectLst/>
                <a:latin typeface="Times New Roman" pitchFamily="18" charset="0"/>
              </a:rPr>
              <a:t>/</a:t>
            </a:r>
          </a:p>
        </p:txBody>
      </p:sp>
      <p:sp>
        <p:nvSpPr>
          <p:cNvPr id="265336" name="Text Box 120"/>
          <p:cNvSpPr txBox="1">
            <a:spLocks noChangeArrowheads="1"/>
          </p:cNvSpPr>
          <p:nvPr/>
        </p:nvSpPr>
        <p:spPr bwMode="auto">
          <a:xfrm>
            <a:off x="4629150" y="5594350"/>
            <a:ext cx="284162" cy="265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>
                <a:effectLst/>
                <a:latin typeface="Arial" charset="0"/>
              </a:rPr>
              <a:t>3</a:t>
            </a:r>
          </a:p>
        </p:txBody>
      </p:sp>
      <p:sp>
        <p:nvSpPr>
          <p:cNvPr id="265337" name="Text Box 121"/>
          <p:cNvSpPr txBox="1">
            <a:spLocks noChangeArrowheads="1"/>
          </p:cNvSpPr>
          <p:nvPr/>
        </p:nvSpPr>
        <p:spPr bwMode="auto">
          <a:xfrm>
            <a:off x="4625975" y="5999163"/>
            <a:ext cx="284162" cy="265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>
                <a:effectLst/>
                <a:latin typeface="Arial" charset="0"/>
              </a:rPr>
              <a:t>3</a:t>
            </a:r>
          </a:p>
        </p:txBody>
      </p:sp>
      <p:sp>
        <p:nvSpPr>
          <p:cNvPr id="265346" name="Text Box 130"/>
          <p:cNvSpPr txBox="1">
            <a:spLocks noChangeArrowheads="1"/>
          </p:cNvSpPr>
          <p:nvPr/>
        </p:nvSpPr>
        <p:spPr bwMode="auto">
          <a:xfrm>
            <a:off x="7011011" y="1931035"/>
            <a:ext cx="784225" cy="265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b="0">
                <a:effectLst/>
                <a:latin typeface="Arial" charset="0"/>
              </a:rPr>
              <a:t>WDDIS</a:t>
            </a:r>
          </a:p>
        </p:txBody>
      </p:sp>
      <p:sp>
        <p:nvSpPr>
          <p:cNvPr id="265354" name="Text Box 138"/>
          <p:cNvSpPr txBox="1">
            <a:spLocks noChangeArrowheads="1"/>
          </p:cNvSpPr>
          <p:nvPr/>
        </p:nvSpPr>
        <p:spPr bwMode="auto">
          <a:xfrm>
            <a:off x="3779838" y="5124133"/>
            <a:ext cx="863600" cy="265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b="0" dirty="0">
                <a:effectLst/>
                <a:latin typeface="Arial" charset="0"/>
              </a:rPr>
              <a:t>WDCHK</a:t>
            </a:r>
          </a:p>
        </p:txBody>
      </p:sp>
      <p:sp>
        <p:nvSpPr>
          <p:cNvPr id="265355" name="Text Box 139"/>
          <p:cNvSpPr txBox="1">
            <a:spLocks noChangeArrowheads="1"/>
          </p:cNvSpPr>
          <p:nvPr/>
        </p:nvSpPr>
        <p:spPr bwMode="auto">
          <a:xfrm>
            <a:off x="5761038" y="5914708"/>
            <a:ext cx="1417637" cy="238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200">
                <a:effectLst/>
                <a:latin typeface="Arial" charset="0"/>
              </a:rPr>
              <a:t>Bad WDCHK Key</a:t>
            </a:r>
            <a:endParaRPr lang="en-US" sz="1400">
              <a:effectLst/>
              <a:latin typeface="Arial" charset="0"/>
            </a:endParaRPr>
          </a:p>
        </p:txBody>
      </p:sp>
      <p:sp>
        <p:nvSpPr>
          <p:cNvPr id="265365" name="Rectangle 149"/>
          <p:cNvSpPr>
            <a:spLocks noChangeArrowheads="1"/>
          </p:cNvSpPr>
          <p:nvPr/>
        </p:nvSpPr>
        <p:spPr bwMode="auto">
          <a:xfrm>
            <a:off x="7270750" y="3769360"/>
            <a:ext cx="712787" cy="460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366" name="Text Box 150"/>
          <p:cNvSpPr txBox="1">
            <a:spLocks noChangeArrowheads="1"/>
          </p:cNvSpPr>
          <p:nvPr/>
        </p:nvSpPr>
        <p:spPr bwMode="auto">
          <a:xfrm>
            <a:off x="7246938" y="3786823"/>
            <a:ext cx="769937" cy="436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>
                <a:effectLst/>
                <a:latin typeface="Arial" charset="0"/>
              </a:rPr>
              <a:t>Output</a:t>
            </a:r>
          </a:p>
          <a:p>
            <a:pPr algn="ctr">
              <a:spcBef>
                <a:spcPct val="0"/>
              </a:spcBef>
            </a:pPr>
            <a:r>
              <a:rPr lang="en-US" sz="1400">
                <a:effectLst/>
                <a:latin typeface="Arial" charset="0"/>
              </a:rPr>
              <a:t>Pulse</a:t>
            </a:r>
          </a:p>
        </p:txBody>
      </p:sp>
      <p:sp>
        <p:nvSpPr>
          <p:cNvPr id="265367" name="Line 151"/>
          <p:cNvSpPr>
            <a:spLocks noChangeShapeType="1"/>
          </p:cNvSpPr>
          <p:nvPr/>
        </p:nvSpPr>
        <p:spPr bwMode="auto">
          <a:xfrm>
            <a:off x="6962775" y="4001135"/>
            <a:ext cx="306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379" name="Line 163"/>
          <p:cNvSpPr>
            <a:spLocks noChangeShapeType="1"/>
          </p:cNvSpPr>
          <p:nvPr/>
        </p:nvSpPr>
        <p:spPr bwMode="auto">
          <a:xfrm>
            <a:off x="7985125" y="4137660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380" name="Line 164"/>
          <p:cNvSpPr>
            <a:spLocks noChangeShapeType="1"/>
          </p:cNvSpPr>
          <p:nvPr/>
        </p:nvSpPr>
        <p:spPr bwMode="auto">
          <a:xfrm>
            <a:off x="7981950" y="3870960"/>
            <a:ext cx="650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381" name="Text Box 165"/>
          <p:cNvSpPr txBox="1">
            <a:spLocks noChangeArrowheads="1"/>
          </p:cNvSpPr>
          <p:nvPr/>
        </p:nvSpPr>
        <p:spPr bwMode="auto">
          <a:xfrm>
            <a:off x="8035925" y="3599498"/>
            <a:ext cx="742950" cy="238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200">
                <a:effectLst/>
                <a:latin typeface="Arial" charset="0"/>
              </a:rPr>
              <a:t>WDRST</a:t>
            </a:r>
            <a:endParaRPr lang="en-US" sz="1600">
              <a:effectLst/>
              <a:latin typeface="Arial" charset="0"/>
            </a:endParaRPr>
          </a:p>
        </p:txBody>
      </p:sp>
      <p:sp>
        <p:nvSpPr>
          <p:cNvPr id="265382" name="Text Box 166"/>
          <p:cNvSpPr txBox="1">
            <a:spLocks noChangeArrowheads="1"/>
          </p:cNvSpPr>
          <p:nvPr/>
        </p:nvSpPr>
        <p:spPr bwMode="auto">
          <a:xfrm>
            <a:off x="8050213" y="4191635"/>
            <a:ext cx="684212" cy="238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200">
                <a:effectLst/>
                <a:latin typeface="Arial" charset="0"/>
              </a:rPr>
              <a:t>WDINT</a:t>
            </a:r>
            <a:endParaRPr lang="en-US" sz="1600">
              <a:effectLst/>
              <a:latin typeface="Arial" charset="0"/>
            </a:endParaRPr>
          </a:p>
        </p:txBody>
      </p:sp>
      <p:sp>
        <p:nvSpPr>
          <p:cNvPr id="265396" name="Text Box 180"/>
          <p:cNvSpPr txBox="1">
            <a:spLocks noChangeArrowheads="1"/>
          </p:cNvSpPr>
          <p:nvPr/>
        </p:nvSpPr>
        <p:spPr bwMode="auto">
          <a:xfrm>
            <a:off x="6679224" y="1176973"/>
            <a:ext cx="1423987" cy="265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b="0">
                <a:effectLst/>
                <a:latin typeface="Arial" charset="0"/>
              </a:rPr>
              <a:t>WDOVERRIDE</a:t>
            </a:r>
          </a:p>
        </p:txBody>
      </p:sp>
      <p:sp>
        <p:nvSpPr>
          <p:cNvPr id="265398" name="Text Box 182"/>
          <p:cNvSpPr txBox="1">
            <a:spLocks noChangeArrowheads="1"/>
          </p:cNvSpPr>
          <p:nvPr/>
        </p:nvSpPr>
        <p:spPr bwMode="auto">
          <a:xfrm>
            <a:off x="1535430" y="4759960"/>
            <a:ext cx="904875" cy="238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200" dirty="0">
                <a:effectLst/>
                <a:latin typeface="Arial" charset="0"/>
              </a:rPr>
              <a:t>Good Key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265399" name="Freeform 183"/>
          <p:cNvSpPr>
            <a:spLocks/>
          </p:cNvSpPr>
          <p:nvPr/>
        </p:nvSpPr>
        <p:spPr bwMode="auto">
          <a:xfrm>
            <a:off x="4003675" y="5664200"/>
            <a:ext cx="1154112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0"/>
              </a:cxn>
              <a:cxn ang="0">
                <a:pos x="727" y="100"/>
              </a:cxn>
            </a:cxnLst>
            <a:rect l="0" t="0" r="r" b="b"/>
            <a:pathLst>
              <a:path w="727" h="100">
                <a:moveTo>
                  <a:pt x="0" y="0"/>
                </a:moveTo>
                <a:lnTo>
                  <a:pt x="0" y="100"/>
                </a:lnTo>
                <a:lnTo>
                  <a:pt x="727" y="10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400" name="Freeform 184"/>
          <p:cNvSpPr>
            <a:spLocks/>
          </p:cNvSpPr>
          <p:nvPr/>
        </p:nvSpPr>
        <p:spPr bwMode="auto">
          <a:xfrm flipV="1">
            <a:off x="4003675" y="5965825"/>
            <a:ext cx="1154112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0"/>
              </a:cxn>
              <a:cxn ang="0">
                <a:pos x="727" y="100"/>
              </a:cxn>
            </a:cxnLst>
            <a:rect l="0" t="0" r="r" b="b"/>
            <a:pathLst>
              <a:path w="727" h="100">
                <a:moveTo>
                  <a:pt x="0" y="0"/>
                </a:moveTo>
                <a:lnTo>
                  <a:pt x="0" y="100"/>
                </a:lnTo>
                <a:lnTo>
                  <a:pt x="727" y="10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401" name="Rectangle 185"/>
          <p:cNvSpPr>
            <a:spLocks noChangeArrowheads="1"/>
          </p:cNvSpPr>
          <p:nvPr/>
        </p:nvSpPr>
        <p:spPr bwMode="auto">
          <a:xfrm>
            <a:off x="4039562" y="1516698"/>
            <a:ext cx="1454150" cy="657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402" name="Text Box 186"/>
          <p:cNvSpPr txBox="1">
            <a:spLocks noChangeArrowheads="1"/>
          </p:cNvSpPr>
          <p:nvPr/>
        </p:nvSpPr>
        <p:spPr bwMode="auto">
          <a:xfrm>
            <a:off x="4123700" y="1586548"/>
            <a:ext cx="1292225" cy="534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 dirty="0">
                <a:effectLst/>
                <a:latin typeface="Arial" charset="0"/>
              </a:rPr>
              <a:t>Watchdog</a:t>
            </a:r>
          </a:p>
          <a:p>
            <a:pPr algn="ctr">
              <a:spcBef>
                <a:spcPct val="0"/>
              </a:spcBef>
            </a:pPr>
            <a:r>
              <a:rPr lang="en-US" sz="1800" dirty="0" smtClean="0">
                <a:effectLst/>
                <a:latin typeface="Arial" charset="0"/>
              </a:rPr>
              <a:t>Pre-scaler</a:t>
            </a:r>
            <a:endParaRPr lang="en-US" sz="1800" dirty="0">
              <a:effectLst/>
              <a:latin typeface="Arial" charset="0"/>
            </a:endParaRPr>
          </a:p>
        </p:txBody>
      </p:sp>
      <p:sp>
        <p:nvSpPr>
          <p:cNvPr id="265345" name="Text Box 129"/>
          <p:cNvSpPr txBox="1">
            <a:spLocks noChangeArrowheads="1"/>
          </p:cNvSpPr>
          <p:nvPr/>
        </p:nvSpPr>
        <p:spPr bwMode="auto">
          <a:xfrm>
            <a:off x="4396750" y="1271270"/>
            <a:ext cx="725487" cy="265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b="0" dirty="0">
                <a:effectLst/>
                <a:latin typeface="Arial" charset="0"/>
              </a:rPr>
              <a:t>WDPS</a:t>
            </a:r>
          </a:p>
        </p:txBody>
      </p:sp>
      <p:sp>
        <p:nvSpPr>
          <p:cNvPr id="265404" name="Line 188"/>
          <p:cNvSpPr>
            <a:spLocks noChangeShapeType="1"/>
          </p:cNvSpPr>
          <p:nvPr/>
        </p:nvSpPr>
        <p:spPr bwMode="auto">
          <a:xfrm>
            <a:off x="5493711" y="1846898"/>
            <a:ext cx="160619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oval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405" name="Line 189"/>
          <p:cNvSpPr>
            <a:spLocks noChangeShapeType="1"/>
          </p:cNvSpPr>
          <p:nvPr/>
        </p:nvSpPr>
        <p:spPr bwMode="auto">
          <a:xfrm flipH="1">
            <a:off x="7674586" y="1846898"/>
            <a:ext cx="71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406" name="Freeform 190"/>
          <p:cNvSpPr>
            <a:spLocks/>
          </p:cNvSpPr>
          <p:nvPr/>
        </p:nvSpPr>
        <p:spPr bwMode="auto">
          <a:xfrm>
            <a:off x="1529080" y="4234498"/>
            <a:ext cx="719137" cy="493713"/>
          </a:xfrm>
          <a:custGeom>
            <a:avLst/>
            <a:gdLst/>
            <a:ahLst/>
            <a:cxnLst>
              <a:cxn ang="0">
                <a:pos x="0" y="311"/>
              </a:cxn>
              <a:cxn ang="0">
                <a:pos x="230" y="311"/>
              </a:cxn>
              <a:cxn ang="0">
                <a:pos x="230" y="0"/>
              </a:cxn>
              <a:cxn ang="0">
                <a:pos x="453" y="0"/>
              </a:cxn>
            </a:cxnLst>
            <a:rect l="0" t="0" r="r" b="b"/>
            <a:pathLst>
              <a:path w="453" h="311">
                <a:moveTo>
                  <a:pt x="0" y="311"/>
                </a:moveTo>
                <a:lnTo>
                  <a:pt x="230" y="311"/>
                </a:lnTo>
                <a:lnTo>
                  <a:pt x="230" y="0"/>
                </a:lnTo>
                <a:lnTo>
                  <a:pt x="453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407" name="Freeform 191"/>
          <p:cNvSpPr>
            <a:spLocks/>
          </p:cNvSpPr>
          <p:nvPr/>
        </p:nvSpPr>
        <p:spPr bwMode="auto">
          <a:xfrm>
            <a:off x="1656080" y="1076960"/>
            <a:ext cx="6736239" cy="2106613"/>
          </a:xfrm>
          <a:custGeom>
            <a:avLst/>
            <a:gdLst/>
            <a:ahLst/>
            <a:cxnLst>
              <a:cxn ang="0">
                <a:pos x="3114" y="0"/>
              </a:cxn>
              <a:cxn ang="0">
                <a:pos x="3564" y="0"/>
              </a:cxn>
              <a:cxn ang="0">
                <a:pos x="3564" y="1056"/>
              </a:cxn>
              <a:cxn ang="0">
                <a:pos x="0" y="1056"/>
              </a:cxn>
              <a:cxn ang="0">
                <a:pos x="0" y="1602"/>
              </a:cxn>
              <a:cxn ang="0">
                <a:pos x="486" y="1602"/>
              </a:cxn>
            </a:cxnLst>
            <a:rect l="0" t="0" r="r" b="b"/>
            <a:pathLst>
              <a:path w="3564" h="1602">
                <a:moveTo>
                  <a:pt x="3114" y="0"/>
                </a:moveTo>
                <a:lnTo>
                  <a:pt x="3564" y="0"/>
                </a:lnTo>
                <a:lnTo>
                  <a:pt x="3564" y="1056"/>
                </a:lnTo>
                <a:lnTo>
                  <a:pt x="0" y="1056"/>
                </a:lnTo>
                <a:lnTo>
                  <a:pt x="0" y="1602"/>
                </a:lnTo>
                <a:lnTo>
                  <a:pt x="486" y="1602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409" name="Freeform 193"/>
          <p:cNvSpPr>
            <a:spLocks/>
          </p:cNvSpPr>
          <p:nvPr/>
        </p:nvSpPr>
        <p:spPr bwMode="auto">
          <a:xfrm>
            <a:off x="6195036" y="1072198"/>
            <a:ext cx="898525" cy="771525"/>
          </a:xfrm>
          <a:custGeom>
            <a:avLst/>
            <a:gdLst/>
            <a:ahLst/>
            <a:cxnLst>
              <a:cxn ang="0">
                <a:pos x="566" y="0"/>
              </a:cxn>
              <a:cxn ang="0">
                <a:pos x="0" y="0"/>
              </a:cxn>
              <a:cxn ang="0">
                <a:pos x="0" y="486"/>
              </a:cxn>
            </a:cxnLst>
            <a:rect l="0" t="0" r="r" b="b"/>
            <a:pathLst>
              <a:path w="566" h="486">
                <a:moveTo>
                  <a:pt x="566" y="0"/>
                </a:moveTo>
                <a:lnTo>
                  <a:pt x="0" y="0"/>
                </a:lnTo>
                <a:lnTo>
                  <a:pt x="0" y="48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410" name="Line 194"/>
          <p:cNvSpPr>
            <a:spLocks noChangeShapeType="1"/>
          </p:cNvSpPr>
          <p:nvPr/>
        </p:nvSpPr>
        <p:spPr bwMode="auto">
          <a:xfrm flipV="1">
            <a:off x="7093561" y="807085"/>
            <a:ext cx="454025" cy="261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411" name="Line 195"/>
          <p:cNvSpPr>
            <a:spLocks noChangeShapeType="1"/>
          </p:cNvSpPr>
          <p:nvPr/>
        </p:nvSpPr>
        <p:spPr bwMode="auto">
          <a:xfrm flipV="1">
            <a:off x="7101499" y="1583373"/>
            <a:ext cx="454025" cy="261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412" name="Line 196"/>
          <p:cNvSpPr>
            <a:spLocks noChangeShapeType="1"/>
          </p:cNvSpPr>
          <p:nvPr/>
        </p:nvSpPr>
        <p:spPr bwMode="auto">
          <a:xfrm>
            <a:off x="3512512" y="1842135"/>
            <a:ext cx="527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413" name="Line 197"/>
          <p:cNvSpPr>
            <a:spLocks noChangeShapeType="1"/>
          </p:cNvSpPr>
          <p:nvPr/>
        </p:nvSpPr>
        <p:spPr bwMode="auto">
          <a:xfrm>
            <a:off x="1526286" y="1835785"/>
            <a:ext cx="527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414" name="Freeform 198"/>
          <p:cNvSpPr>
            <a:spLocks/>
          </p:cNvSpPr>
          <p:nvPr/>
        </p:nvSpPr>
        <p:spPr bwMode="auto">
          <a:xfrm>
            <a:off x="2764155" y="3615373"/>
            <a:ext cx="379254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240" y="288"/>
              </a:cxn>
              <a:cxn ang="0">
                <a:pos x="240" y="0"/>
              </a:cxn>
            </a:cxnLst>
            <a:rect l="0" t="0" r="r" b="b"/>
            <a:pathLst>
              <a:path w="240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416" name="Freeform 200"/>
          <p:cNvSpPr>
            <a:spLocks/>
          </p:cNvSpPr>
          <p:nvPr/>
        </p:nvSpPr>
        <p:spPr bwMode="auto">
          <a:xfrm>
            <a:off x="5765800" y="4163060"/>
            <a:ext cx="673100" cy="1740852"/>
          </a:xfrm>
          <a:custGeom>
            <a:avLst/>
            <a:gdLst/>
            <a:ahLst/>
            <a:cxnLst>
              <a:cxn ang="0">
                <a:pos x="0" y="525"/>
              </a:cxn>
              <a:cxn ang="0">
                <a:pos x="147" y="525"/>
              </a:cxn>
              <a:cxn ang="0">
                <a:pos x="147" y="0"/>
              </a:cxn>
              <a:cxn ang="0">
                <a:pos x="424" y="0"/>
              </a:cxn>
            </a:cxnLst>
            <a:rect l="0" t="0" r="r" b="b"/>
            <a:pathLst>
              <a:path w="424" h="525">
                <a:moveTo>
                  <a:pt x="0" y="525"/>
                </a:moveTo>
                <a:lnTo>
                  <a:pt x="147" y="525"/>
                </a:lnTo>
                <a:lnTo>
                  <a:pt x="147" y="0"/>
                </a:lnTo>
                <a:lnTo>
                  <a:pt x="424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418" name="Freeform 202"/>
          <p:cNvSpPr>
            <a:spLocks/>
          </p:cNvSpPr>
          <p:nvPr/>
        </p:nvSpPr>
        <p:spPr bwMode="auto">
          <a:xfrm>
            <a:off x="4576763" y="3213735"/>
            <a:ext cx="1878012" cy="644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1" y="0"/>
              </a:cxn>
              <a:cxn ang="0">
                <a:pos x="551" y="354"/>
              </a:cxn>
              <a:cxn ang="0">
                <a:pos x="1155" y="354"/>
              </a:cxn>
            </a:cxnLst>
            <a:rect l="0" t="0" r="r" b="b"/>
            <a:pathLst>
              <a:path w="1155" h="354">
                <a:moveTo>
                  <a:pt x="0" y="0"/>
                </a:moveTo>
                <a:lnTo>
                  <a:pt x="551" y="0"/>
                </a:lnTo>
                <a:lnTo>
                  <a:pt x="551" y="354"/>
                </a:lnTo>
                <a:lnTo>
                  <a:pt x="1155" y="354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7" name="Text Box 129"/>
          <p:cNvSpPr txBox="1">
            <a:spLocks noChangeArrowheads="1"/>
          </p:cNvSpPr>
          <p:nvPr/>
        </p:nvSpPr>
        <p:spPr bwMode="auto">
          <a:xfrm>
            <a:off x="3117702" y="2531110"/>
            <a:ext cx="982961" cy="26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b="0" dirty="0" smtClean="0">
                <a:effectLst/>
                <a:latin typeface="Arial" charset="0"/>
              </a:rPr>
              <a:t>WDCNTR</a:t>
            </a:r>
            <a:endParaRPr lang="en-US" sz="1400" b="0" dirty="0">
              <a:effectLst/>
              <a:latin typeface="Arial" charset="0"/>
            </a:endParaRPr>
          </a:p>
        </p:txBody>
      </p:sp>
      <p:sp>
        <p:nvSpPr>
          <p:cNvPr id="68" name="Rectangle 76"/>
          <p:cNvSpPr>
            <a:spLocks noChangeArrowheads="1"/>
          </p:cNvSpPr>
          <p:nvPr/>
        </p:nvSpPr>
        <p:spPr bwMode="auto">
          <a:xfrm>
            <a:off x="3540759" y="4356735"/>
            <a:ext cx="1007427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69" name="Text Box 77"/>
          <p:cNvSpPr txBox="1">
            <a:spLocks noChangeArrowheads="1"/>
          </p:cNvSpPr>
          <p:nvPr/>
        </p:nvSpPr>
        <p:spPr bwMode="auto">
          <a:xfrm>
            <a:off x="3493160" y="4393687"/>
            <a:ext cx="1138740" cy="486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 smtClean="0">
                <a:effectLst/>
                <a:latin typeface="Arial" charset="0"/>
              </a:rPr>
              <a:t>window minimum</a:t>
            </a:r>
            <a:endParaRPr lang="en-US" sz="1600" dirty="0">
              <a:effectLst/>
              <a:latin typeface="Arial" charset="0"/>
            </a:endParaRPr>
          </a:p>
        </p:txBody>
      </p:sp>
      <p:sp>
        <p:nvSpPr>
          <p:cNvPr id="70" name="Text Box 129"/>
          <p:cNvSpPr txBox="1">
            <a:spLocks noChangeArrowheads="1"/>
          </p:cNvSpPr>
          <p:nvPr/>
        </p:nvSpPr>
        <p:spPr bwMode="auto">
          <a:xfrm>
            <a:off x="3543855" y="4121680"/>
            <a:ext cx="914033" cy="26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b="0" dirty="0" smtClean="0">
                <a:effectLst/>
                <a:latin typeface="Arial" charset="0"/>
              </a:rPr>
              <a:t>WDWCR</a:t>
            </a:r>
            <a:endParaRPr lang="en-US" sz="1400" b="0" dirty="0">
              <a:effectLst/>
              <a:latin typeface="Arial" charset="0"/>
            </a:endParaRPr>
          </a:p>
        </p:txBody>
      </p:sp>
      <p:sp>
        <p:nvSpPr>
          <p:cNvPr id="73" name="Text Box 182"/>
          <p:cNvSpPr txBox="1">
            <a:spLocks noChangeArrowheads="1"/>
          </p:cNvSpPr>
          <p:nvPr/>
        </p:nvSpPr>
        <p:spPr bwMode="auto">
          <a:xfrm>
            <a:off x="4547588" y="4089400"/>
            <a:ext cx="867692" cy="5355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200" dirty="0" smtClean="0">
                <a:effectLst/>
                <a:latin typeface="Arial" charset="0"/>
              </a:rPr>
              <a:t>WDCNTR </a:t>
            </a:r>
            <a:r>
              <a:rPr lang="en-US" sz="1200" i="1" dirty="0" smtClean="0">
                <a:effectLst/>
                <a:latin typeface="Arial" charset="0"/>
              </a:rPr>
              <a:t>less than </a:t>
            </a:r>
            <a:r>
              <a:rPr lang="en-US" sz="1200" dirty="0" smtClean="0">
                <a:effectLst/>
                <a:latin typeface="Arial" charset="0"/>
              </a:rPr>
              <a:t>WDWCR</a:t>
            </a:r>
            <a:endParaRPr lang="en-US" sz="1400" dirty="0">
              <a:effectLst/>
              <a:latin typeface="Arial" charset="0"/>
            </a:endParaRPr>
          </a:p>
        </p:txBody>
      </p:sp>
      <p:cxnSp>
        <p:nvCxnSpPr>
          <p:cNvPr id="5" name="Elbow Connector 4"/>
          <p:cNvCxnSpPr>
            <a:stCxn id="68" idx="3"/>
            <a:endCxn id="265281" idx="3"/>
          </p:cNvCxnSpPr>
          <p:nvPr/>
        </p:nvCxnSpPr>
        <p:spPr bwMode="auto">
          <a:xfrm flipV="1">
            <a:off x="4548186" y="4009073"/>
            <a:ext cx="1927221" cy="614362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1" name="Text Box 61"/>
          <p:cNvSpPr txBox="1">
            <a:spLocks noChangeArrowheads="1"/>
          </p:cNvSpPr>
          <p:nvPr/>
        </p:nvSpPr>
        <p:spPr bwMode="auto">
          <a:xfrm>
            <a:off x="3741884" y="3369781"/>
            <a:ext cx="553357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CNT</a:t>
            </a:r>
            <a:endParaRPr lang="en-US" sz="2000" dirty="0"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1888648" y="4723448"/>
            <a:ext cx="164959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86" name="Text Box 129"/>
          <p:cNvSpPr txBox="1">
            <a:spLocks noChangeArrowheads="1"/>
          </p:cNvSpPr>
          <p:nvPr/>
        </p:nvSpPr>
        <p:spPr bwMode="auto">
          <a:xfrm>
            <a:off x="646630" y="6005830"/>
            <a:ext cx="845104" cy="26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b="0" dirty="0" smtClean="0">
                <a:effectLst/>
                <a:latin typeface="Arial" charset="0"/>
              </a:rPr>
              <a:t>WDKEY</a:t>
            </a:r>
            <a:endParaRPr lang="en-US" sz="1400" b="0" dirty="0">
              <a:effectLst/>
              <a:latin typeface="Arial" charset="0"/>
            </a:endParaRPr>
          </a:p>
        </p:txBody>
      </p:sp>
      <p:sp>
        <p:nvSpPr>
          <p:cNvPr id="7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1203"/>
            <a:ext cx="9144000" cy="609600"/>
          </a:xfrm>
          <a:noFill/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 sz="4000" dirty="0"/>
              <a:t>Watchdog Timer </a:t>
            </a:r>
            <a:r>
              <a:rPr lang="en-US" sz="4000" dirty="0" smtClean="0"/>
              <a:t>Module</a:t>
            </a:r>
            <a:endParaRPr lang="en-US" sz="2000" dirty="0"/>
          </a:p>
        </p:txBody>
      </p:sp>
      <p:sp>
        <p:nvSpPr>
          <p:cNvPr id="77" name="Rectangle 185"/>
          <p:cNvSpPr>
            <a:spLocks noChangeArrowheads="1"/>
          </p:cNvSpPr>
          <p:nvPr/>
        </p:nvSpPr>
        <p:spPr bwMode="auto">
          <a:xfrm>
            <a:off x="2051394" y="1515510"/>
            <a:ext cx="1454150" cy="657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78" name="Text Box 186"/>
          <p:cNvSpPr txBox="1">
            <a:spLocks noChangeArrowheads="1"/>
          </p:cNvSpPr>
          <p:nvPr/>
        </p:nvSpPr>
        <p:spPr bwMode="auto">
          <a:xfrm>
            <a:off x="2073758" y="1573327"/>
            <a:ext cx="1415772" cy="5355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 dirty="0">
                <a:effectLst/>
                <a:latin typeface="Arial" charset="0"/>
              </a:rPr>
              <a:t>Watchdog</a:t>
            </a:r>
          </a:p>
          <a:p>
            <a:pPr algn="ctr">
              <a:spcBef>
                <a:spcPct val="0"/>
              </a:spcBef>
            </a:pPr>
            <a:r>
              <a:rPr lang="en-US" sz="1800" dirty="0" smtClean="0">
                <a:effectLst/>
                <a:latin typeface="Arial" charset="0"/>
              </a:rPr>
              <a:t>Pre-divider</a:t>
            </a:r>
            <a:endParaRPr lang="en-US" sz="1800" dirty="0">
              <a:effectLst/>
              <a:latin typeface="Arial" charset="0"/>
            </a:endParaRPr>
          </a:p>
        </p:txBody>
      </p:sp>
      <p:sp>
        <p:nvSpPr>
          <p:cNvPr id="79" name="Text Box 129"/>
          <p:cNvSpPr txBox="1">
            <a:spLocks noChangeArrowheads="1"/>
          </p:cNvSpPr>
          <p:nvPr/>
        </p:nvSpPr>
        <p:spPr bwMode="auto">
          <a:xfrm>
            <a:off x="2035147" y="1270082"/>
            <a:ext cx="1503938" cy="26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WDPRECLKDIV</a:t>
            </a:r>
            <a:endParaRPr lang="en-US" sz="1400" b="0" dirty="0"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4947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</a:t>
            </a:r>
            <a:r>
              <a:rPr lang="en-US" dirty="0" smtClean="0"/>
              <a:t>Pre-divider and Pre-scaler</a:t>
            </a:r>
            <a:endParaRPr lang="en-US" dirty="0"/>
          </a:p>
        </p:txBody>
      </p:sp>
      <p:sp>
        <p:nvSpPr>
          <p:cNvPr id="266247" name="Rectangle 7"/>
          <p:cNvSpPr>
            <a:spLocks noGrp="1" noChangeArrowheads="1"/>
          </p:cNvSpPr>
          <p:nvPr>
            <p:ph idx="1"/>
          </p:nvPr>
        </p:nvSpPr>
        <p:spPr>
          <a:xfrm>
            <a:off x="452889" y="4768652"/>
            <a:ext cx="8229600" cy="1785672"/>
          </a:xfrm>
        </p:spPr>
        <p:txBody>
          <a:bodyPr>
            <a:noAutofit/>
          </a:bodyPr>
          <a:lstStyle/>
          <a:p>
            <a:r>
              <a:rPr lang="en-US" sz="2400" dirty="0"/>
              <a:t>Remember: Watchdog starts counting immediately after reset is released!</a:t>
            </a:r>
          </a:p>
          <a:p>
            <a:r>
              <a:rPr lang="en-US" sz="2400" dirty="0"/>
              <a:t>Reset default with WDCLK = 10 MHz computed as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	         (1/10 MHz) * </a:t>
            </a:r>
            <a:r>
              <a:rPr lang="en-US" sz="2400" dirty="0" smtClean="0"/>
              <a:t>512 * 1 </a:t>
            </a:r>
            <a:r>
              <a:rPr lang="en-US" sz="2400" dirty="0"/>
              <a:t>* 256 = 13.11 </a:t>
            </a:r>
            <a:r>
              <a:rPr lang="en-US" sz="2400" dirty="0" err="1"/>
              <a:t>ms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1905300" y="779078"/>
            <a:ext cx="5305315" cy="903841"/>
            <a:chOff x="777719" y="721471"/>
            <a:chExt cx="5305315" cy="903841"/>
          </a:xfrm>
        </p:grpSpPr>
        <p:sp>
          <p:nvSpPr>
            <p:cNvPr id="9" name="Text Box 29"/>
            <p:cNvSpPr txBox="1">
              <a:spLocks noChangeArrowheads="1"/>
            </p:cNvSpPr>
            <p:nvPr/>
          </p:nvSpPr>
          <p:spPr bwMode="auto">
            <a:xfrm>
              <a:off x="777719" y="1133187"/>
              <a:ext cx="846137" cy="3048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>
                  <a:effectLst/>
                  <a:latin typeface="Arial" charset="0"/>
                </a:rPr>
                <a:t>WDCLK</a:t>
              </a:r>
            </a:p>
          </p:txBody>
        </p:sp>
        <p:sp>
          <p:nvSpPr>
            <p:cNvPr id="10" name="Rectangle 185"/>
            <p:cNvSpPr>
              <a:spLocks noChangeArrowheads="1"/>
            </p:cNvSpPr>
            <p:nvPr/>
          </p:nvSpPr>
          <p:spPr bwMode="auto">
            <a:xfrm>
              <a:off x="4097169" y="968087"/>
              <a:ext cx="1454150" cy="65722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11" name="Text Box 186"/>
            <p:cNvSpPr txBox="1">
              <a:spLocks noChangeArrowheads="1"/>
            </p:cNvSpPr>
            <p:nvPr/>
          </p:nvSpPr>
          <p:spPr bwMode="auto">
            <a:xfrm>
              <a:off x="4181307" y="1037937"/>
              <a:ext cx="1292225" cy="5349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 dirty="0">
                  <a:effectLst/>
                  <a:latin typeface="Arial" charset="0"/>
                </a:rPr>
                <a:t>Watchdog</a:t>
              </a:r>
            </a:p>
            <a:p>
              <a:pPr algn="ctr">
                <a:spcBef>
                  <a:spcPct val="0"/>
                </a:spcBef>
              </a:pPr>
              <a:r>
                <a:rPr lang="en-US" sz="1800" dirty="0" smtClean="0">
                  <a:effectLst/>
                  <a:latin typeface="Arial" charset="0"/>
                </a:rPr>
                <a:t>Pre-scaler</a:t>
              </a:r>
              <a:endParaRPr lang="en-US" sz="1800" dirty="0">
                <a:effectLst/>
                <a:latin typeface="Arial" charset="0"/>
              </a:endParaRPr>
            </a:p>
          </p:txBody>
        </p:sp>
        <p:sp>
          <p:nvSpPr>
            <p:cNvPr id="12" name="Text Box 129"/>
            <p:cNvSpPr txBox="1">
              <a:spLocks noChangeArrowheads="1"/>
            </p:cNvSpPr>
            <p:nvPr/>
          </p:nvSpPr>
          <p:spPr bwMode="auto">
            <a:xfrm>
              <a:off x="4454357" y="722659"/>
              <a:ext cx="725487" cy="2651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400" b="0" dirty="0">
                  <a:effectLst/>
                  <a:latin typeface="Arial" charset="0"/>
                </a:rPr>
                <a:t>WDPS</a:t>
              </a:r>
            </a:p>
          </p:txBody>
        </p:sp>
        <p:sp>
          <p:nvSpPr>
            <p:cNvPr id="13" name="Line 196"/>
            <p:cNvSpPr>
              <a:spLocks noChangeShapeType="1"/>
            </p:cNvSpPr>
            <p:nvPr/>
          </p:nvSpPr>
          <p:spPr bwMode="auto">
            <a:xfrm>
              <a:off x="3570119" y="1293524"/>
              <a:ext cx="5270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4" name="Line 197"/>
            <p:cNvSpPr>
              <a:spLocks noChangeShapeType="1"/>
            </p:cNvSpPr>
            <p:nvPr/>
          </p:nvSpPr>
          <p:spPr bwMode="auto">
            <a:xfrm>
              <a:off x="1590519" y="1287174"/>
              <a:ext cx="5270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5" name="Rectangle 185"/>
            <p:cNvSpPr>
              <a:spLocks noChangeArrowheads="1"/>
            </p:cNvSpPr>
            <p:nvPr/>
          </p:nvSpPr>
          <p:spPr bwMode="auto">
            <a:xfrm>
              <a:off x="2115627" y="966899"/>
              <a:ext cx="1454150" cy="65722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16" name="Text Box 186"/>
            <p:cNvSpPr txBox="1">
              <a:spLocks noChangeArrowheads="1"/>
            </p:cNvSpPr>
            <p:nvPr/>
          </p:nvSpPr>
          <p:spPr bwMode="auto">
            <a:xfrm>
              <a:off x="2137991" y="1024716"/>
              <a:ext cx="1415772" cy="5355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 dirty="0">
                  <a:effectLst/>
                  <a:latin typeface="Arial" charset="0"/>
                </a:rPr>
                <a:t>Watchdog</a:t>
              </a:r>
            </a:p>
            <a:p>
              <a:pPr algn="ctr">
                <a:spcBef>
                  <a:spcPct val="0"/>
                </a:spcBef>
              </a:pPr>
              <a:r>
                <a:rPr lang="en-US" sz="1800" dirty="0" smtClean="0">
                  <a:effectLst/>
                  <a:latin typeface="Arial" charset="0"/>
                </a:rPr>
                <a:t>Pre-divider</a:t>
              </a:r>
              <a:endParaRPr lang="en-US" sz="1800" dirty="0">
                <a:effectLst/>
                <a:latin typeface="Arial" charset="0"/>
              </a:endParaRPr>
            </a:p>
          </p:txBody>
        </p:sp>
        <p:sp>
          <p:nvSpPr>
            <p:cNvPr id="17" name="Text Box 129"/>
            <p:cNvSpPr txBox="1">
              <a:spLocks noChangeArrowheads="1"/>
            </p:cNvSpPr>
            <p:nvPr/>
          </p:nvSpPr>
          <p:spPr bwMode="auto">
            <a:xfrm>
              <a:off x="2099380" y="721471"/>
              <a:ext cx="1503938" cy="2646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400" b="0" dirty="0">
                  <a:latin typeface="Arial" charset="0"/>
                </a:rPr>
                <a:t>WDPRECLKDIV</a:t>
              </a:r>
              <a:endParaRPr lang="en-US" sz="1400" b="0" dirty="0">
                <a:effectLst/>
                <a:latin typeface="Arial" charset="0"/>
              </a:endParaRPr>
            </a:p>
          </p:txBody>
        </p:sp>
        <p:sp>
          <p:nvSpPr>
            <p:cNvPr id="18" name="Line 196"/>
            <p:cNvSpPr>
              <a:spLocks noChangeShapeType="1"/>
            </p:cNvSpPr>
            <p:nvPr/>
          </p:nvSpPr>
          <p:spPr bwMode="auto">
            <a:xfrm>
              <a:off x="5555984" y="1290915"/>
              <a:ext cx="5270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803494" y="3322175"/>
            <a:ext cx="7529739" cy="113877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2"/>
            </a:solidFill>
          </a:ln>
        </p:spPr>
        <p:txBody>
          <a:bodyPr wrap="square" anchor="ctr" anchorCtr="0">
            <a:spAutoFit/>
          </a:bodyPr>
          <a:lstStyle/>
          <a:p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SysCtl_setWatchdogPrescaler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SYSCTL_WD_PRESCALE_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is 1, 2, 4, 8, 16, 32, or 64</a:t>
            </a:r>
          </a:p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default = 1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3494" y="1997214"/>
            <a:ext cx="7529739" cy="113877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2"/>
            </a:solidFill>
          </a:ln>
        </p:spPr>
        <p:txBody>
          <a:bodyPr wrap="square" anchor="ctr" anchorCtr="0">
            <a:spAutoFit/>
          </a:bodyPr>
          <a:lstStyle/>
          <a:p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SysCtl_setWatchdogPredivider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SYSCTL_WD_PREDIV_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is 2, 4, 8, 16, 32, 64, 128, 256, 512, 1024, 2048, or 4096</a:t>
            </a:r>
          </a:p>
          <a:p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default = 512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(providing backwards </a:t>
            </a: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compatibility)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3984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Watchdog </a:t>
            </a:r>
            <a:r>
              <a:rPr lang="en-US" dirty="0" err="1" smtClean="0"/>
              <a:t>Driverlib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10" y="980623"/>
            <a:ext cx="8064980" cy="553027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WDDIS – disable / enable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i="1" dirty="0" smtClean="0"/>
              <a:t>Functions only if WDOVERRIDE is not cleared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SysCtl_disableWatchdog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();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/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SysCtl_enableWatchdog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WDOVERRIDE </a:t>
            </a:r>
            <a:r>
              <a:rPr lang="en-US" sz="2000" b="0" i="1" dirty="0" smtClean="0"/>
              <a:t>(clear only to protect – reset device to disable)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SysCtl_clearWatchdogOverride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();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Watchdog Mode – reset / interrupt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SysCtl_setWatchdogMode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</a:rPr>
              <a:t>mode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sz="2000" b="0" i="1" dirty="0" smtClean="0">
                <a:solidFill>
                  <a:srgbClr val="00B050"/>
                </a:solidFill>
              </a:rPr>
              <a:t>mode</a:t>
            </a:r>
            <a:r>
              <a:rPr lang="en-US" sz="2000" dirty="0" smtClean="0"/>
              <a:t> parameter values:</a:t>
            </a:r>
          </a:p>
          <a:p>
            <a:pPr marL="914400" lvl="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000" b="0" dirty="0" smtClean="0"/>
              <a:t>SYSCTL_WD_MODE_RESET</a:t>
            </a:r>
          </a:p>
          <a:p>
            <a:pPr marL="914400" lvl="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b="0" dirty="0" smtClean="0"/>
              <a:t>	SYSCTL_WD_MODE_INTERRUPT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/>
              <a:t>Watchdog Minimum Window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SysCtl_setWatchdogWindowValue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</a:rPr>
              <a:t>value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sz="2000" b="0" i="1" dirty="0" smtClean="0">
                <a:solidFill>
                  <a:srgbClr val="00B050"/>
                </a:solidFill>
              </a:rPr>
              <a:t>value</a:t>
            </a:r>
            <a:r>
              <a:rPr lang="en-US" sz="2000" dirty="0" smtClean="0"/>
              <a:t> </a:t>
            </a:r>
            <a:r>
              <a:rPr lang="en-US" sz="2000" dirty="0"/>
              <a:t>parameter sets a </a:t>
            </a:r>
            <a:r>
              <a:rPr lang="en-US" sz="2000" dirty="0" smtClean="0"/>
              <a:t>minimum </a:t>
            </a:r>
            <a:r>
              <a:rPr lang="en-US" sz="2000" dirty="0"/>
              <a:t>delay between counter </a:t>
            </a:r>
            <a:r>
              <a:rPr lang="en-US" sz="2000" dirty="0" smtClean="0"/>
              <a:t>resets (0 = disabled)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19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136"/>
            <a:ext cx="9067800" cy="762000"/>
          </a:xfrm>
          <a:noFill/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sz="4000" dirty="0"/>
              <a:t>Resetting the </a:t>
            </a:r>
            <a:r>
              <a:rPr lang="en-US" sz="4000" dirty="0" smtClean="0"/>
              <a:t>Watchdog</a:t>
            </a:r>
            <a:endParaRPr lang="en-US" sz="2000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>
          <a:xfrm>
            <a:off x="94666" y="836685"/>
            <a:ext cx="8950132" cy="5933521"/>
          </a:xfrm>
          <a:noFill/>
          <a:ln/>
        </p:spPr>
        <p:txBody>
          <a:bodyPr lIns="90488" tIns="44450" rIns="90488" bIns="44450" anchorCtr="0">
            <a:noAutofit/>
          </a:bodyPr>
          <a:lstStyle/>
          <a:p>
            <a:pPr>
              <a:lnSpc>
                <a:spcPct val="70000"/>
              </a:lnSpc>
              <a:spcBef>
                <a:spcPts val="1800"/>
              </a:spcBef>
            </a:pPr>
            <a:r>
              <a:rPr lang="en-US" sz="2400" dirty="0" err="1" smtClean="0"/>
              <a:t>Driverlib</a:t>
            </a:r>
            <a:r>
              <a:rPr lang="en-US" sz="2400" dirty="0" smtClean="0"/>
              <a:t> functions:</a:t>
            </a:r>
          </a:p>
          <a:p>
            <a:pPr lvl="1">
              <a:lnSpc>
                <a:spcPct val="70000"/>
              </a:lnSpc>
              <a:spcBef>
                <a:spcPts val="1800"/>
              </a:spcBef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SysCtl_serviceWatchdog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();		</a:t>
            </a:r>
            <a:r>
              <a:rPr lang="en-US" sz="2000" b="0" dirty="0" smtClean="0"/>
              <a:t>// resets the watchdog</a:t>
            </a:r>
          </a:p>
          <a:p>
            <a:pPr lvl="1">
              <a:lnSpc>
                <a:spcPct val="70000"/>
              </a:lnSpc>
              <a:spcBef>
                <a:spcPts val="1800"/>
              </a:spcBef>
            </a:pP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SysCtl_enableWatchdogReset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();	</a:t>
            </a:r>
            <a:r>
              <a:rPr lang="en-US" sz="2000" b="0" dirty="0" smtClean="0"/>
              <a:t>// writes 0x55  WDKEY</a:t>
            </a:r>
            <a:endParaRPr lang="en-US" sz="2000" b="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lnSpc>
                <a:spcPct val="70000"/>
              </a:lnSpc>
              <a:spcBef>
                <a:spcPts val="1800"/>
              </a:spcBef>
            </a:pP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SysCtl_resetWatchdog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();		</a:t>
            </a:r>
            <a:r>
              <a:rPr lang="en-US" sz="2000" b="0" dirty="0" smtClean="0"/>
              <a:t>// writes 0xAA WDKEY</a:t>
            </a:r>
            <a:endParaRPr lang="en-US" sz="2000" b="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1800"/>
              </a:spcBef>
            </a:pPr>
            <a:r>
              <a:rPr lang="en-US" sz="2800" dirty="0" smtClean="0"/>
              <a:t>WDKEY </a:t>
            </a:r>
            <a:r>
              <a:rPr lang="en-US" sz="2800" dirty="0"/>
              <a:t>write values:</a:t>
            </a:r>
            <a:endParaRPr lang="en-US" dirty="0"/>
          </a:p>
          <a:p>
            <a:pPr lvl="1">
              <a:lnSpc>
                <a:spcPct val="70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en-US" sz="2400" i="1" dirty="0" smtClean="0">
                <a:solidFill>
                  <a:schemeClr val="tx2"/>
                </a:solidFill>
              </a:rPr>
              <a:t>0x55 </a:t>
            </a:r>
            <a:r>
              <a:rPr lang="en-US" sz="2400" i="1" dirty="0">
                <a:solidFill>
                  <a:schemeClr val="tx2"/>
                </a:solidFill>
              </a:rPr>
              <a:t>- counter enabled for reset on next </a:t>
            </a:r>
            <a:r>
              <a:rPr lang="en-US" sz="2400" i="1" dirty="0" smtClean="0">
                <a:solidFill>
                  <a:schemeClr val="tx2"/>
                </a:solidFill>
              </a:rPr>
              <a:t>0xAA </a:t>
            </a:r>
            <a:r>
              <a:rPr lang="en-US" sz="2400" i="1" dirty="0">
                <a:solidFill>
                  <a:schemeClr val="tx2"/>
                </a:solidFill>
              </a:rPr>
              <a:t>write</a:t>
            </a:r>
          </a:p>
          <a:p>
            <a:pPr lvl="1">
              <a:lnSpc>
                <a:spcPct val="70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en-US" sz="2400" i="1" dirty="0" smtClean="0">
                <a:solidFill>
                  <a:schemeClr val="tx2"/>
                </a:solidFill>
              </a:rPr>
              <a:t>0xAA </a:t>
            </a:r>
            <a:r>
              <a:rPr lang="en-US" sz="2400" i="1" dirty="0">
                <a:solidFill>
                  <a:schemeClr val="tx2"/>
                </a:solidFill>
              </a:rPr>
              <a:t>- counter set to zero if reset enabled</a:t>
            </a:r>
            <a:endParaRPr lang="en-US" sz="2400" i="1" dirty="0"/>
          </a:p>
          <a:p>
            <a:pPr>
              <a:lnSpc>
                <a:spcPct val="70000"/>
              </a:lnSpc>
              <a:spcBef>
                <a:spcPts val="1800"/>
              </a:spcBef>
            </a:pPr>
            <a:r>
              <a:rPr lang="en-US" sz="2800" dirty="0"/>
              <a:t>Writing any other value has no effect</a:t>
            </a:r>
          </a:p>
          <a:p>
            <a:pPr>
              <a:lnSpc>
                <a:spcPct val="70000"/>
              </a:lnSpc>
              <a:spcBef>
                <a:spcPts val="1800"/>
              </a:spcBef>
            </a:pPr>
            <a:r>
              <a:rPr lang="en-US" sz="2800" dirty="0"/>
              <a:t>Watchdog should not be serviced solely in an ISR</a:t>
            </a:r>
          </a:p>
          <a:p>
            <a:pPr lvl="1">
              <a:lnSpc>
                <a:spcPct val="70000"/>
              </a:lnSpc>
              <a:spcBef>
                <a:spcPts val="1800"/>
              </a:spcBef>
            </a:pPr>
            <a:r>
              <a:rPr lang="en-US" sz="2400" dirty="0"/>
              <a:t>If main code crashes, but interrupt continues to execute, the watchdog will not catch the crash</a:t>
            </a:r>
          </a:p>
          <a:p>
            <a:pPr lvl="1">
              <a:lnSpc>
                <a:spcPct val="70000"/>
              </a:lnSpc>
              <a:spcBef>
                <a:spcPts val="1800"/>
              </a:spcBef>
            </a:pPr>
            <a:r>
              <a:rPr lang="en-US" sz="2400" dirty="0"/>
              <a:t>Could put the </a:t>
            </a:r>
            <a:r>
              <a:rPr lang="en-US" sz="2400" dirty="0" smtClean="0"/>
              <a:t>0x55 </a:t>
            </a:r>
            <a:r>
              <a:rPr lang="en-US" sz="2400" dirty="0"/>
              <a:t>WDKEY in the main code, and the </a:t>
            </a:r>
            <a:r>
              <a:rPr lang="en-US" sz="2400" dirty="0" smtClean="0"/>
              <a:t>0xAA </a:t>
            </a:r>
            <a:r>
              <a:rPr lang="en-US" sz="2400" dirty="0"/>
              <a:t>WDKEY in an ISR; this catches main code </a:t>
            </a:r>
            <a:r>
              <a:rPr lang="en-US" sz="2400" dirty="0" smtClean="0"/>
              <a:t>crashes </a:t>
            </a:r>
            <a:r>
              <a:rPr lang="en-US" sz="2400" dirty="0"/>
              <a:t>and also ISR crashes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>WDKEY Write Results</a:t>
            </a:r>
          </a:p>
        </p:txBody>
      </p:sp>
      <p:grpSp>
        <p:nvGrpSpPr>
          <p:cNvPr id="269323" name="Group 11"/>
          <p:cNvGrpSpPr>
            <a:grpSpLocks/>
          </p:cNvGrpSpPr>
          <p:nvPr/>
        </p:nvGrpSpPr>
        <p:grpSpPr bwMode="auto">
          <a:xfrm>
            <a:off x="39688" y="898525"/>
            <a:ext cx="9015412" cy="5372100"/>
            <a:chOff x="25" y="566"/>
            <a:chExt cx="5679" cy="3384"/>
          </a:xfrm>
        </p:grpSpPr>
        <p:sp>
          <p:nvSpPr>
            <p:cNvPr id="269314" name="Rectangle 2"/>
            <p:cNvSpPr>
              <a:spLocks noChangeArrowheads="1"/>
            </p:cNvSpPr>
            <p:nvPr/>
          </p:nvSpPr>
          <p:spPr bwMode="auto">
            <a:xfrm>
              <a:off x="56" y="566"/>
              <a:ext cx="5648" cy="3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16" name="Rectangle 4"/>
            <p:cNvSpPr>
              <a:spLocks noChangeArrowheads="1"/>
            </p:cNvSpPr>
            <p:nvPr/>
          </p:nvSpPr>
          <p:spPr bwMode="auto">
            <a:xfrm>
              <a:off x="25" y="630"/>
              <a:ext cx="923" cy="33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Arial" charset="0"/>
                </a:rPr>
                <a:t>Sequential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Arial" charset="0"/>
                </a:rPr>
                <a:t>Step</a:t>
              </a:r>
              <a:endParaRPr lang="en-US" sz="2000" b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2000" b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1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2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3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4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5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6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7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8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9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10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11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12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13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14</a:t>
              </a:r>
            </a:p>
          </p:txBody>
        </p:sp>
        <p:sp>
          <p:nvSpPr>
            <p:cNvPr id="269317" name="Rectangle 5"/>
            <p:cNvSpPr>
              <a:spLocks noChangeArrowheads="1"/>
            </p:cNvSpPr>
            <p:nvPr/>
          </p:nvSpPr>
          <p:spPr bwMode="auto">
            <a:xfrm>
              <a:off x="914" y="630"/>
              <a:ext cx="1135" cy="33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>
                  <a:latin typeface="Arial" charset="0"/>
                </a:rPr>
                <a:t>Value Written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>
                  <a:latin typeface="Arial" charset="0"/>
                </a:rPr>
                <a:t>to WDKEY</a:t>
              </a:r>
              <a:endParaRPr lang="en-US" sz="2000" b="0" dirty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2000" b="0" dirty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 smtClean="0">
                  <a:latin typeface="Arial" charset="0"/>
                </a:rPr>
                <a:t>0xAA</a:t>
              </a:r>
              <a:endParaRPr lang="en-US" sz="2000" b="0" dirty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 smtClean="0">
                  <a:latin typeface="Arial" charset="0"/>
                </a:rPr>
                <a:t>0xAA</a:t>
              </a:r>
              <a:endParaRPr lang="en-US" sz="2000" b="0" dirty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 smtClean="0">
                  <a:solidFill>
                    <a:schemeClr val="tx2"/>
                  </a:solidFill>
                  <a:latin typeface="Arial" charset="0"/>
                </a:rPr>
                <a:t>0x55</a:t>
              </a:r>
              <a:endParaRPr lang="en-US" sz="2000" b="0" dirty="0">
                <a:solidFill>
                  <a:schemeClr val="tx2"/>
                </a:solidFill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 smtClean="0">
                  <a:latin typeface="Arial" charset="0"/>
                </a:rPr>
                <a:t>0x55</a:t>
              </a:r>
              <a:endParaRPr lang="en-US" sz="2000" b="0" dirty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 smtClean="0">
                  <a:latin typeface="Arial" charset="0"/>
                </a:rPr>
                <a:t>0x55</a:t>
              </a:r>
              <a:endParaRPr lang="en-US" sz="2000" b="0" dirty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 smtClean="0">
                  <a:solidFill>
                    <a:schemeClr val="tx2"/>
                  </a:solidFill>
                  <a:latin typeface="Arial" charset="0"/>
                </a:rPr>
                <a:t>0xAA</a:t>
              </a:r>
              <a:endParaRPr lang="en-US" sz="2000" b="0" dirty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 smtClean="0">
                  <a:latin typeface="Arial" charset="0"/>
                </a:rPr>
                <a:t>0xAA</a:t>
              </a:r>
              <a:endParaRPr lang="en-US" sz="2000" b="0" dirty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 smtClean="0">
                  <a:latin typeface="Arial" charset="0"/>
                </a:rPr>
                <a:t>0x55</a:t>
              </a:r>
              <a:endParaRPr lang="en-US" sz="2000" b="0" dirty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 smtClean="0">
                  <a:latin typeface="Arial" charset="0"/>
                </a:rPr>
                <a:t>0xAA</a:t>
              </a:r>
              <a:endParaRPr lang="en-US" sz="2000" b="0" dirty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 smtClean="0">
                  <a:latin typeface="Arial" charset="0"/>
                </a:rPr>
                <a:t>0x55</a:t>
              </a:r>
              <a:endParaRPr lang="en-US" sz="2000" b="0" dirty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 smtClean="0">
                  <a:solidFill>
                    <a:schemeClr val="tx2"/>
                  </a:solidFill>
                  <a:latin typeface="Arial" charset="0"/>
                </a:rPr>
                <a:t>0x23</a:t>
              </a:r>
              <a:endParaRPr lang="en-US" sz="2000" b="0" dirty="0">
                <a:solidFill>
                  <a:schemeClr val="tx2"/>
                </a:solidFill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 smtClean="0">
                  <a:latin typeface="Arial" charset="0"/>
                </a:rPr>
                <a:t>0xAA</a:t>
              </a:r>
              <a:endParaRPr lang="en-US" sz="2000" b="0" dirty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 smtClean="0">
                  <a:latin typeface="Arial" charset="0"/>
                </a:rPr>
                <a:t>0x55</a:t>
              </a:r>
              <a:endParaRPr lang="en-US" sz="2000" b="0" dirty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 smtClean="0">
                  <a:latin typeface="Arial" charset="0"/>
                </a:rPr>
                <a:t>0xAA</a:t>
              </a:r>
              <a:endParaRPr lang="en-US" sz="2000" b="0" dirty="0">
                <a:latin typeface="Arial" charset="0"/>
              </a:endParaRPr>
            </a:p>
          </p:txBody>
        </p:sp>
        <p:sp>
          <p:nvSpPr>
            <p:cNvPr id="269318" name="Rectangle 6"/>
            <p:cNvSpPr>
              <a:spLocks noChangeArrowheads="1"/>
            </p:cNvSpPr>
            <p:nvPr/>
          </p:nvSpPr>
          <p:spPr bwMode="auto">
            <a:xfrm>
              <a:off x="2057" y="630"/>
              <a:ext cx="3647" cy="33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sz="2000" b="0">
                <a:latin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Arial" charset="0"/>
                </a:rPr>
                <a:t>Result</a:t>
              </a:r>
              <a:endParaRPr lang="en-US" sz="2000" b="0">
                <a:latin typeface="Arial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sz="2000" b="0">
                <a:latin typeface="Arial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No action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No action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solidFill>
                    <a:schemeClr val="tx2"/>
                  </a:solidFill>
                  <a:latin typeface="Arial" charset="0"/>
                </a:rPr>
                <a:t>WD counter enabled for reset on next AAh write</a:t>
              </a:r>
              <a:endParaRPr lang="en-US" sz="2000" b="0">
                <a:latin typeface="Arial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WD counter enabled for reset on next AAh write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WD counter enabled for reset on next AAh write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solidFill>
                    <a:schemeClr val="tx2"/>
                  </a:solidFill>
                  <a:latin typeface="Arial" charset="0"/>
                </a:rPr>
                <a:t>WD counter is reset</a:t>
              </a:r>
              <a:endParaRPr lang="en-US" sz="2000" b="0">
                <a:latin typeface="Arial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No action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WD counter enabled for reset on next AAh write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WD counter is reset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WD counter enabled for reset on next AAh write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solidFill>
                    <a:schemeClr val="tx2"/>
                  </a:solidFill>
                  <a:latin typeface="Arial" charset="0"/>
                </a:rPr>
                <a:t>No effect; WD counter not reset on next AAh write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No action due to previous invalid value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WD counter enabled for reset on next AAh write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WD counter is reset</a:t>
              </a:r>
            </a:p>
          </p:txBody>
        </p:sp>
        <p:sp>
          <p:nvSpPr>
            <p:cNvPr id="269319" name="Line 7"/>
            <p:cNvSpPr>
              <a:spLocks noChangeShapeType="1"/>
            </p:cNvSpPr>
            <p:nvPr/>
          </p:nvSpPr>
          <p:spPr bwMode="auto">
            <a:xfrm>
              <a:off x="56" y="1138"/>
              <a:ext cx="56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9321" name="Line 9"/>
          <p:cNvSpPr>
            <a:spLocks noChangeShapeType="1"/>
          </p:cNvSpPr>
          <p:nvPr/>
        </p:nvSpPr>
        <p:spPr bwMode="auto">
          <a:xfrm>
            <a:off x="1471613" y="898525"/>
            <a:ext cx="0" cy="537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9322" name="Line 10"/>
          <p:cNvSpPr>
            <a:spLocks noChangeShapeType="1"/>
          </p:cNvSpPr>
          <p:nvPr/>
        </p:nvSpPr>
        <p:spPr bwMode="auto">
          <a:xfrm>
            <a:off x="3246438" y="895350"/>
            <a:ext cx="0" cy="537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ChangeArrowheads="1"/>
          </p:cNvSpPr>
          <p:nvPr/>
        </p:nvSpPr>
        <p:spPr bwMode="auto">
          <a:xfrm>
            <a:off x="1299519" y="2900263"/>
            <a:ext cx="4367014" cy="563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Objectives</a:t>
            </a:r>
          </a:p>
        </p:txBody>
      </p:sp>
      <p:sp>
        <p:nvSpPr>
          <p:cNvPr id="312324" name="Rectangle 4"/>
          <p:cNvSpPr>
            <a:spLocks noGrp="1" noChangeArrowheads="1"/>
          </p:cNvSpPr>
          <p:nvPr>
            <p:ph idx="1"/>
          </p:nvPr>
        </p:nvSpPr>
        <p:spPr>
          <a:xfrm>
            <a:off x="1271546" y="1189038"/>
            <a:ext cx="6604601" cy="51641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OSC/PLL Clock Module</a:t>
            </a:r>
          </a:p>
          <a:p>
            <a:pPr>
              <a:lnSpc>
                <a:spcPct val="140000"/>
              </a:lnSpc>
            </a:pPr>
            <a:r>
              <a:rPr lang="en-US" dirty="0"/>
              <a:t>Watchdog Timer</a:t>
            </a:r>
          </a:p>
          <a:p>
            <a:pPr>
              <a:lnSpc>
                <a:spcPct val="140000"/>
              </a:lnSpc>
            </a:pPr>
            <a:r>
              <a:rPr lang="en-US" dirty="0"/>
              <a:t>General Purpose </a:t>
            </a:r>
            <a:r>
              <a:rPr lang="en-US" dirty="0" smtClean="0"/>
              <a:t>I/O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/>
              <a:t>External Interrupts</a:t>
            </a:r>
          </a:p>
          <a:p>
            <a:pPr>
              <a:lnSpc>
                <a:spcPct val="140000"/>
              </a:lnSpc>
            </a:pPr>
            <a:r>
              <a:rPr lang="en-US" dirty="0"/>
              <a:t>Low Power Modes</a:t>
            </a:r>
          </a:p>
          <a:p>
            <a:pPr>
              <a:lnSpc>
                <a:spcPct val="140000"/>
              </a:lnSpc>
            </a:pPr>
            <a:r>
              <a:rPr lang="en-US" dirty="0"/>
              <a:t>Register Protection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GPIO </a:t>
            </a:r>
            <a:r>
              <a:rPr lang="en-US" dirty="0"/>
              <a:t>Grouping </a:t>
            </a:r>
            <a:r>
              <a:rPr lang="en-US" dirty="0" smtClean="0"/>
              <a:t>Overview</a:t>
            </a:r>
            <a:endParaRPr lang="en-US" sz="1800" dirty="0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482600" y="742952"/>
            <a:ext cx="381000" cy="603757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 rot="5400000">
            <a:off x="-2260684" y="3618067"/>
            <a:ext cx="5850105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effectLst/>
                <a:latin typeface="Arial" charset="0"/>
              </a:rPr>
              <a:t>Internal Bus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855892" y="752795"/>
            <a:ext cx="7987963" cy="2361888"/>
            <a:chOff x="855892" y="3083358"/>
            <a:chExt cx="7987963" cy="2361888"/>
          </a:xfrm>
        </p:grpSpPr>
        <p:sp>
          <p:nvSpPr>
            <p:cNvPr id="8" name="Line 49"/>
            <p:cNvSpPr>
              <a:spLocks noChangeShapeType="1"/>
            </p:cNvSpPr>
            <p:nvPr/>
          </p:nvSpPr>
          <p:spPr bwMode="auto">
            <a:xfrm flipH="1" flipV="1">
              <a:off x="6838552" y="4869175"/>
              <a:ext cx="11974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7747355" y="3782262"/>
              <a:ext cx="2934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8343792" y="4272252"/>
              <a:ext cx="500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857200" y="3601821"/>
              <a:ext cx="500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855892" y="4926782"/>
              <a:ext cx="500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>
              <a:off x="6839613" y="3784802"/>
              <a:ext cx="3099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50" name="Rectangle 3"/>
            <p:cNvSpPr>
              <a:spLocks noChangeArrowheads="1"/>
            </p:cNvSpPr>
            <p:nvPr/>
          </p:nvSpPr>
          <p:spPr bwMode="auto">
            <a:xfrm>
              <a:off x="1358380" y="3083358"/>
              <a:ext cx="1555389" cy="10331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GPIO Port A Group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Mux1 Register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(GPAGMUX1)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[GPIO 0 to 15]</a:t>
              </a:r>
              <a:endParaRPr lang="en-US" sz="1600" dirty="0">
                <a:effectLst/>
                <a:cs typeface="Arial" pitchFamily="34" charset="0"/>
              </a:endParaRPr>
            </a:p>
          </p:txBody>
        </p:sp>
        <p:sp>
          <p:nvSpPr>
            <p:cNvPr id="53" name="Rectangle 5"/>
            <p:cNvSpPr>
              <a:spLocks noChangeArrowheads="1"/>
            </p:cNvSpPr>
            <p:nvPr/>
          </p:nvSpPr>
          <p:spPr bwMode="auto">
            <a:xfrm>
              <a:off x="5340772" y="3083358"/>
              <a:ext cx="1497781" cy="2358062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</a:rPr>
                <a:t>GPIO Port A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</a:rPr>
                <a:t>Direction Register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</a:rPr>
                <a:t>(GPADIR)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</a:rPr>
                <a:t>[GPIO 0 to 31]</a:t>
              </a:r>
              <a:endParaRPr lang="en-US" sz="1600" dirty="0">
                <a:effectLst/>
              </a:endParaRPr>
            </a:p>
          </p:txBody>
        </p:sp>
        <p:sp>
          <p:nvSpPr>
            <p:cNvPr id="54" name="Rectangle 3"/>
            <p:cNvSpPr>
              <a:spLocks noChangeArrowheads="1"/>
            </p:cNvSpPr>
            <p:nvPr/>
          </p:nvSpPr>
          <p:spPr bwMode="auto">
            <a:xfrm>
              <a:off x="3374625" y="3087183"/>
              <a:ext cx="1497782" cy="10331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GPIO Port A Mux1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Register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(GPAMUX1)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[GPIO 0 to 15]</a:t>
              </a:r>
              <a:endParaRPr lang="en-US" sz="1600" dirty="0">
                <a:effectLst/>
                <a:cs typeface="Arial" pitchFamily="34" charset="0"/>
              </a:endParaRPr>
            </a:p>
          </p:txBody>
        </p:sp>
        <p:sp>
          <p:nvSpPr>
            <p:cNvPr id="57" name="Rectangle 3"/>
            <p:cNvSpPr>
              <a:spLocks noChangeArrowheads="1"/>
            </p:cNvSpPr>
            <p:nvPr/>
          </p:nvSpPr>
          <p:spPr bwMode="auto">
            <a:xfrm>
              <a:off x="1358380" y="4408319"/>
              <a:ext cx="1555389" cy="10331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GPIO Port A Group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Mux2 Register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(GPAGMUX2)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[GPIO 16 to 31]</a:t>
              </a:r>
              <a:endParaRPr lang="en-US" sz="1600" dirty="0">
                <a:effectLst/>
                <a:cs typeface="Arial" pitchFamily="34" charset="0"/>
              </a:endParaRPr>
            </a:p>
          </p:txBody>
        </p:sp>
        <p:sp>
          <p:nvSpPr>
            <p:cNvPr id="58" name="Rectangle 3"/>
            <p:cNvSpPr>
              <a:spLocks noChangeArrowheads="1"/>
            </p:cNvSpPr>
            <p:nvPr/>
          </p:nvSpPr>
          <p:spPr bwMode="auto">
            <a:xfrm>
              <a:off x="3374625" y="4412144"/>
              <a:ext cx="1497782" cy="10331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GPIO Port A Mux2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Register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(GPAMUX2)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[GPIO 16 to 31]</a:t>
              </a:r>
              <a:endParaRPr lang="en-US" sz="1600" dirty="0">
                <a:effectLst/>
                <a:cs typeface="Arial" pitchFamily="34" charset="0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8040792" y="3087183"/>
              <a:ext cx="306076" cy="2358063"/>
              <a:chOff x="8184476" y="3087183"/>
              <a:chExt cx="306076" cy="2358063"/>
            </a:xfrm>
          </p:grpSpPr>
          <p:sp>
            <p:nvSpPr>
              <p:cNvPr id="59" name="Rectangle 11"/>
              <p:cNvSpPr>
                <a:spLocks noChangeArrowheads="1"/>
              </p:cNvSpPr>
              <p:nvPr/>
            </p:nvSpPr>
            <p:spPr bwMode="auto">
              <a:xfrm>
                <a:off x="8184476" y="3087183"/>
                <a:ext cx="304800" cy="235806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60" name="Text Box 12"/>
              <p:cNvSpPr txBox="1">
                <a:spLocks noChangeArrowheads="1"/>
              </p:cNvSpPr>
              <p:nvPr/>
            </p:nvSpPr>
            <p:spPr bwMode="auto">
              <a:xfrm rot="5400000">
                <a:off x="7166867" y="4121561"/>
                <a:ext cx="2358060" cy="28931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600" dirty="0">
                    <a:effectLst/>
                  </a:rPr>
                  <a:t>GPIO Port A</a:t>
                </a:r>
              </a:p>
            </p:txBody>
          </p:sp>
        </p:grpSp>
        <p:sp>
          <p:nvSpPr>
            <p:cNvPr id="61" name="Text Box 47"/>
            <p:cNvSpPr txBox="1">
              <a:spLocks noChangeArrowheads="1"/>
            </p:cNvSpPr>
            <p:nvPr/>
          </p:nvSpPr>
          <p:spPr bwMode="auto">
            <a:xfrm>
              <a:off x="7149560" y="3477902"/>
              <a:ext cx="595035" cy="584775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</a:rPr>
                <a:t>Input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err="1">
                  <a:effectLst/>
                </a:rPr>
                <a:t>Qual</a:t>
              </a:r>
              <a:endParaRPr lang="en-US" sz="1600" dirty="0">
                <a:effectLst/>
              </a:endParaRPr>
            </a:p>
          </p:txBody>
        </p:sp>
        <p:sp>
          <p:nvSpPr>
            <p:cNvPr id="63" name="Line 7"/>
            <p:cNvSpPr>
              <a:spLocks noChangeShapeType="1"/>
            </p:cNvSpPr>
            <p:nvPr/>
          </p:nvSpPr>
          <p:spPr bwMode="auto">
            <a:xfrm>
              <a:off x="2906238" y="3601821"/>
              <a:ext cx="4683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64" name="Line 13"/>
            <p:cNvSpPr>
              <a:spLocks noChangeShapeType="1"/>
            </p:cNvSpPr>
            <p:nvPr/>
          </p:nvSpPr>
          <p:spPr bwMode="auto">
            <a:xfrm>
              <a:off x="2901397" y="4926782"/>
              <a:ext cx="4683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>
              <a:off x="4872384" y="3601821"/>
              <a:ext cx="4683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4867543" y="4926782"/>
              <a:ext cx="4683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60282" y="3426768"/>
            <a:ext cx="7987963" cy="2361888"/>
            <a:chOff x="855892" y="3083358"/>
            <a:chExt cx="7987963" cy="2361888"/>
          </a:xfrm>
        </p:grpSpPr>
        <p:sp>
          <p:nvSpPr>
            <p:cNvPr id="69" name="Line 49"/>
            <p:cNvSpPr>
              <a:spLocks noChangeShapeType="1"/>
            </p:cNvSpPr>
            <p:nvPr/>
          </p:nvSpPr>
          <p:spPr bwMode="auto">
            <a:xfrm flipH="1" flipV="1">
              <a:off x="6838552" y="4869175"/>
              <a:ext cx="11974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70" name="Line 8"/>
            <p:cNvSpPr>
              <a:spLocks noChangeShapeType="1"/>
            </p:cNvSpPr>
            <p:nvPr/>
          </p:nvSpPr>
          <p:spPr bwMode="auto">
            <a:xfrm>
              <a:off x="7747355" y="3782262"/>
              <a:ext cx="2934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71" name="Line 9"/>
            <p:cNvSpPr>
              <a:spLocks noChangeShapeType="1"/>
            </p:cNvSpPr>
            <p:nvPr/>
          </p:nvSpPr>
          <p:spPr bwMode="auto">
            <a:xfrm>
              <a:off x="8343792" y="4272252"/>
              <a:ext cx="500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>
              <a:off x="857200" y="3601821"/>
              <a:ext cx="500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73" name="Line 14"/>
            <p:cNvSpPr>
              <a:spLocks noChangeShapeType="1"/>
            </p:cNvSpPr>
            <p:nvPr/>
          </p:nvSpPr>
          <p:spPr bwMode="auto">
            <a:xfrm>
              <a:off x="855892" y="4926782"/>
              <a:ext cx="500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74" name="Line 48"/>
            <p:cNvSpPr>
              <a:spLocks noChangeShapeType="1"/>
            </p:cNvSpPr>
            <p:nvPr/>
          </p:nvSpPr>
          <p:spPr bwMode="auto">
            <a:xfrm>
              <a:off x="6839613" y="3784802"/>
              <a:ext cx="3099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75" name="Rectangle 3"/>
            <p:cNvSpPr>
              <a:spLocks noChangeArrowheads="1"/>
            </p:cNvSpPr>
            <p:nvPr/>
          </p:nvSpPr>
          <p:spPr bwMode="auto">
            <a:xfrm>
              <a:off x="1358380" y="3083358"/>
              <a:ext cx="1555389" cy="10331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GPIO Port B Group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Mux1 Register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(GPBGMUX1)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[GPIO 32 to 47]</a:t>
              </a:r>
              <a:endParaRPr lang="en-US" sz="1600" dirty="0">
                <a:effectLst/>
                <a:cs typeface="Arial" pitchFamily="34" charset="0"/>
              </a:endParaRPr>
            </a:p>
          </p:txBody>
        </p:sp>
        <p:sp>
          <p:nvSpPr>
            <p:cNvPr id="76" name="Rectangle 5"/>
            <p:cNvSpPr>
              <a:spLocks noChangeArrowheads="1"/>
            </p:cNvSpPr>
            <p:nvPr/>
          </p:nvSpPr>
          <p:spPr bwMode="auto">
            <a:xfrm>
              <a:off x="5340772" y="3083358"/>
              <a:ext cx="1497781" cy="2358062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</a:rPr>
                <a:t>GPIO Port B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</a:rPr>
                <a:t>Direction Register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</a:rPr>
                <a:t>(GPBDIR)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</a:rPr>
                <a:t>[GPIO 32 to 63]</a:t>
              </a:r>
              <a:endParaRPr lang="en-US" sz="1600" dirty="0">
                <a:effectLst/>
              </a:endParaRPr>
            </a:p>
          </p:txBody>
        </p:sp>
        <p:sp>
          <p:nvSpPr>
            <p:cNvPr id="77" name="Rectangle 3"/>
            <p:cNvSpPr>
              <a:spLocks noChangeArrowheads="1"/>
            </p:cNvSpPr>
            <p:nvPr/>
          </p:nvSpPr>
          <p:spPr bwMode="auto">
            <a:xfrm>
              <a:off x="3374625" y="3087183"/>
              <a:ext cx="1497782" cy="10331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GPIO Port B Mux1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Register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(GPBMUX1)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[GPIO 32 to 47]</a:t>
              </a:r>
              <a:endParaRPr lang="en-US" sz="1600" dirty="0">
                <a:effectLst/>
                <a:cs typeface="Arial" pitchFamily="34" charset="0"/>
              </a:endParaRPr>
            </a:p>
          </p:txBody>
        </p:sp>
        <p:sp>
          <p:nvSpPr>
            <p:cNvPr id="78" name="Rectangle 3"/>
            <p:cNvSpPr>
              <a:spLocks noChangeArrowheads="1"/>
            </p:cNvSpPr>
            <p:nvPr/>
          </p:nvSpPr>
          <p:spPr bwMode="auto">
            <a:xfrm>
              <a:off x="1358380" y="4408319"/>
              <a:ext cx="1555389" cy="10331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GPIO Port B Group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Mux2 Register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(GPBGMUX2)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[GPIO 48 to 63]</a:t>
              </a:r>
              <a:endParaRPr lang="en-US" sz="1600" dirty="0">
                <a:effectLst/>
                <a:cs typeface="Arial" pitchFamily="34" charset="0"/>
              </a:endParaRPr>
            </a:p>
          </p:txBody>
        </p:sp>
        <p:sp>
          <p:nvSpPr>
            <p:cNvPr id="79" name="Rectangle 3"/>
            <p:cNvSpPr>
              <a:spLocks noChangeArrowheads="1"/>
            </p:cNvSpPr>
            <p:nvPr/>
          </p:nvSpPr>
          <p:spPr bwMode="auto">
            <a:xfrm>
              <a:off x="3374625" y="4412144"/>
              <a:ext cx="1497782" cy="10331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GPIO Port B Mux2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Register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(GPBMUX2)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smtClean="0">
                  <a:effectLst/>
                  <a:cs typeface="Arial" pitchFamily="34" charset="0"/>
                </a:rPr>
                <a:t>[GPIO 48 to 63]</a:t>
              </a:r>
              <a:endParaRPr lang="en-US" sz="1600" dirty="0">
                <a:effectLst/>
                <a:cs typeface="Arial" pitchFamily="34" charset="0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8040792" y="3087183"/>
              <a:ext cx="306076" cy="2358063"/>
              <a:chOff x="8184476" y="3087183"/>
              <a:chExt cx="306076" cy="2358063"/>
            </a:xfrm>
          </p:grpSpPr>
          <p:sp>
            <p:nvSpPr>
              <p:cNvPr id="86" name="Rectangle 11"/>
              <p:cNvSpPr>
                <a:spLocks noChangeArrowheads="1"/>
              </p:cNvSpPr>
              <p:nvPr/>
            </p:nvSpPr>
            <p:spPr bwMode="auto">
              <a:xfrm>
                <a:off x="8184476" y="3087183"/>
                <a:ext cx="304800" cy="235806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87" name="Text Box 12"/>
              <p:cNvSpPr txBox="1">
                <a:spLocks noChangeArrowheads="1"/>
              </p:cNvSpPr>
              <p:nvPr/>
            </p:nvSpPr>
            <p:spPr bwMode="auto">
              <a:xfrm rot="5400000">
                <a:off x="7166867" y="4121561"/>
                <a:ext cx="2358060" cy="28931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600" dirty="0">
                    <a:effectLst/>
                  </a:rPr>
                  <a:t>GPIO Port </a:t>
                </a:r>
                <a:r>
                  <a:rPr lang="en-US" sz="1600" dirty="0" smtClean="0">
                    <a:effectLst/>
                  </a:rPr>
                  <a:t>B</a:t>
                </a:r>
                <a:endParaRPr lang="en-US" sz="1600" dirty="0">
                  <a:effectLst/>
                </a:endParaRPr>
              </a:p>
            </p:txBody>
          </p:sp>
        </p:grpSp>
        <p:sp>
          <p:nvSpPr>
            <p:cNvPr id="81" name="Text Box 47"/>
            <p:cNvSpPr txBox="1">
              <a:spLocks noChangeArrowheads="1"/>
            </p:cNvSpPr>
            <p:nvPr/>
          </p:nvSpPr>
          <p:spPr bwMode="auto">
            <a:xfrm>
              <a:off x="7149560" y="3477902"/>
              <a:ext cx="595035" cy="584775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</a:rPr>
                <a:t>Input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err="1">
                  <a:effectLst/>
                </a:rPr>
                <a:t>Qual</a:t>
              </a:r>
              <a:endParaRPr lang="en-US" sz="1600" dirty="0">
                <a:effectLst/>
              </a:endParaRPr>
            </a:p>
          </p:txBody>
        </p:sp>
        <p:sp>
          <p:nvSpPr>
            <p:cNvPr id="82" name="Line 7"/>
            <p:cNvSpPr>
              <a:spLocks noChangeShapeType="1"/>
            </p:cNvSpPr>
            <p:nvPr/>
          </p:nvSpPr>
          <p:spPr bwMode="auto">
            <a:xfrm>
              <a:off x="2906238" y="3601821"/>
              <a:ext cx="4683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2901397" y="4926782"/>
              <a:ext cx="4683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84" name="Line 7"/>
            <p:cNvSpPr>
              <a:spLocks noChangeShapeType="1"/>
            </p:cNvSpPr>
            <p:nvPr/>
          </p:nvSpPr>
          <p:spPr bwMode="auto">
            <a:xfrm>
              <a:off x="4872384" y="3601821"/>
              <a:ext cx="4683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85" name="Line 13"/>
            <p:cNvSpPr>
              <a:spLocks noChangeShapeType="1"/>
            </p:cNvSpPr>
            <p:nvPr/>
          </p:nvSpPr>
          <p:spPr bwMode="auto">
            <a:xfrm>
              <a:off x="4867543" y="4926782"/>
              <a:ext cx="4683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</p:grpSp>
      <p:sp>
        <p:nvSpPr>
          <p:cNvPr id="110" name="Line 8"/>
          <p:cNvSpPr>
            <a:spLocks noChangeShapeType="1"/>
          </p:cNvSpPr>
          <p:nvPr/>
        </p:nvSpPr>
        <p:spPr bwMode="auto">
          <a:xfrm>
            <a:off x="7553594" y="6388910"/>
            <a:ext cx="2934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11" name="Line 9"/>
          <p:cNvSpPr>
            <a:spLocks noChangeShapeType="1"/>
          </p:cNvSpPr>
          <p:nvPr/>
        </p:nvSpPr>
        <p:spPr bwMode="auto">
          <a:xfrm>
            <a:off x="8352441" y="6401641"/>
            <a:ext cx="5000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14" name="Line 48"/>
          <p:cNvSpPr>
            <a:spLocks noChangeShapeType="1"/>
          </p:cNvSpPr>
          <p:nvPr/>
        </p:nvSpPr>
        <p:spPr bwMode="auto">
          <a:xfrm>
            <a:off x="6645852" y="6391450"/>
            <a:ext cx="30994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26" name="Rectangle 11"/>
          <p:cNvSpPr>
            <a:spLocks noChangeArrowheads="1"/>
          </p:cNvSpPr>
          <p:nvPr/>
        </p:nvSpPr>
        <p:spPr bwMode="auto">
          <a:xfrm>
            <a:off x="7848698" y="6034354"/>
            <a:ext cx="504330" cy="7276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127" name="Text Box 12"/>
          <p:cNvSpPr txBox="1">
            <a:spLocks noChangeArrowheads="1"/>
          </p:cNvSpPr>
          <p:nvPr/>
        </p:nvSpPr>
        <p:spPr bwMode="auto">
          <a:xfrm rot="5400000">
            <a:off x="7746057" y="6105795"/>
            <a:ext cx="727654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r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dirty="0" smtClean="0">
                <a:effectLst/>
              </a:rPr>
              <a:t>Analog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dirty="0" smtClean="0">
                <a:effectLst/>
              </a:rPr>
              <a:t>Port H</a:t>
            </a:r>
            <a:endParaRPr lang="en-US" sz="1600" dirty="0">
              <a:effectLst/>
            </a:endParaRPr>
          </a:p>
        </p:txBody>
      </p:sp>
      <p:sp>
        <p:nvSpPr>
          <p:cNvPr id="121" name="Text Box 47"/>
          <p:cNvSpPr txBox="1">
            <a:spLocks noChangeArrowheads="1"/>
          </p:cNvSpPr>
          <p:nvPr/>
        </p:nvSpPr>
        <p:spPr bwMode="auto">
          <a:xfrm>
            <a:off x="6955799" y="6098836"/>
            <a:ext cx="595035" cy="584775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effectLst/>
              </a:rPr>
              <a:t>Input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 err="1">
                <a:effectLst/>
              </a:rPr>
              <a:t>Qual</a:t>
            </a:r>
            <a:endParaRPr lang="en-US" sz="1600" dirty="0">
              <a:effectLst/>
            </a:endParaRPr>
          </a:p>
        </p:txBody>
      </p:sp>
      <p:sp>
        <p:nvSpPr>
          <p:cNvPr id="137" name="Rectangle 5"/>
          <p:cNvSpPr>
            <a:spLocks noChangeArrowheads="1"/>
          </p:cNvSpPr>
          <p:nvPr/>
        </p:nvSpPr>
        <p:spPr bwMode="auto">
          <a:xfrm>
            <a:off x="4009186" y="6095699"/>
            <a:ext cx="1519166" cy="587911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effectLst/>
              </a:rPr>
              <a:t>[GPIO 224 to 255]</a:t>
            </a:r>
            <a:endParaRPr lang="en-US" sz="1600" dirty="0">
              <a:effectLst/>
            </a:endParaRPr>
          </a:p>
        </p:txBody>
      </p:sp>
      <p:sp>
        <p:nvSpPr>
          <p:cNvPr id="149" name="Line 48"/>
          <p:cNvSpPr>
            <a:spLocks noChangeShapeType="1"/>
          </p:cNvSpPr>
          <p:nvPr/>
        </p:nvSpPr>
        <p:spPr bwMode="auto">
          <a:xfrm>
            <a:off x="863601" y="6390989"/>
            <a:ext cx="314558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50" name="Text Box 47"/>
          <p:cNvSpPr txBox="1">
            <a:spLocks noChangeArrowheads="1"/>
          </p:cNvSpPr>
          <p:nvPr/>
        </p:nvSpPr>
        <p:spPr bwMode="auto">
          <a:xfrm>
            <a:off x="5841537" y="6099706"/>
            <a:ext cx="800219" cy="584775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effectLst/>
              </a:rPr>
              <a:t>Input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effectLst/>
              </a:rPr>
              <a:t>Inverter</a:t>
            </a:r>
            <a:endParaRPr lang="en-US" sz="1600" dirty="0">
              <a:effectLst/>
            </a:endParaRPr>
          </a:p>
        </p:txBody>
      </p:sp>
      <p:sp>
        <p:nvSpPr>
          <p:cNvPr id="151" name="Line 48"/>
          <p:cNvSpPr>
            <a:spLocks noChangeShapeType="1"/>
          </p:cNvSpPr>
          <p:nvPr/>
        </p:nvSpPr>
        <p:spPr bwMode="auto">
          <a:xfrm>
            <a:off x="5533999" y="6391205"/>
            <a:ext cx="30994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909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</a:t>
            </a:r>
            <a:r>
              <a:rPr lang="en-US" dirty="0"/>
              <a:t>Pin Block Diagram</a:t>
            </a:r>
          </a:p>
        </p:txBody>
      </p:sp>
      <p:sp>
        <p:nvSpPr>
          <p:cNvPr id="162" name="Rounded Rectangle 161"/>
          <p:cNvSpPr/>
          <p:nvPr/>
        </p:nvSpPr>
        <p:spPr bwMode="auto">
          <a:xfrm>
            <a:off x="2955134" y="2626360"/>
            <a:ext cx="1076223" cy="21704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GPyDAT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(W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)</a:t>
            </a:r>
          </a:p>
        </p:txBody>
      </p:sp>
      <p:graphicFrame>
        <p:nvGraphicFramePr>
          <p:cNvPr id="163" name="Table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469968"/>
              </p:ext>
            </p:extLst>
          </p:nvPr>
        </p:nvGraphicFramePr>
        <p:xfrm>
          <a:off x="2953029" y="2855681"/>
          <a:ext cx="1080433" cy="7366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433"/>
              </a:tblGrid>
              <a:tr h="209445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</a:rPr>
                        <a:t>GPySET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</a:rPr>
                        <a:t>GPyCLEAR</a:t>
                      </a:r>
                      <a:endParaRPr lang="en-US" sz="1600" b="0" dirty="0" smtClean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GPyTOGGLE</a:t>
                      </a:r>
                      <a:endParaRPr lang="en-US" sz="160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" name="Rounded Rectangle 163"/>
          <p:cNvSpPr/>
          <p:nvPr/>
        </p:nvSpPr>
        <p:spPr bwMode="auto">
          <a:xfrm>
            <a:off x="2913589" y="2664460"/>
            <a:ext cx="1076223" cy="21704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GPyDAT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(W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)</a:t>
            </a:r>
          </a:p>
        </p:txBody>
      </p: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048196"/>
              </p:ext>
            </p:extLst>
          </p:nvPr>
        </p:nvGraphicFramePr>
        <p:xfrm>
          <a:off x="2915497" y="2893781"/>
          <a:ext cx="1080433" cy="7366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433"/>
              </a:tblGrid>
              <a:tr h="209445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</a:rPr>
                        <a:t>GPySET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</a:rPr>
                        <a:t>GPyCLEAR</a:t>
                      </a:r>
                      <a:endParaRPr lang="en-US" sz="1600" b="0" dirty="0" smtClean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3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GPyTOGGLE</a:t>
                      </a:r>
                      <a:endParaRPr lang="en-US" sz="160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8" name="Trapezoid 167"/>
          <p:cNvSpPr/>
          <p:nvPr/>
        </p:nvSpPr>
        <p:spPr bwMode="auto">
          <a:xfrm rot="16200000">
            <a:off x="3405811" y="4927373"/>
            <a:ext cx="2829620" cy="558525"/>
          </a:xfrm>
          <a:prstGeom prst="trapezoid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606620" y="3926285"/>
            <a:ext cx="428002" cy="256070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dk1"/>
                </a:solidFill>
                <a:effectLst/>
              </a:rPr>
              <a:t>00:00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dk1"/>
                </a:solidFill>
              </a:rPr>
              <a:t>00:01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dk1"/>
                </a:solidFill>
                <a:effectLst/>
              </a:rPr>
              <a:t>00:10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dk1"/>
                </a:solidFill>
              </a:rPr>
              <a:t>00:11</a:t>
            </a:r>
          </a:p>
          <a:p>
            <a:pPr>
              <a:spcBef>
                <a:spcPts val="0"/>
              </a:spcBef>
            </a:pPr>
            <a:endParaRPr lang="en-US" sz="1600" dirty="0">
              <a:solidFill>
                <a:schemeClr val="dk1"/>
              </a:solidFill>
              <a:effectLst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dk1"/>
                </a:solidFill>
              </a:rPr>
              <a:t>01:00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dk1"/>
                </a:solidFill>
                <a:effectLst/>
              </a:rPr>
              <a:t>01:01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dk1"/>
                </a:solidFill>
              </a:rPr>
              <a:t>01:10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dk1"/>
                </a:solidFill>
              </a:rPr>
              <a:t>01:11</a:t>
            </a:r>
          </a:p>
          <a:p>
            <a:pPr>
              <a:spcBef>
                <a:spcPts val="0"/>
              </a:spcBef>
            </a:pPr>
            <a:endParaRPr lang="en-US" sz="1600" dirty="0">
              <a:solidFill>
                <a:schemeClr val="dk1"/>
              </a:solidFill>
              <a:effectLst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dk1"/>
                </a:solidFill>
              </a:rPr>
              <a:t>10:xx</a:t>
            </a:r>
          </a:p>
          <a:p>
            <a:pPr>
              <a:spcBef>
                <a:spcPts val="0"/>
              </a:spcBef>
            </a:pPr>
            <a:endParaRPr lang="en-US" sz="1600" dirty="0">
              <a:solidFill>
                <a:schemeClr val="dk1"/>
              </a:solidFill>
              <a:effectLst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dk1"/>
                </a:solidFill>
              </a:rPr>
              <a:t>11:xx</a:t>
            </a:r>
            <a:endParaRPr lang="en-US" sz="1600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5605758" y="4133833"/>
            <a:ext cx="1056903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ffectLst/>
              </a:rPr>
              <a:t>Peripheral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5605758" y="4322379"/>
            <a:ext cx="1056903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ffectLst/>
              </a:rPr>
              <a:t>Peripheral 2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5605758" y="4510924"/>
            <a:ext cx="1056903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ffectLst/>
              </a:rPr>
              <a:t>Peripheral 3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5566338" y="3908821"/>
            <a:ext cx="1056888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ffectLst/>
              </a:rPr>
              <a:t>GPIO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5614130" y="5884711"/>
            <a:ext cx="1897462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ffectLst/>
              </a:rPr>
              <a:t>GPIO &amp; Peripherals 9-11 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grpSp>
        <p:nvGrpSpPr>
          <p:cNvPr id="175" name="Group 174"/>
          <p:cNvGrpSpPr/>
          <p:nvPr/>
        </p:nvGrpSpPr>
        <p:grpSpPr>
          <a:xfrm>
            <a:off x="5091686" y="4013635"/>
            <a:ext cx="480075" cy="2362242"/>
            <a:chOff x="4001740" y="2394558"/>
            <a:chExt cx="1455004" cy="2362242"/>
          </a:xfrm>
        </p:grpSpPr>
        <p:cxnSp>
          <p:nvCxnSpPr>
            <p:cNvPr id="176" name="Straight Arrow Connector 175"/>
            <p:cNvCxnSpPr/>
            <p:nvPr/>
          </p:nvCxnSpPr>
          <p:spPr bwMode="auto">
            <a:xfrm flipH="1">
              <a:off x="4001748" y="2394558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77" name="Straight Arrow Connector 176"/>
            <p:cNvCxnSpPr/>
            <p:nvPr/>
          </p:nvCxnSpPr>
          <p:spPr bwMode="auto">
            <a:xfrm flipH="1">
              <a:off x="4001748" y="2585055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80" name="Straight Arrow Connector 179"/>
            <p:cNvCxnSpPr/>
            <p:nvPr/>
          </p:nvCxnSpPr>
          <p:spPr bwMode="auto">
            <a:xfrm flipH="1">
              <a:off x="4001748" y="2775552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81" name="Straight Arrow Connector 180"/>
            <p:cNvCxnSpPr/>
            <p:nvPr/>
          </p:nvCxnSpPr>
          <p:spPr bwMode="auto">
            <a:xfrm flipH="1">
              <a:off x="4001748" y="2970282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83" name="Straight Arrow Connector 182"/>
            <p:cNvCxnSpPr/>
            <p:nvPr/>
          </p:nvCxnSpPr>
          <p:spPr bwMode="auto">
            <a:xfrm flipH="1">
              <a:off x="4001744" y="3374294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84" name="Straight Arrow Connector 183"/>
            <p:cNvCxnSpPr/>
            <p:nvPr/>
          </p:nvCxnSpPr>
          <p:spPr bwMode="auto">
            <a:xfrm flipH="1">
              <a:off x="4001744" y="3564791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89" name="Straight Arrow Connector 188"/>
            <p:cNvCxnSpPr/>
            <p:nvPr/>
          </p:nvCxnSpPr>
          <p:spPr bwMode="auto">
            <a:xfrm flipH="1">
              <a:off x="4001744" y="3755288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97" name="Straight Arrow Connector 196"/>
            <p:cNvCxnSpPr/>
            <p:nvPr/>
          </p:nvCxnSpPr>
          <p:spPr bwMode="auto">
            <a:xfrm flipH="1">
              <a:off x="4001744" y="3950018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06" name="Straight Arrow Connector 205"/>
            <p:cNvCxnSpPr/>
            <p:nvPr/>
          </p:nvCxnSpPr>
          <p:spPr bwMode="auto">
            <a:xfrm flipH="1">
              <a:off x="4001740" y="4364908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07" name="Straight Arrow Connector 206"/>
            <p:cNvCxnSpPr/>
            <p:nvPr/>
          </p:nvCxnSpPr>
          <p:spPr bwMode="auto">
            <a:xfrm flipH="1">
              <a:off x="4007179" y="4756800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208" name="Rectangle 207"/>
          <p:cNvSpPr/>
          <p:nvPr/>
        </p:nvSpPr>
        <p:spPr bwMode="auto">
          <a:xfrm>
            <a:off x="5605740" y="5120521"/>
            <a:ext cx="1056903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ffectLst/>
              </a:rPr>
              <a:t>Peripheral 5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5605740" y="5309067"/>
            <a:ext cx="1056903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ffectLst/>
              </a:rPr>
              <a:t>Peripheral 6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210" name="Rectangle 209"/>
          <p:cNvSpPr/>
          <p:nvPr/>
        </p:nvSpPr>
        <p:spPr bwMode="auto">
          <a:xfrm>
            <a:off x="5605740" y="5497612"/>
            <a:ext cx="1056903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ffectLst/>
              </a:rPr>
              <a:t>Peripheral 7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211" name="Rectangle 210"/>
          <p:cNvSpPr/>
          <p:nvPr/>
        </p:nvSpPr>
        <p:spPr bwMode="auto">
          <a:xfrm>
            <a:off x="5566320" y="4895509"/>
            <a:ext cx="1056888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ffectLst/>
              </a:rPr>
              <a:t>GPIO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212" name="Rectangle 211"/>
          <p:cNvSpPr/>
          <p:nvPr/>
        </p:nvSpPr>
        <p:spPr bwMode="auto">
          <a:xfrm>
            <a:off x="5614129" y="6281782"/>
            <a:ext cx="2017327" cy="20520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ffectLst/>
              </a:rPr>
              <a:t>GPIO &amp; Peripherals 13-15 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cxnSp>
        <p:nvCxnSpPr>
          <p:cNvPr id="213" name="Straight Connector 212"/>
          <p:cNvCxnSpPr/>
          <p:nvPr/>
        </p:nvCxnSpPr>
        <p:spPr bwMode="auto">
          <a:xfrm>
            <a:off x="5365167" y="4013635"/>
            <a:ext cx="0" cy="97873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214" name="Straight Connector 213"/>
          <p:cNvCxnSpPr/>
          <p:nvPr/>
        </p:nvCxnSpPr>
        <p:spPr bwMode="auto">
          <a:xfrm>
            <a:off x="5365167" y="4992369"/>
            <a:ext cx="0" cy="99161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oval" w="sm" len="sm"/>
            <a:tailEnd type="oval" w="sm" len="sm"/>
          </a:ln>
          <a:effectLst/>
        </p:spPr>
      </p:cxnSp>
      <p:cxnSp>
        <p:nvCxnSpPr>
          <p:cNvPr id="215" name="Straight Connector 214"/>
          <p:cNvCxnSpPr/>
          <p:nvPr/>
        </p:nvCxnSpPr>
        <p:spPr bwMode="auto">
          <a:xfrm>
            <a:off x="5365167" y="5981571"/>
            <a:ext cx="0" cy="39430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oval" w="sm" len="sm"/>
            <a:tailEnd type="oval" w="sm" len="sm"/>
          </a:ln>
          <a:effectLst/>
        </p:spPr>
      </p:cxnSp>
      <p:sp>
        <p:nvSpPr>
          <p:cNvPr id="216" name="Trapezoid 215"/>
          <p:cNvSpPr/>
          <p:nvPr/>
        </p:nvSpPr>
        <p:spPr bwMode="auto">
          <a:xfrm rot="16200000">
            <a:off x="5471527" y="1808063"/>
            <a:ext cx="2829620" cy="558525"/>
          </a:xfrm>
          <a:prstGeom prst="trapezoid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6672336" y="806975"/>
            <a:ext cx="428002" cy="256070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dk1"/>
                </a:solidFill>
                <a:effectLst/>
              </a:rPr>
              <a:t>00:00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dk1"/>
                </a:solidFill>
              </a:rPr>
              <a:t>00:01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dk1"/>
                </a:solidFill>
                <a:effectLst/>
              </a:rPr>
              <a:t>00:10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dk1"/>
                </a:solidFill>
              </a:rPr>
              <a:t>00:11</a:t>
            </a:r>
          </a:p>
          <a:p>
            <a:pPr>
              <a:spcBef>
                <a:spcPts val="0"/>
              </a:spcBef>
            </a:pPr>
            <a:endParaRPr lang="en-US" sz="1600" dirty="0">
              <a:solidFill>
                <a:schemeClr val="dk1"/>
              </a:solidFill>
              <a:effectLst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dk1"/>
                </a:solidFill>
              </a:rPr>
              <a:t>01:00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dk1"/>
                </a:solidFill>
                <a:effectLst/>
              </a:rPr>
              <a:t>01:01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dk1"/>
                </a:solidFill>
              </a:rPr>
              <a:t>01:10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dk1"/>
                </a:solidFill>
              </a:rPr>
              <a:t>01:11</a:t>
            </a:r>
          </a:p>
          <a:p>
            <a:pPr>
              <a:spcBef>
                <a:spcPts val="0"/>
              </a:spcBef>
            </a:pPr>
            <a:endParaRPr lang="en-US" sz="1600" dirty="0">
              <a:solidFill>
                <a:schemeClr val="dk1"/>
              </a:solidFill>
              <a:effectLst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dk1"/>
                </a:solidFill>
              </a:rPr>
              <a:t>10:xx</a:t>
            </a:r>
          </a:p>
          <a:p>
            <a:pPr>
              <a:spcBef>
                <a:spcPts val="0"/>
              </a:spcBef>
            </a:pPr>
            <a:endParaRPr lang="en-US" sz="1600" dirty="0">
              <a:solidFill>
                <a:schemeClr val="dk1"/>
              </a:solidFill>
              <a:effectLst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dk1"/>
                </a:solidFill>
              </a:rPr>
              <a:t>11:xx</a:t>
            </a:r>
            <a:endParaRPr lang="en-US" sz="1600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218" name="Rectangle 217"/>
          <p:cNvSpPr/>
          <p:nvPr/>
        </p:nvSpPr>
        <p:spPr bwMode="auto">
          <a:xfrm>
            <a:off x="7671474" y="1014523"/>
            <a:ext cx="1056903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ffectLst/>
              </a:rPr>
              <a:t>Peripheral 1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222" name="Rectangle 221"/>
          <p:cNvSpPr/>
          <p:nvPr/>
        </p:nvSpPr>
        <p:spPr bwMode="auto">
          <a:xfrm>
            <a:off x="7671474" y="1203069"/>
            <a:ext cx="1056903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ffectLst/>
              </a:rPr>
              <a:t>Peripheral 2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226" name="Rectangle 225"/>
          <p:cNvSpPr/>
          <p:nvPr/>
        </p:nvSpPr>
        <p:spPr bwMode="auto">
          <a:xfrm>
            <a:off x="7671474" y="1391614"/>
            <a:ext cx="1056903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ffectLst/>
              </a:rPr>
              <a:t>Peripheral 3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234" name="Rectangle 233"/>
          <p:cNvSpPr/>
          <p:nvPr/>
        </p:nvSpPr>
        <p:spPr bwMode="auto">
          <a:xfrm>
            <a:off x="7665610" y="772733"/>
            <a:ext cx="695979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ffectLst/>
              </a:rPr>
              <a:t>unused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235" name="Rectangle 234"/>
          <p:cNvSpPr/>
          <p:nvPr/>
        </p:nvSpPr>
        <p:spPr bwMode="auto">
          <a:xfrm>
            <a:off x="7671457" y="2765401"/>
            <a:ext cx="1313154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ffectLst/>
              </a:rPr>
              <a:t>Peripherals 9-11 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7157402" y="894325"/>
            <a:ext cx="480075" cy="2362242"/>
            <a:chOff x="4001740" y="2394558"/>
            <a:chExt cx="1455004" cy="2362242"/>
          </a:xfrm>
        </p:grpSpPr>
        <p:cxnSp>
          <p:nvCxnSpPr>
            <p:cNvPr id="246" name="Straight Arrow Connector 245"/>
            <p:cNvCxnSpPr/>
            <p:nvPr/>
          </p:nvCxnSpPr>
          <p:spPr bwMode="auto">
            <a:xfrm flipH="1">
              <a:off x="4001748" y="2394558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47" name="Straight Arrow Connector 246"/>
            <p:cNvCxnSpPr/>
            <p:nvPr/>
          </p:nvCxnSpPr>
          <p:spPr bwMode="auto">
            <a:xfrm flipH="1">
              <a:off x="4001748" y="2585055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/>
            </a:ln>
            <a:effectLst/>
          </p:spPr>
        </p:cxnSp>
        <p:cxnSp>
          <p:nvCxnSpPr>
            <p:cNvPr id="248" name="Straight Arrow Connector 247"/>
            <p:cNvCxnSpPr/>
            <p:nvPr/>
          </p:nvCxnSpPr>
          <p:spPr bwMode="auto">
            <a:xfrm flipH="1">
              <a:off x="4001748" y="2775552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/>
            </a:ln>
            <a:effectLst/>
          </p:spPr>
        </p:cxnSp>
        <p:cxnSp>
          <p:nvCxnSpPr>
            <p:cNvPr id="249" name="Straight Arrow Connector 248"/>
            <p:cNvCxnSpPr/>
            <p:nvPr/>
          </p:nvCxnSpPr>
          <p:spPr bwMode="auto">
            <a:xfrm flipH="1">
              <a:off x="4001748" y="2970282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/>
            </a:ln>
            <a:effectLst/>
          </p:spPr>
        </p:cxnSp>
        <p:cxnSp>
          <p:nvCxnSpPr>
            <p:cNvPr id="250" name="Straight Arrow Connector 249"/>
            <p:cNvCxnSpPr/>
            <p:nvPr/>
          </p:nvCxnSpPr>
          <p:spPr bwMode="auto">
            <a:xfrm flipH="1">
              <a:off x="4001744" y="3374294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51" name="Straight Arrow Connector 250"/>
            <p:cNvCxnSpPr/>
            <p:nvPr/>
          </p:nvCxnSpPr>
          <p:spPr bwMode="auto">
            <a:xfrm flipH="1">
              <a:off x="4001744" y="3564791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/>
            </a:ln>
            <a:effectLst/>
          </p:spPr>
        </p:cxnSp>
        <p:cxnSp>
          <p:nvCxnSpPr>
            <p:cNvPr id="252" name="Straight Arrow Connector 251"/>
            <p:cNvCxnSpPr/>
            <p:nvPr/>
          </p:nvCxnSpPr>
          <p:spPr bwMode="auto">
            <a:xfrm flipH="1">
              <a:off x="4001744" y="3755288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/>
            </a:ln>
            <a:effectLst/>
          </p:spPr>
        </p:cxnSp>
        <p:cxnSp>
          <p:nvCxnSpPr>
            <p:cNvPr id="253" name="Straight Arrow Connector 252"/>
            <p:cNvCxnSpPr/>
            <p:nvPr/>
          </p:nvCxnSpPr>
          <p:spPr bwMode="auto">
            <a:xfrm flipH="1">
              <a:off x="4001744" y="3950018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/>
            </a:ln>
            <a:effectLst/>
          </p:spPr>
        </p:cxnSp>
        <p:cxnSp>
          <p:nvCxnSpPr>
            <p:cNvPr id="254" name="Straight Arrow Connector 253"/>
            <p:cNvCxnSpPr/>
            <p:nvPr/>
          </p:nvCxnSpPr>
          <p:spPr bwMode="auto">
            <a:xfrm flipH="1">
              <a:off x="4001740" y="4364908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/>
            </a:ln>
            <a:effectLst/>
          </p:spPr>
        </p:cxnSp>
        <p:cxnSp>
          <p:nvCxnSpPr>
            <p:cNvPr id="255" name="Straight Arrow Connector 254"/>
            <p:cNvCxnSpPr/>
            <p:nvPr/>
          </p:nvCxnSpPr>
          <p:spPr bwMode="auto">
            <a:xfrm flipH="1">
              <a:off x="4007179" y="4756800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/>
            </a:ln>
            <a:effectLst/>
          </p:spPr>
        </p:cxnSp>
      </p:grpSp>
      <p:sp>
        <p:nvSpPr>
          <p:cNvPr id="256" name="Rectangle 255"/>
          <p:cNvSpPr/>
          <p:nvPr/>
        </p:nvSpPr>
        <p:spPr bwMode="auto">
          <a:xfrm>
            <a:off x="7671456" y="2001211"/>
            <a:ext cx="1056903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ffectLst/>
              </a:rPr>
              <a:t>Peripheral 5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257" name="Rectangle 256"/>
          <p:cNvSpPr/>
          <p:nvPr/>
        </p:nvSpPr>
        <p:spPr bwMode="auto">
          <a:xfrm>
            <a:off x="7671456" y="2189757"/>
            <a:ext cx="1056903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ffectLst/>
              </a:rPr>
              <a:t>Peripheral 6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258" name="Rectangle 257"/>
          <p:cNvSpPr/>
          <p:nvPr/>
        </p:nvSpPr>
        <p:spPr bwMode="auto">
          <a:xfrm>
            <a:off x="7671456" y="2378302"/>
            <a:ext cx="1056903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ffectLst/>
              </a:rPr>
              <a:t>Peripheral 7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259" name="Rectangle 258"/>
          <p:cNvSpPr/>
          <p:nvPr/>
        </p:nvSpPr>
        <p:spPr bwMode="auto">
          <a:xfrm>
            <a:off x="7671456" y="3162472"/>
            <a:ext cx="1313155" cy="20520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ffectLst/>
              </a:rPr>
              <a:t>Peripherals 13-15 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260" name="Rectangle 259"/>
          <p:cNvSpPr/>
          <p:nvPr/>
        </p:nvSpPr>
        <p:spPr bwMode="auto">
          <a:xfrm>
            <a:off x="7675397" y="1755644"/>
            <a:ext cx="695979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>
                <a:effectLst/>
              </a:rPr>
              <a:t>unused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261" name="AutoShape 155"/>
          <p:cNvSpPr>
            <a:spLocks noChangeArrowheads="1"/>
          </p:cNvSpPr>
          <p:nvPr/>
        </p:nvSpPr>
        <p:spPr bwMode="auto">
          <a:xfrm flipH="1">
            <a:off x="7820827" y="4574268"/>
            <a:ext cx="1188574" cy="27127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0" dirty="0" smtClean="0">
                <a:solidFill>
                  <a:srgbClr val="FF0000"/>
                </a:solidFill>
                <a:effectLst/>
              </a:rPr>
              <a:t>GPyGMUX1/2</a:t>
            </a:r>
            <a:endParaRPr lang="en-US" sz="1600" b="0" dirty="0">
              <a:solidFill>
                <a:srgbClr val="FF0000"/>
              </a:solidFill>
              <a:effectLst/>
            </a:endParaRPr>
          </a:p>
        </p:txBody>
      </p:sp>
      <p:sp>
        <p:nvSpPr>
          <p:cNvPr id="262" name="AutoShape 155"/>
          <p:cNvSpPr>
            <a:spLocks noChangeArrowheads="1"/>
          </p:cNvSpPr>
          <p:nvPr/>
        </p:nvSpPr>
        <p:spPr bwMode="auto">
          <a:xfrm flipH="1">
            <a:off x="7818227" y="4845065"/>
            <a:ext cx="1191174" cy="27127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0" dirty="0" smtClean="0">
                <a:solidFill>
                  <a:srgbClr val="FF0000"/>
                </a:solidFill>
                <a:effectLst/>
              </a:rPr>
              <a:t>GPyMUX1/2</a:t>
            </a:r>
            <a:endParaRPr lang="en-US" sz="1600" b="0" dirty="0">
              <a:solidFill>
                <a:srgbClr val="FF0000"/>
              </a:solidFill>
              <a:effectLst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900941" y="4340204"/>
            <a:ext cx="1045479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i="1" dirty="0" err="1" smtClean="0">
                <a:solidFill>
                  <a:srgbClr val="FF0000"/>
                </a:solidFill>
                <a:effectLst/>
              </a:rPr>
              <a:t>GPyG:GPy</a:t>
            </a:r>
            <a:endParaRPr lang="en-US" sz="1600" i="1" dirty="0" smtClean="0">
              <a:solidFill>
                <a:srgbClr val="FF0000"/>
              </a:solidFill>
              <a:effectLst/>
            </a:endParaRPr>
          </a:p>
        </p:txBody>
      </p:sp>
      <p:cxnSp>
        <p:nvCxnSpPr>
          <p:cNvPr id="264" name="Elbow Connector 263"/>
          <p:cNvCxnSpPr>
            <a:stCxn id="168" idx="1"/>
          </p:cNvCxnSpPr>
          <p:nvPr/>
        </p:nvCxnSpPr>
        <p:spPr bwMode="auto">
          <a:xfrm rot="5400000" flipH="1" flipV="1">
            <a:off x="5601665" y="4064021"/>
            <a:ext cx="1706565" cy="3268653"/>
          </a:xfrm>
          <a:prstGeom prst="bentConnector4">
            <a:avLst>
              <a:gd name="adj1" fmla="val -9954"/>
              <a:gd name="adj2" fmla="val 84931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cxnSp>
        <p:nvCxnSpPr>
          <p:cNvPr id="265" name="Elbow Connector 264"/>
          <p:cNvCxnSpPr>
            <a:endCxn id="216" idx="1"/>
          </p:cNvCxnSpPr>
          <p:nvPr/>
        </p:nvCxnSpPr>
        <p:spPr bwMode="auto">
          <a:xfrm rot="16200000" flipV="1">
            <a:off x="6536534" y="3782124"/>
            <a:ext cx="1413218" cy="71360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266" name="Trapezoid 265"/>
          <p:cNvSpPr/>
          <p:nvPr/>
        </p:nvSpPr>
        <p:spPr bwMode="auto">
          <a:xfrm rot="5400000" flipH="1">
            <a:off x="5180795" y="2999593"/>
            <a:ext cx="1027942" cy="339827"/>
          </a:xfrm>
          <a:prstGeom prst="trapezoid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5614698" y="2775552"/>
            <a:ext cx="185948" cy="78790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dk1"/>
                </a:solidFill>
                <a:effectLst/>
              </a:rPr>
              <a:t>00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dk1"/>
                </a:solidFill>
              </a:rPr>
              <a:t>01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dk1"/>
                </a:solidFill>
                <a:effectLst/>
              </a:rPr>
              <a:t>10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dk1"/>
                </a:solidFill>
              </a:rPr>
              <a:t>11</a:t>
            </a:r>
          </a:p>
        </p:txBody>
      </p:sp>
      <p:cxnSp>
        <p:nvCxnSpPr>
          <p:cNvPr id="270" name="Elbow Connector 269"/>
          <p:cNvCxnSpPr>
            <a:stCxn id="266" idx="0"/>
            <a:endCxn id="173" idx="0"/>
          </p:cNvCxnSpPr>
          <p:nvPr/>
        </p:nvCxnSpPr>
        <p:spPr bwMode="auto">
          <a:xfrm>
            <a:off x="5864680" y="3169507"/>
            <a:ext cx="230102" cy="739314"/>
          </a:xfrm>
          <a:prstGeom prst="bentConnector4">
            <a:avLst>
              <a:gd name="adj1" fmla="val 99347"/>
              <a:gd name="adj2" fmla="val 6149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1" name="Elbow Connector 270"/>
          <p:cNvCxnSpPr>
            <a:endCxn id="162" idx="3"/>
          </p:cNvCxnSpPr>
          <p:nvPr/>
        </p:nvCxnSpPr>
        <p:spPr bwMode="auto">
          <a:xfrm rot="10800000">
            <a:off x="4031358" y="2734885"/>
            <a:ext cx="1493511" cy="114417"/>
          </a:xfrm>
          <a:prstGeom prst="bentConnector3">
            <a:avLst>
              <a:gd name="adj1" fmla="val 8061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  <p:cxnSp>
        <p:nvCxnSpPr>
          <p:cNvPr id="272" name="Elbow Connector 271"/>
          <p:cNvCxnSpPr>
            <a:endCxn id="164" idx="3"/>
          </p:cNvCxnSpPr>
          <p:nvPr/>
        </p:nvCxnSpPr>
        <p:spPr bwMode="auto">
          <a:xfrm rot="10800000">
            <a:off x="3989812" y="2772985"/>
            <a:ext cx="1527786" cy="270037"/>
          </a:xfrm>
          <a:prstGeom prst="bentConnector3">
            <a:avLst>
              <a:gd name="adj1" fmla="val 8195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  <p:sp>
        <p:nvSpPr>
          <p:cNvPr id="275" name="TextBox 274"/>
          <p:cNvSpPr txBox="1"/>
          <p:nvPr/>
        </p:nvSpPr>
        <p:spPr>
          <a:xfrm>
            <a:off x="4909851" y="2777884"/>
            <a:ext cx="448200" cy="196977"/>
          </a:xfrm>
          <a:prstGeom prst="rect">
            <a:avLst/>
          </a:prstGeom>
          <a:solidFill>
            <a:schemeClr val="bg2"/>
          </a:solidFill>
        </p:spPr>
        <p:txBody>
          <a:bodyPr wrap="none" lIns="45720" tIns="0" rIns="45720" bIns="0" rtlCol="0" anchor="ctr" anchorCtr="0">
            <a:spAutoFit/>
          </a:bodyPr>
          <a:lstStyle/>
          <a:p>
            <a:pPr algn="r"/>
            <a:r>
              <a:rPr lang="en-US" sz="1600" b="0" dirty="0" smtClean="0">
                <a:solidFill>
                  <a:schemeClr val="dk1"/>
                </a:solidFill>
                <a:effectLst/>
              </a:rPr>
              <a:t>CPU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4938705" y="2975100"/>
            <a:ext cx="419346" cy="196977"/>
          </a:xfrm>
          <a:prstGeom prst="rect">
            <a:avLst/>
          </a:prstGeom>
          <a:solidFill>
            <a:schemeClr val="bg2"/>
          </a:solidFill>
        </p:spPr>
        <p:txBody>
          <a:bodyPr wrap="none" lIns="45720" tIns="0" rIns="45720" bIns="0" rtlCol="0" anchor="ctr" anchorCtr="0">
            <a:spAutoFit/>
          </a:bodyPr>
          <a:lstStyle/>
          <a:p>
            <a:pPr algn="r"/>
            <a:r>
              <a:rPr lang="en-US" sz="1600" b="0" dirty="0" smtClean="0">
                <a:solidFill>
                  <a:schemeClr val="dk1"/>
                </a:solidFill>
                <a:effectLst/>
              </a:rPr>
              <a:t>CLA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4611693" y="3172316"/>
            <a:ext cx="746358" cy="196977"/>
          </a:xfrm>
          <a:prstGeom prst="rect">
            <a:avLst/>
          </a:prstGeom>
          <a:solidFill>
            <a:schemeClr val="bg2"/>
          </a:solidFill>
        </p:spPr>
        <p:txBody>
          <a:bodyPr wrap="none" lIns="45720" tIns="0" rIns="45720" bIns="0" rtlCol="0" anchor="ctr" anchorCtr="0">
            <a:spAutoFit/>
          </a:bodyPr>
          <a:lstStyle/>
          <a:p>
            <a:pPr algn="r"/>
            <a:r>
              <a:rPr lang="en-US" sz="1600" b="0" dirty="0" smtClean="0">
                <a:solidFill>
                  <a:schemeClr val="dk1"/>
                </a:solidFill>
              </a:rPr>
              <a:t>reserved</a:t>
            </a:r>
            <a:endParaRPr lang="en-US" sz="1600" b="0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4611693" y="3369531"/>
            <a:ext cx="746358" cy="196977"/>
          </a:xfrm>
          <a:prstGeom prst="rect">
            <a:avLst/>
          </a:prstGeom>
          <a:solidFill>
            <a:schemeClr val="bg2"/>
          </a:solidFill>
        </p:spPr>
        <p:txBody>
          <a:bodyPr wrap="none" lIns="45720" tIns="0" rIns="45720" bIns="0" rtlCol="0" anchor="ctr" anchorCtr="0">
            <a:spAutoFit/>
          </a:bodyPr>
          <a:lstStyle/>
          <a:p>
            <a:pPr algn="just"/>
            <a:r>
              <a:rPr lang="en-US" sz="1600" b="0" dirty="0" smtClean="0">
                <a:solidFill>
                  <a:schemeClr val="dk1"/>
                </a:solidFill>
                <a:effectLst/>
              </a:rPr>
              <a:t>reserved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5206221" y="801690"/>
            <a:ext cx="626133" cy="48628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none" lIns="45720" tIns="45720" rIns="45720" bIns="45720" rtlCol="0" anchor="ctr" anchorCtr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600" dirty="0" smtClean="0">
                <a:solidFill>
                  <a:schemeClr val="dk1"/>
                </a:solidFill>
                <a:effectLst/>
              </a:rPr>
              <a:t>Input</a:t>
            </a:r>
          </a:p>
          <a:p>
            <a:pPr algn="ctr">
              <a:spcBef>
                <a:spcPts val="0"/>
              </a:spcBef>
            </a:pPr>
            <a:r>
              <a:rPr lang="en-US" sz="1600" dirty="0" smtClean="0">
                <a:solidFill>
                  <a:schemeClr val="dk1"/>
                </a:solidFill>
              </a:rPr>
              <a:t>X-BAR</a:t>
            </a:r>
            <a:endParaRPr lang="en-US" sz="1600" dirty="0" smtClean="0">
              <a:solidFill>
                <a:schemeClr val="dk1"/>
              </a:solidFill>
              <a:effectLst/>
            </a:endParaRPr>
          </a:p>
        </p:txBody>
      </p:sp>
      <p:sp>
        <p:nvSpPr>
          <p:cNvPr id="281" name="Rounded Rectangle 280"/>
          <p:cNvSpPr/>
          <p:nvPr/>
        </p:nvSpPr>
        <p:spPr bwMode="auto">
          <a:xfrm>
            <a:off x="5176668" y="2316094"/>
            <a:ext cx="1037624" cy="21704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GPyCSEL1-4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282" name="Straight Connector 281"/>
          <p:cNvCxnSpPr>
            <a:stCxn id="281" idx="2"/>
            <a:endCxn id="266" idx="3"/>
          </p:cNvCxnSpPr>
          <p:nvPr/>
        </p:nvCxnSpPr>
        <p:spPr bwMode="auto">
          <a:xfrm flipH="1">
            <a:off x="5694766" y="2533142"/>
            <a:ext cx="714" cy="1648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283" name="Text Box 89"/>
          <p:cNvSpPr txBox="1">
            <a:spLocks noChangeArrowheads="1"/>
          </p:cNvSpPr>
          <p:nvPr/>
        </p:nvSpPr>
        <p:spPr bwMode="auto">
          <a:xfrm>
            <a:off x="494671" y="6081783"/>
            <a:ext cx="5794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dirty="0">
                <a:effectLst/>
                <a:latin typeface="Arial" charset="0"/>
              </a:rPr>
              <a:t>Pin</a:t>
            </a:r>
          </a:p>
        </p:txBody>
      </p:sp>
      <p:sp>
        <p:nvSpPr>
          <p:cNvPr id="284" name="Text Box 154"/>
          <p:cNvSpPr txBox="1">
            <a:spLocks noChangeArrowheads="1"/>
          </p:cNvSpPr>
          <p:nvPr/>
        </p:nvSpPr>
        <p:spPr bwMode="auto">
          <a:xfrm>
            <a:off x="2089597" y="5550377"/>
            <a:ext cx="1568004" cy="9079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  <a:spcAft>
                <a:spcPct val="20000"/>
              </a:spcAft>
              <a:tabLst>
                <a:tab pos="344488" algn="l"/>
              </a:tabLst>
            </a:pPr>
            <a:r>
              <a:rPr lang="en-US" sz="1600" b="0" dirty="0" smtClean="0">
                <a:effectLst/>
              </a:rPr>
              <a:t>Internal </a:t>
            </a:r>
            <a:r>
              <a:rPr lang="en-US" sz="1600" b="0" dirty="0">
                <a:effectLst/>
              </a:rPr>
              <a:t>Pull-Up</a:t>
            </a:r>
          </a:p>
          <a:p>
            <a:pPr>
              <a:lnSpc>
                <a:spcPct val="70000"/>
              </a:lnSpc>
              <a:spcBef>
                <a:spcPct val="0"/>
              </a:spcBef>
              <a:spcAft>
                <a:spcPct val="20000"/>
              </a:spcAft>
              <a:tabLst>
                <a:tab pos="344488" algn="l"/>
              </a:tabLst>
            </a:pPr>
            <a:r>
              <a:rPr lang="en-US" sz="1600" b="0" dirty="0">
                <a:effectLst/>
              </a:rPr>
              <a:t>0 = </a:t>
            </a:r>
            <a:r>
              <a:rPr lang="en-US" sz="1600" b="0" dirty="0" smtClean="0">
                <a:effectLst/>
              </a:rPr>
              <a:t>enable</a:t>
            </a:r>
          </a:p>
          <a:p>
            <a:pPr>
              <a:lnSpc>
                <a:spcPct val="70000"/>
              </a:lnSpc>
              <a:spcBef>
                <a:spcPct val="0"/>
              </a:spcBef>
              <a:spcAft>
                <a:spcPct val="20000"/>
              </a:spcAft>
              <a:tabLst>
                <a:tab pos="344488" algn="l"/>
              </a:tabLst>
            </a:pPr>
            <a:r>
              <a:rPr lang="en-US" sz="1600" b="0" dirty="0" smtClean="0">
                <a:effectLst/>
              </a:rPr>
              <a:t>1 </a:t>
            </a:r>
            <a:r>
              <a:rPr lang="en-US" sz="1600" b="0" dirty="0">
                <a:effectLst/>
              </a:rPr>
              <a:t>= </a:t>
            </a:r>
            <a:r>
              <a:rPr lang="en-US" sz="1600" b="0" dirty="0" smtClean="0">
                <a:effectLst/>
              </a:rPr>
              <a:t>disable</a:t>
            </a:r>
          </a:p>
          <a:p>
            <a:pPr>
              <a:lnSpc>
                <a:spcPct val="70000"/>
              </a:lnSpc>
              <a:spcBef>
                <a:spcPct val="0"/>
              </a:spcBef>
              <a:spcAft>
                <a:spcPct val="20000"/>
              </a:spcAft>
              <a:tabLst>
                <a:tab pos="344488" algn="l"/>
              </a:tabLst>
            </a:pPr>
            <a:r>
              <a:rPr lang="en-US" sz="1400" b="0" dirty="0">
                <a:effectLst/>
              </a:rPr>
              <a:t> </a:t>
            </a:r>
            <a:r>
              <a:rPr lang="en-US" sz="1400" b="0" dirty="0" smtClean="0">
                <a:effectLst/>
              </a:rPr>
              <a:t>  (default </a:t>
            </a:r>
            <a:r>
              <a:rPr lang="en-US" sz="1400" b="0" dirty="0">
                <a:effectLst/>
              </a:rPr>
              <a:t>GPIO </a:t>
            </a:r>
            <a:r>
              <a:rPr lang="en-US" sz="1400" b="0" dirty="0" smtClean="0">
                <a:effectLst/>
              </a:rPr>
              <a:t>0-xx)</a:t>
            </a:r>
            <a:endParaRPr lang="en-US" sz="1400" b="0" dirty="0">
              <a:effectLst/>
            </a:endParaRPr>
          </a:p>
        </p:txBody>
      </p:sp>
      <p:sp>
        <p:nvSpPr>
          <p:cNvPr id="285" name="AutoShape 155"/>
          <p:cNvSpPr>
            <a:spLocks noChangeArrowheads="1"/>
          </p:cNvSpPr>
          <p:nvPr/>
        </p:nvSpPr>
        <p:spPr bwMode="auto">
          <a:xfrm flipH="1">
            <a:off x="1309396" y="5485357"/>
            <a:ext cx="797694" cy="27127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0" dirty="0" err="1" smtClean="0">
                <a:solidFill>
                  <a:srgbClr val="FF0000"/>
                </a:solidFill>
                <a:effectLst/>
              </a:rPr>
              <a:t>GPyPUD</a:t>
            </a:r>
            <a:endParaRPr lang="en-US" sz="1600" b="0" dirty="0">
              <a:solidFill>
                <a:srgbClr val="FF0000"/>
              </a:solidFill>
              <a:effectLst/>
            </a:endParaRPr>
          </a:p>
        </p:txBody>
      </p:sp>
      <p:sp>
        <p:nvSpPr>
          <p:cNvPr id="286" name="Line 187"/>
          <p:cNvSpPr>
            <a:spLocks noChangeShapeType="1"/>
          </p:cNvSpPr>
          <p:nvPr/>
        </p:nvSpPr>
        <p:spPr bwMode="auto">
          <a:xfrm rot="16200000" flipH="1">
            <a:off x="1965757" y="5174424"/>
            <a:ext cx="333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87" name="Freeform 198"/>
          <p:cNvSpPr>
            <a:spLocks/>
          </p:cNvSpPr>
          <p:nvPr/>
        </p:nvSpPr>
        <p:spPr bwMode="auto">
          <a:xfrm rot="10800000">
            <a:off x="1300593" y="5249614"/>
            <a:ext cx="838200" cy="1524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288" y="48"/>
              </a:cxn>
              <a:cxn ang="0">
                <a:pos x="336" y="0"/>
              </a:cxn>
              <a:cxn ang="0">
                <a:pos x="432" y="96"/>
              </a:cxn>
              <a:cxn ang="0">
                <a:pos x="528" y="0"/>
              </a:cxn>
              <a:cxn ang="0">
                <a:pos x="624" y="96"/>
              </a:cxn>
              <a:cxn ang="0">
                <a:pos x="720" y="0"/>
              </a:cxn>
              <a:cxn ang="0">
                <a:pos x="816" y="96"/>
              </a:cxn>
              <a:cxn ang="0">
                <a:pos x="864" y="48"/>
              </a:cxn>
              <a:cxn ang="0">
                <a:pos x="1152" y="48"/>
              </a:cxn>
            </a:cxnLst>
            <a:rect l="0" t="0" r="r" b="b"/>
            <a:pathLst>
              <a:path w="1152" h="96">
                <a:moveTo>
                  <a:pt x="0" y="48"/>
                </a:moveTo>
                <a:lnTo>
                  <a:pt x="288" y="48"/>
                </a:lnTo>
                <a:lnTo>
                  <a:pt x="336" y="0"/>
                </a:lnTo>
                <a:lnTo>
                  <a:pt x="432" y="96"/>
                </a:lnTo>
                <a:lnTo>
                  <a:pt x="528" y="0"/>
                </a:lnTo>
                <a:lnTo>
                  <a:pt x="624" y="96"/>
                </a:lnTo>
                <a:lnTo>
                  <a:pt x="720" y="0"/>
                </a:lnTo>
                <a:lnTo>
                  <a:pt x="816" y="96"/>
                </a:lnTo>
                <a:lnTo>
                  <a:pt x="864" y="48"/>
                </a:lnTo>
                <a:lnTo>
                  <a:pt x="1152" y="48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88" name="Freeform 200"/>
          <p:cNvSpPr>
            <a:spLocks/>
          </p:cNvSpPr>
          <p:nvPr/>
        </p:nvSpPr>
        <p:spPr bwMode="auto">
          <a:xfrm flipH="1">
            <a:off x="781214" y="5168857"/>
            <a:ext cx="494771" cy="160061"/>
          </a:xfrm>
          <a:custGeom>
            <a:avLst/>
            <a:gdLst/>
            <a:ahLst/>
            <a:cxnLst>
              <a:cxn ang="0">
                <a:pos x="576" y="96"/>
              </a:cxn>
              <a:cxn ang="0">
                <a:pos x="96" y="96"/>
              </a:cxn>
              <a:cxn ang="0">
                <a:pos x="0" y="0"/>
              </a:cxn>
            </a:cxnLst>
            <a:rect l="0" t="0" r="r" b="b"/>
            <a:pathLst>
              <a:path w="576" h="96">
                <a:moveTo>
                  <a:pt x="576" y="96"/>
                </a:moveTo>
                <a:lnTo>
                  <a:pt x="96" y="96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oval" w="med" len="med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cxnSp>
        <p:nvCxnSpPr>
          <p:cNvPr id="289" name="Straight Connector 288"/>
          <p:cNvCxnSpPr/>
          <p:nvPr/>
        </p:nvCxnSpPr>
        <p:spPr bwMode="auto">
          <a:xfrm flipV="1">
            <a:off x="782129" y="4647165"/>
            <a:ext cx="0" cy="129172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oval" w="med" len="med"/>
          </a:ln>
          <a:effectLst/>
        </p:spPr>
      </p:cxnSp>
      <p:sp>
        <p:nvSpPr>
          <p:cNvPr id="290" name="Oval 87"/>
          <p:cNvSpPr>
            <a:spLocks noChangeArrowheads="1"/>
          </p:cNvSpPr>
          <p:nvPr/>
        </p:nvSpPr>
        <p:spPr bwMode="auto">
          <a:xfrm>
            <a:off x="666915" y="5859261"/>
            <a:ext cx="228600" cy="2286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91" name="Text Box 103"/>
          <p:cNvSpPr txBox="1">
            <a:spLocks noChangeArrowheads="1"/>
          </p:cNvSpPr>
          <p:nvPr/>
        </p:nvSpPr>
        <p:spPr bwMode="auto">
          <a:xfrm>
            <a:off x="1237470" y="4370466"/>
            <a:ext cx="971741" cy="486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0" dirty="0" smtClean="0">
                <a:effectLst/>
              </a:rPr>
              <a:t>0 </a:t>
            </a:r>
            <a:r>
              <a:rPr lang="en-US" sz="1600" b="0" dirty="0">
                <a:effectLst/>
              </a:rPr>
              <a:t>= Input</a:t>
            </a:r>
          </a:p>
          <a:p>
            <a:pPr>
              <a:spcBef>
                <a:spcPct val="0"/>
              </a:spcBef>
            </a:pPr>
            <a:r>
              <a:rPr lang="en-US" sz="1600" b="0" dirty="0">
                <a:effectLst/>
              </a:rPr>
              <a:t>1 = Output</a:t>
            </a:r>
          </a:p>
        </p:txBody>
      </p:sp>
      <p:sp>
        <p:nvSpPr>
          <p:cNvPr id="292" name="Rounded Rectangle 291"/>
          <p:cNvSpPr/>
          <p:nvPr/>
        </p:nvSpPr>
        <p:spPr bwMode="auto">
          <a:xfrm>
            <a:off x="1297809" y="4114780"/>
            <a:ext cx="740717" cy="25722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GPyDIR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293" name="Straight Connector 292"/>
          <p:cNvCxnSpPr>
            <a:stCxn id="292" idx="1"/>
          </p:cNvCxnSpPr>
          <p:nvPr/>
        </p:nvCxnSpPr>
        <p:spPr bwMode="auto">
          <a:xfrm flipH="1">
            <a:off x="1053413" y="4243394"/>
            <a:ext cx="244396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2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294" name="AutoShape 107"/>
          <p:cNvSpPr>
            <a:spLocks noChangeArrowheads="1"/>
          </p:cNvSpPr>
          <p:nvPr/>
        </p:nvSpPr>
        <p:spPr bwMode="auto">
          <a:xfrm flipH="1">
            <a:off x="443050" y="4120215"/>
            <a:ext cx="321651" cy="26413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95" name="AutoShape 107"/>
          <p:cNvSpPr>
            <a:spLocks noChangeArrowheads="1"/>
          </p:cNvSpPr>
          <p:nvPr/>
        </p:nvSpPr>
        <p:spPr bwMode="auto">
          <a:xfrm rot="10800000">
            <a:off x="797727" y="4124978"/>
            <a:ext cx="321651" cy="26413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cxnSp>
        <p:nvCxnSpPr>
          <p:cNvPr id="297" name="Elbow Connector 296"/>
          <p:cNvCxnSpPr/>
          <p:nvPr/>
        </p:nvCxnSpPr>
        <p:spPr bwMode="auto">
          <a:xfrm rot="5400000" flipV="1">
            <a:off x="774863" y="4206033"/>
            <a:ext cx="12700" cy="354677"/>
          </a:xfrm>
          <a:prstGeom prst="bentConnector3">
            <a:avLst>
              <a:gd name="adj1" fmla="val 212098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8" name="Elbow Connector 297"/>
          <p:cNvCxnSpPr>
            <a:stCxn id="168" idx="0"/>
            <a:endCxn id="295" idx="3"/>
          </p:cNvCxnSpPr>
          <p:nvPr/>
        </p:nvCxnSpPr>
        <p:spPr bwMode="auto">
          <a:xfrm rot="10800000">
            <a:off x="958553" y="4124978"/>
            <a:ext cx="3582807" cy="1081658"/>
          </a:xfrm>
          <a:prstGeom prst="bentConnector4">
            <a:avLst>
              <a:gd name="adj1" fmla="val 20669"/>
              <a:gd name="adj2" fmla="val 12601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99" name="Rectangle 298"/>
          <p:cNvSpPr/>
          <p:nvPr/>
        </p:nvSpPr>
        <p:spPr bwMode="auto">
          <a:xfrm>
            <a:off x="1580623" y="1726024"/>
            <a:ext cx="1106704" cy="532494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effectLst/>
              </a:rPr>
              <a:t>Input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</a:rPr>
              <a:t>Qualification</a:t>
            </a:r>
          </a:p>
        </p:txBody>
      </p:sp>
      <p:sp>
        <p:nvSpPr>
          <p:cNvPr id="300" name="AutoShape 155"/>
          <p:cNvSpPr>
            <a:spLocks noChangeArrowheads="1"/>
          </p:cNvSpPr>
          <p:nvPr/>
        </p:nvSpPr>
        <p:spPr bwMode="auto">
          <a:xfrm flipH="1">
            <a:off x="1108090" y="3018522"/>
            <a:ext cx="739822" cy="27127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0" dirty="0" err="1" smtClean="0">
                <a:solidFill>
                  <a:srgbClr val="FF0000"/>
                </a:solidFill>
                <a:effectLst/>
              </a:rPr>
              <a:t>GPyINV</a:t>
            </a:r>
            <a:endParaRPr lang="en-US" sz="1600" b="0" dirty="0">
              <a:solidFill>
                <a:srgbClr val="FF0000"/>
              </a:solidFill>
              <a:effectLst/>
            </a:endParaRPr>
          </a:p>
        </p:txBody>
      </p:sp>
      <p:sp>
        <p:nvSpPr>
          <p:cNvPr id="301" name="AutoShape 212"/>
          <p:cNvSpPr>
            <a:spLocks noChangeArrowheads="1"/>
          </p:cNvSpPr>
          <p:nvPr/>
        </p:nvSpPr>
        <p:spPr bwMode="auto">
          <a:xfrm>
            <a:off x="1604848" y="2397871"/>
            <a:ext cx="1058254" cy="4296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sz="1600" b="0" dirty="0" smtClean="0">
                <a:solidFill>
                  <a:srgbClr val="FF0000"/>
                </a:solidFill>
                <a:effectLst/>
              </a:rPr>
              <a:t>GPyQSEL1/2</a:t>
            </a:r>
          </a:p>
          <a:p>
            <a:pPr algn="ctr">
              <a:spcBef>
                <a:spcPts val="0"/>
              </a:spcBef>
            </a:pPr>
            <a:r>
              <a:rPr lang="en-US" sz="1600" b="0" dirty="0" err="1" smtClean="0">
                <a:solidFill>
                  <a:srgbClr val="FF0000"/>
                </a:solidFill>
                <a:effectLst/>
              </a:rPr>
              <a:t>GPyCTRL</a:t>
            </a:r>
            <a:endParaRPr lang="en-US" sz="1600" b="0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302" name="Straight Connector 301"/>
          <p:cNvCxnSpPr>
            <a:stCxn id="306" idx="5"/>
            <a:endCxn id="300" idx="3"/>
          </p:cNvCxnSpPr>
          <p:nvPr/>
        </p:nvCxnSpPr>
        <p:spPr bwMode="auto">
          <a:xfrm>
            <a:off x="920533" y="3154157"/>
            <a:ext cx="187557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2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303" name="Trapezoid 302"/>
          <p:cNvSpPr/>
          <p:nvPr/>
        </p:nvSpPr>
        <p:spPr bwMode="auto">
          <a:xfrm flipH="1">
            <a:off x="391506" y="2390972"/>
            <a:ext cx="637498" cy="299580"/>
          </a:xfrm>
          <a:prstGeom prst="trapezoid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563075" y="2454005"/>
            <a:ext cx="325410" cy="1969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chemeClr val="dk1"/>
                </a:solidFill>
                <a:effectLst/>
              </a:rPr>
              <a:t>0   1</a:t>
            </a:r>
          </a:p>
        </p:txBody>
      </p:sp>
      <p:grpSp>
        <p:nvGrpSpPr>
          <p:cNvPr id="305" name="Group 304"/>
          <p:cNvGrpSpPr/>
          <p:nvPr/>
        </p:nvGrpSpPr>
        <p:grpSpPr>
          <a:xfrm>
            <a:off x="729958" y="2915465"/>
            <a:ext cx="254100" cy="348218"/>
            <a:chOff x="4965089" y="6133953"/>
            <a:chExt cx="254100" cy="348218"/>
          </a:xfrm>
        </p:grpSpPr>
        <p:sp>
          <p:nvSpPr>
            <p:cNvPr id="306" name="Isosceles Triangle 305"/>
            <p:cNvSpPr/>
            <p:nvPr/>
          </p:nvSpPr>
          <p:spPr bwMode="auto">
            <a:xfrm>
              <a:off x="4965089" y="6263119"/>
              <a:ext cx="254100" cy="219052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307" name="Oval 87"/>
            <p:cNvSpPr>
              <a:spLocks noChangeArrowheads="1"/>
            </p:cNvSpPr>
            <p:nvPr/>
          </p:nvSpPr>
          <p:spPr bwMode="auto">
            <a:xfrm>
              <a:off x="5028645" y="6133953"/>
              <a:ext cx="129410" cy="12941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</p:grpSp>
      <p:cxnSp>
        <p:nvCxnSpPr>
          <p:cNvPr id="308" name="Straight Connector 307"/>
          <p:cNvCxnSpPr>
            <a:stCxn id="294" idx="0"/>
          </p:cNvCxnSpPr>
          <p:nvPr/>
        </p:nvCxnSpPr>
        <p:spPr bwMode="auto">
          <a:xfrm flipV="1">
            <a:off x="603875" y="2693251"/>
            <a:ext cx="0" cy="14269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14" name="Elbow Connector 313"/>
          <p:cNvCxnSpPr>
            <a:endCxn id="306" idx="3"/>
          </p:cNvCxnSpPr>
          <p:nvPr/>
        </p:nvCxnSpPr>
        <p:spPr bwMode="auto">
          <a:xfrm rot="5400000" flipH="1" flipV="1">
            <a:off x="592701" y="3274857"/>
            <a:ext cx="275481" cy="253134"/>
          </a:xfrm>
          <a:prstGeom prst="bentConnector3">
            <a:avLst>
              <a:gd name="adj1" fmla="val 21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sm" len="sm"/>
          </a:ln>
          <a:effectLst/>
        </p:spPr>
      </p:cxnSp>
      <p:cxnSp>
        <p:nvCxnSpPr>
          <p:cNvPr id="331" name="Straight Connector 330"/>
          <p:cNvCxnSpPr>
            <a:stCxn id="307" idx="0"/>
          </p:cNvCxnSpPr>
          <p:nvPr/>
        </p:nvCxnSpPr>
        <p:spPr bwMode="auto">
          <a:xfrm flipV="1">
            <a:off x="858219" y="2698014"/>
            <a:ext cx="0" cy="21745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421" name="Rounded Rectangle 420"/>
          <p:cNvSpPr/>
          <p:nvPr/>
        </p:nvSpPr>
        <p:spPr bwMode="auto">
          <a:xfrm>
            <a:off x="4203667" y="1070929"/>
            <a:ext cx="921384" cy="21704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GPyDAT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(R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)</a:t>
            </a:r>
          </a:p>
        </p:txBody>
      </p:sp>
      <p:sp>
        <p:nvSpPr>
          <p:cNvPr id="425" name="TextBox 424"/>
          <p:cNvSpPr txBox="1"/>
          <p:nvPr/>
        </p:nvSpPr>
        <p:spPr>
          <a:xfrm>
            <a:off x="4440259" y="873401"/>
            <a:ext cx="448200" cy="196977"/>
          </a:xfrm>
          <a:prstGeom prst="rect">
            <a:avLst/>
          </a:prstGeom>
          <a:noFill/>
        </p:spPr>
        <p:txBody>
          <a:bodyPr wrap="none" lIns="45720" tIns="0" rIns="45720" bIns="0" rtlCol="0" anchor="ctr" anchorCtr="0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dk1"/>
                </a:solidFill>
                <a:effectLst/>
              </a:rPr>
              <a:t>CPU</a:t>
            </a:r>
          </a:p>
        </p:txBody>
      </p:sp>
      <p:sp>
        <p:nvSpPr>
          <p:cNvPr id="426" name="Rounded Rectangle 425"/>
          <p:cNvSpPr/>
          <p:nvPr/>
        </p:nvSpPr>
        <p:spPr bwMode="auto">
          <a:xfrm>
            <a:off x="3195085" y="1070929"/>
            <a:ext cx="921384" cy="21704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GPyDAT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(R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)</a:t>
            </a:r>
          </a:p>
        </p:txBody>
      </p:sp>
      <p:sp>
        <p:nvSpPr>
          <p:cNvPr id="427" name="TextBox 426"/>
          <p:cNvSpPr txBox="1"/>
          <p:nvPr/>
        </p:nvSpPr>
        <p:spPr>
          <a:xfrm>
            <a:off x="3446103" y="873401"/>
            <a:ext cx="419346" cy="196977"/>
          </a:xfrm>
          <a:prstGeom prst="rect">
            <a:avLst/>
          </a:prstGeom>
          <a:noFill/>
        </p:spPr>
        <p:txBody>
          <a:bodyPr wrap="none" lIns="45720" tIns="0" rIns="45720" bIns="0" rtlCol="0" anchor="ctr" anchorCtr="0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dk1"/>
                </a:solidFill>
                <a:effectLst/>
              </a:rPr>
              <a:t>CLA</a:t>
            </a:r>
          </a:p>
        </p:txBody>
      </p:sp>
      <p:cxnSp>
        <p:nvCxnSpPr>
          <p:cNvPr id="432" name="Straight Connector 431"/>
          <p:cNvCxnSpPr>
            <a:stCxn id="301" idx="0"/>
            <a:endCxn id="299" idx="2"/>
          </p:cNvCxnSpPr>
          <p:nvPr/>
        </p:nvCxnSpPr>
        <p:spPr bwMode="auto">
          <a:xfrm flipV="1">
            <a:off x="2133975" y="2258518"/>
            <a:ext cx="0" cy="13935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cxnSp>
        <p:nvCxnSpPr>
          <p:cNvPr id="433" name="Elbow Connector 432"/>
          <p:cNvCxnSpPr>
            <a:stCxn id="303" idx="0"/>
            <a:endCxn id="299" idx="1"/>
          </p:cNvCxnSpPr>
          <p:nvPr/>
        </p:nvCxnSpPr>
        <p:spPr bwMode="auto">
          <a:xfrm rot="5400000" flipH="1" flipV="1">
            <a:off x="946089" y="1756438"/>
            <a:ext cx="398701" cy="87036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34" name="Elbow Connector 433"/>
          <p:cNvCxnSpPr>
            <a:stCxn id="426" idx="2"/>
            <a:endCxn id="280" idx="2"/>
          </p:cNvCxnSpPr>
          <p:nvPr/>
        </p:nvCxnSpPr>
        <p:spPr bwMode="auto">
          <a:xfrm rot="16200000" flipH="1">
            <a:off x="4587532" y="356221"/>
            <a:ext cx="12700" cy="1863511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37" name="Straight Connector 436"/>
          <p:cNvCxnSpPr>
            <a:stCxn id="421" idx="2"/>
          </p:cNvCxnSpPr>
          <p:nvPr/>
        </p:nvCxnSpPr>
        <p:spPr bwMode="auto">
          <a:xfrm>
            <a:off x="4664359" y="1287977"/>
            <a:ext cx="0" cy="22840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oval" w="med" len="med"/>
          </a:ln>
          <a:effectLst/>
        </p:spPr>
      </p:cxnSp>
      <p:cxnSp>
        <p:nvCxnSpPr>
          <p:cNvPr id="438" name="Straight Connector 437"/>
          <p:cNvCxnSpPr>
            <a:stCxn id="299" idx="3"/>
          </p:cNvCxnSpPr>
          <p:nvPr/>
        </p:nvCxnSpPr>
        <p:spPr bwMode="auto">
          <a:xfrm>
            <a:off x="2687327" y="1992271"/>
            <a:ext cx="391974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39" name="Elbow Connector 438"/>
          <p:cNvCxnSpPr/>
          <p:nvPr/>
        </p:nvCxnSpPr>
        <p:spPr bwMode="auto">
          <a:xfrm rot="16200000" flipV="1">
            <a:off x="5456821" y="1584412"/>
            <a:ext cx="475891" cy="339828"/>
          </a:xfrm>
          <a:prstGeom prst="bentConnector3">
            <a:avLst>
              <a:gd name="adj1" fmla="val 10070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440" name="Text Box 216"/>
          <p:cNvSpPr txBox="1">
            <a:spLocks noChangeArrowheads="1"/>
          </p:cNvSpPr>
          <p:nvPr/>
        </p:nvSpPr>
        <p:spPr bwMode="auto">
          <a:xfrm>
            <a:off x="111223" y="6604668"/>
            <a:ext cx="778546" cy="1723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400" b="0" i="1" dirty="0" smtClean="0">
                <a:solidFill>
                  <a:srgbClr val="FF0000"/>
                </a:solidFill>
                <a:effectLst/>
                <a:latin typeface="Arial" charset="0"/>
              </a:rPr>
              <a:t>y = A or B</a:t>
            </a:r>
            <a:endParaRPr lang="en-US" sz="1400" b="0" i="1" dirty="0"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441" name="TextBox 440"/>
          <p:cNvSpPr txBox="1"/>
          <p:nvPr/>
        </p:nvSpPr>
        <p:spPr>
          <a:xfrm>
            <a:off x="5479366" y="2122233"/>
            <a:ext cx="448200" cy="196977"/>
          </a:xfrm>
          <a:prstGeom prst="rect">
            <a:avLst/>
          </a:prstGeom>
          <a:noFill/>
        </p:spPr>
        <p:txBody>
          <a:bodyPr wrap="none" lIns="45720" tIns="0" rIns="45720" bIns="0" rtlCol="0" anchor="ctr" anchorCtr="0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dk1"/>
                </a:solidFill>
                <a:effectLst/>
              </a:rPr>
              <a:t>CPU</a:t>
            </a:r>
          </a:p>
        </p:txBody>
      </p:sp>
      <p:sp>
        <p:nvSpPr>
          <p:cNvPr id="442" name="TextBox 441"/>
          <p:cNvSpPr txBox="1"/>
          <p:nvPr/>
        </p:nvSpPr>
        <p:spPr>
          <a:xfrm>
            <a:off x="8183281" y="5138862"/>
            <a:ext cx="448200" cy="196977"/>
          </a:xfrm>
          <a:prstGeom prst="rect">
            <a:avLst/>
          </a:prstGeom>
          <a:noFill/>
        </p:spPr>
        <p:txBody>
          <a:bodyPr wrap="none" lIns="45720" tIns="0" rIns="45720" bIns="0" rtlCol="0" anchor="ctr" anchorCtr="0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dk1"/>
                </a:solidFill>
                <a:effectLst/>
              </a:rPr>
              <a:t>CPU</a:t>
            </a:r>
          </a:p>
        </p:txBody>
      </p:sp>
      <p:sp>
        <p:nvSpPr>
          <p:cNvPr id="443" name="TextBox 442"/>
          <p:cNvSpPr txBox="1"/>
          <p:nvPr/>
        </p:nvSpPr>
        <p:spPr>
          <a:xfrm>
            <a:off x="1443821" y="3928292"/>
            <a:ext cx="448200" cy="196977"/>
          </a:xfrm>
          <a:prstGeom prst="rect">
            <a:avLst/>
          </a:prstGeom>
          <a:noFill/>
        </p:spPr>
        <p:txBody>
          <a:bodyPr wrap="none" lIns="45720" tIns="0" rIns="45720" bIns="0" rtlCol="0" anchor="ctr" anchorCtr="0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dk1"/>
                </a:solidFill>
                <a:effectLst/>
              </a:rPr>
              <a:t>CPU</a:t>
            </a:r>
          </a:p>
        </p:txBody>
      </p:sp>
      <p:sp>
        <p:nvSpPr>
          <p:cNvPr id="444" name="TextBox 443"/>
          <p:cNvSpPr txBox="1"/>
          <p:nvPr/>
        </p:nvSpPr>
        <p:spPr>
          <a:xfrm>
            <a:off x="1484143" y="5787482"/>
            <a:ext cx="448200" cy="196977"/>
          </a:xfrm>
          <a:prstGeom prst="rect">
            <a:avLst/>
          </a:prstGeom>
          <a:noFill/>
        </p:spPr>
        <p:txBody>
          <a:bodyPr wrap="none" lIns="45720" tIns="0" rIns="45720" bIns="0" rtlCol="0" anchor="ctr" anchorCtr="0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dk1"/>
                </a:solidFill>
                <a:effectLst/>
              </a:rPr>
              <a:t>CPU</a:t>
            </a:r>
          </a:p>
        </p:txBody>
      </p:sp>
      <p:sp>
        <p:nvSpPr>
          <p:cNvPr id="445" name="TextBox 444"/>
          <p:cNvSpPr txBox="1"/>
          <p:nvPr/>
        </p:nvSpPr>
        <p:spPr>
          <a:xfrm>
            <a:off x="1253901" y="3308440"/>
            <a:ext cx="448200" cy="196977"/>
          </a:xfrm>
          <a:prstGeom prst="rect">
            <a:avLst/>
          </a:prstGeom>
          <a:noFill/>
        </p:spPr>
        <p:txBody>
          <a:bodyPr wrap="none" lIns="45720" tIns="0" rIns="45720" bIns="0" rtlCol="0" anchor="ctr" anchorCtr="0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dk1"/>
                </a:solidFill>
                <a:effectLst/>
              </a:rPr>
              <a:t>CPU</a:t>
            </a:r>
          </a:p>
        </p:txBody>
      </p:sp>
      <p:sp>
        <p:nvSpPr>
          <p:cNvPr id="446" name="TextBox 445"/>
          <p:cNvSpPr txBox="1"/>
          <p:nvPr/>
        </p:nvSpPr>
        <p:spPr>
          <a:xfrm>
            <a:off x="1926652" y="2847645"/>
            <a:ext cx="448200" cy="196977"/>
          </a:xfrm>
          <a:prstGeom prst="rect">
            <a:avLst/>
          </a:prstGeom>
          <a:noFill/>
        </p:spPr>
        <p:txBody>
          <a:bodyPr wrap="none" lIns="45720" tIns="0" rIns="45720" bIns="0" rtlCol="0" anchor="ctr" anchorCtr="0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dk1"/>
                </a:solidFill>
                <a:effectLst/>
              </a:rPr>
              <a:t>CPU</a:t>
            </a:r>
          </a:p>
        </p:txBody>
      </p:sp>
      <p:sp>
        <p:nvSpPr>
          <p:cNvPr id="447" name="Rounded Rectangle 446"/>
          <p:cNvSpPr/>
          <p:nvPr/>
        </p:nvSpPr>
        <p:spPr bwMode="auto">
          <a:xfrm>
            <a:off x="2297498" y="4124567"/>
            <a:ext cx="740717" cy="25722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GPyODR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448" name="Straight Connector 447"/>
          <p:cNvCxnSpPr/>
          <p:nvPr/>
        </p:nvCxnSpPr>
        <p:spPr bwMode="auto">
          <a:xfrm rot="16200000" flipV="1">
            <a:off x="2171354" y="4127445"/>
            <a:ext cx="0" cy="25485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2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449" name="TextBox 448"/>
          <p:cNvSpPr txBox="1"/>
          <p:nvPr/>
        </p:nvSpPr>
        <p:spPr>
          <a:xfrm>
            <a:off x="2443510" y="3938079"/>
            <a:ext cx="448200" cy="196977"/>
          </a:xfrm>
          <a:prstGeom prst="rect">
            <a:avLst/>
          </a:prstGeom>
          <a:noFill/>
        </p:spPr>
        <p:txBody>
          <a:bodyPr wrap="none" lIns="45720" tIns="0" rIns="45720" bIns="0" rtlCol="0" anchor="ctr" anchorCtr="0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dk1"/>
                </a:solidFill>
                <a:effectLst/>
              </a:rPr>
              <a:t>CPU</a:t>
            </a:r>
          </a:p>
        </p:txBody>
      </p:sp>
      <p:sp>
        <p:nvSpPr>
          <p:cNvPr id="450" name="Text Box 103"/>
          <p:cNvSpPr txBox="1">
            <a:spLocks noChangeArrowheads="1"/>
          </p:cNvSpPr>
          <p:nvPr/>
        </p:nvSpPr>
        <p:spPr bwMode="auto">
          <a:xfrm>
            <a:off x="2178437" y="4363475"/>
            <a:ext cx="1314808" cy="486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0" dirty="0" smtClean="0">
                <a:effectLst/>
              </a:rPr>
              <a:t>0 = Normal</a:t>
            </a:r>
          </a:p>
          <a:p>
            <a:pPr>
              <a:spcBef>
                <a:spcPct val="0"/>
              </a:spcBef>
            </a:pPr>
            <a:r>
              <a:rPr lang="en-US" sz="1600" b="0" dirty="0" smtClean="0">
                <a:effectLst/>
              </a:rPr>
              <a:t>1 = Open Drain</a:t>
            </a:r>
            <a:endParaRPr lang="en-US" sz="1600" b="0" dirty="0">
              <a:effectLst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5358051" y="3265704"/>
            <a:ext cx="16758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Straight Arrow Connector 144"/>
          <p:cNvCxnSpPr/>
          <p:nvPr/>
        </p:nvCxnSpPr>
        <p:spPr bwMode="auto">
          <a:xfrm>
            <a:off x="5357086" y="3461842"/>
            <a:ext cx="16758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74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GPIO Pins using </a:t>
            </a:r>
            <a:r>
              <a:rPr lang="en-US" dirty="0" err="1" smtClean="0"/>
              <a:t>Driverlib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3864"/>
            <a:ext cx="8229600" cy="610634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Configure peripheral multiplexing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600" dirty="0" err="1" smtClean="0">
                <a:solidFill>
                  <a:schemeClr val="accent4">
                    <a:lumMod val="75000"/>
                  </a:schemeClr>
                </a:solidFill>
              </a:rPr>
              <a:t>GPIO_setPinConfig</a:t>
            </a:r>
            <a:r>
              <a:rPr lang="en-US" sz="26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600" b="0" i="1" dirty="0" err="1" smtClean="0">
                <a:solidFill>
                  <a:srgbClr val="00B050"/>
                </a:solidFill>
              </a:rPr>
              <a:t>pinConfig</a:t>
            </a:r>
            <a:r>
              <a:rPr lang="en-US" sz="26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lvl="1"/>
            <a:r>
              <a:rPr lang="en-US" sz="2200" b="0" i="1" dirty="0" err="1" smtClean="0">
                <a:solidFill>
                  <a:srgbClr val="00B050"/>
                </a:solidFill>
              </a:rPr>
              <a:t>pinConfig</a:t>
            </a:r>
            <a:r>
              <a:rPr lang="en-US" sz="2200" b="0" dirty="0" smtClean="0"/>
              <a:t> is defined in </a:t>
            </a:r>
            <a:r>
              <a:rPr lang="en-US" sz="2200" b="0" dirty="0" err="1" smtClean="0"/>
              <a:t>pin_map.h</a:t>
            </a:r>
            <a:r>
              <a:rPr lang="en-US" sz="2200" b="0" dirty="0" smtClean="0"/>
              <a:t> (</a:t>
            </a:r>
            <a:r>
              <a:rPr lang="en-US" sz="2200" b="0" dirty="0" err="1" smtClean="0"/>
              <a:t>GPIO_#_value</a:t>
            </a:r>
            <a:r>
              <a:rPr lang="en-US" sz="2200" b="0" dirty="0" smtClean="0"/>
              <a:t>)</a:t>
            </a:r>
          </a:p>
          <a:p>
            <a:r>
              <a:rPr lang="en-US" sz="2600" dirty="0" smtClean="0"/>
              <a:t>Configure pin properties</a:t>
            </a:r>
          </a:p>
          <a:p>
            <a:pPr marL="0" indent="0">
              <a:buNone/>
            </a:pPr>
            <a:r>
              <a:rPr lang="en-US" sz="2600" dirty="0" smtClean="0"/>
              <a:t>	</a:t>
            </a:r>
            <a:r>
              <a:rPr lang="en-US" sz="2600" dirty="0" err="1" smtClean="0">
                <a:solidFill>
                  <a:schemeClr val="accent4">
                    <a:lumMod val="75000"/>
                  </a:schemeClr>
                </a:solidFill>
              </a:rPr>
              <a:t>GPIO_setPadConfig</a:t>
            </a:r>
            <a:r>
              <a:rPr lang="en-US" sz="26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600" b="0" i="1" dirty="0" smtClean="0">
                <a:solidFill>
                  <a:srgbClr val="00B050"/>
                </a:solidFill>
              </a:rPr>
              <a:t>pin</a:t>
            </a:r>
            <a:r>
              <a:rPr lang="en-US" sz="2600" dirty="0" smtClean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en-US" sz="2600" dirty="0" smtClean="0"/>
              <a:t> </a:t>
            </a:r>
            <a:r>
              <a:rPr lang="en-US" sz="2600" b="0" i="1" dirty="0" err="1" smtClean="0">
                <a:solidFill>
                  <a:srgbClr val="00B050"/>
                </a:solidFill>
              </a:rPr>
              <a:t>pinType</a:t>
            </a:r>
            <a:r>
              <a:rPr lang="en-US" sz="26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lvl="1"/>
            <a:r>
              <a:rPr lang="en-US" sz="2200" b="0" i="1" dirty="0" smtClean="0">
                <a:solidFill>
                  <a:srgbClr val="00B050"/>
                </a:solidFill>
              </a:rPr>
              <a:t>pin</a:t>
            </a:r>
            <a:r>
              <a:rPr lang="en-US" sz="2200" b="0" i="1" dirty="0" smtClean="0"/>
              <a:t> </a:t>
            </a:r>
            <a:r>
              <a:rPr lang="en-US" sz="2200" b="0" i="1" dirty="0"/>
              <a:t>is the GPIO pin </a:t>
            </a:r>
            <a:r>
              <a:rPr lang="en-US" sz="2200" b="0" i="1" dirty="0" smtClean="0"/>
              <a:t>number </a:t>
            </a:r>
          </a:p>
          <a:p>
            <a:pPr lvl="1"/>
            <a:r>
              <a:rPr lang="en-US" sz="2200" b="0" i="1" dirty="0" err="1" smtClean="0">
                <a:solidFill>
                  <a:srgbClr val="00B050"/>
                </a:solidFill>
              </a:rPr>
              <a:t>pinType</a:t>
            </a:r>
            <a:r>
              <a:rPr lang="en-US" sz="2200" b="0" dirty="0" smtClean="0"/>
              <a:t> can be the following values:</a:t>
            </a:r>
          </a:p>
          <a:p>
            <a:pPr lvl="2"/>
            <a:r>
              <a:rPr lang="en-US" sz="1700" b="0" dirty="0" smtClean="0"/>
              <a:t>GPIO_PIN_TYPE_STD</a:t>
            </a:r>
          </a:p>
          <a:p>
            <a:pPr lvl="2"/>
            <a:r>
              <a:rPr lang="en-US" sz="1700" b="0" dirty="0" smtClean="0"/>
              <a:t>GPIO_PIN_TYPE_PULLUP</a:t>
            </a:r>
          </a:p>
          <a:p>
            <a:pPr lvl="2"/>
            <a:r>
              <a:rPr lang="en-US" sz="1700" b="0" dirty="0" smtClean="0"/>
              <a:t>GPIO_PIN_TYPE_OD</a:t>
            </a:r>
          </a:p>
          <a:p>
            <a:pPr lvl="2"/>
            <a:r>
              <a:rPr lang="en-US" sz="1700" b="0" dirty="0" smtClean="0"/>
              <a:t>GPIO_PIN_TYPE_INVERT</a:t>
            </a:r>
          </a:p>
          <a:p>
            <a:pPr lvl="1"/>
            <a:r>
              <a:rPr lang="en-US" sz="2200" b="0" dirty="0" smtClean="0"/>
              <a:t>INVERT may be OR-</a:t>
            </a:r>
            <a:r>
              <a:rPr lang="en-US" sz="2200" b="0" dirty="0" err="1" smtClean="0"/>
              <a:t>ed</a:t>
            </a:r>
            <a:r>
              <a:rPr lang="en-US" sz="2200" b="0" dirty="0" smtClean="0"/>
              <a:t> with STD or PULLUP</a:t>
            </a:r>
          </a:p>
          <a:p>
            <a:r>
              <a:rPr lang="en-US" sz="2600" dirty="0" smtClean="0"/>
              <a:t>Set direction for pins configured as GPIO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600" dirty="0" err="1" smtClean="0">
                <a:solidFill>
                  <a:schemeClr val="accent4">
                    <a:lumMod val="75000"/>
                  </a:schemeClr>
                </a:solidFill>
              </a:rPr>
              <a:t>GPIO_setDirectionMode</a:t>
            </a:r>
            <a:r>
              <a:rPr lang="en-US" sz="26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600" b="0" i="1" dirty="0" smtClean="0">
                <a:solidFill>
                  <a:srgbClr val="00B050"/>
                </a:solidFill>
              </a:rPr>
              <a:t>pin</a:t>
            </a:r>
            <a:r>
              <a:rPr lang="en-US" sz="2600" dirty="0" smtClean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en-US" sz="2600" dirty="0" smtClean="0"/>
              <a:t> </a:t>
            </a:r>
            <a:r>
              <a:rPr lang="en-US" sz="2600" b="0" i="1" dirty="0" err="1" smtClean="0">
                <a:solidFill>
                  <a:srgbClr val="00B050"/>
                </a:solidFill>
              </a:rPr>
              <a:t>pinIO</a:t>
            </a:r>
            <a:r>
              <a:rPr lang="en-US" sz="26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lvl="1"/>
            <a:r>
              <a:rPr lang="en-US" sz="2200" b="0" i="1" dirty="0" smtClean="0">
                <a:solidFill>
                  <a:srgbClr val="00B050"/>
                </a:solidFill>
              </a:rPr>
              <a:t>pin</a:t>
            </a:r>
            <a:r>
              <a:rPr lang="en-US" sz="2200" b="0" i="1" dirty="0" smtClean="0"/>
              <a:t> </a:t>
            </a:r>
            <a:r>
              <a:rPr lang="en-US" sz="2200" b="0" i="1" dirty="0"/>
              <a:t>is the GPIO pin </a:t>
            </a:r>
            <a:r>
              <a:rPr lang="en-US" sz="2200" b="0" i="1" dirty="0" smtClean="0"/>
              <a:t>number</a:t>
            </a:r>
          </a:p>
          <a:p>
            <a:pPr lvl="1"/>
            <a:r>
              <a:rPr lang="en-US" sz="2200" b="0" i="1" dirty="0" err="1" smtClean="0">
                <a:solidFill>
                  <a:srgbClr val="00B050"/>
                </a:solidFill>
              </a:rPr>
              <a:t>pinIO</a:t>
            </a:r>
            <a:r>
              <a:rPr lang="en-US" sz="2200" b="0" dirty="0" smtClean="0"/>
              <a:t> can be following values:</a:t>
            </a:r>
          </a:p>
          <a:p>
            <a:pPr lvl="2"/>
            <a:r>
              <a:rPr lang="en-US" sz="1700" b="0" dirty="0" smtClean="0"/>
              <a:t>GPIO_DIR_MODE_IN</a:t>
            </a:r>
          </a:p>
          <a:p>
            <a:pPr lvl="2"/>
            <a:r>
              <a:rPr lang="en-US" sz="1700" b="0" dirty="0"/>
              <a:t>GPIO_DIR_MODE_OUT</a:t>
            </a:r>
            <a:endParaRPr lang="en-US" sz="1700" b="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39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</a:t>
            </a:r>
            <a:r>
              <a:rPr lang="en-US" dirty="0"/>
              <a:t>Input Qualification</a:t>
            </a:r>
          </a:p>
        </p:txBody>
      </p:sp>
      <p:sp>
        <p:nvSpPr>
          <p:cNvPr id="350386" name="Rectangle 178"/>
          <p:cNvSpPr>
            <a:spLocks noGrp="1" noChangeArrowheads="1"/>
          </p:cNvSpPr>
          <p:nvPr>
            <p:ph idx="1"/>
          </p:nvPr>
        </p:nvSpPr>
        <p:spPr>
          <a:xfrm>
            <a:off x="66675" y="3371393"/>
            <a:ext cx="5114925" cy="325800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Input qualification </a:t>
            </a:r>
            <a:r>
              <a:rPr lang="en-US" sz="2400" dirty="0"/>
              <a:t>available </a:t>
            </a:r>
            <a:r>
              <a:rPr lang="en-US" sz="2400" dirty="0" smtClean="0"/>
              <a:t>on ports A, B, and H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Individually selectable per pin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no qualification (peripherals only)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sync to </a:t>
            </a:r>
            <a:r>
              <a:rPr lang="en-US" sz="2000" dirty="0" smtClean="0"/>
              <a:t>SYSCLK </a:t>
            </a:r>
            <a:r>
              <a:rPr lang="en-US" sz="2000" dirty="0"/>
              <a:t>only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qualify 3 samples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qualify 6 </a:t>
            </a:r>
            <a:r>
              <a:rPr lang="en-US" sz="2000" dirty="0" smtClean="0"/>
              <a:t>samples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QUALPRD = </a:t>
            </a:r>
            <a:r>
              <a:rPr lang="en-US" sz="2400" dirty="0" smtClean="0"/>
              <a:t>SYSCLKOUT/n</a:t>
            </a:r>
          </a:p>
          <a:p>
            <a:pPr lvl="1">
              <a:lnSpc>
                <a:spcPct val="80000"/>
              </a:lnSpc>
            </a:pPr>
            <a:r>
              <a:rPr lang="en-US" sz="2000" i="1" dirty="0" smtClean="0"/>
              <a:t>where </a:t>
            </a:r>
            <a:r>
              <a:rPr lang="en-US" sz="2000" i="1" dirty="0"/>
              <a:t>n can be 1 or an even </a:t>
            </a:r>
            <a:r>
              <a:rPr lang="en-US" sz="2000" i="1" dirty="0" smtClean="0"/>
              <a:t>value between 2 and 510 inclusive</a:t>
            </a:r>
            <a:endParaRPr lang="en-US" sz="2000" i="1" dirty="0"/>
          </a:p>
        </p:txBody>
      </p:sp>
      <p:sp>
        <p:nvSpPr>
          <p:cNvPr id="350407" name="Freeform 199"/>
          <p:cNvSpPr>
            <a:spLocks/>
          </p:cNvSpPr>
          <p:nvPr/>
        </p:nvSpPr>
        <p:spPr bwMode="auto">
          <a:xfrm>
            <a:off x="3452813" y="4000500"/>
            <a:ext cx="5576887" cy="2628900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1497" y="576"/>
              </a:cxn>
              <a:cxn ang="0">
                <a:pos x="1497" y="0"/>
              </a:cxn>
              <a:cxn ang="0">
                <a:pos x="3513" y="0"/>
              </a:cxn>
              <a:cxn ang="0">
                <a:pos x="3513" y="1656"/>
              </a:cxn>
              <a:cxn ang="0">
                <a:pos x="1497" y="1656"/>
              </a:cxn>
              <a:cxn ang="0">
                <a:pos x="1497" y="1008"/>
              </a:cxn>
              <a:cxn ang="0">
                <a:pos x="0" y="753"/>
              </a:cxn>
            </a:cxnLst>
            <a:rect l="0" t="0" r="r" b="b"/>
            <a:pathLst>
              <a:path w="3513" h="1656">
                <a:moveTo>
                  <a:pt x="0" y="753"/>
                </a:moveTo>
                <a:lnTo>
                  <a:pt x="1497" y="576"/>
                </a:lnTo>
                <a:lnTo>
                  <a:pt x="1497" y="0"/>
                </a:lnTo>
                <a:lnTo>
                  <a:pt x="3513" y="0"/>
                </a:lnTo>
                <a:lnTo>
                  <a:pt x="3513" y="1656"/>
                </a:lnTo>
                <a:lnTo>
                  <a:pt x="1497" y="1656"/>
                </a:lnTo>
                <a:lnTo>
                  <a:pt x="1497" y="1008"/>
                </a:lnTo>
                <a:lnTo>
                  <a:pt x="0" y="753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99" name="Line 91"/>
          <p:cNvSpPr>
            <a:spLocks noChangeShapeType="1"/>
          </p:cNvSpPr>
          <p:nvPr/>
        </p:nvSpPr>
        <p:spPr bwMode="auto">
          <a:xfrm flipH="1">
            <a:off x="1447800" y="1843088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0300" name="Oval 92"/>
          <p:cNvSpPr>
            <a:spLocks noChangeArrowheads="1"/>
          </p:cNvSpPr>
          <p:nvPr/>
        </p:nvSpPr>
        <p:spPr bwMode="auto">
          <a:xfrm>
            <a:off x="1341438" y="1733550"/>
            <a:ext cx="211137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350304" name="Line 96"/>
          <p:cNvSpPr>
            <a:spLocks noChangeShapeType="1"/>
          </p:cNvSpPr>
          <p:nvPr/>
        </p:nvSpPr>
        <p:spPr bwMode="auto">
          <a:xfrm flipH="1">
            <a:off x="5181600" y="1843088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50303" name="Group 95"/>
          <p:cNvGrpSpPr>
            <a:grpSpLocks/>
          </p:cNvGrpSpPr>
          <p:nvPr/>
        </p:nvGrpSpPr>
        <p:grpSpPr bwMode="auto">
          <a:xfrm>
            <a:off x="3505200" y="1419225"/>
            <a:ext cx="1719263" cy="838200"/>
            <a:chOff x="2325" y="672"/>
            <a:chExt cx="1083" cy="528"/>
          </a:xfrm>
        </p:grpSpPr>
        <p:sp>
          <p:nvSpPr>
            <p:cNvPr id="350301" name="Rectangle 93"/>
            <p:cNvSpPr>
              <a:spLocks noChangeArrowheads="1"/>
            </p:cNvSpPr>
            <p:nvPr/>
          </p:nvSpPr>
          <p:spPr bwMode="auto">
            <a:xfrm>
              <a:off x="2335" y="672"/>
              <a:ext cx="1073" cy="52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350302" name="Text Box 94"/>
            <p:cNvSpPr txBox="1">
              <a:spLocks noChangeArrowheads="1"/>
            </p:cNvSpPr>
            <p:nvPr/>
          </p:nvSpPr>
          <p:spPr bwMode="auto">
            <a:xfrm>
              <a:off x="2325" y="697"/>
              <a:ext cx="1083" cy="46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effectLst/>
                  <a:latin typeface="Arial" charset="0"/>
                </a:rPr>
                <a:t>Input</a:t>
              </a:r>
            </a:p>
            <a:p>
              <a:pPr algn="ctr"/>
              <a:r>
                <a:rPr lang="en-US" sz="2000">
                  <a:effectLst/>
                  <a:latin typeface="Arial" charset="0"/>
                </a:rPr>
                <a:t>Qualification</a:t>
              </a:r>
            </a:p>
          </p:txBody>
        </p:sp>
      </p:grpSp>
      <p:sp>
        <p:nvSpPr>
          <p:cNvPr id="350305" name="Text Box 97"/>
          <p:cNvSpPr txBox="1">
            <a:spLocks noChangeArrowheads="1"/>
          </p:cNvSpPr>
          <p:nvPr/>
        </p:nvSpPr>
        <p:spPr bwMode="auto">
          <a:xfrm>
            <a:off x="730250" y="1681163"/>
            <a:ext cx="5651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effectLst/>
                <a:latin typeface="Arial" charset="0"/>
              </a:rPr>
              <a:t>pin</a:t>
            </a:r>
          </a:p>
        </p:txBody>
      </p:sp>
      <p:sp>
        <p:nvSpPr>
          <p:cNvPr id="350317" name="Text Box 109"/>
          <p:cNvSpPr txBox="1">
            <a:spLocks noChangeArrowheads="1"/>
          </p:cNvSpPr>
          <p:nvPr/>
        </p:nvSpPr>
        <p:spPr bwMode="auto">
          <a:xfrm>
            <a:off x="7162800" y="1385888"/>
            <a:ext cx="1703388" cy="8255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effectLst/>
                <a:latin typeface="Arial" charset="0"/>
              </a:rPr>
              <a:t>to GPIO and peripheral modules</a:t>
            </a:r>
          </a:p>
        </p:txBody>
      </p:sp>
      <p:sp>
        <p:nvSpPr>
          <p:cNvPr id="350319" name="Freeform 111"/>
          <p:cNvSpPr>
            <a:spLocks/>
          </p:cNvSpPr>
          <p:nvPr/>
        </p:nvSpPr>
        <p:spPr bwMode="auto">
          <a:xfrm>
            <a:off x="5883275" y="1096963"/>
            <a:ext cx="1524000" cy="533400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480" y="336"/>
              </a:cxn>
              <a:cxn ang="0">
                <a:pos x="480" y="0"/>
              </a:cxn>
              <a:cxn ang="0">
                <a:pos x="960" y="0"/>
              </a:cxn>
            </a:cxnLst>
            <a:rect l="0" t="0" r="r" b="b"/>
            <a:pathLst>
              <a:path w="960" h="336">
                <a:moveTo>
                  <a:pt x="0" y="336"/>
                </a:moveTo>
                <a:lnTo>
                  <a:pt x="480" y="336"/>
                </a:lnTo>
                <a:lnTo>
                  <a:pt x="480" y="0"/>
                </a:lnTo>
                <a:lnTo>
                  <a:pt x="960" y="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321" name="Freeform 113"/>
          <p:cNvSpPr>
            <a:spLocks/>
          </p:cNvSpPr>
          <p:nvPr/>
        </p:nvSpPr>
        <p:spPr bwMode="auto">
          <a:xfrm>
            <a:off x="1554163" y="1004888"/>
            <a:ext cx="1524000" cy="533400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166" y="336"/>
              </a:cxn>
              <a:cxn ang="0">
                <a:pos x="176" y="82"/>
              </a:cxn>
              <a:cxn ang="0">
                <a:pos x="182" y="336"/>
              </a:cxn>
              <a:cxn ang="0">
                <a:pos x="296" y="336"/>
              </a:cxn>
              <a:cxn ang="0">
                <a:pos x="304" y="200"/>
              </a:cxn>
              <a:cxn ang="0">
                <a:pos x="314" y="336"/>
              </a:cxn>
              <a:cxn ang="0">
                <a:pos x="480" y="336"/>
              </a:cxn>
              <a:cxn ang="0">
                <a:pos x="480" y="0"/>
              </a:cxn>
              <a:cxn ang="0">
                <a:pos x="738" y="0"/>
              </a:cxn>
              <a:cxn ang="0">
                <a:pos x="742" y="250"/>
              </a:cxn>
              <a:cxn ang="0">
                <a:pos x="752" y="0"/>
              </a:cxn>
              <a:cxn ang="0">
                <a:pos x="960" y="0"/>
              </a:cxn>
            </a:cxnLst>
            <a:rect l="0" t="0" r="r" b="b"/>
            <a:pathLst>
              <a:path w="960" h="336">
                <a:moveTo>
                  <a:pt x="0" y="336"/>
                </a:moveTo>
                <a:lnTo>
                  <a:pt x="166" y="336"/>
                </a:lnTo>
                <a:lnTo>
                  <a:pt x="176" y="82"/>
                </a:lnTo>
                <a:lnTo>
                  <a:pt x="182" y="336"/>
                </a:lnTo>
                <a:lnTo>
                  <a:pt x="296" y="336"/>
                </a:lnTo>
                <a:lnTo>
                  <a:pt x="304" y="200"/>
                </a:lnTo>
                <a:lnTo>
                  <a:pt x="314" y="336"/>
                </a:lnTo>
                <a:lnTo>
                  <a:pt x="480" y="336"/>
                </a:lnTo>
                <a:lnTo>
                  <a:pt x="480" y="0"/>
                </a:lnTo>
                <a:lnTo>
                  <a:pt x="738" y="0"/>
                </a:lnTo>
                <a:lnTo>
                  <a:pt x="742" y="250"/>
                </a:lnTo>
                <a:lnTo>
                  <a:pt x="752" y="0"/>
                </a:lnTo>
                <a:lnTo>
                  <a:pt x="960" y="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381" name="Freeform 173"/>
          <p:cNvSpPr>
            <a:spLocks/>
          </p:cNvSpPr>
          <p:nvPr/>
        </p:nvSpPr>
        <p:spPr bwMode="auto">
          <a:xfrm>
            <a:off x="3875088" y="2660650"/>
            <a:ext cx="914400" cy="365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" y="0"/>
              </a:cxn>
              <a:cxn ang="0">
                <a:pos x="57" y="230"/>
              </a:cxn>
              <a:cxn ang="0">
                <a:pos x="115" y="230"/>
              </a:cxn>
              <a:cxn ang="0">
                <a:pos x="115" y="0"/>
              </a:cxn>
              <a:cxn ang="0">
                <a:pos x="172" y="0"/>
              </a:cxn>
              <a:cxn ang="0">
                <a:pos x="172" y="230"/>
              </a:cxn>
              <a:cxn ang="0">
                <a:pos x="230" y="230"/>
              </a:cxn>
              <a:cxn ang="0">
                <a:pos x="230" y="0"/>
              </a:cxn>
              <a:cxn ang="0">
                <a:pos x="288" y="0"/>
              </a:cxn>
              <a:cxn ang="0">
                <a:pos x="288" y="230"/>
              </a:cxn>
              <a:cxn ang="0">
                <a:pos x="345" y="230"/>
              </a:cxn>
              <a:cxn ang="0">
                <a:pos x="345" y="0"/>
              </a:cxn>
              <a:cxn ang="0">
                <a:pos x="403" y="0"/>
              </a:cxn>
              <a:cxn ang="0">
                <a:pos x="403" y="230"/>
              </a:cxn>
              <a:cxn ang="0">
                <a:pos x="460" y="230"/>
              </a:cxn>
              <a:cxn ang="0">
                <a:pos x="460" y="0"/>
              </a:cxn>
              <a:cxn ang="0">
                <a:pos x="518" y="0"/>
              </a:cxn>
              <a:cxn ang="0">
                <a:pos x="518" y="230"/>
              </a:cxn>
              <a:cxn ang="0">
                <a:pos x="576" y="230"/>
              </a:cxn>
            </a:cxnLst>
            <a:rect l="0" t="0" r="r" b="b"/>
            <a:pathLst>
              <a:path w="576" h="230">
                <a:moveTo>
                  <a:pt x="0" y="0"/>
                </a:moveTo>
                <a:lnTo>
                  <a:pt x="57" y="0"/>
                </a:lnTo>
                <a:lnTo>
                  <a:pt x="57" y="230"/>
                </a:lnTo>
                <a:lnTo>
                  <a:pt x="115" y="230"/>
                </a:lnTo>
                <a:lnTo>
                  <a:pt x="115" y="0"/>
                </a:lnTo>
                <a:lnTo>
                  <a:pt x="172" y="0"/>
                </a:lnTo>
                <a:lnTo>
                  <a:pt x="172" y="230"/>
                </a:lnTo>
                <a:lnTo>
                  <a:pt x="230" y="230"/>
                </a:lnTo>
                <a:lnTo>
                  <a:pt x="230" y="0"/>
                </a:lnTo>
                <a:lnTo>
                  <a:pt x="288" y="0"/>
                </a:lnTo>
                <a:lnTo>
                  <a:pt x="288" y="230"/>
                </a:lnTo>
                <a:lnTo>
                  <a:pt x="345" y="230"/>
                </a:lnTo>
                <a:lnTo>
                  <a:pt x="345" y="0"/>
                </a:lnTo>
                <a:lnTo>
                  <a:pt x="403" y="0"/>
                </a:lnTo>
                <a:lnTo>
                  <a:pt x="403" y="230"/>
                </a:lnTo>
                <a:lnTo>
                  <a:pt x="460" y="230"/>
                </a:lnTo>
                <a:lnTo>
                  <a:pt x="460" y="0"/>
                </a:lnTo>
                <a:lnTo>
                  <a:pt x="518" y="0"/>
                </a:lnTo>
                <a:lnTo>
                  <a:pt x="518" y="230"/>
                </a:lnTo>
                <a:lnTo>
                  <a:pt x="576" y="23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382" name="Text Box 174"/>
          <p:cNvSpPr txBox="1">
            <a:spLocks noChangeArrowheads="1"/>
          </p:cNvSpPr>
          <p:nvPr/>
        </p:nvSpPr>
        <p:spPr bwMode="auto">
          <a:xfrm>
            <a:off x="4818090" y="2711450"/>
            <a:ext cx="1120820" cy="3139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effectLst/>
                <a:latin typeface="Arial" charset="0"/>
              </a:rPr>
              <a:t>SYSCLK</a:t>
            </a:r>
            <a:endParaRPr lang="en-US" sz="1800" dirty="0">
              <a:effectLst/>
              <a:latin typeface="Arial" charset="0"/>
            </a:endParaRPr>
          </a:p>
        </p:txBody>
      </p:sp>
      <p:sp>
        <p:nvSpPr>
          <p:cNvPr id="350385" name="Line 177"/>
          <p:cNvSpPr>
            <a:spLocks noChangeShapeType="1"/>
          </p:cNvSpPr>
          <p:nvPr/>
        </p:nvSpPr>
        <p:spPr bwMode="auto">
          <a:xfrm flipV="1">
            <a:off x="4343400" y="2255838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389" name="Freeform 181"/>
          <p:cNvSpPr>
            <a:spLocks/>
          </p:cNvSpPr>
          <p:nvPr/>
        </p:nvSpPr>
        <p:spPr bwMode="auto">
          <a:xfrm>
            <a:off x="5943600" y="4887913"/>
            <a:ext cx="2860675" cy="530225"/>
          </a:xfrm>
          <a:custGeom>
            <a:avLst/>
            <a:gdLst/>
            <a:ahLst/>
            <a:cxnLst>
              <a:cxn ang="0">
                <a:pos x="0" y="324"/>
              </a:cxn>
              <a:cxn ang="0">
                <a:pos x="122" y="324"/>
              </a:cxn>
              <a:cxn ang="0">
                <a:pos x="271" y="310"/>
              </a:cxn>
              <a:cxn ang="0">
                <a:pos x="299" y="181"/>
              </a:cxn>
              <a:cxn ang="0">
                <a:pos x="318" y="48"/>
              </a:cxn>
              <a:cxn ang="0">
                <a:pos x="400" y="5"/>
              </a:cxn>
              <a:cxn ang="0">
                <a:pos x="623" y="27"/>
              </a:cxn>
              <a:cxn ang="0">
                <a:pos x="887" y="41"/>
              </a:cxn>
              <a:cxn ang="0">
                <a:pos x="995" y="0"/>
              </a:cxn>
              <a:cxn ang="0">
                <a:pos x="1158" y="14"/>
              </a:cxn>
              <a:cxn ang="0">
                <a:pos x="1280" y="48"/>
              </a:cxn>
              <a:cxn ang="0">
                <a:pos x="1524" y="27"/>
              </a:cxn>
              <a:cxn ang="0">
                <a:pos x="1700" y="34"/>
              </a:cxn>
              <a:cxn ang="0">
                <a:pos x="1802" y="34"/>
              </a:cxn>
            </a:cxnLst>
            <a:rect l="0" t="0" r="r" b="b"/>
            <a:pathLst>
              <a:path w="1802" h="334">
                <a:moveTo>
                  <a:pt x="0" y="324"/>
                </a:moveTo>
                <a:cubicBezTo>
                  <a:pt x="21" y="327"/>
                  <a:pt x="77" y="326"/>
                  <a:pt x="122" y="324"/>
                </a:cubicBezTo>
                <a:cubicBezTo>
                  <a:pt x="167" y="322"/>
                  <a:pt x="242" y="334"/>
                  <a:pt x="271" y="310"/>
                </a:cubicBezTo>
                <a:cubicBezTo>
                  <a:pt x="300" y="286"/>
                  <a:pt x="291" y="225"/>
                  <a:pt x="299" y="181"/>
                </a:cubicBezTo>
                <a:cubicBezTo>
                  <a:pt x="307" y="137"/>
                  <a:pt x="301" y="77"/>
                  <a:pt x="318" y="48"/>
                </a:cubicBezTo>
                <a:cubicBezTo>
                  <a:pt x="335" y="19"/>
                  <a:pt x="349" y="8"/>
                  <a:pt x="400" y="5"/>
                </a:cubicBezTo>
                <a:cubicBezTo>
                  <a:pt x="451" y="2"/>
                  <a:pt x="542" y="21"/>
                  <a:pt x="623" y="27"/>
                </a:cubicBezTo>
                <a:cubicBezTo>
                  <a:pt x="703" y="83"/>
                  <a:pt x="766" y="45"/>
                  <a:pt x="887" y="41"/>
                </a:cubicBezTo>
                <a:cubicBezTo>
                  <a:pt x="962" y="22"/>
                  <a:pt x="921" y="25"/>
                  <a:pt x="995" y="0"/>
                </a:cubicBezTo>
                <a:cubicBezTo>
                  <a:pt x="1011" y="2"/>
                  <a:pt x="1144" y="8"/>
                  <a:pt x="1158" y="14"/>
                </a:cubicBezTo>
                <a:cubicBezTo>
                  <a:pt x="1165" y="17"/>
                  <a:pt x="1273" y="44"/>
                  <a:pt x="1280" y="48"/>
                </a:cubicBezTo>
                <a:cubicBezTo>
                  <a:pt x="1288" y="53"/>
                  <a:pt x="1515" y="25"/>
                  <a:pt x="1524" y="27"/>
                </a:cubicBezTo>
                <a:cubicBezTo>
                  <a:pt x="1691" y="25"/>
                  <a:pt x="1533" y="39"/>
                  <a:pt x="1700" y="34"/>
                </a:cubicBezTo>
                <a:cubicBezTo>
                  <a:pt x="1760" y="36"/>
                  <a:pt x="1785" y="34"/>
                  <a:pt x="1802" y="34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390" name="Line 182"/>
          <p:cNvSpPr>
            <a:spLocks noChangeShapeType="1"/>
          </p:cNvSpPr>
          <p:nvPr/>
        </p:nvSpPr>
        <p:spPr bwMode="auto">
          <a:xfrm>
            <a:off x="6413500" y="5573713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391" name="Line 183"/>
          <p:cNvSpPr>
            <a:spLocks noChangeShapeType="1"/>
          </p:cNvSpPr>
          <p:nvPr/>
        </p:nvSpPr>
        <p:spPr bwMode="auto">
          <a:xfrm>
            <a:off x="6413500" y="5480050"/>
            <a:ext cx="0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392" name="Line 184"/>
          <p:cNvSpPr>
            <a:spLocks noChangeShapeType="1"/>
          </p:cNvSpPr>
          <p:nvPr/>
        </p:nvSpPr>
        <p:spPr bwMode="auto">
          <a:xfrm>
            <a:off x="7099300" y="5480050"/>
            <a:ext cx="0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393" name="Line 185"/>
          <p:cNvSpPr>
            <a:spLocks noChangeShapeType="1"/>
          </p:cNvSpPr>
          <p:nvPr/>
        </p:nvSpPr>
        <p:spPr bwMode="auto">
          <a:xfrm>
            <a:off x="7099300" y="5573713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394" name="Line 186"/>
          <p:cNvSpPr>
            <a:spLocks noChangeShapeType="1"/>
          </p:cNvSpPr>
          <p:nvPr/>
        </p:nvSpPr>
        <p:spPr bwMode="auto">
          <a:xfrm>
            <a:off x="7785100" y="5480050"/>
            <a:ext cx="0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395" name="Line 187"/>
          <p:cNvSpPr>
            <a:spLocks noChangeShapeType="1"/>
          </p:cNvSpPr>
          <p:nvPr/>
        </p:nvSpPr>
        <p:spPr bwMode="auto">
          <a:xfrm>
            <a:off x="7785100" y="5573713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396" name="Line 188"/>
          <p:cNvSpPr>
            <a:spLocks noChangeShapeType="1"/>
          </p:cNvSpPr>
          <p:nvPr/>
        </p:nvSpPr>
        <p:spPr bwMode="auto">
          <a:xfrm>
            <a:off x="8470900" y="5480050"/>
            <a:ext cx="0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397" name="Line 189"/>
          <p:cNvSpPr>
            <a:spLocks noChangeShapeType="1"/>
          </p:cNvSpPr>
          <p:nvPr/>
        </p:nvSpPr>
        <p:spPr bwMode="auto">
          <a:xfrm>
            <a:off x="7099300" y="4456113"/>
            <a:ext cx="0" cy="3175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398" name="Line 190"/>
          <p:cNvSpPr>
            <a:spLocks noChangeShapeType="1"/>
          </p:cNvSpPr>
          <p:nvPr/>
        </p:nvSpPr>
        <p:spPr bwMode="auto">
          <a:xfrm>
            <a:off x="7785100" y="4456113"/>
            <a:ext cx="0" cy="3175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399" name="Line 191"/>
          <p:cNvSpPr>
            <a:spLocks noChangeShapeType="1"/>
          </p:cNvSpPr>
          <p:nvPr/>
        </p:nvSpPr>
        <p:spPr bwMode="auto">
          <a:xfrm>
            <a:off x="8470900" y="4456113"/>
            <a:ext cx="0" cy="3175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400" name="Text Box 192"/>
          <p:cNvSpPr txBox="1">
            <a:spLocks noChangeArrowheads="1"/>
          </p:cNvSpPr>
          <p:nvPr/>
        </p:nvSpPr>
        <p:spPr bwMode="auto">
          <a:xfrm>
            <a:off x="6597650" y="5692775"/>
            <a:ext cx="323850" cy="311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effectLst/>
                <a:latin typeface="Arial" charset="0"/>
              </a:rPr>
              <a:t>T</a:t>
            </a:r>
          </a:p>
        </p:txBody>
      </p:sp>
      <p:sp>
        <p:nvSpPr>
          <p:cNvPr id="350401" name="Text Box 193"/>
          <p:cNvSpPr txBox="1">
            <a:spLocks noChangeArrowheads="1"/>
          </p:cNvSpPr>
          <p:nvPr/>
        </p:nvSpPr>
        <p:spPr bwMode="auto">
          <a:xfrm>
            <a:off x="7291388" y="5699125"/>
            <a:ext cx="323850" cy="311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effectLst/>
                <a:latin typeface="Arial" charset="0"/>
              </a:rPr>
              <a:t>T</a:t>
            </a:r>
          </a:p>
        </p:txBody>
      </p:sp>
      <p:sp>
        <p:nvSpPr>
          <p:cNvPr id="350402" name="Text Box 194"/>
          <p:cNvSpPr txBox="1">
            <a:spLocks noChangeArrowheads="1"/>
          </p:cNvSpPr>
          <p:nvPr/>
        </p:nvSpPr>
        <p:spPr bwMode="auto">
          <a:xfrm>
            <a:off x="7954963" y="5699125"/>
            <a:ext cx="323850" cy="311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effectLst/>
                <a:latin typeface="Arial" charset="0"/>
              </a:rPr>
              <a:t>T</a:t>
            </a:r>
          </a:p>
        </p:txBody>
      </p:sp>
      <p:sp>
        <p:nvSpPr>
          <p:cNvPr id="350403" name="Text Box 195"/>
          <p:cNvSpPr txBox="1">
            <a:spLocks noChangeArrowheads="1"/>
          </p:cNvSpPr>
          <p:nvPr/>
        </p:nvSpPr>
        <p:spPr bwMode="auto">
          <a:xfrm>
            <a:off x="6870700" y="4114800"/>
            <a:ext cx="1758950" cy="311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effectLst/>
                <a:latin typeface="Arial" charset="0"/>
              </a:rPr>
              <a:t>samples taken</a:t>
            </a:r>
          </a:p>
        </p:txBody>
      </p:sp>
      <p:sp>
        <p:nvSpPr>
          <p:cNvPr id="350404" name="Text Box 196"/>
          <p:cNvSpPr txBox="1">
            <a:spLocks noChangeArrowheads="1"/>
          </p:cNvSpPr>
          <p:nvPr/>
        </p:nvSpPr>
        <p:spPr bwMode="auto">
          <a:xfrm>
            <a:off x="6883400" y="6145213"/>
            <a:ext cx="1816100" cy="311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effectLst/>
                <a:latin typeface="Arial" charset="0"/>
              </a:rPr>
              <a:t>T = qual period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5604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/>
              <a:t>Objectives</a:t>
            </a:r>
          </a:p>
        </p:txBody>
      </p:sp>
      <p:sp>
        <p:nvSpPr>
          <p:cNvPr id="261125" name="Rectangle 5"/>
          <p:cNvSpPr>
            <a:spLocks noGrp="1" noChangeArrowheads="1"/>
          </p:cNvSpPr>
          <p:nvPr>
            <p:ph idx="1"/>
          </p:nvPr>
        </p:nvSpPr>
        <p:spPr>
          <a:xfrm>
            <a:off x="1240724" y="1189038"/>
            <a:ext cx="6662208" cy="51641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OSC/PLL Clock Module</a:t>
            </a:r>
          </a:p>
          <a:p>
            <a:pPr>
              <a:lnSpc>
                <a:spcPct val="140000"/>
              </a:lnSpc>
            </a:pPr>
            <a:r>
              <a:rPr lang="en-US" dirty="0"/>
              <a:t>Watchdog Timer</a:t>
            </a:r>
          </a:p>
          <a:p>
            <a:pPr>
              <a:lnSpc>
                <a:spcPct val="140000"/>
              </a:lnSpc>
            </a:pPr>
            <a:r>
              <a:rPr lang="en-US" dirty="0"/>
              <a:t>General Purpose </a:t>
            </a:r>
            <a:r>
              <a:rPr lang="en-US" dirty="0" smtClean="0"/>
              <a:t>I/O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/>
              <a:t>External Interrupts</a:t>
            </a:r>
          </a:p>
          <a:p>
            <a:pPr>
              <a:lnSpc>
                <a:spcPct val="140000"/>
              </a:lnSpc>
            </a:pPr>
            <a:r>
              <a:rPr lang="en-US" dirty="0"/>
              <a:t>Low Power Modes</a:t>
            </a:r>
          </a:p>
          <a:p>
            <a:pPr>
              <a:lnSpc>
                <a:spcPct val="140000"/>
              </a:lnSpc>
            </a:pPr>
            <a:r>
              <a:rPr lang="en-US" dirty="0"/>
              <a:t>Register Protection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Qualification </a:t>
            </a:r>
            <a:r>
              <a:rPr lang="en-US" dirty="0" err="1" smtClean="0"/>
              <a:t>Driverlib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68" y="1009506"/>
            <a:ext cx="8756264" cy="5201708"/>
          </a:xfrm>
        </p:spPr>
        <p:txBody>
          <a:bodyPr>
            <a:noAutofit/>
          </a:bodyPr>
          <a:lstStyle/>
          <a:p>
            <a:r>
              <a:rPr lang="en-US" sz="2800" dirty="0" smtClean="0"/>
              <a:t>Qualification Mode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GPIO_setQualificationMode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400" b="0" i="1" dirty="0" smtClean="0">
                <a:solidFill>
                  <a:srgbClr val="00B050"/>
                </a:solidFill>
              </a:rPr>
              <a:t>pin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en-US" sz="2400" dirty="0" smtClean="0"/>
              <a:t> </a:t>
            </a:r>
            <a:r>
              <a:rPr lang="en-US" sz="2400" b="0" i="1" dirty="0" smtClean="0">
                <a:solidFill>
                  <a:srgbClr val="00B050"/>
                </a:solidFill>
              </a:rPr>
              <a:t>qualification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sz="2000" b="0" i="1" dirty="0" smtClean="0">
                <a:solidFill>
                  <a:srgbClr val="00B050"/>
                </a:solidFill>
              </a:rPr>
              <a:t>pin</a:t>
            </a:r>
            <a:r>
              <a:rPr lang="en-US" sz="2000" b="0" dirty="0" smtClean="0"/>
              <a:t> is the GPIO pin number</a:t>
            </a:r>
          </a:p>
          <a:p>
            <a:pPr lvl="1"/>
            <a:r>
              <a:rPr lang="en-US" sz="2000" b="0" i="1" dirty="0" smtClean="0">
                <a:solidFill>
                  <a:srgbClr val="00B050"/>
                </a:solidFill>
              </a:rPr>
              <a:t>qualification</a:t>
            </a:r>
            <a:r>
              <a:rPr lang="en-US" sz="2000" b="0" dirty="0" smtClean="0"/>
              <a:t> </a:t>
            </a:r>
            <a:r>
              <a:rPr lang="en-US" sz="2000" b="0" dirty="0"/>
              <a:t>values </a:t>
            </a:r>
            <a:r>
              <a:rPr lang="en-US" sz="2000" b="0" dirty="0" smtClean="0"/>
              <a:t>are:</a:t>
            </a:r>
          </a:p>
          <a:p>
            <a:pPr lvl="2"/>
            <a:r>
              <a:rPr lang="en-US" sz="2000" b="0" dirty="0" smtClean="0"/>
              <a:t>GPIO_QUAL_SYNC</a:t>
            </a:r>
          </a:p>
          <a:p>
            <a:pPr lvl="2"/>
            <a:r>
              <a:rPr lang="en-US" sz="2000" b="0" dirty="0" smtClean="0"/>
              <a:t>GPIO_QUAL_3SAMPLE</a:t>
            </a:r>
          </a:p>
          <a:p>
            <a:pPr lvl="2"/>
            <a:r>
              <a:rPr lang="en-US" sz="2000" b="0" dirty="0" smtClean="0"/>
              <a:t>GPIO_QUAL_6SAMPLE</a:t>
            </a:r>
          </a:p>
          <a:p>
            <a:pPr lvl="2"/>
            <a:r>
              <a:rPr lang="en-US" sz="2000" b="0" dirty="0" smtClean="0"/>
              <a:t>GPIO_QUAL_ASYNC </a:t>
            </a:r>
          </a:p>
          <a:p>
            <a:r>
              <a:rPr lang="en-US" sz="2800" dirty="0" smtClean="0"/>
              <a:t>Qualification Period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GPIO_setQualificationPeriod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400" b="0" i="1" dirty="0" smtClean="0">
                <a:solidFill>
                  <a:srgbClr val="00B050"/>
                </a:solidFill>
              </a:rPr>
              <a:t>pin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en-US" sz="2400" dirty="0"/>
              <a:t> </a:t>
            </a:r>
            <a:r>
              <a:rPr lang="en-US" sz="2400" b="0" i="1" dirty="0" smtClean="0">
                <a:solidFill>
                  <a:srgbClr val="00B050"/>
                </a:solidFill>
              </a:rPr>
              <a:t>divider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  <a:endParaRPr lang="en-US" sz="2400" dirty="0" smtClean="0"/>
          </a:p>
          <a:p>
            <a:pPr lvl="1"/>
            <a:r>
              <a:rPr lang="en-US" sz="2000" b="0" i="1" dirty="0" smtClean="0">
                <a:solidFill>
                  <a:srgbClr val="00B050"/>
                </a:solidFill>
              </a:rPr>
              <a:t>pin</a:t>
            </a:r>
            <a:r>
              <a:rPr lang="en-US" sz="2000" b="0" dirty="0" smtClean="0"/>
              <a:t> </a:t>
            </a:r>
            <a:r>
              <a:rPr lang="en-US" sz="2000" b="0" dirty="0"/>
              <a:t>is the GPIO pin number</a:t>
            </a:r>
          </a:p>
          <a:p>
            <a:pPr lvl="1"/>
            <a:r>
              <a:rPr lang="en-US" sz="2000" b="0" i="1" dirty="0" smtClean="0">
                <a:solidFill>
                  <a:srgbClr val="00B050"/>
                </a:solidFill>
              </a:rPr>
              <a:t>divider</a:t>
            </a:r>
            <a:r>
              <a:rPr lang="en-US" sz="2000" b="0" dirty="0" smtClean="0"/>
              <a:t> </a:t>
            </a:r>
            <a:r>
              <a:rPr lang="en-US" sz="2000" b="0" dirty="0"/>
              <a:t>is the value </a:t>
            </a:r>
            <a:r>
              <a:rPr lang="en-US" sz="2000" b="0" dirty="0" smtClean="0"/>
              <a:t>by which the frequency of SYSCLKOUT </a:t>
            </a:r>
            <a:r>
              <a:rPr lang="en-US" sz="2000" b="0" dirty="0"/>
              <a:t>is </a:t>
            </a:r>
            <a:r>
              <a:rPr lang="en-US" sz="2000" b="0" dirty="0" smtClean="0"/>
              <a:t>divided and </a:t>
            </a:r>
            <a:r>
              <a:rPr lang="en-US" sz="2000" b="0" dirty="0"/>
              <a:t>i</a:t>
            </a:r>
            <a:r>
              <a:rPr lang="en-US" sz="2000" b="0" dirty="0" smtClean="0"/>
              <a:t>t </a:t>
            </a:r>
            <a:r>
              <a:rPr lang="en-US" sz="2000" b="0" dirty="0"/>
              <a:t>can be 1 or an even </a:t>
            </a:r>
            <a:r>
              <a:rPr lang="en-US" sz="2000" b="0" dirty="0" smtClean="0"/>
              <a:t>value between </a:t>
            </a:r>
            <a:r>
              <a:rPr lang="en-US" sz="2000" b="0" dirty="0"/>
              <a:t>2 and 510 </a:t>
            </a:r>
            <a:r>
              <a:rPr lang="en-US" sz="2000" b="0" dirty="0" smtClean="0"/>
              <a:t>inclusive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86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GPIO Core Select</a:t>
            </a:r>
            <a:endParaRPr lang="en-US" sz="2000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457200" y="989075"/>
            <a:ext cx="8229600" cy="145725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Selects which core’s GPIODAT/SET/CLEAR/TOGGLE registers are used to control a pin</a:t>
            </a:r>
          </a:p>
          <a:p>
            <a:r>
              <a:rPr lang="en-US" sz="2400" dirty="0" smtClean="0"/>
              <a:t>Each pin individually controlled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93868" y="2491622"/>
            <a:ext cx="8690002" cy="1398234"/>
            <a:chOff x="193868" y="2351434"/>
            <a:chExt cx="8690002" cy="1398234"/>
          </a:xfrm>
        </p:grpSpPr>
        <p:sp>
          <p:nvSpPr>
            <p:cNvPr id="15" name="Text Box 191"/>
            <p:cNvSpPr txBox="1">
              <a:spLocks noChangeArrowheads="1"/>
            </p:cNvSpPr>
            <p:nvPr/>
          </p:nvSpPr>
          <p:spPr bwMode="auto">
            <a:xfrm>
              <a:off x="193868" y="3087948"/>
              <a:ext cx="8648521" cy="66172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  <a:tabLst>
                  <a:tab pos="804863" algn="l"/>
                  <a:tab pos="2806700" algn="l"/>
                  <a:tab pos="4973638" algn="l"/>
                  <a:tab pos="7067550" algn="l"/>
                </a:tabLst>
              </a:pPr>
              <a:r>
                <a:rPr lang="en-US" sz="1600" dirty="0" smtClean="0">
                  <a:solidFill>
                    <a:schemeClr val="tx2"/>
                  </a:solidFill>
                  <a:latin typeface="Arial" charset="0"/>
                </a:rPr>
                <a:t>A</a:t>
              </a:r>
              <a:r>
                <a:rPr lang="en-US" sz="1600" dirty="0">
                  <a:solidFill>
                    <a:schemeClr val="tx2"/>
                  </a:solidFill>
                  <a:latin typeface="Arial" charset="0"/>
                </a:rPr>
                <a:t>:</a:t>
              </a:r>
              <a:r>
                <a:rPr lang="en-US" sz="1600" dirty="0">
                  <a:latin typeface="Arial" charset="0"/>
                </a:rPr>
                <a:t>	</a:t>
              </a:r>
              <a:r>
                <a:rPr lang="en-US" sz="1600" dirty="0" smtClean="0">
                  <a:latin typeface="Arial" charset="0"/>
                </a:rPr>
                <a:t>  GPIO31-24</a:t>
              </a:r>
              <a:r>
                <a:rPr lang="en-US" sz="1600" dirty="0">
                  <a:latin typeface="Arial" charset="0"/>
                </a:rPr>
                <a:t>	</a:t>
              </a:r>
              <a:r>
                <a:rPr lang="en-US" sz="1600" dirty="0" smtClean="0">
                  <a:latin typeface="Arial" charset="0"/>
                </a:rPr>
                <a:t>   GPIO23-16</a:t>
              </a:r>
              <a:r>
                <a:rPr lang="en-US" sz="1600" dirty="0">
                  <a:latin typeface="Arial" charset="0"/>
                </a:rPr>
                <a:t>	</a:t>
              </a:r>
              <a:r>
                <a:rPr lang="en-US" sz="1600" dirty="0" smtClean="0">
                  <a:latin typeface="Arial" charset="0"/>
                </a:rPr>
                <a:t>    GPIO15-8</a:t>
              </a:r>
              <a:r>
                <a:rPr lang="en-US" sz="1600" dirty="0">
                  <a:latin typeface="Arial" charset="0"/>
                </a:rPr>
                <a:t>	</a:t>
              </a:r>
              <a:r>
                <a:rPr lang="en-US" sz="1600" dirty="0" smtClean="0">
                  <a:latin typeface="Arial" charset="0"/>
                </a:rPr>
                <a:t>    GPIO7-0</a:t>
              </a:r>
            </a:p>
            <a:p>
              <a:pPr>
                <a:lnSpc>
                  <a:spcPct val="100000"/>
                </a:lnSpc>
                <a:spcBef>
                  <a:spcPts val="600"/>
                </a:spcBef>
                <a:tabLst>
                  <a:tab pos="804863" algn="l"/>
                  <a:tab pos="2806700" algn="l"/>
                  <a:tab pos="4973638" algn="l"/>
                  <a:tab pos="7067550" algn="l"/>
                </a:tabLst>
              </a:pPr>
              <a:r>
                <a:rPr lang="en-US" sz="1600" dirty="0">
                  <a:solidFill>
                    <a:schemeClr val="tx2"/>
                  </a:solidFill>
                  <a:latin typeface="Arial" charset="0"/>
                </a:rPr>
                <a:t>B:</a:t>
              </a:r>
              <a:r>
                <a:rPr lang="en-US" sz="1600" dirty="0">
                  <a:latin typeface="Arial" charset="0"/>
                </a:rPr>
                <a:t>	</a:t>
              </a:r>
              <a:r>
                <a:rPr lang="en-US" sz="1600" dirty="0" smtClean="0">
                  <a:latin typeface="Arial" charset="0"/>
                </a:rPr>
                <a:t>  GPIO63-56</a:t>
              </a:r>
              <a:r>
                <a:rPr lang="en-US" sz="1600" dirty="0">
                  <a:latin typeface="Arial" charset="0"/>
                </a:rPr>
                <a:t>	</a:t>
              </a:r>
              <a:r>
                <a:rPr lang="en-US" sz="1600" dirty="0" smtClean="0">
                  <a:latin typeface="Arial" charset="0"/>
                </a:rPr>
                <a:t>   GPIO55-48</a:t>
              </a:r>
              <a:r>
                <a:rPr lang="en-US" sz="1600" dirty="0">
                  <a:latin typeface="Arial" charset="0"/>
                </a:rPr>
                <a:t>	</a:t>
              </a:r>
              <a:r>
                <a:rPr lang="en-US" sz="1600" dirty="0" smtClean="0">
                  <a:latin typeface="Arial" charset="0"/>
                </a:rPr>
                <a:t>   GPIO47-40</a:t>
              </a:r>
              <a:r>
                <a:rPr lang="en-US" sz="1600" dirty="0">
                  <a:latin typeface="Arial" charset="0"/>
                </a:rPr>
                <a:t>	</a:t>
              </a:r>
              <a:r>
                <a:rPr lang="en-US" sz="1600" dirty="0" smtClean="0">
                  <a:latin typeface="Arial" charset="0"/>
                </a:rPr>
                <a:t>   GPIO39-32 </a:t>
              </a:r>
              <a:endParaRPr lang="en-US" sz="1600" dirty="0">
                <a:latin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974184" y="2351434"/>
              <a:ext cx="1909686" cy="726100"/>
              <a:chOff x="6974184" y="2473121"/>
              <a:chExt cx="1909686" cy="726100"/>
            </a:xfrm>
          </p:grpSpPr>
          <p:sp>
            <p:nvSpPr>
              <p:cNvPr id="18" name="Text Box 177"/>
              <p:cNvSpPr txBox="1">
                <a:spLocks noChangeArrowheads="1"/>
              </p:cNvSpPr>
              <p:nvPr/>
            </p:nvSpPr>
            <p:spPr bwMode="auto">
              <a:xfrm>
                <a:off x="7164315" y="2817578"/>
                <a:ext cx="1579642" cy="38164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tIns="91440" bIns="91440">
                <a:spAutoFit/>
              </a:bodyPr>
              <a:lstStyle/>
              <a:p>
                <a:pPr algn="ctr"/>
                <a:r>
                  <a:rPr lang="en-US" sz="1600" b="0" dirty="0" smtClean="0">
                    <a:latin typeface="Arial" charset="0"/>
                  </a:rPr>
                  <a:t>GPxCSEL1</a:t>
                </a:r>
                <a:endParaRPr lang="en-US" sz="1600" b="0" dirty="0">
                  <a:latin typeface="Arial" charset="0"/>
                </a:endParaRPr>
              </a:p>
            </p:txBody>
          </p:sp>
          <p:sp>
            <p:nvSpPr>
              <p:cNvPr id="19" name="Text Box 183"/>
              <p:cNvSpPr txBox="1">
                <a:spLocks noChangeArrowheads="1"/>
              </p:cNvSpPr>
              <p:nvPr/>
            </p:nvSpPr>
            <p:spPr bwMode="auto">
              <a:xfrm>
                <a:off x="8599818" y="2473121"/>
                <a:ext cx="284052" cy="2646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tabLst>
                    <a:tab pos="1882775" algn="l"/>
                    <a:tab pos="3948113" algn="l"/>
                    <a:tab pos="6110288" algn="l"/>
                    <a:tab pos="8175625" algn="l"/>
                  </a:tabLst>
                </a:pPr>
                <a:r>
                  <a:rPr lang="en-US" sz="1400" dirty="0" smtClean="0">
                    <a:latin typeface="Arial" charset="0"/>
                  </a:rPr>
                  <a:t>0</a:t>
                </a:r>
                <a:endParaRPr lang="en-US" sz="1400" dirty="0">
                  <a:latin typeface="Arial" charset="0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 bwMode="auto">
              <a:xfrm flipV="1">
                <a:off x="7164315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 flipV="1">
                <a:off x="7361624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 flipV="1">
                <a:off x="7558933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 flipV="1">
                <a:off x="7756242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 flipV="1">
                <a:off x="7953551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 flipV="1">
                <a:off x="8150860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 flipV="1">
                <a:off x="8348169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 flipV="1">
                <a:off x="8545478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 flipV="1">
                <a:off x="8742784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7" name="Text Box 183"/>
              <p:cNvSpPr txBox="1">
                <a:spLocks noChangeArrowheads="1"/>
              </p:cNvSpPr>
              <p:nvPr/>
            </p:nvSpPr>
            <p:spPr bwMode="auto">
              <a:xfrm>
                <a:off x="6974184" y="2473121"/>
                <a:ext cx="383438" cy="2646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tabLst>
                    <a:tab pos="1882775" algn="l"/>
                    <a:tab pos="3948113" algn="l"/>
                    <a:tab pos="6110288" algn="l"/>
                    <a:tab pos="8175625" algn="l"/>
                  </a:tabLst>
                </a:pPr>
                <a:r>
                  <a:rPr lang="en-US" sz="1400" dirty="0" smtClean="0">
                    <a:latin typeface="Arial" charset="0"/>
                  </a:rPr>
                  <a:t>31</a:t>
                </a:r>
                <a:endParaRPr lang="en-US" sz="1400" dirty="0">
                  <a:latin typeface="Arial" charset="0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2831247" y="2351434"/>
              <a:ext cx="1909686" cy="726100"/>
              <a:chOff x="6974184" y="2473121"/>
              <a:chExt cx="1909686" cy="726100"/>
            </a:xfrm>
          </p:grpSpPr>
          <p:sp>
            <p:nvSpPr>
              <p:cNvPr id="62" name="Text Box 177"/>
              <p:cNvSpPr txBox="1">
                <a:spLocks noChangeArrowheads="1"/>
              </p:cNvSpPr>
              <p:nvPr/>
            </p:nvSpPr>
            <p:spPr bwMode="auto">
              <a:xfrm>
                <a:off x="7164315" y="2817578"/>
                <a:ext cx="1579642" cy="38164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tIns="91440" bIns="91440">
                <a:spAutoFit/>
              </a:bodyPr>
              <a:lstStyle/>
              <a:p>
                <a:pPr algn="ctr"/>
                <a:r>
                  <a:rPr lang="en-US" sz="1600" b="0" dirty="0" smtClean="0">
                    <a:latin typeface="Arial" charset="0"/>
                  </a:rPr>
                  <a:t>GPxCSEL3</a:t>
                </a:r>
                <a:endParaRPr lang="en-US" sz="1600" b="0" dirty="0">
                  <a:latin typeface="Arial" charset="0"/>
                </a:endParaRPr>
              </a:p>
            </p:txBody>
          </p:sp>
          <p:sp>
            <p:nvSpPr>
              <p:cNvPr id="63" name="Text Box 183"/>
              <p:cNvSpPr txBox="1">
                <a:spLocks noChangeArrowheads="1"/>
              </p:cNvSpPr>
              <p:nvPr/>
            </p:nvSpPr>
            <p:spPr bwMode="auto">
              <a:xfrm>
                <a:off x="8599818" y="2473121"/>
                <a:ext cx="284052" cy="2646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tabLst>
                    <a:tab pos="1882775" algn="l"/>
                    <a:tab pos="3948113" algn="l"/>
                    <a:tab pos="6110288" algn="l"/>
                    <a:tab pos="8175625" algn="l"/>
                  </a:tabLst>
                </a:pPr>
                <a:r>
                  <a:rPr lang="en-US" sz="1400" dirty="0" smtClean="0">
                    <a:latin typeface="Arial" charset="0"/>
                  </a:rPr>
                  <a:t>0</a:t>
                </a:r>
                <a:endParaRPr lang="en-US" sz="1400" dirty="0">
                  <a:latin typeface="Arial" charset="0"/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 bwMode="auto">
              <a:xfrm flipV="1">
                <a:off x="7164315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5" name="Straight Connector 64"/>
              <p:cNvCxnSpPr/>
              <p:nvPr/>
            </p:nvCxnSpPr>
            <p:spPr bwMode="auto">
              <a:xfrm flipV="1">
                <a:off x="7361624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 bwMode="auto">
              <a:xfrm flipV="1">
                <a:off x="7558933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7" name="Straight Connector 66"/>
              <p:cNvCxnSpPr/>
              <p:nvPr/>
            </p:nvCxnSpPr>
            <p:spPr bwMode="auto">
              <a:xfrm flipV="1">
                <a:off x="7756242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8" name="Straight Connector 67"/>
              <p:cNvCxnSpPr/>
              <p:nvPr/>
            </p:nvCxnSpPr>
            <p:spPr bwMode="auto">
              <a:xfrm flipV="1">
                <a:off x="7953551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 flipV="1">
                <a:off x="8150860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0" name="Straight Connector 69"/>
              <p:cNvCxnSpPr/>
              <p:nvPr/>
            </p:nvCxnSpPr>
            <p:spPr bwMode="auto">
              <a:xfrm flipV="1">
                <a:off x="8348169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1" name="Straight Connector 70"/>
              <p:cNvCxnSpPr/>
              <p:nvPr/>
            </p:nvCxnSpPr>
            <p:spPr bwMode="auto">
              <a:xfrm flipV="1">
                <a:off x="8545478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 flipV="1">
                <a:off x="8742784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73" name="Text Box 183"/>
              <p:cNvSpPr txBox="1">
                <a:spLocks noChangeArrowheads="1"/>
              </p:cNvSpPr>
              <p:nvPr/>
            </p:nvSpPr>
            <p:spPr bwMode="auto">
              <a:xfrm>
                <a:off x="6974184" y="2473121"/>
                <a:ext cx="383438" cy="2646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tabLst>
                    <a:tab pos="1882775" algn="l"/>
                    <a:tab pos="3948113" algn="l"/>
                    <a:tab pos="6110288" algn="l"/>
                    <a:tab pos="8175625" algn="l"/>
                  </a:tabLst>
                </a:pPr>
                <a:r>
                  <a:rPr lang="en-US" sz="1400" dirty="0" smtClean="0">
                    <a:latin typeface="Arial" charset="0"/>
                  </a:rPr>
                  <a:t>31</a:t>
                </a:r>
                <a:endParaRPr lang="en-US" sz="1400" dirty="0">
                  <a:latin typeface="Arial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759778" y="2351434"/>
              <a:ext cx="1909686" cy="726100"/>
              <a:chOff x="6974184" y="2473121"/>
              <a:chExt cx="1909686" cy="726100"/>
            </a:xfrm>
          </p:grpSpPr>
          <p:sp>
            <p:nvSpPr>
              <p:cNvPr id="75" name="Text Box 177"/>
              <p:cNvSpPr txBox="1">
                <a:spLocks noChangeArrowheads="1"/>
              </p:cNvSpPr>
              <p:nvPr/>
            </p:nvSpPr>
            <p:spPr bwMode="auto">
              <a:xfrm>
                <a:off x="7164315" y="2817578"/>
                <a:ext cx="1579642" cy="38164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tIns="91440" bIns="91440">
                <a:spAutoFit/>
              </a:bodyPr>
              <a:lstStyle/>
              <a:p>
                <a:pPr algn="ctr"/>
                <a:r>
                  <a:rPr lang="en-US" sz="1600" b="0" dirty="0" smtClean="0">
                    <a:latin typeface="Arial" charset="0"/>
                  </a:rPr>
                  <a:t>GPxCSEL4</a:t>
                </a:r>
                <a:endParaRPr lang="en-US" sz="1600" b="0" dirty="0">
                  <a:latin typeface="Arial" charset="0"/>
                </a:endParaRPr>
              </a:p>
            </p:txBody>
          </p:sp>
          <p:sp>
            <p:nvSpPr>
              <p:cNvPr id="76" name="Text Box 183"/>
              <p:cNvSpPr txBox="1">
                <a:spLocks noChangeArrowheads="1"/>
              </p:cNvSpPr>
              <p:nvPr/>
            </p:nvSpPr>
            <p:spPr bwMode="auto">
              <a:xfrm>
                <a:off x="8599818" y="2473121"/>
                <a:ext cx="284052" cy="2646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tabLst>
                    <a:tab pos="1882775" algn="l"/>
                    <a:tab pos="3948113" algn="l"/>
                    <a:tab pos="6110288" algn="l"/>
                    <a:tab pos="8175625" algn="l"/>
                  </a:tabLst>
                </a:pPr>
                <a:r>
                  <a:rPr lang="en-US" sz="1400" dirty="0" smtClean="0">
                    <a:latin typeface="Arial" charset="0"/>
                  </a:rPr>
                  <a:t>0</a:t>
                </a:r>
                <a:endParaRPr lang="en-US" sz="1400" dirty="0">
                  <a:latin typeface="Arial" charset="0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 bwMode="auto">
              <a:xfrm flipV="1">
                <a:off x="7164315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8" name="Straight Connector 77"/>
              <p:cNvCxnSpPr/>
              <p:nvPr/>
            </p:nvCxnSpPr>
            <p:spPr bwMode="auto">
              <a:xfrm flipV="1">
                <a:off x="7361624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9" name="Straight Connector 78"/>
              <p:cNvCxnSpPr/>
              <p:nvPr/>
            </p:nvCxnSpPr>
            <p:spPr bwMode="auto">
              <a:xfrm flipV="1">
                <a:off x="7558933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 flipV="1">
                <a:off x="7756242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1" name="Straight Connector 80"/>
              <p:cNvCxnSpPr/>
              <p:nvPr/>
            </p:nvCxnSpPr>
            <p:spPr bwMode="auto">
              <a:xfrm flipV="1">
                <a:off x="7953551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2" name="Straight Connector 81"/>
              <p:cNvCxnSpPr/>
              <p:nvPr/>
            </p:nvCxnSpPr>
            <p:spPr bwMode="auto">
              <a:xfrm flipV="1">
                <a:off x="8150860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3" name="Straight Connector 82"/>
              <p:cNvCxnSpPr/>
              <p:nvPr/>
            </p:nvCxnSpPr>
            <p:spPr bwMode="auto">
              <a:xfrm flipV="1">
                <a:off x="8348169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 flipV="1">
                <a:off x="8545478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 bwMode="auto">
              <a:xfrm flipV="1">
                <a:off x="8742784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86" name="Text Box 183"/>
              <p:cNvSpPr txBox="1">
                <a:spLocks noChangeArrowheads="1"/>
              </p:cNvSpPr>
              <p:nvPr/>
            </p:nvSpPr>
            <p:spPr bwMode="auto">
              <a:xfrm>
                <a:off x="6974184" y="2473121"/>
                <a:ext cx="383438" cy="2646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tabLst>
                    <a:tab pos="1882775" algn="l"/>
                    <a:tab pos="3948113" algn="l"/>
                    <a:tab pos="6110288" algn="l"/>
                    <a:tab pos="8175625" algn="l"/>
                  </a:tabLst>
                </a:pPr>
                <a:r>
                  <a:rPr lang="en-US" sz="1400" dirty="0" smtClean="0">
                    <a:latin typeface="Arial" charset="0"/>
                  </a:rPr>
                  <a:t>31</a:t>
                </a:r>
                <a:endParaRPr lang="en-US" sz="1400" dirty="0">
                  <a:latin typeface="Arial" charset="0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902716" y="2351434"/>
              <a:ext cx="1909686" cy="726100"/>
              <a:chOff x="6974184" y="2473121"/>
              <a:chExt cx="1909686" cy="726100"/>
            </a:xfrm>
          </p:grpSpPr>
          <p:sp>
            <p:nvSpPr>
              <p:cNvPr id="88" name="Text Box 177"/>
              <p:cNvSpPr txBox="1">
                <a:spLocks noChangeArrowheads="1"/>
              </p:cNvSpPr>
              <p:nvPr/>
            </p:nvSpPr>
            <p:spPr bwMode="auto">
              <a:xfrm>
                <a:off x="7164315" y="2817578"/>
                <a:ext cx="1579642" cy="38164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tIns="91440" bIns="91440">
                <a:spAutoFit/>
              </a:bodyPr>
              <a:lstStyle/>
              <a:p>
                <a:pPr algn="ctr"/>
                <a:r>
                  <a:rPr lang="en-US" sz="1600" b="0" dirty="0" smtClean="0">
                    <a:latin typeface="Arial" charset="0"/>
                  </a:rPr>
                  <a:t>GPxCSEL2</a:t>
                </a:r>
                <a:endParaRPr lang="en-US" sz="1600" b="0" dirty="0">
                  <a:latin typeface="Arial" charset="0"/>
                </a:endParaRPr>
              </a:p>
            </p:txBody>
          </p:sp>
          <p:sp>
            <p:nvSpPr>
              <p:cNvPr id="89" name="Text Box 183"/>
              <p:cNvSpPr txBox="1">
                <a:spLocks noChangeArrowheads="1"/>
              </p:cNvSpPr>
              <p:nvPr/>
            </p:nvSpPr>
            <p:spPr bwMode="auto">
              <a:xfrm>
                <a:off x="8599818" y="2473121"/>
                <a:ext cx="284052" cy="2646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tabLst>
                    <a:tab pos="1882775" algn="l"/>
                    <a:tab pos="3948113" algn="l"/>
                    <a:tab pos="6110288" algn="l"/>
                    <a:tab pos="8175625" algn="l"/>
                  </a:tabLst>
                </a:pPr>
                <a:r>
                  <a:rPr lang="en-US" sz="1400" dirty="0" smtClean="0">
                    <a:latin typeface="Arial" charset="0"/>
                  </a:rPr>
                  <a:t>0</a:t>
                </a:r>
                <a:endParaRPr lang="en-US" sz="1400" dirty="0">
                  <a:latin typeface="Arial" charset="0"/>
                </a:endParaRPr>
              </a:p>
            </p:txBody>
          </p:sp>
          <p:cxnSp>
            <p:nvCxnSpPr>
              <p:cNvPr id="90" name="Straight Connector 89"/>
              <p:cNvCxnSpPr/>
              <p:nvPr/>
            </p:nvCxnSpPr>
            <p:spPr bwMode="auto">
              <a:xfrm flipV="1">
                <a:off x="7164315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1" name="Straight Connector 90"/>
              <p:cNvCxnSpPr/>
              <p:nvPr/>
            </p:nvCxnSpPr>
            <p:spPr bwMode="auto">
              <a:xfrm flipV="1">
                <a:off x="7361624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2" name="Straight Connector 91"/>
              <p:cNvCxnSpPr/>
              <p:nvPr/>
            </p:nvCxnSpPr>
            <p:spPr bwMode="auto">
              <a:xfrm flipV="1">
                <a:off x="7558933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 bwMode="auto">
              <a:xfrm flipV="1">
                <a:off x="7756242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 bwMode="auto">
              <a:xfrm flipV="1">
                <a:off x="7953551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 flipV="1">
                <a:off x="8150860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 flipV="1">
                <a:off x="8348169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7" name="Straight Connector 96"/>
              <p:cNvCxnSpPr/>
              <p:nvPr/>
            </p:nvCxnSpPr>
            <p:spPr bwMode="auto">
              <a:xfrm flipV="1">
                <a:off x="8545478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8" name="Straight Connector 97"/>
              <p:cNvCxnSpPr/>
              <p:nvPr/>
            </p:nvCxnSpPr>
            <p:spPr bwMode="auto">
              <a:xfrm flipV="1">
                <a:off x="8742784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99" name="Text Box 183"/>
              <p:cNvSpPr txBox="1">
                <a:spLocks noChangeArrowheads="1"/>
              </p:cNvSpPr>
              <p:nvPr/>
            </p:nvSpPr>
            <p:spPr bwMode="auto">
              <a:xfrm>
                <a:off x="6974184" y="2473121"/>
                <a:ext cx="383438" cy="2646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tabLst>
                    <a:tab pos="1882775" algn="l"/>
                    <a:tab pos="3948113" algn="l"/>
                    <a:tab pos="6110288" algn="l"/>
                    <a:tab pos="8175625" algn="l"/>
                  </a:tabLst>
                </a:pPr>
                <a:r>
                  <a:rPr lang="en-US" sz="1400" dirty="0" smtClean="0">
                    <a:latin typeface="Arial" charset="0"/>
                  </a:rPr>
                  <a:t>31</a:t>
                </a:r>
                <a:endParaRPr lang="en-US" sz="1400" dirty="0">
                  <a:latin typeface="Arial" charset="0"/>
                </a:endParaRPr>
              </a:p>
            </p:txBody>
          </p:sp>
        </p:grpSp>
      </p:grpSp>
      <p:sp>
        <p:nvSpPr>
          <p:cNvPr id="100" name="Content Placeholder 29"/>
          <p:cNvSpPr txBox="1">
            <a:spLocks/>
          </p:cNvSpPr>
          <p:nvPr/>
        </p:nvSpPr>
        <p:spPr>
          <a:xfrm>
            <a:off x="457852" y="4177892"/>
            <a:ext cx="8229600" cy="2534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2400" dirty="0" err="1" smtClean="0"/>
              <a:t>Driverlib</a:t>
            </a:r>
            <a:r>
              <a:rPr lang="en-US" sz="2400" dirty="0" smtClean="0"/>
              <a:t> function used to select core:</a:t>
            </a: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GPIO_setMasterCore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400" b="0" i="1" dirty="0" smtClean="0">
                <a:solidFill>
                  <a:srgbClr val="00B050"/>
                </a:solidFill>
              </a:rPr>
              <a:t>pin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400" b="0" i="1" dirty="0" smtClean="0">
                <a:solidFill>
                  <a:srgbClr val="00B050"/>
                </a:solidFill>
              </a:rPr>
              <a:t>core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2000" b="0" i="1" dirty="0" smtClean="0">
                <a:solidFill>
                  <a:srgbClr val="00B050"/>
                </a:solidFill>
              </a:rPr>
              <a:t>pin</a:t>
            </a:r>
            <a:r>
              <a:rPr lang="en-US" sz="2000" b="0" dirty="0" smtClean="0"/>
              <a:t> </a:t>
            </a:r>
            <a:r>
              <a:rPr lang="en-US" sz="2000" b="0" dirty="0"/>
              <a:t>is the GPIO pin number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2000" b="0" i="1" dirty="0" smtClean="0">
                <a:solidFill>
                  <a:srgbClr val="00B050"/>
                </a:solidFill>
              </a:rPr>
              <a:t>core </a:t>
            </a:r>
            <a:r>
              <a:rPr lang="en-US" sz="2000" b="0" dirty="0" smtClean="0"/>
              <a:t>parameter </a:t>
            </a:r>
            <a:r>
              <a:rPr lang="en-US" sz="2000" b="0" dirty="0"/>
              <a:t>values</a:t>
            </a:r>
            <a:r>
              <a:rPr lang="en-US" sz="2000" b="0" dirty="0" smtClean="0"/>
              <a:t>:</a:t>
            </a:r>
          </a:p>
          <a:p>
            <a:pPr lvl="2" fontAlgn="auto">
              <a:lnSpc>
                <a:spcPct val="100000"/>
              </a:lnSpc>
              <a:spcAft>
                <a:spcPts val="0"/>
              </a:spcAft>
            </a:pPr>
            <a:r>
              <a:rPr lang="en-US" sz="2000" b="0" dirty="0" smtClean="0"/>
              <a:t>GPIO_CORE_CPU1</a:t>
            </a:r>
          </a:p>
          <a:p>
            <a:pPr lvl="2" fontAlgn="auto">
              <a:lnSpc>
                <a:spcPct val="100000"/>
              </a:lnSpc>
              <a:spcAft>
                <a:spcPts val="0"/>
              </a:spcAft>
            </a:pPr>
            <a:r>
              <a:rPr lang="en-US" sz="2000" b="0" dirty="0"/>
              <a:t>GPIO_CORE_CPU1_CLA1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627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Driverlib</a:t>
            </a:r>
            <a:r>
              <a:rPr lang="en-US" dirty="0" smtClean="0"/>
              <a:t> GPIO Data Control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82" y="761999"/>
            <a:ext cx="8525836" cy="595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Pin Functions</a:t>
            </a:r>
          </a:p>
          <a:p>
            <a:pPr marL="400050" lvl="1" indent="0"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GPIO_readPin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</a:rPr>
              <a:t>pin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marL="400050" lvl="1" indent="0"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GPIO_writePin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</a:rPr>
              <a:t>pin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0" i="1" dirty="0" err="1" smtClean="0">
                <a:solidFill>
                  <a:srgbClr val="00B050"/>
                </a:solidFill>
              </a:rPr>
              <a:t>outVal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marL="400050" lvl="1" indent="0"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GPIO_togglePin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</a:rPr>
              <a:t>pin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2000" b="0" i="1" dirty="0">
                <a:solidFill>
                  <a:srgbClr val="00B050"/>
                </a:solidFill>
              </a:rPr>
              <a:t>pin</a:t>
            </a:r>
            <a:r>
              <a:rPr lang="en-US" sz="2000" b="0" dirty="0"/>
              <a:t> is the GPIO pin number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2000" b="0" i="1" dirty="0" err="1" smtClean="0">
                <a:solidFill>
                  <a:srgbClr val="00B050"/>
                </a:solidFill>
              </a:rPr>
              <a:t>outVal</a:t>
            </a:r>
            <a:r>
              <a:rPr lang="en-US" sz="2000" b="0" i="1" dirty="0" smtClean="0">
                <a:solidFill>
                  <a:srgbClr val="00B050"/>
                </a:solidFill>
              </a:rPr>
              <a:t> </a:t>
            </a:r>
            <a:r>
              <a:rPr lang="en-US" sz="2000" b="0" dirty="0" smtClean="0"/>
              <a:t>parameter is the value written to the pin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800" dirty="0" smtClean="0"/>
              <a:t>Port Functions</a:t>
            </a:r>
          </a:p>
          <a:p>
            <a:pPr marL="400050" lvl="1" indent="0"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GPIO_readPortData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</a:rPr>
              <a:t>port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marL="400050" lvl="1" indent="0"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GPIO_writePortData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</a:rPr>
              <a:t>port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 err="1" smtClean="0">
                <a:solidFill>
                  <a:srgbClr val="00B050"/>
                </a:solidFill>
              </a:rPr>
              <a:t>outVal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marL="400050" lvl="1" indent="0"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GPIO_setPortPins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</a:rPr>
              <a:t>port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 err="1" smtClean="0">
                <a:solidFill>
                  <a:srgbClr val="00B050"/>
                </a:solidFill>
              </a:rPr>
              <a:t>pinMask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marL="400050" lvl="1" indent="0"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GPIO_clearPortPins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</a:rPr>
              <a:t>port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 err="1" smtClean="0">
                <a:solidFill>
                  <a:srgbClr val="00B050"/>
                </a:solidFill>
              </a:rPr>
              <a:t>pinMask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marL="400050" lvl="1" indent="0"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GPIO_togglePortPins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</a:rPr>
              <a:t>port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 err="1" smtClean="0">
                <a:solidFill>
                  <a:srgbClr val="00B050"/>
                </a:solidFill>
              </a:rPr>
              <a:t>pinMask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lvl="1"/>
            <a:r>
              <a:rPr lang="en-US" sz="2000" b="0" i="1" dirty="0" smtClean="0">
                <a:solidFill>
                  <a:srgbClr val="00B050"/>
                </a:solidFill>
              </a:rPr>
              <a:t>port</a:t>
            </a:r>
            <a:r>
              <a:rPr lang="en-US" sz="2000" b="0" dirty="0" smtClean="0"/>
              <a:t> is the GPIO port: </a:t>
            </a:r>
            <a:r>
              <a:rPr lang="en-US" sz="2000" b="0" dirty="0" err="1" smtClean="0"/>
              <a:t>GPIO_PORT_</a:t>
            </a:r>
            <a:r>
              <a:rPr lang="en-US" sz="2000" b="0" dirty="0" err="1" smtClean="0">
                <a:solidFill>
                  <a:srgbClr val="FF0000"/>
                </a:solidFill>
              </a:rPr>
              <a:t>x</a:t>
            </a:r>
            <a:r>
              <a:rPr lang="en-US" sz="2000" b="0" dirty="0" smtClean="0"/>
              <a:t> </a:t>
            </a:r>
            <a:r>
              <a:rPr lang="en-US" sz="2000" b="0" i="1" dirty="0" smtClean="0"/>
              <a:t>where </a:t>
            </a:r>
            <a:r>
              <a:rPr lang="en-US" sz="2000" b="0" dirty="0" smtClean="0">
                <a:solidFill>
                  <a:srgbClr val="FF0000"/>
                </a:solidFill>
              </a:rPr>
              <a:t>x</a:t>
            </a:r>
            <a:r>
              <a:rPr lang="en-US" sz="2000" b="0" i="1" dirty="0" smtClean="0"/>
              <a:t> is the port letter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2000" b="0" i="1" dirty="0" err="1" smtClean="0">
                <a:solidFill>
                  <a:srgbClr val="00B050"/>
                </a:solidFill>
              </a:rPr>
              <a:t>outVal</a:t>
            </a:r>
            <a:r>
              <a:rPr lang="en-US" sz="2000" b="0" dirty="0" smtClean="0"/>
              <a:t> </a:t>
            </a:r>
            <a:r>
              <a:rPr lang="en-US" sz="2000" b="0" dirty="0"/>
              <a:t>parameter </a:t>
            </a:r>
            <a:r>
              <a:rPr lang="en-US" sz="2000" b="0" dirty="0" smtClean="0"/>
              <a:t>is bit-packed value (32 pins) </a:t>
            </a:r>
            <a:r>
              <a:rPr lang="en-US" sz="2000" b="0" dirty="0"/>
              <a:t>written to the </a:t>
            </a:r>
            <a:r>
              <a:rPr lang="en-US" sz="2000" b="0" dirty="0" smtClean="0"/>
              <a:t>port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sz="2000" b="0" i="1" dirty="0" err="1" smtClean="0">
                <a:solidFill>
                  <a:srgbClr val="00B050"/>
                </a:solidFill>
              </a:rPr>
              <a:t>pinMask</a:t>
            </a:r>
            <a:r>
              <a:rPr lang="en-US" sz="2000" b="0" dirty="0"/>
              <a:t> </a:t>
            </a:r>
            <a:r>
              <a:rPr lang="en-US" sz="2000" b="0" dirty="0" smtClean="0"/>
              <a:t>parameter is </a:t>
            </a:r>
            <a:r>
              <a:rPr lang="en-US" sz="2000" b="0" dirty="0"/>
              <a:t>a bit-packed </a:t>
            </a:r>
            <a:r>
              <a:rPr lang="en-US" sz="2000" b="0" dirty="0" smtClean="0"/>
              <a:t>value (32 pins) masking the port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40524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Input X-BAR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50" y="645129"/>
            <a:ext cx="7558172" cy="60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7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Input X-BAR Architecture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205787" y="755027"/>
            <a:ext cx="4708551" cy="1094533"/>
            <a:chOff x="2205787" y="721471"/>
            <a:chExt cx="4708551" cy="1094533"/>
          </a:xfrm>
        </p:grpSpPr>
        <p:cxnSp>
          <p:nvCxnSpPr>
            <p:cNvPr id="22" name="Straight Connector 21"/>
            <p:cNvCxnSpPr/>
            <p:nvPr/>
          </p:nvCxnSpPr>
          <p:spPr bwMode="auto">
            <a:xfrm>
              <a:off x="4186248" y="1481569"/>
              <a:ext cx="0" cy="33443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4280351" y="1232660"/>
              <a:ext cx="126747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28" name="Group 58"/>
            <p:cNvGrpSpPr>
              <a:grpSpLocks/>
            </p:cNvGrpSpPr>
            <p:nvPr/>
          </p:nvGrpSpPr>
          <p:grpSpPr bwMode="auto">
            <a:xfrm>
              <a:off x="3520528" y="1059921"/>
              <a:ext cx="55562" cy="287337"/>
              <a:chOff x="4453" y="3249"/>
              <a:chExt cx="35" cy="181"/>
            </a:xfrm>
          </p:grpSpPr>
          <p:sp>
            <p:nvSpPr>
              <p:cNvPr id="48" name="Oval 59"/>
              <p:cNvSpPr>
                <a:spLocks noChangeArrowheads="1"/>
              </p:cNvSpPr>
              <p:nvPr/>
            </p:nvSpPr>
            <p:spPr bwMode="auto">
              <a:xfrm>
                <a:off x="4453" y="3249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49" name="Oval 60"/>
              <p:cNvSpPr>
                <a:spLocks noChangeArrowheads="1"/>
              </p:cNvSpPr>
              <p:nvPr/>
            </p:nvSpPr>
            <p:spPr bwMode="auto">
              <a:xfrm>
                <a:off x="4453" y="3321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50" name="Oval 61"/>
              <p:cNvSpPr>
                <a:spLocks noChangeArrowheads="1"/>
              </p:cNvSpPr>
              <p:nvPr/>
            </p:nvSpPr>
            <p:spPr bwMode="auto">
              <a:xfrm>
                <a:off x="4453" y="3394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</p:grpSp>
        <p:sp>
          <p:nvSpPr>
            <p:cNvPr id="35" name="AutoShape 77"/>
            <p:cNvSpPr>
              <a:spLocks noChangeArrowheads="1"/>
            </p:cNvSpPr>
            <p:nvPr/>
          </p:nvSpPr>
          <p:spPr bwMode="auto">
            <a:xfrm rot="16200000" flipH="1">
              <a:off x="3655588" y="1074294"/>
              <a:ext cx="1025578" cy="319931"/>
            </a:xfrm>
            <a:prstGeom prst="flowChartManualOperation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29349" y="967309"/>
              <a:ext cx="912429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 err="1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INPUTx</a:t>
              </a:r>
              <a:endParaRPr lang="en-US" sz="160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 bwMode="auto">
            <a:xfrm>
              <a:off x="3144305" y="917850"/>
              <a:ext cx="86410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triangle"/>
            </a:ln>
            <a:effectLst/>
          </p:spPr>
        </p:cxnSp>
        <p:cxnSp>
          <p:nvCxnSpPr>
            <p:cNvPr id="92" name="Straight Arrow Connector 91"/>
            <p:cNvCxnSpPr/>
            <p:nvPr/>
          </p:nvCxnSpPr>
          <p:spPr bwMode="auto">
            <a:xfrm>
              <a:off x="3144305" y="1539352"/>
              <a:ext cx="86410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triangle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2205787" y="775509"/>
              <a:ext cx="870751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GPIO 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215947" y="1392383"/>
              <a:ext cx="881973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GPIO n</a:t>
              </a:r>
            </a:p>
          </p:txBody>
        </p:sp>
        <p:grpSp>
          <p:nvGrpSpPr>
            <p:cNvPr id="95" name="Group 58"/>
            <p:cNvGrpSpPr>
              <a:grpSpLocks/>
            </p:cNvGrpSpPr>
            <p:nvPr/>
          </p:nvGrpSpPr>
          <p:grpSpPr bwMode="auto">
            <a:xfrm>
              <a:off x="2656322" y="1059921"/>
              <a:ext cx="55562" cy="287337"/>
              <a:chOff x="4453" y="3249"/>
              <a:chExt cx="35" cy="181"/>
            </a:xfrm>
          </p:grpSpPr>
          <p:sp>
            <p:nvSpPr>
              <p:cNvPr id="96" name="Oval 59"/>
              <p:cNvSpPr>
                <a:spLocks noChangeArrowheads="1"/>
              </p:cNvSpPr>
              <p:nvPr/>
            </p:nvSpPr>
            <p:spPr bwMode="auto">
              <a:xfrm>
                <a:off x="4453" y="3249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97" name="Oval 60"/>
              <p:cNvSpPr>
                <a:spLocks noChangeArrowheads="1"/>
              </p:cNvSpPr>
              <p:nvPr/>
            </p:nvSpPr>
            <p:spPr bwMode="auto">
              <a:xfrm>
                <a:off x="4453" y="3321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98" name="Oval 61"/>
              <p:cNvSpPr>
                <a:spLocks noChangeArrowheads="1"/>
              </p:cNvSpPr>
              <p:nvPr/>
            </p:nvSpPr>
            <p:spPr bwMode="auto">
              <a:xfrm>
                <a:off x="4453" y="3394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</p:grpSp>
        <p:sp>
          <p:nvSpPr>
            <p:cNvPr id="101" name="Text Box 233"/>
            <p:cNvSpPr txBox="1">
              <a:spLocks noChangeArrowheads="1"/>
            </p:cNvSpPr>
            <p:nvPr/>
          </p:nvSpPr>
          <p:spPr bwMode="auto">
            <a:xfrm>
              <a:off x="5646984" y="790107"/>
              <a:ext cx="1267354" cy="880241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600" b="0" i="1" dirty="0"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rPr>
                <a:t>This block diagram is replicated </a:t>
              </a:r>
              <a:r>
                <a:rPr lang="en-US" sz="1600" b="0" i="1" dirty="0" smtClean="0"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rPr>
                <a:t>16 </a:t>
              </a:r>
              <a:r>
                <a:rPr lang="en-US" sz="1600" b="0" i="1" dirty="0"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rPr>
                <a:t>times</a:t>
              </a:r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75223"/>
              </p:ext>
            </p:extLst>
          </p:nvPr>
        </p:nvGraphicFramePr>
        <p:xfrm>
          <a:off x="1370059" y="2269587"/>
          <a:ext cx="63775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84"/>
                <a:gridCol w="5069415"/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400" b="0" i="1" dirty="0" smtClean="0">
                          <a:solidFill>
                            <a:srgbClr val="00B050"/>
                          </a:solidFill>
                        </a:rPr>
                        <a:t>input</a:t>
                      </a:r>
                      <a:endParaRPr lang="en-US" sz="1100" b="0" i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Destinations   (</a:t>
                      </a:r>
                      <a:r>
                        <a:rPr lang="en-US" sz="1400" b="0" i="1" dirty="0" smtClean="0">
                          <a:solidFill>
                            <a:srgbClr val="00B050"/>
                          </a:solidFill>
                        </a:rPr>
                        <a:t>pin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 is the GPIO pin number)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XBAR_INPUT1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eCAPx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X-BAR,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[TZ1,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TRIP1], Output X-BAR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XBAR_INPUT2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eCAPx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X-BAR,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[TZ2,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TRIP2], Output X-BAR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XBAR_INPUT3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eCAPx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X-BAR,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[TZ3, T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RIP3], Output X-BAR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XBAR_INPUT4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eCAPx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X-BAR,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XINT1, Output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X-BAR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XBAR_INPUT5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eCAPx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X-BAR,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XINT2, ADCEXTSOC, EXTSYNCIN1,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Output X-BAR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XBAR_INPUT6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eCAPx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X-BAR,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XINT3,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[TRIP6],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EXTSYNCIN2,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Output X-BAR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XBAR_INPUT7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eCAPx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X-BAR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XBAR_INPUT8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eCAPx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X-BAR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XBAR_INPUT9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eCAPx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X-BAR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XBAR_INPUT10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eCAPx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X-BAR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XBAR_INPUT11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eCAPx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X-BAR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XBAR_INPUT12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eCAPx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X-BAR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XBAR_INPUT13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eCAPx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X-BAR,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XINT4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XBAR_INPUT14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eCAPx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X-BAR,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XINT5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XBAR_INPUT15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eCAPx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XBAR_INPUT16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eCAPx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96136" y="1848259"/>
            <a:ext cx="3744455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XBAR_setInputPin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  <a:latin typeface="+mn-lt"/>
              </a:rPr>
              <a:t>input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, </a:t>
            </a:r>
            <a:r>
              <a:rPr lang="en-US" sz="2000" b="0" i="1" dirty="0" smtClean="0">
                <a:solidFill>
                  <a:srgbClr val="00B050"/>
                </a:solidFill>
                <a:latin typeface="+mn-lt"/>
              </a:rPr>
              <a:t>pin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);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84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Output X-BAR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186" y="792988"/>
            <a:ext cx="5784850" cy="576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07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Output X-BAR Architecture</a:t>
            </a:r>
            <a:endParaRPr lang="en-US" dirty="0"/>
          </a:p>
        </p:txBody>
      </p: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038501"/>
              </p:ext>
            </p:extLst>
          </p:nvPr>
        </p:nvGraphicFramePr>
        <p:xfrm>
          <a:off x="4991941" y="4235498"/>
          <a:ext cx="3785370" cy="2476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132"/>
                <a:gridCol w="979319"/>
                <a:gridCol w="1382568"/>
                <a:gridCol w="518463"/>
                <a:gridCol w="521888"/>
              </a:tblGrid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MUX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16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SD1FLT1.COMPH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SD1FLT1.COMPH_OR_COMPL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17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SD1FLT1.COMPL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CLAHALT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18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SD1FLT2.COMPH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SD1FLT2.COMPH_OR_COMPL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19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SD1FLT2.COMPL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SD1FLT3.COMPH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SD1FLT3.COMPH_OR_COMPL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21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SD1FLT3.COMPL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22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SD1FLT4.COMPH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SD1FLT4.COMPH_OR_COMPL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23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SD1FLT4.COMPL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24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25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26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27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28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29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30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31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621429"/>
              </p:ext>
            </p:extLst>
          </p:nvPr>
        </p:nvGraphicFramePr>
        <p:xfrm>
          <a:off x="349722" y="4235498"/>
          <a:ext cx="4354357" cy="24691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6566"/>
                <a:gridCol w="1016002"/>
                <a:gridCol w="1670603"/>
                <a:gridCol w="576070"/>
                <a:gridCol w="725116"/>
              </a:tblGrid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MUX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CMPSS1.CTRIPOUTH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CMPSS1.CTRIPOUTH_OR_CTRIPOUTL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ADCAEVT1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ECAP1OUT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CMPSS1.CTRIPOUTL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INPUTXBAR1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ADCCEVT1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CMPSS2.CTRIPOUTH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CMPSS2.CTRIPOUTH_OR_CTRIPOUTL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ADCAEVT2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ECAP2OUT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CMPSS2.CTRIPOUTL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INPUTXBAR2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ADCCEVT2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CMPSS3.CTRIPOUTH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CMPSS3.CTRIPOUTH_OR_CTRIPOUTL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ADCAEVT3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ECAP3OUT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CMPSS3.CTRIPOUTL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INPUTXBAR3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ADCCEVT3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CMPSS4.CTRIPOUTH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CMPSS4.CTRIPOUTH_OR_CTRIPOUTL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ADCAEVT4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ECAP4OUT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CMPSS4.CTRIPOUTL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INPUTXBAR4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ADCCEVT4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CMPSS5.CTRIPOUTH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CMPSS5.CTRIPOUTH_OR_CTRIPOUTL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ADCBEVT1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ECAP5OUT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CMPSS5.CTRIPOUTL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INPUTXBAR5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CMPSS6.CTRIPOUTH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CMPSS6.CTRIPOUTH_OR_CTRIPOUTL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ADCBEVT2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ECAP6OUT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CMPSS6.CTRIPOUTL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INPUTXBAR6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38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CMPSS7.CTRIPOUTH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CMPSS7.CTRIPOUTH_OR_CTRIPOUTL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ADCBEVT3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ECAP7OUT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13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CMPSS7.CTRIPOUTL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ADCSOCAO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14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ADCBEVT4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EXTSYNCOUT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15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ADCSOCBO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174858" y="853109"/>
            <a:ext cx="8850775" cy="3183942"/>
            <a:chOff x="99357" y="853109"/>
            <a:chExt cx="8850775" cy="3183942"/>
          </a:xfrm>
        </p:grpSpPr>
        <p:cxnSp>
          <p:nvCxnSpPr>
            <p:cNvPr id="100" name="Straight Connector 99"/>
            <p:cNvCxnSpPr/>
            <p:nvPr/>
          </p:nvCxnSpPr>
          <p:spPr bwMode="auto">
            <a:xfrm>
              <a:off x="2109188" y="1464193"/>
              <a:ext cx="0" cy="225284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>
              <a:off x="3055338" y="1132207"/>
              <a:ext cx="0" cy="31062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>
              <a:off x="6065238" y="1739471"/>
              <a:ext cx="0" cy="4526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7341588" y="2737038"/>
              <a:ext cx="0" cy="63636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7372067" y="2429953"/>
              <a:ext cx="126747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4274301" y="2277951"/>
              <a:ext cx="175219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9" name="Straight Connector 108"/>
            <p:cNvCxnSpPr>
              <a:stCxn id="139" idx="3"/>
            </p:cNvCxnSpPr>
            <p:nvPr/>
          </p:nvCxnSpPr>
          <p:spPr bwMode="auto">
            <a:xfrm>
              <a:off x="5669050" y="2659032"/>
              <a:ext cx="31871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0" name="Rectangle 109"/>
            <p:cNvSpPr/>
            <p:nvPr/>
          </p:nvSpPr>
          <p:spPr bwMode="auto">
            <a:xfrm>
              <a:off x="2824151" y="1451019"/>
              <a:ext cx="449248" cy="1559907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 bwMode="auto">
            <a:xfrm>
              <a:off x="3164308" y="1743129"/>
              <a:ext cx="70601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sm" len="sm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auto">
            <a:xfrm>
              <a:off x="3170932" y="2111097"/>
              <a:ext cx="8525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sm" len="sm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>
              <a:off x="3170932" y="2840409"/>
              <a:ext cx="77559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sm" len="sm"/>
            </a:ln>
            <a:effectLst/>
          </p:spPr>
        </p:cxnSp>
        <p:cxnSp>
          <p:nvCxnSpPr>
            <p:cNvPr id="115" name="Elbow Connector 114"/>
            <p:cNvCxnSpPr/>
            <p:nvPr/>
          </p:nvCxnSpPr>
          <p:spPr bwMode="auto">
            <a:xfrm flipV="1">
              <a:off x="2164850" y="2842540"/>
              <a:ext cx="767614" cy="38174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>
              <a:off x="2181864" y="2111871"/>
              <a:ext cx="75183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7" name="Elbow Connector 116"/>
            <p:cNvCxnSpPr/>
            <p:nvPr/>
          </p:nvCxnSpPr>
          <p:spPr bwMode="auto">
            <a:xfrm>
              <a:off x="2054402" y="1215145"/>
              <a:ext cx="879298" cy="52798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76" name="AutoShape 77"/>
            <p:cNvSpPr>
              <a:spLocks noChangeArrowheads="1"/>
            </p:cNvSpPr>
            <p:nvPr/>
          </p:nvSpPr>
          <p:spPr bwMode="auto">
            <a:xfrm rot="16200000" flipH="1">
              <a:off x="1695627" y="1084422"/>
              <a:ext cx="717550" cy="254923"/>
            </a:xfrm>
            <a:prstGeom prst="flowChartManualOperation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177" name="Text Box 79"/>
            <p:cNvSpPr txBox="1">
              <a:spLocks noChangeArrowheads="1"/>
            </p:cNvSpPr>
            <p:nvPr/>
          </p:nvSpPr>
          <p:spPr bwMode="auto">
            <a:xfrm>
              <a:off x="1913180" y="1070490"/>
              <a:ext cx="298480" cy="28931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 smtClean="0">
                  <a:effectLst/>
                  <a:latin typeface="Arial" charset="0"/>
                </a:rPr>
                <a:t>0</a:t>
              </a:r>
              <a:endParaRPr lang="en-US" sz="1600" b="0" dirty="0">
                <a:effectLst/>
                <a:latin typeface="Arial" charset="0"/>
              </a:endParaRPr>
            </a:p>
          </p:txBody>
        </p:sp>
        <p:cxnSp>
          <p:nvCxnSpPr>
            <p:cNvPr id="178" name="Straight Arrow Connector 177"/>
            <p:cNvCxnSpPr/>
            <p:nvPr/>
          </p:nvCxnSpPr>
          <p:spPr bwMode="auto">
            <a:xfrm>
              <a:off x="1636219" y="941634"/>
              <a:ext cx="28309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79" name="Straight Arrow Connector 178"/>
            <p:cNvCxnSpPr/>
            <p:nvPr/>
          </p:nvCxnSpPr>
          <p:spPr bwMode="auto">
            <a:xfrm>
              <a:off x="1636219" y="1118578"/>
              <a:ext cx="28309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80" name="Straight Arrow Connector 179"/>
            <p:cNvCxnSpPr/>
            <p:nvPr/>
          </p:nvCxnSpPr>
          <p:spPr bwMode="auto">
            <a:xfrm>
              <a:off x="1636219" y="1295522"/>
              <a:ext cx="28309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81" name="Straight Arrow Connector 180"/>
            <p:cNvCxnSpPr/>
            <p:nvPr/>
          </p:nvCxnSpPr>
          <p:spPr bwMode="auto">
            <a:xfrm>
              <a:off x="1636219" y="1472466"/>
              <a:ext cx="28309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82" name="Text Box 79"/>
            <p:cNvSpPr txBox="1">
              <a:spLocks noChangeArrowheads="1"/>
            </p:cNvSpPr>
            <p:nvPr/>
          </p:nvSpPr>
          <p:spPr bwMode="auto">
            <a:xfrm>
              <a:off x="1343600" y="854730"/>
              <a:ext cx="285335" cy="19697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 dirty="0" smtClean="0">
                  <a:effectLst/>
                  <a:latin typeface="Arial" charset="0"/>
                </a:rPr>
                <a:t>0.0</a:t>
              </a:r>
              <a:endParaRPr lang="en-US" sz="1600" b="0" dirty="0">
                <a:effectLst/>
                <a:latin typeface="Arial" charset="0"/>
              </a:endParaRPr>
            </a:p>
          </p:txBody>
        </p:sp>
        <p:sp>
          <p:nvSpPr>
            <p:cNvPr id="183" name="Text Box 79"/>
            <p:cNvSpPr txBox="1">
              <a:spLocks noChangeArrowheads="1"/>
            </p:cNvSpPr>
            <p:nvPr/>
          </p:nvSpPr>
          <p:spPr bwMode="auto">
            <a:xfrm>
              <a:off x="1343600" y="1033719"/>
              <a:ext cx="285335" cy="19697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 dirty="0" smtClean="0">
                  <a:effectLst/>
                  <a:latin typeface="Arial" charset="0"/>
                </a:rPr>
                <a:t>0.1</a:t>
              </a:r>
              <a:endParaRPr lang="en-US" sz="1600" b="0" dirty="0">
                <a:effectLst/>
                <a:latin typeface="Arial" charset="0"/>
              </a:endParaRPr>
            </a:p>
          </p:txBody>
        </p:sp>
        <p:sp>
          <p:nvSpPr>
            <p:cNvPr id="184" name="Text Box 79"/>
            <p:cNvSpPr txBox="1">
              <a:spLocks noChangeArrowheads="1"/>
            </p:cNvSpPr>
            <p:nvPr/>
          </p:nvSpPr>
          <p:spPr bwMode="auto">
            <a:xfrm>
              <a:off x="1343600" y="1212708"/>
              <a:ext cx="285335" cy="19697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 dirty="0" smtClean="0">
                  <a:effectLst/>
                  <a:latin typeface="Arial" charset="0"/>
                </a:rPr>
                <a:t>0.2</a:t>
              </a:r>
              <a:endParaRPr lang="en-US" sz="1600" b="0" dirty="0">
                <a:effectLst/>
                <a:latin typeface="Arial" charset="0"/>
              </a:endParaRPr>
            </a:p>
          </p:txBody>
        </p:sp>
        <p:sp>
          <p:nvSpPr>
            <p:cNvPr id="185" name="Text Box 79"/>
            <p:cNvSpPr txBox="1">
              <a:spLocks noChangeArrowheads="1"/>
            </p:cNvSpPr>
            <p:nvPr/>
          </p:nvSpPr>
          <p:spPr bwMode="auto">
            <a:xfrm>
              <a:off x="1343600" y="1391698"/>
              <a:ext cx="285335" cy="19697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 dirty="0" smtClean="0">
                  <a:effectLst/>
                  <a:latin typeface="Arial" charset="0"/>
                </a:rPr>
                <a:t>0.3</a:t>
              </a:r>
              <a:endParaRPr lang="en-US" sz="1600" b="0" dirty="0">
                <a:effectLst/>
                <a:latin typeface="Arial" charset="0"/>
              </a:endParaRP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1343600" y="1751810"/>
              <a:ext cx="868060" cy="735566"/>
              <a:chOff x="4729420" y="4151430"/>
              <a:chExt cx="868060" cy="735566"/>
            </a:xfrm>
          </p:grpSpPr>
          <p:sp>
            <p:nvSpPr>
              <p:cNvPr id="166" name="AutoShape 77"/>
              <p:cNvSpPr>
                <a:spLocks noChangeArrowheads="1"/>
              </p:cNvSpPr>
              <p:nvPr/>
            </p:nvSpPr>
            <p:spPr bwMode="auto">
              <a:xfrm rot="16200000" flipH="1">
                <a:off x="5081447" y="4382743"/>
                <a:ext cx="717550" cy="254923"/>
              </a:xfrm>
              <a:prstGeom prst="flowChartManualOperation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167" name="Text Box 79"/>
              <p:cNvSpPr txBox="1">
                <a:spLocks noChangeArrowheads="1"/>
              </p:cNvSpPr>
              <p:nvPr/>
            </p:nvSpPr>
            <p:spPr bwMode="auto">
              <a:xfrm>
                <a:off x="5299000" y="4368811"/>
                <a:ext cx="298480" cy="28931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 smtClean="0">
                    <a:effectLst/>
                    <a:latin typeface="Arial" charset="0"/>
                  </a:rPr>
                  <a:t>1</a:t>
                </a:r>
                <a:endParaRPr lang="en-US" sz="1600" b="0" dirty="0">
                  <a:effectLst/>
                  <a:latin typeface="Arial" charset="0"/>
                </a:endParaRPr>
              </a:p>
            </p:txBody>
          </p:sp>
          <p:cxnSp>
            <p:nvCxnSpPr>
              <p:cNvPr id="168" name="Straight Arrow Connector 167"/>
              <p:cNvCxnSpPr/>
              <p:nvPr/>
            </p:nvCxnSpPr>
            <p:spPr bwMode="auto">
              <a:xfrm>
                <a:off x="5022039" y="4239955"/>
                <a:ext cx="28309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69" name="Straight Arrow Connector 168"/>
              <p:cNvCxnSpPr/>
              <p:nvPr/>
            </p:nvCxnSpPr>
            <p:spPr bwMode="auto">
              <a:xfrm>
                <a:off x="5022039" y="4416899"/>
                <a:ext cx="28309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70" name="Straight Arrow Connector 169"/>
              <p:cNvCxnSpPr/>
              <p:nvPr/>
            </p:nvCxnSpPr>
            <p:spPr bwMode="auto">
              <a:xfrm>
                <a:off x="5022039" y="4593843"/>
                <a:ext cx="28309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71" name="Straight Arrow Connector 170"/>
              <p:cNvCxnSpPr/>
              <p:nvPr/>
            </p:nvCxnSpPr>
            <p:spPr bwMode="auto">
              <a:xfrm>
                <a:off x="5022039" y="4770787"/>
                <a:ext cx="28309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172" name="Text Box 79"/>
              <p:cNvSpPr txBox="1">
                <a:spLocks noChangeArrowheads="1"/>
              </p:cNvSpPr>
              <p:nvPr/>
            </p:nvSpPr>
            <p:spPr bwMode="auto">
              <a:xfrm>
                <a:off x="4729420" y="4153051"/>
                <a:ext cx="285335" cy="19697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 dirty="0" smtClean="0">
                    <a:effectLst/>
                    <a:latin typeface="Arial" charset="0"/>
                  </a:rPr>
                  <a:t>1.0</a:t>
                </a:r>
                <a:endParaRPr lang="en-US" sz="1600" b="0" dirty="0">
                  <a:effectLst/>
                  <a:latin typeface="Arial" charset="0"/>
                </a:endParaRPr>
              </a:p>
            </p:txBody>
          </p:sp>
          <p:sp>
            <p:nvSpPr>
              <p:cNvPr id="173" name="Text Box 79"/>
              <p:cNvSpPr txBox="1">
                <a:spLocks noChangeArrowheads="1"/>
              </p:cNvSpPr>
              <p:nvPr/>
            </p:nvSpPr>
            <p:spPr bwMode="auto">
              <a:xfrm>
                <a:off x="4729420" y="4332040"/>
                <a:ext cx="285335" cy="19697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 dirty="0" smtClean="0">
                    <a:effectLst/>
                    <a:latin typeface="Arial" charset="0"/>
                  </a:rPr>
                  <a:t>1.1</a:t>
                </a:r>
                <a:endParaRPr lang="en-US" sz="1600" b="0" dirty="0">
                  <a:effectLst/>
                  <a:latin typeface="Arial" charset="0"/>
                </a:endParaRPr>
              </a:p>
            </p:txBody>
          </p:sp>
          <p:sp>
            <p:nvSpPr>
              <p:cNvPr id="174" name="Text Box 79"/>
              <p:cNvSpPr txBox="1">
                <a:spLocks noChangeArrowheads="1"/>
              </p:cNvSpPr>
              <p:nvPr/>
            </p:nvSpPr>
            <p:spPr bwMode="auto">
              <a:xfrm>
                <a:off x="4729420" y="4511029"/>
                <a:ext cx="285335" cy="19697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 dirty="0" smtClean="0">
                    <a:effectLst/>
                    <a:latin typeface="Arial" charset="0"/>
                  </a:rPr>
                  <a:t>1.2</a:t>
                </a:r>
                <a:endParaRPr lang="en-US" sz="1600" b="0" dirty="0">
                  <a:effectLst/>
                  <a:latin typeface="Arial" charset="0"/>
                </a:endParaRPr>
              </a:p>
            </p:txBody>
          </p:sp>
          <p:sp>
            <p:nvSpPr>
              <p:cNvPr id="175" name="Text Box 79"/>
              <p:cNvSpPr txBox="1">
                <a:spLocks noChangeArrowheads="1"/>
              </p:cNvSpPr>
              <p:nvPr/>
            </p:nvSpPr>
            <p:spPr bwMode="auto">
              <a:xfrm>
                <a:off x="4729420" y="4690019"/>
                <a:ext cx="285335" cy="19697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 dirty="0" smtClean="0">
                    <a:effectLst/>
                    <a:latin typeface="Arial" charset="0"/>
                  </a:rPr>
                  <a:t>1.3</a:t>
                </a:r>
                <a:endParaRPr lang="en-US" sz="1600" b="0" dirty="0">
                  <a:effectLst/>
                  <a:latin typeface="Arial" charset="0"/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1235650" y="2866712"/>
              <a:ext cx="1040164" cy="735566"/>
              <a:chOff x="4771372" y="5067762"/>
              <a:chExt cx="1040164" cy="735566"/>
            </a:xfrm>
          </p:grpSpPr>
          <p:sp>
            <p:nvSpPr>
              <p:cNvPr id="156" name="AutoShape 77"/>
              <p:cNvSpPr>
                <a:spLocks noChangeArrowheads="1"/>
              </p:cNvSpPr>
              <p:nvPr/>
            </p:nvSpPr>
            <p:spPr bwMode="auto">
              <a:xfrm rot="16200000" flipH="1">
                <a:off x="5233847" y="5299075"/>
                <a:ext cx="717550" cy="254923"/>
              </a:xfrm>
              <a:prstGeom prst="flowChartManualOperation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157" name="Text Box 79"/>
              <p:cNvSpPr txBox="1">
                <a:spLocks noChangeArrowheads="1"/>
              </p:cNvSpPr>
              <p:nvPr/>
            </p:nvSpPr>
            <p:spPr bwMode="auto">
              <a:xfrm>
                <a:off x="5399244" y="5285143"/>
                <a:ext cx="412292" cy="28931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 smtClean="0">
                    <a:effectLst/>
                    <a:latin typeface="Arial" charset="0"/>
                  </a:rPr>
                  <a:t>31</a:t>
                </a:r>
                <a:endParaRPr lang="en-US" sz="1600" b="0" dirty="0">
                  <a:effectLst/>
                  <a:latin typeface="Arial" charset="0"/>
                </a:endParaRPr>
              </a:p>
            </p:txBody>
          </p:sp>
          <p:cxnSp>
            <p:nvCxnSpPr>
              <p:cNvPr id="158" name="Straight Arrow Connector 157"/>
              <p:cNvCxnSpPr/>
              <p:nvPr/>
            </p:nvCxnSpPr>
            <p:spPr bwMode="auto">
              <a:xfrm>
                <a:off x="5174439" y="5156287"/>
                <a:ext cx="28309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59" name="Straight Arrow Connector 158"/>
              <p:cNvCxnSpPr/>
              <p:nvPr/>
            </p:nvCxnSpPr>
            <p:spPr bwMode="auto">
              <a:xfrm>
                <a:off x="5174439" y="5333231"/>
                <a:ext cx="28309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60" name="Straight Arrow Connector 159"/>
              <p:cNvCxnSpPr/>
              <p:nvPr/>
            </p:nvCxnSpPr>
            <p:spPr bwMode="auto">
              <a:xfrm>
                <a:off x="5174439" y="5510175"/>
                <a:ext cx="28309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61" name="Straight Arrow Connector 160"/>
              <p:cNvCxnSpPr/>
              <p:nvPr/>
            </p:nvCxnSpPr>
            <p:spPr bwMode="auto">
              <a:xfrm>
                <a:off x="5174439" y="5687119"/>
                <a:ext cx="28309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162" name="Text Box 79"/>
              <p:cNvSpPr txBox="1">
                <a:spLocks noChangeArrowheads="1"/>
              </p:cNvSpPr>
              <p:nvPr/>
            </p:nvSpPr>
            <p:spPr bwMode="auto">
              <a:xfrm>
                <a:off x="4771372" y="5069383"/>
                <a:ext cx="399148" cy="19697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 dirty="0" smtClean="0">
                    <a:effectLst/>
                    <a:latin typeface="Arial" charset="0"/>
                  </a:rPr>
                  <a:t>31.0</a:t>
                </a:r>
                <a:endParaRPr lang="en-US" sz="1600" b="0" dirty="0">
                  <a:effectLst/>
                  <a:latin typeface="Arial" charset="0"/>
                </a:endParaRPr>
              </a:p>
            </p:txBody>
          </p:sp>
          <p:sp>
            <p:nvSpPr>
              <p:cNvPr id="163" name="Text Box 79"/>
              <p:cNvSpPr txBox="1">
                <a:spLocks noChangeArrowheads="1"/>
              </p:cNvSpPr>
              <p:nvPr/>
            </p:nvSpPr>
            <p:spPr bwMode="auto">
              <a:xfrm>
                <a:off x="4771372" y="5248372"/>
                <a:ext cx="399148" cy="19697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 dirty="0" smtClean="0">
                    <a:effectLst/>
                    <a:latin typeface="Arial" charset="0"/>
                  </a:rPr>
                  <a:t>31.1</a:t>
                </a:r>
                <a:endParaRPr lang="en-US" sz="1600" b="0" dirty="0">
                  <a:effectLst/>
                  <a:latin typeface="Arial" charset="0"/>
                </a:endParaRPr>
              </a:p>
            </p:txBody>
          </p:sp>
          <p:sp>
            <p:nvSpPr>
              <p:cNvPr id="164" name="Text Box 79"/>
              <p:cNvSpPr txBox="1">
                <a:spLocks noChangeArrowheads="1"/>
              </p:cNvSpPr>
              <p:nvPr/>
            </p:nvSpPr>
            <p:spPr bwMode="auto">
              <a:xfrm>
                <a:off x="4771372" y="5427361"/>
                <a:ext cx="399148" cy="19697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 dirty="0" smtClean="0">
                    <a:effectLst/>
                    <a:latin typeface="Arial" charset="0"/>
                  </a:rPr>
                  <a:t>31.2</a:t>
                </a:r>
                <a:endParaRPr lang="en-US" sz="1600" b="0" dirty="0">
                  <a:effectLst/>
                  <a:latin typeface="Arial" charset="0"/>
                </a:endParaRPr>
              </a:p>
            </p:txBody>
          </p:sp>
          <p:sp>
            <p:nvSpPr>
              <p:cNvPr id="165" name="Text Box 79"/>
              <p:cNvSpPr txBox="1">
                <a:spLocks noChangeArrowheads="1"/>
              </p:cNvSpPr>
              <p:nvPr/>
            </p:nvSpPr>
            <p:spPr bwMode="auto">
              <a:xfrm>
                <a:off x="4771372" y="5606351"/>
                <a:ext cx="399148" cy="19697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 dirty="0" smtClean="0">
                    <a:effectLst/>
                    <a:latin typeface="Arial" charset="0"/>
                  </a:rPr>
                  <a:t>31.3</a:t>
                </a:r>
                <a:endParaRPr lang="en-US" sz="1600" b="0" dirty="0">
                  <a:effectLst/>
                  <a:latin typeface="Arial" charset="0"/>
                </a:endParaRPr>
              </a:p>
            </p:txBody>
          </p:sp>
        </p:grpSp>
        <p:cxnSp>
          <p:nvCxnSpPr>
            <p:cNvPr id="121" name="Straight Connector 120"/>
            <p:cNvCxnSpPr/>
            <p:nvPr/>
          </p:nvCxnSpPr>
          <p:spPr bwMode="auto">
            <a:xfrm flipV="1">
              <a:off x="2933700" y="1535693"/>
              <a:ext cx="203778" cy="2037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sm" len="sm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 bwMode="auto">
            <a:xfrm flipV="1">
              <a:off x="2933700" y="1909983"/>
              <a:ext cx="203778" cy="2037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sm" len="sm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 bwMode="auto">
            <a:xfrm flipV="1">
              <a:off x="2933700" y="2637111"/>
              <a:ext cx="203778" cy="2037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sm" len="sm"/>
            </a:ln>
            <a:effectLst/>
          </p:spPr>
        </p:cxnSp>
        <p:grpSp>
          <p:nvGrpSpPr>
            <p:cNvPr id="126" name="Group 58"/>
            <p:cNvGrpSpPr>
              <a:grpSpLocks/>
            </p:cNvGrpSpPr>
            <p:nvPr/>
          </p:nvGrpSpPr>
          <p:grpSpPr bwMode="auto">
            <a:xfrm>
              <a:off x="1749257" y="2564895"/>
              <a:ext cx="55562" cy="287337"/>
              <a:chOff x="4453" y="3249"/>
              <a:chExt cx="35" cy="181"/>
            </a:xfrm>
          </p:grpSpPr>
          <p:sp>
            <p:nvSpPr>
              <p:cNvPr id="153" name="Oval 59"/>
              <p:cNvSpPr>
                <a:spLocks noChangeArrowheads="1"/>
              </p:cNvSpPr>
              <p:nvPr/>
            </p:nvSpPr>
            <p:spPr bwMode="auto">
              <a:xfrm>
                <a:off x="4453" y="3249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154" name="Oval 60"/>
              <p:cNvSpPr>
                <a:spLocks noChangeArrowheads="1"/>
              </p:cNvSpPr>
              <p:nvPr/>
            </p:nvSpPr>
            <p:spPr bwMode="auto">
              <a:xfrm>
                <a:off x="4453" y="3321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155" name="Oval 61"/>
              <p:cNvSpPr>
                <a:spLocks noChangeArrowheads="1"/>
              </p:cNvSpPr>
              <p:nvPr/>
            </p:nvSpPr>
            <p:spPr bwMode="auto">
              <a:xfrm>
                <a:off x="4453" y="3394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</p:grpSp>
        <p:grpSp>
          <p:nvGrpSpPr>
            <p:cNvPr id="127" name="Group 58"/>
            <p:cNvGrpSpPr>
              <a:grpSpLocks/>
            </p:cNvGrpSpPr>
            <p:nvPr/>
          </p:nvGrpSpPr>
          <p:grpSpPr bwMode="auto">
            <a:xfrm>
              <a:off x="3012834" y="2285968"/>
              <a:ext cx="55562" cy="287337"/>
              <a:chOff x="4489" y="3249"/>
              <a:chExt cx="35" cy="181"/>
            </a:xfrm>
          </p:grpSpPr>
          <p:sp>
            <p:nvSpPr>
              <p:cNvPr id="150" name="Oval 59"/>
              <p:cNvSpPr>
                <a:spLocks noChangeArrowheads="1"/>
              </p:cNvSpPr>
              <p:nvPr/>
            </p:nvSpPr>
            <p:spPr bwMode="auto">
              <a:xfrm>
                <a:off x="4489" y="3249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151" name="Oval 60"/>
              <p:cNvSpPr>
                <a:spLocks noChangeArrowheads="1"/>
              </p:cNvSpPr>
              <p:nvPr/>
            </p:nvSpPr>
            <p:spPr bwMode="auto">
              <a:xfrm>
                <a:off x="4489" y="3321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152" name="Oval 61"/>
              <p:cNvSpPr>
                <a:spLocks noChangeArrowheads="1"/>
              </p:cNvSpPr>
              <p:nvPr/>
            </p:nvSpPr>
            <p:spPr bwMode="auto">
              <a:xfrm>
                <a:off x="4489" y="3394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</p:grpSp>
        <p:sp>
          <p:nvSpPr>
            <p:cNvPr id="128" name="AutoShape 65"/>
            <p:cNvSpPr>
              <a:spLocks noChangeArrowheads="1"/>
            </p:cNvSpPr>
            <p:nvPr/>
          </p:nvSpPr>
          <p:spPr bwMode="auto">
            <a:xfrm flipH="1">
              <a:off x="3721851" y="1535693"/>
              <a:ext cx="603250" cy="1495553"/>
            </a:xfrm>
            <a:prstGeom prst="moon">
              <a:avLst>
                <a:gd name="adj" fmla="val 68475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cxnSp>
          <p:nvCxnSpPr>
            <p:cNvPr id="130" name="Straight Connector 129"/>
            <p:cNvCxnSpPr/>
            <p:nvPr/>
          </p:nvCxnSpPr>
          <p:spPr bwMode="auto">
            <a:xfrm rot="5400000" flipH="1">
              <a:off x="6853815" y="2293628"/>
              <a:ext cx="1" cy="67516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1" name="Straight Connector 130"/>
            <p:cNvCxnSpPr/>
            <p:nvPr/>
          </p:nvCxnSpPr>
          <p:spPr bwMode="auto">
            <a:xfrm rot="5400000" flipH="1">
              <a:off x="6856035" y="1965078"/>
              <a:ext cx="1" cy="6716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32" name="Group 131"/>
            <p:cNvGrpSpPr/>
            <p:nvPr/>
          </p:nvGrpSpPr>
          <p:grpSpPr>
            <a:xfrm rot="5400000">
              <a:off x="6735002" y="2459202"/>
              <a:ext cx="254100" cy="348218"/>
              <a:chOff x="4965089" y="6133953"/>
              <a:chExt cx="254100" cy="348218"/>
            </a:xfrm>
          </p:grpSpPr>
          <p:sp>
            <p:nvSpPr>
              <p:cNvPr id="148" name="Isosceles Triangle 147"/>
              <p:cNvSpPr/>
              <p:nvPr/>
            </p:nvSpPr>
            <p:spPr bwMode="auto">
              <a:xfrm>
                <a:off x="4965089" y="6263119"/>
                <a:ext cx="254100" cy="219052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149" name="Oval 87"/>
              <p:cNvSpPr>
                <a:spLocks noChangeArrowheads="1"/>
              </p:cNvSpPr>
              <p:nvPr/>
            </p:nvSpPr>
            <p:spPr bwMode="auto">
              <a:xfrm>
                <a:off x="5028645" y="6133953"/>
                <a:ext cx="129410" cy="12941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</p:grpSp>
        <p:cxnSp>
          <p:nvCxnSpPr>
            <p:cNvPr id="134" name="Straight Connector 133"/>
            <p:cNvCxnSpPr/>
            <p:nvPr/>
          </p:nvCxnSpPr>
          <p:spPr bwMode="auto">
            <a:xfrm>
              <a:off x="6515122" y="2297640"/>
              <a:ext cx="0" cy="33647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6016339" y="2464409"/>
              <a:ext cx="48858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oval" w="med" len="med"/>
            </a:ln>
            <a:effectLst/>
          </p:spPr>
        </p:cxnSp>
        <p:sp>
          <p:nvSpPr>
            <p:cNvPr id="137" name="AutoShape 77"/>
            <p:cNvSpPr>
              <a:spLocks noChangeArrowheads="1"/>
            </p:cNvSpPr>
            <p:nvPr/>
          </p:nvSpPr>
          <p:spPr bwMode="auto">
            <a:xfrm rot="16200000" flipH="1">
              <a:off x="6947884" y="2334233"/>
              <a:ext cx="717550" cy="260351"/>
            </a:xfrm>
            <a:prstGeom prst="flowChartManualOperation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138" name="AutoShape 77"/>
            <p:cNvSpPr>
              <a:spLocks noChangeArrowheads="1"/>
            </p:cNvSpPr>
            <p:nvPr/>
          </p:nvSpPr>
          <p:spPr bwMode="auto">
            <a:xfrm rot="16200000" flipH="1">
              <a:off x="5718524" y="2354553"/>
              <a:ext cx="717550" cy="260351"/>
            </a:xfrm>
            <a:prstGeom prst="flowChartManualOperation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937760" y="2514377"/>
              <a:ext cx="731290" cy="289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Latch</a:t>
              </a:r>
              <a:endParaRPr lang="en-US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0" name="Elbow Connector 139"/>
            <p:cNvCxnSpPr>
              <a:endCxn id="139" idx="1"/>
            </p:cNvCxnSpPr>
            <p:nvPr/>
          </p:nvCxnSpPr>
          <p:spPr bwMode="auto">
            <a:xfrm rot="16200000" flipH="1">
              <a:off x="4607375" y="2328646"/>
              <a:ext cx="386451" cy="27432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sm" len="sm"/>
            </a:ln>
            <a:effectLst/>
          </p:spPr>
        </p:cxnSp>
        <p:sp>
          <p:nvSpPr>
            <p:cNvPr id="141" name="TextBox 140"/>
            <p:cNvSpPr txBox="1"/>
            <p:nvPr/>
          </p:nvSpPr>
          <p:spPr>
            <a:xfrm>
              <a:off x="7449805" y="2189769"/>
              <a:ext cx="1140056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 err="1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OUTPUTx</a:t>
              </a:r>
              <a:endParaRPr lang="en-US" sz="160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707333" y="3370118"/>
              <a:ext cx="4242799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XBAR_invertOutputSignal</a:t>
              </a:r>
              <a:r>
                <a:rPr lang="en-US" sz="1600" dirty="0" smtClean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(</a:t>
              </a:r>
              <a:r>
                <a:rPr lang="en-US" sz="1600" b="0" i="1" dirty="0" smtClean="0">
                  <a:solidFill>
                    <a:srgbClr val="00B050"/>
                  </a:solidFill>
                  <a:latin typeface="+mn-lt"/>
                </a:rPr>
                <a:t>output</a:t>
              </a:r>
              <a:r>
                <a:rPr lang="en-US" sz="1600" dirty="0" smtClean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, </a:t>
              </a:r>
              <a:r>
                <a:rPr lang="en-US" sz="1600" b="0" i="1" dirty="0" smtClean="0">
                  <a:solidFill>
                    <a:srgbClr val="00B050"/>
                  </a:solidFill>
                  <a:latin typeface="+mn-lt"/>
                </a:rPr>
                <a:t>invert</a:t>
              </a:r>
              <a:r>
                <a:rPr lang="en-US" sz="1600" dirty="0" smtClean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);</a:t>
              </a:r>
              <a:endParaRPr lang="en-US" sz="1200" dirty="0" smtClean="0">
                <a:solidFill>
                  <a:schemeClr val="accent4">
                    <a:lumMod val="75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399088" y="1429533"/>
              <a:ext cx="4435830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XBAR_setOutputLatchMode</a:t>
              </a:r>
              <a:r>
                <a:rPr lang="en-US" sz="1600" dirty="0" smtClean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(</a:t>
              </a:r>
              <a:r>
                <a:rPr lang="en-US" sz="1600" b="0" i="1" dirty="0" smtClean="0">
                  <a:solidFill>
                    <a:srgbClr val="00B050"/>
                  </a:solidFill>
                  <a:latin typeface="+mn-lt"/>
                </a:rPr>
                <a:t>output</a:t>
              </a:r>
              <a:r>
                <a:rPr lang="en-US" sz="1600" dirty="0" smtClean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, </a:t>
              </a:r>
              <a:r>
                <a:rPr lang="en-US" sz="1600" b="0" i="1" dirty="0" smtClean="0">
                  <a:solidFill>
                    <a:srgbClr val="00B050"/>
                  </a:solidFill>
                  <a:latin typeface="+mn-lt"/>
                </a:rPr>
                <a:t>enable</a:t>
              </a:r>
              <a:r>
                <a:rPr lang="en-US" sz="1600" dirty="0" smtClean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);</a:t>
              </a:r>
              <a:endParaRPr lang="en-US" sz="1200" dirty="0" smtClean="0">
                <a:solidFill>
                  <a:schemeClr val="accent4">
                    <a:lumMod val="75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501166" y="867077"/>
              <a:ext cx="4107215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 err="1" smtClean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XBAR_enableOutputMux</a:t>
              </a:r>
              <a:r>
                <a:rPr lang="en-US" sz="1600" dirty="0" smtClean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(</a:t>
              </a:r>
              <a:r>
                <a:rPr lang="en-US" sz="1600" b="0" i="1" dirty="0" smtClean="0">
                  <a:solidFill>
                    <a:srgbClr val="00B050"/>
                  </a:solidFill>
                  <a:latin typeface="+mn-lt"/>
                </a:rPr>
                <a:t>output</a:t>
              </a:r>
              <a:r>
                <a:rPr lang="en-US" sz="1600" dirty="0" smtClean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, </a:t>
              </a:r>
              <a:r>
                <a:rPr lang="en-US" sz="1600" b="0" i="1" dirty="0" err="1" smtClean="0">
                  <a:solidFill>
                    <a:srgbClr val="00B050"/>
                  </a:solidFill>
                  <a:latin typeface="+mn-lt"/>
                </a:rPr>
                <a:t>muxes</a:t>
              </a:r>
              <a:r>
                <a:rPr lang="en-US" sz="1600" dirty="0" smtClean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);</a:t>
              </a:r>
              <a:endParaRPr lang="en-US" sz="1200" dirty="0" smtClean="0">
                <a:solidFill>
                  <a:schemeClr val="accent4">
                    <a:lumMod val="75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99357" y="3747741"/>
              <a:ext cx="4879277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XBAR_setOutputMuxConfig</a:t>
              </a:r>
              <a:r>
                <a:rPr lang="en-US" sz="1600" dirty="0" smtClean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(</a:t>
              </a:r>
              <a:r>
                <a:rPr lang="en-US" sz="1600" b="0" i="1" dirty="0" smtClean="0">
                  <a:solidFill>
                    <a:srgbClr val="00B050"/>
                  </a:solidFill>
                  <a:latin typeface="+mn-lt"/>
                </a:rPr>
                <a:t>output</a:t>
              </a:r>
              <a:r>
                <a:rPr lang="en-US" sz="1600" dirty="0" smtClean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, </a:t>
              </a:r>
              <a:r>
                <a:rPr lang="en-US" sz="1600" b="0" i="1" dirty="0" err="1" smtClean="0">
                  <a:solidFill>
                    <a:srgbClr val="00B050"/>
                  </a:solidFill>
                  <a:latin typeface="+mn-lt"/>
                </a:rPr>
                <a:t>muxConfig</a:t>
              </a:r>
              <a:r>
                <a:rPr lang="en-US" sz="1600" dirty="0" smtClean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);</a:t>
              </a:r>
              <a:endParaRPr lang="en-US" sz="1200" dirty="0" smtClean="0">
                <a:solidFill>
                  <a:schemeClr val="accent4">
                    <a:lumMod val="75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186" name="Text Box 233"/>
            <p:cNvSpPr txBox="1">
              <a:spLocks noChangeArrowheads="1"/>
            </p:cNvSpPr>
            <p:nvPr/>
          </p:nvSpPr>
          <p:spPr bwMode="auto">
            <a:xfrm>
              <a:off x="136261" y="1758397"/>
              <a:ext cx="1173485" cy="880241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600" b="0" i="1" dirty="0"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rPr>
                <a:t>This block diagram is replicated </a:t>
              </a:r>
              <a:r>
                <a:rPr lang="en-US" sz="1600" b="0" i="1" dirty="0" smtClean="0"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rPr>
                <a:t>8 </a:t>
              </a:r>
              <a:r>
                <a:rPr lang="en-US" sz="1600" b="0" i="1" dirty="0"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rPr>
                <a:t>times</a:t>
              </a:r>
            </a:p>
          </p:txBody>
        </p:sp>
        <p:sp>
          <p:nvSpPr>
            <p:cNvPr id="187" name="AutoShape 56"/>
            <p:cNvSpPr>
              <a:spLocks noChangeArrowheads="1"/>
            </p:cNvSpPr>
            <p:nvPr/>
          </p:nvSpPr>
          <p:spPr bwMode="auto">
            <a:xfrm>
              <a:off x="7711748" y="2681520"/>
              <a:ext cx="999444" cy="565002"/>
            </a:xfrm>
            <a:prstGeom prst="wedgeRoundRectCallout">
              <a:avLst>
                <a:gd name="adj1" fmla="val 10344"/>
                <a:gd name="adj2" fmla="val -84734"/>
                <a:gd name="adj3" fmla="val 1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en-US" sz="2400">
                <a:effectLst/>
                <a:latin typeface="Arial" charset="0"/>
              </a:endParaRPr>
            </a:p>
          </p:txBody>
        </p:sp>
        <p:sp>
          <p:nvSpPr>
            <p:cNvPr id="188" name="Text Box 54"/>
            <p:cNvSpPr txBox="1">
              <a:spLocks noChangeArrowheads="1"/>
            </p:cNvSpPr>
            <p:nvPr/>
          </p:nvSpPr>
          <p:spPr bwMode="auto">
            <a:xfrm>
              <a:off x="7671802" y="2679221"/>
              <a:ext cx="1115695" cy="60939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dirty="0" err="1" smtClean="0">
                  <a:effectLst/>
                  <a:latin typeface="Arial" charset="0"/>
                </a:rPr>
                <a:t>Muxed</a:t>
              </a:r>
              <a:r>
                <a:rPr lang="en-US" sz="1400" b="0" dirty="0" smtClean="0">
                  <a:effectLst/>
                  <a:latin typeface="Arial" charset="0"/>
                </a:rPr>
                <a:t> with Peripheral GPIO Pins</a:t>
              </a:r>
              <a:endParaRPr lang="en-US" sz="1400" b="0" dirty="0"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ChangeArrowheads="1"/>
          </p:cNvSpPr>
          <p:nvPr/>
        </p:nvSpPr>
        <p:spPr bwMode="auto">
          <a:xfrm>
            <a:off x="1308949" y="3679976"/>
            <a:ext cx="4032490" cy="563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Objectives</a:t>
            </a:r>
          </a:p>
        </p:txBody>
      </p:sp>
      <p:sp>
        <p:nvSpPr>
          <p:cNvPr id="346116" name="Rectangle 4"/>
          <p:cNvSpPr>
            <a:spLocks noGrp="1" noChangeArrowheads="1"/>
          </p:cNvSpPr>
          <p:nvPr>
            <p:ph idx="1"/>
          </p:nvPr>
        </p:nvSpPr>
        <p:spPr>
          <a:xfrm>
            <a:off x="1271546" y="1189038"/>
            <a:ext cx="6604601" cy="51641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OSC/PLL Clock Module</a:t>
            </a:r>
          </a:p>
          <a:p>
            <a:pPr>
              <a:lnSpc>
                <a:spcPct val="140000"/>
              </a:lnSpc>
            </a:pPr>
            <a:r>
              <a:rPr lang="en-US" dirty="0"/>
              <a:t>Watchdog Timer</a:t>
            </a:r>
          </a:p>
          <a:p>
            <a:pPr>
              <a:lnSpc>
                <a:spcPct val="140000"/>
              </a:lnSpc>
            </a:pPr>
            <a:r>
              <a:rPr lang="en-US" dirty="0"/>
              <a:t>General Purpose </a:t>
            </a:r>
            <a:r>
              <a:rPr lang="en-US" dirty="0" smtClean="0"/>
              <a:t>I/O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/>
              <a:t>External Interrupts</a:t>
            </a:r>
          </a:p>
          <a:p>
            <a:pPr>
              <a:lnSpc>
                <a:spcPct val="140000"/>
              </a:lnSpc>
            </a:pPr>
            <a:r>
              <a:rPr lang="en-US" dirty="0"/>
              <a:t>Low Power Modes</a:t>
            </a:r>
          </a:p>
          <a:p>
            <a:pPr>
              <a:lnSpc>
                <a:spcPct val="140000"/>
              </a:lnSpc>
            </a:pPr>
            <a:r>
              <a:rPr lang="en-US" dirty="0"/>
              <a:t>Register Protection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51476" y="5157210"/>
            <a:ext cx="8621592" cy="1440175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Interrupts</a:t>
            </a:r>
            <a:endParaRPr lang="en-US" sz="1000" dirty="0"/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>
          <a:xfrm>
            <a:off x="199887" y="663863"/>
            <a:ext cx="8716377" cy="604873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5 </a:t>
            </a:r>
            <a:r>
              <a:rPr lang="en-US" sz="2800" dirty="0"/>
              <a:t>external interrupt </a:t>
            </a:r>
            <a:r>
              <a:rPr lang="en-US" sz="2800" dirty="0" smtClean="0"/>
              <a:t>signals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XINT1</a:t>
            </a:r>
            <a:r>
              <a:rPr lang="en-US" sz="2400" dirty="0"/>
              <a:t>, </a:t>
            </a:r>
            <a:r>
              <a:rPr lang="en-US" sz="2400" dirty="0" smtClean="0"/>
              <a:t>XINT2, XINT3, XINT4 </a:t>
            </a:r>
            <a:r>
              <a:rPr lang="en-US" sz="2400" dirty="0"/>
              <a:t>and </a:t>
            </a:r>
            <a:r>
              <a:rPr lang="en-US" sz="2400" dirty="0" smtClean="0"/>
              <a:t>XINT5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800" dirty="0" smtClean="0"/>
              <a:t>Each external interrupt can </a:t>
            </a:r>
            <a:r>
              <a:rPr lang="en-US" sz="2800" dirty="0"/>
              <a:t>be mapped to any </a:t>
            </a:r>
            <a:r>
              <a:rPr lang="en-US" sz="2800" dirty="0" smtClean="0"/>
              <a:t>of the GPIO pins via the X-BAR Input architecture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XINT1-5 are sources for Input </a:t>
            </a:r>
            <a:r>
              <a:rPr lang="en-US" sz="2400" dirty="0" smtClean="0"/>
              <a:t>X-BAR </a:t>
            </a:r>
            <a:r>
              <a:rPr lang="en-US" sz="2400" dirty="0"/>
              <a:t>signals 4, 5, 6, 13, and 14 </a:t>
            </a:r>
            <a:r>
              <a:rPr lang="en-US" sz="2400" dirty="0" smtClean="0"/>
              <a:t>respectively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800" dirty="0" smtClean="0"/>
              <a:t>XINT1</a:t>
            </a:r>
            <a:r>
              <a:rPr lang="en-US" sz="2800" dirty="0"/>
              <a:t>, </a:t>
            </a:r>
            <a:r>
              <a:rPr lang="en-US" sz="2800" dirty="0" smtClean="0"/>
              <a:t>XINT2, </a:t>
            </a:r>
            <a:r>
              <a:rPr lang="en-US" sz="2800" dirty="0"/>
              <a:t>and XINT3 also </a:t>
            </a:r>
            <a:r>
              <a:rPr lang="en-US" sz="2800" dirty="0" smtClean="0"/>
              <a:t>have </a:t>
            </a:r>
            <a:r>
              <a:rPr lang="en-US" sz="2800" dirty="0"/>
              <a:t>a free-running 16-bit counter </a:t>
            </a:r>
            <a:r>
              <a:rPr lang="en-US" sz="2800" dirty="0" smtClean="0"/>
              <a:t>which measures </a:t>
            </a:r>
            <a:r>
              <a:rPr lang="en-US" sz="2800" dirty="0"/>
              <a:t>the elapsed time between interrupts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Counter </a:t>
            </a:r>
            <a:r>
              <a:rPr lang="en-US" sz="2400" dirty="0"/>
              <a:t>resets to zero each time the interrupt </a:t>
            </a:r>
            <a:r>
              <a:rPr lang="en-US" sz="2400" dirty="0" smtClean="0"/>
              <a:t>occurs</a:t>
            </a:r>
          </a:p>
          <a:p>
            <a:pPr>
              <a:spcBef>
                <a:spcPts val="600"/>
              </a:spcBef>
            </a:pPr>
            <a:r>
              <a:rPr lang="en-US" sz="2800" dirty="0" err="1" smtClean="0"/>
              <a:t>Driverlib</a:t>
            </a:r>
            <a:r>
              <a:rPr lang="en-US" sz="2800" dirty="0" smtClean="0"/>
              <a:t> function used to read counter value: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GPIO_getInterruptCounter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b="0" i="1" dirty="0" err="1" smtClean="0">
                <a:solidFill>
                  <a:srgbClr val="00B050"/>
                </a:solidFill>
              </a:rPr>
              <a:t>extIntNum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marL="1198563" lvl="2" indent="-284163">
              <a:spcBef>
                <a:spcPts val="600"/>
              </a:spcBef>
            </a:pPr>
            <a:r>
              <a:rPr lang="en-US" sz="2000" b="0" i="1" dirty="0" err="1" smtClean="0">
                <a:solidFill>
                  <a:srgbClr val="00B050"/>
                </a:solidFill>
              </a:rPr>
              <a:t>extIntNum</a:t>
            </a:r>
            <a:r>
              <a:rPr lang="en-US" sz="2000" b="0" dirty="0" smtClean="0"/>
              <a:t> parameter is: </a:t>
            </a:r>
            <a:r>
              <a:rPr lang="en-US" sz="2000" b="0" dirty="0" err="1" smtClean="0"/>
              <a:t>GPIO_INT_XINT</a:t>
            </a:r>
            <a:r>
              <a:rPr lang="en-US" sz="2000" b="0" dirty="0" err="1" smtClean="0">
                <a:solidFill>
                  <a:srgbClr val="FF0000"/>
                </a:solidFill>
              </a:rPr>
              <a:t>x</a:t>
            </a:r>
            <a:r>
              <a:rPr lang="en-US" sz="2000" b="0" dirty="0" smtClean="0"/>
              <a:t>  (</a:t>
            </a:r>
            <a:r>
              <a:rPr lang="en-US" sz="2000" b="0" dirty="0" smtClean="0">
                <a:solidFill>
                  <a:srgbClr val="FF0000"/>
                </a:solidFill>
              </a:rPr>
              <a:t>x</a:t>
            </a:r>
            <a:r>
              <a:rPr lang="en-US" sz="2000" b="0" dirty="0" smtClean="0"/>
              <a:t> = 1, 2, or 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614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External Interrupts</a:t>
            </a:r>
            <a:endParaRPr lang="en-US" sz="1000" dirty="0"/>
          </a:p>
        </p:txBody>
      </p:sp>
      <p:sp>
        <p:nvSpPr>
          <p:cNvPr id="11" name="Rectangle 28"/>
          <p:cNvSpPr txBox="1">
            <a:spLocks noChangeArrowheads="1"/>
          </p:cNvSpPr>
          <p:nvPr/>
        </p:nvSpPr>
        <p:spPr>
          <a:xfrm>
            <a:off x="307762" y="715314"/>
            <a:ext cx="8527156" cy="6048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 smtClean="0"/>
              <a:t>Configuring external interrupts is a multi-step process:</a:t>
            </a:r>
          </a:p>
          <a:p>
            <a:pPr marL="747713" lvl="1" indent="-347663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Select GPIO pin, set polarity, and enable interrupt</a:t>
            </a:r>
          </a:p>
          <a:p>
            <a:pPr marL="747713" lvl="1" indent="-347663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sz="1000" dirty="0"/>
          </a:p>
          <a:p>
            <a:pPr marL="400050" lvl="1" indent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GPIO_setInterruptPin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400" b="0" i="1" dirty="0" smtClean="0">
                <a:solidFill>
                  <a:srgbClr val="00B050"/>
                </a:solidFill>
              </a:rPr>
              <a:t>pin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400" b="0" i="1" dirty="0" err="1" smtClean="0">
                <a:solidFill>
                  <a:srgbClr val="00B050"/>
                </a:solidFill>
              </a:rPr>
              <a:t>extIntNum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marL="400050" lvl="1" indent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GPIO_setInterruptType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400" b="0" i="1" dirty="0" err="1" smtClean="0">
                <a:solidFill>
                  <a:srgbClr val="00B050"/>
                </a:solidFill>
              </a:rPr>
              <a:t>extIntNum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400" b="0" i="1" dirty="0" err="1" smtClean="0">
                <a:solidFill>
                  <a:srgbClr val="00B050"/>
                </a:solidFill>
              </a:rPr>
              <a:t>intType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marL="400050" lvl="1" indent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GPIO_</a:t>
            </a:r>
            <a:r>
              <a:rPr lang="en-US" sz="2400" dirty="0" smtClean="0"/>
              <a:t>[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enable</a:t>
            </a:r>
            <a:r>
              <a:rPr lang="en-US" sz="2400" dirty="0" err="1" smtClean="0"/>
              <a:t>|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</a:rPr>
              <a:t>disable</a:t>
            </a:r>
            <a:r>
              <a:rPr lang="en-US" sz="2400" dirty="0" smtClean="0"/>
              <a:t>]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Interrupt(</a:t>
            </a:r>
            <a:r>
              <a:rPr lang="en-US" sz="2400" b="0" i="1" dirty="0" err="1" smtClean="0">
                <a:solidFill>
                  <a:srgbClr val="00B050"/>
                </a:solidFill>
              </a:rPr>
              <a:t>extIntNum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marL="747713" lvl="1" indent="-347663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sz="1000" b="0" i="1" dirty="0" smtClean="0">
              <a:solidFill>
                <a:srgbClr val="00B050"/>
              </a:solidFill>
            </a:endParaRPr>
          </a:p>
          <a:p>
            <a:pPr marL="747713" lvl="1" indent="-34766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0" i="1" dirty="0" smtClean="0">
                <a:solidFill>
                  <a:srgbClr val="00B050"/>
                </a:solidFill>
              </a:rPr>
              <a:t>pin</a:t>
            </a:r>
            <a:r>
              <a:rPr lang="en-US" sz="2000" b="0" dirty="0" smtClean="0"/>
              <a:t> </a:t>
            </a:r>
            <a:r>
              <a:rPr lang="en-US" sz="2000" b="0" dirty="0"/>
              <a:t>is the GPIO pin number</a:t>
            </a:r>
          </a:p>
          <a:p>
            <a:pPr marL="747713" lvl="1" indent="-34766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0" i="1" dirty="0" err="1" smtClean="0">
                <a:solidFill>
                  <a:srgbClr val="00B050"/>
                </a:solidFill>
              </a:rPr>
              <a:t>extIntNum</a:t>
            </a:r>
            <a:r>
              <a:rPr lang="en-US" sz="2000" b="0" dirty="0"/>
              <a:t> parameter specifies the external </a:t>
            </a:r>
            <a:r>
              <a:rPr lang="en-US" sz="2000" b="0" dirty="0" smtClean="0"/>
              <a:t>interrupt</a:t>
            </a:r>
          </a:p>
          <a:p>
            <a:pPr marL="1147763" lvl="2" indent="-34766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b="0" dirty="0" smtClean="0"/>
              <a:t>GPIO_INT_XINT1</a:t>
            </a:r>
          </a:p>
          <a:p>
            <a:pPr marL="1147763" lvl="2" indent="-34766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b="0" dirty="0" smtClean="0"/>
              <a:t>GPIO_INT_XINT2</a:t>
            </a:r>
          </a:p>
          <a:p>
            <a:pPr marL="1147763" lvl="2" indent="-34766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b="0" dirty="0" smtClean="0"/>
              <a:t>GPIO_INT_XINT3</a:t>
            </a:r>
          </a:p>
          <a:p>
            <a:pPr marL="1147763" lvl="2" indent="-34766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b="0" dirty="0" smtClean="0"/>
              <a:t>GPIO_INT_XINT4</a:t>
            </a:r>
          </a:p>
          <a:p>
            <a:pPr marL="1147763" lvl="2" indent="-34766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b="0" dirty="0" smtClean="0"/>
              <a:t>GPIO_INT_XINT5</a:t>
            </a:r>
          </a:p>
          <a:p>
            <a:pPr marL="747713" lvl="1" indent="-34766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0" i="1" dirty="0" err="1" smtClean="0">
                <a:solidFill>
                  <a:srgbClr val="00B050"/>
                </a:solidFill>
              </a:rPr>
              <a:t>intType</a:t>
            </a:r>
            <a:r>
              <a:rPr lang="en-US" sz="2000" b="0" dirty="0"/>
              <a:t> parameter specifies the type of interrupt </a:t>
            </a:r>
            <a:r>
              <a:rPr lang="en-US" sz="2000" b="0" dirty="0" smtClean="0"/>
              <a:t>trigger</a:t>
            </a:r>
          </a:p>
          <a:p>
            <a:pPr marL="1147763" lvl="2" indent="-34766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b="0" dirty="0" smtClean="0"/>
              <a:t>GPIO_INT_TYPE_FALLING_EDGE</a:t>
            </a:r>
          </a:p>
          <a:p>
            <a:pPr marL="1147763" lvl="2" indent="-34766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b="0" dirty="0" smtClean="0"/>
              <a:t>GPIO_INT_TYPE_RISING_EDGE</a:t>
            </a:r>
          </a:p>
          <a:p>
            <a:pPr marL="1147763" lvl="2" indent="-34766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b="0" dirty="0"/>
              <a:t>GPIO_INT_TYPE_BOTH_EDGES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23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1267853" y="1328363"/>
            <a:ext cx="4954202" cy="563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/>
              <a:t>Objectives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xfrm>
            <a:off x="1240724" y="1189038"/>
            <a:ext cx="6662208" cy="51641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OSC/PLL Clock Module</a:t>
            </a:r>
          </a:p>
          <a:p>
            <a:pPr>
              <a:lnSpc>
                <a:spcPct val="140000"/>
              </a:lnSpc>
            </a:pPr>
            <a:r>
              <a:rPr lang="en-US" dirty="0"/>
              <a:t>Watchdog Timer</a:t>
            </a:r>
          </a:p>
          <a:p>
            <a:pPr>
              <a:lnSpc>
                <a:spcPct val="140000"/>
              </a:lnSpc>
            </a:pPr>
            <a:r>
              <a:rPr lang="en-US" dirty="0"/>
              <a:t>General Purpose </a:t>
            </a:r>
            <a:r>
              <a:rPr lang="en-US" dirty="0" smtClean="0"/>
              <a:t>I/O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/>
              <a:t>External Interrupts</a:t>
            </a:r>
          </a:p>
          <a:p>
            <a:pPr>
              <a:lnSpc>
                <a:spcPct val="140000"/>
              </a:lnSpc>
            </a:pPr>
            <a:r>
              <a:rPr lang="en-US" dirty="0"/>
              <a:t>Low Power Modes</a:t>
            </a:r>
          </a:p>
          <a:p>
            <a:pPr>
              <a:lnSpc>
                <a:spcPct val="140000"/>
              </a:lnSpc>
            </a:pPr>
            <a:r>
              <a:rPr lang="en-US" dirty="0"/>
              <a:t>Register Protection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1319223" y="4468159"/>
            <a:ext cx="3974883" cy="563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Objectives</a:t>
            </a:r>
          </a:p>
        </p:txBody>
      </p:sp>
      <p:sp>
        <p:nvSpPr>
          <p:cNvPr id="314372" name="Rectangle 4"/>
          <p:cNvSpPr>
            <a:spLocks noGrp="1" noChangeArrowheads="1"/>
          </p:cNvSpPr>
          <p:nvPr>
            <p:ph idx="1"/>
          </p:nvPr>
        </p:nvSpPr>
        <p:spPr>
          <a:xfrm>
            <a:off x="1271546" y="1189038"/>
            <a:ext cx="6604601" cy="51641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OSC/PLL Clock Module</a:t>
            </a:r>
          </a:p>
          <a:p>
            <a:pPr>
              <a:lnSpc>
                <a:spcPct val="140000"/>
              </a:lnSpc>
            </a:pPr>
            <a:r>
              <a:rPr lang="en-US" dirty="0"/>
              <a:t>Watchdog Timer</a:t>
            </a:r>
          </a:p>
          <a:p>
            <a:pPr>
              <a:lnSpc>
                <a:spcPct val="140000"/>
              </a:lnSpc>
            </a:pPr>
            <a:r>
              <a:rPr lang="en-US" dirty="0"/>
              <a:t>General Purpose </a:t>
            </a:r>
            <a:r>
              <a:rPr lang="en-US" dirty="0" smtClean="0"/>
              <a:t>I/O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/>
              <a:t>External Interrupts</a:t>
            </a:r>
          </a:p>
          <a:p>
            <a:pPr>
              <a:lnSpc>
                <a:spcPct val="140000"/>
              </a:lnSpc>
            </a:pPr>
            <a:r>
              <a:rPr lang="en-US" dirty="0"/>
              <a:t>Low Power Modes</a:t>
            </a:r>
          </a:p>
          <a:p>
            <a:pPr>
              <a:lnSpc>
                <a:spcPct val="140000"/>
              </a:lnSpc>
            </a:pPr>
            <a:r>
              <a:rPr lang="en-US" dirty="0"/>
              <a:t>Register Protection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7078"/>
            <a:ext cx="9067800" cy="762000"/>
          </a:xfrm>
        </p:spPr>
        <p:txBody>
          <a:bodyPr/>
          <a:lstStyle/>
          <a:p>
            <a:r>
              <a:rPr lang="en-US" dirty="0"/>
              <a:t>Low Power Modes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36198"/>
              </p:ext>
            </p:extLst>
          </p:nvPr>
        </p:nvGraphicFramePr>
        <p:xfrm>
          <a:off x="323351" y="1171652"/>
          <a:ext cx="8493758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800"/>
                <a:gridCol w="1248038"/>
                <a:gridCol w="1330960"/>
                <a:gridCol w="1310640"/>
                <a:gridCol w="1026160"/>
                <a:gridCol w="1046480"/>
                <a:gridCol w="9956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Low Power Mode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ct val="0"/>
                        </a:spcBef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Logic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ct val="0"/>
                        </a:spcBef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ct val="0"/>
                        </a:spcBef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Peripheral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ct val="0"/>
                        </a:spcBef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Logic Clock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ct val="0"/>
                        </a:spcBef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Watchdog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ct val="0"/>
                        </a:spcBef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INTOSC 1/2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XTAL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  <a:latin typeface="Arial" charset="0"/>
                        </a:rPr>
                        <a:t>Normal Run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effectLst/>
                          <a:latin typeface="Arial" charset="0"/>
                        </a:rPr>
                        <a:t>IDLE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off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  <a:latin typeface="Arial" charset="0"/>
                        </a:rPr>
                        <a:t>HALT</a:t>
                      </a:r>
                      <a:endParaRPr lang="en-US" sz="1800" b="1" dirty="0" smtClean="0"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off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off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off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off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Content Placeholder 1"/>
          <p:cNvSpPr txBox="1">
            <a:spLocks/>
          </p:cNvSpPr>
          <p:nvPr/>
        </p:nvSpPr>
        <p:spPr>
          <a:xfrm>
            <a:off x="374611" y="3425075"/>
            <a:ext cx="8402700" cy="311077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2400" dirty="0" smtClean="0"/>
              <a:t>HALT</a:t>
            </a:r>
            <a:endParaRPr lang="en-US" sz="2000" dirty="0" smtClean="0"/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2000" dirty="0" smtClean="0"/>
              <a:t>INTOSC – not  automatically powered down; software configurable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2000" dirty="0" smtClean="0"/>
              <a:t>XTAL – can be powered down by software at any time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2400" dirty="0"/>
              <a:t>STANDBY is not </a:t>
            </a:r>
            <a:r>
              <a:rPr lang="en-US" sz="2400" dirty="0" smtClean="0"/>
              <a:t>supported but </a:t>
            </a:r>
            <a:r>
              <a:rPr lang="en-US" sz="2400" dirty="0"/>
              <a:t>can be emulated – see device </a:t>
            </a:r>
            <a:r>
              <a:rPr lang="en-US" sz="2400" dirty="0" smtClean="0"/>
              <a:t>Technical Reference Manual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2400" dirty="0"/>
              <a:t>See device data sheet </a:t>
            </a:r>
            <a:r>
              <a:rPr lang="en-US" sz="2400" dirty="0" smtClean="0"/>
              <a:t>for each low power mode </a:t>
            </a:r>
            <a:r>
              <a:rPr lang="en-US" sz="2400" dirty="0"/>
              <a:t>power </a:t>
            </a:r>
            <a:r>
              <a:rPr lang="en-US" sz="2400" dirty="0" smtClean="0"/>
              <a:t>consumption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56" name="Rectangle 24"/>
          <p:cNvSpPr>
            <a:spLocks noGrp="1" noChangeArrowheads="1"/>
          </p:cNvSpPr>
          <p:nvPr>
            <p:ph type="title"/>
          </p:nvPr>
        </p:nvSpPr>
        <p:spPr>
          <a:xfrm>
            <a:off x="0" y="17078"/>
            <a:ext cx="9067800" cy="762000"/>
          </a:xfrm>
        </p:spPr>
        <p:txBody>
          <a:bodyPr/>
          <a:lstStyle/>
          <a:p>
            <a:r>
              <a:rPr lang="en-US" dirty="0"/>
              <a:t>Low Power Mode Exit</a:t>
            </a:r>
            <a:endParaRPr lang="en-US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799867" y="1398209"/>
            <a:ext cx="7531100" cy="2970215"/>
            <a:chOff x="774700" y="1297541"/>
            <a:chExt cx="7531100" cy="2970215"/>
          </a:xfrm>
        </p:grpSpPr>
        <p:sp>
          <p:nvSpPr>
            <p:cNvPr id="274434" name="Rectangle 2"/>
            <p:cNvSpPr>
              <a:spLocks noChangeArrowheads="1"/>
            </p:cNvSpPr>
            <p:nvPr/>
          </p:nvSpPr>
          <p:spPr bwMode="auto">
            <a:xfrm>
              <a:off x="800100" y="1297542"/>
              <a:ext cx="7505700" cy="297021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35" name="Rectangle 3"/>
            <p:cNvSpPr>
              <a:spLocks noChangeArrowheads="1"/>
            </p:cNvSpPr>
            <p:nvPr/>
          </p:nvSpPr>
          <p:spPr bwMode="auto">
            <a:xfrm>
              <a:off x="1445628" y="2878692"/>
              <a:ext cx="980654" cy="11977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latin typeface="Arial" charset="0"/>
                </a:rPr>
                <a:t>IDLE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2400" dirty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 smtClean="0">
                  <a:latin typeface="Arial" charset="0"/>
                </a:rPr>
                <a:t>HALT</a:t>
              </a:r>
              <a:endParaRPr lang="en-US" sz="2400" dirty="0">
                <a:latin typeface="Arial" charset="0"/>
              </a:endParaRPr>
            </a:p>
          </p:txBody>
        </p:sp>
        <p:sp>
          <p:nvSpPr>
            <p:cNvPr id="274437" name="Rectangle 5"/>
            <p:cNvSpPr>
              <a:spLocks noChangeArrowheads="1"/>
            </p:cNvSpPr>
            <p:nvPr/>
          </p:nvSpPr>
          <p:spPr bwMode="auto">
            <a:xfrm>
              <a:off x="3112794" y="1819830"/>
              <a:ext cx="881653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 smtClean="0">
                  <a:latin typeface="Arial" charset="0"/>
                </a:rPr>
                <a:t>Reset</a:t>
              </a:r>
              <a:endParaRPr lang="en-US" sz="2000" dirty="0">
                <a:latin typeface="Arial" charset="0"/>
              </a:endParaRPr>
            </a:p>
          </p:txBody>
        </p:sp>
        <p:sp>
          <p:nvSpPr>
            <p:cNvPr id="274438" name="Rectangle 6"/>
            <p:cNvSpPr>
              <a:spLocks noChangeArrowheads="1"/>
            </p:cNvSpPr>
            <p:nvPr/>
          </p:nvSpPr>
          <p:spPr bwMode="auto">
            <a:xfrm>
              <a:off x="3204964" y="2878692"/>
              <a:ext cx="697308" cy="11977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B050"/>
                  </a:solidFill>
                  <a:latin typeface="Arial" charset="0"/>
                </a:rPr>
                <a:t>yes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2400" dirty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 smtClean="0">
                  <a:solidFill>
                    <a:srgbClr val="00B050"/>
                  </a:solidFill>
                  <a:latin typeface="Arial" charset="0"/>
                </a:rPr>
                <a:t>yes</a:t>
              </a:r>
              <a:endParaRPr lang="en-US" sz="2400" dirty="0">
                <a:solidFill>
                  <a:srgbClr val="00B050"/>
                </a:solidFill>
                <a:latin typeface="Arial" charset="0"/>
              </a:endParaRPr>
            </a:p>
          </p:txBody>
        </p:sp>
        <p:sp>
          <p:nvSpPr>
            <p:cNvPr id="274440" name="Rectangle 8"/>
            <p:cNvSpPr>
              <a:spLocks noChangeArrowheads="1"/>
            </p:cNvSpPr>
            <p:nvPr/>
          </p:nvSpPr>
          <p:spPr bwMode="auto">
            <a:xfrm>
              <a:off x="6856413" y="1492805"/>
              <a:ext cx="1449387" cy="1003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Arial" charset="0"/>
                </a:rPr>
                <a:t>Any Enabled Interrupt</a:t>
              </a:r>
            </a:p>
          </p:txBody>
        </p:sp>
        <p:sp>
          <p:nvSpPr>
            <p:cNvPr id="274441" name="Rectangle 9"/>
            <p:cNvSpPr>
              <a:spLocks noChangeArrowheads="1"/>
            </p:cNvSpPr>
            <p:nvPr/>
          </p:nvSpPr>
          <p:spPr bwMode="auto">
            <a:xfrm>
              <a:off x="7232453" y="2878692"/>
              <a:ext cx="697308" cy="11977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B050"/>
                  </a:solidFill>
                  <a:latin typeface="Arial" charset="0"/>
                </a:rPr>
                <a:t>yes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2400" dirty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 smtClean="0">
                  <a:solidFill>
                    <a:srgbClr val="FF0000"/>
                  </a:solidFill>
                  <a:latin typeface="Arial" charset="0"/>
                </a:rPr>
                <a:t>no</a:t>
              </a:r>
              <a:endParaRPr lang="en-US" sz="240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274444" name="Rectangle 12"/>
            <p:cNvSpPr>
              <a:spLocks noChangeArrowheads="1"/>
            </p:cNvSpPr>
            <p:nvPr/>
          </p:nvSpPr>
          <p:spPr bwMode="auto">
            <a:xfrm>
              <a:off x="5471250" y="2878692"/>
              <a:ext cx="1327288" cy="11977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B050"/>
                  </a:solidFill>
                  <a:latin typeface="Arial" charset="0"/>
                </a:rPr>
                <a:t>yes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2400" dirty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 smtClean="0">
                  <a:solidFill>
                    <a:srgbClr val="FF0000"/>
                  </a:solidFill>
                  <a:latin typeface="Arial" charset="0"/>
                </a:rPr>
                <a:t>no</a:t>
              </a:r>
              <a:r>
                <a:rPr lang="en-US" sz="2400" dirty="0" smtClean="0">
                  <a:solidFill>
                    <a:schemeClr val="tx2"/>
                  </a:solidFill>
                  <a:latin typeface="Arial" charset="0"/>
                </a:rPr>
                <a:t> </a:t>
              </a:r>
              <a:r>
                <a:rPr lang="en-US" sz="2400" dirty="0" smtClean="0">
                  <a:latin typeface="Arial" charset="0"/>
                </a:rPr>
                <a:t>/</a:t>
              </a:r>
              <a:r>
                <a:rPr lang="en-US" sz="2400" dirty="0" smtClean="0">
                  <a:solidFill>
                    <a:schemeClr val="tx2"/>
                  </a:solidFill>
                  <a:latin typeface="Arial" charset="0"/>
                </a:rPr>
                <a:t> </a:t>
              </a:r>
              <a:r>
                <a:rPr lang="en-US" sz="2400" dirty="0" smtClean="0">
                  <a:solidFill>
                    <a:srgbClr val="00B050"/>
                  </a:solidFill>
                  <a:latin typeface="Arial" charset="0"/>
                </a:rPr>
                <a:t>yes</a:t>
              </a:r>
              <a:endParaRPr lang="en-US" sz="2400" dirty="0">
                <a:solidFill>
                  <a:srgbClr val="00B050"/>
                </a:solidFill>
                <a:latin typeface="Arial" charset="0"/>
              </a:endParaRPr>
            </a:p>
          </p:txBody>
        </p:sp>
        <p:sp>
          <p:nvSpPr>
            <p:cNvPr id="274445" name="Line 13"/>
            <p:cNvSpPr>
              <a:spLocks noChangeShapeType="1"/>
            </p:cNvSpPr>
            <p:nvPr/>
          </p:nvSpPr>
          <p:spPr bwMode="auto">
            <a:xfrm flipH="1">
              <a:off x="2863850" y="1303891"/>
              <a:ext cx="0" cy="29638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46" name="Line 14"/>
            <p:cNvSpPr>
              <a:spLocks noChangeShapeType="1"/>
            </p:cNvSpPr>
            <p:nvPr/>
          </p:nvSpPr>
          <p:spPr bwMode="auto">
            <a:xfrm flipH="1">
              <a:off x="4146550" y="1297541"/>
              <a:ext cx="0" cy="2970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47" name="Line 15"/>
            <p:cNvSpPr>
              <a:spLocks noChangeShapeType="1"/>
            </p:cNvSpPr>
            <p:nvPr/>
          </p:nvSpPr>
          <p:spPr bwMode="auto">
            <a:xfrm flipH="1">
              <a:off x="5416550" y="1297542"/>
              <a:ext cx="0" cy="2970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48" name="Line 16"/>
            <p:cNvSpPr>
              <a:spLocks noChangeShapeType="1"/>
            </p:cNvSpPr>
            <p:nvPr/>
          </p:nvSpPr>
          <p:spPr bwMode="auto">
            <a:xfrm flipV="1">
              <a:off x="806728" y="2738992"/>
              <a:ext cx="7499072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49" name="Line 17"/>
            <p:cNvSpPr>
              <a:spLocks noChangeShapeType="1"/>
            </p:cNvSpPr>
            <p:nvPr/>
          </p:nvSpPr>
          <p:spPr bwMode="auto">
            <a:xfrm flipV="1">
              <a:off x="800100" y="3500992"/>
              <a:ext cx="7505700" cy="3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51" name="Line 19"/>
            <p:cNvSpPr>
              <a:spLocks noChangeShapeType="1"/>
            </p:cNvSpPr>
            <p:nvPr/>
          </p:nvSpPr>
          <p:spPr bwMode="auto">
            <a:xfrm>
              <a:off x="800100" y="1297542"/>
              <a:ext cx="2063750" cy="14366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52" name="Rectangle 20"/>
            <p:cNvSpPr>
              <a:spLocks noChangeArrowheads="1"/>
            </p:cNvSpPr>
            <p:nvPr/>
          </p:nvSpPr>
          <p:spPr bwMode="auto">
            <a:xfrm>
              <a:off x="1739900" y="1310242"/>
              <a:ext cx="1120775" cy="638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Exit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Interrupt</a:t>
              </a:r>
            </a:p>
          </p:txBody>
        </p:sp>
        <p:sp>
          <p:nvSpPr>
            <p:cNvPr id="274453" name="Rectangle 21"/>
            <p:cNvSpPr>
              <a:spLocks noChangeArrowheads="1"/>
            </p:cNvSpPr>
            <p:nvPr/>
          </p:nvSpPr>
          <p:spPr bwMode="auto">
            <a:xfrm>
              <a:off x="774700" y="2110342"/>
              <a:ext cx="1387475" cy="638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Low Power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Mode</a:t>
              </a:r>
            </a:p>
          </p:txBody>
        </p:sp>
        <p:sp>
          <p:nvSpPr>
            <p:cNvPr id="274454" name="Rectangle 22"/>
            <p:cNvSpPr>
              <a:spLocks noChangeArrowheads="1"/>
            </p:cNvSpPr>
            <p:nvPr/>
          </p:nvSpPr>
          <p:spPr bwMode="auto">
            <a:xfrm>
              <a:off x="5334000" y="1646792"/>
              <a:ext cx="1600200" cy="7016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Arial" charset="0"/>
                </a:rPr>
                <a:t>Watchdog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Arial" charset="0"/>
                </a:rPr>
                <a:t>Interrupt</a:t>
              </a:r>
            </a:p>
          </p:txBody>
        </p:sp>
        <p:sp>
          <p:nvSpPr>
            <p:cNvPr id="274458" name="Line 26"/>
            <p:cNvSpPr>
              <a:spLocks noChangeShapeType="1"/>
            </p:cNvSpPr>
            <p:nvPr/>
          </p:nvSpPr>
          <p:spPr bwMode="auto">
            <a:xfrm flipH="1">
              <a:off x="6889750" y="1297542"/>
              <a:ext cx="0" cy="2970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4462" name="Group 30"/>
            <p:cNvGrpSpPr>
              <a:grpSpLocks/>
            </p:cNvGrpSpPr>
            <p:nvPr/>
          </p:nvGrpSpPr>
          <p:grpSpPr bwMode="auto">
            <a:xfrm>
              <a:off x="4191000" y="1492805"/>
              <a:ext cx="1146175" cy="2555875"/>
              <a:chOff x="4408" y="1100"/>
              <a:chExt cx="722" cy="1610"/>
            </a:xfrm>
          </p:grpSpPr>
          <p:sp>
            <p:nvSpPr>
              <p:cNvPr id="274457" name="Rectangle 25"/>
              <p:cNvSpPr>
                <a:spLocks noChangeArrowheads="1"/>
              </p:cNvSpPr>
              <p:nvPr/>
            </p:nvSpPr>
            <p:spPr bwMode="auto">
              <a:xfrm>
                <a:off x="4408" y="1100"/>
                <a:ext cx="722" cy="64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000" dirty="0" smtClean="0">
                    <a:latin typeface="Arial" charset="0"/>
                  </a:rPr>
                  <a:t>GPIO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000" dirty="0" smtClean="0">
                    <a:latin typeface="Arial" charset="0"/>
                  </a:rPr>
                  <a:t>0 - 63 </a:t>
                </a:r>
                <a:r>
                  <a:rPr lang="en-US" sz="2000" dirty="0">
                    <a:latin typeface="Arial" charset="0"/>
                  </a:rPr>
                  <a:t>Signal</a:t>
                </a:r>
              </a:p>
            </p:txBody>
          </p:sp>
          <p:sp>
            <p:nvSpPr>
              <p:cNvPr id="274459" name="Rectangle 27"/>
              <p:cNvSpPr>
                <a:spLocks noChangeArrowheads="1"/>
              </p:cNvSpPr>
              <p:nvPr/>
            </p:nvSpPr>
            <p:spPr bwMode="auto">
              <a:xfrm>
                <a:off x="4549" y="1956"/>
                <a:ext cx="439" cy="7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400" dirty="0" smtClean="0">
                    <a:solidFill>
                      <a:srgbClr val="FF0000"/>
                    </a:solidFill>
                    <a:latin typeface="Arial" charset="0"/>
                  </a:rPr>
                  <a:t>no</a:t>
                </a:r>
                <a:endParaRPr lang="en-US" sz="2400" dirty="0">
                  <a:solidFill>
                    <a:srgbClr val="FF0000"/>
                  </a:solidFill>
                  <a:latin typeface="Arial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lang="en-US" sz="2400" dirty="0">
                  <a:latin typeface="Arial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400" dirty="0" smtClean="0">
                    <a:solidFill>
                      <a:srgbClr val="00B050"/>
                    </a:solidFill>
                    <a:latin typeface="Arial" charset="0"/>
                  </a:rPr>
                  <a:t>yes</a:t>
                </a:r>
                <a:endParaRPr lang="en-US" sz="2400" dirty="0">
                  <a:solidFill>
                    <a:srgbClr val="00B050"/>
                  </a:solidFill>
                  <a:latin typeface="Arial" charset="0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Power Mode </a:t>
            </a:r>
            <a:r>
              <a:rPr lang="en-US" dirty="0" err="1" smtClean="0"/>
              <a:t>Driverlib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938" y="968677"/>
            <a:ext cx="7604124" cy="556260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Configuring low power mode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SysCtl_enterIdleMode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();	</a:t>
            </a:r>
            <a:r>
              <a:rPr lang="en-US" sz="2000" b="0" dirty="0" smtClean="0"/>
              <a:t>//enter IDLE mode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SysCtl_enterHaltMode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();</a:t>
            </a:r>
            <a:r>
              <a:rPr lang="en-US" sz="2000" dirty="0" smtClean="0"/>
              <a:t>	</a:t>
            </a:r>
            <a:r>
              <a:rPr lang="en-US" sz="2000" b="0" dirty="0" smtClean="0"/>
              <a:t>//enter HALT mode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b="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Set pin to wake up device from HALT mode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SysCtl_enableLPMWakeupPin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</a:rPr>
              <a:t>pin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SysCtl_disableLPMWakeupPin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</a:rPr>
              <a:t>pin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b="0" i="1" dirty="0">
                <a:solidFill>
                  <a:srgbClr val="00B050"/>
                </a:solidFill>
              </a:rPr>
              <a:t>pin</a:t>
            </a:r>
            <a:r>
              <a:rPr lang="en-US" sz="2000" b="0" dirty="0"/>
              <a:t> is the GPIO pin number (numerical </a:t>
            </a:r>
            <a:r>
              <a:rPr lang="en-US" sz="2000" b="0" dirty="0" smtClean="0"/>
              <a:t>value 0-63)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b="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Run watchdog while in HALT mode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SysCtl_enableWatchdogInHalt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();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SysCtl_disableWatchdogInHalt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();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34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1308949" y="5245639"/>
            <a:ext cx="4205311" cy="563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Objectives</a:t>
            </a:r>
          </a:p>
        </p:txBody>
      </p:sp>
      <p:sp>
        <p:nvSpPr>
          <p:cNvPr id="316420" name="Rectangle 4"/>
          <p:cNvSpPr>
            <a:spLocks noGrp="1" noChangeArrowheads="1"/>
          </p:cNvSpPr>
          <p:nvPr>
            <p:ph idx="1"/>
          </p:nvPr>
        </p:nvSpPr>
        <p:spPr>
          <a:xfrm>
            <a:off x="1271546" y="1189038"/>
            <a:ext cx="6604601" cy="51641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OSC/PLL Clock Module</a:t>
            </a:r>
          </a:p>
          <a:p>
            <a:pPr>
              <a:lnSpc>
                <a:spcPct val="140000"/>
              </a:lnSpc>
            </a:pPr>
            <a:r>
              <a:rPr lang="en-US" dirty="0"/>
              <a:t>Watchdog Timer</a:t>
            </a:r>
          </a:p>
          <a:p>
            <a:pPr>
              <a:lnSpc>
                <a:spcPct val="140000"/>
              </a:lnSpc>
            </a:pPr>
            <a:r>
              <a:rPr lang="en-US" dirty="0"/>
              <a:t>General Purpose </a:t>
            </a:r>
            <a:r>
              <a:rPr lang="en-US" dirty="0" smtClean="0"/>
              <a:t>I/O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/>
              <a:t>External Interrupts</a:t>
            </a:r>
          </a:p>
          <a:p>
            <a:pPr>
              <a:lnSpc>
                <a:spcPct val="140000"/>
              </a:lnSpc>
            </a:pPr>
            <a:r>
              <a:rPr lang="en-US" dirty="0"/>
              <a:t>Low Power Modes</a:t>
            </a:r>
          </a:p>
          <a:p>
            <a:pPr>
              <a:lnSpc>
                <a:spcPct val="140000"/>
              </a:lnSpc>
            </a:pPr>
            <a:r>
              <a:rPr lang="en-US" dirty="0"/>
              <a:t>Register Protection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Protection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01" y="879447"/>
            <a:ext cx="8871478" cy="1687680"/>
          </a:xfrm>
        </p:spPr>
        <p:txBody>
          <a:bodyPr>
            <a:noAutofit/>
          </a:bodyPr>
          <a:lstStyle/>
          <a:p>
            <a:r>
              <a:rPr lang="en-US" sz="2400" dirty="0" smtClean="0"/>
              <a:t>“LOCK” registers protects several system configuration registers from spurious CPU writes</a:t>
            </a:r>
          </a:p>
          <a:p>
            <a:r>
              <a:rPr lang="en-US" sz="2400" dirty="0" smtClean="0"/>
              <a:t>Once the LOCK </a:t>
            </a:r>
            <a:r>
              <a:rPr lang="en-US" sz="2400" dirty="0" err="1" smtClean="0"/>
              <a:t>Driverlib</a:t>
            </a:r>
            <a:r>
              <a:rPr lang="en-US" sz="2400" dirty="0" smtClean="0"/>
              <a:t> functions are set the respective locked registers can no longer be modified by software: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578590"/>
              </p:ext>
            </p:extLst>
          </p:nvPr>
        </p:nvGraphicFramePr>
        <p:xfrm>
          <a:off x="168701" y="2564895"/>
          <a:ext cx="8803712" cy="2346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68385"/>
                <a:gridCol w="2534708"/>
                <a:gridCol w="3100619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ASysCtl_lockTemperatureSensor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ASysCtl_lockCMPHNMux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PGA_lockRegisters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ASysCtl_lockANAREF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ASysCtl_lockCMPLNMux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SysCtl_lockAccessControlRegs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ASysCtl_lockVMON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ASysCtl_lockVREG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SysCtl_lockSyncSelect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ASysCtl_lockDCDC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DAC_lockRegister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XBAR_lockInput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ASysCtl_lockPGAADCINMux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EPWM_lockRegisters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XBAR_lockOutput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ASysCtl_lockCMPHPMux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HRPWM_lockRegisters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XBAR_lockEPWM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ASysCtl_lockCMPLPMux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MemCfg_commitConfig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864647"/>
              </p:ext>
            </p:extLst>
          </p:nvPr>
        </p:nvGraphicFramePr>
        <p:xfrm>
          <a:off x="160312" y="5582040"/>
          <a:ext cx="8803712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68385"/>
                <a:gridCol w="2534708"/>
                <a:gridCol w="3100619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FSI_lockTxCtrl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GPIO_lockPortConfig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MemCfg_lockConfig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FSI_lockRxCtrl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GPIO_unlockPortConfig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MemCfg_unlockConfig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SysCtl_lockExtADCSOCSelect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27872" y="5130628"/>
            <a:ext cx="8929085" cy="477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2400" dirty="0" smtClean="0"/>
              <a:t>The following </a:t>
            </a:r>
            <a:r>
              <a:rPr lang="en-US" sz="2400" dirty="0" err="1" smtClean="0"/>
              <a:t>Driverlib</a:t>
            </a:r>
            <a:r>
              <a:rPr lang="en-US" sz="2400" dirty="0" smtClean="0"/>
              <a:t> functions can be locked/unlocked: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02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EALLOW Protection </a:t>
            </a:r>
            <a:r>
              <a:rPr lang="en-US" sz="2000" dirty="0"/>
              <a:t>(1 of 2)</a:t>
            </a:r>
          </a:p>
        </p:txBody>
      </p:sp>
      <p:sp>
        <p:nvSpPr>
          <p:cNvPr id="364563" name="Rectangle 19"/>
          <p:cNvSpPr>
            <a:spLocks noGrp="1" noChangeArrowheads="1"/>
          </p:cNvSpPr>
          <p:nvPr>
            <p:ph idx="1"/>
          </p:nvPr>
        </p:nvSpPr>
        <p:spPr>
          <a:xfrm>
            <a:off x="195263" y="1182688"/>
            <a:ext cx="8755062" cy="5238750"/>
          </a:xfrm>
        </p:spPr>
        <p:txBody>
          <a:bodyPr/>
          <a:lstStyle/>
          <a:p>
            <a:pPr marL="461963" indent="-461963"/>
            <a:r>
              <a:rPr lang="en-US" sz="2800" dirty="0"/>
              <a:t>EALLOW stands for </a:t>
            </a:r>
            <a:r>
              <a:rPr lang="en-US" sz="2800" i="1" dirty="0"/>
              <a:t>Emulation Allow</a:t>
            </a:r>
          </a:p>
          <a:p>
            <a:pPr marL="461963" indent="-461963"/>
            <a:r>
              <a:rPr lang="en-US" sz="2800" dirty="0"/>
              <a:t>Code access to protected registers allowed only when EALLOW = 1 in the ST1 register</a:t>
            </a:r>
          </a:p>
          <a:p>
            <a:pPr marL="461963" indent="-461963"/>
            <a:r>
              <a:rPr lang="en-US" sz="2800" dirty="0"/>
              <a:t>The emulator can always access protected registers</a:t>
            </a:r>
          </a:p>
          <a:p>
            <a:pPr marL="461963" indent="-461963"/>
            <a:r>
              <a:rPr lang="en-US" sz="2800" dirty="0"/>
              <a:t>EALLOW bit controlled by assembly level instructions</a:t>
            </a:r>
          </a:p>
          <a:p>
            <a:pPr marL="914400" lvl="1" indent="-247650"/>
            <a:r>
              <a:rPr lang="en-US" sz="2400" dirty="0"/>
              <a:t>‘EALLOW’ sets the bit (register access enabled)</a:t>
            </a:r>
          </a:p>
          <a:p>
            <a:pPr marL="914400" lvl="1" indent="-247650"/>
            <a:r>
              <a:rPr lang="en-US" sz="2400" dirty="0"/>
              <a:t>‘EDIS’ clears the bit (register access disabled)</a:t>
            </a:r>
          </a:p>
          <a:p>
            <a:pPr marL="461963" indent="-461963"/>
            <a:r>
              <a:rPr lang="en-US" sz="2800" dirty="0"/>
              <a:t>EALLOW bit cleared upon ISR entry, restored upon exit</a:t>
            </a:r>
          </a:p>
          <a:p>
            <a:pPr marL="461963" indent="-461963"/>
            <a:endParaRPr lang="en-US" sz="2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EALLOW Protection </a:t>
            </a:r>
            <a:r>
              <a:rPr lang="en-US" sz="2000" dirty="0"/>
              <a:t>(2 of 2)</a:t>
            </a:r>
          </a:p>
        </p:txBody>
      </p:sp>
      <p:sp>
        <p:nvSpPr>
          <p:cNvPr id="367622" name="Rectangle 6"/>
          <p:cNvSpPr>
            <a:spLocks noChangeArrowheads="1"/>
          </p:cNvSpPr>
          <p:nvPr/>
        </p:nvSpPr>
        <p:spPr bwMode="auto">
          <a:xfrm>
            <a:off x="617538" y="2737716"/>
            <a:ext cx="7916862" cy="33305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91440" bIns="91440">
            <a:spAutoFit/>
          </a:bodyPr>
          <a:lstStyle/>
          <a:p>
            <a:pPr>
              <a:lnSpc>
                <a:spcPct val="70000"/>
              </a:lnSpc>
              <a:tabLst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Device Configuration &amp; </a:t>
            </a:r>
            <a:r>
              <a:rPr lang="en-US" sz="2000" dirty="0">
                <a:latin typeface="Arial" charset="0"/>
              </a:rPr>
              <a:t>Emulation</a:t>
            </a:r>
          </a:p>
          <a:p>
            <a:pPr>
              <a:lnSpc>
                <a:spcPct val="70000"/>
              </a:lnSpc>
              <a:tabLst>
                <a:tab pos="2743200" algn="l"/>
              </a:tabLst>
            </a:pPr>
            <a:r>
              <a:rPr lang="en-US" sz="2000" dirty="0">
                <a:latin typeface="Arial" charset="0"/>
              </a:rPr>
              <a:t>Flash</a:t>
            </a:r>
          </a:p>
          <a:p>
            <a:pPr>
              <a:lnSpc>
                <a:spcPct val="70000"/>
              </a:lnSpc>
              <a:tabLst>
                <a:tab pos="2743200" algn="l"/>
              </a:tabLst>
            </a:pPr>
            <a:r>
              <a:rPr lang="en-US" sz="2000" dirty="0">
                <a:latin typeface="Arial" charset="0"/>
              </a:rPr>
              <a:t>Code Security Module</a:t>
            </a:r>
          </a:p>
          <a:p>
            <a:pPr>
              <a:lnSpc>
                <a:spcPct val="70000"/>
              </a:lnSpc>
              <a:tabLst>
                <a:tab pos="2743200" algn="l"/>
              </a:tabLst>
            </a:pPr>
            <a:r>
              <a:rPr lang="en-US" sz="2000" dirty="0">
                <a:latin typeface="Arial" charset="0"/>
              </a:rPr>
              <a:t>PIE Vector Table</a:t>
            </a:r>
          </a:p>
          <a:p>
            <a:pPr>
              <a:lnSpc>
                <a:spcPct val="70000"/>
              </a:lnSpc>
              <a:tabLst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DMA, CLA, SD, EMIF, X-Bar </a:t>
            </a:r>
            <a:r>
              <a:rPr lang="en-US" sz="2000" dirty="0">
                <a:latin typeface="Arial" charset="0"/>
              </a:rPr>
              <a:t>(some registers)</a:t>
            </a:r>
          </a:p>
          <a:p>
            <a:pPr>
              <a:lnSpc>
                <a:spcPct val="70000"/>
              </a:lnSpc>
              <a:tabLst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CANA/B </a:t>
            </a:r>
            <a:r>
              <a:rPr lang="en-US" sz="2000" dirty="0">
                <a:latin typeface="Arial" charset="0"/>
              </a:rPr>
              <a:t>(control registers only; mailbox RAM not protected)</a:t>
            </a:r>
          </a:p>
          <a:p>
            <a:pPr>
              <a:lnSpc>
                <a:spcPct val="70000"/>
              </a:lnSpc>
              <a:tabLst>
                <a:tab pos="2743200" algn="l"/>
              </a:tabLst>
            </a:pPr>
            <a:r>
              <a:rPr lang="en-US" sz="2000" dirty="0" err="1" smtClean="0">
                <a:latin typeface="Arial" charset="0"/>
              </a:rPr>
              <a:t>ePWM</a:t>
            </a:r>
            <a:r>
              <a:rPr lang="en-US" sz="2000" dirty="0" smtClean="0">
                <a:latin typeface="Arial" charset="0"/>
              </a:rPr>
              <a:t>, CMPSS, ADC, DAC </a:t>
            </a:r>
            <a:r>
              <a:rPr lang="en-US" sz="2000" dirty="0">
                <a:latin typeface="Arial" charset="0"/>
              </a:rPr>
              <a:t>(some registers)</a:t>
            </a:r>
          </a:p>
          <a:p>
            <a:pPr>
              <a:lnSpc>
                <a:spcPct val="70000"/>
              </a:lnSpc>
              <a:tabLst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GPIO </a:t>
            </a:r>
            <a:r>
              <a:rPr lang="en-US" sz="2000" dirty="0">
                <a:latin typeface="Arial" charset="0"/>
              </a:rPr>
              <a:t>(control registers only)</a:t>
            </a:r>
          </a:p>
          <a:p>
            <a:pPr>
              <a:lnSpc>
                <a:spcPct val="70000"/>
              </a:lnSpc>
              <a:tabLst>
                <a:tab pos="2743200" algn="l"/>
              </a:tabLst>
            </a:pPr>
            <a:r>
              <a:rPr lang="en-US" sz="2000" dirty="0">
                <a:latin typeface="Arial" charset="0"/>
              </a:rPr>
              <a:t>System Control</a:t>
            </a:r>
          </a:p>
        </p:txBody>
      </p:sp>
      <p:sp>
        <p:nvSpPr>
          <p:cNvPr id="367624" name="Text Box 8"/>
          <p:cNvSpPr txBox="1">
            <a:spLocks noChangeArrowheads="1"/>
          </p:cNvSpPr>
          <p:nvPr/>
        </p:nvSpPr>
        <p:spPr bwMode="auto">
          <a:xfrm>
            <a:off x="511175" y="6112741"/>
            <a:ext cx="7806624" cy="3139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 i="1" dirty="0">
                <a:latin typeface="Arial" charset="0"/>
              </a:rPr>
              <a:t>See device </a:t>
            </a:r>
            <a:r>
              <a:rPr lang="en-US" sz="1800" b="0" i="1" dirty="0" smtClean="0">
                <a:latin typeface="Arial" charset="0"/>
              </a:rPr>
              <a:t>data sheet </a:t>
            </a:r>
            <a:r>
              <a:rPr lang="en-US" sz="1800" b="0" i="1" dirty="0">
                <a:latin typeface="Arial" charset="0"/>
              </a:rPr>
              <a:t>and </a:t>
            </a:r>
            <a:r>
              <a:rPr lang="en-US" sz="1800" b="0" i="1" dirty="0" smtClean="0">
                <a:latin typeface="Arial" charset="0"/>
              </a:rPr>
              <a:t>Technical Reference Manual for </a:t>
            </a:r>
            <a:r>
              <a:rPr lang="en-US" sz="1800" b="0" i="1" dirty="0">
                <a:latin typeface="Arial" charset="0"/>
              </a:rPr>
              <a:t>detailed listings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idx="1"/>
          </p:nvPr>
        </p:nvSpPr>
        <p:spPr>
          <a:xfrm>
            <a:off x="425884" y="1009506"/>
            <a:ext cx="8293820" cy="1497782"/>
          </a:xfrm>
        </p:spPr>
        <p:txBody>
          <a:bodyPr>
            <a:normAutofit/>
          </a:bodyPr>
          <a:lstStyle/>
          <a:p>
            <a:pPr marL="461963" indent="-461963"/>
            <a:r>
              <a:rPr lang="en-US" sz="2800" i="1" dirty="0" err="1" smtClean="0">
                <a:solidFill>
                  <a:srgbClr val="FF0000"/>
                </a:solidFill>
              </a:rPr>
              <a:t>Driverlib</a:t>
            </a:r>
            <a:r>
              <a:rPr lang="en-US" sz="2800" i="1" dirty="0" smtClean="0">
                <a:solidFill>
                  <a:srgbClr val="FF0000"/>
                </a:solidFill>
              </a:rPr>
              <a:t> functions automatically take care of EALLOW and EDIS protection</a:t>
            </a:r>
          </a:p>
          <a:p>
            <a:pPr marL="461963" indent="-461963"/>
            <a:r>
              <a:rPr lang="en-US" sz="2800" dirty="0" smtClean="0"/>
              <a:t>The following registers are protected:</a:t>
            </a:r>
            <a:endParaRPr lang="en-US" sz="2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>
            <a:normAutofit/>
          </a:bodyPr>
          <a:lstStyle/>
          <a:p>
            <a:r>
              <a:rPr lang="en-US" dirty="0"/>
              <a:t>Lab 5: Procedure - System Initialization</a:t>
            </a:r>
          </a:p>
        </p:txBody>
      </p:sp>
      <p:sp>
        <p:nvSpPr>
          <p:cNvPr id="300038" name="Rectangle 6"/>
          <p:cNvSpPr>
            <a:spLocks noGrp="1" noChangeArrowheads="1"/>
          </p:cNvSpPr>
          <p:nvPr>
            <p:ph idx="1"/>
          </p:nvPr>
        </p:nvSpPr>
        <p:spPr>
          <a:xfrm>
            <a:off x="220211" y="1079500"/>
            <a:ext cx="8686800" cy="5114636"/>
          </a:xfrm>
        </p:spPr>
        <p:txBody>
          <a:bodyPr>
            <a:normAutofit/>
          </a:bodyPr>
          <a:lstStyle/>
          <a:p>
            <a:r>
              <a:rPr lang="en-US" sz="2800" b="0" dirty="0"/>
              <a:t>LAB5 files have been provided as a starting point</a:t>
            </a:r>
          </a:p>
          <a:p>
            <a:r>
              <a:rPr lang="en-US" sz="2800" b="0" dirty="0" smtClean="0"/>
              <a:t>Use watchdog to generate a reset and interrupt:</a:t>
            </a:r>
            <a:endParaRPr lang="en-US" sz="2800" b="0" dirty="0"/>
          </a:p>
          <a:p>
            <a:pPr lvl="1">
              <a:buFont typeface="Wingdings" pitchFamily="2" charset="2"/>
              <a:buNone/>
            </a:pPr>
            <a:r>
              <a:rPr lang="en-US" b="0" u="sng" dirty="0"/>
              <a:t>Part 1</a:t>
            </a:r>
          </a:p>
          <a:p>
            <a:pPr lvl="1"/>
            <a:r>
              <a:rPr lang="en-US" sz="2400" b="0" dirty="0" smtClean="0">
                <a:cs typeface="Times New Roman" pitchFamily="18" charset="0"/>
              </a:rPr>
              <a:t>Perform processor system initialization</a:t>
            </a:r>
          </a:p>
          <a:p>
            <a:pPr lvl="2"/>
            <a:r>
              <a:rPr lang="en-US" sz="2000" b="0" dirty="0" smtClean="0">
                <a:cs typeface="Times New Roman" pitchFamily="18" charset="0"/>
              </a:rPr>
              <a:t>Test operation with watchdog disabled</a:t>
            </a:r>
            <a:endParaRPr lang="en-US" sz="2000" b="0" dirty="0">
              <a:cs typeface="Times New Roman" pitchFamily="18" charset="0"/>
            </a:endParaRPr>
          </a:p>
          <a:p>
            <a:pPr lvl="1"/>
            <a:r>
              <a:rPr lang="en-US" sz="2400" b="0" dirty="0" smtClean="0">
                <a:cs typeface="Times New Roman" pitchFamily="18" charset="0"/>
              </a:rPr>
              <a:t>Configure the watchdog to generate a reset</a:t>
            </a:r>
          </a:p>
          <a:p>
            <a:pPr lvl="2"/>
            <a:r>
              <a:rPr lang="en-US" sz="2000" b="0" dirty="0" smtClean="0">
                <a:cs typeface="Times New Roman" pitchFamily="18" charset="0"/>
              </a:rPr>
              <a:t>Learn about reset process </a:t>
            </a:r>
            <a:endParaRPr lang="en-US" sz="2000" b="0" dirty="0">
              <a:cs typeface="Times New Roman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0" u="sng" dirty="0" smtClean="0">
                <a:cs typeface="Times New Roman" pitchFamily="18" charset="0"/>
              </a:rPr>
              <a:t>Part </a:t>
            </a:r>
            <a:r>
              <a:rPr lang="en-US" b="0" u="sng" dirty="0">
                <a:cs typeface="Times New Roman" pitchFamily="18" charset="0"/>
              </a:rPr>
              <a:t>2</a:t>
            </a:r>
          </a:p>
          <a:p>
            <a:pPr lvl="1"/>
            <a:r>
              <a:rPr lang="en-US" sz="2400" b="0" dirty="0">
                <a:cs typeface="Times New Roman" pitchFamily="18" charset="0"/>
              </a:rPr>
              <a:t>Initialize the peripheral interrupt expansion (PIE) </a:t>
            </a:r>
            <a:r>
              <a:rPr lang="en-US" sz="2400" b="0" dirty="0" smtClean="0">
                <a:cs typeface="Times New Roman" pitchFamily="18" charset="0"/>
              </a:rPr>
              <a:t>vectors</a:t>
            </a:r>
            <a:endParaRPr lang="en-US" sz="2400" b="0" dirty="0"/>
          </a:p>
          <a:p>
            <a:pPr lvl="1"/>
            <a:r>
              <a:rPr lang="en-US" sz="2400" b="0" dirty="0" smtClean="0"/>
              <a:t>Configure the watchdog to generate an interrupt</a:t>
            </a:r>
          </a:p>
          <a:p>
            <a:pPr lvl="2"/>
            <a:r>
              <a:rPr lang="en-US" sz="2000" b="0" dirty="0" smtClean="0"/>
              <a:t>Learn about the interrupt process</a:t>
            </a:r>
            <a:endParaRPr lang="en-US" sz="2000" b="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76"/>
          <p:cNvSpPr txBox="1">
            <a:spLocks noChangeArrowheads="1"/>
          </p:cNvSpPr>
          <p:nvPr/>
        </p:nvSpPr>
        <p:spPr bwMode="auto">
          <a:xfrm>
            <a:off x="955675" y="3770252"/>
            <a:ext cx="7212013" cy="1655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effectLst/>
              </a:rPr>
              <a:t>C2000 Technical Training</a:t>
            </a:r>
            <a:endParaRPr lang="en-US" sz="3600" dirty="0">
              <a:effectLst/>
            </a:endParaRPr>
          </a:p>
          <a:p>
            <a:pPr algn="ctr"/>
            <a:endParaRPr lang="en-US" b="0" dirty="0">
              <a:effectLst/>
              <a:latin typeface="Arial" charset="0"/>
            </a:endParaRPr>
          </a:p>
          <a:p>
            <a:pPr algn="ctr"/>
            <a:r>
              <a:rPr lang="en-US" b="0" dirty="0" smtClean="0">
                <a:effectLst/>
                <a:latin typeface="Arial" charset="0"/>
              </a:rPr>
              <a:t>www.ti.com/c2000</a:t>
            </a:r>
            <a:endParaRPr lang="en-US" b="0" dirty="0">
              <a:effectLst/>
              <a:latin typeface="Arial" charset="0"/>
            </a:endParaRPr>
          </a:p>
        </p:txBody>
      </p:sp>
      <p:pic>
        <p:nvPicPr>
          <p:cNvPr id="11" name="Picture 10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1745" y="1517496"/>
            <a:ext cx="7013462" cy="16459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9639"/>
            <a:ext cx="90678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Oscillator </a:t>
            </a:r>
            <a:r>
              <a:rPr lang="en-US" sz="4000" dirty="0"/>
              <a:t>/ PLL Clock </a:t>
            </a:r>
            <a:r>
              <a:rPr lang="en-US" sz="4000" dirty="0" smtClean="0"/>
              <a:t>Module</a:t>
            </a:r>
            <a:endParaRPr lang="en-US" sz="2000" dirty="0"/>
          </a:p>
        </p:txBody>
      </p:sp>
      <p:sp>
        <p:nvSpPr>
          <p:cNvPr id="138" name="Text Box 164"/>
          <p:cNvSpPr txBox="1">
            <a:spLocks noChangeArrowheads="1"/>
          </p:cNvSpPr>
          <p:nvPr/>
        </p:nvSpPr>
        <p:spPr bwMode="auto">
          <a:xfrm>
            <a:off x="66476" y="6588292"/>
            <a:ext cx="939681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latin typeface="Arial" charset="0"/>
              </a:rPr>
              <a:t>* </a:t>
            </a:r>
            <a:r>
              <a:rPr lang="en-US" sz="1400" dirty="0" smtClean="0">
                <a:latin typeface="Arial" charset="0"/>
              </a:rPr>
              <a:t> default</a:t>
            </a:r>
            <a:endParaRPr lang="en-US" sz="1400" dirty="0">
              <a:latin typeface="Arial" charset="0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964669" y="2205657"/>
            <a:ext cx="1144371" cy="1246187"/>
            <a:chOff x="117475" y="4999927"/>
            <a:chExt cx="1144371" cy="1246187"/>
          </a:xfrm>
        </p:grpSpPr>
        <p:grpSp>
          <p:nvGrpSpPr>
            <p:cNvPr id="146" name="Group 46"/>
            <p:cNvGrpSpPr>
              <a:grpSpLocks/>
            </p:cNvGrpSpPr>
            <p:nvPr/>
          </p:nvGrpSpPr>
          <p:grpSpPr bwMode="auto">
            <a:xfrm>
              <a:off x="388938" y="5480939"/>
              <a:ext cx="271463" cy="290513"/>
              <a:chOff x="1923" y="3783"/>
              <a:chExt cx="171" cy="183"/>
            </a:xfrm>
          </p:grpSpPr>
          <p:sp>
            <p:nvSpPr>
              <p:cNvPr id="167" name="Rectangle 47"/>
              <p:cNvSpPr>
                <a:spLocks noChangeArrowheads="1"/>
              </p:cNvSpPr>
              <p:nvPr/>
            </p:nvSpPr>
            <p:spPr bwMode="auto">
              <a:xfrm>
                <a:off x="1932" y="3824"/>
                <a:ext cx="153" cy="100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68" name="Line 48"/>
              <p:cNvSpPr>
                <a:spLocks noChangeShapeType="1"/>
              </p:cNvSpPr>
              <p:nvPr/>
            </p:nvSpPr>
            <p:spPr bwMode="auto">
              <a:xfrm>
                <a:off x="1923" y="3783"/>
                <a:ext cx="17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" name="Line 49"/>
              <p:cNvSpPr>
                <a:spLocks noChangeShapeType="1"/>
              </p:cNvSpPr>
              <p:nvPr/>
            </p:nvSpPr>
            <p:spPr bwMode="auto">
              <a:xfrm>
                <a:off x="1923" y="3966"/>
                <a:ext cx="17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47" name="Text Box 50"/>
            <p:cNvSpPr txBox="1">
              <a:spLocks noChangeArrowheads="1"/>
            </p:cNvSpPr>
            <p:nvPr/>
          </p:nvSpPr>
          <p:spPr bwMode="auto">
            <a:xfrm>
              <a:off x="514350" y="5941314"/>
              <a:ext cx="401638" cy="3048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dirty="0">
                  <a:latin typeface="Arial" charset="0"/>
                </a:rPr>
                <a:t>X2</a:t>
              </a:r>
            </a:p>
          </p:txBody>
        </p:sp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 rot="16200000">
              <a:off x="568108" y="5476177"/>
              <a:ext cx="1082675" cy="3048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dirty="0">
                  <a:latin typeface="Arial" charset="0"/>
                </a:rPr>
                <a:t>XTAL OSC</a:t>
              </a:r>
              <a:endParaRPr lang="en-US" sz="2000" dirty="0">
                <a:latin typeface="Arial" charset="0"/>
              </a:endParaRPr>
            </a:p>
          </p:txBody>
        </p:sp>
        <p:sp>
          <p:nvSpPr>
            <p:cNvPr id="156" name="Text Box 53"/>
            <p:cNvSpPr txBox="1">
              <a:spLocks noChangeArrowheads="1"/>
            </p:cNvSpPr>
            <p:nvPr/>
          </p:nvSpPr>
          <p:spPr bwMode="auto">
            <a:xfrm>
              <a:off x="514350" y="4999927"/>
              <a:ext cx="401638" cy="3048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dirty="0">
                  <a:latin typeface="Arial" charset="0"/>
                </a:rPr>
                <a:t>X1</a:t>
              </a:r>
            </a:p>
          </p:txBody>
        </p:sp>
        <p:sp>
          <p:nvSpPr>
            <p:cNvPr id="157" name="Freeform 54"/>
            <p:cNvSpPr>
              <a:spLocks/>
            </p:cNvSpPr>
            <p:nvPr/>
          </p:nvSpPr>
          <p:spPr bwMode="auto">
            <a:xfrm>
              <a:off x="525463" y="5271389"/>
              <a:ext cx="430213" cy="211138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0" y="0"/>
                </a:cxn>
                <a:cxn ang="0">
                  <a:pos x="290" y="0"/>
                </a:cxn>
              </a:cxnLst>
              <a:rect l="0" t="0" r="r" b="b"/>
              <a:pathLst>
                <a:path w="290" h="145">
                  <a:moveTo>
                    <a:pt x="0" y="145"/>
                  </a:move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55"/>
            <p:cNvSpPr>
              <a:spLocks/>
            </p:cNvSpPr>
            <p:nvPr/>
          </p:nvSpPr>
          <p:spPr bwMode="auto">
            <a:xfrm flipV="1">
              <a:off x="525463" y="5774627"/>
              <a:ext cx="430213" cy="211138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0" y="0"/>
                </a:cxn>
                <a:cxn ang="0">
                  <a:pos x="290" y="0"/>
                </a:cxn>
              </a:cxnLst>
              <a:rect l="0" t="0" r="r" b="b"/>
              <a:pathLst>
                <a:path w="290" h="145">
                  <a:moveTo>
                    <a:pt x="0" y="145"/>
                  </a:move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" name="Text Box 56"/>
            <p:cNvSpPr txBox="1">
              <a:spLocks noChangeArrowheads="1"/>
            </p:cNvSpPr>
            <p:nvPr/>
          </p:nvSpPr>
          <p:spPr bwMode="auto">
            <a:xfrm rot="16200000">
              <a:off x="-53975" y="5473002"/>
              <a:ext cx="647700" cy="3048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dirty="0">
                  <a:latin typeface="Arial" charset="0"/>
                </a:rPr>
                <a:t>XTAL</a:t>
              </a:r>
            </a:p>
          </p:txBody>
        </p:sp>
      </p:grpSp>
      <p:sp>
        <p:nvSpPr>
          <p:cNvPr id="170" name="Line 67"/>
          <p:cNvSpPr>
            <a:spLocks noChangeShapeType="1"/>
          </p:cNvSpPr>
          <p:nvPr/>
        </p:nvSpPr>
        <p:spPr bwMode="auto">
          <a:xfrm flipH="1">
            <a:off x="820256" y="2482596"/>
            <a:ext cx="54653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71" name="Text Box 68"/>
          <p:cNvSpPr txBox="1">
            <a:spLocks noChangeArrowheads="1"/>
          </p:cNvSpPr>
          <p:nvPr/>
        </p:nvSpPr>
        <p:spPr bwMode="auto">
          <a:xfrm>
            <a:off x="153039" y="2251359"/>
            <a:ext cx="766557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i="1" dirty="0" smtClean="0">
                <a:latin typeface="Arial" charset="0"/>
              </a:rPr>
              <a:t>XCLKIN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i="1" dirty="0" smtClean="0">
                <a:latin typeface="Arial" charset="0"/>
              </a:rPr>
              <a:t>(X2 </a:t>
            </a:r>
            <a:r>
              <a:rPr lang="en-US" sz="1200" b="0" i="1" dirty="0" err="1" smtClean="0">
                <a:latin typeface="Arial" charset="0"/>
              </a:rPr>
              <a:t>n.c.</a:t>
            </a:r>
            <a:r>
              <a:rPr lang="en-US" sz="1200" b="0" i="1" dirty="0" smtClean="0">
                <a:latin typeface="Arial" charset="0"/>
              </a:rPr>
              <a:t>)</a:t>
            </a:r>
            <a:endParaRPr lang="en-US" sz="1200" b="0" i="1" dirty="0">
              <a:latin typeface="Arial" charset="0"/>
            </a:endParaRPr>
          </a:p>
        </p:txBody>
      </p:sp>
      <p:sp>
        <p:nvSpPr>
          <p:cNvPr id="172" name="Text Box 72"/>
          <p:cNvSpPr txBox="1">
            <a:spLocks noChangeArrowheads="1"/>
          </p:cNvSpPr>
          <p:nvPr/>
        </p:nvSpPr>
        <p:spPr bwMode="auto">
          <a:xfrm>
            <a:off x="453120" y="745623"/>
            <a:ext cx="920445" cy="60939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Internal</a:t>
            </a:r>
          </a:p>
          <a:p>
            <a:pPr algn="ctr"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OSC 1</a:t>
            </a:r>
          </a:p>
          <a:p>
            <a:pPr algn="ctr"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(10 MHz)</a:t>
            </a:r>
          </a:p>
        </p:txBody>
      </p:sp>
      <p:sp>
        <p:nvSpPr>
          <p:cNvPr id="173" name="Text Box 75"/>
          <p:cNvSpPr txBox="1">
            <a:spLocks noChangeArrowheads="1"/>
          </p:cNvSpPr>
          <p:nvPr/>
        </p:nvSpPr>
        <p:spPr bwMode="auto">
          <a:xfrm>
            <a:off x="453120" y="1489997"/>
            <a:ext cx="920445" cy="60939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Internal</a:t>
            </a:r>
          </a:p>
          <a:p>
            <a:pPr algn="ctr"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OSC 2</a:t>
            </a:r>
          </a:p>
          <a:p>
            <a:pPr algn="ctr"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(10 MHz)</a:t>
            </a:r>
          </a:p>
        </p:txBody>
      </p:sp>
      <p:sp>
        <p:nvSpPr>
          <p:cNvPr id="174" name="Line 81"/>
          <p:cNvSpPr>
            <a:spLocks noChangeShapeType="1"/>
          </p:cNvSpPr>
          <p:nvPr/>
        </p:nvSpPr>
        <p:spPr bwMode="auto">
          <a:xfrm>
            <a:off x="1368497" y="1795001"/>
            <a:ext cx="219358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" name="Line 89"/>
          <p:cNvSpPr>
            <a:spLocks noChangeShapeType="1"/>
          </p:cNvSpPr>
          <p:nvPr/>
        </p:nvSpPr>
        <p:spPr bwMode="auto">
          <a:xfrm>
            <a:off x="1375574" y="1049203"/>
            <a:ext cx="632923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" name="Text Box 91"/>
          <p:cNvSpPr txBox="1">
            <a:spLocks noChangeArrowheads="1"/>
          </p:cNvSpPr>
          <p:nvPr/>
        </p:nvSpPr>
        <p:spPr bwMode="auto">
          <a:xfrm>
            <a:off x="3944043" y="1087590"/>
            <a:ext cx="1181734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i="1" dirty="0">
                <a:solidFill>
                  <a:srgbClr val="FF0000"/>
                </a:solidFill>
                <a:latin typeface="Arial" charset="0"/>
              </a:rPr>
              <a:t>CLKSRCCTL1</a:t>
            </a:r>
          </a:p>
        </p:txBody>
      </p:sp>
      <p:sp>
        <p:nvSpPr>
          <p:cNvPr id="184" name="Rectangle 119"/>
          <p:cNvSpPr>
            <a:spLocks noChangeArrowheads="1"/>
          </p:cNvSpPr>
          <p:nvPr/>
        </p:nvSpPr>
        <p:spPr bwMode="auto">
          <a:xfrm>
            <a:off x="4330436" y="2273569"/>
            <a:ext cx="879475" cy="7159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dirty="0">
                <a:latin typeface="Arial" charset="0"/>
              </a:rPr>
              <a:t>PLL</a:t>
            </a:r>
          </a:p>
        </p:txBody>
      </p:sp>
      <p:sp>
        <p:nvSpPr>
          <p:cNvPr id="185" name="Line 120"/>
          <p:cNvSpPr>
            <a:spLocks noChangeShapeType="1"/>
          </p:cNvSpPr>
          <p:nvPr/>
        </p:nvSpPr>
        <p:spPr bwMode="auto">
          <a:xfrm>
            <a:off x="3865298" y="1795732"/>
            <a:ext cx="2276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121"/>
          <p:cNvSpPr>
            <a:spLocks noChangeShapeType="1"/>
          </p:cNvSpPr>
          <p:nvPr/>
        </p:nvSpPr>
        <p:spPr bwMode="auto">
          <a:xfrm>
            <a:off x="5205148" y="2630757"/>
            <a:ext cx="93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Text Box 122"/>
          <p:cNvSpPr txBox="1">
            <a:spLocks noChangeArrowheads="1"/>
          </p:cNvSpPr>
          <p:nvPr/>
        </p:nvSpPr>
        <p:spPr bwMode="auto">
          <a:xfrm>
            <a:off x="5206736" y="2351357"/>
            <a:ext cx="891591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PLLCLK</a:t>
            </a:r>
            <a:endParaRPr lang="en-US" sz="1400" dirty="0">
              <a:latin typeface="Arial" charset="0"/>
            </a:endParaRPr>
          </a:p>
        </p:txBody>
      </p:sp>
      <p:sp>
        <p:nvSpPr>
          <p:cNvPr id="188" name="Text Box 123"/>
          <p:cNvSpPr txBox="1">
            <a:spLocks noChangeArrowheads="1"/>
          </p:cNvSpPr>
          <p:nvPr/>
        </p:nvSpPr>
        <p:spPr bwMode="auto">
          <a:xfrm>
            <a:off x="4708261" y="1535382"/>
            <a:ext cx="9350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OSCCLK</a:t>
            </a:r>
          </a:p>
        </p:txBody>
      </p:sp>
      <p:sp>
        <p:nvSpPr>
          <p:cNvPr id="189" name="Text Box 126"/>
          <p:cNvSpPr txBox="1">
            <a:spLocks noChangeArrowheads="1"/>
          </p:cNvSpPr>
          <p:nvPr/>
        </p:nvSpPr>
        <p:spPr bwMode="auto">
          <a:xfrm>
            <a:off x="7669739" y="2044333"/>
            <a:ext cx="1252266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PLLSYSCLK</a:t>
            </a:r>
            <a:endParaRPr lang="en-US" sz="1400" dirty="0">
              <a:latin typeface="Arial" charset="0"/>
            </a:endParaRPr>
          </a:p>
        </p:txBody>
      </p:sp>
      <p:sp>
        <p:nvSpPr>
          <p:cNvPr id="190" name="Text Box 133"/>
          <p:cNvSpPr txBox="1">
            <a:spLocks noChangeArrowheads="1"/>
          </p:cNvSpPr>
          <p:nvPr/>
        </p:nvSpPr>
        <p:spPr bwMode="auto">
          <a:xfrm>
            <a:off x="4517761" y="1751282"/>
            <a:ext cx="122872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(PLL bypass)</a:t>
            </a:r>
          </a:p>
        </p:txBody>
      </p:sp>
      <p:sp>
        <p:nvSpPr>
          <p:cNvPr id="191" name="Line 135"/>
          <p:cNvSpPr>
            <a:spLocks noChangeShapeType="1"/>
          </p:cNvSpPr>
          <p:nvPr/>
        </p:nvSpPr>
        <p:spPr bwMode="auto">
          <a:xfrm flipV="1">
            <a:off x="7033948" y="1687782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" name="Freeform 136"/>
          <p:cNvSpPr>
            <a:spLocks/>
          </p:cNvSpPr>
          <p:nvPr/>
        </p:nvSpPr>
        <p:spPr bwMode="auto">
          <a:xfrm>
            <a:off x="4110030" y="1798907"/>
            <a:ext cx="218682" cy="835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19"/>
              </a:cxn>
              <a:cxn ang="0">
                <a:pos x="265" y="519"/>
              </a:cxn>
            </a:cxnLst>
            <a:rect l="0" t="0" r="r" b="b"/>
            <a:pathLst>
              <a:path w="265" h="519">
                <a:moveTo>
                  <a:pt x="0" y="0"/>
                </a:moveTo>
                <a:lnTo>
                  <a:pt x="0" y="519"/>
                </a:lnTo>
                <a:lnTo>
                  <a:pt x="265" y="519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3" name="Text Box 137"/>
          <p:cNvSpPr txBox="1">
            <a:spLocks noChangeArrowheads="1"/>
          </p:cNvSpPr>
          <p:nvPr/>
        </p:nvSpPr>
        <p:spPr bwMode="auto">
          <a:xfrm>
            <a:off x="3247039" y="2986038"/>
            <a:ext cx="1171924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i="1" dirty="0" smtClean="0">
                <a:solidFill>
                  <a:srgbClr val="FF0000"/>
                </a:solidFill>
                <a:latin typeface="Arial" charset="0"/>
              </a:rPr>
              <a:t>SYSPLLMULT</a:t>
            </a:r>
            <a:endParaRPr lang="en-US" sz="1200" b="0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5" name="AutoShape 141"/>
          <p:cNvSpPr>
            <a:spLocks noChangeArrowheads="1"/>
          </p:cNvSpPr>
          <p:nvPr/>
        </p:nvSpPr>
        <p:spPr bwMode="auto">
          <a:xfrm rot="16200000" flipH="1">
            <a:off x="5687748" y="2024332"/>
            <a:ext cx="1295400" cy="381000"/>
          </a:xfrm>
          <a:prstGeom prst="flowChartManualOperation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Text Box 142"/>
          <p:cNvSpPr txBox="1">
            <a:spLocks noChangeArrowheads="1"/>
          </p:cNvSpPr>
          <p:nvPr/>
        </p:nvSpPr>
        <p:spPr bwMode="auto">
          <a:xfrm rot="16200000">
            <a:off x="5856023" y="2038619"/>
            <a:ext cx="9779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Arial" charset="0"/>
              </a:rPr>
              <a:t>MUX</a:t>
            </a:r>
          </a:p>
        </p:txBody>
      </p:sp>
      <p:sp>
        <p:nvSpPr>
          <p:cNvPr id="197" name="Line 143"/>
          <p:cNvSpPr>
            <a:spLocks noChangeShapeType="1"/>
          </p:cNvSpPr>
          <p:nvPr/>
        </p:nvSpPr>
        <p:spPr bwMode="auto">
          <a:xfrm>
            <a:off x="6525949" y="2205307"/>
            <a:ext cx="11758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8" name="Rectangle 144"/>
          <p:cNvSpPr>
            <a:spLocks noChangeArrowheads="1"/>
          </p:cNvSpPr>
          <p:nvPr/>
        </p:nvSpPr>
        <p:spPr bwMode="auto">
          <a:xfrm>
            <a:off x="6805348" y="1992582"/>
            <a:ext cx="457200" cy="457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Text Box 145"/>
          <p:cNvSpPr txBox="1">
            <a:spLocks noChangeArrowheads="1"/>
          </p:cNvSpPr>
          <p:nvPr/>
        </p:nvSpPr>
        <p:spPr bwMode="auto">
          <a:xfrm>
            <a:off x="6786298" y="2040207"/>
            <a:ext cx="5143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1/n</a:t>
            </a:r>
          </a:p>
        </p:txBody>
      </p:sp>
      <p:sp>
        <p:nvSpPr>
          <p:cNvPr id="200" name="Freeform 148"/>
          <p:cNvSpPr>
            <a:spLocks/>
          </p:cNvSpPr>
          <p:nvPr/>
        </p:nvSpPr>
        <p:spPr bwMode="auto">
          <a:xfrm flipH="1">
            <a:off x="4378133" y="2989532"/>
            <a:ext cx="395307" cy="1433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5"/>
              </a:cxn>
              <a:cxn ang="0">
                <a:pos x="1016" y="145"/>
              </a:cxn>
            </a:cxnLst>
            <a:rect l="0" t="0" r="r" b="b"/>
            <a:pathLst>
              <a:path w="1016" h="145">
                <a:moveTo>
                  <a:pt x="0" y="0"/>
                </a:moveTo>
                <a:lnTo>
                  <a:pt x="0" y="145"/>
                </a:lnTo>
                <a:lnTo>
                  <a:pt x="1016" y="145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1" name="Text Box 149"/>
          <p:cNvSpPr txBox="1">
            <a:spLocks noChangeArrowheads="1"/>
          </p:cNvSpPr>
          <p:nvPr/>
        </p:nvSpPr>
        <p:spPr bwMode="auto">
          <a:xfrm>
            <a:off x="6372565" y="1465876"/>
            <a:ext cx="133722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i="1" dirty="0">
                <a:solidFill>
                  <a:srgbClr val="FF0000"/>
                </a:solidFill>
                <a:latin typeface="Arial" charset="0"/>
              </a:rPr>
              <a:t>SYSCLKDIVSEL</a:t>
            </a:r>
          </a:p>
        </p:txBody>
      </p:sp>
      <p:sp>
        <p:nvSpPr>
          <p:cNvPr id="202" name="Text Box 150"/>
          <p:cNvSpPr txBox="1">
            <a:spLocks noChangeArrowheads="1"/>
          </p:cNvSpPr>
          <p:nvPr/>
        </p:nvSpPr>
        <p:spPr bwMode="auto">
          <a:xfrm>
            <a:off x="1388798" y="749427"/>
            <a:ext cx="103346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OSC1CLK</a:t>
            </a:r>
          </a:p>
        </p:txBody>
      </p:sp>
      <p:sp>
        <p:nvSpPr>
          <p:cNvPr id="203" name="Text Box 151"/>
          <p:cNvSpPr txBox="1">
            <a:spLocks noChangeArrowheads="1"/>
          </p:cNvSpPr>
          <p:nvPr/>
        </p:nvSpPr>
        <p:spPr bwMode="auto">
          <a:xfrm>
            <a:off x="1377686" y="1485234"/>
            <a:ext cx="103346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latin typeface="Arial" charset="0"/>
              </a:rPr>
              <a:t>OSC2CLK</a:t>
            </a:r>
          </a:p>
        </p:txBody>
      </p:sp>
      <p:sp>
        <p:nvSpPr>
          <p:cNvPr id="204" name="Text Box 154"/>
          <p:cNvSpPr txBox="1">
            <a:spLocks noChangeArrowheads="1"/>
          </p:cNvSpPr>
          <p:nvPr/>
        </p:nvSpPr>
        <p:spPr bwMode="auto">
          <a:xfrm>
            <a:off x="2285459" y="2553095"/>
            <a:ext cx="639406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XTAL</a:t>
            </a:r>
            <a:endParaRPr lang="en-US" sz="1400" dirty="0">
              <a:latin typeface="Arial" charset="0"/>
            </a:endParaRPr>
          </a:p>
        </p:txBody>
      </p:sp>
      <p:sp>
        <p:nvSpPr>
          <p:cNvPr id="205" name="Text Box 161"/>
          <p:cNvSpPr txBox="1">
            <a:spLocks noChangeArrowheads="1"/>
          </p:cNvSpPr>
          <p:nvPr/>
        </p:nvSpPr>
        <p:spPr bwMode="auto">
          <a:xfrm>
            <a:off x="7669739" y="901444"/>
            <a:ext cx="846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WDCLK</a:t>
            </a:r>
          </a:p>
        </p:txBody>
      </p:sp>
      <p:grpSp>
        <p:nvGrpSpPr>
          <p:cNvPr id="207" name="Group 206"/>
          <p:cNvGrpSpPr/>
          <p:nvPr/>
        </p:nvGrpSpPr>
        <p:grpSpPr>
          <a:xfrm>
            <a:off x="3506600" y="1321347"/>
            <a:ext cx="492443" cy="940234"/>
            <a:chOff x="3629102" y="2495828"/>
            <a:chExt cx="492443" cy="940234"/>
          </a:xfrm>
        </p:grpSpPr>
        <p:sp>
          <p:nvSpPr>
            <p:cNvPr id="208" name="AutoShape 98"/>
            <p:cNvSpPr>
              <a:spLocks noChangeArrowheads="1"/>
            </p:cNvSpPr>
            <p:nvPr/>
          </p:nvSpPr>
          <p:spPr bwMode="auto">
            <a:xfrm rot="16200000" flipH="1">
              <a:off x="3413743" y="2768339"/>
              <a:ext cx="940234" cy="395212"/>
            </a:xfrm>
            <a:prstGeom prst="flowChartManualOperation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Text Box 99"/>
            <p:cNvSpPr txBox="1">
              <a:spLocks noChangeArrowheads="1"/>
            </p:cNvSpPr>
            <p:nvPr/>
          </p:nvSpPr>
          <p:spPr bwMode="auto">
            <a:xfrm>
              <a:off x="3629102" y="2652989"/>
              <a:ext cx="492443" cy="68326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0" dirty="0" smtClean="0">
                  <a:latin typeface="Arial" charset="0"/>
                </a:rPr>
                <a:t>1x</a:t>
              </a:r>
              <a:endParaRPr lang="en-US" sz="1600" b="0" dirty="0">
                <a:latin typeface="Arial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1600" b="0" dirty="0" smtClean="0">
                  <a:latin typeface="Arial" charset="0"/>
                </a:rPr>
                <a:t>00*</a:t>
              </a:r>
              <a:endParaRPr lang="en-US" sz="1600" b="0" dirty="0">
                <a:latin typeface="Arial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1600" b="0" dirty="0" smtClean="0">
                  <a:latin typeface="Arial" charset="0"/>
                </a:rPr>
                <a:t>01</a:t>
              </a:r>
              <a:endParaRPr lang="en-US" sz="1600" b="0" dirty="0"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081480" y="1677385"/>
            <a:ext cx="378630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latin typeface="Arial" charset="0"/>
              </a:rPr>
              <a:t>0*</a:t>
            </a:r>
            <a:endParaRPr lang="en-US" b="0" dirty="0">
              <a:latin typeface="Arial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086560" y="2488511"/>
            <a:ext cx="298480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latin typeface="Arial" charset="0"/>
              </a:rPr>
              <a:t>1</a:t>
            </a:r>
            <a:endParaRPr lang="en-US" b="0" dirty="0">
              <a:latin typeface="Arial" charset="0"/>
            </a:endParaRPr>
          </a:p>
        </p:txBody>
      </p:sp>
      <p:sp>
        <p:nvSpPr>
          <p:cNvPr id="98" name="Text Box 137"/>
          <p:cNvSpPr txBox="1">
            <a:spLocks noChangeArrowheads="1"/>
          </p:cNvSpPr>
          <p:nvPr/>
        </p:nvSpPr>
        <p:spPr bwMode="auto">
          <a:xfrm>
            <a:off x="6531378" y="1190228"/>
            <a:ext cx="1140057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i="1" dirty="0">
                <a:solidFill>
                  <a:srgbClr val="FF0000"/>
                </a:solidFill>
                <a:latin typeface="Arial" charset="0"/>
              </a:rPr>
              <a:t>SYSPLLCTL1</a:t>
            </a:r>
          </a:p>
        </p:txBody>
      </p:sp>
      <p:sp>
        <p:nvSpPr>
          <p:cNvPr id="99" name="Freeform 148"/>
          <p:cNvSpPr>
            <a:spLocks/>
          </p:cNvSpPr>
          <p:nvPr/>
        </p:nvSpPr>
        <p:spPr bwMode="auto">
          <a:xfrm flipV="1">
            <a:off x="6370391" y="1332519"/>
            <a:ext cx="239712" cy="38041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5"/>
              </a:cxn>
              <a:cxn ang="0">
                <a:pos x="1016" y="145"/>
              </a:cxn>
            </a:cxnLst>
            <a:rect l="0" t="0" r="r" b="b"/>
            <a:pathLst>
              <a:path w="1016" h="145">
                <a:moveTo>
                  <a:pt x="0" y="0"/>
                </a:moveTo>
                <a:lnTo>
                  <a:pt x="0" y="145"/>
                </a:lnTo>
                <a:lnTo>
                  <a:pt x="1016" y="145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" name="Elbow Connector 4"/>
          <p:cNvCxnSpPr/>
          <p:nvPr/>
        </p:nvCxnSpPr>
        <p:spPr bwMode="auto">
          <a:xfrm rot="16200000" flipH="1">
            <a:off x="3073666" y="1110585"/>
            <a:ext cx="549803" cy="427038"/>
          </a:xfrm>
          <a:prstGeom prst="bentConnector3">
            <a:avLst>
              <a:gd name="adj1" fmla="val 10039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0" name="Elbow Connector 9"/>
          <p:cNvCxnSpPr/>
          <p:nvPr/>
        </p:nvCxnSpPr>
        <p:spPr bwMode="auto">
          <a:xfrm flipV="1">
            <a:off x="2106348" y="1996712"/>
            <a:ext cx="1457404" cy="831475"/>
          </a:xfrm>
          <a:prstGeom prst="bentConnector3">
            <a:avLst>
              <a:gd name="adj1" fmla="val 6815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8" name="Rectangle 144"/>
          <p:cNvSpPr>
            <a:spLocks noChangeArrowheads="1"/>
          </p:cNvSpPr>
          <p:nvPr/>
        </p:nvSpPr>
        <p:spPr bwMode="auto">
          <a:xfrm>
            <a:off x="6662630" y="3003988"/>
            <a:ext cx="598949" cy="59894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Text Box 145"/>
          <p:cNvSpPr txBox="1">
            <a:spLocks noChangeArrowheads="1"/>
          </p:cNvSpPr>
          <p:nvPr/>
        </p:nvSpPr>
        <p:spPr bwMode="auto">
          <a:xfrm>
            <a:off x="6662630" y="3115548"/>
            <a:ext cx="59186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r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 dirty="0" smtClean="0">
                <a:latin typeface="Arial" charset="0"/>
              </a:rPr>
              <a:t>CPU</a:t>
            </a:r>
            <a:endParaRPr lang="en-US" sz="1800" dirty="0">
              <a:latin typeface="Arial" charset="0"/>
            </a:endParaRPr>
          </a:p>
        </p:txBody>
      </p:sp>
      <p:cxnSp>
        <p:nvCxnSpPr>
          <p:cNvPr id="13" name="Elbow Connector 12"/>
          <p:cNvCxnSpPr>
            <a:endCxn id="108" idx="0"/>
          </p:cNvCxnSpPr>
          <p:nvPr/>
        </p:nvCxnSpPr>
        <p:spPr bwMode="auto">
          <a:xfrm rot="5400000">
            <a:off x="6804977" y="2362435"/>
            <a:ext cx="798681" cy="48442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15" name="Straight Arrow Connector 14"/>
          <p:cNvCxnSpPr>
            <a:stCxn id="109" idx="3"/>
          </p:cNvCxnSpPr>
          <p:nvPr/>
        </p:nvCxnSpPr>
        <p:spPr bwMode="auto">
          <a:xfrm>
            <a:off x="7254497" y="3300214"/>
            <a:ext cx="45252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Flowchart: Delay 15"/>
          <p:cNvSpPr/>
          <p:nvPr/>
        </p:nvSpPr>
        <p:spPr bwMode="auto">
          <a:xfrm>
            <a:off x="6569807" y="4053302"/>
            <a:ext cx="403249" cy="403249"/>
          </a:xfrm>
          <a:prstGeom prst="flowChartDelay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15" name="Freeform 148"/>
          <p:cNvSpPr>
            <a:spLocks/>
          </p:cNvSpPr>
          <p:nvPr/>
        </p:nvSpPr>
        <p:spPr bwMode="auto">
          <a:xfrm flipV="1">
            <a:off x="3775930" y="1225842"/>
            <a:ext cx="239712" cy="19020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5"/>
              </a:cxn>
              <a:cxn ang="0">
                <a:pos x="1016" y="145"/>
              </a:cxn>
            </a:cxnLst>
            <a:rect l="0" t="0" r="r" b="b"/>
            <a:pathLst>
              <a:path w="1016" h="145">
                <a:moveTo>
                  <a:pt x="0" y="0"/>
                </a:moveTo>
                <a:lnTo>
                  <a:pt x="0" y="145"/>
                </a:lnTo>
                <a:lnTo>
                  <a:pt x="1016" y="145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" name="Text Box 137"/>
          <p:cNvSpPr txBox="1">
            <a:spLocks noChangeArrowheads="1"/>
          </p:cNvSpPr>
          <p:nvPr/>
        </p:nvSpPr>
        <p:spPr bwMode="auto">
          <a:xfrm>
            <a:off x="5439642" y="4015695"/>
            <a:ext cx="883575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i="1" dirty="0" err="1" smtClean="0">
                <a:solidFill>
                  <a:srgbClr val="FF0000"/>
                </a:solidFill>
                <a:latin typeface="Arial" charset="0"/>
              </a:rPr>
              <a:t>PCLKCRx</a:t>
            </a:r>
            <a:endParaRPr lang="en-US" sz="1200" b="0" i="1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 flipH="1" flipV="1">
            <a:off x="6274785" y="4156322"/>
            <a:ext cx="29502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1" name="Straight Connector 120"/>
          <p:cNvCxnSpPr/>
          <p:nvPr/>
        </p:nvCxnSpPr>
        <p:spPr bwMode="auto">
          <a:xfrm flipH="1" flipV="1">
            <a:off x="3833001" y="4366992"/>
            <a:ext cx="2734830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oval" w="med" len="med"/>
          </a:ln>
          <a:effectLst/>
        </p:spPr>
      </p:cxnSp>
      <p:cxnSp>
        <p:nvCxnSpPr>
          <p:cNvPr id="22" name="Straight Arrow Connector 21"/>
          <p:cNvCxnSpPr>
            <a:stCxn id="16" idx="3"/>
          </p:cNvCxnSpPr>
          <p:nvPr/>
        </p:nvCxnSpPr>
        <p:spPr bwMode="auto">
          <a:xfrm flipV="1">
            <a:off x="6973056" y="4254926"/>
            <a:ext cx="734889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350292" y="3938088"/>
            <a:ext cx="1823245" cy="626866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29" name="Flowchart: Delay 128"/>
          <p:cNvSpPr/>
          <p:nvPr/>
        </p:nvSpPr>
        <p:spPr bwMode="auto">
          <a:xfrm>
            <a:off x="6573961" y="5011459"/>
            <a:ext cx="403249" cy="403249"/>
          </a:xfrm>
          <a:prstGeom prst="flowChartDelay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30" name="Text Box 137"/>
          <p:cNvSpPr txBox="1">
            <a:spLocks noChangeArrowheads="1"/>
          </p:cNvSpPr>
          <p:nvPr/>
        </p:nvSpPr>
        <p:spPr bwMode="auto">
          <a:xfrm>
            <a:off x="5443796" y="4973852"/>
            <a:ext cx="883575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i="1" dirty="0" err="1" smtClean="0">
                <a:solidFill>
                  <a:srgbClr val="FF0000"/>
                </a:solidFill>
                <a:latin typeface="Arial" charset="0"/>
              </a:rPr>
              <a:t>PCLKCRx</a:t>
            </a:r>
            <a:endParaRPr lang="en-US" sz="1200" b="0" i="1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131" name="Straight Connector 130"/>
          <p:cNvCxnSpPr/>
          <p:nvPr/>
        </p:nvCxnSpPr>
        <p:spPr bwMode="auto">
          <a:xfrm flipH="1" flipV="1">
            <a:off x="6278939" y="5114479"/>
            <a:ext cx="29502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2" name="Straight Connector 131"/>
          <p:cNvCxnSpPr/>
          <p:nvPr/>
        </p:nvCxnSpPr>
        <p:spPr bwMode="auto">
          <a:xfrm flipH="1" flipV="1">
            <a:off x="3833001" y="5325149"/>
            <a:ext cx="2738984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oval" w="med" len="med"/>
          </a:ln>
          <a:effectLst/>
        </p:spPr>
      </p:cxnSp>
      <p:cxnSp>
        <p:nvCxnSpPr>
          <p:cNvPr id="133" name="Straight Arrow Connector 132"/>
          <p:cNvCxnSpPr>
            <a:stCxn id="129" idx="3"/>
          </p:cNvCxnSpPr>
          <p:nvPr/>
        </p:nvCxnSpPr>
        <p:spPr bwMode="auto">
          <a:xfrm flipV="1">
            <a:off x="6977210" y="5213083"/>
            <a:ext cx="734889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5" name="Rectangle 134"/>
          <p:cNvSpPr/>
          <p:nvPr/>
        </p:nvSpPr>
        <p:spPr bwMode="auto">
          <a:xfrm>
            <a:off x="5354446" y="4896245"/>
            <a:ext cx="1823245" cy="626866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00494" y="3702489"/>
            <a:ext cx="2111475" cy="2400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0" dirty="0">
                <a:latin typeface="+mn-lt"/>
              </a:rPr>
              <a:t>One per SYSCLK peripheral</a:t>
            </a:r>
            <a:endParaRPr lang="en-US" sz="1200" dirty="0" smtClean="0">
              <a:solidFill>
                <a:schemeClr val="dk1"/>
              </a:solidFill>
              <a:effectLst/>
              <a:latin typeface="+mn-lt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221339" y="4666146"/>
            <a:ext cx="2111475" cy="2400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0" dirty="0">
                <a:latin typeface="+mn-lt"/>
              </a:rPr>
              <a:t>One per LSPCLK peripheral</a:t>
            </a:r>
            <a:endParaRPr lang="en-US" sz="1200" dirty="0" smtClean="0">
              <a:solidFill>
                <a:schemeClr val="dk1"/>
              </a:solidFill>
              <a:effectLst/>
              <a:latin typeface="+mn-lt"/>
            </a:endParaRPr>
          </a:p>
        </p:txBody>
      </p:sp>
      <p:sp>
        <p:nvSpPr>
          <p:cNvPr id="140" name="Text Box 137"/>
          <p:cNvSpPr txBox="1">
            <a:spLocks noChangeArrowheads="1"/>
          </p:cNvSpPr>
          <p:nvPr/>
        </p:nvSpPr>
        <p:spPr bwMode="auto">
          <a:xfrm>
            <a:off x="5403756" y="5821524"/>
            <a:ext cx="1181734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i="1" dirty="0">
                <a:solidFill>
                  <a:srgbClr val="FF0000"/>
                </a:solidFill>
                <a:latin typeface="Arial" charset="0"/>
              </a:rPr>
              <a:t>CLKSRCCTL2</a:t>
            </a:r>
          </a:p>
        </p:txBody>
      </p:sp>
      <p:cxnSp>
        <p:nvCxnSpPr>
          <p:cNvPr id="141" name="Straight Connector 140"/>
          <p:cNvCxnSpPr/>
          <p:nvPr/>
        </p:nvCxnSpPr>
        <p:spPr bwMode="auto">
          <a:xfrm flipH="1" flipV="1">
            <a:off x="3833001" y="6264257"/>
            <a:ext cx="2787685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2" name="Straight Connector 141"/>
          <p:cNvCxnSpPr/>
          <p:nvPr/>
        </p:nvCxnSpPr>
        <p:spPr bwMode="auto">
          <a:xfrm flipH="1" flipV="1">
            <a:off x="3102390" y="6487623"/>
            <a:ext cx="3523143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3" name="Straight Arrow Connector 142"/>
          <p:cNvCxnSpPr>
            <a:stCxn id="151" idx="2"/>
          </p:cNvCxnSpPr>
          <p:nvPr/>
        </p:nvCxnSpPr>
        <p:spPr bwMode="auto">
          <a:xfrm flipV="1">
            <a:off x="6911538" y="6353405"/>
            <a:ext cx="800561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4" name="Rectangle 143"/>
          <p:cNvSpPr/>
          <p:nvPr/>
        </p:nvSpPr>
        <p:spPr bwMode="auto">
          <a:xfrm>
            <a:off x="5344921" y="5848495"/>
            <a:ext cx="1823245" cy="82439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441845" y="5608582"/>
            <a:ext cx="1651413" cy="2400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0" dirty="0">
                <a:latin typeface="+mn-lt"/>
              </a:rPr>
              <a:t>One per CAN module</a:t>
            </a:r>
            <a:endParaRPr lang="en-US" sz="1200" dirty="0" smtClean="0">
              <a:solidFill>
                <a:schemeClr val="dk1"/>
              </a:solidFill>
              <a:effectLst/>
              <a:latin typeface="+mn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628646" y="6079727"/>
            <a:ext cx="282891" cy="564519"/>
            <a:chOff x="3716153" y="4872745"/>
            <a:chExt cx="282891" cy="564519"/>
          </a:xfrm>
        </p:grpSpPr>
        <p:sp>
          <p:nvSpPr>
            <p:cNvPr id="151" name="AutoShape 98"/>
            <p:cNvSpPr>
              <a:spLocks noChangeArrowheads="1"/>
            </p:cNvSpPr>
            <p:nvPr/>
          </p:nvSpPr>
          <p:spPr bwMode="auto">
            <a:xfrm rot="16200000" flipH="1">
              <a:off x="3583920" y="5004978"/>
              <a:ext cx="547358" cy="282891"/>
            </a:xfrm>
            <a:prstGeom prst="flowChartManualOperation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Text Box 99"/>
            <p:cNvSpPr txBox="1">
              <a:spLocks noChangeArrowheads="1"/>
            </p:cNvSpPr>
            <p:nvPr/>
          </p:nvSpPr>
          <p:spPr bwMode="auto">
            <a:xfrm>
              <a:off x="3746572" y="4901733"/>
              <a:ext cx="236786" cy="535531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r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sz="1600" b="0" dirty="0" smtClean="0">
                  <a:latin typeface="Arial" charset="0"/>
                </a:rPr>
                <a:t>0*</a:t>
              </a:r>
              <a:endParaRPr lang="en-US" sz="1600" b="0" dirty="0">
                <a:latin typeface="Arial" charset="0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sz="1600" b="0" dirty="0" smtClean="0">
                  <a:latin typeface="Arial" charset="0"/>
                </a:rPr>
                <a:t>1</a:t>
              </a:r>
              <a:endParaRPr lang="en-US" sz="1600" b="0" dirty="0">
                <a:latin typeface="Arial" charset="0"/>
              </a:endParaRPr>
            </a:p>
          </p:txBody>
        </p:sp>
      </p:grpSp>
      <p:sp>
        <p:nvSpPr>
          <p:cNvPr id="154" name="Freeform 148"/>
          <p:cNvSpPr>
            <a:spLocks/>
          </p:cNvSpPr>
          <p:nvPr/>
        </p:nvSpPr>
        <p:spPr bwMode="auto">
          <a:xfrm flipH="1" flipV="1">
            <a:off x="6509614" y="5960023"/>
            <a:ext cx="274114" cy="17762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5"/>
              </a:cxn>
              <a:cxn ang="0">
                <a:pos x="1016" y="145"/>
              </a:cxn>
            </a:cxnLst>
            <a:rect l="0" t="0" r="r" b="b"/>
            <a:pathLst>
              <a:path w="1016" h="145">
                <a:moveTo>
                  <a:pt x="0" y="0"/>
                </a:moveTo>
                <a:lnTo>
                  <a:pt x="0" y="145"/>
                </a:lnTo>
                <a:lnTo>
                  <a:pt x="1016" y="145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20" name="Elbow Connector 119"/>
          <p:cNvCxnSpPr>
            <a:stCxn id="108" idx="1"/>
          </p:cNvCxnSpPr>
          <p:nvPr/>
        </p:nvCxnSpPr>
        <p:spPr bwMode="auto">
          <a:xfrm rot="10800000" flipV="1">
            <a:off x="3833002" y="3303462"/>
            <a:ext cx="2829629" cy="296079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75808" name="Straight Connector 375807"/>
          <p:cNvCxnSpPr/>
          <p:nvPr/>
        </p:nvCxnSpPr>
        <p:spPr bwMode="auto">
          <a:xfrm>
            <a:off x="3102390" y="2828187"/>
            <a:ext cx="0" cy="365943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sm" len="sm"/>
          </a:ln>
          <a:effectLst/>
        </p:spPr>
      </p:cxnSp>
      <p:sp>
        <p:nvSpPr>
          <p:cNvPr id="194" name="Text Box 122"/>
          <p:cNvSpPr txBox="1">
            <a:spLocks noChangeArrowheads="1"/>
          </p:cNvSpPr>
          <p:nvPr/>
        </p:nvSpPr>
        <p:spPr bwMode="auto">
          <a:xfrm>
            <a:off x="5467342" y="3023903"/>
            <a:ext cx="914033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SYSCLK</a:t>
            </a:r>
            <a:endParaRPr lang="en-US" sz="1400" dirty="0">
              <a:latin typeface="Arial" charset="0"/>
            </a:endParaRPr>
          </a:p>
        </p:txBody>
      </p:sp>
      <p:grpSp>
        <p:nvGrpSpPr>
          <p:cNvPr id="375814" name="Group 375813"/>
          <p:cNvGrpSpPr/>
          <p:nvPr/>
        </p:nvGrpSpPr>
        <p:grpSpPr>
          <a:xfrm>
            <a:off x="4122031" y="5144427"/>
            <a:ext cx="988125" cy="369332"/>
            <a:chOff x="574238" y="4793461"/>
            <a:chExt cx="988125" cy="369332"/>
          </a:xfrm>
        </p:grpSpPr>
        <p:sp>
          <p:nvSpPr>
            <p:cNvPr id="256" name="Rectangle 144"/>
            <p:cNvSpPr>
              <a:spLocks noChangeArrowheads="1"/>
            </p:cNvSpPr>
            <p:nvPr/>
          </p:nvSpPr>
          <p:spPr bwMode="auto">
            <a:xfrm>
              <a:off x="574238" y="4821728"/>
              <a:ext cx="988125" cy="34106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Text Box 145"/>
            <p:cNvSpPr txBox="1">
              <a:spLocks noChangeArrowheads="1"/>
            </p:cNvSpPr>
            <p:nvPr/>
          </p:nvSpPr>
          <p:spPr bwMode="auto">
            <a:xfrm>
              <a:off x="595823" y="4793461"/>
              <a:ext cx="944955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r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latin typeface="Arial" charset="0"/>
                </a:rPr>
                <a:t>LOSPCP</a:t>
              </a:r>
            </a:p>
          </p:txBody>
        </p:sp>
      </p:grpSp>
      <p:sp>
        <p:nvSpPr>
          <p:cNvPr id="258" name="Text Box 122"/>
          <p:cNvSpPr txBox="1">
            <a:spLocks noChangeArrowheads="1"/>
          </p:cNvSpPr>
          <p:nvPr/>
        </p:nvSpPr>
        <p:spPr bwMode="auto">
          <a:xfrm>
            <a:off x="5587792" y="5189486"/>
            <a:ext cx="735426" cy="276999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dirty="0">
                <a:latin typeface="Arial" charset="0"/>
              </a:rPr>
              <a:t>LSPCLK</a:t>
            </a:r>
            <a:endParaRPr lang="en-US" sz="1400" b="0" dirty="0">
              <a:latin typeface="Arial" charset="0"/>
            </a:endParaRPr>
          </a:p>
        </p:txBody>
      </p:sp>
      <p:sp>
        <p:nvSpPr>
          <p:cNvPr id="259" name="Text Box 126"/>
          <p:cNvSpPr txBox="1">
            <a:spLocks noChangeArrowheads="1"/>
          </p:cNvSpPr>
          <p:nvPr/>
        </p:nvSpPr>
        <p:spPr bwMode="auto">
          <a:xfrm>
            <a:off x="7669739" y="3142081"/>
            <a:ext cx="933269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CPUCLK</a:t>
            </a:r>
            <a:endParaRPr lang="en-US" sz="1400" dirty="0">
              <a:latin typeface="Arial" charset="0"/>
            </a:endParaRPr>
          </a:p>
        </p:txBody>
      </p:sp>
      <p:sp>
        <p:nvSpPr>
          <p:cNvPr id="260" name="Text Box 126"/>
          <p:cNvSpPr txBox="1">
            <a:spLocks noChangeArrowheads="1"/>
          </p:cNvSpPr>
          <p:nvPr/>
        </p:nvSpPr>
        <p:spPr bwMode="auto">
          <a:xfrm>
            <a:off x="7669739" y="4105738"/>
            <a:ext cx="1383712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 err="1" smtClean="0">
                <a:latin typeface="Arial" charset="0"/>
              </a:rPr>
              <a:t>PERxSYSCLK</a:t>
            </a:r>
            <a:endParaRPr lang="en-US" sz="1400" dirty="0">
              <a:latin typeface="Arial" charset="0"/>
            </a:endParaRPr>
          </a:p>
        </p:txBody>
      </p:sp>
      <p:sp>
        <p:nvSpPr>
          <p:cNvPr id="261" name="Text Box 126"/>
          <p:cNvSpPr txBox="1">
            <a:spLocks noChangeArrowheads="1"/>
          </p:cNvSpPr>
          <p:nvPr/>
        </p:nvSpPr>
        <p:spPr bwMode="auto">
          <a:xfrm>
            <a:off x="7669739" y="5061006"/>
            <a:ext cx="1372492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 err="1" smtClean="0">
                <a:latin typeface="Arial" charset="0"/>
              </a:rPr>
              <a:t>PERxLSPCLK</a:t>
            </a:r>
            <a:endParaRPr lang="en-US" sz="1400" dirty="0">
              <a:latin typeface="Arial" charset="0"/>
            </a:endParaRPr>
          </a:p>
        </p:txBody>
      </p:sp>
      <p:sp>
        <p:nvSpPr>
          <p:cNvPr id="262" name="Text Box 126"/>
          <p:cNvSpPr txBox="1">
            <a:spLocks noChangeArrowheads="1"/>
          </p:cNvSpPr>
          <p:nvPr/>
        </p:nvSpPr>
        <p:spPr bwMode="auto">
          <a:xfrm>
            <a:off x="7669739" y="6195252"/>
            <a:ext cx="1378904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CAN bit Clock</a:t>
            </a:r>
            <a:endParaRPr lang="en-US" sz="1400" dirty="0"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3390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/>
          <p:cNvCxnSpPr>
            <a:stCxn id="142" idx="0"/>
            <a:endCxn id="65" idx="3"/>
          </p:cNvCxnSpPr>
          <p:nvPr/>
        </p:nvCxnSpPr>
        <p:spPr bwMode="auto">
          <a:xfrm rot="5400000" flipH="1" flipV="1">
            <a:off x="4386009" y="2064249"/>
            <a:ext cx="499193" cy="153227"/>
          </a:xfrm>
          <a:prstGeom prst="bentConnector4">
            <a:avLst>
              <a:gd name="adj1" fmla="val 41447"/>
              <a:gd name="adj2" fmla="val 101420"/>
            </a:avLst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Elbow Connector 30"/>
          <p:cNvCxnSpPr>
            <a:stCxn id="97" idx="2"/>
            <a:endCxn id="143" idx="3"/>
          </p:cNvCxnSpPr>
          <p:nvPr/>
        </p:nvCxnSpPr>
        <p:spPr bwMode="auto">
          <a:xfrm rot="16200000" flipH="1">
            <a:off x="4704813" y="2467218"/>
            <a:ext cx="1681641" cy="357014"/>
          </a:xfrm>
          <a:prstGeom prst="bentConnector4">
            <a:avLst>
              <a:gd name="adj1" fmla="val 16262"/>
              <a:gd name="adj2" fmla="val 202450"/>
            </a:avLst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-6872"/>
            <a:ext cx="90678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PLL </a:t>
            </a:r>
            <a:r>
              <a:rPr lang="en-US" dirty="0"/>
              <a:t>and </a:t>
            </a:r>
            <a:r>
              <a:rPr lang="en-US" dirty="0" smtClean="0"/>
              <a:t>LOSPCP</a:t>
            </a:r>
            <a:endParaRPr lang="en-US" sz="1800" dirty="0"/>
          </a:p>
        </p:txBody>
      </p:sp>
      <p:sp>
        <p:nvSpPr>
          <p:cNvPr id="73" name="Line 178"/>
          <p:cNvSpPr>
            <a:spLocks noChangeShapeType="1"/>
          </p:cNvSpPr>
          <p:nvPr/>
        </p:nvSpPr>
        <p:spPr bwMode="auto">
          <a:xfrm>
            <a:off x="3538326" y="1885156"/>
            <a:ext cx="93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78" name="Line 221"/>
          <p:cNvSpPr>
            <a:spLocks noChangeShapeType="1"/>
          </p:cNvSpPr>
          <p:nvPr/>
        </p:nvSpPr>
        <p:spPr bwMode="auto">
          <a:xfrm>
            <a:off x="7578804" y="2386178"/>
            <a:ext cx="36885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82" name="Line 177"/>
          <p:cNvSpPr>
            <a:spLocks noChangeShapeType="1"/>
          </p:cNvSpPr>
          <p:nvPr/>
        </p:nvSpPr>
        <p:spPr bwMode="auto">
          <a:xfrm>
            <a:off x="2198476" y="1150855"/>
            <a:ext cx="2276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83" name="Text Box 179"/>
          <p:cNvSpPr txBox="1">
            <a:spLocks noChangeArrowheads="1"/>
          </p:cNvSpPr>
          <p:nvPr/>
        </p:nvSpPr>
        <p:spPr bwMode="auto">
          <a:xfrm>
            <a:off x="3539914" y="1605756"/>
            <a:ext cx="891591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PLLCLK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84" name="Text Box 180"/>
          <p:cNvSpPr txBox="1">
            <a:spLocks noChangeArrowheads="1"/>
          </p:cNvSpPr>
          <p:nvPr/>
        </p:nvSpPr>
        <p:spPr bwMode="auto">
          <a:xfrm>
            <a:off x="3041439" y="890505"/>
            <a:ext cx="935037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effectLst/>
                <a:latin typeface="Arial" charset="0"/>
              </a:rPr>
              <a:t>OSCCLK</a:t>
            </a:r>
          </a:p>
        </p:txBody>
      </p:sp>
      <p:sp>
        <p:nvSpPr>
          <p:cNvPr id="85" name="Rectangle 181"/>
          <p:cNvSpPr>
            <a:spLocks noChangeArrowheads="1"/>
          </p:cNvSpPr>
          <p:nvPr/>
        </p:nvSpPr>
        <p:spPr bwMode="auto">
          <a:xfrm>
            <a:off x="6863175" y="1258805"/>
            <a:ext cx="576638" cy="601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86" name="Text Box 182"/>
          <p:cNvSpPr txBox="1">
            <a:spLocks noChangeArrowheads="1"/>
          </p:cNvSpPr>
          <p:nvPr/>
        </p:nvSpPr>
        <p:spPr bwMode="auto">
          <a:xfrm>
            <a:off x="6888910" y="1382688"/>
            <a:ext cx="518463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r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dirty="0" smtClean="0">
                <a:effectLst/>
                <a:latin typeface="Arial" charset="0"/>
              </a:rPr>
              <a:t>CPU</a:t>
            </a:r>
            <a:endParaRPr lang="en-US" sz="1600" dirty="0">
              <a:effectLst/>
              <a:latin typeface="Arial" charset="0"/>
            </a:endParaRPr>
          </a:p>
        </p:txBody>
      </p:sp>
      <p:sp>
        <p:nvSpPr>
          <p:cNvPr id="87" name="Text Box 183"/>
          <p:cNvSpPr txBox="1">
            <a:spLocks noChangeArrowheads="1"/>
          </p:cNvSpPr>
          <p:nvPr/>
        </p:nvSpPr>
        <p:spPr bwMode="auto">
          <a:xfrm>
            <a:off x="5613183" y="1298493"/>
            <a:ext cx="1252266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PLLSYSCLK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88" name="Text Box 185"/>
          <p:cNvSpPr txBox="1">
            <a:spLocks noChangeArrowheads="1"/>
          </p:cNvSpPr>
          <p:nvPr/>
        </p:nvSpPr>
        <p:spPr bwMode="auto">
          <a:xfrm>
            <a:off x="7904107" y="1397816"/>
            <a:ext cx="914033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SYSCLK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89" name="Rectangle 186"/>
          <p:cNvSpPr>
            <a:spLocks noChangeArrowheads="1"/>
          </p:cNvSpPr>
          <p:nvPr/>
        </p:nvSpPr>
        <p:spPr bwMode="auto">
          <a:xfrm>
            <a:off x="6588203" y="2256003"/>
            <a:ext cx="9906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90" name="Text Box 187"/>
          <p:cNvSpPr txBox="1">
            <a:spLocks noChangeArrowheads="1"/>
          </p:cNvSpPr>
          <p:nvPr/>
        </p:nvSpPr>
        <p:spPr bwMode="auto">
          <a:xfrm>
            <a:off x="6572328" y="2292515"/>
            <a:ext cx="1017587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effectLst/>
                <a:latin typeface="Arial" charset="0"/>
              </a:rPr>
              <a:t>LOSPCP</a:t>
            </a:r>
          </a:p>
        </p:txBody>
      </p:sp>
      <p:sp>
        <p:nvSpPr>
          <p:cNvPr id="91" name="Text Box 190"/>
          <p:cNvSpPr txBox="1">
            <a:spLocks noChangeArrowheads="1"/>
          </p:cNvSpPr>
          <p:nvPr/>
        </p:nvSpPr>
        <p:spPr bwMode="auto">
          <a:xfrm>
            <a:off x="2850939" y="1106405"/>
            <a:ext cx="122872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effectLst/>
                <a:latin typeface="Arial" charset="0"/>
              </a:rPr>
              <a:t>(PLL bypass)</a:t>
            </a:r>
          </a:p>
        </p:txBody>
      </p:sp>
      <p:sp>
        <p:nvSpPr>
          <p:cNvPr id="92" name="Text Box 191"/>
          <p:cNvSpPr txBox="1">
            <a:spLocks noChangeArrowheads="1"/>
          </p:cNvSpPr>
          <p:nvPr/>
        </p:nvSpPr>
        <p:spPr bwMode="auto">
          <a:xfrm>
            <a:off x="7894890" y="2236394"/>
            <a:ext cx="902811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LSPCLK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93" name="Freeform 193"/>
          <p:cNvSpPr>
            <a:spLocks/>
          </p:cNvSpPr>
          <p:nvPr/>
        </p:nvSpPr>
        <p:spPr bwMode="auto">
          <a:xfrm>
            <a:off x="2369926" y="1154031"/>
            <a:ext cx="276225" cy="7319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19"/>
              </a:cxn>
              <a:cxn ang="0">
                <a:pos x="265" y="519"/>
              </a:cxn>
            </a:cxnLst>
            <a:rect l="0" t="0" r="r" b="b"/>
            <a:pathLst>
              <a:path w="265" h="519">
                <a:moveTo>
                  <a:pt x="0" y="0"/>
                </a:moveTo>
                <a:lnTo>
                  <a:pt x="0" y="519"/>
                </a:lnTo>
                <a:lnTo>
                  <a:pt x="265" y="519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4" name="AutoShape 198"/>
          <p:cNvSpPr>
            <a:spLocks noChangeArrowheads="1"/>
          </p:cNvSpPr>
          <p:nvPr/>
        </p:nvSpPr>
        <p:spPr bwMode="auto">
          <a:xfrm rot="16200000" flipH="1">
            <a:off x="4113728" y="1324182"/>
            <a:ext cx="1099068" cy="370272"/>
          </a:xfrm>
          <a:prstGeom prst="flowChartManualOperation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96" name="Line 200"/>
          <p:cNvSpPr>
            <a:spLocks noChangeShapeType="1"/>
          </p:cNvSpPr>
          <p:nvPr/>
        </p:nvSpPr>
        <p:spPr bwMode="auto">
          <a:xfrm flipV="1">
            <a:off x="4859126" y="1560429"/>
            <a:ext cx="20040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7" name="Rectangle 201"/>
          <p:cNvSpPr>
            <a:spLocks noChangeArrowheads="1"/>
          </p:cNvSpPr>
          <p:nvPr/>
        </p:nvSpPr>
        <p:spPr bwMode="auto">
          <a:xfrm>
            <a:off x="5138526" y="1347705"/>
            <a:ext cx="457200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98" name="Text Box 202"/>
          <p:cNvSpPr txBox="1">
            <a:spLocks noChangeArrowheads="1"/>
          </p:cNvSpPr>
          <p:nvPr/>
        </p:nvSpPr>
        <p:spPr bwMode="auto">
          <a:xfrm>
            <a:off x="5119476" y="1395330"/>
            <a:ext cx="5143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effectLst/>
                <a:latin typeface="Arial" charset="0"/>
              </a:rPr>
              <a:t>1/n</a:t>
            </a:r>
          </a:p>
        </p:txBody>
      </p:sp>
      <p:sp>
        <p:nvSpPr>
          <p:cNvPr id="133" name="Line 200"/>
          <p:cNvSpPr>
            <a:spLocks noChangeShapeType="1"/>
          </p:cNvSpPr>
          <p:nvPr/>
        </p:nvSpPr>
        <p:spPr bwMode="auto">
          <a:xfrm flipV="1">
            <a:off x="7441734" y="1548803"/>
            <a:ext cx="50592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12935" y="1046786"/>
            <a:ext cx="378630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latin typeface="Arial" charset="0"/>
              </a:rPr>
              <a:t>0*</a:t>
            </a:r>
            <a:endParaRPr lang="en-US" b="0" dirty="0">
              <a:latin typeface="Arial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13739" y="1746610"/>
            <a:ext cx="298480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latin typeface="Arial" charset="0"/>
              </a:rPr>
              <a:t>1</a:t>
            </a:r>
            <a:endParaRPr lang="en-US" b="0" dirty="0">
              <a:latin typeface="Arial" charset="0"/>
            </a:endParaRPr>
          </a:p>
        </p:txBody>
      </p:sp>
      <p:cxnSp>
        <p:nvCxnSpPr>
          <p:cNvPr id="3" name="Elbow Connector 2"/>
          <p:cNvCxnSpPr>
            <a:endCxn id="89" idx="0"/>
          </p:cNvCxnSpPr>
          <p:nvPr/>
        </p:nvCxnSpPr>
        <p:spPr bwMode="auto">
          <a:xfrm rot="5400000">
            <a:off x="7012718" y="1619588"/>
            <a:ext cx="707200" cy="565630"/>
          </a:xfrm>
          <a:prstGeom prst="bentConnector3">
            <a:avLst>
              <a:gd name="adj1" fmla="val 681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136" name="AutoShape 98"/>
          <p:cNvSpPr>
            <a:spLocks noChangeArrowheads="1"/>
          </p:cNvSpPr>
          <p:nvPr/>
        </p:nvSpPr>
        <p:spPr bwMode="auto">
          <a:xfrm rot="16200000" flipH="1">
            <a:off x="1528495" y="952039"/>
            <a:ext cx="940234" cy="395212"/>
          </a:xfrm>
          <a:prstGeom prst="flowChartManualOperation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Text Box 99"/>
          <p:cNvSpPr txBox="1">
            <a:spLocks noChangeArrowheads="1"/>
          </p:cNvSpPr>
          <p:nvPr/>
        </p:nvSpPr>
        <p:spPr bwMode="auto">
          <a:xfrm>
            <a:off x="1743854" y="728739"/>
            <a:ext cx="492443" cy="83099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 b="0" dirty="0" smtClean="0">
                <a:latin typeface="Arial" charset="0"/>
              </a:rPr>
              <a:t>1x</a:t>
            </a:r>
            <a:endParaRPr lang="en-US" sz="1600" b="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 b="0" dirty="0" smtClean="0">
                <a:latin typeface="Arial" charset="0"/>
              </a:rPr>
              <a:t>00*</a:t>
            </a:r>
            <a:endParaRPr lang="en-US" sz="1600" b="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 b="0" dirty="0" smtClean="0">
                <a:latin typeface="Arial" charset="0"/>
              </a:rPr>
              <a:t>01</a:t>
            </a:r>
            <a:endParaRPr lang="en-US" sz="1600" b="0" dirty="0">
              <a:latin typeface="Arial" charset="0"/>
            </a:endParaRPr>
          </a:p>
        </p:txBody>
      </p:sp>
      <p:sp>
        <p:nvSpPr>
          <p:cNvPr id="139" name="Text Box 185"/>
          <p:cNvSpPr txBox="1">
            <a:spLocks noChangeArrowheads="1"/>
          </p:cNvSpPr>
          <p:nvPr/>
        </p:nvSpPr>
        <p:spPr bwMode="auto">
          <a:xfrm>
            <a:off x="471180" y="742137"/>
            <a:ext cx="958852" cy="80855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14000"/>
              </a:lnSpc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INTOSC1</a:t>
            </a:r>
          </a:p>
          <a:p>
            <a:pPr algn="r">
              <a:lnSpc>
                <a:spcPct val="114000"/>
              </a:lnSpc>
              <a:spcBef>
                <a:spcPct val="0"/>
              </a:spcBef>
            </a:pPr>
            <a:r>
              <a:rPr lang="en-US" sz="1400" dirty="0" smtClean="0">
                <a:effectLst/>
                <a:latin typeface="Arial" charset="0"/>
              </a:rPr>
              <a:t>INTOSC2</a:t>
            </a:r>
          </a:p>
          <a:p>
            <a:pPr algn="r">
              <a:lnSpc>
                <a:spcPct val="114000"/>
              </a:lnSpc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XTAL</a:t>
            </a:r>
            <a:endParaRPr lang="en-US" sz="1400" dirty="0"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1371511" y="912158"/>
            <a:ext cx="42949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0" name="Straight Connector 139"/>
          <p:cNvCxnSpPr/>
          <p:nvPr/>
        </p:nvCxnSpPr>
        <p:spPr bwMode="auto">
          <a:xfrm flipH="1">
            <a:off x="1370210" y="1146945"/>
            <a:ext cx="42949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1" name="Straight Connector 140"/>
          <p:cNvCxnSpPr/>
          <p:nvPr/>
        </p:nvCxnSpPr>
        <p:spPr bwMode="auto">
          <a:xfrm flipH="1">
            <a:off x="1368909" y="1397607"/>
            <a:ext cx="42949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Rectangle 12"/>
          <p:cNvSpPr/>
          <p:nvPr/>
        </p:nvSpPr>
        <p:spPr>
          <a:xfrm>
            <a:off x="251475" y="2608572"/>
            <a:ext cx="2649922" cy="929485"/>
          </a:xfrm>
          <a:prstGeom prst="rect">
            <a:avLst/>
          </a:prstGeom>
          <a:ln w="12700">
            <a:solidFill>
              <a:srgbClr val="00B050"/>
            </a:solidFill>
            <a:prstDash val="dash"/>
          </a:ln>
        </p:spPr>
        <p:txBody>
          <a:bodyPr wrap="square" anchor="ctr" anchorCtr="0">
            <a:noAutofit/>
          </a:bodyPr>
          <a:lstStyle/>
          <a:p>
            <a:r>
              <a:rPr lang="en-US" sz="1600" b="0" dirty="0" smtClean="0">
                <a:latin typeface="+mn-lt"/>
              </a:rPr>
              <a:t>SYSCTL_OSCSRC_OSC1</a:t>
            </a:r>
          </a:p>
          <a:p>
            <a:r>
              <a:rPr lang="en-US" sz="1600" b="0" dirty="0" smtClean="0">
                <a:latin typeface="+mn-lt"/>
              </a:rPr>
              <a:t>SYSCTL_OSCSRC_OSC2</a:t>
            </a:r>
          </a:p>
          <a:p>
            <a:r>
              <a:rPr lang="en-US" sz="1600" b="0" dirty="0">
                <a:latin typeface="+mn-lt"/>
              </a:rPr>
              <a:t>SYSCTL_OSCSRC_XTAL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3336237" y="2390458"/>
            <a:ext cx="2445510" cy="609398"/>
          </a:xfrm>
          <a:prstGeom prst="rect">
            <a:avLst/>
          </a:prstGeom>
          <a:ln w="12700">
            <a:solidFill>
              <a:srgbClr val="00B050"/>
            </a:solidFill>
            <a:prstDash val="dash"/>
          </a:ln>
        </p:spPr>
        <p:txBody>
          <a:bodyPr wrap="square" anchor="ctr" anchorCtr="0">
            <a:noAutofit/>
          </a:bodyPr>
          <a:lstStyle/>
          <a:p>
            <a:r>
              <a:rPr lang="en-US" sz="1600" b="0" dirty="0" smtClean="0">
                <a:latin typeface="+mn-lt"/>
              </a:rPr>
              <a:t>SYSCTL_PLL_ENABLE</a:t>
            </a:r>
          </a:p>
          <a:p>
            <a:r>
              <a:rPr lang="en-US" sz="1600" b="0" dirty="0">
                <a:latin typeface="+mn-lt"/>
              </a:rPr>
              <a:t>SYSCTL_PLL_DISABLE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3331955" y="3083358"/>
            <a:ext cx="2392185" cy="806375"/>
          </a:xfrm>
          <a:prstGeom prst="rect">
            <a:avLst/>
          </a:prstGeom>
          <a:ln w="12700">
            <a:solidFill>
              <a:srgbClr val="00B050"/>
            </a:solidFill>
            <a:prstDash val="dash"/>
          </a:ln>
        </p:spPr>
        <p:txBody>
          <a:bodyPr wrap="square" anchor="ctr" anchorCtr="0">
            <a:noAutofit/>
          </a:bodyPr>
          <a:lstStyle/>
          <a:p>
            <a:r>
              <a:rPr lang="en-US" sz="1600" b="0" dirty="0" smtClean="0">
                <a:latin typeface="+mn-lt"/>
              </a:rPr>
              <a:t>SYSCTL_SYSDIV(</a:t>
            </a:r>
            <a:r>
              <a:rPr lang="en-US" sz="1600" b="0" dirty="0" smtClean="0">
                <a:solidFill>
                  <a:schemeClr val="tx2"/>
                </a:solidFill>
                <a:latin typeface="+mn-lt"/>
              </a:rPr>
              <a:t>x</a:t>
            </a:r>
            <a:r>
              <a:rPr lang="en-US" sz="1600" b="0" dirty="0" smtClean="0">
                <a:latin typeface="+mn-lt"/>
              </a:rPr>
              <a:t>)</a:t>
            </a:r>
          </a:p>
          <a:p>
            <a:r>
              <a:rPr lang="en-US" sz="1600" b="0" i="1" dirty="0">
                <a:latin typeface="+mn-lt"/>
              </a:rPr>
              <a:t>where </a:t>
            </a:r>
            <a:r>
              <a:rPr lang="en-US" sz="1600" b="0" dirty="0">
                <a:solidFill>
                  <a:schemeClr val="tx2"/>
                </a:solidFill>
                <a:latin typeface="+mn-lt"/>
              </a:rPr>
              <a:t>x</a:t>
            </a:r>
            <a:r>
              <a:rPr lang="en-US" sz="1600" b="0" i="1" dirty="0">
                <a:latin typeface="+mn-lt"/>
              </a:rPr>
              <a:t> is either </a:t>
            </a:r>
            <a:r>
              <a:rPr lang="en-US" sz="1600" b="0" i="1" dirty="0" smtClean="0">
                <a:latin typeface="+mn-lt"/>
              </a:rPr>
              <a:t>1 or </a:t>
            </a:r>
            <a:r>
              <a:rPr lang="en-US" sz="1600" b="0" i="1" dirty="0">
                <a:latin typeface="+mn-lt"/>
              </a:rPr>
              <a:t>an even value up to 126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969979" y="4226669"/>
            <a:ext cx="1921143" cy="806375"/>
          </a:xfrm>
          <a:prstGeom prst="rect">
            <a:avLst/>
          </a:prstGeom>
          <a:ln w="12700">
            <a:solidFill>
              <a:srgbClr val="00B050"/>
            </a:solidFill>
            <a:prstDash val="dash"/>
          </a:ln>
        </p:spPr>
        <p:txBody>
          <a:bodyPr wrap="square" anchor="ctr" anchorCtr="0">
            <a:noAutofit/>
          </a:bodyPr>
          <a:lstStyle/>
          <a:p>
            <a:r>
              <a:rPr lang="en-US" sz="1600" b="0" dirty="0">
                <a:latin typeface="+mn-lt"/>
              </a:rPr>
              <a:t>SYSCTL_IMULT(</a:t>
            </a:r>
            <a:r>
              <a:rPr lang="en-US" sz="1600" b="0" dirty="0">
                <a:solidFill>
                  <a:schemeClr val="tx2"/>
                </a:solidFill>
                <a:latin typeface="+mn-lt"/>
              </a:rPr>
              <a:t>x</a:t>
            </a:r>
            <a:r>
              <a:rPr lang="en-US" sz="1600" b="0" dirty="0" smtClean="0">
                <a:latin typeface="+mn-lt"/>
              </a:rPr>
              <a:t>)</a:t>
            </a:r>
          </a:p>
          <a:p>
            <a:r>
              <a:rPr lang="en-US" sz="1600" b="0" i="1" dirty="0">
                <a:latin typeface="+mn-lt"/>
              </a:rPr>
              <a:t>where </a:t>
            </a:r>
            <a:r>
              <a:rPr lang="en-US" sz="1600" b="0" dirty="0">
                <a:solidFill>
                  <a:schemeClr val="tx2"/>
                </a:solidFill>
                <a:latin typeface="+mn-lt"/>
              </a:rPr>
              <a:t>x</a:t>
            </a:r>
            <a:r>
              <a:rPr lang="en-US" sz="1600" b="0" i="1" dirty="0">
                <a:latin typeface="+mn-lt"/>
              </a:rPr>
              <a:t> is a value from 1 to 127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3343201" y="4005070"/>
            <a:ext cx="2202432" cy="1249573"/>
          </a:xfrm>
          <a:prstGeom prst="rect">
            <a:avLst/>
          </a:prstGeom>
          <a:ln w="12700">
            <a:solidFill>
              <a:srgbClr val="00B050"/>
            </a:solidFill>
            <a:prstDash val="dash"/>
          </a:ln>
        </p:spPr>
        <p:txBody>
          <a:bodyPr wrap="square" anchor="ctr" anchorCtr="0">
            <a:noAutofit/>
          </a:bodyPr>
          <a:lstStyle/>
          <a:p>
            <a:r>
              <a:rPr lang="en-US" sz="1600" b="0" dirty="0" smtClean="0">
                <a:latin typeface="+mn-lt"/>
              </a:rPr>
              <a:t>SYSCTL_FMULT_0</a:t>
            </a:r>
          </a:p>
          <a:p>
            <a:r>
              <a:rPr lang="en-US" sz="1600" b="0" dirty="0" smtClean="0">
                <a:latin typeface="+mn-lt"/>
              </a:rPr>
              <a:t>SYSCTL_FMULT_1_4</a:t>
            </a:r>
          </a:p>
          <a:p>
            <a:r>
              <a:rPr lang="en-US" sz="1600" b="0" dirty="0" smtClean="0">
                <a:latin typeface="+mn-lt"/>
              </a:rPr>
              <a:t>SYSCTL_FMULT_1_2</a:t>
            </a:r>
          </a:p>
          <a:p>
            <a:r>
              <a:rPr lang="en-US" sz="1600" b="0" dirty="0">
                <a:latin typeface="+mn-lt"/>
              </a:rPr>
              <a:t>SYSCTL_FMULT_3_4</a:t>
            </a:r>
          </a:p>
        </p:txBody>
      </p:sp>
      <p:cxnSp>
        <p:nvCxnSpPr>
          <p:cNvPr id="20" name="Straight Connector 19"/>
          <p:cNvCxnSpPr>
            <a:endCxn id="81" idx="2"/>
          </p:cNvCxnSpPr>
          <p:nvPr/>
        </p:nvCxnSpPr>
        <p:spPr bwMode="auto">
          <a:xfrm flipH="1" flipV="1">
            <a:off x="3103352" y="2243931"/>
            <a:ext cx="13000" cy="238592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4" name="Right Brace 23"/>
          <p:cNvSpPr/>
          <p:nvPr/>
        </p:nvSpPr>
        <p:spPr bwMode="auto">
          <a:xfrm rot="5400000">
            <a:off x="2757380" y="2593700"/>
            <a:ext cx="518461" cy="5530272"/>
          </a:xfrm>
          <a:prstGeom prst="rightBrace">
            <a:avLst>
              <a:gd name="adj1" fmla="val 6370"/>
              <a:gd name="adj2" fmla="val 43868"/>
            </a:avLst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83268" y="5618066"/>
            <a:ext cx="3782379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SysCtl_setClock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(</a:t>
            </a:r>
            <a:r>
              <a:rPr lang="en-US" sz="2400" b="0" i="1" dirty="0" err="1" smtClean="0">
                <a:solidFill>
                  <a:srgbClr val="00B050"/>
                </a:solidFill>
                <a:latin typeface="+mn-lt"/>
              </a:rPr>
              <a:t>config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);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3868" y="6086942"/>
            <a:ext cx="4161178" cy="6832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dk1"/>
                </a:solidFill>
                <a:latin typeface="+mn-lt"/>
              </a:rPr>
              <a:t>The </a:t>
            </a:r>
            <a:r>
              <a:rPr lang="en-US" sz="1600" b="0" i="1" dirty="0" err="1">
                <a:solidFill>
                  <a:srgbClr val="00B050"/>
                </a:solidFill>
                <a:latin typeface="+mn-lt"/>
              </a:rPr>
              <a:t>config</a:t>
            </a:r>
            <a:r>
              <a:rPr lang="en-US" sz="1600" b="0" dirty="0">
                <a:solidFill>
                  <a:srgbClr val="00B050"/>
                </a:solidFill>
                <a:latin typeface="+mn-lt"/>
              </a:rPr>
              <a:t> </a:t>
            </a:r>
            <a:r>
              <a:rPr lang="en-US" sz="1600" b="0" dirty="0">
                <a:solidFill>
                  <a:schemeClr val="dk1"/>
                </a:solidFill>
                <a:latin typeface="+mn-lt"/>
              </a:rPr>
              <a:t>parameter is the OR of several different values, many of which are grouped into </a:t>
            </a:r>
            <a:r>
              <a:rPr lang="en-US" sz="1600" b="0" dirty="0" smtClean="0">
                <a:solidFill>
                  <a:schemeClr val="dk1"/>
                </a:solidFill>
                <a:latin typeface="+mn-lt"/>
              </a:rPr>
              <a:t>sets where </a:t>
            </a:r>
            <a:r>
              <a:rPr lang="en-US" sz="1600" b="0" dirty="0">
                <a:solidFill>
                  <a:schemeClr val="dk1"/>
                </a:solidFill>
                <a:latin typeface="+mn-lt"/>
              </a:rPr>
              <a:t>only one can be chosen</a:t>
            </a:r>
            <a:endParaRPr lang="en-US" sz="1600" b="0" dirty="0" smtClean="0">
              <a:solidFill>
                <a:schemeClr val="dk1"/>
              </a:solidFill>
              <a:effectLst/>
              <a:latin typeface="+mn-lt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724141" y="4144563"/>
            <a:ext cx="3294971" cy="609398"/>
          </a:xfrm>
          <a:prstGeom prst="rect">
            <a:avLst/>
          </a:prstGeom>
          <a:ln w="12700">
            <a:solidFill>
              <a:srgbClr val="00B050"/>
            </a:solidFill>
            <a:prstDash val="dash"/>
          </a:ln>
        </p:spPr>
        <p:txBody>
          <a:bodyPr wrap="square" lIns="91440" rIns="91440" anchor="ctr" anchorCtr="0">
            <a:noAutofit/>
          </a:bodyPr>
          <a:lstStyle/>
          <a:p>
            <a:r>
              <a:rPr lang="en-US" sz="1600" b="0" dirty="0" err="1" smtClean="0">
                <a:latin typeface="+mn-lt"/>
              </a:rPr>
              <a:t>SYSCTL_LSPCLK_PRESCALE_</a:t>
            </a:r>
            <a:r>
              <a:rPr lang="en-US" sz="1600" b="0" dirty="0" err="1" smtClean="0">
                <a:solidFill>
                  <a:schemeClr val="tx2"/>
                </a:solidFill>
                <a:latin typeface="+mn-lt"/>
              </a:rPr>
              <a:t>x</a:t>
            </a:r>
            <a:endParaRPr lang="en-US" sz="1600" b="0" dirty="0" smtClean="0">
              <a:solidFill>
                <a:schemeClr val="tx2"/>
              </a:solidFill>
              <a:latin typeface="+mn-lt"/>
            </a:endParaRPr>
          </a:p>
          <a:p>
            <a:r>
              <a:rPr lang="en-US" sz="1600" b="0" i="1" dirty="0">
                <a:latin typeface="+mn-lt"/>
              </a:rPr>
              <a:t>where </a:t>
            </a:r>
            <a:r>
              <a:rPr lang="en-US" sz="1600" b="0" dirty="0">
                <a:solidFill>
                  <a:schemeClr val="tx2"/>
                </a:solidFill>
                <a:latin typeface="+mn-lt"/>
              </a:rPr>
              <a:t>x</a:t>
            </a:r>
            <a:r>
              <a:rPr lang="en-US" sz="1600" b="0" i="1" dirty="0">
                <a:latin typeface="+mn-lt"/>
              </a:rPr>
              <a:t> is </a:t>
            </a:r>
            <a:r>
              <a:rPr lang="en-US" sz="1600" b="0" i="1" dirty="0" smtClean="0">
                <a:latin typeface="+mn-lt"/>
              </a:rPr>
              <a:t>1, 2, 4, 6, 8, 10, 12, 14</a:t>
            </a:r>
            <a:endParaRPr lang="en-US" sz="1600" i="1" dirty="0" smtClean="0">
              <a:solidFill>
                <a:srgbClr val="00B050"/>
              </a:solidFill>
              <a:latin typeface="+mn-lt"/>
            </a:endParaRPr>
          </a:p>
        </p:txBody>
      </p:sp>
      <p:cxnSp>
        <p:nvCxnSpPr>
          <p:cNvPr id="376847" name="Elbow Connector 376846"/>
          <p:cNvCxnSpPr>
            <a:stCxn id="90" idx="2"/>
            <a:endCxn id="147" idx="0"/>
          </p:cNvCxnSpPr>
          <p:nvPr/>
        </p:nvCxnSpPr>
        <p:spPr bwMode="auto">
          <a:xfrm rot="16200000" flipH="1">
            <a:off x="6444019" y="3216955"/>
            <a:ext cx="1564710" cy="290505"/>
          </a:xfrm>
          <a:prstGeom prst="bentConnector3">
            <a:avLst>
              <a:gd name="adj1" fmla="val 44782"/>
            </a:avLst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48" name="Rectangle 147"/>
          <p:cNvSpPr/>
          <p:nvPr/>
        </p:nvSpPr>
        <p:spPr>
          <a:xfrm>
            <a:off x="4596535" y="5618066"/>
            <a:ext cx="4387153" cy="38779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SysCtl_setLowSpeedClock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( );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76861" name="TextBox 376860"/>
          <p:cNvSpPr txBox="1"/>
          <p:nvPr/>
        </p:nvSpPr>
        <p:spPr>
          <a:xfrm>
            <a:off x="5183355" y="6086942"/>
            <a:ext cx="3222357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0" dirty="0">
                <a:solidFill>
                  <a:schemeClr val="dk1"/>
                </a:solidFill>
                <a:latin typeface="+mn-lt"/>
              </a:rPr>
              <a:t>LSPCLK = SYSCLK / 4 (default)</a:t>
            </a:r>
            <a:endParaRPr lang="en-US" sz="1600" b="0" dirty="0" smtClean="0">
              <a:solidFill>
                <a:schemeClr val="dk1"/>
              </a:solidFill>
              <a:effectLst/>
              <a:latin typeface="+mn-lt"/>
            </a:endParaRPr>
          </a:p>
        </p:txBody>
      </p:sp>
      <p:sp>
        <p:nvSpPr>
          <p:cNvPr id="81" name="Rectangle 176"/>
          <p:cNvSpPr>
            <a:spLocks noChangeArrowheads="1"/>
          </p:cNvSpPr>
          <p:nvPr/>
        </p:nvSpPr>
        <p:spPr bwMode="auto">
          <a:xfrm>
            <a:off x="2663614" y="1527969"/>
            <a:ext cx="879475" cy="71596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effectLst/>
                <a:latin typeface="Arial" charset="0"/>
              </a:rPr>
              <a:t>PLL</a:t>
            </a:r>
          </a:p>
        </p:txBody>
      </p:sp>
      <p:cxnSp>
        <p:nvCxnSpPr>
          <p:cNvPr id="27" name="Straight Connector 26"/>
          <p:cNvCxnSpPr>
            <a:stCxn id="144" idx="3"/>
            <a:endCxn id="145" idx="1"/>
          </p:cNvCxnSpPr>
          <p:nvPr/>
        </p:nvCxnSpPr>
        <p:spPr bwMode="auto">
          <a:xfrm>
            <a:off x="2891122" y="4629857"/>
            <a:ext cx="45207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76840" name="Elbow Connector 376839"/>
          <p:cNvCxnSpPr>
            <a:stCxn id="147" idx="2"/>
            <a:endCxn id="376841" idx="0"/>
          </p:cNvCxnSpPr>
          <p:nvPr/>
        </p:nvCxnSpPr>
        <p:spPr bwMode="auto">
          <a:xfrm rot="16200000" flipH="1">
            <a:off x="7584809" y="4540779"/>
            <a:ext cx="864106" cy="129047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76841" name="Rectangle 376840"/>
          <p:cNvSpPr/>
          <p:nvPr/>
        </p:nvSpPr>
        <p:spPr bwMode="auto">
          <a:xfrm>
            <a:off x="8604490" y="5618067"/>
            <a:ext cx="115214" cy="38779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4" name="Elbow Connector 3"/>
          <p:cNvCxnSpPr>
            <a:stCxn id="13" idx="0"/>
            <a:endCxn id="137" idx="2"/>
          </p:cNvCxnSpPr>
          <p:nvPr/>
        </p:nvCxnSpPr>
        <p:spPr bwMode="auto">
          <a:xfrm rot="5400000" flipH="1" flipV="1">
            <a:off x="1258838" y="1877334"/>
            <a:ext cx="1048836" cy="413640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346711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Clock Modules </a:t>
            </a:r>
            <a:endParaRPr lang="en-US" dirty="0"/>
          </a:p>
        </p:txBody>
      </p:sp>
      <p:sp>
        <p:nvSpPr>
          <p:cNvPr id="3" name="AutoShape 20"/>
          <p:cNvSpPr>
            <a:spLocks noChangeArrowheads="1"/>
          </p:cNvSpPr>
          <p:nvPr/>
        </p:nvSpPr>
        <p:spPr bwMode="auto">
          <a:xfrm>
            <a:off x="138792" y="1024278"/>
            <a:ext cx="2433741" cy="964547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32441" y="1069134"/>
            <a:ext cx="2440092" cy="264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0" dirty="0">
                <a:effectLst/>
                <a:latin typeface="Courier New" pitchFamily="49" charset="0"/>
              </a:rPr>
              <a:t>// CPU Initialization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283573" y="1297541"/>
            <a:ext cx="1688283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itchFamily="49" charset="0"/>
              </a:rPr>
              <a:t>Device_init</a:t>
            </a:r>
            <a:r>
              <a:rPr lang="en-US" sz="1400" dirty="0">
                <a:latin typeface="Courier New" pitchFamily="49" charset="0"/>
              </a:rPr>
              <a:t>();</a:t>
            </a:r>
            <a:endParaRPr lang="en-US" sz="1400" dirty="0">
              <a:effectLst/>
              <a:latin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30356" y="1487174"/>
            <a:ext cx="292099" cy="501651"/>
            <a:chOff x="1595434" y="2339979"/>
            <a:chExt cx="292099" cy="501651"/>
          </a:xfrm>
        </p:grpSpPr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1595434" y="2339979"/>
              <a:ext cx="292099" cy="276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>
                <a:effectLst/>
                <a:latin typeface="Courier New" pitchFamily="49" charset="0"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1595434" y="2452692"/>
              <a:ext cx="292099" cy="276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 dirty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 dirty="0">
                <a:effectLst/>
                <a:latin typeface="Courier New" pitchFamily="49" charset="0"/>
              </a:endParaRP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1595434" y="2565404"/>
              <a:ext cx="292099" cy="276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>
                <a:effectLst/>
                <a:latin typeface="Courier New" pitchFamily="49" charset="0"/>
              </a:endParaRPr>
            </a:p>
          </p:txBody>
        </p:sp>
      </p:grp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43102" y="740507"/>
            <a:ext cx="817562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i="1" dirty="0" err="1">
                <a:effectLst/>
                <a:latin typeface="Arial" charset="0"/>
              </a:rPr>
              <a:t>Main.c</a:t>
            </a:r>
            <a:endParaRPr lang="en-US" sz="1600" b="0" i="1" dirty="0">
              <a:effectLst/>
              <a:latin typeface="Arial" charset="0"/>
            </a:endParaRPr>
          </a:p>
        </p:txBody>
      </p:sp>
      <p:sp>
        <p:nvSpPr>
          <p:cNvPr id="16" name="AutoShape 46"/>
          <p:cNvSpPr>
            <a:spLocks noChangeArrowheads="1"/>
          </p:cNvSpPr>
          <p:nvPr/>
        </p:nvSpPr>
        <p:spPr bwMode="auto">
          <a:xfrm>
            <a:off x="3268336" y="5169896"/>
            <a:ext cx="5468146" cy="1555621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3281036" y="4869175"/>
            <a:ext cx="947695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i="1" dirty="0" err="1" smtClean="0">
                <a:effectLst/>
                <a:latin typeface="Arial" charset="0"/>
              </a:rPr>
              <a:t>device.h</a:t>
            </a:r>
            <a:endParaRPr lang="en-US" sz="1600" b="0" i="1" dirty="0">
              <a:effectLst/>
              <a:latin typeface="Arial" charset="0"/>
            </a:endParaRPr>
          </a:p>
        </p:txBody>
      </p:sp>
      <p:sp>
        <p:nvSpPr>
          <p:cNvPr id="18" name="Text Box 64"/>
          <p:cNvSpPr txBox="1">
            <a:spLocks noChangeArrowheads="1"/>
          </p:cNvSpPr>
          <p:nvPr/>
        </p:nvSpPr>
        <p:spPr bwMode="auto">
          <a:xfrm>
            <a:off x="3332282" y="5169897"/>
            <a:ext cx="5404199" cy="12618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rIns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0" dirty="0">
                <a:latin typeface="Courier New" pitchFamily="49" charset="0"/>
              </a:rPr>
              <a:t>#define </a:t>
            </a:r>
            <a:r>
              <a:rPr lang="en-US" sz="1400" dirty="0" smtClean="0">
                <a:latin typeface="Courier New" pitchFamily="49" charset="0"/>
              </a:rPr>
              <a:t>DEVICE_SETCLOCK_CFG</a:t>
            </a:r>
            <a:r>
              <a:rPr lang="en-US" sz="1400" b="0" dirty="0" smtClean="0">
                <a:latin typeface="Courier New" pitchFamily="49" charset="0"/>
              </a:rPr>
              <a:t>  (</a:t>
            </a:r>
            <a:r>
              <a:rPr lang="en-US" sz="1400" b="0" dirty="0">
                <a:latin typeface="Courier New" pitchFamily="49" charset="0"/>
              </a:rPr>
              <a:t>SYSCTL_OSCSRC_XTAL </a:t>
            </a:r>
            <a:r>
              <a:rPr lang="en-US" sz="1400" b="0" dirty="0" smtClean="0">
                <a:latin typeface="Courier New" pitchFamily="49" charset="0"/>
              </a:rPr>
              <a:t>|</a:t>
            </a:r>
          </a:p>
          <a:p>
            <a:pPr indent="3200400">
              <a:spcBef>
                <a:spcPts val="600"/>
              </a:spcBef>
            </a:pPr>
            <a:r>
              <a:rPr lang="en-US" sz="1400" b="0" dirty="0" smtClean="0">
                <a:latin typeface="Courier New" pitchFamily="49" charset="0"/>
              </a:rPr>
              <a:t>SYSCTL_IMULT(10</a:t>
            </a:r>
            <a:r>
              <a:rPr lang="en-US" sz="1400" b="0" dirty="0">
                <a:latin typeface="Courier New" pitchFamily="49" charset="0"/>
              </a:rPr>
              <a:t>) </a:t>
            </a:r>
            <a:r>
              <a:rPr lang="en-US" sz="1400" b="0" dirty="0" smtClean="0">
                <a:latin typeface="Courier New" pitchFamily="49" charset="0"/>
              </a:rPr>
              <a:t>|</a:t>
            </a:r>
            <a:endParaRPr lang="en-US" sz="1400" b="0" dirty="0">
              <a:latin typeface="Courier New" pitchFamily="49" charset="0"/>
            </a:endParaRPr>
          </a:p>
          <a:p>
            <a:pPr indent="3200400">
              <a:spcBef>
                <a:spcPts val="600"/>
              </a:spcBef>
            </a:pPr>
            <a:r>
              <a:rPr lang="en-US" sz="1400" b="0" dirty="0" smtClean="0">
                <a:latin typeface="Courier New" pitchFamily="49" charset="0"/>
              </a:rPr>
              <a:t>SYSCTL_FMULT_NONE |</a:t>
            </a:r>
          </a:p>
          <a:p>
            <a:pPr indent="3200400">
              <a:spcBef>
                <a:spcPts val="600"/>
              </a:spcBef>
            </a:pPr>
            <a:r>
              <a:rPr lang="en-US" sz="1400" b="0" dirty="0" smtClean="0">
                <a:latin typeface="Courier New" pitchFamily="49" charset="0"/>
              </a:rPr>
              <a:t>SYSCTL_SYSDIV(2</a:t>
            </a:r>
            <a:r>
              <a:rPr lang="en-US" sz="1400" b="0" dirty="0">
                <a:latin typeface="Courier New" pitchFamily="49" charset="0"/>
              </a:rPr>
              <a:t>) </a:t>
            </a:r>
            <a:r>
              <a:rPr lang="en-US" sz="1400" b="0" dirty="0" smtClean="0">
                <a:latin typeface="Courier New" pitchFamily="49" charset="0"/>
              </a:rPr>
              <a:t>|</a:t>
            </a:r>
          </a:p>
          <a:p>
            <a:pPr indent="3200400">
              <a:spcBef>
                <a:spcPts val="600"/>
              </a:spcBef>
            </a:pPr>
            <a:r>
              <a:rPr lang="en-US" sz="1400" b="0" dirty="0" smtClean="0">
                <a:latin typeface="Courier New" pitchFamily="49" charset="0"/>
              </a:rPr>
              <a:t>SYSCTL_PLL_ENABLE</a:t>
            </a:r>
            <a:r>
              <a:rPr lang="en-US" sz="1400" b="0" dirty="0">
                <a:latin typeface="Courier New" pitchFamily="49" charset="0"/>
              </a:rPr>
              <a:t>)</a:t>
            </a:r>
            <a:endParaRPr lang="en-US" sz="1400" b="0" dirty="0" smtClean="0">
              <a:latin typeface="Courier New" pitchFamily="49" charset="0"/>
            </a:endParaRPr>
          </a:p>
        </p:txBody>
      </p:sp>
      <p:sp>
        <p:nvSpPr>
          <p:cNvPr id="19" name="AutoShape 46"/>
          <p:cNvSpPr>
            <a:spLocks noChangeArrowheads="1"/>
          </p:cNvSpPr>
          <p:nvPr/>
        </p:nvSpPr>
        <p:spPr bwMode="auto">
          <a:xfrm>
            <a:off x="3268336" y="1022191"/>
            <a:ext cx="5657745" cy="3789377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0" name="Text Box 57"/>
          <p:cNvSpPr txBox="1">
            <a:spLocks noChangeArrowheads="1"/>
          </p:cNvSpPr>
          <p:nvPr/>
        </p:nvSpPr>
        <p:spPr bwMode="auto">
          <a:xfrm>
            <a:off x="3281037" y="721471"/>
            <a:ext cx="947695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i="1" dirty="0" err="1" smtClean="0">
                <a:effectLst/>
                <a:latin typeface="Arial" charset="0"/>
              </a:rPr>
              <a:t>device.c</a:t>
            </a:r>
            <a:endParaRPr lang="en-US" sz="1600" b="0" i="1" dirty="0">
              <a:effectLst/>
              <a:latin typeface="Arial" charset="0"/>
            </a:endParaRPr>
          </a:p>
        </p:txBody>
      </p:sp>
      <p:sp>
        <p:nvSpPr>
          <p:cNvPr id="21" name="Text Box 64"/>
          <p:cNvSpPr txBox="1">
            <a:spLocks noChangeArrowheads="1"/>
          </p:cNvSpPr>
          <p:nvPr/>
        </p:nvSpPr>
        <p:spPr bwMode="auto">
          <a:xfrm>
            <a:off x="3373317" y="1022193"/>
            <a:ext cx="5552764" cy="3505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rIns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Device_init</a:t>
            </a:r>
            <a:r>
              <a:rPr lang="en-US" sz="1400" dirty="0">
                <a:latin typeface="Courier New" pitchFamily="49" charset="0"/>
              </a:rPr>
              <a:t>(void</a:t>
            </a:r>
            <a:r>
              <a:rPr lang="en-US" sz="1400" dirty="0" smtClean="0">
                <a:latin typeface="Courier New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400" b="0" dirty="0" smtClean="0">
                <a:latin typeface="Courier New" pitchFamily="49" charset="0"/>
              </a:rPr>
              <a:t>  // </a:t>
            </a:r>
            <a:r>
              <a:rPr lang="en-US" sz="1400" b="0" dirty="0">
                <a:latin typeface="Courier New" pitchFamily="49" charset="0"/>
              </a:rPr>
              <a:t>Set up PLL control and clock dividers</a:t>
            </a:r>
          </a:p>
          <a:p>
            <a:pPr>
              <a:spcBef>
                <a:spcPts val="600"/>
              </a:spcBef>
            </a:pPr>
            <a:r>
              <a:rPr lang="en-US" sz="1400" b="0" dirty="0" smtClean="0">
                <a:latin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</a:rPr>
              <a:t>SysCtl_setClock</a:t>
            </a:r>
            <a:r>
              <a:rPr lang="en-US" sz="1400" dirty="0" smtClean="0">
                <a:latin typeface="Courier New" pitchFamily="49" charset="0"/>
              </a:rPr>
              <a:t>(DEVICE_SETCLOCK_CFG)</a:t>
            </a:r>
          </a:p>
          <a:p>
            <a:pPr>
              <a:spcBef>
                <a:spcPts val="600"/>
              </a:spcBef>
            </a:pPr>
            <a:r>
              <a:rPr lang="en-US" sz="1400" b="0" dirty="0" smtClean="0">
                <a:latin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</a:rPr>
              <a:t>SysCtl_setLowSpeedClock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b="0" i="1" dirty="0" smtClean="0">
                <a:latin typeface="Courier New" pitchFamily="49" charset="0"/>
              </a:rPr>
              <a:t>SYSCTL_LSPCLK_PRESCALE_4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1400" b="0" dirty="0" smtClean="0">
                <a:latin typeface="Courier New" pitchFamily="49" charset="0"/>
              </a:rPr>
              <a:t>  // </a:t>
            </a:r>
            <a:r>
              <a:rPr lang="en-US" sz="1400" b="0" dirty="0">
                <a:latin typeface="Courier New" pitchFamily="49" charset="0"/>
              </a:rPr>
              <a:t>Turn on all </a:t>
            </a:r>
            <a:r>
              <a:rPr lang="en-US" sz="1400" b="0" dirty="0" smtClean="0">
                <a:latin typeface="Courier New" pitchFamily="49" charset="0"/>
              </a:rPr>
              <a:t>peripherals</a:t>
            </a:r>
          </a:p>
          <a:p>
            <a:pPr>
              <a:spcBef>
                <a:spcPts val="600"/>
              </a:spcBef>
            </a:pPr>
            <a:r>
              <a:rPr lang="en-US" sz="1400" b="0" dirty="0" smtClean="0">
                <a:latin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</a:rPr>
              <a:t>Device_enableAllPeripherals</a:t>
            </a:r>
            <a:r>
              <a:rPr lang="en-US" sz="1400" dirty="0" smtClean="0">
                <a:latin typeface="Courier New" pitchFamily="49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</a:rPr>
              <a:t>Device_enableAllPeripherals</a:t>
            </a:r>
            <a:r>
              <a:rPr lang="en-US" sz="1400" dirty="0" smtClean="0">
                <a:latin typeface="Courier New" pitchFamily="49" charset="0"/>
              </a:rPr>
              <a:t>(void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Courier New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</a:rPr>
              <a:t>SysCtl_enablePeripheral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b="0" i="1" dirty="0" smtClean="0">
                <a:latin typeface="Courier New" pitchFamily="49" charset="0"/>
              </a:rPr>
              <a:t>SYSCTL_PERIPH_CLK_&lt;name&gt;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endParaRPr lang="en-US" sz="1400" dirty="0"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endParaRPr lang="en-US" sz="1400" dirty="0" smtClean="0"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872748" y="3717035"/>
            <a:ext cx="292099" cy="501651"/>
            <a:chOff x="1595434" y="2339979"/>
            <a:chExt cx="292099" cy="501651"/>
          </a:xfrm>
        </p:grpSpPr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1595434" y="2339979"/>
              <a:ext cx="292099" cy="276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>
                <a:effectLst/>
                <a:latin typeface="Courier New" pitchFamily="49" charset="0"/>
              </a:endParaRP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1595434" y="2452692"/>
              <a:ext cx="292099" cy="276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 dirty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 dirty="0">
                <a:effectLst/>
                <a:latin typeface="Courier New" pitchFamily="49" charset="0"/>
              </a:endParaRPr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1595434" y="2565404"/>
              <a:ext cx="292099" cy="276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>
                <a:effectLst/>
                <a:latin typeface="Courier New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238699" y="3717035"/>
            <a:ext cx="292099" cy="501651"/>
            <a:chOff x="1595434" y="2339979"/>
            <a:chExt cx="292099" cy="501651"/>
          </a:xfrm>
        </p:grpSpPr>
        <p:sp>
          <p:nvSpPr>
            <p:cNvPr id="27" name="Text Box 17"/>
            <p:cNvSpPr txBox="1">
              <a:spLocks noChangeArrowheads="1"/>
            </p:cNvSpPr>
            <p:nvPr/>
          </p:nvSpPr>
          <p:spPr bwMode="auto">
            <a:xfrm>
              <a:off x="1595434" y="2339979"/>
              <a:ext cx="292099" cy="276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>
                <a:effectLst/>
                <a:latin typeface="Courier New" pitchFamily="49" charset="0"/>
              </a:endParaRPr>
            </a:p>
          </p:txBody>
        </p: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1595434" y="2452692"/>
              <a:ext cx="292099" cy="276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 dirty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 dirty="0">
                <a:effectLst/>
                <a:latin typeface="Courier New" pitchFamily="49" charset="0"/>
              </a:endParaRPr>
            </a:p>
          </p:txBody>
        </p:sp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1595434" y="2565404"/>
              <a:ext cx="292099" cy="276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>
                <a:effectLst/>
                <a:latin typeface="Courier New" pitchFamily="49" charset="0"/>
              </a:endParaRPr>
            </a:p>
          </p:txBody>
        </p:sp>
      </p:grpSp>
      <p:sp>
        <p:nvSpPr>
          <p:cNvPr id="30" name="AutoShape 46"/>
          <p:cNvSpPr>
            <a:spLocks noChangeArrowheads="1"/>
          </p:cNvSpPr>
          <p:nvPr/>
        </p:nvSpPr>
        <p:spPr bwMode="auto">
          <a:xfrm>
            <a:off x="124943" y="2364422"/>
            <a:ext cx="2966053" cy="157803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31" name="Text Box 57"/>
          <p:cNvSpPr txBox="1">
            <a:spLocks noChangeArrowheads="1"/>
          </p:cNvSpPr>
          <p:nvPr/>
        </p:nvSpPr>
        <p:spPr bwMode="auto">
          <a:xfrm>
            <a:off x="137643" y="2063701"/>
            <a:ext cx="902811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i="1" dirty="0" err="1" smtClean="0">
                <a:effectLst/>
                <a:latin typeface="Arial" charset="0"/>
              </a:rPr>
              <a:t>sysctl.h</a:t>
            </a:r>
            <a:endParaRPr lang="en-US" sz="1600" b="0" i="1" dirty="0">
              <a:effectLst/>
              <a:latin typeface="Arial" charset="0"/>
            </a:endParaRPr>
          </a:p>
        </p:txBody>
      </p:sp>
      <p:sp>
        <p:nvSpPr>
          <p:cNvPr id="32" name="Text Box 64"/>
          <p:cNvSpPr txBox="1">
            <a:spLocks noChangeArrowheads="1"/>
          </p:cNvSpPr>
          <p:nvPr/>
        </p:nvSpPr>
        <p:spPr bwMode="auto">
          <a:xfrm>
            <a:off x="187110" y="2369519"/>
            <a:ext cx="2846280" cy="118494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rIns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i="1" dirty="0" smtClean="0">
                <a:solidFill>
                  <a:srgbClr val="FF0000"/>
                </a:solidFill>
                <a:effectLst/>
                <a:latin typeface="Courier New" pitchFamily="49" charset="0"/>
              </a:rPr>
              <a:t>Contains values that    can be passed to:</a:t>
            </a:r>
            <a:endParaRPr lang="en-US" sz="1400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400" b="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SysCtl_setClock</a:t>
            </a:r>
            <a:r>
              <a:rPr lang="en-US" sz="1400" dirty="0" smtClean="0">
                <a:latin typeface="Courier New" pitchFamily="49" charset="0"/>
              </a:rPr>
              <a:t>()</a:t>
            </a:r>
            <a:endParaRPr lang="en-US" sz="1400" dirty="0"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SysCtl_setLowSpeedClock</a:t>
            </a:r>
            <a:r>
              <a:rPr lang="en-US" sz="1400" dirty="0" smtClean="0">
                <a:latin typeface="Courier New" pitchFamily="49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SysCtl_enablePeripheral</a:t>
            </a:r>
            <a:r>
              <a:rPr lang="en-US" sz="1400" dirty="0" smtClean="0">
                <a:latin typeface="Courier New" pitchFamily="49" charset="0"/>
              </a:rPr>
              <a:t>()</a:t>
            </a:r>
          </a:p>
        </p:txBody>
      </p:sp>
      <p:cxnSp>
        <p:nvCxnSpPr>
          <p:cNvPr id="34" name="Elbow Connector 33"/>
          <p:cNvCxnSpPr>
            <a:stCxn id="9" idx="3"/>
          </p:cNvCxnSpPr>
          <p:nvPr/>
        </p:nvCxnSpPr>
        <p:spPr bwMode="auto">
          <a:xfrm flipV="1">
            <a:off x="1971856" y="1162756"/>
            <a:ext cx="1296480" cy="272515"/>
          </a:xfrm>
          <a:prstGeom prst="bentConnector3">
            <a:avLst>
              <a:gd name="adj1" fmla="val 70059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V="1">
            <a:off x="2086370" y="1895856"/>
            <a:ext cx="1481328" cy="99669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V="1">
            <a:off x="2930666" y="2148841"/>
            <a:ext cx="637032" cy="9875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2936762" y="3401568"/>
            <a:ext cx="630936" cy="2103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7296307" y="1754040"/>
            <a:ext cx="292068" cy="2754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dk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82" name="Elbow Connector 81"/>
          <p:cNvCxnSpPr>
            <a:stCxn id="18" idx="0"/>
            <a:endCxn id="80" idx="3"/>
          </p:cNvCxnSpPr>
          <p:nvPr/>
        </p:nvCxnSpPr>
        <p:spPr bwMode="auto">
          <a:xfrm rot="5400000" flipH="1" flipV="1">
            <a:off x="5172315" y="2753838"/>
            <a:ext cx="3278127" cy="1553993"/>
          </a:xfrm>
          <a:prstGeom prst="bentConnector4">
            <a:avLst>
              <a:gd name="adj1" fmla="val 10025"/>
              <a:gd name="adj2" fmla="val 192446"/>
            </a:avLst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sm" len="sm"/>
            <a:tailEnd type="triangle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307486" y="5305594"/>
            <a:ext cx="2685074" cy="1234184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 anchorCtr="0">
            <a:spAutoFit/>
          </a:bodyPr>
          <a:lstStyle/>
          <a:p>
            <a:r>
              <a:rPr lang="en-US" sz="1400" b="0" i="1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MHz </a:t>
            </a:r>
            <a:r>
              <a:rPr lang="en-US" sz="1400" b="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SYSCLK frequency based on </a:t>
            </a:r>
            <a:r>
              <a:rPr lang="en-US" sz="1400" b="0" i="1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DEVICE_SETCLOCK_CFG</a:t>
            </a:r>
          </a:p>
          <a:p>
            <a:r>
              <a:rPr lang="en-US" sz="1400" b="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PLLSYSCLK = 20MHz (XTAL_OSC) * 10 (IMULT) * 1 (FMULT) / 2 (PLLCLK_BY_2)</a:t>
            </a:r>
            <a:endParaRPr lang="en-US" sz="1400" b="0" i="1" dirty="0" smtClean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564194" y="2497003"/>
            <a:ext cx="292068" cy="2754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dk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224541" y="2987651"/>
            <a:ext cx="292068" cy="2754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dk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98" name="Elbow Connector 97"/>
          <p:cNvCxnSpPr>
            <a:stCxn id="95" idx="3"/>
            <a:endCxn id="96" idx="3"/>
          </p:cNvCxnSpPr>
          <p:nvPr/>
        </p:nvCxnSpPr>
        <p:spPr bwMode="auto">
          <a:xfrm>
            <a:off x="6856262" y="2634733"/>
            <a:ext cx="660347" cy="490648"/>
          </a:xfrm>
          <a:prstGeom prst="bentConnector3">
            <a:avLst>
              <a:gd name="adj1" fmla="val 163189"/>
            </a:avLst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4868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Peripheral Clock </a:t>
            </a:r>
            <a:r>
              <a:rPr lang="en-US" dirty="0" smtClean="0"/>
              <a:t>Enable / Disable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617527"/>
              </p:ext>
            </p:extLst>
          </p:nvPr>
        </p:nvGraphicFramePr>
        <p:xfrm>
          <a:off x="318779" y="3066411"/>
          <a:ext cx="8456104" cy="3674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8052"/>
                <a:gridCol w="4228052"/>
              </a:tblGrid>
              <a:tr h="4082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SYSCTL_PERIPH_CLK_CLA1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SYSCTL_PERIPH_CLK_ADC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 smtClean="0"/>
                        <a:t> = A to C)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3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SYSCTL_PERIPH_CLK_EPWM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 smtClean="0"/>
                        <a:t> = 1 to 8)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SYSCTL_PERIPH_CLK_CMPSS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 smtClean="0"/>
                        <a:t> = 1 to 7)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3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SYSCTL_PERIPH_CLK_ECAP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aseline="0" dirty="0" smtClean="0"/>
                        <a:t>(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 smtClean="0"/>
                        <a:t> = 1 to 7)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SYSCTL_PERIPH_CLK_PGA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 smtClean="0"/>
                        <a:t> = 1 to 7)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3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SYSCTL_PERIPH_CLK_EQEP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dirty="0" smtClean="0"/>
                        <a:t> (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dirty="0" smtClean="0"/>
                        <a:t> = 1 or 2)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SYSCTL_PERIPH_CLK_DAC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 smtClean="0"/>
                        <a:t> = A or B)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SYSCTL_PERIPH_CLK_SD1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SYSCTL_PERIPH_CLK_FSITXA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3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SYSCTL_PERIPH_CLK_SCI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 smtClean="0"/>
                        <a:t> = A or B)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SYSCTL_PERIPH_CLK_FSIRXA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3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SYSCTL_PERIPH_CLK_SPI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dirty="0" smtClean="0"/>
                        <a:t> (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dirty="0" smtClean="0"/>
                        <a:t> = A or B)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SYSCTL_PERIPH_CLK_LINA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SYSCTL_PERIPH_CLK_I2CA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SYSCTL_PERIPH_CLK_PMBUSA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38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SYSCTL_PERIPH_CLK_CAN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 smtClean="0"/>
                        <a:t> = A or B)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SYSCTL_PERIPH_CLK_DCC0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749257" y="762399"/>
            <a:ext cx="5809827" cy="934288"/>
            <a:chOff x="1749257" y="762399"/>
            <a:chExt cx="5809827" cy="934288"/>
          </a:xfrm>
        </p:grpSpPr>
        <p:grpSp>
          <p:nvGrpSpPr>
            <p:cNvPr id="8" name="Group 7"/>
            <p:cNvGrpSpPr/>
            <p:nvPr/>
          </p:nvGrpSpPr>
          <p:grpSpPr>
            <a:xfrm>
              <a:off x="1749257" y="762399"/>
              <a:ext cx="5809827" cy="932306"/>
              <a:chOff x="1749257" y="762399"/>
              <a:chExt cx="5809827" cy="93230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883591" y="762399"/>
                <a:ext cx="1392574" cy="932306"/>
                <a:chOff x="3883591" y="762399"/>
                <a:chExt cx="1392574" cy="932306"/>
              </a:xfrm>
            </p:grpSpPr>
            <p:sp>
              <p:nvSpPr>
                <p:cNvPr id="4" name="Rectangle 51"/>
                <p:cNvSpPr>
                  <a:spLocks noChangeArrowheads="1"/>
                </p:cNvSpPr>
                <p:nvPr/>
              </p:nvSpPr>
              <p:spPr bwMode="auto">
                <a:xfrm flipH="1">
                  <a:off x="3883591" y="762399"/>
                  <a:ext cx="1392574" cy="932306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" name="Arc 52"/>
                <p:cNvSpPr>
                  <a:spLocks/>
                </p:cNvSpPr>
                <p:nvPr/>
              </p:nvSpPr>
              <p:spPr bwMode="auto">
                <a:xfrm>
                  <a:off x="4494947" y="830440"/>
                  <a:ext cx="317500" cy="398463"/>
                </a:xfrm>
                <a:custGeom>
                  <a:avLst/>
                  <a:gdLst>
                    <a:gd name="G0" fmla="+- 0 0 0"/>
                    <a:gd name="G1" fmla="+- 19593 0 0"/>
                    <a:gd name="G2" fmla="+- 21600 0 0"/>
                    <a:gd name="T0" fmla="*/ 9092 w 21600"/>
                    <a:gd name="T1" fmla="*/ 0 h 22423"/>
                    <a:gd name="T2" fmla="*/ 21414 w 21600"/>
                    <a:gd name="T3" fmla="*/ 22423 h 22423"/>
                    <a:gd name="T4" fmla="*/ 0 w 21600"/>
                    <a:gd name="T5" fmla="*/ 19593 h 22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2423" fill="none" extrusionOk="0">
                      <a:moveTo>
                        <a:pt x="9092" y="-1"/>
                      </a:moveTo>
                      <a:cubicBezTo>
                        <a:pt x="16719" y="3539"/>
                        <a:pt x="21600" y="11184"/>
                        <a:pt x="21600" y="19593"/>
                      </a:cubicBezTo>
                      <a:cubicBezTo>
                        <a:pt x="21600" y="20539"/>
                        <a:pt x="21537" y="21484"/>
                        <a:pt x="21413" y="22422"/>
                      </a:cubicBezTo>
                    </a:path>
                    <a:path w="21600" h="22423" stroke="0" extrusionOk="0">
                      <a:moveTo>
                        <a:pt x="9092" y="-1"/>
                      </a:moveTo>
                      <a:cubicBezTo>
                        <a:pt x="16719" y="3539"/>
                        <a:pt x="21600" y="11184"/>
                        <a:pt x="21600" y="19593"/>
                      </a:cubicBezTo>
                      <a:cubicBezTo>
                        <a:pt x="21600" y="20539"/>
                        <a:pt x="21537" y="21484"/>
                        <a:pt x="21413" y="22422"/>
                      </a:cubicBezTo>
                      <a:lnTo>
                        <a:pt x="0" y="19593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arrow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10" name="Straight Connector 9"/>
              <p:cNvCxnSpPr>
                <a:endCxn id="18" idx="3"/>
              </p:cNvCxnSpPr>
              <p:nvPr/>
            </p:nvCxnSpPr>
            <p:spPr bwMode="auto">
              <a:xfrm flipH="1" flipV="1">
                <a:off x="2740234" y="1081601"/>
                <a:ext cx="1652426" cy="760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 flipV="1">
                <a:off x="4387647" y="830440"/>
                <a:ext cx="345642" cy="25817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8" name="TextBox 17"/>
              <p:cNvSpPr txBox="1"/>
              <p:nvPr/>
            </p:nvSpPr>
            <p:spPr>
              <a:xfrm>
                <a:off x="1749257" y="901295"/>
                <a:ext cx="990977" cy="36061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1600" b="0" dirty="0" smtClean="0">
                    <a:solidFill>
                      <a:schemeClr val="dk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SYSCLK</a:t>
                </a:r>
                <a:endParaRPr lang="en-US" sz="16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441470" y="897788"/>
                <a:ext cx="1117614" cy="3816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tIns="91440" bIns="91440" rtlCol="0" anchor="ctr" anchorCtr="0">
                <a:spAutoFit/>
              </a:bodyPr>
              <a:lstStyle/>
              <a:p>
                <a:pPr algn="ctr"/>
                <a:r>
                  <a:rPr lang="en-US" sz="1600" b="0" dirty="0" smtClean="0">
                    <a:solidFill>
                      <a:schemeClr val="dk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Peripheral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886049" y="1259644"/>
              <a:ext cx="1392574" cy="4370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45720" rIns="0" bIns="45720" rtlCol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400" b="0" dirty="0" err="1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PCLKCRx</a:t>
              </a:r>
              <a:endParaRPr lang="en-US" sz="1400" b="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spcBef>
                  <a:spcPts val="0"/>
                </a:spcBef>
              </a:pPr>
              <a:r>
                <a:rPr lang="en-US" sz="1400" b="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4730831" y="1090375"/>
              <a:ext cx="170818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28" name="Rectangle 54"/>
          <p:cNvSpPr txBox="1">
            <a:spLocks noChangeArrowheads="1"/>
          </p:cNvSpPr>
          <p:nvPr/>
        </p:nvSpPr>
        <p:spPr>
          <a:xfrm>
            <a:off x="456732" y="1803738"/>
            <a:ext cx="8262972" cy="12626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 err="1" smtClean="0"/>
              <a:t>Driverlib</a:t>
            </a:r>
            <a:r>
              <a:rPr lang="en-US" sz="2400" dirty="0" smtClean="0"/>
              <a:t> function used to enable / disable peripheral:</a:t>
            </a:r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smtClean="0"/>
              <a:t>          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SysCtl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_</a:t>
            </a:r>
            <a:r>
              <a:rPr lang="en-US" sz="2000" dirty="0" smtClean="0"/>
              <a:t>[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enable</a:t>
            </a:r>
            <a:r>
              <a:rPr lang="en-US" sz="2000" dirty="0" err="1" smtClean="0"/>
              <a:t>|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disable</a:t>
            </a:r>
            <a:r>
              <a:rPr lang="en-US" sz="2000" dirty="0" smtClean="0"/>
              <a:t>]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Peripheral(</a:t>
            </a:r>
            <a:r>
              <a:rPr lang="en-US" sz="2000" b="0" i="1" dirty="0" smtClean="0">
                <a:solidFill>
                  <a:srgbClr val="00B050"/>
                </a:solidFill>
              </a:rPr>
              <a:t>peripheral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  <a:r>
              <a:rPr lang="en-US" sz="2000" dirty="0" smtClean="0"/>
              <a:t>           </a:t>
            </a:r>
            <a:endParaRPr lang="en-US" sz="2000" b="0" dirty="0" smtClean="0"/>
          </a:p>
          <a:p>
            <a:pPr lvl="1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0" i="1" dirty="0">
                <a:solidFill>
                  <a:srgbClr val="00B050"/>
                </a:solidFill>
              </a:rPr>
              <a:t>peripheral</a:t>
            </a:r>
            <a:r>
              <a:rPr lang="en-US" sz="2000" b="0" i="1" dirty="0"/>
              <a:t> </a:t>
            </a:r>
            <a:r>
              <a:rPr lang="en-US" sz="2000" b="0" dirty="0" smtClean="0"/>
              <a:t>parameter values: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3677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ChangeArrowheads="1"/>
          </p:cNvSpPr>
          <p:nvPr/>
        </p:nvSpPr>
        <p:spPr bwMode="auto">
          <a:xfrm>
            <a:off x="1278471" y="2116546"/>
            <a:ext cx="3629241" cy="563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Objectives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idx="1"/>
          </p:nvPr>
        </p:nvSpPr>
        <p:spPr>
          <a:xfrm>
            <a:off x="1241068" y="1189038"/>
            <a:ext cx="6662208" cy="51641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OSC/PLL Clock Module</a:t>
            </a:r>
          </a:p>
          <a:p>
            <a:pPr>
              <a:lnSpc>
                <a:spcPct val="140000"/>
              </a:lnSpc>
            </a:pPr>
            <a:r>
              <a:rPr lang="en-US" dirty="0"/>
              <a:t>Watchdog Timer</a:t>
            </a:r>
          </a:p>
          <a:p>
            <a:pPr>
              <a:lnSpc>
                <a:spcPct val="140000"/>
              </a:lnSpc>
            </a:pPr>
            <a:r>
              <a:rPr lang="en-US" dirty="0"/>
              <a:t>General Purpose </a:t>
            </a:r>
            <a:r>
              <a:rPr lang="en-US" dirty="0" smtClean="0"/>
              <a:t>I/O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/>
              <a:t>External Interrupts</a:t>
            </a:r>
          </a:p>
          <a:p>
            <a:pPr>
              <a:lnSpc>
                <a:spcPct val="140000"/>
              </a:lnSpc>
            </a:pPr>
            <a:r>
              <a:rPr lang="en-US" dirty="0"/>
              <a:t>Low Power Modes</a:t>
            </a:r>
          </a:p>
          <a:p>
            <a:pPr>
              <a:lnSpc>
                <a:spcPct val="140000"/>
              </a:lnSpc>
            </a:pPr>
            <a:r>
              <a:rPr lang="en-US" dirty="0"/>
              <a:t>Register Protection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Timer</a:t>
            </a:r>
          </a:p>
        </p:txBody>
      </p:sp>
      <p:sp>
        <p:nvSpPr>
          <p:cNvPr id="264199" name="Rectangle 7"/>
          <p:cNvSpPr>
            <a:spLocks noGrp="1" noChangeArrowheads="1"/>
          </p:cNvSpPr>
          <p:nvPr>
            <p:ph idx="1"/>
          </p:nvPr>
        </p:nvSpPr>
        <p:spPr>
          <a:xfrm>
            <a:off x="160964" y="951899"/>
            <a:ext cx="8789168" cy="5562600"/>
          </a:xfrm>
        </p:spPr>
        <p:txBody>
          <a:bodyPr>
            <a:normAutofit/>
          </a:bodyPr>
          <a:lstStyle/>
          <a:p>
            <a:r>
              <a:rPr lang="en-US" dirty="0"/>
              <a:t>Resets the </a:t>
            </a:r>
            <a:r>
              <a:rPr lang="en-US" dirty="0" smtClean="0"/>
              <a:t>device if </a:t>
            </a:r>
            <a:r>
              <a:rPr lang="en-US" dirty="0"/>
              <a:t>the CPU crashes</a:t>
            </a:r>
          </a:p>
          <a:p>
            <a:pPr lvl="1"/>
            <a:r>
              <a:rPr lang="en-US" dirty="0"/>
              <a:t>Watchdog counter runs </a:t>
            </a:r>
            <a:r>
              <a:rPr lang="en-US" dirty="0" smtClean="0"/>
              <a:t>independently </a:t>
            </a:r>
            <a:r>
              <a:rPr lang="en-US" dirty="0"/>
              <a:t>of CPU</a:t>
            </a:r>
          </a:p>
          <a:p>
            <a:pPr lvl="1"/>
            <a:r>
              <a:rPr lang="en-US" dirty="0"/>
              <a:t>If counter overflows, a reset or interrupt is triggered (user selectable)</a:t>
            </a:r>
          </a:p>
          <a:p>
            <a:pPr lvl="1"/>
            <a:r>
              <a:rPr lang="en-US" dirty="0"/>
              <a:t>CPU must write correct data key sequence to reset the counter before overflow</a:t>
            </a:r>
          </a:p>
          <a:p>
            <a:r>
              <a:rPr lang="en-US" dirty="0"/>
              <a:t>Watchdog must be serviced or disabled within 131,072 WDCLK cycles after reset</a:t>
            </a:r>
          </a:p>
          <a:p>
            <a:r>
              <a:rPr lang="en-US" dirty="0"/>
              <a:t>This translates to 13.11 </a:t>
            </a:r>
            <a:r>
              <a:rPr lang="en-US" dirty="0">
                <a:sym typeface="Symbol" pitchFamily="18" charset="2"/>
              </a:rPr>
              <a:t>m</a:t>
            </a:r>
            <a:r>
              <a:rPr lang="en-US" dirty="0"/>
              <a:t>s with a 10 MHz WDCLK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heme/theme1.xml><?xml version="1.0" encoding="utf-8"?>
<a:theme xmlns:a="http://schemas.openxmlformats.org/drawingml/2006/main" name="ttoTheme">
  <a:themeElements>
    <a:clrScheme name="tto standard">
      <a:dk1>
        <a:srgbClr val="000000"/>
      </a:dk1>
      <a:lt1>
        <a:srgbClr val="FFFFFF"/>
      </a:lt1>
      <a:dk2>
        <a:srgbClr val="FF0000"/>
      </a:dk2>
      <a:lt2>
        <a:srgbClr val="FFFFFF"/>
      </a:lt2>
      <a:accent1>
        <a:srgbClr val="F9F9F9"/>
      </a:accent1>
      <a:accent2>
        <a:srgbClr val="DEDEDE"/>
      </a:accent2>
      <a:accent3>
        <a:srgbClr val="C7C7C7"/>
      </a:accent3>
      <a:accent4>
        <a:srgbClr val="6699FF"/>
      </a:accent4>
      <a:accent5>
        <a:srgbClr val="FF0000"/>
      </a:accent5>
      <a:accent6>
        <a:srgbClr val="FFFFFF"/>
      </a:accent6>
      <a:hlink>
        <a:srgbClr val="C7C7C7"/>
      </a:hlink>
      <a:folHlink>
        <a:srgbClr val="6699FF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standard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9F9F9"/>
        </a:accent1>
        <a:accent2>
          <a:srgbClr val="DEDEDE"/>
        </a:accent2>
        <a:accent3>
          <a:srgbClr val="C7C7C7"/>
        </a:accent3>
        <a:accent4>
          <a:srgbClr val="6699FF"/>
        </a:accent4>
        <a:accent5>
          <a:srgbClr val="FF0000"/>
        </a:accent5>
        <a:accent6>
          <a:srgbClr val="FFFFFF"/>
        </a:accent6>
        <a:hlink>
          <a:srgbClr val="C7C7C7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8">
        <a:dk1>
          <a:srgbClr val="FFFFFF"/>
        </a:dk1>
        <a:lt1>
          <a:srgbClr val="000000"/>
        </a:lt1>
        <a:dk2>
          <a:srgbClr val="FFFFFF"/>
        </a:dk2>
        <a:lt2>
          <a:srgbClr val="FF0000"/>
        </a:lt2>
        <a:accent1>
          <a:srgbClr val="00CCFF"/>
        </a:accent1>
        <a:accent2>
          <a:srgbClr val="CC9900"/>
        </a:accent2>
        <a:accent3>
          <a:srgbClr val="00CC66"/>
        </a:accent3>
        <a:accent4>
          <a:srgbClr val="FFFF99"/>
        </a:accent4>
        <a:accent5>
          <a:srgbClr val="FF99CC"/>
        </a:accent5>
        <a:accent6>
          <a:srgbClr val="000000"/>
        </a:accent6>
        <a:hlink>
          <a:srgbClr val="00CC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ttoTheme</Template>
  <TotalTime>16641</TotalTime>
  <Pages>46</Pages>
  <Words>2369</Words>
  <Application>Microsoft Office PowerPoint</Application>
  <PresentationFormat>On-screen Show (4:3)</PresentationFormat>
  <Paragraphs>977</Paragraphs>
  <Slides>39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ttoTheme</vt:lpstr>
      <vt:lpstr>System Initialization</vt:lpstr>
      <vt:lpstr>Module Objectives</vt:lpstr>
      <vt:lpstr>Module Objectives</vt:lpstr>
      <vt:lpstr>Oscillator / PLL Clock Module</vt:lpstr>
      <vt:lpstr>PLL and LOSPCP</vt:lpstr>
      <vt:lpstr>Initializing Clock Modules </vt:lpstr>
      <vt:lpstr>Peripheral Clock Enable / Disable</vt:lpstr>
      <vt:lpstr>Module Objectives</vt:lpstr>
      <vt:lpstr>Watchdog Timer</vt:lpstr>
      <vt:lpstr>Watchdog Timer Module</vt:lpstr>
      <vt:lpstr>Watchdog Pre-divider and Pre-scaler</vt:lpstr>
      <vt:lpstr>Watchdog Driverlib Functions</vt:lpstr>
      <vt:lpstr>Resetting the Watchdog</vt:lpstr>
      <vt:lpstr>WDKEY Write Results</vt:lpstr>
      <vt:lpstr>Module Objectives</vt:lpstr>
      <vt:lpstr>GPIO Grouping Overview</vt:lpstr>
      <vt:lpstr>GPIO Pin Block Diagram</vt:lpstr>
      <vt:lpstr>Configuring GPIO Pins using Driverlib</vt:lpstr>
      <vt:lpstr>GPIO Input Qualification</vt:lpstr>
      <vt:lpstr>Input Qualification Driverlib Functions</vt:lpstr>
      <vt:lpstr>GPIO Core Select</vt:lpstr>
      <vt:lpstr>Driverlib GPIO Data Control Functions</vt:lpstr>
      <vt:lpstr>GPIO Input X-BAR</vt:lpstr>
      <vt:lpstr>GPIO Input X-BAR Architecture</vt:lpstr>
      <vt:lpstr>GPIO Output X-BAR</vt:lpstr>
      <vt:lpstr>GPIO Output X-BAR Architecture</vt:lpstr>
      <vt:lpstr>Module Objectives</vt:lpstr>
      <vt:lpstr>External Interrupts</vt:lpstr>
      <vt:lpstr>Configuring External Interrupts</vt:lpstr>
      <vt:lpstr>Module Objectives</vt:lpstr>
      <vt:lpstr>Low Power Modes</vt:lpstr>
      <vt:lpstr>Low Power Mode Exit</vt:lpstr>
      <vt:lpstr>Low Power Mode Driverlib Functions</vt:lpstr>
      <vt:lpstr>Module Objectives</vt:lpstr>
      <vt:lpstr>LOCK Protection Registers</vt:lpstr>
      <vt:lpstr>EALLOW Protection (1 of 2)</vt:lpstr>
      <vt:lpstr>EALLOW Protection (2 of 2)</vt:lpstr>
      <vt:lpstr>Lab 5: Procedure - System Initialization</vt:lpstr>
      <vt:lpstr>PowerPoint Presentation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Initialization</dc:title>
  <dc:subject>C2000</dc:subject>
  <dc:creator>TTO</dc:creator>
  <cp:keywords>5</cp:keywords>
  <cp:lastModifiedBy>Schachter, Ken</cp:lastModifiedBy>
  <cp:revision>1690</cp:revision>
  <cp:lastPrinted>1998-06-11T00:11:46Z</cp:lastPrinted>
  <dcterms:created xsi:type="dcterms:W3CDTF">1996-11-07T12:22:24Z</dcterms:created>
  <dcterms:modified xsi:type="dcterms:W3CDTF">2019-06-21T18:08:58Z</dcterms:modified>
</cp:coreProperties>
</file>