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53"/>
  </p:notesMasterIdLst>
  <p:handoutMasterIdLst>
    <p:handoutMasterId r:id="rId54"/>
  </p:handoutMasterIdLst>
  <p:sldIdLst>
    <p:sldId id="378" r:id="rId2"/>
    <p:sldId id="382" r:id="rId3"/>
    <p:sldId id="456" r:id="rId4"/>
    <p:sldId id="458" r:id="rId5"/>
    <p:sldId id="459" r:id="rId6"/>
    <p:sldId id="497" r:id="rId7"/>
    <p:sldId id="498" r:id="rId8"/>
    <p:sldId id="460" r:id="rId9"/>
    <p:sldId id="461" r:id="rId10"/>
    <p:sldId id="462" r:id="rId11"/>
    <p:sldId id="463" r:id="rId12"/>
    <p:sldId id="452" r:id="rId13"/>
    <p:sldId id="453" r:id="rId14"/>
    <p:sldId id="466" r:id="rId15"/>
    <p:sldId id="465" r:id="rId16"/>
    <p:sldId id="469" r:id="rId17"/>
    <p:sldId id="470" r:id="rId18"/>
    <p:sldId id="471" r:id="rId19"/>
    <p:sldId id="467" r:id="rId20"/>
    <p:sldId id="505" r:id="rId21"/>
    <p:sldId id="475" r:id="rId22"/>
    <p:sldId id="423" r:id="rId23"/>
    <p:sldId id="443" r:id="rId24"/>
    <p:sldId id="477" r:id="rId25"/>
    <p:sldId id="478" r:id="rId26"/>
    <p:sldId id="479" r:id="rId27"/>
    <p:sldId id="499" r:id="rId28"/>
    <p:sldId id="500" r:id="rId29"/>
    <p:sldId id="480" r:id="rId30"/>
    <p:sldId id="481" r:id="rId31"/>
    <p:sldId id="502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10" r:id="rId40"/>
    <p:sldId id="411" r:id="rId41"/>
    <p:sldId id="455" r:id="rId42"/>
    <p:sldId id="507" r:id="rId43"/>
    <p:sldId id="508" r:id="rId44"/>
    <p:sldId id="509" r:id="rId45"/>
    <p:sldId id="506" r:id="rId46"/>
    <p:sldId id="510" r:id="rId47"/>
    <p:sldId id="511" r:id="rId48"/>
    <p:sldId id="512" r:id="rId49"/>
    <p:sldId id="513" r:id="rId50"/>
    <p:sldId id="514" r:id="rId51"/>
    <p:sldId id="515" r:id="rId5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8"/>
    <a:srgbClr val="CECECE"/>
    <a:srgbClr val="EAEC5E"/>
    <a:srgbClr val="FC012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137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96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2344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996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942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52475"/>
            <a:ext cx="4410075" cy="3306763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3E11C10-66D5-42B5-941C-27CB465758A7}" type="slidenum">
              <a:rPr lang="en-US"/>
              <a:pPr/>
              <a:t>41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tool/TIDM-02000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ti.com/tool/TIDM-DC-DC-BUC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</p:spPr>
        <p:txBody>
          <a:bodyPr>
            <a:normAutofit/>
          </a:bodyPr>
          <a:lstStyle/>
          <a:p>
            <a:r>
              <a:rPr lang="en-US" dirty="0"/>
              <a:t>Module 6</a:t>
            </a:r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9028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2019 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4045"/>
            <a:ext cx="7772400" cy="1144955"/>
          </a:xfrm>
        </p:spPr>
        <p:txBody>
          <a:bodyPr/>
          <a:lstStyle/>
          <a:p>
            <a:r>
              <a:rPr lang="en-US" dirty="0"/>
              <a:t>Analog Subsystem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ADC Conversion Priority</a:t>
            </a:r>
          </a:p>
        </p:txBody>
      </p:sp>
      <p:sp>
        <p:nvSpPr>
          <p:cNvPr id="345117" name="Rectangle 29"/>
          <p:cNvSpPr>
            <a:spLocks noGrp="1" noChangeArrowheads="1"/>
          </p:cNvSpPr>
          <p:nvPr>
            <p:ph idx="1"/>
          </p:nvPr>
        </p:nvSpPr>
        <p:spPr>
          <a:xfrm>
            <a:off x="167958" y="794385"/>
            <a:ext cx="8813482" cy="882015"/>
          </a:xfrm>
        </p:spPr>
        <p:txBody>
          <a:bodyPr>
            <a:noAutofit/>
          </a:bodyPr>
          <a:lstStyle/>
          <a:p>
            <a:r>
              <a:rPr lang="en-US" sz="2400" i="1" dirty="0"/>
              <a:t>When multiple SOC flags are set at the same time – priority determines the order in which they are converted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7375" y="3007678"/>
            <a:ext cx="8027988" cy="1838007"/>
            <a:chOff x="587375" y="3007678"/>
            <a:chExt cx="8027988" cy="1838007"/>
          </a:xfrm>
        </p:grpSpPr>
        <p:sp>
          <p:nvSpPr>
            <p:cNvPr id="345119" name="Rectangle 31"/>
            <p:cNvSpPr>
              <a:spLocks noChangeArrowheads="1"/>
            </p:cNvSpPr>
            <p:nvPr/>
          </p:nvSpPr>
          <p:spPr bwMode="auto">
            <a:xfrm>
              <a:off x="587375" y="3007678"/>
              <a:ext cx="8027988" cy="18380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121" name="Rectangle 33"/>
            <p:cNvSpPr>
              <a:spLocks noChangeArrowheads="1"/>
            </p:cNvSpPr>
            <p:nvPr/>
          </p:nvSpPr>
          <p:spPr bwMode="auto">
            <a:xfrm>
              <a:off x="627063" y="3072448"/>
              <a:ext cx="7872413" cy="1773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u"/>
              </a:pPr>
              <a:r>
                <a:rPr lang="en-US" sz="2400" dirty="0">
                  <a:effectLst/>
                  <a:latin typeface="Arial" pitchFamily="34" charset="0"/>
                  <a:cs typeface="Arial" pitchFamily="34" charset="0"/>
                </a:rPr>
                <a:t>High Priority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High priority SOC will interrupt the round robin wheel after current conversion completes and insert itself as the next conversion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After its conversion completes, the round robin wheel will continue where it was interrupted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7376" y="4983163"/>
            <a:ext cx="8027988" cy="1671637"/>
            <a:chOff x="587376" y="4983163"/>
            <a:chExt cx="8027988" cy="1671637"/>
          </a:xfrm>
        </p:grpSpPr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587376" y="4983163"/>
              <a:ext cx="8027988" cy="1671637"/>
            </a:xfrm>
            <a:prstGeom prst="rect">
              <a:avLst/>
            </a:prstGeom>
            <a:solidFill>
              <a:srgbClr val="A3FFFF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32"/>
            <p:cNvSpPr>
              <a:spLocks noChangeArrowheads="1"/>
            </p:cNvSpPr>
            <p:nvPr/>
          </p:nvSpPr>
          <p:spPr bwMode="auto">
            <a:xfrm>
              <a:off x="738823" y="5056823"/>
              <a:ext cx="7796213" cy="1526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u"/>
              </a:pPr>
              <a:r>
                <a:rPr lang="en-US" sz="2400" dirty="0">
                  <a:effectLst/>
                  <a:latin typeface="Arial" pitchFamily="34" charset="0"/>
                  <a:cs typeface="Arial" pitchFamily="34" charset="0"/>
                </a:rPr>
                <a:t>Round Robin Burst Mode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Allows a single trigger to convert one or more SOCs in the round robin wheel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Uses BURSTTRIG instead of TRIGSEL for all round robin SOCs (not high priority)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5783" y="1803083"/>
            <a:ext cx="8069581" cy="1086803"/>
            <a:chOff x="545783" y="1803083"/>
            <a:chExt cx="8069581" cy="1086803"/>
          </a:xfrm>
        </p:grpSpPr>
        <p:sp>
          <p:nvSpPr>
            <p:cNvPr id="345118" name="Rectangle 30"/>
            <p:cNvSpPr>
              <a:spLocks noChangeArrowheads="1"/>
            </p:cNvSpPr>
            <p:nvPr/>
          </p:nvSpPr>
          <p:spPr bwMode="auto">
            <a:xfrm>
              <a:off x="587376" y="1803083"/>
              <a:ext cx="8027988" cy="1086803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120" name="Rectangle 32"/>
            <p:cNvSpPr>
              <a:spLocks noChangeArrowheads="1"/>
            </p:cNvSpPr>
            <p:nvPr/>
          </p:nvSpPr>
          <p:spPr bwMode="auto">
            <a:xfrm>
              <a:off x="545783" y="1846263"/>
              <a:ext cx="7796213" cy="1033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u"/>
              </a:pPr>
              <a:r>
                <a:rPr lang="en-US" sz="2400" dirty="0">
                  <a:effectLst/>
                  <a:latin typeface="Arial" pitchFamily="34" charset="0"/>
                  <a:cs typeface="Arial" pitchFamily="34" charset="0"/>
                </a:rPr>
                <a:t>Round Robin Priority (default)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No SOC has an inherent higher priority than another</a:t>
              </a:r>
            </a:p>
            <a:p>
              <a:pPr marL="9715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2000" dirty="0">
                  <a:effectLst/>
                  <a:latin typeface="Arial" pitchFamily="34" charset="0"/>
                  <a:cs typeface="Arial" pitchFamily="34" charset="0"/>
                </a:rPr>
                <a:t>Priority depends on the round robin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95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Conversion Priority Functional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6269" y="895765"/>
            <a:ext cx="7968683" cy="4184650"/>
            <a:chOff x="690564" y="1500188"/>
            <a:chExt cx="7968683" cy="4184650"/>
          </a:xfrm>
        </p:grpSpPr>
        <p:sp>
          <p:nvSpPr>
            <p:cNvPr id="347199" name="Oval 63"/>
            <p:cNvSpPr>
              <a:spLocks noChangeArrowheads="1"/>
            </p:cNvSpPr>
            <p:nvPr/>
          </p:nvSpPr>
          <p:spPr bwMode="auto">
            <a:xfrm>
              <a:off x="5611813" y="1585913"/>
              <a:ext cx="2765425" cy="130651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8" name="Oval 62"/>
            <p:cNvSpPr>
              <a:spLocks noChangeArrowheads="1"/>
            </p:cNvSpPr>
            <p:nvPr/>
          </p:nvSpPr>
          <p:spPr bwMode="auto">
            <a:xfrm>
              <a:off x="5381625" y="3775075"/>
              <a:ext cx="3225800" cy="1612900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48" name="Rectangle 12"/>
            <p:cNvSpPr>
              <a:spLocks noChangeArrowheads="1"/>
            </p:cNvSpPr>
            <p:nvPr/>
          </p:nvSpPr>
          <p:spPr bwMode="auto">
            <a:xfrm>
              <a:off x="5664039" y="3983038"/>
              <a:ext cx="2659383" cy="13516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Round Robin Pointer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Points to the last converted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round robin </a:t>
              </a:r>
              <a:r>
                <a:rPr lang="en-US" sz="1600" b="0" i="1" dirty="0" err="1">
                  <a:effectLst/>
                  <a:latin typeface="Arial" pitchFamily="34" charset="0"/>
                  <a:cs typeface="Arial" pitchFamily="34" charset="0"/>
                </a:rPr>
                <a:t>SOCx</a:t>
              </a: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 and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determines order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of conversions</a:t>
              </a:r>
              <a:endParaRPr lang="en-US" sz="16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49" name="Rectangle 13"/>
            <p:cNvSpPr>
              <a:spLocks noChangeArrowheads="1"/>
            </p:cNvSpPr>
            <p:nvPr/>
          </p:nvSpPr>
          <p:spPr bwMode="auto">
            <a:xfrm>
              <a:off x="5846782" y="1662113"/>
              <a:ext cx="2293899" cy="11054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SOC Priority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Determines cutoff point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for high priority and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i="1" dirty="0">
                  <a:effectLst/>
                  <a:latin typeface="Arial" pitchFamily="34" charset="0"/>
                  <a:cs typeface="Arial" pitchFamily="34" charset="0"/>
                </a:rPr>
                <a:t>round robin mode</a:t>
              </a:r>
              <a:endParaRPr lang="en-US" sz="16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7151" name="Group 15"/>
            <p:cNvGrpSpPr>
              <a:grpSpLocks/>
            </p:cNvGrpSpPr>
            <p:nvPr/>
          </p:nvGrpSpPr>
          <p:grpSpPr bwMode="auto">
            <a:xfrm>
              <a:off x="690564" y="1500188"/>
              <a:ext cx="1541463" cy="4184650"/>
              <a:chOff x="264" y="1509"/>
              <a:chExt cx="971" cy="2636"/>
            </a:xfrm>
          </p:grpSpPr>
          <p:grpSp>
            <p:nvGrpSpPr>
              <p:cNvPr id="347152" name="Group 16"/>
              <p:cNvGrpSpPr>
                <a:grpSpLocks/>
              </p:cNvGrpSpPr>
              <p:nvPr/>
            </p:nvGrpSpPr>
            <p:grpSpPr bwMode="auto">
              <a:xfrm>
                <a:off x="678" y="1548"/>
                <a:ext cx="557" cy="2597"/>
                <a:chOff x="121" y="1604"/>
                <a:chExt cx="557" cy="2597"/>
              </a:xfrm>
            </p:grpSpPr>
            <p:sp>
              <p:nvSpPr>
                <p:cNvPr id="347153" name="Rectangle 17"/>
                <p:cNvSpPr>
                  <a:spLocks noChangeArrowheads="1"/>
                </p:cNvSpPr>
                <p:nvPr/>
              </p:nvSpPr>
              <p:spPr bwMode="auto">
                <a:xfrm>
                  <a:off x="121" y="1610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5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5" y="1604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SOC0</a:t>
                  </a:r>
                </a:p>
              </p:txBody>
            </p:sp>
            <p:sp>
              <p:nvSpPr>
                <p:cNvPr id="347155" name="Rectangle 19"/>
                <p:cNvSpPr>
                  <a:spLocks noChangeArrowheads="1"/>
                </p:cNvSpPr>
                <p:nvPr/>
              </p:nvSpPr>
              <p:spPr bwMode="auto">
                <a:xfrm>
                  <a:off x="121" y="1771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5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5" y="1765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</a:t>
                  </a:r>
                </a:p>
              </p:txBody>
            </p:sp>
            <p:sp>
              <p:nvSpPr>
                <p:cNvPr id="3471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21" y="1932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5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5" y="1926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SOC2</a:t>
                  </a:r>
                </a:p>
              </p:txBody>
            </p:sp>
            <p:sp>
              <p:nvSpPr>
                <p:cNvPr id="347159" name="Rectangle 23"/>
                <p:cNvSpPr>
                  <a:spLocks noChangeArrowheads="1"/>
                </p:cNvSpPr>
                <p:nvPr/>
              </p:nvSpPr>
              <p:spPr bwMode="auto">
                <a:xfrm>
                  <a:off x="121" y="2093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65" y="2087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SOC3</a:t>
                  </a:r>
                </a:p>
              </p:txBody>
            </p:sp>
            <p:sp>
              <p:nvSpPr>
                <p:cNvPr id="347161" name="Rectangle 25"/>
                <p:cNvSpPr>
                  <a:spLocks noChangeArrowheads="1"/>
                </p:cNvSpPr>
                <p:nvPr/>
              </p:nvSpPr>
              <p:spPr bwMode="auto">
                <a:xfrm>
                  <a:off x="121" y="2254"/>
                  <a:ext cx="557" cy="16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5" y="2248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SOC4</a:t>
                  </a:r>
                </a:p>
              </p:txBody>
            </p:sp>
            <p:sp>
              <p:nvSpPr>
                <p:cNvPr id="347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21" y="2415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5" y="2409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SOC5</a:t>
                  </a:r>
                </a:p>
              </p:txBody>
            </p:sp>
            <p:sp>
              <p:nvSpPr>
                <p:cNvPr id="347165" name="Rectangle 29"/>
                <p:cNvSpPr>
                  <a:spLocks noChangeArrowheads="1"/>
                </p:cNvSpPr>
                <p:nvPr/>
              </p:nvSpPr>
              <p:spPr bwMode="auto">
                <a:xfrm>
                  <a:off x="121" y="2576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5" y="2570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SOC6</a:t>
                  </a:r>
                </a:p>
              </p:txBody>
            </p:sp>
            <p:sp>
              <p:nvSpPr>
                <p:cNvPr id="347167" name="Rectangle 31"/>
                <p:cNvSpPr>
                  <a:spLocks noChangeArrowheads="1"/>
                </p:cNvSpPr>
                <p:nvPr/>
              </p:nvSpPr>
              <p:spPr bwMode="auto">
                <a:xfrm>
                  <a:off x="121" y="2737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6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65" y="2731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SOC7</a:t>
                  </a:r>
                </a:p>
              </p:txBody>
            </p:sp>
            <p:sp>
              <p:nvSpPr>
                <p:cNvPr id="347169" name="Rectangle 33"/>
                <p:cNvSpPr>
                  <a:spLocks noChangeArrowheads="1"/>
                </p:cNvSpPr>
                <p:nvPr/>
              </p:nvSpPr>
              <p:spPr bwMode="auto">
                <a:xfrm>
                  <a:off x="121" y="2898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65" y="2892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SOC8</a:t>
                  </a:r>
                </a:p>
              </p:txBody>
            </p:sp>
            <p:sp>
              <p:nvSpPr>
                <p:cNvPr id="347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121" y="3059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5" y="3053"/>
                  <a:ext cx="468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SOC9</a:t>
                  </a:r>
                </a:p>
              </p:txBody>
            </p:sp>
            <p:sp>
              <p:nvSpPr>
                <p:cNvPr id="347173" name="Rectangle 37"/>
                <p:cNvSpPr>
                  <a:spLocks noChangeArrowheads="1"/>
                </p:cNvSpPr>
                <p:nvPr/>
              </p:nvSpPr>
              <p:spPr bwMode="auto">
                <a:xfrm>
                  <a:off x="121" y="3220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30" y="3214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SOC10</a:t>
                  </a:r>
                </a:p>
              </p:txBody>
            </p:sp>
            <p:sp>
              <p:nvSpPr>
                <p:cNvPr id="34717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1" y="3381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33" y="3375"/>
                  <a:ext cx="532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SOC11</a:t>
                  </a:r>
                </a:p>
              </p:txBody>
            </p:sp>
            <p:sp>
              <p:nvSpPr>
                <p:cNvPr id="347177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" y="3542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7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0" y="3536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SOC12</a:t>
                  </a:r>
                </a:p>
              </p:txBody>
            </p:sp>
            <p:sp>
              <p:nvSpPr>
                <p:cNvPr id="347179" name="Rectangle 43"/>
                <p:cNvSpPr>
                  <a:spLocks noChangeArrowheads="1"/>
                </p:cNvSpPr>
                <p:nvPr/>
              </p:nvSpPr>
              <p:spPr bwMode="auto">
                <a:xfrm>
                  <a:off x="121" y="3703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8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0" y="3697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SOC13</a:t>
                  </a:r>
                </a:p>
              </p:txBody>
            </p:sp>
            <p:sp>
              <p:nvSpPr>
                <p:cNvPr id="347181" name="Rectangle 45"/>
                <p:cNvSpPr>
                  <a:spLocks noChangeArrowheads="1"/>
                </p:cNvSpPr>
                <p:nvPr/>
              </p:nvSpPr>
              <p:spPr bwMode="auto">
                <a:xfrm>
                  <a:off x="121" y="3864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8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30" y="3858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>
                      <a:effectLst/>
                      <a:latin typeface="Arial" pitchFamily="34" charset="0"/>
                      <a:cs typeface="Arial" pitchFamily="34" charset="0"/>
                    </a:rPr>
                    <a:t>SOC14</a:t>
                  </a:r>
                </a:p>
              </p:txBody>
            </p:sp>
            <p:sp>
              <p:nvSpPr>
                <p:cNvPr id="347183" name="Rectangle 47"/>
                <p:cNvSpPr>
                  <a:spLocks noChangeArrowheads="1"/>
                </p:cNvSpPr>
                <p:nvPr/>
              </p:nvSpPr>
              <p:spPr bwMode="auto">
                <a:xfrm>
                  <a:off x="121" y="4025"/>
                  <a:ext cx="557" cy="160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718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0" y="4019"/>
                  <a:ext cx="539" cy="182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SOC15</a:t>
                  </a:r>
                </a:p>
              </p:txBody>
            </p:sp>
          </p:grpSp>
          <p:sp>
            <p:nvSpPr>
              <p:cNvPr id="347185" name="AutoShape 49"/>
              <p:cNvSpPr>
                <a:spLocks/>
              </p:cNvSpPr>
              <p:nvPr/>
            </p:nvSpPr>
            <p:spPr bwMode="auto">
              <a:xfrm>
                <a:off x="437" y="2361"/>
                <a:ext cx="239" cy="1768"/>
              </a:xfrm>
              <a:prstGeom prst="leftBrace">
                <a:avLst>
                  <a:gd name="adj1" fmla="val 61646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186" name="AutoShape 50"/>
              <p:cNvSpPr>
                <a:spLocks/>
              </p:cNvSpPr>
              <p:nvPr/>
            </p:nvSpPr>
            <p:spPr bwMode="auto">
              <a:xfrm>
                <a:off x="437" y="1555"/>
                <a:ext cx="239" cy="808"/>
              </a:xfrm>
              <a:prstGeom prst="leftBrace">
                <a:avLst>
                  <a:gd name="adj1" fmla="val 2817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187" name="Text Box 51"/>
              <p:cNvSpPr txBox="1">
                <a:spLocks noChangeArrowheads="1"/>
              </p:cNvSpPr>
              <p:nvPr/>
            </p:nvSpPr>
            <p:spPr bwMode="auto">
              <a:xfrm rot="16200000">
                <a:off x="-108" y="3150"/>
                <a:ext cx="926" cy="18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Round Robin</a:t>
                </a:r>
              </a:p>
            </p:txBody>
          </p:sp>
          <p:sp>
            <p:nvSpPr>
              <p:cNvPr id="34718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-90" y="1865"/>
                <a:ext cx="893" cy="18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High Priority</a:t>
                </a:r>
              </a:p>
            </p:txBody>
          </p:sp>
        </p:grpSp>
        <p:sp>
          <p:nvSpPr>
            <p:cNvPr id="347189" name="Arc 28"/>
            <p:cNvSpPr>
              <a:spLocks/>
            </p:cNvSpPr>
            <p:nvPr/>
          </p:nvSpPr>
          <p:spPr bwMode="auto">
            <a:xfrm>
              <a:off x="2424113" y="3071813"/>
              <a:ext cx="422275" cy="2419350"/>
            </a:xfrm>
            <a:custGeom>
              <a:avLst/>
              <a:gdLst>
                <a:gd name="T0" fmla="*/ 3822361 w 43200"/>
                <a:gd name="T1" fmla="*/ 0 h 43200"/>
                <a:gd name="T2" fmla="*/ 1894898 w 43200"/>
                <a:gd name="T3" fmla="*/ 2957033 h 43200"/>
                <a:gd name="T4" fmla="*/ 3822361 w 43200"/>
                <a:gd name="T5" fmla="*/ 21673476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3921"/>
                    <a:pt x="4076" y="6819"/>
                    <a:pt x="10708" y="2947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3921"/>
                    <a:pt x="4076" y="6819"/>
                    <a:pt x="10708" y="294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sz="1600" b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0" name="Line 54"/>
            <p:cNvSpPr>
              <a:spLocks noChangeShapeType="1"/>
            </p:cNvSpPr>
            <p:nvPr/>
          </p:nvSpPr>
          <p:spPr bwMode="auto">
            <a:xfrm>
              <a:off x="2232025" y="2841625"/>
              <a:ext cx="806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1" name="Rectangle 55"/>
            <p:cNvSpPr>
              <a:spLocks noChangeArrowheads="1"/>
            </p:cNvSpPr>
            <p:nvPr/>
          </p:nvSpPr>
          <p:spPr bwMode="auto">
            <a:xfrm>
              <a:off x="3041650" y="2649538"/>
              <a:ext cx="1498600" cy="38417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2" name="Text Box 56"/>
            <p:cNvSpPr txBox="1">
              <a:spLocks noChangeArrowheads="1"/>
            </p:cNvSpPr>
            <p:nvPr/>
          </p:nvSpPr>
          <p:spPr bwMode="auto">
            <a:xfrm>
              <a:off x="3080858" y="2740025"/>
              <a:ext cx="1412246" cy="1969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>
                  <a:effectLst/>
                  <a:latin typeface="Arial" pitchFamily="34" charset="0"/>
                  <a:cs typeface="Arial" pitchFamily="34" charset="0"/>
                </a:rPr>
                <a:t>SOCPRIORITY</a:t>
              </a:r>
            </a:p>
          </p:txBody>
        </p:sp>
        <p:sp>
          <p:nvSpPr>
            <p:cNvPr id="347193" name="Rectangle 57"/>
            <p:cNvSpPr>
              <a:spLocks noChangeArrowheads="1"/>
            </p:cNvSpPr>
            <p:nvPr/>
          </p:nvSpPr>
          <p:spPr bwMode="auto">
            <a:xfrm>
              <a:off x="3262313" y="3529013"/>
              <a:ext cx="1276350" cy="38417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4" name="Text Box 58"/>
            <p:cNvSpPr txBox="1">
              <a:spLocks noChangeArrowheads="1"/>
            </p:cNvSpPr>
            <p:nvPr/>
          </p:nvSpPr>
          <p:spPr bwMode="auto">
            <a:xfrm>
              <a:off x="3297759" y="3624263"/>
              <a:ext cx="1205458" cy="1969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>
                  <a:effectLst/>
                  <a:latin typeface="Arial" pitchFamily="34" charset="0"/>
                  <a:cs typeface="Arial" pitchFamily="34" charset="0"/>
                </a:rPr>
                <a:t>RRPOINTER</a:t>
              </a:r>
            </a:p>
          </p:txBody>
        </p:sp>
        <p:sp>
          <p:nvSpPr>
            <p:cNvPr id="347195" name="Line 59"/>
            <p:cNvSpPr>
              <a:spLocks noChangeShapeType="1"/>
            </p:cNvSpPr>
            <p:nvPr/>
          </p:nvSpPr>
          <p:spPr bwMode="auto">
            <a:xfrm>
              <a:off x="2232025" y="3724275"/>
              <a:ext cx="1027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196" name="Text Box 60"/>
            <p:cNvSpPr txBox="1">
              <a:spLocks noChangeArrowheads="1"/>
            </p:cNvSpPr>
            <p:nvPr/>
          </p:nvSpPr>
          <p:spPr bwMode="auto">
            <a:xfrm>
              <a:off x="4072735" y="3069788"/>
              <a:ext cx="4586512" cy="33855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ADC_setSOCPriority</a:t>
              </a: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2000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2000" b="0" i="1" dirty="0" err="1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priMode</a:t>
              </a: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7201" name="AutoShape 65"/>
            <p:cNvCxnSpPr>
              <a:cxnSpLocks noChangeShapeType="1"/>
              <a:stCxn id="347199" idx="2"/>
              <a:endCxn id="347191" idx="3"/>
            </p:cNvCxnSpPr>
            <p:nvPr/>
          </p:nvCxnSpPr>
          <p:spPr bwMode="auto">
            <a:xfrm flipH="1">
              <a:off x="4540250" y="2239963"/>
              <a:ext cx="1071562" cy="6016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7202" name="AutoShape 66"/>
            <p:cNvCxnSpPr>
              <a:cxnSpLocks noChangeShapeType="1"/>
              <a:stCxn id="347198" idx="2"/>
              <a:endCxn id="347193" idx="3"/>
            </p:cNvCxnSpPr>
            <p:nvPr/>
          </p:nvCxnSpPr>
          <p:spPr bwMode="auto">
            <a:xfrm flipH="1" flipV="1">
              <a:off x="4538663" y="3721100"/>
              <a:ext cx="842962" cy="860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57" name="Content Placeholder 2"/>
          <p:cNvSpPr txBox="1">
            <a:spLocks/>
          </p:cNvSpPr>
          <p:nvPr/>
        </p:nvSpPr>
        <p:spPr>
          <a:xfrm>
            <a:off x="1371147" y="5204788"/>
            <a:ext cx="5927608" cy="15654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>
                <a:solidFill>
                  <a:srgbClr val="00B050"/>
                </a:solidFill>
              </a:rPr>
              <a:t>base</a:t>
            </a:r>
            <a:r>
              <a:rPr lang="en-US" sz="1600" b="0" dirty="0"/>
              <a:t> is the ADC base address: </a:t>
            </a:r>
            <a:r>
              <a:rPr lang="en-US" sz="1600" b="0" dirty="0" err="1"/>
              <a:t>ADC</a:t>
            </a:r>
            <a:r>
              <a:rPr lang="en-US" sz="1600" b="0" dirty="0" err="1">
                <a:solidFill>
                  <a:schemeClr val="tx2"/>
                </a:solidFill>
              </a:rPr>
              <a:t>x</a:t>
            </a:r>
            <a:r>
              <a:rPr lang="en-US" sz="1600" b="0" dirty="0" err="1"/>
              <a:t>_BASE</a:t>
            </a:r>
            <a:r>
              <a:rPr lang="en-US" sz="1600" b="0" dirty="0"/>
              <a:t>  (</a:t>
            </a:r>
            <a:r>
              <a:rPr lang="en-US" sz="1600" b="0" dirty="0">
                <a:solidFill>
                  <a:schemeClr val="tx2"/>
                </a:solidFill>
              </a:rPr>
              <a:t>x</a:t>
            </a:r>
            <a:r>
              <a:rPr lang="en-US" sz="1600" b="0" dirty="0"/>
              <a:t> = A to C)</a:t>
            </a:r>
          </a:p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 err="1">
                <a:solidFill>
                  <a:srgbClr val="00B050"/>
                </a:solidFill>
              </a:rPr>
              <a:t>priMode</a:t>
            </a:r>
            <a:r>
              <a:rPr lang="en-US" sz="1600" b="0" dirty="0"/>
              <a:t> values are:</a:t>
            </a:r>
          </a:p>
          <a:p>
            <a:pPr marL="633413" lvl="2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dirty="0"/>
              <a:t>ADC_PRI_ALL_ROUND_ROBIN</a:t>
            </a:r>
          </a:p>
          <a:p>
            <a:pPr marL="633413" lvl="2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dirty="0"/>
              <a:t>ADC_PRI_ALL_HIPRI</a:t>
            </a:r>
          </a:p>
          <a:p>
            <a:pPr marL="633413" lvl="2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dirty="0" err="1"/>
              <a:t>ADC_PRI_SOC</a:t>
            </a:r>
            <a:r>
              <a:rPr lang="en-US" sz="1600" b="0" dirty="0" err="1">
                <a:solidFill>
                  <a:schemeClr val="tx2"/>
                </a:solidFill>
              </a:rPr>
              <a:t>x</a:t>
            </a:r>
            <a:r>
              <a:rPr lang="en-US" sz="1600" b="0" dirty="0" err="1"/>
              <a:t>_HIPRI</a:t>
            </a:r>
            <a:r>
              <a:rPr lang="en-US" sz="1600" b="0" dirty="0"/>
              <a:t>  (</a:t>
            </a:r>
            <a:r>
              <a:rPr lang="en-US" sz="1600" b="0" dirty="0">
                <a:solidFill>
                  <a:schemeClr val="tx2"/>
                </a:solidFill>
              </a:rPr>
              <a:t>x</a:t>
            </a:r>
            <a:r>
              <a:rPr lang="en-US" sz="1600" b="0" dirty="0"/>
              <a:t> = 0 to 14)</a:t>
            </a:r>
          </a:p>
        </p:txBody>
      </p:sp>
      <p:cxnSp>
        <p:nvCxnSpPr>
          <p:cNvPr id="4" name="Elbow Connector 3"/>
          <p:cNvCxnSpPr>
            <a:stCxn id="347196" idx="1"/>
            <a:endCxn id="347191" idx="2"/>
          </p:cNvCxnSpPr>
          <p:nvPr/>
        </p:nvCxnSpPr>
        <p:spPr bwMode="auto">
          <a:xfrm rot="10800000">
            <a:off x="3686656" y="2429290"/>
            <a:ext cx="281785" cy="20535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9155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84" name="Rectangle 32"/>
          <p:cNvSpPr>
            <a:spLocks noChangeArrowheads="1"/>
          </p:cNvSpPr>
          <p:nvPr/>
        </p:nvSpPr>
        <p:spPr bwMode="auto">
          <a:xfrm>
            <a:off x="539750" y="1354138"/>
            <a:ext cx="3417888" cy="472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Round Robin Priority Example</a:t>
            </a:r>
          </a:p>
        </p:txBody>
      </p:sp>
      <p:sp>
        <p:nvSpPr>
          <p:cNvPr id="381956" name="Oval 4"/>
          <p:cNvSpPr>
            <a:spLocks noChangeArrowheads="1"/>
          </p:cNvSpPr>
          <p:nvPr/>
        </p:nvSpPr>
        <p:spPr bwMode="auto">
          <a:xfrm>
            <a:off x="5168900" y="1987550"/>
            <a:ext cx="3109913" cy="3109913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957" name="Oval 5"/>
          <p:cNvSpPr>
            <a:spLocks noChangeArrowheads="1"/>
          </p:cNvSpPr>
          <p:nvPr/>
        </p:nvSpPr>
        <p:spPr bwMode="auto">
          <a:xfrm>
            <a:off x="6513513" y="17764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0</a:t>
            </a:r>
          </a:p>
        </p:txBody>
      </p:sp>
      <p:sp>
        <p:nvSpPr>
          <p:cNvPr id="381958" name="Oval 6"/>
          <p:cNvSpPr>
            <a:spLocks noChangeArrowheads="1"/>
          </p:cNvSpPr>
          <p:nvPr/>
        </p:nvSpPr>
        <p:spPr bwMode="auto">
          <a:xfrm>
            <a:off x="7104063" y="188118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</a:t>
            </a:r>
          </a:p>
        </p:txBody>
      </p:sp>
      <p:sp>
        <p:nvSpPr>
          <p:cNvPr id="381959" name="Oval 7"/>
          <p:cNvSpPr>
            <a:spLocks noChangeArrowheads="1"/>
          </p:cNvSpPr>
          <p:nvPr/>
        </p:nvSpPr>
        <p:spPr bwMode="auto">
          <a:xfrm>
            <a:off x="7597775" y="22383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2</a:t>
            </a: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7918450" y="27273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3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8037513" y="33321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4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7929563" y="39084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5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7572375" y="43926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6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7104063" y="47101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7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6513513" y="48498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8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5926138" y="47244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9</a:t>
            </a:r>
          </a:p>
        </p:txBody>
      </p:sp>
      <p:sp>
        <p:nvSpPr>
          <p:cNvPr id="381967" name="Oval 15"/>
          <p:cNvSpPr>
            <a:spLocks noChangeArrowheads="1"/>
          </p:cNvSpPr>
          <p:nvPr/>
        </p:nvSpPr>
        <p:spPr bwMode="auto">
          <a:xfrm>
            <a:off x="5403850" y="44370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10</a:t>
            </a:r>
          </a:p>
        </p:txBody>
      </p:sp>
      <p:sp>
        <p:nvSpPr>
          <p:cNvPr id="381968" name="Oval 16"/>
          <p:cNvSpPr>
            <a:spLocks noChangeArrowheads="1"/>
          </p:cNvSpPr>
          <p:nvPr/>
        </p:nvSpPr>
        <p:spPr bwMode="auto">
          <a:xfrm>
            <a:off x="5067300" y="39084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11</a:t>
            </a:r>
          </a:p>
        </p:txBody>
      </p:sp>
      <p:sp>
        <p:nvSpPr>
          <p:cNvPr id="381969" name="Oval 17"/>
          <p:cNvSpPr>
            <a:spLocks noChangeArrowheads="1"/>
          </p:cNvSpPr>
          <p:nvPr/>
        </p:nvSpPr>
        <p:spPr bwMode="auto">
          <a:xfrm>
            <a:off x="4956175" y="33321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12</a:t>
            </a:r>
          </a:p>
        </p:txBody>
      </p:sp>
      <p:sp>
        <p:nvSpPr>
          <p:cNvPr id="381970" name="Oval 18"/>
          <p:cNvSpPr>
            <a:spLocks noChangeArrowheads="1"/>
          </p:cNvSpPr>
          <p:nvPr/>
        </p:nvSpPr>
        <p:spPr bwMode="auto">
          <a:xfrm>
            <a:off x="5081588" y="27130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13</a:t>
            </a:r>
          </a:p>
        </p:txBody>
      </p:sp>
      <p:sp>
        <p:nvSpPr>
          <p:cNvPr id="381971" name="Oval 19"/>
          <p:cNvSpPr>
            <a:spLocks noChangeArrowheads="1"/>
          </p:cNvSpPr>
          <p:nvPr/>
        </p:nvSpPr>
        <p:spPr bwMode="auto">
          <a:xfrm>
            <a:off x="5411788" y="22272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14</a:t>
            </a:r>
          </a:p>
        </p:txBody>
      </p:sp>
      <p:sp>
        <p:nvSpPr>
          <p:cNvPr id="381972" name="Oval 20"/>
          <p:cNvSpPr>
            <a:spLocks noChangeArrowheads="1"/>
          </p:cNvSpPr>
          <p:nvPr/>
        </p:nvSpPr>
        <p:spPr bwMode="auto">
          <a:xfrm>
            <a:off x="5930900" y="18827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15</a:t>
            </a:r>
          </a:p>
        </p:txBody>
      </p:sp>
      <p:sp>
        <p:nvSpPr>
          <p:cNvPr id="381973" name="Line 21"/>
          <p:cNvSpPr>
            <a:spLocks noChangeShapeType="1"/>
          </p:cNvSpPr>
          <p:nvPr/>
        </p:nvSpPr>
        <p:spPr bwMode="auto">
          <a:xfrm flipH="1" flipV="1">
            <a:off x="6261100" y="2314575"/>
            <a:ext cx="481013" cy="1247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4" name="Line 22"/>
          <p:cNvSpPr>
            <a:spLocks noChangeShapeType="1"/>
          </p:cNvSpPr>
          <p:nvPr/>
        </p:nvSpPr>
        <p:spPr bwMode="auto">
          <a:xfrm flipV="1">
            <a:off x="6761163" y="2622550"/>
            <a:ext cx="882650" cy="922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5" name="Line 23"/>
          <p:cNvSpPr>
            <a:spLocks noChangeShapeType="1"/>
          </p:cNvSpPr>
          <p:nvPr/>
        </p:nvSpPr>
        <p:spPr bwMode="auto">
          <a:xfrm>
            <a:off x="6742113" y="3562350"/>
            <a:ext cx="506412" cy="1166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6" name="Line 24"/>
          <p:cNvSpPr>
            <a:spLocks noChangeShapeType="1"/>
          </p:cNvSpPr>
          <p:nvPr/>
        </p:nvSpPr>
        <p:spPr bwMode="auto">
          <a:xfrm flipH="1">
            <a:off x="5421313" y="3562350"/>
            <a:ext cx="132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1977" name="Oval 25"/>
          <p:cNvSpPr>
            <a:spLocks noChangeArrowheads="1"/>
          </p:cNvSpPr>
          <p:nvPr/>
        </p:nvSpPr>
        <p:spPr bwMode="auto">
          <a:xfrm>
            <a:off x="6142038" y="2967038"/>
            <a:ext cx="1190625" cy="1190625"/>
          </a:xfrm>
          <a:prstGeom prst="ellipse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RRPOINTER</a:t>
            </a:r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523875" y="2220913"/>
            <a:ext cx="3702050" cy="2873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SOC7 trigger received</a:t>
            </a:r>
          </a:p>
        </p:txBody>
      </p:sp>
      <p:sp>
        <p:nvSpPr>
          <p:cNvPr id="381979" name="Text Box 27"/>
          <p:cNvSpPr txBox="1">
            <a:spLocks noChangeArrowheads="1"/>
          </p:cNvSpPr>
          <p:nvPr/>
        </p:nvSpPr>
        <p:spPr bwMode="auto">
          <a:xfrm>
            <a:off x="523875" y="274478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SOC7 is converted;        RRPOINTER now points to SOC7; SOC8 is now highest RR priority</a:t>
            </a: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523875" y="3736975"/>
            <a:ext cx="3702050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SOC2 &amp; SOC12 triggers received simultaneously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523875" y="4508500"/>
            <a:ext cx="3702050" cy="6778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SOC12 is converted;          RRPOINTER points to SOC12; SOC13 is now highest RR priority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523875" y="5362575"/>
            <a:ext cx="3702050" cy="6778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SOC2 is converted;        RRPOINTER points to SOC2;    SOC3 is now highest RR priority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523875" y="139223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SOCPRIORITY configured as 0; RRPOINTER configured as 15; SOC0 is highest RR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84" grpId="0" animBg="1"/>
      <p:bldP spid="381973" grpId="0" animBg="1"/>
      <p:bldP spid="381974" grpId="0" animBg="1"/>
      <p:bldP spid="381975" grpId="0" animBg="1"/>
      <p:bldP spid="381975" grpId="1" animBg="1"/>
      <p:bldP spid="381976" grpId="0" animBg="1"/>
      <p:bldP spid="381976" grpId="1" animBg="1"/>
      <p:bldP spid="381978" grpId="0"/>
      <p:bldP spid="381979" grpId="0"/>
      <p:bldP spid="381980" grpId="0"/>
      <p:bldP spid="381981" grpId="0"/>
      <p:bldP spid="381982" grpId="0"/>
      <p:bldP spid="3819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08" name="Rectangle 32"/>
          <p:cNvSpPr>
            <a:spLocks noChangeArrowheads="1"/>
          </p:cNvSpPr>
          <p:nvPr/>
        </p:nvSpPr>
        <p:spPr bwMode="auto">
          <a:xfrm>
            <a:off x="309563" y="1355725"/>
            <a:ext cx="3686175" cy="4530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High Priority Example</a:t>
            </a:r>
          </a:p>
        </p:txBody>
      </p:sp>
      <p:sp>
        <p:nvSpPr>
          <p:cNvPr id="382980" name="Oval 4"/>
          <p:cNvSpPr>
            <a:spLocks noChangeArrowheads="1"/>
          </p:cNvSpPr>
          <p:nvPr/>
        </p:nvSpPr>
        <p:spPr bwMode="auto">
          <a:xfrm>
            <a:off x="5545138" y="2103438"/>
            <a:ext cx="3109912" cy="31099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6889750" y="18923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4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7640638" y="21240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5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4565650" y="25384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0</a:t>
            </a: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8216900" y="27003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6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8413750" y="34480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7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8234363" y="41783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8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7666038" y="47545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9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6889750" y="49657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10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6086475" y="47561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11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5486400" y="41973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12</a:t>
            </a:r>
          </a:p>
        </p:txBody>
      </p:sp>
      <p:sp>
        <p:nvSpPr>
          <p:cNvPr id="382991" name="Oval 15"/>
          <p:cNvSpPr>
            <a:spLocks noChangeArrowheads="1"/>
          </p:cNvSpPr>
          <p:nvPr/>
        </p:nvSpPr>
        <p:spPr bwMode="auto">
          <a:xfrm>
            <a:off x="5332413" y="34480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13</a:t>
            </a:r>
          </a:p>
        </p:txBody>
      </p: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5538788" y="265588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14</a:t>
            </a: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6119813" y="20796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15</a:t>
            </a:r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 flipV="1">
            <a:off x="6453188" y="2506663"/>
            <a:ext cx="665162" cy="1171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 flipV="1">
            <a:off x="5908675" y="3697288"/>
            <a:ext cx="1152525" cy="614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 flipH="1">
            <a:off x="7083425" y="3678238"/>
            <a:ext cx="132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7" name="Oval 21"/>
          <p:cNvSpPr>
            <a:spLocks noChangeArrowheads="1"/>
          </p:cNvSpPr>
          <p:nvPr/>
        </p:nvSpPr>
        <p:spPr bwMode="auto">
          <a:xfrm>
            <a:off x="6518275" y="3082925"/>
            <a:ext cx="1190625" cy="1190625"/>
          </a:xfrm>
          <a:prstGeom prst="ellipse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RRPOINTER</a:t>
            </a:r>
          </a:p>
        </p:txBody>
      </p:sp>
      <p:sp>
        <p:nvSpPr>
          <p:cNvPr id="382998" name="Oval 22"/>
          <p:cNvSpPr>
            <a:spLocks noChangeArrowheads="1"/>
          </p:cNvSpPr>
          <p:nvPr/>
        </p:nvSpPr>
        <p:spPr bwMode="auto">
          <a:xfrm>
            <a:off x="4565650" y="31400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</a:t>
            </a:r>
          </a:p>
        </p:txBody>
      </p:sp>
      <p:sp>
        <p:nvSpPr>
          <p:cNvPr id="382999" name="Oval 23"/>
          <p:cNvSpPr>
            <a:spLocks noChangeArrowheads="1"/>
          </p:cNvSpPr>
          <p:nvPr/>
        </p:nvSpPr>
        <p:spPr bwMode="auto">
          <a:xfrm>
            <a:off x="4565650" y="37417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2</a:t>
            </a:r>
          </a:p>
        </p:txBody>
      </p:sp>
      <p:sp>
        <p:nvSpPr>
          <p:cNvPr id="383000" name="Oval 24"/>
          <p:cNvSpPr>
            <a:spLocks noChangeArrowheads="1"/>
          </p:cNvSpPr>
          <p:nvPr/>
        </p:nvSpPr>
        <p:spPr bwMode="auto">
          <a:xfrm>
            <a:off x="4565650" y="43434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3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4159250" y="2238375"/>
            <a:ext cx="1249363" cy="2619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u="sng"/>
              <a:t>High Priority</a:t>
            </a:r>
          </a:p>
        </p:txBody>
      </p:sp>
      <p:sp>
        <p:nvSpPr>
          <p:cNvPr id="383002" name="Text Box 26"/>
          <p:cNvSpPr txBox="1">
            <a:spLocks noChangeArrowheads="1"/>
          </p:cNvSpPr>
          <p:nvPr/>
        </p:nvSpPr>
        <p:spPr bwMode="auto">
          <a:xfrm>
            <a:off x="309563" y="2278063"/>
            <a:ext cx="3702050" cy="2873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SOC7 trigger received</a:t>
            </a:r>
          </a:p>
        </p:txBody>
      </p:sp>
      <p:sp>
        <p:nvSpPr>
          <p:cNvPr id="383003" name="Text Box 27"/>
          <p:cNvSpPr txBox="1">
            <a:spLocks noChangeArrowheads="1"/>
          </p:cNvSpPr>
          <p:nvPr/>
        </p:nvSpPr>
        <p:spPr bwMode="auto">
          <a:xfrm>
            <a:off x="309563" y="277653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SOC7 is converted;        RRPOINTER points to SOC7;    SOC8 is now highest RR priority</a:t>
            </a:r>
          </a:p>
        </p:txBody>
      </p:sp>
      <p:sp>
        <p:nvSpPr>
          <p:cNvPr id="383004" name="Text Box 28"/>
          <p:cNvSpPr txBox="1">
            <a:spLocks noChangeArrowheads="1"/>
          </p:cNvSpPr>
          <p:nvPr/>
        </p:nvSpPr>
        <p:spPr bwMode="auto">
          <a:xfrm>
            <a:off x="309563" y="4445000"/>
            <a:ext cx="3840162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SOC2 is converted;            RRPOINTER stays pointing to SOC7</a:t>
            </a:r>
          </a:p>
        </p:txBody>
      </p:sp>
      <p:sp>
        <p:nvSpPr>
          <p:cNvPr id="383005" name="Text Box 29"/>
          <p:cNvSpPr txBox="1">
            <a:spLocks noChangeArrowheads="1"/>
          </p:cNvSpPr>
          <p:nvPr/>
        </p:nvSpPr>
        <p:spPr bwMode="auto">
          <a:xfrm>
            <a:off x="309563" y="519588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SOC12 is converted;      RRPOINTER points to SOC12; SOC13 is now highest RR priority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309563" y="1393825"/>
            <a:ext cx="3702050" cy="6778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SOCPRIORITY configured as 4; RRPOINTER configured as 15; SOC4 is highest RR priority</a:t>
            </a:r>
          </a:p>
        </p:txBody>
      </p:sp>
      <p:sp>
        <p:nvSpPr>
          <p:cNvPr id="383007" name="Text Box 31"/>
          <p:cNvSpPr txBox="1">
            <a:spLocks noChangeArrowheads="1"/>
          </p:cNvSpPr>
          <p:nvPr/>
        </p:nvSpPr>
        <p:spPr bwMode="auto">
          <a:xfrm>
            <a:off x="309563" y="3714750"/>
            <a:ext cx="3702050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SOC2 &amp; SOC12 triggers received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8" grpId="0" animBg="1"/>
      <p:bldP spid="382994" grpId="0" animBg="1"/>
      <p:bldP spid="382995" grpId="0" animBg="1"/>
      <p:bldP spid="382996" grpId="0" animBg="1"/>
      <p:bldP spid="382996" grpId="1" animBg="1"/>
      <p:bldP spid="383002" grpId="0"/>
      <p:bldP spid="383003" grpId="0"/>
      <p:bldP spid="383004" grpId="0"/>
      <p:bldP spid="383005" grpId="0"/>
      <p:bldP spid="383006" grpId="0"/>
      <p:bldP spid="3830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Burst Mode Diagram</a:t>
            </a:r>
          </a:p>
        </p:txBody>
      </p:sp>
      <p:sp>
        <p:nvSpPr>
          <p:cNvPr id="4" name="Oval 63"/>
          <p:cNvSpPr>
            <a:spLocks noChangeArrowheads="1"/>
          </p:cNvSpPr>
          <p:nvPr/>
        </p:nvSpPr>
        <p:spPr bwMode="auto">
          <a:xfrm>
            <a:off x="5731955" y="1259449"/>
            <a:ext cx="2765425" cy="846031"/>
          </a:xfrm>
          <a:prstGeom prst="ellipse">
            <a:avLst/>
          </a:prstGeom>
          <a:solidFill>
            <a:schemeClr val="bg2">
              <a:lumMod val="8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701619" y="1259449"/>
            <a:ext cx="2826096" cy="612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Burst Enable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 i="1" dirty="0">
                <a:effectLst/>
                <a:latin typeface="Arial" pitchFamily="34" charset="0"/>
                <a:cs typeface="Arial" pitchFamily="34" charset="0"/>
              </a:rPr>
              <a:t>Disables/enables burst mode</a:t>
            </a:r>
            <a:endParaRPr lang="en-US" sz="16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5"/>
          <p:cNvSpPr>
            <a:spLocks noChangeArrowheads="1"/>
          </p:cNvSpPr>
          <p:nvPr/>
        </p:nvSpPr>
        <p:spPr bwMode="auto">
          <a:xfrm>
            <a:off x="1541817" y="1566689"/>
            <a:ext cx="1652220" cy="384175"/>
          </a:xfrm>
          <a:prstGeom prst="rect">
            <a:avLst/>
          </a:prstGeom>
          <a:solidFill>
            <a:srgbClr val="A3FFFF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1874202" y="1677496"/>
            <a:ext cx="987450" cy="1969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BURSTEN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1541817" y="2181169"/>
            <a:ext cx="1652220" cy="384175"/>
          </a:xfrm>
          <a:prstGeom prst="rect">
            <a:avLst/>
          </a:prstGeom>
          <a:solidFill>
            <a:srgbClr val="A3FFFF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56"/>
          <p:cNvSpPr txBox="1">
            <a:spLocks noChangeArrowheads="1"/>
          </p:cNvSpPr>
          <p:nvPr/>
        </p:nvSpPr>
        <p:spPr bwMode="auto">
          <a:xfrm>
            <a:off x="1788441" y="2291976"/>
            <a:ext cx="1158972" cy="1969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BURSTSIZE</a:t>
            </a:r>
          </a:p>
        </p:txBody>
      </p: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1541817" y="2795774"/>
            <a:ext cx="1652220" cy="384175"/>
          </a:xfrm>
          <a:prstGeom prst="rect">
            <a:avLst/>
          </a:prstGeom>
          <a:solidFill>
            <a:srgbClr val="A3FFFF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1572036" y="2906581"/>
            <a:ext cx="1591782" cy="1969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BURSTTRIGSEL</a:t>
            </a:r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5731955" y="2300015"/>
            <a:ext cx="2765425" cy="1148519"/>
          </a:xfrm>
          <a:prstGeom prst="ellipse">
            <a:avLst/>
          </a:prstGeom>
          <a:solidFill>
            <a:schemeClr val="bg2">
              <a:lumMod val="8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731169" y="2343103"/>
            <a:ext cx="2766996" cy="1105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SOC Burst Size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 i="1" dirty="0">
                <a:effectLst/>
                <a:latin typeface="Arial" pitchFamily="34" charset="0"/>
                <a:cs typeface="Arial" pitchFamily="34" charset="0"/>
              </a:rPr>
              <a:t>Determines how many SOCs are converted per burst trigger</a:t>
            </a:r>
            <a:endParaRPr lang="en-US" sz="16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63"/>
          <p:cNvSpPr>
            <a:spLocks noChangeArrowheads="1"/>
          </p:cNvSpPr>
          <p:nvPr/>
        </p:nvSpPr>
        <p:spPr bwMode="auto">
          <a:xfrm>
            <a:off x="5731955" y="3603334"/>
            <a:ext cx="2765425" cy="1508330"/>
          </a:xfrm>
          <a:prstGeom prst="ellipse">
            <a:avLst/>
          </a:prstGeom>
          <a:solidFill>
            <a:schemeClr val="bg2">
              <a:lumMod val="8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731169" y="3755924"/>
            <a:ext cx="2766996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SOC Burst Trigger Source Select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0" i="1" dirty="0">
                <a:effectLst/>
                <a:latin typeface="Arial" pitchFamily="34" charset="0"/>
                <a:cs typeface="Arial" pitchFamily="34" charset="0"/>
              </a:rPr>
              <a:t>Determines which trigger starts a burst conversion sequence</a:t>
            </a:r>
            <a:endParaRPr lang="en-US" sz="16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4" idx="2"/>
            <a:endCxn id="8" idx="3"/>
          </p:cNvCxnSpPr>
          <p:nvPr/>
        </p:nvCxnSpPr>
        <p:spPr bwMode="auto">
          <a:xfrm flipH="1">
            <a:off x="3194037" y="1682465"/>
            <a:ext cx="2537918" cy="763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21" idx="2"/>
            <a:endCxn id="15" idx="3"/>
          </p:cNvCxnSpPr>
          <p:nvPr/>
        </p:nvCxnSpPr>
        <p:spPr bwMode="auto">
          <a:xfrm flipH="1" flipV="1">
            <a:off x="3194037" y="2373257"/>
            <a:ext cx="2537918" cy="5010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Straight Arrow Connector 35"/>
          <p:cNvCxnSpPr>
            <a:stCxn id="23" idx="2"/>
            <a:endCxn id="17" idx="3"/>
          </p:cNvCxnSpPr>
          <p:nvPr/>
        </p:nvCxnSpPr>
        <p:spPr bwMode="auto">
          <a:xfrm flipH="1" flipV="1">
            <a:off x="3194037" y="2987862"/>
            <a:ext cx="2537918" cy="13696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801497" y="3755775"/>
            <a:ext cx="3127649" cy="902186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Software, CPU1 Timer0-2</a:t>
            </a:r>
          </a:p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effectLst/>
                <a:latin typeface="Arial" pitchFamily="34" charset="0"/>
                <a:cs typeface="Arial" pitchFamily="34" charset="0"/>
              </a:rPr>
              <a:t>ePWM1 ADCSOCA/C – B/D </a:t>
            </a:r>
            <a:r>
              <a:rPr lang="en-US" sz="1600" b="0" dirty="0">
                <a:effectLst/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1600" b="0" i="1" dirty="0">
                <a:effectLst/>
                <a:latin typeface="Arial" pitchFamily="34" charset="0"/>
                <a:cs typeface="Arial" pitchFamily="34" charset="0"/>
                <a:sym typeface="Wingdings" pitchFamily="2" charset="2"/>
              </a:rPr>
              <a:t> ePWM8 ADCSOCA/C – B/D</a:t>
            </a:r>
          </a:p>
        </p:txBody>
      </p:sp>
      <p:cxnSp>
        <p:nvCxnSpPr>
          <p:cNvPr id="39" name="Straight Arrow Connector 38"/>
          <p:cNvCxnSpPr>
            <a:stCxn id="37" idx="0"/>
            <a:endCxn id="17" idx="2"/>
          </p:cNvCxnSpPr>
          <p:nvPr/>
        </p:nvCxnSpPr>
        <p:spPr bwMode="auto">
          <a:xfrm flipV="1">
            <a:off x="2365322" y="3179949"/>
            <a:ext cx="2605" cy="5758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6" name="Text Box 234"/>
          <p:cNvSpPr txBox="1">
            <a:spLocks noChangeArrowheads="1"/>
          </p:cNvSpPr>
          <p:nvPr/>
        </p:nvSpPr>
        <p:spPr bwMode="auto">
          <a:xfrm>
            <a:off x="812927" y="932675"/>
            <a:ext cx="4778232" cy="338554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enable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|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BurstMode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34"/>
          <p:cNvSpPr txBox="1">
            <a:spLocks noChangeArrowheads="1"/>
          </p:cNvSpPr>
          <p:nvPr/>
        </p:nvSpPr>
        <p:spPr bwMode="auto">
          <a:xfrm>
            <a:off x="812927" y="5286976"/>
            <a:ext cx="6144800" cy="338554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ADC_setBurstModeConfig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burstSize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Elbow Connector 4"/>
          <p:cNvCxnSpPr>
            <a:stCxn id="26" idx="1"/>
            <a:endCxn id="8" idx="1"/>
          </p:cNvCxnSpPr>
          <p:nvPr/>
        </p:nvCxnSpPr>
        <p:spPr bwMode="auto">
          <a:xfrm rot="10800000" flipH="1" flipV="1">
            <a:off x="812927" y="1101951"/>
            <a:ext cx="728890" cy="656825"/>
          </a:xfrm>
          <a:prstGeom prst="bentConnector3">
            <a:avLst>
              <a:gd name="adj1" fmla="val -31363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Elbow Connector 9"/>
          <p:cNvCxnSpPr>
            <a:stCxn id="27" idx="1"/>
            <a:endCxn id="15" idx="1"/>
          </p:cNvCxnSpPr>
          <p:nvPr/>
        </p:nvCxnSpPr>
        <p:spPr bwMode="auto">
          <a:xfrm rot="10800000" flipH="1">
            <a:off x="812927" y="2373257"/>
            <a:ext cx="728890" cy="3082996"/>
          </a:xfrm>
          <a:prstGeom prst="bentConnector3">
            <a:avLst>
              <a:gd name="adj1" fmla="val -31363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Connector 12"/>
          <p:cNvCxnSpPr>
            <a:stCxn id="17" idx="1"/>
          </p:cNvCxnSpPr>
          <p:nvPr/>
        </p:nvCxnSpPr>
        <p:spPr bwMode="auto">
          <a:xfrm flipH="1" flipV="1">
            <a:off x="582497" y="2987861"/>
            <a:ext cx="95932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1170056" y="5704053"/>
            <a:ext cx="6819989" cy="9509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>
                <a:solidFill>
                  <a:srgbClr val="00B050"/>
                </a:solidFill>
              </a:rPr>
              <a:t>base</a:t>
            </a:r>
            <a:r>
              <a:rPr lang="en-US" sz="1600" b="0" dirty="0"/>
              <a:t> is the ADC base address: </a:t>
            </a:r>
            <a:r>
              <a:rPr lang="en-US" sz="1600" b="0" dirty="0" err="1"/>
              <a:t>ADC</a:t>
            </a:r>
            <a:r>
              <a:rPr lang="en-US" sz="1600" b="0" dirty="0" err="1">
                <a:solidFill>
                  <a:schemeClr val="tx2"/>
                </a:solidFill>
              </a:rPr>
              <a:t>x</a:t>
            </a:r>
            <a:r>
              <a:rPr lang="en-US" sz="1600" b="0" dirty="0" err="1"/>
              <a:t>_BASE</a:t>
            </a:r>
            <a:r>
              <a:rPr lang="en-US" sz="1600" b="0" dirty="0"/>
              <a:t>  (</a:t>
            </a:r>
            <a:r>
              <a:rPr lang="en-US" sz="1600" b="0" dirty="0">
                <a:solidFill>
                  <a:schemeClr val="tx2"/>
                </a:solidFill>
              </a:rPr>
              <a:t>x</a:t>
            </a:r>
            <a:r>
              <a:rPr lang="en-US" sz="1600" b="0" dirty="0"/>
              <a:t> = A to C)</a:t>
            </a:r>
          </a:p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>
                <a:solidFill>
                  <a:srgbClr val="00B050"/>
                </a:solidFill>
              </a:rPr>
              <a:t>trigger</a:t>
            </a:r>
            <a:r>
              <a:rPr lang="en-US" sz="1600" b="0" dirty="0"/>
              <a:t> parameter uses the same values as the </a:t>
            </a:r>
            <a:r>
              <a:rPr lang="en-US" sz="1600" b="0" dirty="0" err="1"/>
              <a:t>ADC_setupSOC</a:t>
            </a:r>
            <a:r>
              <a:rPr lang="en-US" sz="1600" b="0" dirty="0"/>
              <a:t>() API</a:t>
            </a:r>
          </a:p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i="1" dirty="0" err="1">
                <a:solidFill>
                  <a:srgbClr val="00B050"/>
                </a:solidFill>
              </a:rPr>
              <a:t>burstSize</a:t>
            </a:r>
            <a:r>
              <a:rPr lang="en-US" sz="1600" b="0" dirty="0"/>
              <a:t> parameter is a value between 1 and 16 inclusive</a:t>
            </a:r>
          </a:p>
        </p:txBody>
      </p:sp>
    </p:spTree>
    <p:extLst>
      <p:ext uri="{BB962C8B-B14F-4D97-AF65-F5344CB8AC3E}">
        <p14:creationId xmlns:p14="http://schemas.microsoft.com/office/powerpoint/2010/main" val="10586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08" name="Rectangle 32"/>
          <p:cNvSpPr>
            <a:spLocks noChangeArrowheads="1"/>
          </p:cNvSpPr>
          <p:nvPr/>
        </p:nvSpPr>
        <p:spPr bwMode="auto">
          <a:xfrm>
            <a:off x="309563" y="1355725"/>
            <a:ext cx="3686175" cy="4530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Round Robin Burst Mode with High Priority Example</a:t>
            </a:r>
          </a:p>
        </p:txBody>
      </p:sp>
      <p:sp>
        <p:nvSpPr>
          <p:cNvPr id="382980" name="Oval 4"/>
          <p:cNvSpPr>
            <a:spLocks noChangeArrowheads="1"/>
          </p:cNvSpPr>
          <p:nvPr/>
        </p:nvSpPr>
        <p:spPr bwMode="auto">
          <a:xfrm>
            <a:off x="5545138" y="2103438"/>
            <a:ext cx="3109912" cy="31099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6889750" y="18923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 dirty="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4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7640638" y="21240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5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4565650" y="253841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0</a:t>
            </a: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8216900" y="27003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6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8413750" y="34480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 dirty="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7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8234363" y="41783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8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7666038" y="4754563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9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6889750" y="49657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10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6086475" y="47561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11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5486400" y="41973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12</a:t>
            </a:r>
          </a:p>
        </p:txBody>
      </p:sp>
      <p:sp>
        <p:nvSpPr>
          <p:cNvPr id="382991" name="Oval 15"/>
          <p:cNvSpPr>
            <a:spLocks noChangeArrowheads="1"/>
          </p:cNvSpPr>
          <p:nvPr/>
        </p:nvSpPr>
        <p:spPr bwMode="auto">
          <a:xfrm>
            <a:off x="5332413" y="344805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13</a:t>
            </a:r>
          </a:p>
        </p:txBody>
      </p: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5538788" y="265588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14</a:t>
            </a:r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6119813" y="207962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15</a:t>
            </a:r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 flipV="1">
            <a:off x="6453188" y="2506663"/>
            <a:ext cx="665162" cy="1171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 flipH="1">
            <a:off x="7061200" y="3679031"/>
            <a:ext cx="1349375" cy="18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6" name="Line 20"/>
          <p:cNvSpPr>
            <a:spLocks noChangeShapeType="1"/>
          </p:cNvSpPr>
          <p:nvPr/>
        </p:nvSpPr>
        <p:spPr bwMode="auto">
          <a:xfrm flipH="1">
            <a:off x="7083424" y="2565330"/>
            <a:ext cx="697743" cy="11129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2997" name="Oval 21"/>
          <p:cNvSpPr>
            <a:spLocks noChangeArrowheads="1"/>
          </p:cNvSpPr>
          <p:nvPr/>
        </p:nvSpPr>
        <p:spPr bwMode="auto">
          <a:xfrm>
            <a:off x="6518275" y="3082925"/>
            <a:ext cx="1190625" cy="1190625"/>
          </a:xfrm>
          <a:prstGeom prst="ellipse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RRPOINTER</a:t>
            </a:r>
          </a:p>
        </p:txBody>
      </p:sp>
      <p:sp>
        <p:nvSpPr>
          <p:cNvPr id="382998" name="Oval 22"/>
          <p:cNvSpPr>
            <a:spLocks noChangeArrowheads="1"/>
          </p:cNvSpPr>
          <p:nvPr/>
        </p:nvSpPr>
        <p:spPr bwMode="auto">
          <a:xfrm>
            <a:off x="4565650" y="3140075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 dirty="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1</a:t>
            </a:r>
          </a:p>
        </p:txBody>
      </p:sp>
      <p:sp>
        <p:nvSpPr>
          <p:cNvPr id="382999" name="Oval 23"/>
          <p:cNvSpPr>
            <a:spLocks noChangeArrowheads="1"/>
          </p:cNvSpPr>
          <p:nvPr/>
        </p:nvSpPr>
        <p:spPr bwMode="auto">
          <a:xfrm>
            <a:off x="4565650" y="3741738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2</a:t>
            </a:r>
          </a:p>
        </p:txBody>
      </p:sp>
      <p:sp>
        <p:nvSpPr>
          <p:cNvPr id="383000" name="Oval 24"/>
          <p:cNvSpPr>
            <a:spLocks noChangeArrowheads="1"/>
          </p:cNvSpPr>
          <p:nvPr/>
        </p:nvSpPr>
        <p:spPr bwMode="auto">
          <a:xfrm>
            <a:off x="4565650" y="4343400"/>
            <a:ext cx="460375" cy="4603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en-US" sz="1200"/>
              <a:t>SOC</a:t>
            </a:r>
          </a:p>
          <a:p>
            <a:pPr algn="ctr">
              <a:spcBef>
                <a:spcPct val="0"/>
              </a:spcBef>
            </a:pPr>
            <a:r>
              <a:rPr lang="en-US" sz="1200"/>
              <a:t>3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4159250" y="2238375"/>
            <a:ext cx="1249363" cy="2619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u="sng"/>
              <a:t>High Priority</a:t>
            </a:r>
          </a:p>
        </p:txBody>
      </p:sp>
      <p:sp>
        <p:nvSpPr>
          <p:cNvPr id="383002" name="Text Box 26"/>
          <p:cNvSpPr txBox="1">
            <a:spLocks noChangeArrowheads="1"/>
          </p:cNvSpPr>
          <p:nvPr/>
        </p:nvSpPr>
        <p:spPr bwMode="auto">
          <a:xfrm>
            <a:off x="309563" y="2278063"/>
            <a:ext cx="3702050" cy="2873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/>
              <a:t>BURSTTRIG trigger received</a:t>
            </a:r>
          </a:p>
        </p:txBody>
      </p:sp>
      <p:sp>
        <p:nvSpPr>
          <p:cNvPr id="383003" name="Text Box 27"/>
          <p:cNvSpPr txBox="1">
            <a:spLocks noChangeArrowheads="1"/>
          </p:cNvSpPr>
          <p:nvPr/>
        </p:nvSpPr>
        <p:spPr bwMode="auto">
          <a:xfrm>
            <a:off x="309563" y="277653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/>
              <a:t>SOC4 &amp; SOC5 is converted;        RRPOINTER points to SOC5;    SOC6 is now highest RR priority</a:t>
            </a:r>
          </a:p>
        </p:txBody>
      </p:sp>
      <p:sp>
        <p:nvSpPr>
          <p:cNvPr id="383004" name="Text Box 28"/>
          <p:cNvSpPr txBox="1">
            <a:spLocks noChangeArrowheads="1"/>
          </p:cNvSpPr>
          <p:nvPr/>
        </p:nvSpPr>
        <p:spPr bwMode="auto">
          <a:xfrm>
            <a:off x="309563" y="4445000"/>
            <a:ext cx="3840162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/>
              <a:t>SOC1 is converted;            RRPOINTER stays pointing to SOC5</a:t>
            </a:r>
          </a:p>
        </p:txBody>
      </p:sp>
      <p:sp>
        <p:nvSpPr>
          <p:cNvPr id="383005" name="Text Box 29"/>
          <p:cNvSpPr txBox="1">
            <a:spLocks noChangeArrowheads="1"/>
          </p:cNvSpPr>
          <p:nvPr/>
        </p:nvSpPr>
        <p:spPr bwMode="auto">
          <a:xfrm>
            <a:off x="309563" y="5195888"/>
            <a:ext cx="3702050" cy="6778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/>
              <a:t>SOC6 &amp; SOC7 is converted;      RRPOINTER points to SOC7;    SOC8 is now highest RR priority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309563" y="1393825"/>
            <a:ext cx="3702050" cy="6778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/>
              <a:t>SOCPRIORITY configured as 4; RRPOINTER configured as 15; SOC4 is highest RR priority</a:t>
            </a:r>
          </a:p>
        </p:txBody>
      </p:sp>
      <p:sp>
        <p:nvSpPr>
          <p:cNvPr id="383007" name="Text Box 31"/>
          <p:cNvSpPr txBox="1">
            <a:spLocks noChangeArrowheads="1"/>
          </p:cNvSpPr>
          <p:nvPr/>
        </p:nvSpPr>
        <p:spPr bwMode="auto">
          <a:xfrm>
            <a:off x="309563" y="3714750"/>
            <a:ext cx="3702050" cy="4826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/>
              <a:t>BURSTTRIG &amp; SOC1 triggers received simultaneously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800" y="6250495"/>
            <a:ext cx="3727302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/>
              <a:t>Note: BURSTEN = 1, BURSTSIZE = 1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10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8" grpId="0" animBg="1"/>
      <p:bldP spid="382994" grpId="0" animBg="1"/>
      <p:bldP spid="382995" grpId="0" animBg="1"/>
      <p:bldP spid="382996" grpId="0" animBg="1"/>
      <p:bldP spid="382996" grpId="1" animBg="1"/>
      <p:bldP spid="383002" grpId="0"/>
      <p:bldP spid="383003" grpId="0"/>
      <p:bldP spid="383004" grpId="0"/>
      <p:bldP spid="383005" grpId="0"/>
      <p:bldP spid="383006" grpId="0"/>
      <p:bldP spid="3830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Post Processing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20" y="761999"/>
            <a:ext cx="8909960" cy="600823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400" dirty="0"/>
              <a:t>Offset Correction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i="1" dirty="0"/>
              <a:t>Remove an offset associated with an ADCIN channel possibly caused by external sensors and signal sources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600" b="0" dirty="0"/>
              <a:t>Zero-overhead; saving cycles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400" dirty="0"/>
              <a:t>Error from Set-point Calculation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i="1" dirty="0"/>
              <a:t>Subtract out a reference value which can be used to automatically calculate an error from a set-point or expected value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600" b="0" dirty="0"/>
              <a:t>Reduces the sample to output latency and software overhead 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400" dirty="0"/>
              <a:t>Limit and Zero-Crossing Detection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i="1" dirty="0"/>
              <a:t>Automatically perform a check against a high/low limit or zero-crossing and can generate a trip to the </a:t>
            </a:r>
            <a:r>
              <a:rPr lang="en-US" i="1" dirty="0" err="1"/>
              <a:t>ePWM</a:t>
            </a:r>
            <a:r>
              <a:rPr lang="en-US" i="1" dirty="0"/>
              <a:t> and/or an interrupt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600" b="0" dirty="0"/>
              <a:t>Decreases the sample to </a:t>
            </a:r>
            <a:r>
              <a:rPr lang="en-US" sz="2600" b="0" dirty="0" err="1"/>
              <a:t>ePWM</a:t>
            </a:r>
            <a:r>
              <a:rPr lang="en-US" sz="2600" b="0" dirty="0"/>
              <a:t> latency and reduces software overhead; trip the </a:t>
            </a:r>
            <a:r>
              <a:rPr lang="en-US" sz="2600" b="0" dirty="0" err="1"/>
              <a:t>ePWM</a:t>
            </a:r>
            <a:r>
              <a:rPr lang="en-US" sz="2600" b="0" dirty="0"/>
              <a:t> based on an out of range ADC conversion without CPU intervention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3400" dirty="0"/>
              <a:t>Trigger-to-Sample Delay Capture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i="1" dirty="0"/>
              <a:t>Capable of recording the delay between when the SOC is triggered and when it begins to be sampled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600" b="0" dirty="0"/>
              <a:t>Allows software techniques to reduce the delay error</a:t>
            </a:r>
          </a:p>
        </p:txBody>
      </p:sp>
    </p:spTree>
    <p:extLst>
      <p:ext uri="{BB962C8B-B14F-4D97-AF65-F5344CB8AC3E}">
        <p14:creationId xmlns:p14="http://schemas.microsoft.com/office/powerpoint/2010/main" val="181417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Processing Block - Diagram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17540"/>
              </p:ext>
            </p:extLst>
          </p:nvPr>
        </p:nvGraphicFramePr>
        <p:xfrm>
          <a:off x="60325" y="993775"/>
          <a:ext cx="9005888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Visio" r:id="rId3" imgW="9479430" imgH="5533306" progId="Visio.Drawing.11">
                  <p:embed/>
                </p:oleObj>
              </mc:Choice>
              <mc:Fallback>
                <p:oleObj name="Visio" r:id="rId3" imgW="9479430" imgH="553330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" y="993775"/>
                        <a:ext cx="9005888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15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 Block Interrupt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843347"/>
            <a:ext cx="8756340" cy="1322825"/>
          </a:xfrm>
        </p:spPr>
        <p:txBody>
          <a:bodyPr>
            <a:noAutofit/>
          </a:bodyPr>
          <a:lstStyle/>
          <a:p>
            <a:r>
              <a:rPr lang="en-US" sz="2400" dirty="0"/>
              <a:t>Each ADC module contains four Post Processing Blocks</a:t>
            </a:r>
          </a:p>
          <a:p>
            <a:r>
              <a:rPr lang="en-US" sz="2400" dirty="0"/>
              <a:t>Each Post Processing Block can be associated with any of the 16 </a:t>
            </a:r>
            <a:r>
              <a:rPr lang="en-US" sz="2400" dirty="0" err="1"/>
              <a:t>ADCRESULTx</a:t>
            </a:r>
            <a:r>
              <a:rPr lang="en-US" sz="2400" dirty="0"/>
              <a:t> registers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71609"/>
              </p:ext>
            </p:extLst>
          </p:nvPr>
        </p:nvGraphicFramePr>
        <p:xfrm>
          <a:off x="1930400" y="2392065"/>
          <a:ext cx="523875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Visio" r:id="rId3" imgW="5238270" imgH="4047406" progId="Visio.Drawing.11">
                  <p:embed/>
                </p:oleObj>
              </mc:Choice>
              <mc:Fallback>
                <p:oleObj name="Visio" r:id="rId3" imgW="5238270" imgH="40474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392065"/>
                        <a:ext cx="523875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80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ADC Clocking Flow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21183" y="1425270"/>
            <a:ext cx="1036935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XTAL</a:t>
            </a:r>
          </a:p>
          <a:p>
            <a:pPr algn="ctr">
              <a:lnSpc>
                <a:spcPct val="50000"/>
              </a:lnSpc>
            </a:pPr>
            <a:r>
              <a:rPr lang="en-US" dirty="0"/>
              <a:t>(20 MHz)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3996457" y="4098782"/>
            <a:ext cx="2265363" cy="2682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/>
              <a:t>ADCCLK (50 MHz)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7029920" y="4116243"/>
            <a:ext cx="1382580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tabLst>
                <a:tab pos="234950" algn="l"/>
              </a:tabLst>
            </a:pPr>
            <a:r>
              <a:rPr lang="en-US" b="0" dirty="0">
                <a:latin typeface="Helvetica" pitchFamily="34" charset="0"/>
              </a:rPr>
              <a:t>To ADC core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7287572" y="5190689"/>
            <a:ext cx="1201738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tabLst>
                <a:tab pos="234950" algn="l"/>
              </a:tabLst>
            </a:pPr>
            <a:r>
              <a:rPr lang="en-US" b="0" dirty="0">
                <a:latin typeface="Helvetica" pitchFamily="34" charset="0"/>
              </a:rPr>
              <a:t>sampling window</a:t>
            </a: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5380813" y="5292289"/>
            <a:ext cx="1633538" cy="871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5638937" y="5385952"/>
            <a:ext cx="1083950" cy="6709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0" dirty="0"/>
              <a:t>ACQPS</a:t>
            </a:r>
          </a:p>
          <a:p>
            <a:pPr algn="ctr">
              <a:lnSpc>
                <a:spcPct val="70000"/>
              </a:lnSpc>
            </a:pPr>
            <a:r>
              <a:rPr lang="en-US" sz="1800" b="0" dirty="0"/>
              <a:t>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(7+1)</a:t>
            </a: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>
            <a:off x="7014351" y="5709802"/>
            <a:ext cx="151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Freeform 36"/>
          <p:cNvSpPr>
            <a:spLocks/>
          </p:cNvSpPr>
          <p:nvPr/>
        </p:nvSpPr>
        <p:spPr bwMode="auto">
          <a:xfrm>
            <a:off x="1163639" y="4401995"/>
            <a:ext cx="4217174" cy="13078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91"/>
              </a:cxn>
              <a:cxn ang="0">
                <a:pos x="1413" y="1091"/>
              </a:cxn>
            </a:cxnLst>
            <a:rect l="0" t="0" r="r" b="b"/>
            <a:pathLst>
              <a:path w="1413" h="1091">
                <a:moveTo>
                  <a:pt x="0" y="0"/>
                </a:moveTo>
                <a:lnTo>
                  <a:pt x="0" y="1091"/>
                </a:lnTo>
                <a:lnTo>
                  <a:pt x="1413" y="109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>
            <a:off x="462665" y="1970342"/>
            <a:ext cx="12210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>
            <a:off x="6973429" y="1970342"/>
            <a:ext cx="159269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42"/>
          <p:cNvSpPr>
            <a:spLocks noChangeArrowheads="1"/>
          </p:cNvSpPr>
          <p:nvPr/>
        </p:nvSpPr>
        <p:spPr bwMode="auto">
          <a:xfrm>
            <a:off x="4917645" y="1536955"/>
            <a:ext cx="2050168" cy="871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4984294" y="1644905"/>
            <a:ext cx="1934952" cy="6709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/>
            <a:r>
              <a:rPr lang="en-US" sz="2000" b="0" dirty="0"/>
              <a:t>SYSCLKDIV</a:t>
            </a:r>
          </a:p>
          <a:p>
            <a:pPr algn="ctr">
              <a:lnSpc>
                <a:spcPct val="70000"/>
              </a:lnSpc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(/2)</a:t>
            </a: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7530111" y="2014237"/>
            <a:ext cx="923925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234950" algn="l"/>
              </a:tabLst>
            </a:pPr>
            <a:r>
              <a:rPr lang="en-US" b="0" dirty="0">
                <a:latin typeface="Helvetica" pitchFamily="34" charset="0"/>
              </a:rPr>
              <a:t>To CPU</a:t>
            </a: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5251453" y="6547853"/>
            <a:ext cx="3852337" cy="26468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tabLst>
                <a:tab pos="234950" algn="l"/>
              </a:tabLst>
            </a:pPr>
            <a:r>
              <a:rPr lang="en-US" sz="1400" b="0" dirty="0">
                <a:latin typeface="Helvetica" pitchFamily="34" charset="0"/>
              </a:rPr>
              <a:t>sampling window = (ACQPS + 1)*(1/SYSCLK)</a:t>
            </a:r>
          </a:p>
        </p:txBody>
      </p:sp>
      <p:grpSp>
        <p:nvGrpSpPr>
          <p:cNvPr id="57" name="Group 76"/>
          <p:cNvGrpSpPr>
            <a:grpSpLocks/>
          </p:cNvGrpSpPr>
          <p:nvPr/>
        </p:nvGrpSpPr>
        <p:grpSpPr bwMode="auto">
          <a:xfrm>
            <a:off x="4433888" y="3049445"/>
            <a:ext cx="928688" cy="720725"/>
            <a:chOff x="2721" y="1741"/>
            <a:chExt cx="585" cy="454"/>
          </a:xfrm>
        </p:grpSpPr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2721" y="1741"/>
              <a:ext cx="585" cy="4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rc 52"/>
            <p:cNvSpPr>
              <a:spLocks/>
            </p:cNvSpPr>
            <p:nvPr/>
          </p:nvSpPr>
          <p:spPr bwMode="auto">
            <a:xfrm flipH="1">
              <a:off x="2867" y="1852"/>
              <a:ext cx="200" cy="251"/>
            </a:xfrm>
            <a:custGeom>
              <a:avLst/>
              <a:gdLst>
                <a:gd name="G0" fmla="+- 0 0 0"/>
                <a:gd name="G1" fmla="+- 19593 0 0"/>
                <a:gd name="G2" fmla="+- 21600 0 0"/>
                <a:gd name="T0" fmla="*/ 9092 w 21600"/>
                <a:gd name="T1" fmla="*/ 0 h 22423"/>
                <a:gd name="T2" fmla="*/ 21414 w 21600"/>
                <a:gd name="T3" fmla="*/ 22423 h 22423"/>
                <a:gd name="T4" fmla="*/ 0 w 21600"/>
                <a:gd name="T5" fmla="*/ 19593 h 2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23" fill="none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</a:path>
                <a:path w="21600" h="22423" stroke="0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  <a:lnTo>
                    <a:pt x="0" y="1959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1695449" y="1536955"/>
            <a:ext cx="1757363" cy="871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1752585" y="1644905"/>
            <a:ext cx="1666469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b="0" dirty="0"/>
              <a:t>IMULT/FMULT</a:t>
            </a:r>
          </a:p>
          <a:p>
            <a:pPr algn="ctr">
              <a:spcBef>
                <a:spcPts val="1200"/>
              </a:spcBef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(x10.00)</a:t>
            </a:r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>
            <a:off x="3452813" y="1970342"/>
            <a:ext cx="146483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73"/>
          <p:cNvSpPr>
            <a:spLocks/>
          </p:cNvSpPr>
          <p:nvPr/>
        </p:nvSpPr>
        <p:spPr bwMode="auto">
          <a:xfrm>
            <a:off x="1163638" y="3484420"/>
            <a:ext cx="3570288" cy="920750"/>
          </a:xfrm>
          <a:custGeom>
            <a:avLst/>
            <a:gdLst/>
            <a:ahLst/>
            <a:cxnLst>
              <a:cxn ang="0">
                <a:pos x="2249" y="2"/>
              </a:cxn>
              <a:cxn ang="0">
                <a:pos x="0" y="0"/>
              </a:cxn>
              <a:cxn ang="0">
                <a:pos x="0" y="580"/>
              </a:cxn>
              <a:cxn ang="0">
                <a:pos x="724" y="575"/>
              </a:cxn>
            </a:cxnLst>
            <a:rect l="0" t="0" r="r" b="b"/>
            <a:pathLst>
              <a:path w="2249" h="580">
                <a:moveTo>
                  <a:pt x="2249" y="2"/>
                </a:moveTo>
                <a:lnTo>
                  <a:pt x="0" y="0"/>
                </a:lnTo>
                <a:lnTo>
                  <a:pt x="0" y="580"/>
                </a:lnTo>
                <a:lnTo>
                  <a:pt x="724" y="57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Freeform 75"/>
          <p:cNvSpPr>
            <a:spLocks/>
          </p:cNvSpPr>
          <p:nvPr/>
        </p:nvSpPr>
        <p:spPr bwMode="auto">
          <a:xfrm>
            <a:off x="4733924" y="1970341"/>
            <a:ext cx="2553647" cy="1514079"/>
          </a:xfrm>
          <a:custGeom>
            <a:avLst/>
            <a:gdLst/>
            <a:ahLst/>
            <a:cxnLst>
              <a:cxn ang="0">
                <a:pos x="944" y="0"/>
              </a:cxn>
              <a:cxn ang="0">
                <a:pos x="944" y="895"/>
              </a:cxn>
              <a:cxn ang="0">
                <a:pos x="146" y="895"/>
              </a:cxn>
              <a:cxn ang="0">
                <a:pos x="0" y="749"/>
              </a:cxn>
            </a:cxnLst>
            <a:rect l="0" t="0" r="r" b="b"/>
            <a:pathLst>
              <a:path w="944" h="895">
                <a:moveTo>
                  <a:pt x="944" y="0"/>
                </a:moveTo>
                <a:lnTo>
                  <a:pt x="944" y="895"/>
                </a:lnTo>
                <a:lnTo>
                  <a:pt x="146" y="895"/>
                </a:lnTo>
                <a:lnTo>
                  <a:pt x="0" y="74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2312988" y="3967020"/>
            <a:ext cx="1529317" cy="8715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81"/>
          <p:cNvSpPr txBox="1">
            <a:spLocks noChangeArrowheads="1"/>
          </p:cNvSpPr>
          <p:nvPr/>
        </p:nvSpPr>
        <p:spPr bwMode="auto">
          <a:xfrm>
            <a:off x="2315948" y="4074970"/>
            <a:ext cx="1556836" cy="6709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0" dirty="0"/>
              <a:t>PRESCALE</a:t>
            </a:r>
          </a:p>
          <a:p>
            <a:pPr algn="ctr">
              <a:lnSpc>
                <a:spcPct val="70000"/>
              </a:lnSpc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(/2)</a:t>
            </a:r>
          </a:p>
        </p:txBody>
      </p:sp>
      <p:sp>
        <p:nvSpPr>
          <p:cNvPr id="71" name="Text Box 82"/>
          <p:cNvSpPr txBox="1">
            <a:spLocks noChangeArrowheads="1"/>
          </p:cNvSpPr>
          <p:nvPr/>
        </p:nvSpPr>
        <p:spPr bwMode="auto">
          <a:xfrm>
            <a:off x="1142127" y="4875039"/>
            <a:ext cx="4493859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ADC_setPrescaler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b="0" i="1" dirty="0">
                <a:latin typeface="Arial Narrow" panose="020B0606020202030204" pitchFamily="34" charset="0"/>
              </a:rPr>
              <a:t>ADCA_BASE, ADC_CLK_DIV_2_0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2" name="Line 83"/>
          <p:cNvSpPr>
            <a:spLocks noChangeShapeType="1"/>
          </p:cNvSpPr>
          <p:nvPr/>
        </p:nvSpPr>
        <p:spPr bwMode="auto">
          <a:xfrm>
            <a:off x="3842305" y="4400407"/>
            <a:ext cx="472381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Text Box 82"/>
          <p:cNvSpPr txBox="1">
            <a:spLocks noChangeArrowheads="1"/>
          </p:cNvSpPr>
          <p:nvPr/>
        </p:nvSpPr>
        <p:spPr bwMode="auto">
          <a:xfrm>
            <a:off x="4776577" y="6190113"/>
            <a:ext cx="2855270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ADC_setupSOC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b="0" i="1" dirty="0">
                <a:latin typeface="Arial Narrow" panose="020B0606020202030204" pitchFamily="34" charset="0"/>
              </a:rPr>
              <a:t>…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…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…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…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,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8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8" name="Text Box 82"/>
          <p:cNvSpPr txBox="1">
            <a:spLocks noChangeArrowheads="1"/>
          </p:cNvSpPr>
          <p:nvPr/>
        </p:nvSpPr>
        <p:spPr bwMode="auto">
          <a:xfrm>
            <a:off x="2536848" y="2760135"/>
            <a:ext cx="4722768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SysCtl_enablePeripheral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b="0" i="1" dirty="0">
                <a:latin typeface="Arial Narrow" panose="020B0606020202030204" pitchFamily="34" charset="0"/>
              </a:rPr>
              <a:t>SYSCTL_PERIPH_CLK_ADCA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393213" y="910698"/>
            <a:ext cx="7596832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SysCtl_setClock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n-US" b="0" i="1" dirty="0">
                <a:latin typeface="Arial Narrow" panose="020B0606020202030204" pitchFamily="34" charset="0"/>
              </a:rPr>
              <a:t>SYSCTL_OSCSRC_XTAL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|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SYSCTL_IMULT(10)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|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SYSCTL_FMULT_NONE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|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SYSCTL_SYSDIV(2)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|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b="0" i="1" dirty="0">
                <a:latin typeface="Arial Narrow" panose="020B0606020202030204" pitchFamily="34" charset="0"/>
              </a:rPr>
              <a:t>SYSCTL_PLL_ENABLE</a:t>
            </a:r>
            <a:r>
              <a:rPr lang="en-US" b="0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3552495" y="1437439"/>
            <a:ext cx="1152150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PLLCLK</a:t>
            </a:r>
          </a:p>
          <a:p>
            <a:pPr algn="ctr">
              <a:lnSpc>
                <a:spcPct val="50000"/>
              </a:lnSpc>
            </a:pPr>
            <a:r>
              <a:rPr lang="en-US" dirty="0"/>
              <a:t>(200 MHz)</a:t>
            </a: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7281503" y="1437797"/>
            <a:ext cx="1190555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SYSCLK</a:t>
            </a:r>
          </a:p>
          <a:p>
            <a:pPr algn="ctr">
              <a:lnSpc>
                <a:spcPct val="50000"/>
              </a:lnSpc>
            </a:pPr>
            <a:r>
              <a:rPr lang="en-US" dirty="0"/>
              <a:t>(100 MHz)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826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316970" y="971080"/>
            <a:ext cx="8489553" cy="518467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Understand the operation of the: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Analog-to-Digital Converter (ADC)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Comparator Subsystem (CMPSS)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Programmable Gain Amplifier (PGA)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Digital-to-Analog Converter (DAC)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Analog Subsystem Interconnect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Use the ADC to perform data acquisition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Timing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72620"/>
            <a:ext cx="8229600" cy="900370"/>
          </a:xfrm>
        </p:spPr>
        <p:txBody>
          <a:bodyPr>
            <a:normAutofit/>
          </a:bodyPr>
          <a:lstStyle/>
          <a:p>
            <a:r>
              <a:rPr lang="en-US" sz="2000" dirty="0"/>
              <a:t>SYSCLK = 100 MHz	(10 ns period)</a:t>
            </a:r>
          </a:p>
          <a:p>
            <a:r>
              <a:rPr lang="en-US" sz="2000" dirty="0"/>
              <a:t>ADCCLK = 50 MHz	(20 ns period)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4706" y="6417134"/>
            <a:ext cx="777167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 anchor="b" anchorCtr="0">
            <a:no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  <a:effectLst/>
              </a:rPr>
              <a:t>Maximum Sample Rate: 3.45 MSPS – see data sheet for details</a:t>
            </a:r>
          </a:p>
        </p:txBody>
      </p:sp>
      <p:sp>
        <p:nvSpPr>
          <p:cNvPr id="196" name="Content Placeholder 4"/>
          <p:cNvSpPr txBox="1">
            <a:spLocks/>
          </p:cNvSpPr>
          <p:nvPr/>
        </p:nvSpPr>
        <p:spPr>
          <a:xfrm>
            <a:off x="449427" y="4997447"/>
            <a:ext cx="8229600" cy="1419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Sample + Hold (sampling window) time = 80 ns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Conversion time = 210 ns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Sampling rate = 80 ns + 210 ns = 290 ns </a:t>
            </a:r>
            <a:r>
              <a:rPr lang="en-US" sz="2000" dirty="0">
                <a:sym typeface="Wingdings" panose="05000000000000000000" pitchFamily="2" charset="2"/>
              </a:rPr>
              <a:t> 3.45 MSPS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1600" b="0" dirty="0">
                <a:sym typeface="Wingdings" panose="05000000000000000000" pitchFamily="2" charset="2"/>
              </a:rPr>
              <a:t>Above timing using ADCINTCYCLE = 0 (default)</a:t>
            </a:r>
            <a:endParaRPr lang="en-US" sz="1600" b="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25360" y="1744029"/>
            <a:ext cx="8074455" cy="3125399"/>
            <a:chOff x="543116" y="1777585"/>
            <a:chExt cx="8074455" cy="3125399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5259053" y="2064228"/>
              <a:ext cx="384051" cy="4649796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79" name="Left Brace 78"/>
            <p:cNvSpPr/>
            <p:nvPr/>
          </p:nvSpPr>
          <p:spPr bwMode="auto">
            <a:xfrm rot="16200000">
              <a:off x="2052048" y="3507019"/>
              <a:ext cx="384051" cy="1764215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80" name="Text Box 45"/>
            <p:cNvSpPr txBox="1">
              <a:spLocks noChangeArrowheads="1"/>
            </p:cNvSpPr>
            <p:nvPr/>
          </p:nvSpPr>
          <p:spPr bwMode="auto">
            <a:xfrm>
              <a:off x="1799840" y="4638296"/>
              <a:ext cx="894797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SYSCLK</a:t>
              </a:r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4997660" y="4638296"/>
              <a:ext cx="91403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ADCCLK</a:t>
              </a:r>
            </a:p>
          </p:txBody>
        </p:sp>
        <p:sp>
          <p:nvSpPr>
            <p:cNvPr id="177" name="Line 14"/>
            <p:cNvSpPr>
              <a:spLocks noChangeShapeType="1"/>
            </p:cNvSpPr>
            <p:nvPr/>
          </p:nvSpPr>
          <p:spPr bwMode="auto">
            <a:xfrm>
              <a:off x="3128378" y="2010947"/>
              <a:ext cx="0" cy="14540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5"/>
            <p:cNvSpPr>
              <a:spLocks noChangeShapeType="1"/>
            </p:cNvSpPr>
            <p:nvPr/>
          </p:nvSpPr>
          <p:spPr bwMode="auto">
            <a:xfrm>
              <a:off x="1361966" y="2361785"/>
              <a:ext cx="1767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16"/>
            <p:cNvSpPr txBox="1">
              <a:spLocks noChangeArrowheads="1"/>
            </p:cNvSpPr>
            <p:nvPr/>
          </p:nvSpPr>
          <p:spPr bwMode="auto">
            <a:xfrm>
              <a:off x="1784297" y="2064922"/>
              <a:ext cx="832279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8 cycles</a:t>
              </a:r>
            </a:p>
          </p:txBody>
        </p:sp>
        <p:sp>
          <p:nvSpPr>
            <p:cNvPr id="180" name="Text Box 17"/>
            <p:cNvSpPr txBox="1">
              <a:spLocks noChangeArrowheads="1"/>
            </p:cNvSpPr>
            <p:nvPr/>
          </p:nvSpPr>
          <p:spPr bwMode="auto">
            <a:xfrm>
              <a:off x="1764668" y="1777585"/>
              <a:ext cx="871537" cy="2873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u="sng"/>
                <a:t>Sample</a:t>
              </a:r>
            </a:p>
          </p:txBody>
        </p:sp>
        <p:sp>
          <p:nvSpPr>
            <p:cNvPr id="181" name="Line 33"/>
            <p:cNvSpPr>
              <a:spLocks noChangeShapeType="1"/>
            </p:cNvSpPr>
            <p:nvPr/>
          </p:nvSpPr>
          <p:spPr bwMode="auto">
            <a:xfrm>
              <a:off x="7776147" y="2010947"/>
              <a:ext cx="0" cy="10114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34"/>
            <p:cNvSpPr>
              <a:spLocks noChangeShapeType="1"/>
            </p:cNvSpPr>
            <p:nvPr/>
          </p:nvSpPr>
          <p:spPr bwMode="auto">
            <a:xfrm>
              <a:off x="3129110" y="2361785"/>
              <a:ext cx="46474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Text Box 36"/>
            <p:cNvSpPr txBox="1">
              <a:spLocks noChangeArrowheads="1"/>
            </p:cNvSpPr>
            <p:nvPr/>
          </p:nvSpPr>
          <p:spPr bwMode="auto">
            <a:xfrm>
              <a:off x="3611875" y="2064922"/>
              <a:ext cx="3610026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10.5 ADCCLK cycles = 21 SYSCLK cycles</a:t>
              </a:r>
            </a:p>
          </p:txBody>
        </p:sp>
        <p:sp>
          <p:nvSpPr>
            <p:cNvPr id="184" name="Text Box 38"/>
            <p:cNvSpPr txBox="1">
              <a:spLocks noChangeArrowheads="1"/>
            </p:cNvSpPr>
            <p:nvPr/>
          </p:nvSpPr>
          <p:spPr bwMode="auto">
            <a:xfrm>
              <a:off x="4991623" y="1777585"/>
              <a:ext cx="895350" cy="2873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u="sng"/>
                <a:t>Convert</a:t>
              </a:r>
            </a:p>
          </p:txBody>
        </p:sp>
        <p:sp>
          <p:nvSpPr>
            <p:cNvPr id="185" name="Line 43"/>
            <p:cNvSpPr>
              <a:spLocks noChangeShapeType="1"/>
            </p:cNvSpPr>
            <p:nvPr/>
          </p:nvSpPr>
          <p:spPr bwMode="auto">
            <a:xfrm>
              <a:off x="7776601" y="2361785"/>
              <a:ext cx="4438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44"/>
            <p:cNvSpPr>
              <a:spLocks noChangeShapeType="1"/>
            </p:cNvSpPr>
            <p:nvPr/>
          </p:nvSpPr>
          <p:spPr bwMode="auto">
            <a:xfrm>
              <a:off x="8219399" y="2295110"/>
              <a:ext cx="0" cy="947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Text Box 45"/>
            <p:cNvSpPr txBox="1">
              <a:spLocks noChangeArrowheads="1"/>
            </p:cNvSpPr>
            <p:nvPr/>
          </p:nvSpPr>
          <p:spPr bwMode="auto">
            <a:xfrm>
              <a:off x="7785291" y="2064922"/>
              <a:ext cx="832280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2 cycles</a:t>
              </a:r>
            </a:p>
          </p:txBody>
        </p:sp>
        <p:sp>
          <p:nvSpPr>
            <p:cNvPr id="188" name="Text Box 46"/>
            <p:cNvSpPr txBox="1">
              <a:spLocks noChangeArrowheads="1"/>
            </p:cNvSpPr>
            <p:nvPr/>
          </p:nvSpPr>
          <p:spPr bwMode="auto">
            <a:xfrm>
              <a:off x="7872024" y="1777585"/>
              <a:ext cx="658812" cy="2873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u="sng" dirty="0"/>
                <a:t>Write</a:t>
              </a:r>
            </a:p>
          </p:txBody>
        </p:sp>
        <p:sp>
          <p:nvSpPr>
            <p:cNvPr id="189" name="Line 51"/>
            <p:cNvSpPr>
              <a:spLocks noChangeShapeType="1"/>
            </p:cNvSpPr>
            <p:nvPr/>
          </p:nvSpPr>
          <p:spPr bwMode="auto">
            <a:xfrm>
              <a:off x="1361569" y="2010947"/>
              <a:ext cx="0" cy="14520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52"/>
            <p:cNvSpPr>
              <a:spLocks noChangeShapeType="1"/>
            </p:cNvSpPr>
            <p:nvPr/>
          </p:nvSpPr>
          <p:spPr bwMode="auto">
            <a:xfrm>
              <a:off x="917383" y="2296697"/>
              <a:ext cx="0" cy="285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53"/>
            <p:cNvSpPr>
              <a:spLocks noChangeShapeType="1"/>
            </p:cNvSpPr>
            <p:nvPr/>
          </p:nvSpPr>
          <p:spPr bwMode="auto">
            <a:xfrm>
              <a:off x="917469" y="2361785"/>
              <a:ext cx="440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 Box 54"/>
            <p:cNvSpPr txBox="1">
              <a:spLocks noChangeArrowheads="1"/>
            </p:cNvSpPr>
            <p:nvPr/>
          </p:nvSpPr>
          <p:spPr bwMode="auto">
            <a:xfrm>
              <a:off x="543116" y="2064922"/>
              <a:ext cx="832280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2 cycles</a:t>
              </a:r>
            </a:p>
          </p:txBody>
        </p:sp>
        <p:sp>
          <p:nvSpPr>
            <p:cNvPr id="193" name="Text Box 55"/>
            <p:cNvSpPr txBox="1">
              <a:spLocks noChangeArrowheads="1"/>
            </p:cNvSpPr>
            <p:nvPr/>
          </p:nvSpPr>
          <p:spPr bwMode="auto">
            <a:xfrm>
              <a:off x="618737" y="1777585"/>
              <a:ext cx="681037" cy="2873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 u="sng" dirty="0"/>
                <a:t>Latch</a:t>
              </a:r>
            </a:p>
          </p:txBody>
        </p:sp>
        <p:sp>
          <p:nvSpPr>
            <p:cNvPr id="194" name="Text Box 58"/>
            <p:cNvSpPr txBox="1">
              <a:spLocks noChangeArrowheads="1"/>
            </p:cNvSpPr>
            <p:nvPr/>
          </p:nvSpPr>
          <p:spPr bwMode="auto">
            <a:xfrm>
              <a:off x="2732452" y="3753119"/>
              <a:ext cx="1022350" cy="29210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200" b="0" dirty="0"/>
                <a:t>Generate Early</a:t>
              </a:r>
            </a:p>
            <a:p>
              <a:pPr algn="ctr">
                <a:spcBef>
                  <a:spcPct val="0"/>
                </a:spcBef>
              </a:pPr>
              <a:r>
                <a:rPr lang="en-US" sz="1200" b="0" dirty="0"/>
                <a:t>Interrupt</a:t>
              </a:r>
            </a:p>
          </p:txBody>
        </p:sp>
        <p:sp>
          <p:nvSpPr>
            <p:cNvPr id="195" name="Text Box 61"/>
            <p:cNvSpPr txBox="1">
              <a:spLocks noChangeArrowheads="1"/>
            </p:cNvSpPr>
            <p:nvPr/>
          </p:nvSpPr>
          <p:spPr bwMode="auto">
            <a:xfrm>
              <a:off x="7192283" y="3753118"/>
              <a:ext cx="971550" cy="29210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200" b="0" dirty="0"/>
                <a:t>Generate Late</a:t>
              </a:r>
            </a:p>
            <a:p>
              <a:pPr algn="ctr">
                <a:spcBef>
                  <a:spcPct val="0"/>
                </a:spcBef>
              </a:pPr>
              <a:r>
                <a:rPr lang="en-US" sz="1200" b="0" dirty="0"/>
                <a:t>Interrupt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917468" y="2581928"/>
              <a:ext cx="7303007" cy="1103314"/>
              <a:chOff x="-8209040" y="2273300"/>
              <a:chExt cx="5842434" cy="882651"/>
            </a:xfrm>
          </p:grpSpPr>
          <p:sp>
            <p:nvSpPr>
              <p:cNvPr id="64" name="Rectangle 7"/>
              <p:cNvSpPr>
                <a:spLocks noChangeAspect="1" noChangeArrowheads="1"/>
              </p:cNvSpPr>
              <p:nvPr/>
            </p:nvSpPr>
            <p:spPr bwMode="auto">
              <a:xfrm>
                <a:off x="-7677968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8"/>
              <p:cNvSpPr>
                <a:spLocks noChangeAspect="1" noChangeArrowheads="1"/>
              </p:cNvSpPr>
              <p:nvPr/>
            </p:nvSpPr>
            <p:spPr bwMode="auto">
              <a:xfrm>
                <a:off x="-7500728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9"/>
              <p:cNvSpPr>
                <a:spLocks noChangeAspect="1" noChangeArrowheads="1"/>
              </p:cNvSpPr>
              <p:nvPr/>
            </p:nvSpPr>
            <p:spPr bwMode="auto">
              <a:xfrm>
                <a:off x="-7323489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-7146249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-6971437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-6794197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-6616958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-2899525" y="2625725"/>
                <a:ext cx="177319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-2722206" y="2801938"/>
                <a:ext cx="177800" cy="1762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-2544406" y="2801938"/>
                <a:ext cx="177800" cy="1762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-8209040" y="2273300"/>
                <a:ext cx="177800" cy="1762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-8031240" y="2273300"/>
                <a:ext cx="177800" cy="1762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-6442062" y="2979738"/>
                <a:ext cx="176213" cy="176213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2896537" y="2978150"/>
                <a:ext cx="176213" cy="176213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Rectangle 7"/>
              <p:cNvSpPr>
                <a:spLocks noChangeAspect="1" noChangeArrowheads="1"/>
              </p:cNvSpPr>
              <p:nvPr/>
            </p:nvSpPr>
            <p:spPr bwMode="auto">
              <a:xfrm>
                <a:off x="-7853440" y="2449513"/>
                <a:ext cx="177240" cy="176212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643971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608500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573143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5376800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5023230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4668746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4314036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3960466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360582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-3252258" y="2625713"/>
                <a:ext cx="354638" cy="176212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144" idx="3"/>
            </p:cNvCxnSpPr>
            <p:nvPr/>
          </p:nvCxnSpPr>
          <p:spPr bwMode="auto">
            <a:xfrm>
              <a:off x="3346445" y="3575109"/>
              <a:ext cx="38064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Text Box 58"/>
            <p:cNvSpPr txBox="1">
              <a:spLocks noChangeArrowheads="1"/>
            </p:cNvSpPr>
            <p:nvPr/>
          </p:nvSpPr>
          <p:spPr bwMode="auto">
            <a:xfrm>
              <a:off x="3743868" y="3525165"/>
              <a:ext cx="1083631" cy="14773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200" b="0" i="1" dirty="0"/>
                <a:t>ADCINTCYCLE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1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57"/>
            <a:ext cx="9144000" cy="726304"/>
          </a:xfrm>
          <a:noFill/>
          <a:ln/>
        </p:spPr>
        <p:txBody>
          <a:bodyPr lIns="90488" tIns="44450" rIns="90488" bIns="44450" anchor="ctr">
            <a:noAutofit/>
          </a:bodyPr>
          <a:lstStyle/>
          <a:p>
            <a:r>
              <a:rPr lang="en-US" dirty="0"/>
              <a:t>ADC Conversion Result Registers</a:t>
            </a:r>
            <a:endParaRPr lang="en-US" sz="1600" dirty="0"/>
          </a:p>
        </p:txBody>
      </p:sp>
      <p:sp>
        <p:nvSpPr>
          <p:cNvPr id="287803" name="Rectangle 59"/>
          <p:cNvSpPr>
            <a:spLocks noGrp="1" noChangeArrowheads="1"/>
          </p:cNvSpPr>
          <p:nvPr>
            <p:ph idx="1"/>
          </p:nvPr>
        </p:nvSpPr>
        <p:spPr>
          <a:xfrm>
            <a:off x="974798" y="4581150"/>
            <a:ext cx="7198288" cy="7681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25000"/>
              </a:spcBef>
            </a:pPr>
            <a:r>
              <a:rPr lang="en-US" sz="2400" dirty="0"/>
              <a:t>Selectable internal reference of 2.5 V or 3.3 V</a:t>
            </a:r>
          </a:p>
          <a:p>
            <a:pPr>
              <a:spcBef>
                <a:spcPct val="25000"/>
              </a:spcBef>
            </a:pPr>
            <a:r>
              <a:rPr lang="en-US" sz="2400" dirty="0" err="1"/>
              <a:t>Ratiometric</a:t>
            </a:r>
            <a:r>
              <a:rPr lang="en-US" sz="2400" dirty="0"/>
              <a:t> external reference set by VREFHI/VREFLO</a:t>
            </a:r>
          </a:p>
        </p:txBody>
      </p:sp>
      <p:grpSp>
        <p:nvGrpSpPr>
          <p:cNvPr id="287768" name="Group 24"/>
          <p:cNvGrpSpPr>
            <a:grpSpLocks/>
          </p:cNvGrpSpPr>
          <p:nvPr/>
        </p:nvGrpSpPr>
        <p:grpSpPr bwMode="auto">
          <a:xfrm>
            <a:off x="915035" y="1248794"/>
            <a:ext cx="7353300" cy="685800"/>
            <a:chOff x="432" y="2016"/>
            <a:chExt cx="4632" cy="432"/>
          </a:xfrm>
        </p:grpSpPr>
        <p:grpSp>
          <p:nvGrpSpPr>
            <p:cNvPr id="287769" name="Group 25"/>
            <p:cNvGrpSpPr>
              <a:grpSpLocks/>
            </p:cNvGrpSpPr>
            <p:nvPr/>
          </p:nvGrpSpPr>
          <p:grpSpPr bwMode="auto">
            <a:xfrm>
              <a:off x="432" y="2016"/>
              <a:ext cx="4608" cy="240"/>
              <a:chOff x="432" y="1920"/>
              <a:chExt cx="4608" cy="240"/>
            </a:xfrm>
          </p:grpSpPr>
          <p:sp>
            <p:nvSpPr>
              <p:cNvPr id="287770" name="Rectangle 26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288" cy="24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1" name="Rectangle 27"/>
              <p:cNvSpPr>
                <a:spLocks noChangeArrowheads="1"/>
              </p:cNvSpPr>
              <p:nvPr/>
            </p:nvSpPr>
            <p:spPr bwMode="auto">
              <a:xfrm>
                <a:off x="432" y="1920"/>
                <a:ext cx="288" cy="24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2" name="Rectangle 28"/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88" cy="24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3" name="Rectangle 29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288" cy="24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4" name="Rectangle 30"/>
              <p:cNvSpPr>
                <a:spLocks noChangeArrowheads="1"/>
              </p:cNvSpPr>
              <p:nvPr/>
            </p:nvSpPr>
            <p:spPr bwMode="auto">
              <a:xfrm>
                <a:off x="1872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5" name="Rectangle 31"/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6" name="Rectangle 32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7" name="Rectangle 33"/>
              <p:cNvSpPr>
                <a:spLocks noChangeArrowheads="1"/>
              </p:cNvSpPr>
              <p:nvPr/>
            </p:nvSpPr>
            <p:spPr bwMode="auto">
              <a:xfrm>
                <a:off x="2160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8" name="Rectangle 34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79" name="Rectangle 35"/>
              <p:cNvSpPr>
                <a:spLocks noChangeArrowheads="1"/>
              </p:cNvSpPr>
              <p:nvPr/>
            </p:nvSpPr>
            <p:spPr bwMode="auto">
              <a:xfrm>
                <a:off x="2736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0" name="Rectangle 36"/>
              <p:cNvSpPr>
                <a:spLocks noChangeArrowheads="1"/>
              </p:cNvSpPr>
              <p:nvPr/>
            </p:nvSpPr>
            <p:spPr bwMode="auto">
              <a:xfrm>
                <a:off x="3600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1" name="Rectangle 37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2" name="Rectangle 38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3" name="Rectangle 39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4" name="Rectangle 40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85" name="Rectangle 41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86" name="Rectangle 42"/>
            <p:cNvSpPr>
              <a:spLocks noChangeArrowheads="1"/>
            </p:cNvSpPr>
            <p:nvPr/>
          </p:nvSpPr>
          <p:spPr bwMode="auto">
            <a:xfrm>
              <a:off x="4740" y="2028"/>
              <a:ext cx="32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Arial Narrow" pitchFamily="34" charset="0"/>
                </a:rPr>
                <a:t>LSB</a:t>
              </a:r>
            </a:p>
          </p:txBody>
        </p:sp>
        <p:sp>
          <p:nvSpPr>
            <p:cNvPr id="287787" name="Rectangle 43"/>
            <p:cNvSpPr>
              <a:spLocks noChangeArrowheads="1"/>
            </p:cNvSpPr>
            <p:nvPr/>
          </p:nvSpPr>
          <p:spPr bwMode="auto">
            <a:xfrm>
              <a:off x="1561" y="2028"/>
              <a:ext cx="34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latin typeface="Arial Narrow" pitchFamily="34" charset="0"/>
                </a:rPr>
                <a:t>MSB</a:t>
              </a:r>
            </a:p>
          </p:txBody>
        </p:sp>
        <p:sp>
          <p:nvSpPr>
            <p:cNvPr id="287788" name="Rectangle 44"/>
            <p:cNvSpPr>
              <a:spLocks noChangeArrowheads="1"/>
            </p:cNvSpPr>
            <p:nvPr/>
          </p:nvSpPr>
          <p:spPr bwMode="auto">
            <a:xfrm>
              <a:off x="459" y="2238"/>
              <a:ext cx="454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576263" algn="ctr"/>
                  <a:tab pos="1033463" algn="ctr"/>
                  <a:tab pos="1490663" algn="ctr"/>
                  <a:tab pos="1947863" algn="ctr"/>
                  <a:tab pos="2405063" algn="ctr"/>
                  <a:tab pos="2862263" algn="ctr"/>
                  <a:tab pos="3319463" algn="ctr"/>
                  <a:tab pos="3776663" algn="ctr"/>
                  <a:tab pos="4233863" algn="ctr"/>
                  <a:tab pos="4691063" algn="ctr"/>
                  <a:tab pos="5148263" algn="ctr"/>
                  <a:tab pos="5605463" algn="ctr"/>
                  <a:tab pos="6062663" algn="ctr"/>
                  <a:tab pos="6519863" algn="ctr"/>
                  <a:tab pos="6977063" algn="ctr"/>
                </a:tabLst>
              </a:pPr>
              <a:r>
                <a:rPr lang="en-US"/>
                <a:t>15	14	13	12	11	10	9	8	7	6	5	4	3	2	1	0</a:t>
              </a:r>
            </a:p>
          </p:txBody>
        </p:sp>
      </p:grp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909810" y="817460"/>
            <a:ext cx="508317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ADC_readResult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</a:rPr>
              <a:t>resultBase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75732"/>
              </p:ext>
            </p:extLst>
          </p:nvPr>
        </p:nvGraphicFramePr>
        <p:xfrm>
          <a:off x="1809445" y="2123230"/>
          <a:ext cx="547691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ADCIN</a:t>
                      </a:r>
                      <a:r>
                        <a:rPr lang="en-US" sz="2000" b="0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Voltage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Digital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err="1">
                          <a:solidFill>
                            <a:schemeClr val="tx1"/>
                          </a:solidFill>
                        </a:rPr>
                        <a:t>Adc</a:t>
                      </a:r>
                      <a:r>
                        <a:rPr lang="en-US" sz="2000" b="0" i="1" u="none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000" u="none" dirty="0" err="1">
                          <a:solidFill>
                            <a:schemeClr val="tx1"/>
                          </a:solidFill>
                        </a:rPr>
                        <a:t>ResultRegs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2000" u="none" dirty="0" err="1">
                          <a:solidFill>
                            <a:schemeClr val="tx1"/>
                          </a:solidFill>
                        </a:rPr>
                        <a:t>ADCRESULT</a:t>
                      </a:r>
                      <a:r>
                        <a:rPr lang="en-US" sz="2000" b="0" i="1" u="none" dirty="0" err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000" b="0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3.3 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0xFFF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0000|1111|1111|1111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1.65 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0x7FF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0000|0111|1111|1111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0.00081 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0000|0000|0000|0001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 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0000|0000|0000|0000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1514602" y="5464465"/>
            <a:ext cx="6101780" cy="741624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resultBase</a:t>
            </a:r>
            <a:r>
              <a:rPr lang="en-US" sz="1800" b="0" dirty="0">
                <a:sym typeface="Wingdings" panose="05000000000000000000" pitchFamily="2" charset="2"/>
              </a:rPr>
              <a:t> value is: </a:t>
            </a:r>
            <a:r>
              <a:rPr lang="en-US" sz="1800" b="0" dirty="0" err="1">
                <a:sym typeface="Wingdings" panose="05000000000000000000" pitchFamily="2" charset="2"/>
              </a:rPr>
              <a:t>ADC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err="1">
                <a:sym typeface="Wingdings" panose="05000000000000000000" pitchFamily="2" charset="2"/>
              </a:rPr>
              <a:t>RESULT_BASE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A to C)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</a:rPr>
              <a:t>socNumber</a:t>
            </a:r>
            <a:r>
              <a:rPr lang="en-US" sz="1800" b="0" dirty="0"/>
              <a:t> is: </a:t>
            </a:r>
            <a:r>
              <a:rPr lang="en-US" sz="1800" b="0" dirty="0" err="1"/>
              <a:t>ADC_SOC_NUMBER</a:t>
            </a:r>
            <a:r>
              <a:rPr lang="en-US" sz="1800" b="0" dirty="0" err="1">
                <a:solidFill>
                  <a:srgbClr val="FF0000"/>
                </a:solidFill>
              </a:rPr>
              <a:t>x</a:t>
            </a:r>
            <a:r>
              <a:rPr lang="en-US" sz="1800" b="0" dirty="0"/>
              <a:t>  (</a:t>
            </a:r>
            <a:r>
              <a:rPr lang="en-US" sz="1800" b="0" dirty="0">
                <a:solidFill>
                  <a:schemeClr val="tx2"/>
                </a:solidFill>
              </a:rPr>
              <a:t>x</a:t>
            </a:r>
            <a:r>
              <a:rPr lang="en-US" sz="1800" b="0" dirty="0"/>
              <a:t> = 0 to 15)</a:t>
            </a:r>
            <a:endParaRPr lang="en-US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endParaRPr lang="en-US" sz="2000" b="0" dirty="0"/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52886" y="6343980"/>
            <a:ext cx="7913234" cy="4862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514350" indent="-514350"/>
            <a:r>
              <a:rPr lang="en-US" b="0" i="1" u="sng" dirty="0">
                <a:solidFill>
                  <a:schemeClr val="dk1"/>
                </a:solidFill>
                <a:effectLst/>
              </a:rPr>
              <a:t>Note</a:t>
            </a:r>
            <a:r>
              <a:rPr lang="en-US" b="0" i="1" dirty="0">
                <a:solidFill>
                  <a:schemeClr val="dk1"/>
                </a:solidFill>
                <a:effectLst/>
              </a:rPr>
              <a:t>: above table based on </a:t>
            </a:r>
            <a:r>
              <a:rPr lang="en-US" b="0" i="1" dirty="0">
                <a:solidFill>
                  <a:schemeClr val="dk1"/>
                </a:solidFill>
              </a:rPr>
              <a:t>internal reference of 3.3 V; for external reference VREFHI is VDDA maximum, however VREFHI is typically selected as 2.5 V or 3.0 V</a:t>
            </a:r>
            <a:endParaRPr lang="en-US" b="0" i="1" dirty="0">
              <a:solidFill>
                <a:schemeClr val="dk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4245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644"/>
            <a:ext cx="9144000" cy="609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3200" dirty="0"/>
              <a:t>How Can We Handle Signed Input Voltages?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76225" y="762000"/>
            <a:ext cx="407182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Example: -1.65 V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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000" dirty="0"/>
              <a:t>+1.65 V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241300" y="1600200"/>
            <a:ext cx="33401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284163" indent="-284163"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1) Add 1.65 volts to the analog input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4311650" y="1541463"/>
            <a:ext cx="4397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V</a:t>
            </a:r>
            <a:r>
              <a:rPr lang="en-US" baseline="-25000" dirty="0"/>
              <a:t>in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4069195" y="1895475"/>
            <a:ext cx="71814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1.65V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7829550" y="1758950"/>
            <a:ext cx="1085850" cy="1990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7805738" y="1860550"/>
            <a:ext cx="10334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ADCIN0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7805738" y="3355975"/>
            <a:ext cx="631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/>
              <a:t>GND</a:t>
            </a:r>
          </a:p>
        </p:txBody>
      </p:sp>
      <p:sp>
        <p:nvSpPr>
          <p:cNvPr id="291850" name="Freeform 10"/>
          <p:cNvSpPr>
            <a:spLocks/>
          </p:cNvSpPr>
          <p:nvPr/>
        </p:nvSpPr>
        <p:spPr bwMode="auto">
          <a:xfrm>
            <a:off x="7546975" y="3538538"/>
            <a:ext cx="277813" cy="382587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0" y="0"/>
              </a:cxn>
              <a:cxn ang="0">
                <a:pos x="0" y="240"/>
              </a:cxn>
            </a:cxnLst>
            <a:rect l="0" t="0" r="r" b="b"/>
            <a:pathLst>
              <a:path w="177" h="241">
                <a:moveTo>
                  <a:pt x="176" y="1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7805738" y="2822575"/>
            <a:ext cx="101309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VREFLO</a:t>
            </a:r>
          </a:p>
        </p:txBody>
      </p:sp>
      <p:sp>
        <p:nvSpPr>
          <p:cNvPr id="291852" name="Freeform 12"/>
          <p:cNvSpPr>
            <a:spLocks/>
          </p:cNvSpPr>
          <p:nvPr/>
        </p:nvSpPr>
        <p:spPr bwMode="auto">
          <a:xfrm>
            <a:off x="7543800" y="3019425"/>
            <a:ext cx="280988" cy="534988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0"/>
              </a:cxn>
              <a:cxn ang="0">
                <a:pos x="176" y="0"/>
              </a:cxn>
            </a:cxnLst>
            <a:rect l="0" t="0" r="r" b="b"/>
            <a:pathLst>
              <a:path w="177" h="337">
                <a:moveTo>
                  <a:pt x="0" y="336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3" name="AutoShape 13"/>
          <p:cNvSpPr>
            <a:spLocks noChangeArrowheads="1"/>
          </p:cNvSpPr>
          <p:nvPr/>
        </p:nvSpPr>
        <p:spPr bwMode="auto">
          <a:xfrm rot="5400000">
            <a:off x="5715000" y="1758950"/>
            <a:ext cx="444500" cy="36830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5684838" y="1697038"/>
            <a:ext cx="284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Times New Roman" pitchFamily="18" charset="0"/>
              </a:rPr>
              <a:t> -</a:t>
            </a:r>
          </a:p>
        </p:txBody>
      </p:sp>
      <p:sp>
        <p:nvSpPr>
          <p:cNvPr id="291855" name="Rectangle 15"/>
          <p:cNvSpPr>
            <a:spLocks noChangeArrowheads="1"/>
          </p:cNvSpPr>
          <p:nvPr/>
        </p:nvSpPr>
        <p:spPr bwMode="auto">
          <a:xfrm>
            <a:off x="5703888" y="1858963"/>
            <a:ext cx="2825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Times New Roman" pitchFamily="18" charset="0"/>
              </a:rPr>
              <a:t>+</a:t>
            </a:r>
          </a:p>
        </p:txBody>
      </p:sp>
      <p:grpSp>
        <p:nvGrpSpPr>
          <p:cNvPr id="291886" name="Group 46"/>
          <p:cNvGrpSpPr>
            <a:grpSpLocks/>
          </p:cNvGrpSpPr>
          <p:nvPr/>
        </p:nvGrpSpPr>
        <p:grpSpPr bwMode="auto">
          <a:xfrm>
            <a:off x="5551488" y="2032000"/>
            <a:ext cx="198437" cy="287338"/>
            <a:chOff x="3497" y="1280"/>
            <a:chExt cx="125" cy="181"/>
          </a:xfrm>
        </p:grpSpPr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 rot="10800000" flipH="1">
              <a:off x="3497" y="1381"/>
              <a:ext cx="56" cy="80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58" name="Freeform 18"/>
            <p:cNvSpPr>
              <a:spLocks/>
            </p:cNvSpPr>
            <p:nvPr/>
          </p:nvSpPr>
          <p:spPr bwMode="auto">
            <a:xfrm>
              <a:off x="3525" y="1280"/>
              <a:ext cx="97" cy="9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96"/>
                </a:cxn>
              </a:cxnLst>
              <a:rect l="0" t="0" r="r" b="b"/>
              <a:pathLst>
                <a:path w="97" h="97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1859" name="Freeform 19"/>
          <p:cNvSpPr>
            <a:spLocks/>
          </p:cNvSpPr>
          <p:nvPr/>
        </p:nvSpPr>
        <p:spPr bwMode="auto">
          <a:xfrm>
            <a:off x="5581650" y="1511300"/>
            <a:ext cx="658813" cy="777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26" y="24"/>
              </a:cxn>
              <a:cxn ang="0">
                <a:pos x="142" y="0"/>
              </a:cxn>
              <a:cxn ang="0">
                <a:pos x="174" y="48"/>
              </a:cxn>
              <a:cxn ang="0">
                <a:pos x="206" y="0"/>
              </a:cxn>
              <a:cxn ang="0">
                <a:pos x="238" y="48"/>
              </a:cxn>
              <a:cxn ang="0">
                <a:pos x="270" y="0"/>
              </a:cxn>
              <a:cxn ang="0">
                <a:pos x="302" y="48"/>
              </a:cxn>
              <a:cxn ang="0">
                <a:pos x="318" y="24"/>
              </a:cxn>
              <a:cxn ang="0">
                <a:pos x="414" y="24"/>
              </a:cxn>
            </a:cxnLst>
            <a:rect l="0" t="0" r="r" b="b"/>
            <a:pathLst>
              <a:path w="415" h="49">
                <a:moveTo>
                  <a:pt x="0" y="24"/>
                </a:moveTo>
                <a:lnTo>
                  <a:pt x="126" y="24"/>
                </a:lnTo>
                <a:lnTo>
                  <a:pt x="142" y="0"/>
                </a:lnTo>
                <a:lnTo>
                  <a:pt x="174" y="48"/>
                </a:lnTo>
                <a:lnTo>
                  <a:pt x="206" y="0"/>
                </a:lnTo>
                <a:lnTo>
                  <a:pt x="238" y="48"/>
                </a:lnTo>
                <a:lnTo>
                  <a:pt x="270" y="0"/>
                </a:lnTo>
                <a:lnTo>
                  <a:pt x="302" y="48"/>
                </a:lnTo>
                <a:lnTo>
                  <a:pt x="318" y="24"/>
                </a:lnTo>
                <a:lnTo>
                  <a:pt x="414" y="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0" name="Freeform 20"/>
          <p:cNvSpPr>
            <a:spLocks/>
          </p:cNvSpPr>
          <p:nvPr/>
        </p:nvSpPr>
        <p:spPr bwMode="auto">
          <a:xfrm>
            <a:off x="6116638" y="1909763"/>
            <a:ext cx="927100" cy="77787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00" y="24"/>
              </a:cxn>
              <a:cxn ang="0">
                <a:pos x="216" y="0"/>
              </a:cxn>
              <a:cxn ang="0">
                <a:pos x="248" y="48"/>
              </a:cxn>
              <a:cxn ang="0">
                <a:pos x="280" y="0"/>
              </a:cxn>
              <a:cxn ang="0">
                <a:pos x="312" y="48"/>
              </a:cxn>
              <a:cxn ang="0">
                <a:pos x="344" y="0"/>
              </a:cxn>
              <a:cxn ang="0">
                <a:pos x="376" y="48"/>
              </a:cxn>
              <a:cxn ang="0">
                <a:pos x="392" y="24"/>
              </a:cxn>
              <a:cxn ang="0">
                <a:pos x="583" y="21"/>
              </a:cxn>
            </a:cxnLst>
            <a:rect l="0" t="0" r="r" b="b"/>
            <a:pathLst>
              <a:path w="584" h="49">
                <a:moveTo>
                  <a:pt x="0" y="24"/>
                </a:moveTo>
                <a:lnTo>
                  <a:pt x="200" y="24"/>
                </a:lnTo>
                <a:lnTo>
                  <a:pt x="216" y="0"/>
                </a:lnTo>
                <a:lnTo>
                  <a:pt x="248" y="48"/>
                </a:lnTo>
                <a:lnTo>
                  <a:pt x="280" y="0"/>
                </a:lnTo>
                <a:lnTo>
                  <a:pt x="312" y="48"/>
                </a:lnTo>
                <a:lnTo>
                  <a:pt x="344" y="0"/>
                </a:lnTo>
                <a:lnTo>
                  <a:pt x="376" y="48"/>
                </a:lnTo>
                <a:lnTo>
                  <a:pt x="392" y="24"/>
                </a:lnTo>
                <a:lnTo>
                  <a:pt x="583" y="2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1" name="Line 21"/>
          <p:cNvSpPr>
            <a:spLocks noChangeShapeType="1"/>
          </p:cNvSpPr>
          <p:nvPr/>
        </p:nvSpPr>
        <p:spPr bwMode="auto">
          <a:xfrm flipV="1">
            <a:off x="6238875" y="1543050"/>
            <a:ext cx="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2" name="Freeform 22"/>
          <p:cNvSpPr>
            <a:spLocks/>
          </p:cNvSpPr>
          <p:nvPr/>
        </p:nvSpPr>
        <p:spPr bwMode="auto">
          <a:xfrm>
            <a:off x="4770438" y="1809750"/>
            <a:ext cx="968375" cy="777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59" y="24"/>
              </a:cxn>
              <a:cxn ang="0">
                <a:pos x="175" y="0"/>
              </a:cxn>
              <a:cxn ang="0">
                <a:pos x="207" y="48"/>
              </a:cxn>
              <a:cxn ang="0">
                <a:pos x="239" y="0"/>
              </a:cxn>
              <a:cxn ang="0">
                <a:pos x="271" y="48"/>
              </a:cxn>
              <a:cxn ang="0">
                <a:pos x="303" y="0"/>
              </a:cxn>
              <a:cxn ang="0">
                <a:pos x="335" y="48"/>
              </a:cxn>
              <a:cxn ang="0">
                <a:pos x="351" y="24"/>
              </a:cxn>
              <a:cxn ang="0">
                <a:pos x="609" y="24"/>
              </a:cxn>
            </a:cxnLst>
            <a:rect l="0" t="0" r="r" b="b"/>
            <a:pathLst>
              <a:path w="610" h="49">
                <a:moveTo>
                  <a:pt x="0" y="24"/>
                </a:moveTo>
                <a:lnTo>
                  <a:pt x="159" y="24"/>
                </a:lnTo>
                <a:lnTo>
                  <a:pt x="175" y="0"/>
                </a:lnTo>
                <a:lnTo>
                  <a:pt x="207" y="48"/>
                </a:lnTo>
                <a:lnTo>
                  <a:pt x="239" y="0"/>
                </a:lnTo>
                <a:lnTo>
                  <a:pt x="271" y="48"/>
                </a:lnTo>
                <a:lnTo>
                  <a:pt x="303" y="0"/>
                </a:lnTo>
                <a:lnTo>
                  <a:pt x="335" y="48"/>
                </a:lnTo>
                <a:lnTo>
                  <a:pt x="351" y="24"/>
                </a:lnTo>
                <a:lnTo>
                  <a:pt x="609" y="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 flipV="1">
            <a:off x="5581650" y="1549400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4" name="Freeform 24"/>
          <p:cNvSpPr>
            <a:spLocks/>
          </p:cNvSpPr>
          <p:nvPr/>
        </p:nvSpPr>
        <p:spPr bwMode="auto">
          <a:xfrm>
            <a:off x="4760913" y="2028825"/>
            <a:ext cx="673100" cy="777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59" y="24"/>
              </a:cxn>
              <a:cxn ang="0">
                <a:pos x="175" y="0"/>
              </a:cxn>
              <a:cxn ang="0">
                <a:pos x="207" y="48"/>
              </a:cxn>
              <a:cxn ang="0">
                <a:pos x="239" y="0"/>
              </a:cxn>
              <a:cxn ang="0">
                <a:pos x="271" y="48"/>
              </a:cxn>
              <a:cxn ang="0">
                <a:pos x="303" y="0"/>
              </a:cxn>
              <a:cxn ang="0">
                <a:pos x="335" y="48"/>
              </a:cxn>
              <a:cxn ang="0">
                <a:pos x="351" y="24"/>
              </a:cxn>
              <a:cxn ang="0">
                <a:pos x="423" y="24"/>
              </a:cxn>
            </a:cxnLst>
            <a:rect l="0" t="0" r="r" b="b"/>
            <a:pathLst>
              <a:path w="424" h="49">
                <a:moveTo>
                  <a:pt x="0" y="24"/>
                </a:moveTo>
                <a:lnTo>
                  <a:pt x="159" y="24"/>
                </a:lnTo>
                <a:lnTo>
                  <a:pt x="175" y="0"/>
                </a:lnTo>
                <a:lnTo>
                  <a:pt x="207" y="48"/>
                </a:lnTo>
                <a:lnTo>
                  <a:pt x="239" y="0"/>
                </a:lnTo>
                <a:lnTo>
                  <a:pt x="271" y="48"/>
                </a:lnTo>
                <a:lnTo>
                  <a:pt x="303" y="0"/>
                </a:lnTo>
                <a:lnTo>
                  <a:pt x="335" y="48"/>
                </a:lnTo>
                <a:lnTo>
                  <a:pt x="351" y="24"/>
                </a:lnTo>
                <a:lnTo>
                  <a:pt x="423" y="2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5033963" y="1533525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66" name="Rectangle 26"/>
          <p:cNvSpPr>
            <a:spLocks noChangeArrowheads="1"/>
          </p:cNvSpPr>
          <p:nvPr/>
        </p:nvSpPr>
        <p:spPr bwMode="auto">
          <a:xfrm>
            <a:off x="5795963" y="1228725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67" name="Rectangle 27"/>
          <p:cNvSpPr>
            <a:spLocks noChangeArrowheads="1"/>
          </p:cNvSpPr>
          <p:nvPr/>
        </p:nvSpPr>
        <p:spPr bwMode="auto">
          <a:xfrm>
            <a:off x="5027613" y="2070100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68" name="AutoShape 28"/>
          <p:cNvSpPr>
            <a:spLocks noChangeArrowheads="1"/>
          </p:cNvSpPr>
          <p:nvPr/>
        </p:nvSpPr>
        <p:spPr bwMode="auto">
          <a:xfrm rot="5400000">
            <a:off x="7010400" y="1847850"/>
            <a:ext cx="444500" cy="36830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69" name="Rectangle 29"/>
          <p:cNvSpPr>
            <a:spLocks noChangeArrowheads="1"/>
          </p:cNvSpPr>
          <p:nvPr/>
        </p:nvSpPr>
        <p:spPr bwMode="auto">
          <a:xfrm>
            <a:off x="6980238" y="1785938"/>
            <a:ext cx="2841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Times New Roman" pitchFamily="18" charset="0"/>
              </a:rPr>
              <a:t> -</a:t>
            </a:r>
          </a:p>
        </p:txBody>
      </p:sp>
      <p:sp>
        <p:nvSpPr>
          <p:cNvPr id="291870" name="Rectangle 30"/>
          <p:cNvSpPr>
            <a:spLocks noChangeArrowheads="1"/>
          </p:cNvSpPr>
          <p:nvPr/>
        </p:nvSpPr>
        <p:spPr bwMode="auto">
          <a:xfrm>
            <a:off x="6999288" y="1947863"/>
            <a:ext cx="2825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Times New Roman" pitchFamily="18" charset="0"/>
              </a:rPr>
              <a:t>+</a:t>
            </a:r>
          </a:p>
        </p:txBody>
      </p:sp>
      <p:grpSp>
        <p:nvGrpSpPr>
          <p:cNvPr id="291885" name="Group 45"/>
          <p:cNvGrpSpPr>
            <a:grpSpLocks/>
          </p:cNvGrpSpPr>
          <p:nvPr/>
        </p:nvGrpSpPr>
        <p:grpSpPr bwMode="auto">
          <a:xfrm>
            <a:off x="6846888" y="2120900"/>
            <a:ext cx="198437" cy="287338"/>
            <a:chOff x="4313" y="1336"/>
            <a:chExt cx="125" cy="181"/>
          </a:xfrm>
        </p:grpSpPr>
        <p:sp>
          <p:nvSpPr>
            <p:cNvPr id="291872" name="AutoShape 32"/>
            <p:cNvSpPr>
              <a:spLocks noChangeArrowheads="1"/>
            </p:cNvSpPr>
            <p:nvPr/>
          </p:nvSpPr>
          <p:spPr bwMode="auto">
            <a:xfrm rot="10800000" flipH="1">
              <a:off x="4313" y="1437"/>
              <a:ext cx="56" cy="80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73" name="Freeform 33"/>
            <p:cNvSpPr>
              <a:spLocks/>
            </p:cNvSpPr>
            <p:nvPr/>
          </p:nvSpPr>
          <p:spPr bwMode="auto">
            <a:xfrm>
              <a:off x="4341" y="1336"/>
              <a:ext cx="97" cy="9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96"/>
                </a:cxn>
              </a:cxnLst>
              <a:rect l="0" t="0" r="r" b="b"/>
              <a:pathLst>
                <a:path w="97" h="97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1874" name="Freeform 34"/>
          <p:cNvSpPr>
            <a:spLocks/>
          </p:cNvSpPr>
          <p:nvPr/>
        </p:nvSpPr>
        <p:spPr bwMode="auto">
          <a:xfrm>
            <a:off x="6880225" y="1593850"/>
            <a:ext cx="658813" cy="77788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126" y="24"/>
              </a:cxn>
              <a:cxn ang="0">
                <a:pos x="142" y="0"/>
              </a:cxn>
              <a:cxn ang="0">
                <a:pos x="174" y="48"/>
              </a:cxn>
              <a:cxn ang="0">
                <a:pos x="206" y="0"/>
              </a:cxn>
              <a:cxn ang="0">
                <a:pos x="238" y="48"/>
              </a:cxn>
              <a:cxn ang="0">
                <a:pos x="270" y="0"/>
              </a:cxn>
              <a:cxn ang="0">
                <a:pos x="302" y="48"/>
              </a:cxn>
              <a:cxn ang="0">
                <a:pos x="318" y="24"/>
              </a:cxn>
              <a:cxn ang="0">
                <a:pos x="414" y="23"/>
              </a:cxn>
            </a:cxnLst>
            <a:rect l="0" t="0" r="r" b="b"/>
            <a:pathLst>
              <a:path w="415" h="49">
                <a:moveTo>
                  <a:pt x="0" y="23"/>
                </a:moveTo>
                <a:lnTo>
                  <a:pt x="126" y="24"/>
                </a:lnTo>
                <a:lnTo>
                  <a:pt x="142" y="0"/>
                </a:lnTo>
                <a:lnTo>
                  <a:pt x="174" y="48"/>
                </a:lnTo>
                <a:lnTo>
                  <a:pt x="206" y="0"/>
                </a:lnTo>
                <a:lnTo>
                  <a:pt x="238" y="48"/>
                </a:lnTo>
                <a:lnTo>
                  <a:pt x="270" y="0"/>
                </a:lnTo>
                <a:lnTo>
                  <a:pt x="302" y="48"/>
                </a:lnTo>
                <a:lnTo>
                  <a:pt x="318" y="24"/>
                </a:lnTo>
                <a:lnTo>
                  <a:pt x="414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75" name="Line 35"/>
          <p:cNvSpPr>
            <a:spLocks noChangeShapeType="1"/>
          </p:cNvSpPr>
          <p:nvPr/>
        </p:nvSpPr>
        <p:spPr bwMode="auto">
          <a:xfrm flipV="1">
            <a:off x="7537450" y="1635125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76" name="Line 36"/>
          <p:cNvSpPr>
            <a:spLocks noChangeShapeType="1"/>
          </p:cNvSpPr>
          <p:nvPr/>
        </p:nvSpPr>
        <p:spPr bwMode="auto">
          <a:xfrm flipV="1">
            <a:off x="6880225" y="1635125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7091363" y="1317625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78" name="Line 38"/>
          <p:cNvSpPr>
            <a:spLocks noChangeShapeType="1"/>
          </p:cNvSpPr>
          <p:nvPr/>
        </p:nvSpPr>
        <p:spPr bwMode="auto">
          <a:xfrm>
            <a:off x="7416800" y="2032000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6430963" y="1647825"/>
            <a:ext cx="3095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/>
              <a:t>R</a:t>
            </a:r>
          </a:p>
        </p:txBody>
      </p:sp>
      <p:sp>
        <p:nvSpPr>
          <p:cNvPr id="291880" name="AutoShape 40"/>
          <p:cNvSpPr>
            <a:spLocks noChangeArrowheads="1"/>
          </p:cNvSpPr>
          <p:nvPr/>
        </p:nvSpPr>
        <p:spPr bwMode="auto">
          <a:xfrm rot="10800000" flipH="1">
            <a:off x="7486650" y="3914775"/>
            <a:ext cx="109538" cy="139700"/>
          </a:xfrm>
          <a:prstGeom prst="triangle">
            <a:avLst>
              <a:gd name="adj" fmla="val 4999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81" name="Rectangle 41"/>
          <p:cNvSpPr>
            <a:spLocks noChangeArrowheads="1"/>
          </p:cNvSpPr>
          <p:nvPr/>
        </p:nvSpPr>
        <p:spPr bwMode="auto">
          <a:xfrm>
            <a:off x="7927975" y="1403350"/>
            <a:ext cx="84959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/>
              <a:t>ADCA</a:t>
            </a:r>
          </a:p>
        </p:txBody>
      </p:sp>
      <p:sp>
        <p:nvSpPr>
          <p:cNvPr id="291882" name="Line 42"/>
          <p:cNvSpPr>
            <a:spLocks noChangeShapeType="1"/>
          </p:cNvSpPr>
          <p:nvPr/>
        </p:nvSpPr>
        <p:spPr bwMode="auto">
          <a:xfrm>
            <a:off x="5438775" y="184785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883" name="Rectangle 43"/>
          <p:cNvSpPr>
            <a:spLocks noChangeArrowheads="1"/>
          </p:cNvSpPr>
          <p:nvPr/>
        </p:nvSpPr>
        <p:spPr bwMode="auto">
          <a:xfrm>
            <a:off x="374649" y="4272451"/>
            <a:ext cx="8114661" cy="23057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#include “</a:t>
            </a:r>
            <a:r>
              <a:rPr lang="en-US" sz="1800" dirty="0" err="1">
                <a:latin typeface="Courier New" pitchFamily="49" charset="0"/>
              </a:rPr>
              <a:t>Lab.h</a:t>
            </a:r>
            <a:r>
              <a:rPr lang="en-US" sz="1800" dirty="0">
                <a:latin typeface="Courier New" pitchFamily="49" charset="0"/>
              </a:rPr>
              <a:t>”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#define  offset  0x07FF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void main(void)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int16</a:t>
            </a:r>
            <a:r>
              <a:rPr lang="en-US" sz="1800" dirty="0">
                <a:latin typeface="Courier New" pitchFamily="49" charset="0"/>
              </a:rPr>
              <a:t> value;			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// signed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   value =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ADC_readResult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resultBase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socNumber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latin typeface="Courier New" pitchFamily="49" charset="0"/>
              </a:rPr>
              <a:t> – offset;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342900" algn="l"/>
                <a:tab pos="1485900" algn="l"/>
                <a:tab pos="24003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91884" name="Rectangle 44"/>
          <p:cNvSpPr>
            <a:spLocks noChangeArrowheads="1"/>
          </p:cNvSpPr>
          <p:nvPr/>
        </p:nvSpPr>
        <p:spPr bwMode="auto">
          <a:xfrm>
            <a:off x="255588" y="3764995"/>
            <a:ext cx="51323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2) Subtract “1.65” from the digital result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ADC Calibration</a:t>
            </a:r>
            <a:endParaRPr lang="en-US" sz="3200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77956" y="855865"/>
            <a:ext cx="8772214" cy="35637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TI reserved OTP contains device specific calibration data for the ADC, internal oscillators and buffered DAC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The Boot ROM contains a </a:t>
            </a:r>
            <a:r>
              <a:rPr lang="en-US" sz="2400" dirty="0" err="1"/>
              <a:t>Device_cal</a:t>
            </a:r>
            <a:r>
              <a:rPr lang="en-US" sz="2400" dirty="0"/>
              <a:t>() routine that copies the calibration data to their respective registers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/>
              <a:t>Device_cal</a:t>
            </a:r>
            <a:r>
              <a:rPr lang="en-US" sz="2400" dirty="0"/>
              <a:t>() must be run to meet the specifications in the datasheet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The </a:t>
            </a:r>
            <a:r>
              <a:rPr lang="en-US" sz="2000" dirty="0" err="1"/>
              <a:t>Bootloader</a:t>
            </a:r>
            <a:r>
              <a:rPr lang="en-US" sz="2000" dirty="0"/>
              <a:t> automatically calls </a:t>
            </a:r>
            <a:r>
              <a:rPr lang="en-US" sz="2000" dirty="0" err="1"/>
              <a:t>Device_cal</a:t>
            </a:r>
            <a:r>
              <a:rPr lang="en-US" sz="2000" dirty="0"/>
              <a:t>() such that no action is normally required by the user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If the </a:t>
            </a:r>
            <a:r>
              <a:rPr lang="en-US" sz="2000" dirty="0" err="1"/>
              <a:t>Bootloader</a:t>
            </a:r>
            <a:r>
              <a:rPr lang="en-US" sz="2000" dirty="0"/>
              <a:t> is bypassed (e.g. during development) </a:t>
            </a:r>
            <a:r>
              <a:rPr lang="en-US" sz="2000" dirty="0" err="1"/>
              <a:t>Device_cal</a:t>
            </a:r>
            <a:r>
              <a:rPr lang="en-US" sz="2000" dirty="0"/>
              <a:t>() should be called by the application:</a:t>
            </a:r>
            <a:endParaRPr lang="en-US" sz="1800" dirty="0"/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1219200" y="4633585"/>
            <a:ext cx="6683375" cy="1752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#define </a:t>
            </a:r>
            <a:r>
              <a:rPr lang="en-US" sz="1800" dirty="0" err="1">
                <a:latin typeface="Courier New" pitchFamily="49" charset="0"/>
              </a:rPr>
              <a:t>Device_cal</a:t>
            </a:r>
            <a:r>
              <a:rPr lang="en-US" sz="1800" dirty="0">
                <a:latin typeface="Courier New" pitchFamily="49" charset="0"/>
              </a:rPr>
              <a:t> (void (*)(void))0x70280</a:t>
            </a:r>
          </a:p>
          <a:p>
            <a:r>
              <a:rPr lang="en-US" sz="1800" dirty="0">
                <a:latin typeface="Courier New" pitchFamily="49" charset="0"/>
              </a:rPr>
              <a:t>void main(void)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(*</a:t>
            </a:r>
            <a:r>
              <a:rPr lang="en-US" sz="1800" dirty="0" err="1">
                <a:latin typeface="Courier New" pitchFamily="49" charset="0"/>
              </a:rPr>
              <a:t>Device_cal</a:t>
            </a:r>
            <a:r>
              <a:rPr lang="en-US" sz="1800" dirty="0">
                <a:latin typeface="Courier New" pitchFamily="49" charset="0"/>
              </a:rPr>
              <a:t>)();       // call </a:t>
            </a:r>
            <a:r>
              <a:rPr lang="en-US" sz="1800" dirty="0" err="1">
                <a:latin typeface="Courier New" pitchFamily="49" charset="0"/>
              </a:rPr>
              <a:t>Device_cal</a:t>
            </a:r>
            <a:r>
              <a:rPr lang="en-US" sz="1800" dirty="0">
                <a:latin typeface="Courier New" pitchFamily="49" charset="0"/>
              </a:rPr>
              <a:t>()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9704"/>
            <a:ext cx="9144000" cy="692541"/>
          </a:xfrm>
        </p:spPr>
        <p:txBody>
          <a:bodyPr>
            <a:normAutofit/>
          </a:bodyPr>
          <a:lstStyle/>
          <a:p>
            <a:r>
              <a:rPr lang="en-US" dirty="0"/>
              <a:t>Analog Subsystem External Reference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174275" y="1595811"/>
            <a:ext cx="4608601" cy="376924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945" y="2075670"/>
            <a:ext cx="1425391" cy="26591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effectLst/>
              </a:rPr>
              <a:t>Voltage</a:t>
            </a:r>
          </a:p>
          <a:p>
            <a:pPr algn="ctr"/>
            <a:r>
              <a:rPr lang="en-US" sz="2000" dirty="0">
                <a:solidFill>
                  <a:schemeClr val="dk1"/>
                </a:solidFill>
              </a:rPr>
              <a:t>Reference</a:t>
            </a:r>
          </a:p>
          <a:p>
            <a:pPr algn="ctr"/>
            <a:endParaRPr lang="en-US" dirty="0">
              <a:solidFill>
                <a:schemeClr val="dk1"/>
              </a:solidFill>
              <a:effectLst/>
            </a:endParaRPr>
          </a:p>
          <a:p>
            <a:pPr algn="ctr"/>
            <a:r>
              <a:rPr lang="en-US" b="0" dirty="0">
                <a:solidFill>
                  <a:schemeClr val="dk1"/>
                </a:solidFill>
              </a:rPr>
              <a:t>REF3230</a:t>
            </a:r>
          </a:p>
          <a:p>
            <a:pPr algn="ctr"/>
            <a:r>
              <a:rPr lang="en-US" b="0" dirty="0">
                <a:solidFill>
                  <a:schemeClr val="dk1"/>
                </a:solidFill>
              </a:rPr>
              <a:t>REF3225</a:t>
            </a:r>
          </a:p>
          <a:p>
            <a:pPr algn="ctr"/>
            <a:r>
              <a:rPr lang="en-US" b="0" dirty="0">
                <a:solidFill>
                  <a:schemeClr val="dk1"/>
                </a:solidFill>
                <a:effectLst/>
              </a:rPr>
              <a:t>REF3030</a:t>
            </a:r>
          </a:p>
          <a:p>
            <a:pPr algn="ctr"/>
            <a:r>
              <a:rPr lang="en-US" b="0" dirty="0">
                <a:solidFill>
                  <a:schemeClr val="dk1"/>
                </a:solidFill>
              </a:rPr>
              <a:t>REF3025</a:t>
            </a:r>
          </a:p>
          <a:p>
            <a:pPr algn="ctr"/>
            <a:r>
              <a:rPr lang="en-US" b="0" dirty="0">
                <a:solidFill>
                  <a:schemeClr val="dk1"/>
                </a:solidFill>
                <a:effectLst/>
              </a:rPr>
              <a:t>(or similar)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20683" y="1585560"/>
            <a:ext cx="1151277" cy="37794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effectLst/>
              </a:rPr>
              <a:t>ADC</a:t>
            </a:r>
            <a:endParaRPr lang="en-US" sz="2000" dirty="0">
              <a:solidFill>
                <a:schemeClr val="dk1"/>
              </a:solidFill>
            </a:endParaRPr>
          </a:p>
          <a:p>
            <a:pPr algn="ctr"/>
            <a:endParaRPr lang="en-US" dirty="0">
              <a:solidFill>
                <a:schemeClr val="dk1"/>
              </a:solidFill>
              <a:effectLst/>
            </a:endParaRPr>
          </a:p>
          <a:p>
            <a:r>
              <a:rPr lang="en-US" b="0" dirty="0">
                <a:solidFill>
                  <a:schemeClr val="dk1"/>
                </a:solidFill>
              </a:rPr>
              <a:t>VREFHIA</a:t>
            </a:r>
          </a:p>
          <a:p>
            <a:endParaRPr lang="en-US" sz="800" b="0" dirty="0">
              <a:solidFill>
                <a:schemeClr val="dk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VREFLOA</a:t>
            </a:r>
          </a:p>
          <a:p>
            <a:endParaRPr lang="en-US" sz="1000" b="0" dirty="0">
              <a:solidFill>
                <a:schemeClr val="dk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VREFHIB</a:t>
            </a:r>
          </a:p>
          <a:p>
            <a:endParaRPr lang="en-US" sz="800" b="0" dirty="0">
              <a:solidFill>
                <a:schemeClr val="dk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VREFLOB</a:t>
            </a:r>
          </a:p>
          <a:p>
            <a:endParaRPr lang="en-US" sz="1000" b="0" dirty="0">
              <a:solidFill>
                <a:schemeClr val="dk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VREFHIC</a:t>
            </a:r>
          </a:p>
          <a:p>
            <a:endParaRPr lang="en-US" sz="800" b="0" dirty="0">
              <a:solidFill>
                <a:schemeClr val="dk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VREFLOC</a:t>
            </a:r>
          </a:p>
          <a:p>
            <a:endParaRPr lang="en-US" b="0" dirty="0">
              <a:solidFill>
                <a:schemeClr val="dk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780336" y="2430560"/>
            <a:ext cx="404034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3478575" y="3390685"/>
            <a:ext cx="334210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3472160" y="4397140"/>
            <a:ext cx="334210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4976370" y="2891420"/>
            <a:ext cx="18332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4986530" y="3879790"/>
            <a:ext cx="18332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4986530" y="4878320"/>
            <a:ext cx="18332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813525" y="2594340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972839" y="2430560"/>
            <a:ext cx="0" cy="1637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endCxn id="18" idx="0"/>
          </p:cNvCxnSpPr>
          <p:nvPr/>
        </p:nvCxnSpPr>
        <p:spPr bwMode="auto">
          <a:xfrm>
            <a:off x="4979901" y="2730738"/>
            <a:ext cx="1548" cy="3143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Flowchart: Merge 17"/>
          <p:cNvSpPr/>
          <p:nvPr/>
        </p:nvSpPr>
        <p:spPr bwMode="auto">
          <a:xfrm>
            <a:off x="4923841" y="3045040"/>
            <a:ext cx="115215" cy="115215"/>
          </a:xfrm>
          <a:prstGeom prst="flowChartMerg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1620" y="2535893"/>
            <a:ext cx="431528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ffectLst/>
              </a:rPr>
              <a:t>C</a:t>
            </a:r>
            <a:r>
              <a:rPr lang="en-US" baseline="-25000" dirty="0">
                <a:solidFill>
                  <a:schemeClr val="dk1"/>
                </a:solidFill>
                <a:effectLst/>
              </a:rPr>
              <a:t>A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4817987" y="2728274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817987" y="3554465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4977301" y="3390685"/>
            <a:ext cx="0" cy="1637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/>
          <p:cNvCxnSpPr>
            <a:endCxn id="76" idx="0"/>
          </p:cNvCxnSpPr>
          <p:nvPr/>
        </p:nvCxnSpPr>
        <p:spPr bwMode="auto">
          <a:xfrm>
            <a:off x="4984363" y="3690863"/>
            <a:ext cx="1548" cy="3143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6" name="Flowchart: Merge 75"/>
          <p:cNvSpPr/>
          <p:nvPr/>
        </p:nvSpPr>
        <p:spPr bwMode="auto">
          <a:xfrm>
            <a:off x="4928303" y="4005165"/>
            <a:ext cx="115215" cy="115215"/>
          </a:xfrm>
          <a:prstGeom prst="flowChartMerg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26082" y="3496018"/>
            <a:ext cx="431528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ffectLst/>
              </a:rPr>
              <a:t>C</a:t>
            </a:r>
            <a:r>
              <a:rPr lang="en-US" baseline="-25000" dirty="0">
                <a:solidFill>
                  <a:schemeClr val="dk1"/>
                </a:solidFill>
                <a:effectLst/>
              </a:rPr>
              <a:t>B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4822449" y="3688399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4822449" y="4562220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4981763" y="4398440"/>
            <a:ext cx="0" cy="1637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endCxn id="82" idx="0"/>
          </p:cNvCxnSpPr>
          <p:nvPr/>
        </p:nvCxnSpPr>
        <p:spPr bwMode="auto">
          <a:xfrm>
            <a:off x="4988825" y="4698618"/>
            <a:ext cx="1548" cy="3143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2" name="Flowchart: Merge 81"/>
          <p:cNvSpPr/>
          <p:nvPr/>
        </p:nvSpPr>
        <p:spPr bwMode="auto">
          <a:xfrm>
            <a:off x="4932765" y="5012920"/>
            <a:ext cx="115215" cy="115215"/>
          </a:xfrm>
          <a:prstGeom prst="flowChartMerg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30544" y="4503773"/>
            <a:ext cx="431528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ffectLst/>
              </a:rPr>
              <a:t>C</a:t>
            </a:r>
            <a:r>
              <a:rPr lang="en-US" baseline="-25000" dirty="0">
                <a:solidFill>
                  <a:schemeClr val="dk1"/>
                </a:solidFill>
                <a:effectLst/>
              </a:rPr>
              <a:t>C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4826911" y="4696154"/>
            <a:ext cx="3244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Flowchart: Extract 22"/>
          <p:cNvSpPr/>
          <p:nvPr/>
        </p:nvSpPr>
        <p:spPr bwMode="auto">
          <a:xfrm rot="5400000">
            <a:off x="3825235" y="2244627"/>
            <a:ext cx="653095" cy="373890"/>
          </a:xfrm>
          <a:prstGeom prst="flowChartExtra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" name="Flowchart: Extract 91"/>
          <p:cNvSpPr/>
          <p:nvPr/>
        </p:nvSpPr>
        <p:spPr bwMode="auto">
          <a:xfrm rot="5400000">
            <a:off x="3838238" y="3215123"/>
            <a:ext cx="653095" cy="373890"/>
          </a:xfrm>
          <a:prstGeom prst="flowChartExtra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3" name="Flowchart: Extract 92"/>
          <p:cNvSpPr/>
          <p:nvPr/>
        </p:nvSpPr>
        <p:spPr bwMode="auto">
          <a:xfrm rot="5400000">
            <a:off x="3851241" y="4216099"/>
            <a:ext cx="653095" cy="373890"/>
          </a:xfrm>
          <a:prstGeom prst="flowChartExtra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3478575" y="2430560"/>
            <a:ext cx="0" cy="19665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6342905" y="237619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6342905" y="283705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6342905" y="333157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342905" y="382048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6342905" y="434305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6342905" y="4815130"/>
            <a:ext cx="115215" cy="11521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4115" y="1603580"/>
            <a:ext cx="231666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Reference Generation</a:t>
            </a:r>
            <a:endParaRPr lang="en-US" dirty="0">
              <a:solidFill>
                <a:schemeClr val="dk1"/>
              </a:solidFill>
              <a:effectLst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51245" y="1763087"/>
            <a:ext cx="1355555" cy="4370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0" dirty="0">
                <a:solidFill>
                  <a:schemeClr val="dk1"/>
                </a:solidFill>
              </a:rPr>
              <a:t>Non-Inverting Buffers</a:t>
            </a:r>
            <a:endParaRPr lang="en-US" sz="1400" b="0" dirty="0">
              <a:solidFill>
                <a:schemeClr val="dk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52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Subsystem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70641" y="740650"/>
            <a:ext cx="8487504" cy="5952775"/>
          </a:xfrm>
        </p:spPr>
        <p:txBody>
          <a:bodyPr>
            <a:normAutofit/>
          </a:bodyPr>
          <a:lstStyle/>
          <a:p>
            <a:r>
              <a:rPr lang="en-US" sz="2400" dirty="0"/>
              <a:t>Each CMPSS consists of:</a:t>
            </a:r>
          </a:p>
          <a:p>
            <a:pPr lvl="1"/>
            <a:r>
              <a:rPr lang="en-US" sz="2000" dirty="0"/>
              <a:t>Two analog comparators</a:t>
            </a:r>
          </a:p>
          <a:p>
            <a:pPr lvl="1"/>
            <a:r>
              <a:rPr lang="en-US" sz="2000" dirty="0"/>
              <a:t>Two programmable reference 12-bit DACs</a:t>
            </a:r>
          </a:p>
          <a:p>
            <a:pPr lvl="1"/>
            <a:r>
              <a:rPr lang="en-US" sz="2000" dirty="0"/>
              <a:t>Two digital filters and one ramp generator</a:t>
            </a:r>
          </a:p>
          <a:p>
            <a:r>
              <a:rPr lang="en-US" sz="2400" dirty="0"/>
              <a:t>Each comparator generates a digital output</a:t>
            </a:r>
          </a:p>
          <a:p>
            <a:pPr lvl="1"/>
            <a:r>
              <a:rPr lang="en-US" sz="2000" dirty="0"/>
              <a:t>Indicates if voltage on positive input is greater than the voltage on the negative input</a:t>
            </a:r>
          </a:p>
          <a:p>
            <a:pPr lvl="1"/>
            <a:r>
              <a:rPr lang="en-US" sz="2000" dirty="0"/>
              <a:t>Positive input can be driven from an external pin or PGA</a:t>
            </a:r>
          </a:p>
          <a:p>
            <a:pPr lvl="1"/>
            <a:r>
              <a:rPr lang="en-US" sz="2000" dirty="0"/>
              <a:t>Negative input can be driven by an external pin or 12-bit DAC</a:t>
            </a:r>
          </a:p>
          <a:p>
            <a:r>
              <a:rPr lang="en-US" sz="2400" dirty="0"/>
              <a:t>Each comparator output can be digitally filtered to remove spurious trip signals (majority vote)</a:t>
            </a:r>
          </a:p>
          <a:p>
            <a:r>
              <a:rPr lang="en-US" sz="2400" dirty="0"/>
              <a:t>Ramp generator used for peak current mode control</a:t>
            </a:r>
          </a:p>
          <a:p>
            <a:r>
              <a:rPr lang="en-US" sz="2400" dirty="0"/>
              <a:t>Ability to synchronize with EPWMSYNCO event, SYSCLK, and a clear signal with EPWMBLANK</a:t>
            </a:r>
          </a:p>
          <a:p>
            <a:r>
              <a:rPr lang="en-US" sz="2400" dirty="0"/>
              <a:t>DAC reference voltage can be either VDDA or VDAC</a:t>
            </a:r>
          </a:p>
        </p:txBody>
      </p:sp>
    </p:spTree>
    <p:extLst>
      <p:ext uri="{BB962C8B-B14F-4D97-AF65-F5344CB8AC3E}">
        <p14:creationId xmlns:p14="http://schemas.microsoft.com/office/powerpoint/2010/main" val="2769192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Subsystem Block Diagram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2235" y="5579680"/>
            <a:ext cx="3495675" cy="873318"/>
            <a:chOff x="654050" y="5678954"/>
            <a:chExt cx="3495675" cy="873318"/>
          </a:xfrm>
        </p:grpSpPr>
        <p:sp>
          <p:nvSpPr>
            <p:cNvPr id="79" name="Rectangle 180"/>
            <p:cNvSpPr>
              <a:spLocks noChangeArrowheads="1"/>
            </p:cNvSpPr>
            <p:nvPr/>
          </p:nvSpPr>
          <p:spPr bwMode="auto">
            <a:xfrm>
              <a:off x="654050" y="5942419"/>
              <a:ext cx="3495675" cy="60985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 Box 158"/>
            <p:cNvSpPr txBox="1">
              <a:spLocks noChangeArrowheads="1"/>
            </p:cNvSpPr>
            <p:nvPr/>
          </p:nvSpPr>
          <p:spPr bwMode="auto">
            <a:xfrm>
              <a:off x="1756250" y="6007507"/>
              <a:ext cx="2061012" cy="5447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effectLst/>
                  <a:latin typeface="Arial" pitchFamily="34" charset="0"/>
                  <a:cs typeface="Arial" pitchFamily="34" charset="0"/>
                </a:rPr>
                <a:t>DACxVALA</a:t>
              </a:r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 * DACREF</a:t>
              </a:r>
            </a:p>
            <a:p>
              <a:pPr algn="ctr"/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4096</a:t>
              </a:r>
            </a:p>
          </p:txBody>
        </p:sp>
        <p:sp>
          <p:nvSpPr>
            <p:cNvPr id="81" name="Line 159"/>
            <p:cNvSpPr>
              <a:spLocks noChangeShapeType="1"/>
            </p:cNvSpPr>
            <p:nvPr/>
          </p:nvSpPr>
          <p:spPr bwMode="auto">
            <a:xfrm>
              <a:off x="1461195" y="6260872"/>
              <a:ext cx="2611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 Box 160"/>
            <p:cNvSpPr txBox="1">
              <a:spLocks noChangeArrowheads="1"/>
            </p:cNvSpPr>
            <p:nvPr/>
          </p:nvSpPr>
          <p:spPr bwMode="auto">
            <a:xfrm>
              <a:off x="693095" y="6147416"/>
              <a:ext cx="78579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effectLst/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sz="1400" baseline="-25000" dirty="0" err="1">
                  <a:effectLst/>
                  <a:latin typeface="Arial" pitchFamily="34" charset="0"/>
                  <a:cs typeface="Arial" pitchFamily="34" charset="0"/>
                </a:rPr>
                <a:t>DACx</a:t>
              </a:r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 =</a:t>
              </a:r>
            </a:p>
          </p:txBody>
        </p:sp>
        <p:sp>
          <p:nvSpPr>
            <p:cNvPr id="88" name="Text Box 162"/>
            <p:cNvSpPr txBox="1">
              <a:spLocks noChangeArrowheads="1"/>
            </p:cNvSpPr>
            <p:nvPr/>
          </p:nvSpPr>
          <p:spPr bwMode="auto">
            <a:xfrm>
              <a:off x="1619016" y="5678954"/>
              <a:ext cx="1675459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DAC Reference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72735" y="5579680"/>
            <a:ext cx="2952680" cy="1141730"/>
            <a:chOff x="4956175" y="5666910"/>
            <a:chExt cx="2952680" cy="1141730"/>
          </a:xfrm>
        </p:grpSpPr>
        <p:sp>
          <p:nvSpPr>
            <p:cNvPr id="92" name="Rectangle 183"/>
            <p:cNvSpPr>
              <a:spLocks noChangeArrowheads="1"/>
            </p:cNvSpPr>
            <p:nvPr/>
          </p:nvSpPr>
          <p:spPr bwMode="auto">
            <a:xfrm>
              <a:off x="4956176" y="6223407"/>
              <a:ext cx="2918654" cy="58523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182"/>
            <p:cNvSpPr>
              <a:spLocks noChangeArrowheads="1"/>
            </p:cNvSpPr>
            <p:nvPr/>
          </p:nvSpPr>
          <p:spPr bwMode="auto">
            <a:xfrm>
              <a:off x="4956175" y="5937784"/>
              <a:ext cx="2918655" cy="28721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 Box 178"/>
            <p:cNvSpPr txBox="1">
              <a:spLocks noChangeArrowheads="1"/>
            </p:cNvSpPr>
            <p:nvPr/>
          </p:nvSpPr>
          <p:spPr bwMode="auto">
            <a:xfrm>
              <a:off x="5173446" y="5666910"/>
              <a:ext cx="2495235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Comparator Truth Table</a:t>
              </a:r>
            </a:p>
          </p:txBody>
        </p:sp>
        <p:sp>
          <p:nvSpPr>
            <p:cNvPr id="96" name="Text Box 179"/>
            <p:cNvSpPr txBox="1">
              <a:spLocks noChangeArrowheads="1"/>
            </p:cNvSpPr>
            <p:nvPr/>
          </p:nvSpPr>
          <p:spPr bwMode="auto">
            <a:xfrm>
              <a:off x="4994275" y="5983799"/>
              <a:ext cx="2914580" cy="82484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Voltages		      Output</a:t>
              </a:r>
            </a:p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Voltage A &lt; Voltage B	           0</a:t>
              </a:r>
            </a:p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Voltage A &gt; Voltage B	           1</a:t>
              </a:r>
            </a:p>
          </p:txBody>
        </p:sp>
        <p:sp>
          <p:nvSpPr>
            <p:cNvPr id="97" name="Line 184"/>
            <p:cNvSpPr>
              <a:spLocks noChangeShapeType="1"/>
            </p:cNvSpPr>
            <p:nvPr/>
          </p:nvSpPr>
          <p:spPr bwMode="auto">
            <a:xfrm>
              <a:off x="7145135" y="5939154"/>
              <a:ext cx="0" cy="869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20395" y="5963730"/>
            <a:ext cx="2003410" cy="635794"/>
            <a:chOff x="7337160" y="5314084"/>
            <a:chExt cx="2003410" cy="635794"/>
          </a:xfrm>
        </p:grpSpPr>
        <p:sp>
          <p:nvSpPr>
            <p:cNvPr id="122" name="AutoShape 75"/>
            <p:cNvSpPr>
              <a:spLocks noChangeArrowheads="1"/>
            </p:cNvSpPr>
            <p:nvPr/>
          </p:nvSpPr>
          <p:spPr bwMode="auto">
            <a:xfrm rot="5400000">
              <a:off x="7767382" y="5393459"/>
              <a:ext cx="635794" cy="477043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 Box 83"/>
            <p:cNvSpPr txBox="1">
              <a:spLocks noChangeArrowheads="1"/>
            </p:cNvSpPr>
            <p:nvPr/>
          </p:nvSpPr>
          <p:spPr bwMode="auto">
            <a:xfrm>
              <a:off x="7790807" y="5329297"/>
              <a:ext cx="304892" cy="58477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latin typeface="Arial" pitchFamily="34" charset="0"/>
                  <a:cs typeface="Arial" pitchFamily="34" charset="0"/>
                </a:rPr>
                <a:t>+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H="1">
              <a:off x="7601383" y="5502870"/>
              <a:ext cx="24537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7602017" y="5765355"/>
              <a:ext cx="24537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8317073" y="5630785"/>
              <a:ext cx="24537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8" name="Text Box 83"/>
            <p:cNvSpPr txBox="1">
              <a:spLocks noChangeArrowheads="1"/>
            </p:cNvSpPr>
            <p:nvPr/>
          </p:nvSpPr>
          <p:spPr bwMode="auto">
            <a:xfrm>
              <a:off x="7337160" y="5330636"/>
              <a:ext cx="332142" cy="33855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30" name="Text Box 83"/>
            <p:cNvSpPr txBox="1">
              <a:spLocks noChangeArrowheads="1"/>
            </p:cNvSpPr>
            <p:nvPr/>
          </p:nvSpPr>
          <p:spPr bwMode="auto">
            <a:xfrm>
              <a:off x="7337160" y="5593426"/>
              <a:ext cx="332142" cy="33855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133" name="Text Box 83"/>
            <p:cNvSpPr txBox="1">
              <a:spLocks noChangeArrowheads="1"/>
            </p:cNvSpPr>
            <p:nvPr/>
          </p:nvSpPr>
          <p:spPr bwMode="auto">
            <a:xfrm>
              <a:off x="8482643" y="5458115"/>
              <a:ext cx="857927" cy="33855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184134" y="5387655"/>
            <a:ext cx="8774425" cy="0"/>
          </a:xfrm>
          <a:prstGeom prst="line">
            <a:avLst/>
          </a:prstGeom>
          <a:solidFill>
            <a:schemeClr val="accent1"/>
          </a:solidFill>
          <a:ln w="44450" cap="flat" cmpd="dbl" algn="ctr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74821"/>
              </p:ext>
            </p:extLst>
          </p:nvPr>
        </p:nvGraphicFramePr>
        <p:xfrm>
          <a:off x="158657" y="723109"/>
          <a:ext cx="8799902" cy="452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11733202" imgH="6027000" progId="Visio.Drawing.11">
                  <p:embed/>
                </p:oleObj>
              </mc:Choice>
              <mc:Fallback>
                <p:oleObj name="Visio" r:id="rId3" imgW="11733202" imgH="60270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657" y="723109"/>
                        <a:ext cx="8799902" cy="452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18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Gain Amplifier (PGA)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42602" y="992708"/>
            <a:ext cx="8449099" cy="5223080"/>
          </a:xfrm>
        </p:spPr>
        <p:txBody>
          <a:bodyPr>
            <a:normAutofit/>
          </a:bodyPr>
          <a:lstStyle/>
          <a:p>
            <a:r>
              <a:rPr lang="en-US" sz="2400" dirty="0"/>
              <a:t>Amplifies small input signals to increase the dynamic range of the downstream ADC and CMPSS modules</a:t>
            </a:r>
          </a:p>
          <a:p>
            <a:r>
              <a:rPr lang="en-US" sz="2400" dirty="0"/>
              <a:t>Reduces cost and design effort over external standalone amplifiers</a:t>
            </a:r>
          </a:p>
          <a:p>
            <a:pPr lvl="1"/>
            <a:r>
              <a:rPr lang="en-US" sz="2000" dirty="0"/>
              <a:t>On-chip integration ensures compatible with ADC and CMPSS</a:t>
            </a:r>
          </a:p>
          <a:p>
            <a:pPr lvl="1"/>
            <a:r>
              <a:rPr lang="en-US" sz="2000" dirty="0"/>
              <a:t>Internally powered by VDDA and VSSA</a:t>
            </a:r>
          </a:p>
          <a:p>
            <a:r>
              <a:rPr lang="en-US" sz="2400" dirty="0"/>
              <a:t>Adaptable to various performance needs</a:t>
            </a:r>
          </a:p>
          <a:p>
            <a:pPr lvl="1"/>
            <a:r>
              <a:rPr lang="en-US" sz="2000" dirty="0"/>
              <a:t>Software selectable gain and filter settings</a:t>
            </a:r>
          </a:p>
          <a:p>
            <a:pPr lvl="2"/>
            <a:r>
              <a:rPr lang="en-US" sz="2000" dirty="0"/>
              <a:t>Four programmable gain modes: 3x, 6x, 12x, 24x</a:t>
            </a:r>
          </a:p>
          <a:p>
            <a:pPr lvl="2"/>
            <a:r>
              <a:rPr lang="en-US" sz="2000" dirty="0"/>
              <a:t>Embedded series resistors for RC filtering</a:t>
            </a:r>
          </a:p>
          <a:p>
            <a:r>
              <a:rPr lang="en-US" sz="2400" dirty="0"/>
              <a:t>Hardware-based offset and gain trimming reduces offset and gain errors</a:t>
            </a:r>
          </a:p>
          <a:p>
            <a:pPr lvl="1"/>
            <a:r>
              <a:rPr lang="en-US" sz="2000" dirty="0"/>
              <a:t>Instead of software post-processing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3487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PGA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034" y="4833207"/>
                <a:ext cx="8262540" cy="1860496"/>
              </a:xfr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r>
                  <a:rPr lang="en-US" sz="2000" b="0" dirty="0"/>
                  <a:t>Support for low-pass filtering by connecting an external capacitor to PGA_OF pin:</a:t>
                </a:r>
              </a:p>
              <a:p>
                <a:pPr lvl="1"/>
                <a:r>
                  <a:rPr lang="en-US" sz="2000" b="0" dirty="0"/>
                  <a:t>cut-off frequency based on standard RC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b="0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sz="1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2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b="0" i="1">
                            <a:latin typeface="Cambria Math"/>
                            <a:ea typeface="Cambria Math"/>
                          </a:rPr>
                          <m:t>𝑅𝐶</m:t>
                        </m:r>
                      </m:den>
                    </m:f>
                  </m:oMath>
                </a14:m>
                <a:endParaRPr lang="en-US" sz="2000" b="0" i="1" dirty="0"/>
              </a:p>
              <a:p>
                <a:r>
                  <a:rPr lang="en-US" sz="2000" b="0" dirty="0"/>
                  <a:t>PGA_OUT is an internal signal available for sampling and monitoring by the internal ADC and CMPSS modules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34" y="4833207"/>
                <a:ext cx="8262540" cy="1860496"/>
              </a:xfrm>
              <a:blipFill rotWithShape="1">
                <a:blip r:embed="rId2"/>
                <a:stretch>
                  <a:fillRect l="-221" t="-1311" r="-140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10608" y="894270"/>
            <a:ext cx="8723398" cy="3687859"/>
            <a:chOff x="457202" y="1096156"/>
            <a:chExt cx="8723398" cy="368785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2" y="1806578"/>
              <a:ext cx="6913463" cy="272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Brace 4"/>
            <p:cNvSpPr/>
            <p:nvPr/>
          </p:nvSpPr>
          <p:spPr bwMode="auto">
            <a:xfrm>
              <a:off x="7298755" y="2503013"/>
              <a:ext cx="268790" cy="691290"/>
            </a:xfrm>
            <a:prstGeom prst="rightBrace">
              <a:avLst>
                <a:gd name="adj1" fmla="val 8994"/>
                <a:gd name="adj2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4384" y="2403368"/>
              <a:ext cx="1607135" cy="88024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0" i="1" dirty="0">
                  <a:solidFill>
                    <a:srgbClr val="FF0000"/>
                  </a:solidFill>
                  <a:effectLst/>
                </a:rPr>
                <a:t>Filtered and non-filtered paths to ADC and CMPSS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04985" y="3903774"/>
              <a:ext cx="1775615" cy="88024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0" i="1" dirty="0">
                  <a:solidFill>
                    <a:srgbClr val="FF0000"/>
                  </a:solidFill>
                  <a:effectLst/>
                </a:rPr>
                <a:t>PGA Output Filter pin can be used as a regular ADC/CMPSS pin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7136" y="1096156"/>
              <a:ext cx="1796863" cy="6832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0" i="1" dirty="0">
                  <a:solidFill>
                    <a:srgbClr val="FF0000"/>
                  </a:solidFill>
                  <a:effectLst/>
                </a:rPr>
                <a:t>PGA Input can be used as a regular ADC/CMPSS pin </a:t>
              </a:r>
            </a:p>
          </p:txBody>
        </p:sp>
        <p:cxnSp>
          <p:nvCxnSpPr>
            <p:cNvPr id="9" name="Elbow Connector 8"/>
            <p:cNvCxnSpPr/>
            <p:nvPr/>
          </p:nvCxnSpPr>
          <p:spPr bwMode="auto">
            <a:xfrm flipV="1">
              <a:off x="1342166" y="1431940"/>
              <a:ext cx="5956589" cy="904837"/>
            </a:xfrm>
            <a:prstGeom prst="bentConnector3">
              <a:avLst>
                <a:gd name="adj1" fmla="val 281"/>
              </a:avLst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lgDash"/>
              <a:round/>
              <a:headEnd type="oval" w="sm" len="sm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212173" y="1308669"/>
              <a:ext cx="1501501" cy="2400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45720" rIns="45720" rtlCol="0" anchor="ctr" anchorCtr="0">
              <a:spAutoFit/>
            </a:bodyPr>
            <a:lstStyle/>
            <a:p>
              <a:pPr algn="ctr"/>
              <a:r>
                <a:rPr lang="en-US" sz="1200" b="0" dirty="0">
                  <a:solidFill>
                    <a:srgbClr val="FF0000"/>
                  </a:solidFill>
                  <a:effectLst/>
                  <a:latin typeface="+mn-lt"/>
                </a:rPr>
                <a:t>To ADC and CMPSS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5608935" y="4299948"/>
              <a:ext cx="1796051" cy="1659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lgDash"/>
              <a:round/>
              <a:headEnd type="none" w="sm" len="sm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216657" y="1922299"/>
              <a:ext cx="30107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rgbClr val="FF0000"/>
                  </a:solidFill>
                  <a:effectLst/>
                  <a:latin typeface="+mn-lt"/>
                </a:rPr>
                <a:t>Four Programmable Gain Modes: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rgbClr val="FF0000"/>
                  </a:solidFill>
                  <a:effectLst/>
                  <a:latin typeface="+mn-lt"/>
                </a:rPr>
                <a:t>3x, 6x, 12x, 24x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52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Digital-to-Analog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62" y="1163105"/>
            <a:ext cx="8619498" cy="46086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12-bit DAC provides a programmable reference output voltage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Analog output buffer is capable of driving an external load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Selectable reference voltage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Can be used as a general-purpose DAC for generating a DC voltage and AC waveforms (e.g. sine, square,  triangle, etc.)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Ability to be synchronized with EPWMSYNCPER events</a:t>
            </a:r>
          </a:p>
        </p:txBody>
      </p:sp>
    </p:spTree>
    <p:extLst>
      <p:ext uri="{BB962C8B-B14F-4D97-AF65-F5344CB8AC3E}">
        <p14:creationId xmlns:p14="http://schemas.microsoft.com/office/powerpoint/2010/main" val="36186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System Peripherals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6379"/>
            <a:ext cx="8229600" cy="6178720"/>
          </a:xfrm>
        </p:spPr>
        <p:txBody>
          <a:bodyPr>
            <a:normAutofit/>
          </a:bodyPr>
          <a:lstStyle/>
          <a:p>
            <a:r>
              <a:rPr lang="en-US" sz="2400" dirty="0"/>
              <a:t>Three 12-bit Analog-to-Digital Converters (ADCs)</a:t>
            </a:r>
            <a:endParaRPr lang="en-US" sz="1800" dirty="0"/>
          </a:p>
          <a:p>
            <a:pPr lvl="1"/>
            <a:r>
              <a:rPr lang="en-US" sz="2000" dirty="0"/>
              <a:t>3.45 MSPS each (up to 10.35 MSPS per system)</a:t>
            </a:r>
          </a:p>
          <a:p>
            <a:pPr lvl="1"/>
            <a:r>
              <a:rPr lang="en-US" sz="2000" dirty="0"/>
              <a:t>Selectable internal reference of 2.5 V or 3.3 V</a:t>
            </a:r>
          </a:p>
          <a:p>
            <a:pPr lvl="1"/>
            <a:r>
              <a:rPr lang="en-US" sz="2000" dirty="0" err="1"/>
              <a:t>Ratiometric</a:t>
            </a:r>
            <a:r>
              <a:rPr lang="en-US" sz="2000" dirty="0"/>
              <a:t> external reference set by VREFHI/VREFLO</a:t>
            </a:r>
          </a:p>
          <a:p>
            <a:r>
              <a:rPr lang="en-US" sz="2400" dirty="0"/>
              <a:t>Seven Comparator Subsystems (CMPSS)</a:t>
            </a:r>
          </a:p>
          <a:p>
            <a:pPr lvl="1"/>
            <a:r>
              <a:rPr lang="en-US" sz="2000" dirty="0"/>
              <a:t>Each contains:</a:t>
            </a:r>
          </a:p>
          <a:p>
            <a:pPr lvl="2"/>
            <a:r>
              <a:rPr lang="en-US" sz="2000" dirty="0"/>
              <a:t>Two analog comparators</a:t>
            </a:r>
          </a:p>
          <a:p>
            <a:pPr lvl="2"/>
            <a:r>
              <a:rPr lang="en-US" sz="2000" dirty="0"/>
              <a:t>Two programmable 12-bit reference DACs</a:t>
            </a:r>
          </a:p>
          <a:p>
            <a:pPr lvl="2"/>
            <a:r>
              <a:rPr lang="en-US" sz="2000" dirty="0"/>
              <a:t>One ramp generator and two digital glitch filters</a:t>
            </a:r>
          </a:p>
          <a:p>
            <a:r>
              <a:rPr lang="en-US" sz="2400" dirty="0"/>
              <a:t>Seven Programmable Gain Amplifiers (PGAs)</a:t>
            </a:r>
          </a:p>
          <a:p>
            <a:pPr lvl="1"/>
            <a:r>
              <a:rPr lang="en-US" sz="2000" dirty="0"/>
              <a:t>Each features:</a:t>
            </a:r>
          </a:p>
          <a:p>
            <a:pPr lvl="2"/>
            <a:r>
              <a:rPr lang="en-US" sz="2000" dirty="0"/>
              <a:t>Four programmable gain modes: 3x, 6x, 12x, 24x</a:t>
            </a:r>
          </a:p>
          <a:p>
            <a:pPr lvl="2"/>
            <a:r>
              <a:rPr lang="en-US" sz="2000" dirty="0"/>
              <a:t>Programmable output filtering</a:t>
            </a:r>
          </a:p>
          <a:p>
            <a:r>
              <a:rPr lang="en-US" sz="2400" dirty="0"/>
              <a:t>Two 12-bit Buffered Digital-to-Analog Converter Outputs (DACs)</a:t>
            </a:r>
          </a:p>
          <a:p>
            <a:pPr lvl="1"/>
            <a:r>
              <a:rPr lang="en-US" sz="2000" dirty="0"/>
              <a:t>Selectable reference voltage source</a:t>
            </a:r>
          </a:p>
        </p:txBody>
      </p:sp>
    </p:spTree>
    <p:extLst>
      <p:ext uri="{BB962C8B-B14F-4D97-AF65-F5344CB8AC3E}">
        <p14:creationId xmlns:p14="http://schemas.microsoft.com/office/powerpoint/2010/main" val="81479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DAC Block Diagram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6031390" y="5868672"/>
            <a:ext cx="2908208" cy="863158"/>
            <a:chOff x="9421602" y="4811580"/>
            <a:chExt cx="2908208" cy="863158"/>
          </a:xfrm>
        </p:grpSpPr>
        <p:sp>
          <p:nvSpPr>
            <p:cNvPr id="46" name="Rectangle 180"/>
            <p:cNvSpPr>
              <a:spLocks noChangeArrowheads="1"/>
            </p:cNvSpPr>
            <p:nvPr/>
          </p:nvSpPr>
          <p:spPr bwMode="auto">
            <a:xfrm>
              <a:off x="9421602" y="5064885"/>
              <a:ext cx="2908208" cy="60985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b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158"/>
            <p:cNvSpPr txBox="1">
              <a:spLocks noChangeArrowheads="1"/>
            </p:cNvSpPr>
            <p:nvPr/>
          </p:nvSpPr>
          <p:spPr bwMode="auto">
            <a:xfrm>
              <a:off x="10368184" y="5129973"/>
              <a:ext cx="1961626" cy="5447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>
                  <a:effectLst/>
                  <a:latin typeface="Arial" pitchFamily="34" charset="0"/>
                  <a:cs typeface="Arial" pitchFamily="34" charset="0"/>
                </a:rPr>
                <a:t>DACVALA * DACREF</a:t>
              </a:r>
            </a:p>
            <a:p>
              <a:pPr algn="ctr"/>
              <a:r>
                <a:rPr lang="en-US" sz="1400" b="0" dirty="0">
                  <a:effectLst/>
                  <a:latin typeface="Arial" pitchFamily="34" charset="0"/>
                  <a:cs typeface="Arial" pitchFamily="34" charset="0"/>
                </a:rPr>
                <a:t>4096</a:t>
              </a:r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10467918" y="5383338"/>
              <a:ext cx="1728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b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 Box 160"/>
            <p:cNvSpPr txBox="1">
              <a:spLocks noChangeArrowheads="1"/>
            </p:cNvSpPr>
            <p:nvPr/>
          </p:nvSpPr>
          <p:spPr bwMode="auto">
            <a:xfrm>
              <a:off x="9421602" y="5261256"/>
              <a:ext cx="110639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Arial" pitchFamily="34" charset="0"/>
                  <a:cs typeface="Arial" pitchFamily="34" charset="0"/>
                </a:rPr>
                <a:t>DACOUT =</a:t>
              </a:r>
            </a:p>
          </p:txBody>
        </p:sp>
        <p:sp>
          <p:nvSpPr>
            <p:cNvPr id="53" name="Text Box 162"/>
            <p:cNvSpPr txBox="1">
              <a:spLocks noChangeArrowheads="1"/>
            </p:cNvSpPr>
            <p:nvPr/>
          </p:nvSpPr>
          <p:spPr bwMode="auto">
            <a:xfrm>
              <a:off x="10223925" y="4811580"/>
              <a:ext cx="1303562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Ideal Output</a:t>
              </a:r>
            </a:p>
          </p:txBody>
        </p:sp>
      </p:grpSp>
      <p:sp>
        <p:nvSpPr>
          <p:cNvPr id="152" name="Content Placeholder 2"/>
          <p:cNvSpPr txBox="1">
            <a:spLocks/>
          </p:cNvSpPr>
          <p:nvPr/>
        </p:nvSpPr>
        <p:spPr>
          <a:xfrm>
            <a:off x="202246" y="5848515"/>
            <a:ext cx="5378310" cy="9036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/>
              <a:t>DAC internal reference: 2.5 V and 3.3 V option</a:t>
            </a:r>
          </a:p>
          <a:p>
            <a:pPr marL="519113" lvl="1" indent="-228600" fontAlgn="auto">
              <a:lnSpc>
                <a:spcPct val="100000"/>
              </a:lnSpc>
              <a:spcAft>
                <a:spcPts val="0"/>
              </a:spcAft>
            </a:pPr>
            <a:r>
              <a:rPr lang="en-US" sz="1400" b="0" dirty="0"/>
              <a:t>3.3 V option outputs 1.65 V and then use 2x mode on DAC</a:t>
            </a:r>
          </a:p>
          <a:p>
            <a:pPr marL="519113" lvl="1" indent="-228600" fontAlgn="auto">
              <a:lnSpc>
                <a:spcPct val="100000"/>
              </a:lnSpc>
              <a:spcAft>
                <a:spcPts val="0"/>
              </a:spcAft>
            </a:pPr>
            <a:r>
              <a:rPr lang="en-US" sz="1400" b="0" dirty="0"/>
              <a:t>2.5 V option outputs 2.5 V and then use 1x mode on DAC</a:t>
            </a:r>
            <a:endParaRPr lang="en-US" sz="1600" b="0" dirty="0"/>
          </a:p>
        </p:txBody>
      </p:sp>
      <p:grpSp>
        <p:nvGrpSpPr>
          <p:cNvPr id="5" name="Group 4"/>
          <p:cNvGrpSpPr/>
          <p:nvPr/>
        </p:nvGrpSpPr>
        <p:grpSpPr>
          <a:xfrm>
            <a:off x="117020" y="697368"/>
            <a:ext cx="8931504" cy="4979597"/>
            <a:chOff x="117020" y="697368"/>
            <a:chExt cx="8931504" cy="4979597"/>
          </a:xfrm>
        </p:grpSpPr>
        <p:sp>
          <p:nvSpPr>
            <p:cNvPr id="111" name="Text Box 238"/>
            <p:cNvSpPr txBox="1">
              <a:spLocks noChangeArrowheads="1"/>
            </p:cNvSpPr>
            <p:nvPr/>
          </p:nvSpPr>
          <p:spPr bwMode="auto">
            <a:xfrm>
              <a:off x="2383361" y="697368"/>
              <a:ext cx="4122910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DAC_setReferenceVoltage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source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5" name="Elbow Connector 94"/>
            <p:cNvCxnSpPr/>
            <p:nvPr/>
          </p:nvCxnSpPr>
          <p:spPr bwMode="auto">
            <a:xfrm>
              <a:off x="4534470" y="1444476"/>
              <a:ext cx="770765" cy="1397182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Elbow Connector 96"/>
            <p:cNvCxnSpPr/>
            <p:nvPr/>
          </p:nvCxnSpPr>
          <p:spPr bwMode="auto">
            <a:xfrm flipV="1">
              <a:off x="4945335" y="3278570"/>
              <a:ext cx="355470" cy="1076076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938503" y="2771511"/>
              <a:ext cx="0" cy="8646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3" name="Group 42"/>
            <p:cNvGrpSpPr/>
            <p:nvPr/>
          </p:nvGrpSpPr>
          <p:grpSpPr>
            <a:xfrm>
              <a:off x="4228082" y="1047890"/>
              <a:ext cx="309053" cy="796928"/>
              <a:chOff x="4306865" y="4073581"/>
              <a:chExt cx="309053" cy="796928"/>
            </a:xfrm>
          </p:grpSpPr>
          <p:sp>
            <p:nvSpPr>
              <p:cNvPr id="79" name="AutoShape 107"/>
              <p:cNvSpPr>
                <a:spLocks noChangeArrowheads="1"/>
              </p:cNvSpPr>
              <p:nvPr/>
            </p:nvSpPr>
            <p:spPr bwMode="auto">
              <a:xfrm rot="16200000" flipH="1">
                <a:off x="4079342" y="4333932"/>
                <a:ext cx="796928" cy="276225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Text Box 108"/>
              <p:cNvSpPr txBox="1">
                <a:spLocks noChangeArrowheads="1"/>
              </p:cNvSpPr>
              <p:nvPr/>
            </p:nvSpPr>
            <p:spPr bwMode="auto">
              <a:xfrm>
                <a:off x="4306865" y="4113469"/>
                <a:ext cx="306388" cy="70788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5580557" y="3174753"/>
              <a:ext cx="2826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utoShape 75"/>
            <p:cNvSpPr>
              <a:spLocks noChangeArrowheads="1"/>
            </p:cNvSpPr>
            <p:nvPr/>
          </p:nvSpPr>
          <p:spPr bwMode="auto">
            <a:xfrm rot="5400000">
              <a:off x="5798028" y="2518313"/>
              <a:ext cx="1461625" cy="1331354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83"/>
            <p:cNvSpPr txBox="1">
              <a:spLocks noChangeArrowheads="1"/>
            </p:cNvSpPr>
            <p:nvPr/>
          </p:nvSpPr>
          <p:spPr bwMode="auto">
            <a:xfrm>
              <a:off x="5912861" y="2927112"/>
              <a:ext cx="867545" cy="55399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ffectLst/>
                  <a:latin typeface="Arial" pitchFamily="34" charset="0"/>
                  <a:cs typeface="Arial" pitchFamily="34" charset="0"/>
                </a:rPr>
                <a:t>AMP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>
                  <a:latin typeface="Arial" pitchFamily="34" charset="0"/>
                  <a:cs typeface="Arial" pitchFamily="34" charset="0"/>
                </a:rPr>
                <a:t>(x1 or x2)</a:t>
              </a:r>
              <a:endParaRPr lang="en-US" sz="6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Line 105"/>
            <p:cNvSpPr>
              <a:spLocks noChangeShapeType="1"/>
            </p:cNvSpPr>
            <p:nvPr/>
          </p:nvSpPr>
          <p:spPr bwMode="auto">
            <a:xfrm>
              <a:off x="7189312" y="3185108"/>
              <a:ext cx="211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med" len="med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AutoShape 89"/>
            <p:cNvSpPr>
              <a:spLocks noChangeArrowheads="1"/>
            </p:cNvSpPr>
            <p:nvPr/>
          </p:nvSpPr>
          <p:spPr bwMode="auto">
            <a:xfrm>
              <a:off x="4704761" y="2841355"/>
              <a:ext cx="914200" cy="667386"/>
            </a:xfrm>
            <a:prstGeom prst="homePlate">
              <a:avLst>
                <a:gd name="adj" fmla="val 34367"/>
              </a:avLst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90"/>
            <p:cNvSpPr txBox="1">
              <a:spLocks noChangeArrowheads="1"/>
            </p:cNvSpPr>
            <p:nvPr/>
          </p:nvSpPr>
          <p:spPr bwMode="auto">
            <a:xfrm>
              <a:off x="4588992" y="2856177"/>
              <a:ext cx="991564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effectLst/>
                  <a:latin typeface="Arial" pitchFamily="34" charset="0"/>
                  <a:cs typeface="Arial" pitchFamily="34" charset="0"/>
                </a:rPr>
                <a:t>12-bit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effectLst/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929141" y="2841286"/>
              <a:ext cx="775621" cy="667526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98"/>
            <p:cNvSpPr>
              <a:spLocks noChangeShapeType="1"/>
            </p:cNvSpPr>
            <p:nvPr/>
          </p:nvSpPr>
          <p:spPr bwMode="auto">
            <a:xfrm>
              <a:off x="3653820" y="3185108"/>
              <a:ext cx="275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35040" y="2837667"/>
              <a:ext cx="775621" cy="67229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1143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4958" y="2919133"/>
              <a:ext cx="746760" cy="52475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600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DAC</a:t>
              </a:r>
            </a:p>
            <a:p>
              <a:pPr algn="ctr">
                <a:spcBef>
                  <a:spcPts val="300"/>
                </a:spcBef>
              </a:pPr>
              <a:r>
                <a:rPr lang="en-US" sz="1600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VALS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4068852" y="1252000"/>
              <a:ext cx="1920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370087" y="1629575"/>
              <a:ext cx="89079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6638360" y="3615113"/>
              <a:ext cx="603049" cy="24006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1500"/>
                </a:spcBef>
              </a:pPr>
              <a:r>
                <a:rPr lang="en-US" sz="1200" b="0" dirty="0">
                  <a:effectLst/>
                  <a:latin typeface="Arial" pitchFamily="34" charset="0"/>
                  <a:cs typeface="Arial" pitchFamily="34" charset="0"/>
                </a:rPr>
                <a:t>VSSA</a:t>
              </a:r>
              <a:endParaRPr lang="en-US" b="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26663" y="2551994"/>
              <a:ext cx="619079" cy="24006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1500"/>
                </a:spcBef>
              </a:pPr>
              <a:r>
                <a:rPr lang="en-US" sz="1200" b="0" dirty="0">
                  <a:effectLst/>
                  <a:latin typeface="Arial" pitchFamily="34" charset="0"/>
                  <a:cs typeface="Arial" pitchFamily="34" charset="0"/>
                </a:rPr>
                <a:t>VDDA</a:t>
              </a:r>
              <a:endParaRPr lang="en-US" sz="1400" b="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flipV="1">
              <a:off x="7700438" y="3185109"/>
              <a:ext cx="935024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 flipV="1">
              <a:off x="7505605" y="2990276"/>
              <a:ext cx="194835" cy="1948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642668" y="2918099"/>
              <a:ext cx="105990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spcBef>
                  <a:spcPts val="1500"/>
                </a:spcBef>
              </a:pPr>
              <a:r>
                <a:rPr lang="en-US" sz="1600" b="0" dirty="0">
                  <a:effectLst/>
                  <a:latin typeface="Arial" pitchFamily="34" charset="0"/>
                  <a:cs typeface="Arial" pitchFamily="34" charset="0"/>
                </a:rPr>
                <a:t>DACOUT</a:t>
              </a:r>
              <a:endParaRPr lang="en-US" sz="1600" b="0" baseline="-2500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51234" y="2920062"/>
              <a:ext cx="733358" cy="52475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US" sz="1600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DAC</a:t>
              </a:r>
            </a:p>
            <a:p>
              <a:pPr algn="ctr">
                <a:spcBef>
                  <a:spcPts val="300"/>
                </a:spcBef>
              </a:pPr>
              <a:r>
                <a:rPr lang="en-US" sz="1600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VALA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0603" y="4219177"/>
              <a:ext cx="74090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spcBef>
                  <a:spcPts val="1500"/>
                </a:spcBef>
              </a:pPr>
              <a:r>
                <a:rPr lang="en-US" b="0" dirty="0">
                  <a:latin typeface="Arial" pitchFamily="34" charset="0"/>
                  <a:cs typeface="Arial" pitchFamily="34" charset="0"/>
                </a:rPr>
                <a:t>VSSA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142" y="1163264"/>
              <a:ext cx="1130438" cy="92948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b="0" dirty="0">
                  <a:solidFill>
                    <a:schemeClr val="dk1"/>
                  </a:solidFill>
                  <a:effectLst/>
                </a:rPr>
                <a:t>Internal</a:t>
              </a:r>
            </a:p>
            <a:p>
              <a:pPr algn="ctr"/>
              <a:r>
                <a:rPr lang="en-US" b="0" dirty="0">
                  <a:solidFill>
                    <a:schemeClr val="dk1"/>
                  </a:solidFill>
                </a:rPr>
                <a:t>Reference</a:t>
              </a:r>
            </a:p>
            <a:p>
              <a:pPr algn="ctr"/>
              <a:r>
                <a:rPr lang="en-US" b="0" dirty="0">
                  <a:solidFill>
                    <a:schemeClr val="dk1"/>
                  </a:solidFill>
                  <a:effectLst/>
                </a:rPr>
                <a:t>Circuit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525177" y="1229542"/>
              <a:ext cx="309053" cy="796928"/>
              <a:chOff x="4306865" y="4073581"/>
              <a:chExt cx="309053" cy="796928"/>
            </a:xfrm>
          </p:grpSpPr>
          <p:sp>
            <p:nvSpPr>
              <p:cNvPr id="61" name="AutoShape 107"/>
              <p:cNvSpPr>
                <a:spLocks noChangeArrowheads="1"/>
              </p:cNvSpPr>
              <p:nvPr/>
            </p:nvSpPr>
            <p:spPr bwMode="auto">
              <a:xfrm rot="16200000" flipH="1">
                <a:off x="4079342" y="4333932"/>
                <a:ext cx="796928" cy="276225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Text Box 108"/>
              <p:cNvSpPr txBox="1">
                <a:spLocks noChangeArrowheads="1"/>
              </p:cNvSpPr>
              <p:nvPr/>
            </p:nvSpPr>
            <p:spPr bwMode="auto">
              <a:xfrm>
                <a:off x="4306865" y="4113469"/>
                <a:ext cx="306388" cy="70788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cxnSp>
          <p:nvCxnSpPr>
            <p:cNvPr id="13" name="Straight Connector 12"/>
            <p:cNvCxnSpPr/>
            <p:nvPr/>
          </p:nvCxnSpPr>
          <p:spPr bwMode="auto">
            <a:xfrm flipH="1">
              <a:off x="1850580" y="1441721"/>
              <a:ext cx="7074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1850580" y="1820137"/>
              <a:ext cx="70742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916192" y="1255287"/>
              <a:ext cx="593111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1.65 V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73098" y="1629575"/>
              <a:ext cx="479298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</a:rPr>
                <a:t>2.5 V</a:t>
              </a:r>
              <a:endParaRPr lang="en-US" b="0" dirty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65192" y="1158274"/>
              <a:ext cx="578684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>
                <a:spcBef>
                  <a:spcPts val="1500"/>
                </a:spcBef>
              </a:pPr>
              <a:r>
                <a:rPr lang="en-US" b="0" dirty="0">
                  <a:latin typeface="Arial" pitchFamily="34" charset="0"/>
                  <a:cs typeface="Arial" pitchFamily="34" charset="0"/>
                </a:rPr>
                <a:t>VDAC</a:t>
              </a:r>
            </a:p>
          </p:txBody>
        </p:sp>
        <p:cxnSp>
          <p:nvCxnSpPr>
            <p:cNvPr id="21" name="Straight Connector 20"/>
            <p:cNvCxnSpPr>
              <a:stCxn id="61" idx="2"/>
            </p:cNvCxnSpPr>
            <p:nvPr/>
          </p:nvCxnSpPr>
          <p:spPr bwMode="auto">
            <a:xfrm flipV="1">
              <a:off x="2834231" y="1623373"/>
              <a:ext cx="315638" cy="46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3149869" y="1441721"/>
              <a:ext cx="181652" cy="1816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295371" y="1312976"/>
              <a:ext cx="7053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000" dirty="0">
                  <a:solidFill>
                    <a:schemeClr val="dk1"/>
                  </a:solidFill>
                  <a:effectLst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36439" y="1672553"/>
              <a:ext cx="7053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000" dirty="0">
                  <a:solidFill>
                    <a:schemeClr val="dk1"/>
                  </a:solidFill>
                  <a:effectLst/>
                </a:rPr>
                <a:t>0</a:t>
              </a:r>
            </a:p>
          </p:txBody>
        </p:sp>
        <p:sp>
          <p:nvSpPr>
            <p:cNvPr id="74" name="AutoShape 107"/>
            <p:cNvSpPr>
              <a:spLocks noChangeArrowheads="1"/>
            </p:cNvSpPr>
            <p:nvPr/>
          </p:nvSpPr>
          <p:spPr bwMode="auto">
            <a:xfrm rot="16200000" flipH="1">
              <a:off x="1231709" y="4369678"/>
              <a:ext cx="1457996" cy="276225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108"/>
            <p:cNvSpPr txBox="1">
              <a:spLocks noChangeArrowheads="1"/>
            </p:cNvSpPr>
            <p:nvPr/>
          </p:nvSpPr>
          <p:spPr bwMode="auto">
            <a:xfrm>
              <a:off x="1742960" y="3809924"/>
              <a:ext cx="306388" cy="1425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sz="1600" b="0" dirty="0">
                  <a:effectLst/>
                  <a:latin typeface="Arial" pitchFamily="34" charset="0"/>
                  <a:cs typeface="Arial" pitchFamily="34" charset="0"/>
                </a:rPr>
                <a:t>0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sz="1600" b="0" dirty="0"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endParaRPr lang="en-US" b="0" dirty="0"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b="0" dirty="0">
                  <a:latin typeface="Arial" pitchFamily="34" charset="0"/>
                  <a:cs typeface="Arial" pitchFamily="34" charset="0"/>
                </a:rPr>
                <a:t>6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sz="1600" b="0" dirty="0">
                  <a:effectLst/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9187" y="3884146"/>
              <a:ext cx="1429879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EPWM1SYNCPER</a:t>
              </a:r>
              <a:endParaRPr lang="en-US" b="0" dirty="0">
                <a:solidFill>
                  <a:schemeClr val="dk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29187" y="4160728"/>
              <a:ext cx="1429879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EPWM2SYNCPER</a:t>
              </a:r>
              <a:endParaRPr lang="en-US" b="0" dirty="0">
                <a:solidFill>
                  <a:schemeClr val="dk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9187" y="4690651"/>
              <a:ext cx="1429879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EPWM7SYNCPER</a:t>
              </a:r>
              <a:endParaRPr lang="en-US" b="0" dirty="0">
                <a:solidFill>
                  <a:schemeClr val="dk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9187" y="4955253"/>
              <a:ext cx="1429879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EPWM8SYNCPER</a:t>
              </a:r>
              <a:endParaRPr lang="en-US" b="0" dirty="0">
                <a:solidFill>
                  <a:schemeClr val="dk1"/>
                </a:solidFill>
                <a:effectLst/>
                <a:latin typeface="Arial Narrow" panose="020B0606020202030204" pitchFamily="34" charset="0"/>
              </a:endParaRPr>
            </a:p>
          </p:txBody>
        </p:sp>
        <p:grpSp>
          <p:nvGrpSpPr>
            <p:cNvPr id="83" name="Group 65"/>
            <p:cNvGrpSpPr>
              <a:grpSpLocks/>
            </p:cNvGrpSpPr>
            <p:nvPr/>
          </p:nvGrpSpPr>
          <p:grpSpPr bwMode="auto">
            <a:xfrm>
              <a:off x="765429" y="4351747"/>
              <a:ext cx="55563" cy="287338"/>
              <a:chOff x="4453" y="3249"/>
              <a:chExt cx="35" cy="181"/>
            </a:xfrm>
          </p:grpSpPr>
          <p:sp>
            <p:nvSpPr>
              <p:cNvPr id="84" name="Oval 66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Oval 67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Oval 68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7" name="Group 69"/>
            <p:cNvGrpSpPr>
              <a:grpSpLocks/>
            </p:cNvGrpSpPr>
            <p:nvPr/>
          </p:nvGrpSpPr>
          <p:grpSpPr bwMode="auto">
            <a:xfrm>
              <a:off x="1303655" y="4351747"/>
              <a:ext cx="55563" cy="287338"/>
              <a:chOff x="4453" y="3249"/>
              <a:chExt cx="35" cy="181"/>
            </a:xfrm>
          </p:grpSpPr>
          <p:sp>
            <p:nvSpPr>
              <p:cNvPr id="88" name="Oval 70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Oval 71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72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 bwMode="auto">
            <a:xfrm flipH="1">
              <a:off x="1662117" y="3980852"/>
              <a:ext cx="16202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H="1">
              <a:off x="1664382" y="4261117"/>
              <a:ext cx="16202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flipH="1">
              <a:off x="1661064" y="4787357"/>
              <a:ext cx="16202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H="1">
              <a:off x="1662276" y="5052382"/>
              <a:ext cx="16202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01" name="Group 100"/>
            <p:cNvGrpSpPr/>
            <p:nvPr/>
          </p:nvGrpSpPr>
          <p:grpSpPr>
            <a:xfrm>
              <a:off x="3344767" y="2785091"/>
              <a:ext cx="309053" cy="796928"/>
              <a:chOff x="4306865" y="4073581"/>
              <a:chExt cx="309053" cy="796928"/>
            </a:xfrm>
          </p:grpSpPr>
          <p:sp>
            <p:nvSpPr>
              <p:cNvPr id="102" name="AutoShape 107"/>
              <p:cNvSpPr>
                <a:spLocks noChangeArrowheads="1"/>
              </p:cNvSpPr>
              <p:nvPr/>
            </p:nvSpPr>
            <p:spPr bwMode="auto">
              <a:xfrm rot="16200000" flipH="1">
                <a:off x="4079342" y="4333932"/>
                <a:ext cx="796928" cy="276225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Text Box 108"/>
              <p:cNvSpPr txBox="1">
                <a:spLocks noChangeArrowheads="1"/>
              </p:cNvSpPr>
              <p:nvPr/>
            </p:nvSpPr>
            <p:spPr bwMode="auto">
              <a:xfrm>
                <a:off x="4306865" y="4113469"/>
                <a:ext cx="306388" cy="70788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2614577" y="2477640"/>
              <a:ext cx="484624" cy="633525"/>
              <a:chOff x="2694774" y="2742328"/>
              <a:chExt cx="484624" cy="633525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2695640" y="2742328"/>
                <a:ext cx="483758" cy="63352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26332" y="3173770"/>
                <a:ext cx="423193" cy="1969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b="0" dirty="0">
                    <a:solidFill>
                      <a:schemeClr val="dk1"/>
                    </a:solidFill>
                    <a:effectLst/>
                  </a:rPr>
                  <a:t>D  Q</a:t>
                </a:r>
              </a:p>
            </p:txBody>
          </p:sp>
          <p:sp>
            <p:nvSpPr>
              <p:cNvPr id="77" name="Isosceles Triangle 76"/>
              <p:cNvSpPr/>
              <p:nvPr/>
            </p:nvSpPr>
            <p:spPr bwMode="auto">
              <a:xfrm rot="5400000">
                <a:off x="2685249" y="2844170"/>
                <a:ext cx="138113" cy="119063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2614576" y="3247201"/>
              <a:ext cx="484625" cy="633525"/>
              <a:chOff x="2690155" y="3511889"/>
              <a:chExt cx="484625" cy="633525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2691022" y="3511889"/>
                <a:ext cx="483758" cy="63352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721714" y="3556004"/>
                <a:ext cx="423193" cy="1969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b="0" dirty="0">
                    <a:solidFill>
                      <a:schemeClr val="dk1"/>
                    </a:solidFill>
                    <a:effectLst/>
                  </a:rPr>
                  <a:t>D  Q</a:t>
                </a:r>
              </a:p>
            </p:txBody>
          </p:sp>
          <p:sp>
            <p:nvSpPr>
              <p:cNvPr id="106" name="Isosceles Triangle 105"/>
              <p:cNvSpPr/>
              <p:nvPr/>
            </p:nvSpPr>
            <p:spPr bwMode="auto">
              <a:xfrm rot="5400000">
                <a:off x="2680630" y="3924509"/>
                <a:ext cx="138113" cy="119063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09" name="Line 98"/>
            <p:cNvSpPr>
              <a:spLocks noChangeShapeType="1"/>
            </p:cNvSpPr>
            <p:nvPr/>
          </p:nvSpPr>
          <p:spPr bwMode="auto">
            <a:xfrm>
              <a:off x="3103144" y="3385997"/>
              <a:ext cx="275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Line 98"/>
            <p:cNvSpPr>
              <a:spLocks noChangeShapeType="1"/>
            </p:cNvSpPr>
            <p:nvPr/>
          </p:nvSpPr>
          <p:spPr bwMode="auto">
            <a:xfrm>
              <a:off x="3100835" y="2999147"/>
              <a:ext cx="2753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Elbow Connector 117"/>
            <p:cNvCxnSpPr>
              <a:stCxn id="74" idx="2"/>
              <a:endCxn id="106" idx="3"/>
            </p:cNvCxnSpPr>
            <p:nvPr/>
          </p:nvCxnSpPr>
          <p:spPr bwMode="auto">
            <a:xfrm flipV="1">
              <a:off x="2098820" y="3719353"/>
              <a:ext cx="515756" cy="788438"/>
            </a:xfrm>
            <a:prstGeom prst="bentConnector5">
              <a:avLst>
                <a:gd name="adj1" fmla="val 44323"/>
                <a:gd name="adj2" fmla="val -31"/>
                <a:gd name="adj3" fmla="val 4544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2" name="Straight Connector 121"/>
            <p:cNvCxnSpPr>
              <a:stCxn id="77" idx="3"/>
            </p:cNvCxnSpPr>
            <p:nvPr/>
          </p:nvCxnSpPr>
          <p:spPr bwMode="auto">
            <a:xfrm flipH="1">
              <a:off x="1652574" y="2639014"/>
              <a:ext cx="96200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1695165" y="2445494"/>
              <a:ext cx="828753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</a:rPr>
                <a:t>SYSCLK</a:t>
              </a:r>
              <a:endParaRPr lang="en-US" dirty="0">
                <a:solidFill>
                  <a:schemeClr val="dk1"/>
                </a:solidFill>
                <a:effectLst/>
              </a:endParaRPr>
            </a:p>
          </p:txBody>
        </p:sp>
        <p:cxnSp>
          <p:nvCxnSpPr>
            <p:cNvPr id="126" name="Elbow Connector 125"/>
            <p:cNvCxnSpPr>
              <a:stCxn id="54" idx="3"/>
            </p:cNvCxnSpPr>
            <p:nvPr/>
          </p:nvCxnSpPr>
          <p:spPr bwMode="auto">
            <a:xfrm flipV="1">
              <a:off x="1510661" y="2990276"/>
              <a:ext cx="1101830" cy="183536"/>
            </a:xfrm>
            <a:prstGeom prst="bentConnector3">
              <a:avLst>
                <a:gd name="adj1" fmla="val 4872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Elbow Connector 129"/>
            <p:cNvCxnSpPr/>
            <p:nvPr/>
          </p:nvCxnSpPr>
          <p:spPr bwMode="auto">
            <a:xfrm>
              <a:off x="2049348" y="3173812"/>
              <a:ext cx="566095" cy="182525"/>
            </a:xfrm>
            <a:prstGeom prst="bentConnector3">
              <a:avLst>
                <a:gd name="adj1" fmla="val 14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3394779" y="1921665"/>
              <a:ext cx="93487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dirty="0">
                  <a:solidFill>
                    <a:schemeClr val="dk1"/>
                  </a:solidFill>
                  <a:effectLst/>
                </a:rPr>
                <a:t>VREFHI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 bwMode="auto">
            <a:xfrm>
              <a:off x="3860101" y="1632540"/>
              <a:ext cx="0" cy="2644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147" name="TextBox 146"/>
            <p:cNvSpPr txBox="1"/>
            <p:nvPr/>
          </p:nvSpPr>
          <p:spPr>
            <a:xfrm>
              <a:off x="4876495" y="1239110"/>
              <a:ext cx="851195" cy="1969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>
                <a:spcBef>
                  <a:spcPts val="1500"/>
                </a:spcBef>
              </a:pPr>
              <a:r>
                <a:rPr lang="en-US" b="0" dirty="0">
                  <a:latin typeface="Arial" pitchFamily="34" charset="0"/>
                  <a:cs typeface="Arial" pitchFamily="34" charset="0"/>
                </a:rPr>
                <a:t>DACREF</a:t>
              </a:r>
            </a:p>
          </p:txBody>
        </p:sp>
        <p:grpSp>
          <p:nvGrpSpPr>
            <p:cNvPr id="164" name="Group 69"/>
            <p:cNvGrpSpPr>
              <a:grpSpLocks noChangeAspect="1"/>
            </p:cNvGrpSpPr>
            <p:nvPr/>
          </p:nvGrpSpPr>
          <p:grpSpPr bwMode="auto">
            <a:xfrm>
              <a:off x="1874702" y="4419372"/>
              <a:ext cx="38887" cy="201137"/>
              <a:chOff x="4453" y="3249"/>
              <a:chExt cx="35" cy="181"/>
            </a:xfrm>
          </p:grpSpPr>
          <p:sp>
            <p:nvSpPr>
              <p:cNvPr id="165" name="Oval 70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2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Oval 71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2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2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2" name="Text Box 238"/>
            <p:cNvSpPr txBox="1">
              <a:spLocks noChangeArrowheads="1"/>
            </p:cNvSpPr>
            <p:nvPr/>
          </p:nvSpPr>
          <p:spPr bwMode="auto">
            <a:xfrm>
              <a:off x="5442960" y="1948094"/>
              <a:ext cx="3605564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DAC_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enable</a:t>
              </a:r>
              <a:r>
                <a:rPr lang="en-US" dirty="0" err="1">
                  <a:latin typeface="Arial" pitchFamily="34" charset="0"/>
                  <a:cs typeface="Arial" pitchFamily="34" charset="0"/>
                </a:rPr>
                <a:t>|</a:t>
              </a:r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disable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]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Output(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Elbow Connector 6"/>
            <p:cNvCxnSpPr>
              <a:stCxn id="92" idx="2"/>
            </p:cNvCxnSpPr>
            <p:nvPr/>
          </p:nvCxnSpPr>
          <p:spPr bwMode="auto">
            <a:xfrm rot="16200000" flipH="1">
              <a:off x="7011706" y="2471439"/>
              <a:ext cx="825352" cy="357281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444816" y="940958"/>
              <a:ext cx="0" cy="205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12" name="Text Box 238"/>
            <p:cNvSpPr txBox="1">
              <a:spLocks noChangeArrowheads="1"/>
            </p:cNvSpPr>
            <p:nvPr/>
          </p:nvSpPr>
          <p:spPr bwMode="auto">
            <a:xfrm>
              <a:off x="5484339" y="4253435"/>
              <a:ext cx="3350616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DAC_setGainMode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mode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112" idx="0"/>
              <a:endCxn id="35" idx="5"/>
            </p:cNvCxnSpPr>
            <p:nvPr/>
          </p:nvCxnSpPr>
          <p:spPr bwMode="auto">
            <a:xfrm rot="16200000" flipV="1">
              <a:off x="6492225" y="3586013"/>
              <a:ext cx="704038" cy="630806"/>
            </a:xfrm>
            <a:prstGeom prst="bentConnector3">
              <a:avLst>
                <a:gd name="adj1" fmla="val 34510"/>
              </a:avLst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13" name="Text Box 238"/>
            <p:cNvSpPr txBox="1">
              <a:spLocks noChangeArrowheads="1"/>
            </p:cNvSpPr>
            <p:nvPr/>
          </p:nvSpPr>
          <p:spPr bwMode="auto">
            <a:xfrm>
              <a:off x="2489556" y="4665943"/>
              <a:ext cx="3350616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DAC_setLoadMode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mode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13" idx="0"/>
              <a:endCxn id="103" idx="2"/>
            </p:cNvCxnSpPr>
            <p:nvPr/>
          </p:nvCxnSpPr>
          <p:spPr bwMode="auto">
            <a:xfrm rot="16200000" flipV="1">
              <a:off x="3264874" y="3765952"/>
              <a:ext cx="1133078" cy="666903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14" name="Text Box 238"/>
            <p:cNvSpPr txBox="1">
              <a:spLocks noChangeArrowheads="1"/>
            </p:cNvSpPr>
            <p:nvPr/>
          </p:nvSpPr>
          <p:spPr bwMode="auto">
            <a:xfrm>
              <a:off x="117020" y="2123230"/>
              <a:ext cx="3619864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DAC_setShadowValue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value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 Box 238"/>
            <p:cNvSpPr txBox="1">
              <a:spLocks noChangeArrowheads="1"/>
            </p:cNvSpPr>
            <p:nvPr/>
          </p:nvSpPr>
          <p:spPr bwMode="auto">
            <a:xfrm>
              <a:off x="196575" y="5387655"/>
              <a:ext cx="3991375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4">
                      <a:lumMod val="75000"/>
                    </a:schemeClr>
                  </a:solidFill>
                </a:rPr>
                <a:t>DAC_setPWMSyncSignal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base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b="0" i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 signal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); 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Elbow Connector 32"/>
            <p:cNvCxnSpPr>
              <a:stCxn id="115" idx="0"/>
            </p:cNvCxnSpPr>
            <p:nvPr/>
          </p:nvCxnSpPr>
          <p:spPr bwMode="auto">
            <a:xfrm rot="16200000" flipV="1">
              <a:off x="1922742" y="5118133"/>
              <a:ext cx="384050" cy="154993"/>
            </a:xfrm>
            <a:prstGeom prst="bentConnector3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10" name="Elbow Connector 9"/>
          <p:cNvCxnSpPr>
            <a:endCxn id="54" idx="1"/>
          </p:cNvCxnSpPr>
          <p:nvPr/>
        </p:nvCxnSpPr>
        <p:spPr bwMode="auto">
          <a:xfrm rot="5400000">
            <a:off x="516613" y="2572087"/>
            <a:ext cx="820152" cy="383298"/>
          </a:xfrm>
          <a:prstGeom prst="bentConnector4">
            <a:avLst>
              <a:gd name="adj1" fmla="val 29507"/>
              <a:gd name="adj2" fmla="val 159640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9908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</a:t>
            </a:r>
            <a:r>
              <a:rPr lang="en-US" dirty="0" err="1"/>
              <a:t>Driverlib</a:t>
            </a:r>
            <a:r>
              <a:rPr lang="en-US" dirty="0"/>
              <a:t>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713" y="745499"/>
            <a:ext cx="8022030" cy="38356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Set the DAC reference voltage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DAC_setReferenceVoltage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source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Set the DAC gain mode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DAC_setGainMode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Set the DAC load mode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DAC_setLoadMode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/>
              <a:t>Set DAC shadow value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DAC_setShadowValue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value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Enable / disable DAC output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DAC_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enable</a:t>
            </a:r>
            <a:r>
              <a:rPr lang="en-US" sz="2000" dirty="0" err="1"/>
              <a:t>|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disable</a:t>
            </a:r>
            <a:r>
              <a:rPr lang="en-US" sz="2000" dirty="0"/>
              <a:t>]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Output(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/>
              <a:t>Set DAC PWMSYNC signal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DAC_setPWMSyncSignal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signal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7328" y="4662809"/>
            <a:ext cx="8022030" cy="2035465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</a:rPr>
              <a:t>base</a:t>
            </a:r>
            <a:r>
              <a:rPr lang="en-US" sz="1800" b="0" dirty="0"/>
              <a:t> is the ADC base address: </a:t>
            </a:r>
            <a:r>
              <a:rPr lang="en-US" sz="1800" b="0" dirty="0" err="1"/>
              <a:t>DAC</a:t>
            </a:r>
            <a:r>
              <a:rPr lang="en-US" sz="1800" b="0" dirty="0" err="1">
                <a:solidFill>
                  <a:schemeClr val="tx2"/>
                </a:solidFill>
              </a:rPr>
              <a:t>x</a:t>
            </a:r>
            <a:r>
              <a:rPr lang="en-US" sz="1800" b="0" dirty="0" err="1"/>
              <a:t>_BASE</a:t>
            </a:r>
            <a:r>
              <a:rPr lang="en-US" sz="1800" b="0" dirty="0"/>
              <a:t>  (</a:t>
            </a:r>
            <a:r>
              <a:rPr lang="en-US" sz="1800" b="0" dirty="0">
                <a:solidFill>
                  <a:schemeClr val="tx2"/>
                </a:solidFill>
              </a:rPr>
              <a:t>x</a:t>
            </a:r>
            <a:r>
              <a:rPr lang="en-US" sz="1800" b="0" dirty="0"/>
              <a:t> = A or B)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source</a:t>
            </a:r>
            <a:r>
              <a:rPr lang="en-US" sz="1800" b="0" dirty="0">
                <a:sym typeface="Wingdings" panose="05000000000000000000" pitchFamily="2" charset="2"/>
              </a:rPr>
              <a:t> value is: DAC_REF_VDAC  or  DAC_REF_ADC_VREFHI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mode</a:t>
            </a:r>
            <a:r>
              <a:rPr lang="en-US" sz="1800" b="0" dirty="0">
                <a:sym typeface="Wingdings" panose="05000000000000000000" pitchFamily="2" charset="2"/>
              </a:rPr>
              <a:t> (gain) value is: DAC_GAIN_ONE  or  DAC_GAIN_TWO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mode</a:t>
            </a:r>
            <a:r>
              <a:rPr lang="en-US" sz="1800" b="0" dirty="0">
                <a:sym typeface="Wingdings" panose="05000000000000000000" pitchFamily="2" charset="2"/>
              </a:rPr>
              <a:t> (load) value is: DAC_LOAD_SYSCLK  or DAC_LOAD_PWMSYNC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value</a:t>
            </a:r>
            <a:r>
              <a:rPr lang="en-US" sz="1800" b="0" dirty="0">
                <a:sym typeface="Wingdings" panose="05000000000000000000" pitchFamily="2" charset="2"/>
              </a:rPr>
              <a:t> is the 12-bit code to be loaded into the active value register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US" sz="1800" b="0" dirty="0">
                <a:sym typeface="Wingdings" panose="05000000000000000000" pitchFamily="2" charset="2"/>
              </a:rPr>
              <a:t> is the selected PWM signal (e.g. 2 selects PWM sync signal 2) 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878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843" y="750950"/>
            <a:ext cx="6270280" cy="602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Subsystem Interconnect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25" y="3446425"/>
            <a:ext cx="2499360" cy="2837417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/>
              <a:t>Analog functions for:</a:t>
            </a:r>
          </a:p>
          <a:p>
            <a:pPr marL="509588" lvl="1" indent="-276225"/>
            <a:r>
              <a:rPr lang="en-US" sz="2000" b="0" dirty="0"/>
              <a:t>PGA inputs and outputs</a:t>
            </a:r>
          </a:p>
          <a:p>
            <a:pPr marL="509588" lvl="1" indent="-276225"/>
            <a:r>
              <a:rPr lang="en-US" sz="2000" b="0" dirty="0"/>
              <a:t>ADC inputs</a:t>
            </a:r>
          </a:p>
          <a:p>
            <a:pPr marL="509588" lvl="1" indent="-276225"/>
            <a:r>
              <a:rPr lang="en-US" sz="2000" b="0" dirty="0"/>
              <a:t>CMPSS inputs</a:t>
            </a:r>
          </a:p>
          <a:p>
            <a:pPr marL="0" indent="0">
              <a:buNone/>
            </a:pPr>
            <a:r>
              <a:rPr lang="en-US" sz="2000" b="0" dirty="0"/>
              <a:t>are grouped into functional units by PGAs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5565" y="1049157"/>
            <a:ext cx="2499360" cy="223632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b="0" dirty="0">
                <a:effectLst/>
              </a:rPr>
              <a:t>Pins shared for: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>
                <a:effectLst/>
              </a:rPr>
              <a:t>PGA functions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>
                <a:effectLst/>
              </a:rPr>
              <a:t>ADC inputs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>
                <a:effectLst/>
              </a:rPr>
              <a:t>DAC outputs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>
                <a:effectLst/>
              </a:rPr>
              <a:t>CMPSS inputs</a:t>
            </a:r>
          </a:p>
          <a:p>
            <a:pPr marL="509588" lvl="1" indent="-276225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>
                <a:effectLst/>
              </a:rPr>
              <a:t>AIO’s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" y="6355857"/>
            <a:ext cx="3606800" cy="4862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AIO input functionality only (name used to match legacy devices)</a:t>
            </a:r>
          </a:p>
        </p:txBody>
      </p:sp>
    </p:spTree>
    <p:extLst>
      <p:ext uri="{BB962C8B-B14F-4D97-AF65-F5344CB8AC3E}">
        <p14:creationId xmlns:p14="http://schemas.microsoft.com/office/powerpoint/2010/main" val="688174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6" idx="2"/>
          </p:cNvCxnSpPr>
          <p:nvPr/>
        </p:nvCxnSpPr>
        <p:spPr bwMode="auto">
          <a:xfrm>
            <a:off x="2301532" y="2393620"/>
            <a:ext cx="0" cy="4732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Analog Group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40" y="640080"/>
            <a:ext cx="7630160" cy="426720"/>
          </a:xfrm>
        </p:spPr>
        <p:txBody>
          <a:bodyPr>
            <a:noAutofit/>
          </a:bodyPr>
          <a:lstStyle/>
          <a:p>
            <a:pPr algn="ctr"/>
            <a:r>
              <a:rPr lang="en-US" sz="2400" b="0" i="1" dirty="0"/>
              <a:t>Determines routing of the analog pins interconnect</a:t>
            </a:r>
          </a:p>
        </p:txBody>
      </p:sp>
      <p:pic>
        <p:nvPicPr>
          <p:cNvPr id="1028" name="Picture 4" descr="C:\Users\a0159284\AppData\Local\Temp\SNAGHTMLdfe7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2866866"/>
            <a:ext cx="29908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3210560" y="2827972"/>
            <a:ext cx="558800" cy="992188"/>
          </a:xfrm>
          <a:prstGeom prst="right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640" y="2005822"/>
            <a:ext cx="2489784" cy="38779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Analog Group x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66870" y="1259840"/>
            <a:ext cx="4778080" cy="52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4892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66870" y="1259840"/>
            <a:ext cx="4778080" cy="52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Analog Group Connections</a:t>
            </a:r>
            <a:br>
              <a:rPr lang="en-US" dirty="0"/>
            </a:br>
            <a:r>
              <a:rPr lang="en-US" sz="2700" dirty="0" err="1"/>
              <a:t>Gx_ADCAB</a:t>
            </a:r>
            <a:r>
              <a:rPr lang="en-US" sz="2700" dirty="0"/>
              <a:t> &amp; </a:t>
            </a:r>
            <a:r>
              <a:rPr lang="en-US" sz="2700" dirty="0" err="1"/>
              <a:t>GxADCC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1137920"/>
            <a:ext cx="3688080" cy="4612640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r>
              <a:rPr lang="en-US" sz="2000" b="0" dirty="0"/>
              <a:t>General-purpose ADC input that connects to:</a:t>
            </a:r>
          </a:p>
          <a:p>
            <a:pPr lvl="1"/>
            <a:r>
              <a:rPr lang="en-US" sz="1800" dirty="0" err="1"/>
              <a:t>Gx_ADCA</a:t>
            </a:r>
            <a:r>
              <a:rPr lang="en-US" sz="1800" b="0" dirty="0"/>
              <a:t> or </a:t>
            </a:r>
            <a:r>
              <a:rPr lang="en-US" sz="1800" dirty="0" err="1"/>
              <a:t>Gx_ADCB</a:t>
            </a:r>
            <a:endParaRPr lang="en-US" sz="1800" dirty="0"/>
          </a:p>
          <a:p>
            <a:pPr lvl="1"/>
            <a:r>
              <a:rPr lang="en-US" sz="1800" dirty="0" err="1"/>
              <a:t>Gx_ADCC</a:t>
            </a:r>
            <a:endParaRPr lang="en-US" sz="1800" dirty="0"/>
          </a:p>
          <a:p>
            <a:r>
              <a:rPr lang="en-US" sz="2000" b="0" dirty="0">
                <a:cs typeface="Consolas" pitchFamily="49" charset="0"/>
              </a:rPr>
              <a:t>Connects to </a:t>
            </a:r>
            <a:r>
              <a:rPr lang="en-US" sz="2000" i="1" dirty="0">
                <a:cs typeface="Consolas" pitchFamily="49" charset="0"/>
              </a:rPr>
              <a:t>positive</a:t>
            </a:r>
            <a:r>
              <a:rPr lang="en-US" sz="2000" b="0" dirty="0">
                <a:cs typeface="Consolas" pitchFamily="49" charset="0"/>
              </a:rPr>
              <a:t> comparator input multiplexers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cs typeface="Consolas" pitchFamily="49" charset="0"/>
              </a:rPr>
              <a:t>Gx_ADCAB</a:t>
            </a:r>
            <a:r>
              <a:rPr lang="en-US" sz="1800" b="0" dirty="0">
                <a:cs typeface="Consolas" pitchFamily="49" charset="0"/>
              </a:rPr>
              <a:t> at position ‘</a:t>
            </a:r>
            <a:r>
              <a:rPr lang="en-US" sz="1800" dirty="0">
                <a:cs typeface="Consolas" pitchFamily="49" charset="0"/>
              </a:rPr>
              <a:t>3</a:t>
            </a:r>
            <a:r>
              <a:rPr lang="en-US" sz="1800" b="0" dirty="0">
                <a:cs typeface="Consolas" pitchFamily="49" charset="0"/>
              </a:rPr>
              <a:t>’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  <a:cs typeface="Consolas" pitchFamily="49" charset="0"/>
              </a:rPr>
              <a:t>Gx_ADCC</a:t>
            </a:r>
            <a:r>
              <a:rPr lang="en-US" sz="1800" b="0" dirty="0">
                <a:cs typeface="Consolas" pitchFamily="49" charset="0"/>
              </a:rPr>
              <a:t> at position ‘</a:t>
            </a:r>
            <a:r>
              <a:rPr lang="en-US" sz="1800" dirty="0">
                <a:cs typeface="Consolas" pitchFamily="49" charset="0"/>
              </a:rPr>
              <a:t>1</a:t>
            </a:r>
            <a:r>
              <a:rPr lang="en-US" sz="1800" b="0" dirty="0">
                <a:cs typeface="Consolas" pitchFamily="49" charset="0"/>
              </a:rPr>
              <a:t>’</a:t>
            </a:r>
          </a:p>
          <a:p>
            <a:r>
              <a:rPr lang="en-US" sz="2000" b="0" dirty="0">
                <a:cs typeface="Consolas" pitchFamily="49" charset="0"/>
              </a:rPr>
              <a:t>Connects to </a:t>
            </a:r>
            <a:r>
              <a:rPr lang="en-US" sz="2000" i="1" dirty="0">
                <a:cs typeface="Consolas" pitchFamily="49" charset="0"/>
              </a:rPr>
              <a:t>negative</a:t>
            </a:r>
            <a:r>
              <a:rPr lang="en-US" sz="2000" b="0" dirty="0">
                <a:cs typeface="Consolas" pitchFamily="49" charset="0"/>
              </a:rPr>
              <a:t> comparator input multiplexers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cs typeface="Consolas" pitchFamily="49" charset="0"/>
              </a:rPr>
              <a:t>Gx_ADCAB</a:t>
            </a:r>
            <a:r>
              <a:rPr lang="en-US" sz="1800" b="0" dirty="0">
                <a:cs typeface="Consolas" pitchFamily="49" charset="0"/>
              </a:rPr>
              <a:t> at position ‘</a:t>
            </a:r>
            <a:r>
              <a:rPr lang="en-US" sz="1800" dirty="0">
                <a:cs typeface="Consolas" pitchFamily="49" charset="0"/>
              </a:rPr>
              <a:t>0</a:t>
            </a:r>
            <a:r>
              <a:rPr lang="en-US" sz="1800" b="0" dirty="0">
                <a:cs typeface="Consolas" pitchFamily="49" charset="0"/>
              </a:rPr>
              <a:t>’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  <a:cs typeface="Consolas" pitchFamily="49" charset="0"/>
              </a:rPr>
              <a:t>Gx_ADCC</a:t>
            </a:r>
            <a:r>
              <a:rPr lang="en-US" sz="1800" b="0" dirty="0">
                <a:cs typeface="Consolas" pitchFamily="49" charset="0"/>
              </a:rPr>
              <a:t> at position ‘</a:t>
            </a:r>
            <a:r>
              <a:rPr lang="en-US" sz="1800" dirty="0">
                <a:cs typeface="Consolas" pitchFamily="49" charset="0"/>
              </a:rPr>
              <a:t>1</a:t>
            </a:r>
            <a:r>
              <a:rPr lang="en-US" sz="1800" b="0" dirty="0">
                <a:cs typeface="Consolas" pitchFamily="49" charset="0"/>
              </a:rPr>
              <a:t>’</a:t>
            </a:r>
          </a:p>
          <a:p>
            <a:r>
              <a:rPr lang="en-US" sz="2000" b="0" dirty="0">
                <a:cs typeface="Consolas" pitchFamily="49" charset="0"/>
              </a:rPr>
              <a:t>Connects to </a:t>
            </a:r>
            <a:r>
              <a:rPr lang="en-US" sz="2000" dirty="0">
                <a:solidFill>
                  <a:srgbClr val="7030A0"/>
                </a:solidFill>
                <a:cs typeface="Consolas" pitchFamily="49" charset="0"/>
              </a:rPr>
              <a:t>AIO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43418" y="1777761"/>
            <a:ext cx="3067873" cy="3382849"/>
            <a:chOff x="4943418" y="1777761"/>
            <a:chExt cx="3067873" cy="3382849"/>
          </a:xfrm>
        </p:grpSpPr>
        <p:cxnSp>
          <p:nvCxnSpPr>
            <p:cNvPr id="21" name="Straight Connector 20"/>
            <p:cNvCxnSpPr/>
            <p:nvPr/>
          </p:nvCxnSpPr>
          <p:spPr bwMode="auto">
            <a:xfrm flipH="1">
              <a:off x="4943418" y="4974804"/>
              <a:ext cx="306787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5333597" y="3479239"/>
              <a:ext cx="2020921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5333597" y="3037411"/>
              <a:ext cx="201722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5333597" y="2601437"/>
              <a:ext cx="202065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5320647" y="1786742"/>
              <a:ext cx="2031098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5320647" y="1777761"/>
              <a:ext cx="0" cy="3190907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6829831" y="5148539"/>
              <a:ext cx="10834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847461" y="4982206"/>
              <a:ext cx="0" cy="1784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4" name="Rectangle 43"/>
          <p:cNvSpPr/>
          <p:nvPr/>
        </p:nvSpPr>
        <p:spPr>
          <a:xfrm>
            <a:off x="568960" y="5875774"/>
            <a:ext cx="2997200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lower pin-count packages</a:t>
            </a:r>
          </a:p>
          <a:p>
            <a:pPr marL="117475" indent="-1174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Gx_ADCC</a:t>
            </a:r>
            <a:r>
              <a:rPr lang="en-US" sz="1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combined with the PGA input to allow ADC, CMPSS, or AIO to be use if PGA is not used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3383279" y="5374640"/>
            <a:ext cx="1828307" cy="741680"/>
          </a:xfrm>
          <a:custGeom>
            <a:avLst/>
            <a:gdLst>
              <a:gd name="connsiteX0" fmla="*/ 0 w 1767840"/>
              <a:gd name="connsiteY0" fmla="*/ 741680 h 741680"/>
              <a:gd name="connsiteX1" fmla="*/ 579120 w 1767840"/>
              <a:gd name="connsiteY1" fmla="*/ 548640 h 741680"/>
              <a:gd name="connsiteX2" fmla="*/ 1087120 w 1767840"/>
              <a:gd name="connsiteY2" fmla="*/ 121920 h 741680"/>
              <a:gd name="connsiteX3" fmla="*/ 1767840 w 1767840"/>
              <a:gd name="connsiteY3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741680">
                <a:moveTo>
                  <a:pt x="0" y="741680"/>
                </a:moveTo>
                <a:cubicBezTo>
                  <a:pt x="198966" y="696806"/>
                  <a:pt x="397933" y="651933"/>
                  <a:pt x="579120" y="548640"/>
                </a:cubicBezTo>
                <a:cubicBezTo>
                  <a:pt x="760307" y="445347"/>
                  <a:pt x="889000" y="213360"/>
                  <a:pt x="1087120" y="121920"/>
                </a:cubicBezTo>
                <a:cubicBezTo>
                  <a:pt x="1285240" y="30480"/>
                  <a:pt x="1625600" y="5080"/>
                  <a:pt x="176784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47042" y="1981200"/>
            <a:ext cx="3067873" cy="2490525"/>
            <a:chOff x="4947042" y="1981200"/>
            <a:chExt cx="3067873" cy="2490525"/>
          </a:xfrm>
        </p:grpSpPr>
        <p:cxnSp>
          <p:nvCxnSpPr>
            <p:cNvPr id="35" name="Straight Connector 34"/>
            <p:cNvCxnSpPr/>
            <p:nvPr/>
          </p:nvCxnSpPr>
          <p:spPr bwMode="auto">
            <a:xfrm flipH="1">
              <a:off x="6829831" y="4454389"/>
              <a:ext cx="10834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844219" y="4304856"/>
              <a:ext cx="0" cy="16686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flipH="1">
              <a:off x="4947042" y="4287520"/>
              <a:ext cx="306787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>
              <a:off x="5226216" y="3690686"/>
              <a:ext cx="213468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H="1">
              <a:off x="5226216" y="2919683"/>
              <a:ext cx="213098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5226216" y="2483709"/>
              <a:ext cx="2134415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5226216" y="2005504"/>
              <a:ext cx="2137844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11587" y="1981200"/>
              <a:ext cx="0" cy="230632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635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66870" y="1259840"/>
            <a:ext cx="4778080" cy="52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Analog Group Connections</a:t>
            </a:r>
            <a:br>
              <a:rPr lang="en-US" dirty="0"/>
            </a:br>
            <a:r>
              <a:rPr lang="en-US" sz="2700" dirty="0" err="1"/>
              <a:t>PGAx_IN</a:t>
            </a:r>
            <a:r>
              <a:rPr lang="en-US" sz="2700" dirty="0"/>
              <a:t> &amp; </a:t>
            </a:r>
            <a:r>
              <a:rPr lang="en-US" sz="2700" dirty="0" err="1"/>
              <a:t>PGAx_OUT</a:t>
            </a:r>
            <a:r>
              <a:rPr lang="en-US" sz="2700" dirty="0"/>
              <a:t> &amp; PGA_OF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240" y="1075105"/>
            <a:ext cx="3688080" cy="5645667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PGAx_IN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1800" b="0" dirty="0"/>
              <a:t>Input to </a:t>
            </a:r>
            <a:r>
              <a:rPr lang="en-US" sz="1800" b="0" dirty="0" err="1"/>
              <a:t>PGAx</a:t>
            </a:r>
            <a:endParaRPr lang="en-US" sz="1800" b="0" dirty="0"/>
          </a:p>
          <a:p>
            <a:pPr lvl="1"/>
            <a:r>
              <a:rPr lang="en-US" sz="1800" b="0" dirty="0"/>
              <a:t>Connects to </a:t>
            </a:r>
            <a:r>
              <a:rPr lang="en-US" sz="1800" i="1" dirty="0"/>
              <a:t>positive</a:t>
            </a:r>
            <a:r>
              <a:rPr lang="en-US" sz="1800" b="0" dirty="0"/>
              <a:t> comparator input multiplexer at position ‘</a:t>
            </a:r>
            <a:r>
              <a:rPr lang="en-US" sz="1800" dirty="0"/>
              <a:t>2</a:t>
            </a:r>
            <a:r>
              <a:rPr lang="en-US" sz="1800" b="0" dirty="0"/>
              <a:t>’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PGAx_OUT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1800" b="0" dirty="0"/>
              <a:t>Output to </a:t>
            </a:r>
            <a:r>
              <a:rPr lang="en-US" sz="1800" b="0" dirty="0" err="1"/>
              <a:t>PGAx</a:t>
            </a:r>
            <a:r>
              <a:rPr lang="en-US" sz="1800" b="0" dirty="0"/>
              <a:t> (to ADCs)</a:t>
            </a:r>
          </a:p>
          <a:p>
            <a:pPr lvl="1"/>
            <a:r>
              <a:rPr lang="en-US" sz="1800" b="0" dirty="0"/>
              <a:t>Connects to </a:t>
            </a:r>
            <a:r>
              <a:rPr lang="en-US" sz="1800" i="1" dirty="0"/>
              <a:t>positive</a:t>
            </a:r>
            <a:r>
              <a:rPr lang="en-US" sz="1800" b="0" dirty="0"/>
              <a:t> comparator input multiplexer at position ‘</a:t>
            </a:r>
            <a:r>
              <a:rPr lang="en-US" sz="1800" dirty="0"/>
              <a:t>4</a:t>
            </a:r>
            <a:r>
              <a:rPr lang="en-US" sz="1800" b="0" dirty="0"/>
              <a:t>’</a:t>
            </a:r>
          </a:p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PGAx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Filtered Output</a:t>
            </a:r>
          </a:p>
          <a:p>
            <a:pPr lvl="1"/>
            <a:r>
              <a:rPr lang="en-US" sz="1800" b="0" dirty="0"/>
              <a:t>Connects to ADCs and </a:t>
            </a:r>
            <a:r>
              <a:rPr lang="en-US" sz="1800" i="1" dirty="0"/>
              <a:t>positive</a:t>
            </a:r>
            <a:r>
              <a:rPr lang="en-US" sz="1800" b="0" dirty="0"/>
              <a:t> comparator input multiplexer at position ‘</a:t>
            </a:r>
            <a:r>
              <a:rPr lang="en-US" sz="1800" dirty="0"/>
              <a:t>0</a:t>
            </a:r>
            <a:r>
              <a:rPr lang="en-US" sz="1800" b="0" dirty="0"/>
              <a:t>’ by passing PGA output t</a:t>
            </a:r>
            <a:r>
              <a:rPr lang="en-US" sz="1800" b="0" dirty="0">
                <a:cs typeface="Consolas" pitchFamily="49" charset="0"/>
              </a:rPr>
              <a:t>hrough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switch + resistor </a:t>
            </a:r>
            <a:r>
              <a:rPr lang="en-US" sz="1800" b="0" dirty="0">
                <a:cs typeface="Consolas" pitchFamily="49" charset="0"/>
              </a:rPr>
              <a:t>with an external capacitor on the </a:t>
            </a:r>
            <a:r>
              <a:rPr lang="en-US" sz="1800" b="0" dirty="0" err="1">
                <a:cs typeface="Consolas" pitchFamily="49" charset="0"/>
              </a:rPr>
              <a:t>PGAx_OF</a:t>
            </a:r>
            <a:r>
              <a:rPr lang="en-US" sz="1800" b="0" dirty="0">
                <a:cs typeface="Consolas" pitchFamily="49" charset="0"/>
              </a:rPr>
              <a:t> pin</a:t>
            </a:r>
          </a:p>
          <a:p>
            <a:pPr lvl="1"/>
            <a:r>
              <a:rPr lang="en-US" sz="1800" b="0" dirty="0">
                <a:cs typeface="Consolas" pitchFamily="49" charset="0"/>
              </a:rPr>
              <a:t>Connects to </a:t>
            </a:r>
            <a:r>
              <a:rPr lang="en-US" sz="1800" dirty="0">
                <a:solidFill>
                  <a:srgbClr val="7030A0"/>
                </a:solidFill>
                <a:cs typeface="Consolas" pitchFamily="49" charset="0"/>
              </a:rPr>
              <a:t>AIO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97600" y="2086852"/>
            <a:ext cx="1813692" cy="3745838"/>
            <a:chOff x="6197600" y="2086852"/>
            <a:chExt cx="1813692" cy="3745838"/>
          </a:xfrm>
        </p:grpSpPr>
        <p:cxnSp>
          <p:nvCxnSpPr>
            <p:cNvPr id="14" name="Straight Connector 13"/>
            <p:cNvCxnSpPr/>
            <p:nvPr/>
          </p:nvCxnSpPr>
          <p:spPr bwMode="auto">
            <a:xfrm flipH="1">
              <a:off x="6197600" y="5825918"/>
              <a:ext cx="181369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6741567" y="3803089"/>
              <a:ext cx="612296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6741567" y="2110592"/>
              <a:ext cx="61546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730347" y="2086852"/>
              <a:ext cx="0" cy="3745838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947043" y="1888633"/>
            <a:ext cx="2413608" cy="3764137"/>
            <a:chOff x="4947043" y="1888633"/>
            <a:chExt cx="2413608" cy="3764137"/>
          </a:xfrm>
        </p:grpSpPr>
        <p:cxnSp>
          <p:nvCxnSpPr>
            <p:cNvPr id="8" name="Straight Connector 7"/>
            <p:cNvCxnSpPr/>
            <p:nvPr/>
          </p:nvCxnSpPr>
          <p:spPr bwMode="auto">
            <a:xfrm flipH="1">
              <a:off x="4947043" y="5652770"/>
              <a:ext cx="71080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5432357" y="1891264"/>
              <a:ext cx="1928294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426747" y="1888633"/>
              <a:ext cx="0" cy="3762867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H="1">
              <a:off x="5432357" y="3583761"/>
              <a:ext cx="192512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4945999" y="1676099"/>
            <a:ext cx="3065293" cy="3640102"/>
            <a:chOff x="4945999" y="1676099"/>
            <a:chExt cx="3065293" cy="3640102"/>
          </a:xfrm>
        </p:grpSpPr>
        <p:cxnSp>
          <p:nvCxnSpPr>
            <p:cNvPr id="32" name="Straight Connector 31"/>
            <p:cNvCxnSpPr/>
            <p:nvPr/>
          </p:nvCxnSpPr>
          <p:spPr bwMode="auto">
            <a:xfrm flipH="1">
              <a:off x="5541787" y="5316201"/>
              <a:ext cx="118149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5553007" y="1676099"/>
              <a:ext cx="1813744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5553007" y="3367071"/>
              <a:ext cx="181083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41787" y="1676099"/>
              <a:ext cx="0" cy="364010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4945999" y="4633949"/>
              <a:ext cx="306529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H="1">
              <a:off x="6834249" y="4800541"/>
              <a:ext cx="112596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45503" y="4628339"/>
              <a:ext cx="0" cy="17220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9" name="Rectangle 48"/>
          <p:cNvSpPr/>
          <p:nvPr/>
        </p:nvSpPr>
        <p:spPr>
          <a:xfrm>
            <a:off x="629920" y="6353294"/>
            <a:ext cx="322072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switch is open, </a:t>
            </a:r>
            <a:r>
              <a:rPr lang="en-US" sz="12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PGAx_OF</a:t>
            </a:r>
            <a:r>
              <a:rPr lang="en-US" sz="12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 can be used as general-purpose ADC input or AIO</a:t>
            </a:r>
          </a:p>
        </p:txBody>
      </p:sp>
    </p:spTree>
    <p:extLst>
      <p:ext uri="{BB962C8B-B14F-4D97-AF65-F5344CB8AC3E}">
        <p14:creationId xmlns:p14="http://schemas.microsoft.com/office/powerpoint/2010/main" val="133389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Group Connections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59" y="742258"/>
            <a:ext cx="8889254" cy="44704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ctr"/>
            <a:r>
              <a:rPr lang="en-US" sz="2000" i="1" dirty="0"/>
              <a:t>Determine the connections in Analog Group 1 for the 100 PZ package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2" y="1239156"/>
            <a:ext cx="7858806" cy="55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5214" y="3372927"/>
            <a:ext cx="3570515" cy="108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6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0159284\AppData\Local\Temp\SNAGHTML23e2c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" y="891872"/>
            <a:ext cx="9066757" cy="56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Pins and Internal Connections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0702" y="2305878"/>
            <a:ext cx="8979931" cy="89054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9262" y="3623094"/>
            <a:ext cx="8802537" cy="175978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0702" y="3196424"/>
            <a:ext cx="88560" cy="4266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5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8951799" y="3196424"/>
            <a:ext cx="88836" cy="4266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5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pic>
        <p:nvPicPr>
          <p:cNvPr id="1030" name="Picture 6" descr="C:\Users\a0159284\AppData\Local\Temp\SNAGHTML26880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9" y="3725759"/>
            <a:ext cx="8632685" cy="155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31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10230" y="1259840"/>
            <a:ext cx="4778080" cy="522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Group Connections - Example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66367" y="4159803"/>
            <a:ext cx="8240847" cy="2343259"/>
            <a:chOff x="-254522" y="4159803"/>
            <a:chExt cx="8240847" cy="2343259"/>
          </a:xfrm>
        </p:grpSpPr>
        <p:sp>
          <p:nvSpPr>
            <p:cNvPr id="4" name="TextBox 3"/>
            <p:cNvSpPr txBox="1"/>
            <p:nvPr/>
          </p:nvSpPr>
          <p:spPr>
            <a:xfrm>
              <a:off x="5496559" y="4333652"/>
              <a:ext cx="89159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AIO233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96559" y="4686837"/>
              <a:ext cx="89159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AIO224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96559" y="5036776"/>
              <a:ext cx="89159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AIO237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5364" y="4159803"/>
              <a:ext cx="97494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‘A3’ (10)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1200" y="4163678"/>
              <a:ext cx="4459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61200" y="4509118"/>
              <a:ext cx="82266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A2, B6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1200" y="4854558"/>
              <a:ext cx="4459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61200" y="5707998"/>
              <a:ext cx="92512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A11, B7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685280" y="4288013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685280" y="4633453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685280" y="4968733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685280" y="5822173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896110" y="4282852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896110" y="4636037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896110" y="4968902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896110" y="5657367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896110" y="6335672"/>
              <a:ext cx="41656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-254522" y="4509632"/>
              <a:ext cx="2194832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‘A2/B6/PGA1_OF’ (9)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5364" y="4849070"/>
              <a:ext cx="97494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‘C0’ (19)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9811" y="5531411"/>
              <a:ext cx="1590499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‘PGA1_IN’ (18)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743" y="6213752"/>
              <a:ext cx="184056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‘PGA1_GND’ (14)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7840" y="2652355"/>
            <a:ext cx="1197764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0" i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 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25040" y="2652355"/>
            <a:ext cx="1505540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0" i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8480" y="3079075"/>
            <a:ext cx="710451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0" i="1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 #</a:t>
            </a:r>
          </a:p>
        </p:txBody>
      </p:sp>
      <p:sp>
        <p:nvSpPr>
          <p:cNvPr id="35" name="Right Brace 34"/>
          <p:cNvSpPr/>
          <p:nvPr/>
        </p:nvSpPr>
        <p:spPr bwMode="auto">
          <a:xfrm rot="16200000">
            <a:off x="1125324" y="2908196"/>
            <a:ext cx="454396" cy="1750003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6" name="Right Brace 35"/>
          <p:cNvSpPr/>
          <p:nvPr/>
        </p:nvSpPr>
        <p:spPr bwMode="auto">
          <a:xfrm rot="16200000">
            <a:off x="2267550" y="3604933"/>
            <a:ext cx="454396" cy="35652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7" name="Right Brace 36"/>
          <p:cNvSpPr/>
          <p:nvPr/>
        </p:nvSpPr>
        <p:spPr bwMode="auto">
          <a:xfrm rot="16200000">
            <a:off x="3331796" y="3501708"/>
            <a:ext cx="454396" cy="56297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39" name="Straight Connector 38"/>
          <p:cNvCxnSpPr>
            <a:stCxn id="37" idx="1"/>
            <a:endCxn id="33" idx="2"/>
          </p:cNvCxnSpPr>
          <p:nvPr/>
        </p:nvCxnSpPr>
        <p:spPr bwMode="auto">
          <a:xfrm flipH="1" flipV="1">
            <a:off x="2977810" y="2966287"/>
            <a:ext cx="581185" cy="58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>
            <a:stCxn id="35" idx="1"/>
            <a:endCxn id="32" idx="2"/>
          </p:cNvCxnSpPr>
          <p:nvPr/>
        </p:nvCxnSpPr>
        <p:spPr bwMode="auto">
          <a:xfrm flipH="1" flipV="1">
            <a:off x="1096722" y="2966287"/>
            <a:ext cx="255801" cy="589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36" idx="1"/>
            <a:endCxn id="34" idx="2"/>
          </p:cNvCxnSpPr>
          <p:nvPr/>
        </p:nvCxnSpPr>
        <p:spPr bwMode="auto">
          <a:xfrm flipH="1" flipV="1">
            <a:off x="2163706" y="3393007"/>
            <a:ext cx="331043" cy="1629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270578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3" name="Line 7"/>
          <p:cNvSpPr>
            <a:spLocks noChangeShapeType="1"/>
          </p:cNvSpPr>
          <p:nvPr/>
        </p:nvSpPr>
        <p:spPr bwMode="auto">
          <a:xfrm>
            <a:off x="4341813" y="2833688"/>
            <a:ext cx="2419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Lab 6: ADC Sampling</a:t>
            </a:r>
          </a:p>
        </p:txBody>
      </p:sp>
      <p:sp>
        <p:nvSpPr>
          <p:cNvPr id="265219" name="Oval 3"/>
          <p:cNvSpPr>
            <a:spLocks noChangeArrowheads="1"/>
          </p:cNvSpPr>
          <p:nvPr/>
        </p:nvSpPr>
        <p:spPr bwMode="auto">
          <a:xfrm>
            <a:off x="1752600" y="275748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gray">
          <a:xfrm>
            <a:off x="2527300" y="2071688"/>
            <a:ext cx="18288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2898140" y="1663700"/>
            <a:ext cx="117852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/>
              <a:t>ADC-A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201738" y="2994025"/>
            <a:ext cx="1200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ADCINA0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gray">
          <a:xfrm>
            <a:off x="2882900" y="2605088"/>
            <a:ext cx="116205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gray">
          <a:xfrm>
            <a:off x="2895600" y="2311400"/>
            <a:ext cx="1106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RESULT0</a:t>
            </a:r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>
            <a:off x="1905000" y="2833688"/>
            <a:ext cx="62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gray">
          <a:xfrm>
            <a:off x="6756400" y="23002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gray">
          <a:xfrm>
            <a:off x="6756400" y="24526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gray">
          <a:xfrm>
            <a:off x="6756400" y="26050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gray">
          <a:xfrm>
            <a:off x="6756400" y="27574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gray">
          <a:xfrm>
            <a:off x="6756400" y="29098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gray">
          <a:xfrm>
            <a:off x="6756400" y="3062288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33" name="Group 17"/>
          <p:cNvGrpSpPr>
            <a:grpSpLocks/>
          </p:cNvGrpSpPr>
          <p:nvPr/>
        </p:nvGrpSpPr>
        <p:grpSpPr bwMode="auto">
          <a:xfrm>
            <a:off x="6756400" y="3976688"/>
            <a:ext cx="1219200" cy="304800"/>
            <a:chOff x="1152" y="3840"/>
            <a:chExt cx="768" cy="192"/>
          </a:xfrm>
        </p:grpSpPr>
        <p:sp>
          <p:nvSpPr>
            <p:cNvPr id="265234" name="Rectangle 18"/>
            <p:cNvSpPr>
              <a:spLocks noChangeArrowheads="1"/>
            </p:cNvSpPr>
            <p:nvPr/>
          </p:nvSpPr>
          <p:spPr bwMode="gray">
            <a:xfrm>
              <a:off x="1152" y="3840"/>
              <a:ext cx="768" cy="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5" name="Rectangle 19"/>
            <p:cNvSpPr>
              <a:spLocks noChangeArrowheads="1"/>
            </p:cNvSpPr>
            <p:nvPr/>
          </p:nvSpPr>
          <p:spPr bwMode="gray">
            <a:xfrm>
              <a:off x="1152" y="3936"/>
              <a:ext cx="768" cy="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36" name="Text Box 20"/>
          <p:cNvSpPr txBox="1">
            <a:spLocks noChangeArrowheads="1"/>
          </p:cNvSpPr>
          <p:nvPr/>
        </p:nvSpPr>
        <p:spPr bwMode="auto">
          <a:xfrm rot="5400000">
            <a:off x="7242175" y="3211513"/>
            <a:ext cx="603250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4400">
                <a:latin typeface="Times New Roman" pitchFamily="18" charset="0"/>
              </a:rPr>
              <a:t>...</a:t>
            </a:r>
          </a:p>
        </p:txBody>
      </p:sp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6753225" y="1508125"/>
            <a:ext cx="1171575" cy="609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data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2000"/>
              <a:t>memory</a:t>
            </a:r>
          </a:p>
        </p:txBody>
      </p:sp>
      <p:sp>
        <p:nvSpPr>
          <p:cNvPr id="265238" name="Line 22"/>
          <p:cNvSpPr>
            <a:spLocks noChangeShapeType="1"/>
          </p:cNvSpPr>
          <p:nvPr/>
        </p:nvSpPr>
        <p:spPr bwMode="auto">
          <a:xfrm>
            <a:off x="8169275" y="2346325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39" name="Arc 23"/>
          <p:cNvSpPr>
            <a:spLocks/>
          </p:cNvSpPr>
          <p:nvPr/>
        </p:nvSpPr>
        <p:spPr bwMode="auto">
          <a:xfrm>
            <a:off x="8305800" y="2346325"/>
            <a:ext cx="304800" cy="1828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 rot="-5392939">
            <a:off x="7919244" y="3034507"/>
            <a:ext cx="17589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pointer rewind</a:t>
            </a:r>
          </a:p>
        </p:txBody>
      </p:sp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4686300" y="1941513"/>
            <a:ext cx="1808163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CPU copies result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to buffer during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ADC ISR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gray">
          <a:xfrm>
            <a:off x="2717800" y="4814888"/>
            <a:ext cx="15240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3" name="Text Box 27"/>
          <p:cNvSpPr txBox="1">
            <a:spLocks noChangeArrowheads="1"/>
          </p:cNvSpPr>
          <p:nvPr/>
        </p:nvSpPr>
        <p:spPr bwMode="auto">
          <a:xfrm>
            <a:off x="2908300" y="6257925"/>
            <a:ext cx="1087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/>
              <a:t>ePWM2</a:t>
            </a:r>
          </a:p>
        </p:txBody>
      </p:sp>
      <p:sp>
        <p:nvSpPr>
          <p:cNvPr id="265244" name="Line 28"/>
          <p:cNvSpPr>
            <a:spLocks noChangeShapeType="1"/>
          </p:cNvSpPr>
          <p:nvPr/>
        </p:nvSpPr>
        <p:spPr bwMode="auto">
          <a:xfrm flipV="1">
            <a:off x="3479800" y="3519488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3505200" y="3629025"/>
            <a:ext cx="2590800" cy="1069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ePWM2 triggering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0"/>
              <a:t>ADC on period match using SOCA trigger every 20 </a:t>
            </a:r>
            <a:r>
              <a:rPr lang="en-US" b="0">
                <a:cs typeface="Arial" charset="0"/>
              </a:rPr>
              <a:t>µ</a:t>
            </a:r>
            <a:r>
              <a:rPr lang="en-US" b="0"/>
              <a:t>s (50 kHz)</a:t>
            </a:r>
          </a:p>
        </p:txBody>
      </p:sp>
      <p:sp>
        <p:nvSpPr>
          <p:cNvPr id="265246" name="Oval 30"/>
          <p:cNvSpPr>
            <a:spLocks noChangeArrowheads="1"/>
          </p:cNvSpPr>
          <p:nvPr/>
        </p:nvSpPr>
        <p:spPr bwMode="gray">
          <a:xfrm>
            <a:off x="2946400" y="4967288"/>
            <a:ext cx="10668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7" name="Arc 31"/>
          <p:cNvSpPr>
            <a:spLocks/>
          </p:cNvSpPr>
          <p:nvPr/>
        </p:nvSpPr>
        <p:spPr bwMode="gray">
          <a:xfrm>
            <a:off x="3479800" y="4968875"/>
            <a:ext cx="4572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543"/>
              <a:gd name="T1" fmla="*/ 0 h 21600"/>
              <a:gd name="T2" fmla="*/ 18543 w 18543"/>
              <a:gd name="T3" fmla="*/ 10523 h 21600"/>
              <a:gd name="T4" fmla="*/ 0 w 1854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43" h="21600" fill="none" extrusionOk="0">
                <a:moveTo>
                  <a:pt x="-1" y="0"/>
                </a:moveTo>
                <a:cubicBezTo>
                  <a:pt x="7602" y="0"/>
                  <a:pt x="14644" y="3996"/>
                  <a:pt x="18543" y="10522"/>
                </a:cubicBezTo>
              </a:path>
              <a:path w="18543" h="21600" stroke="0" extrusionOk="0">
                <a:moveTo>
                  <a:pt x="-1" y="0"/>
                </a:moveTo>
                <a:cubicBezTo>
                  <a:pt x="7602" y="0"/>
                  <a:pt x="14644" y="3996"/>
                  <a:pt x="18543" y="10522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8" name="Line 32"/>
          <p:cNvSpPr>
            <a:spLocks noChangeShapeType="1"/>
          </p:cNvSpPr>
          <p:nvPr/>
        </p:nvSpPr>
        <p:spPr bwMode="gray">
          <a:xfrm flipV="1">
            <a:off x="3479800" y="49672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49" name="Line 33"/>
          <p:cNvSpPr>
            <a:spLocks noChangeShapeType="1"/>
          </p:cNvSpPr>
          <p:nvPr/>
        </p:nvSpPr>
        <p:spPr bwMode="gray">
          <a:xfrm flipV="1">
            <a:off x="3479800" y="5232400"/>
            <a:ext cx="460375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0" name="Oval 34"/>
          <p:cNvSpPr>
            <a:spLocks noChangeArrowheads="1"/>
          </p:cNvSpPr>
          <p:nvPr/>
        </p:nvSpPr>
        <p:spPr bwMode="auto">
          <a:xfrm>
            <a:off x="2254250" y="1676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1" name="Oval 35"/>
          <p:cNvSpPr>
            <a:spLocks noChangeArrowheads="1"/>
          </p:cNvSpPr>
          <p:nvPr/>
        </p:nvSpPr>
        <p:spPr bwMode="auto">
          <a:xfrm>
            <a:off x="1447800" y="1676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2" name="Oval 36"/>
          <p:cNvSpPr>
            <a:spLocks noChangeArrowheads="1"/>
          </p:cNvSpPr>
          <p:nvPr/>
        </p:nvSpPr>
        <p:spPr bwMode="auto">
          <a:xfrm>
            <a:off x="655638" y="1676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3" name="Text Box 37"/>
          <p:cNvSpPr txBox="1">
            <a:spLocks noChangeArrowheads="1"/>
          </p:cNvSpPr>
          <p:nvPr/>
        </p:nvSpPr>
        <p:spPr bwMode="auto">
          <a:xfrm>
            <a:off x="300038" y="1292225"/>
            <a:ext cx="5794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/>
              <a:t>GND</a:t>
            </a:r>
            <a:endParaRPr lang="en-US" sz="1800"/>
          </a:p>
        </p:txBody>
      </p: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1000335" y="1076325"/>
            <a:ext cx="95090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dirty="0"/>
              <a:t>+3.3 V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dirty="0"/>
              <a:t>(GPIO59)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1883650" y="1076325"/>
            <a:ext cx="95090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dirty="0"/>
              <a:t>Toggle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dirty="0"/>
              <a:t>(GPIO25)</a:t>
            </a:r>
            <a:endParaRPr lang="en-US" sz="1800" dirty="0"/>
          </a:p>
        </p:txBody>
      </p:sp>
      <p:sp>
        <p:nvSpPr>
          <p:cNvPr id="265256" name="Freeform 40"/>
          <p:cNvSpPr>
            <a:spLocks/>
          </p:cNvSpPr>
          <p:nvPr/>
        </p:nvSpPr>
        <p:spPr bwMode="auto">
          <a:xfrm>
            <a:off x="1525588" y="1835150"/>
            <a:ext cx="285750" cy="920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" y="148"/>
              </a:cxn>
              <a:cxn ang="0">
                <a:pos x="148" y="230"/>
              </a:cxn>
              <a:cxn ang="0">
                <a:pos x="197" y="444"/>
              </a:cxn>
              <a:cxn ang="0">
                <a:pos x="296" y="575"/>
              </a:cxn>
              <a:cxn ang="0">
                <a:pos x="329" y="641"/>
              </a:cxn>
            </a:cxnLst>
            <a:rect l="0" t="0" r="r" b="b"/>
            <a:pathLst>
              <a:path w="329" h="641">
                <a:moveTo>
                  <a:pt x="0" y="0"/>
                </a:moveTo>
                <a:cubicBezTo>
                  <a:pt x="18" y="109"/>
                  <a:pt x="4" y="90"/>
                  <a:pt x="66" y="148"/>
                </a:cubicBezTo>
                <a:cubicBezTo>
                  <a:pt x="86" y="190"/>
                  <a:pt x="106" y="210"/>
                  <a:pt x="148" y="230"/>
                </a:cubicBezTo>
                <a:cubicBezTo>
                  <a:pt x="201" y="287"/>
                  <a:pt x="181" y="375"/>
                  <a:pt x="197" y="444"/>
                </a:cubicBezTo>
                <a:cubicBezTo>
                  <a:pt x="211" y="503"/>
                  <a:pt x="244" y="550"/>
                  <a:pt x="296" y="575"/>
                </a:cubicBezTo>
                <a:cubicBezTo>
                  <a:pt x="307" y="597"/>
                  <a:pt x="329" y="618"/>
                  <a:pt x="329" y="64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932411" y="2106613"/>
            <a:ext cx="73128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400" b="0" dirty="0"/>
              <a:t>jumper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400" b="0" dirty="0"/>
              <a:t>wire</a:t>
            </a:r>
          </a:p>
        </p:txBody>
      </p:sp>
      <p:sp>
        <p:nvSpPr>
          <p:cNvPr id="265259" name="AutoShape 43"/>
          <p:cNvSpPr>
            <a:spLocks noChangeArrowheads="1"/>
          </p:cNvSpPr>
          <p:nvPr/>
        </p:nvSpPr>
        <p:spPr bwMode="auto">
          <a:xfrm>
            <a:off x="7054850" y="4462463"/>
            <a:ext cx="622300" cy="508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60" name="Text Box 44"/>
          <p:cNvSpPr txBox="1">
            <a:spLocks noChangeArrowheads="1"/>
          </p:cNvSpPr>
          <p:nvPr/>
        </p:nvSpPr>
        <p:spPr bwMode="auto">
          <a:xfrm>
            <a:off x="7734300" y="4375150"/>
            <a:ext cx="1181100" cy="6093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 b="0" dirty="0"/>
              <a:t>View ADC buffer PWM samples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265261" name="AutoShape 45"/>
          <p:cNvSpPr>
            <a:spLocks noChangeArrowheads="1"/>
          </p:cNvSpPr>
          <p:nvPr/>
        </p:nvSpPr>
        <p:spPr bwMode="auto">
          <a:xfrm>
            <a:off x="6248400" y="5194300"/>
            <a:ext cx="2209800" cy="889000"/>
          </a:xfrm>
          <a:prstGeom prst="bevel">
            <a:avLst>
              <a:gd name="adj" fmla="val 12500"/>
            </a:avLst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262" name="Text Box 46"/>
          <p:cNvSpPr txBox="1">
            <a:spLocks noChangeArrowheads="1"/>
          </p:cNvSpPr>
          <p:nvPr/>
        </p:nvSpPr>
        <p:spPr bwMode="auto">
          <a:xfrm>
            <a:off x="6392863" y="5318125"/>
            <a:ext cx="1949450" cy="66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Code Composer</a:t>
            </a:r>
          </a:p>
          <a:p>
            <a:pPr algn="ctr"/>
            <a:r>
              <a:rPr lang="en-US" sz="1800"/>
              <a:t>Studio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74811" y="3621025"/>
            <a:ext cx="1363194" cy="73866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82880" tIns="182880" rIns="182880" bIns="18288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/>
              <a:t>DAC-B</a:t>
            </a:r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 rot="5400000">
            <a:off x="780065" y="275748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 rot="5400000">
            <a:off x="455736" y="3227357"/>
            <a:ext cx="7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407941" y="4581150"/>
            <a:ext cx="889474" cy="49244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82880" tIns="0" rIns="18288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Sine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Table</a:t>
            </a: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rot="5400000">
            <a:off x="746144" y="4470419"/>
            <a:ext cx="2214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dirty="0"/>
              <a:t>ADC Module Block Diagram</a:t>
            </a:r>
            <a:endParaRPr lang="en-US" sz="1800" dirty="0"/>
          </a:p>
        </p:txBody>
      </p:sp>
      <p:sp>
        <p:nvSpPr>
          <p:cNvPr id="358404" name="Line 4"/>
          <p:cNvSpPr>
            <a:spLocks noChangeShapeType="1"/>
          </p:cNvSpPr>
          <p:nvPr/>
        </p:nvSpPr>
        <p:spPr bwMode="auto">
          <a:xfrm>
            <a:off x="4427858" y="2291330"/>
            <a:ext cx="0" cy="72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 flipH="1">
            <a:off x="2063149" y="2652486"/>
            <a:ext cx="1740821" cy="708818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861" y="382"/>
              </a:cxn>
              <a:cxn ang="0">
                <a:pos x="861" y="0"/>
              </a:cxn>
            </a:cxnLst>
            <a:rect l="0" t="0" r="r" b="b"/>
            <a:pathLst>
              <a:path w="861" h="382">
                <a:moveTo>
                  <a:pt x="0" y="382"/>
                </a:moveTo>
                <a:lnTo>
                  <a:pt x="861" y="382"/>
                </a:lnTo>
                <a:lnTo>
                  <a:pt x="861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08" name="Line 8"/>
          <p:cNvSpPr>
            <a:spLocks noChangeShapeType="1"/>
          </p:cNvSpPr>
          <p:nvPr/>
        </p:nvSpPr>
        <p:spPr bwMode="auto">
          <a:xfrm flipH="1">
            <a:off x="3189919" y="1915093"/>
            <a:ext cx="58229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09" name="Line 9"/>
          <p:cNvSpPr>
            <a:spLocks noChangeShapeType="1"/>
          </p:cNvSpPr>
          <p:nvPr/>
        </p:nvSpPr>
        <p:spPr bwMode="auto">
          <a:xfrm flipH="1">
            <a:off x="5029520" y="1919855"/>
            <a:ext cx="55181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3775395" y="1540443"/>
            <a:ext cx="1306513" cy="752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12-bit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A/D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Converter</a:t>
            </a:r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4406063" y="2329430"/>
            <a:ext cx="74251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 err="1">
                <a:effectLst/>
                <a:latin typeface="Arial" pitchFamily="34" charset="0"/>
                <a:cs typeface="Arial" pitchFamily="34" charset="0"/>
              </a:rPr>
              <a:t>SOCx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5032914" y="3058093"/>
            <a:ext cx="74251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 err="1">
                <a:effectLst/>
                <a:latin typeface="Arial" pitchFamily="34" charset="0"/>
                <a:cs typeface="Arial" pitchFamily="34" charset="0"/>
              </a:rPr>
              <a:t>EOCx</a:t>
            </a: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4" name="Line 14"/>
          <p:cNvSpPr>
            <a:spLocks noChangeShapeType="1"/>
          </p:cNvSpPr>
          <p:nvPr/>
        </p:nvSpPr>
        <p:spPr bwMode="auto">
          <a:xfrm flipH="1">
            <a:off x="1393672" y="11183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5" name="Line 15"/>
          <p:cNvSpPr>
            <a:spLocks noChangeShapeType="1"/>
          </p:cNvSpPr>
          <p:nvPr/>
        </p:nvSpPr>
        <p:spPr bwMode="auto">
          <a:xfrm flipH="1">
            <a:off x="1403539" y="134529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16" name="Line 16"/>
          <p:cNvSpPr>
            <a:spLocks noChangeShapeType="1"/>
          </p:cNvSpPr>
          <p:nvPr/>
        </p:nvSpPr>
        <p:spPr bwMode="auto">
          <a:xfrm flipH="1">
            <a:off x="1400250" y="17991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0" name="Line 20"/>
          <p:cNvSpPr>
            <a:spLocks noChangeShapeType="1"/>
          </p:cNvSpPr>
          <p:nvPr/>
        </p:nvSpPr>
        <p:spPr bwMode="auto">
          <a:xfrm flipH="1">
            <a:off x="1403539" y="1572242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1" name="Line 21"/>
          <p:cNvSpPr>
            <a:spLocks noChangeShapeType="1"/>
          </p:cNvSpPr>
          <p:nvPr/>
        </p:nvSpPr>
        <p:spPr bwMode="auto">
          <a:xfrm flipH="1">
            <a:off x="1403539" y="251324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2" name="Line 22"/>
          <p:cNvSpPr>
            <a:spLocks noChangeShapeType="1"/>
          </p:cNvSpPr>
          <p:nvPr/>
        </p:nvSpPr>
        <p:spPr bwMode="auto">
          <a:xfrm flipH="1">
            <a:off x="1403539" y="2734874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6" name="Rectangle 26"/>
          <p:cNvSpPr>
            <a:spLocks noChangeArrowheads="1"/>
          </p:cNvSpPr>
          <p:nvPr/>
        </p:nvSpPr>
        <p:spPr bwMode="auto">
          <a:xfrm>
            <a:off x="2805870" y="1660920"/>
            <a:ext cx="385763" cy="508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S/H</a:t>
            </a:r>
          </a:p>
        </p:txBody>
      </p:sp>
      <p:sp>
        <p:nvSpPr>
          <p:cNvPr id="358430" name="Line 30"/>
          <p:cNvSpPr>
            <a:spLocks noChangeShapeType="1"/>
          </p:cNvSpPr>
          <p:nvPr/>
        </p:nvSpPr>
        <p:spPr bwMode="auto">
          <a:xfrm>
            <a:off x="2356039" y="1928657"/>
            <a:ext cx="447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3" name="AutoShape 43"/>
          <p:cNvSpPr>
            <a:spLocks noChangeArrowheads="1"/>
          </p:cNvSpPr>
          <p:nvPr/>
        </p:nvSpPr>
        <p:spPr bwMode="auto">
          <a:xfrm rot="16200000">
            <a:off x="1104724" y="1640453"/>
            <a:ext cx="1916850" cy="5762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4" name="Text Box 44"/>
          <p:cNvSpPr txBox="1">
            <a:spLocks noChangeArrowheads="1"/>
          </p:cNvSpPr>
          <p:nvPr/>
        </p:nvSpPr>
        <p:spPr bwMode="auto">
          <a:xfrm>
            <a:off x="1734455" y="1774948"/>
            <a:ext cx="63991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MUX</a:t>
            </a:r>
          </a:p>
        </p:txBody>
      </p:sp>
      <p:sp>
        <p:nvSpPr>
          <p:cNvPr id="358446" name="Line 46"/>
          <p:cNvSpPr>
            <a:spLocks noChangeShapeType="1"/>
          </p:cNvSpPr>
          <p:nvPr/>
        </p:nvSpPr>
        <p:spPr bwMode="auto">
          <a:xfrm flipH="1">
            <a:off x="6375087" y="1219768"/>
            <a:ext cx="268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6375086" y="1499168"/>
            <a:ext cx="28809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 flipH="1">
            <a:off x="6375087" y="1803968"/>
            <a:ext cx="283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9" name="Line 49"/>
          <p:cNvSpPr>
            <a:spLocks noChangeShapeType="1"/>
          </p:cNvSpPr>
          <p:nvPr/>
        </p:nvSpPr>
        <p:spPr bwMode="auto">
          <a:xfrm flipH="1">
            <a:off x="6375087" y="2591368"/>
            <a:ext cx="2809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0" name="Rectangle 50"/>
          <p:cNvSpPr>
            <a:spLocks noChangeArrowheads="1"/>
          </p:cNvSpPr>
          <p:nvPr/>
        </p:nvSpPr>
        <p:spPr bwMode="auto">
          <a:xfrm>
            <a:off x="6664774" y="1127693"/>
            <a:ext cx="1514285" cy="2079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1" name="Text Box 51"/>
          <p:cNvSpPr txBox="1">
            <a:spLocks noChangeArrowheads="1"/>
          </p:cNvSpPr>
          <p:nvPr/>
        </p:nvSpPr>
        <p:spPr bwMode="auto">
          <a:xfrm>
            <a:off x="6737557" y="1100842"/>
            <a:ext cx="135851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ADCRESULT0</a:t>
            </a:r>
          </a:p>
        </p:txBody>
      </p:sp>
      <p:sp>
        <p:nvSpPr>
          <p:cNvPr id="358452" name="Rectangle 52"/>
          <p:cNvSpPr>
            <a:spLocks noChangeArrowheads="1"/>
          </p:cNvSpPr>
          <p:nvPr/>
        </p:nvSpPr>
        <p:spPr bwMode="auto">
          <a:xfrm>
            <a:off x="6663186" y="1405505"/>
            <a:ext cx="1515873" cy="2079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3" name="Text Box 53"/>
          <p:cNvSpPr txBox="1">
            <a:spLocks noChangeArrowheads="1"/>
          </p:cNvSpPr>
          <p:nvPr/>
        </p:nvSpPr>
        <p:spPr bwMode="auto">
          <a:xfrm>
            <a:off x="6737557" y="1386455"/>
            <a:ext cx="135851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ADCRESULT1</a:t>
            </a:r>
          </a:p>
        </p:txBody>
      </p:sp>
      <p:sp>
        <p:nvSpPr>
          <p:cNvPr id="358454" name="Rectangle 54"/>
          <p:cNvSpPr>
            <a:spLocks noChangeArrowheads="1"/>
          </p:cNvSpPr>
          <p:nvPr/>
        </p:nvSpPr>
        <p:spPr bwMode="auto">
          <a:xfrm>
            <a:off x="6658425" y="1710305"/>
            <a:ext cx="1520634" cy="2079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5" name="Text Box 55"/>
          <p:cNvSpPr txBox="1">
            <a:spLocks noChangeArrowheads="1"/>
          </p:cNvSpPr>
          <p:nvPr/>
        </p:nvSpPr>
        <p:spPr bwMode="auto">
          <a:xfrm>
            <a:off x="6737557" y="1691255"/>
            <a:ext cx="135851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ADCRESULT2</a:t>
            </a:r>
          </a:p>
        </p:txBody>
      </p:sp>
      <p:sp>
        <p:nvSpPr>
          <p:cNvPr id="358456" name="Rectangle 56"/>
          <p:cNvSpPr>
            <a:spLocks noChangeArrowheads="1"/>
          </p:cNvSpPr>
          <p:nvPr/>
        </p:nvSpPr>
        <p:spPr bwMode="auto">
          <a:xfrm>
            <a:off x="6656836" y="2489768"/>
            <a:ext cx="1522223" cy="2079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7" name="Text Box 57"/>
          <p:cNvSpPr txBox="1">
            <a:spLocks noChangeArrowheads="1"/>
          </p:cNvSpPr>
          <p:nvPr/>
        </p:nvSpPr>
        <p:spPr bwMode="auto">
          <a:xfrm>
            <a:off x="6680650" y="2470718"/>
            <a:ext cx="14723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ADCRESULT15</a:t>
            </a:r>
          </a:p>
        </p:txBody>
      </p:sp>
      <p:grpSp>
        <p:nvGrpSpPr>
          <p:cNvPr id="358458" name="Group 58"/>
          <p:cNvGrpSpPr>
            <a:grpSpLocks/>
          </p:cNvGrpSpPr>
          <p:nvPr/>
        </p:nvGrpSpPr>
        <p:grpSpPr bwMode="auto">
          <a:xfrm>
            <a:off x="7215637" y="2051618"/>
            <a:ext cx="55562" cy="287337"/>
            <a:chOff x="4453" y="3249"/>
            <a:chExt cx="35" cy="181"/>
          </a:xfrm>
        </p:grpSpPr>
        <p:sp>
          <p:nvSpPr>
            <p:cNvPr id="358459" name="Oval 59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460" name="Oval 60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461" name="Oval 61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8462" name="AutoShape 62"/>
          <p:cNvSpPr>
            <a:spLocks noChangeArrowheads="1"/>
          </p:cNvSpPr>
          <p:nvPr/>
        </p:nvSpPr>
        <p:spPr bwMode="auto">
          <a:xfrm rot="5400000" flipH="1">
            <a:off x="5178113" y="1513455"/>
            <a:ext cx="1612900" cy="8064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3" name="Text Box 63"/>
          <p:cNvSpPr txBox="1">
            <a:spLocks noChangeArrowheads="1"/>
          </p:cNvSpPr>
          <p:nvPr/>
        </p:nvSpPr>
        <p:spPr bwMode="auto">
          <a:xfrm>
            <a:off x="5567729" y="1561080"/>
            <a:ext cx="81144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Result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MUX</a:t>
            </a:r>
          </a:p>
        </p:txBody>
      </p:sp>
      <p:sp>
        <p:nvSpPr>
          <p:cNvPr id="358467" name="Rectangle 67"/>
          <p:cNvSpPr>
            <a:spLocks noChangeArrowheads="1"/>
          </p:cNvSpPr>
          <p:nvPr/>
        </p:nvSpPr>
        <p:spPr bwMode="auto">
          <a:xfrm>
            <a:off x="3802383" y="3012055"/>
            <a:ext cx="1235075" cy="690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3792122" y="3018405"/>
            <a:ext cx="1268296" cy="6832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ADC</a:t>
            </a:r>
          </a:p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Generation</a:t>
            </a:r>
          </a:p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358469" name="Text Box 69"/>
          <p:cNvSpPr txBox="1">
            <a:spLocks noChangeArrowheads="1"/>
          </p:cNvSpPr>
          <p:nvPr/>
        </p:nvSpPr>
        <p:spPr bwMode="auto">
          <a:xfrm>
            <a:off x="193830" y="2947757"/>
            <a:ext cx="1767130" cy="6832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ADC full-scale input range is V</a:t>
            </a:r>
            <a:r>
              <a:rPr lang="en-US" sz="1600" b="0" baseline="-250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REFLO</a:t>
            </a:r>
            <a:r>
              <a:rPr lang="en-US" sz="1600" b="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 to V</a:t>
            </a:r>
            <a:r>
              <a:rPr lang="en-US" sz="1600" b="0" baseline="-250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REFHI</a:t>
            </a:r>
          </a:p>
        </p:txBody>
      </p:sp>
      <p:sp>
        <p:nvSpPr>
          <p:cNvPr id="358470" name="Text Box 70"/>
          <p:cNvSpPr txBox="1">
            <a:spLocks noChangeArrowheads="1"/>
          </p:cNvSpPr>
          <p:nvPr/>
        </p:nvSpPr>
        <p:spPr bwMode="auto">
          <a:xfrm>
            <a:off x="2508387" y="3066030"/>
            <a:ext cx="877163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CHSEL</a:t>
            </a:r>
          </a:p>
        </p:txBody>
      </p:sp>
      <p:sp>
        <p:nvSpPr>
          <p:cNvPr id="358472" name="Rectangle 72"/>
          <p:cNvSpPr>
            <a:spLocks noChangeArrowheads="1"/>
          </p:cNvSpPr>
          <p:nvPr/>
        </p:nvSpPr>
        <p:spPr bwMode="auto">
          <a:xfrm>
            <a:off x="6112195" y="3012056"/>
            <a:ext cx="996950" cy="684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3" name="Text Box 73"/>
          <p:cNvSpPr txBox="1">
            <a:spLocks noChangeArrowheads="1"/>
          </p:cNvSpPr>
          <p:nvPr/>
        </p:nvSpPr>
        <p:spPr bwMode="auto">
          <a:xfrm>
            <a:off x="6101502" y="3007293"/>
            <a:ext cx="1029448" cy="6832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Interrupt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Logic</a:t>
            </a:r>
          </a:p>
        </p:txBody>
      </p:sp>
      <p:sp>
        <p:nvSpPr>
          <p:cNvPr id="358487" name="Line 87"/>
          <p:cNvSpPr>
            <a:spLocks noChangeShapeType="1"/>
          </p:cNvSpPr>
          <p:nvPr/>
        </p:nvSpPr>
        <p:spPr bwMode="auto">
          <a:xfrm>
            <a:off x="5032695" y="3361305"/>
            <a:ext cx="107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8" name="Line 88"/>
          <p:cNvSpPr>
            <a:spLocks noChangeShapeType="1"/>
          </p:cNvSpPr>
          <p:nvPr/>
        </p:nvSpPr>
        <p:spPr bwMode="auto">
          <a:xfrm>
            <a:off x="7107558" y="3356543"/>
            <a:ext cx="1228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9" name="Text Box 89"/>
          <p:cNvSpPr txBox="1">
            <a:spLocks noChangeArrowheads="1"/>
          </p:cNvSpPr>
          <p:nvPr/>
        </p:nvSpPr>
        <p:spPr bwMode="auto">
          <a:xfrm>
            <a:off x="7062759" y="3051108"/>
            <a:ext cx="125386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ADCINT1-4</a:t>
            </a:r>
          </a:p>
        </p:txBody>
      </p:sp>
      <p:sp>
        <p:nvSpPr>
          <p:cNvPr id="358491" name="Rectangle 91"/>
          <p:cNvSpPr>
            <a:spLocks noChangeArrowheads="1"/>
          </p:cNvSpPr>
          <p:nvPr/>
        </p:nvSpPr>
        <p:spPr bwMode="auto">
          <a:xfrm>
            <a:off x="5783579" y="4909123"/>
            <a:ext cx="3005836" cy="13084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2" name="Text Box 92"/>
          <p:cNvSpPr txBox="1">
            <a:spLocks noChangeArrowheads="1"/>
          </p:cNvSpPr>
          <p:nvPr/>
        </p:nvSpPr>
        <p:spPr bwMode="auto">
          <a:xfrm>
            <a:off x="5745480" y="4899597"/>
            <a:ext cx="1051891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Software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3" name="Text Box 93"/>
          <p:cNvSpPr txBox="1">
            <a:spLocks noChangeArrowheads="1"/>
          </p:cNvSpPr>
          <p:nvPr/>
        </p:nvSpPr>
        <p:spPr bwMode="auto">
          <a:xfrm>
            <a:off x="5745480" y="5928298"/>
            <a:ext cx="3089273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External Pin</a:t>
            </a:r>
            <a:r>
              <a:rPr lang="en-US" sz="1000" b="0" dirty="0">
                <a:effectLst/>
                <a:latin typeface="Arial" pitchFamily="34" charset="0"/>
                <a:cs typeface="Arial" pitchFamily="34" charset="0"/>
              </a:rPr>
              <a:t>(GPIO/ADCEXTSOC)</a:t>
            </a:r>
          </a:p>
        </p:txBody>
      </p:sp>
      <p:sp>
        <p:nvSpPr>
          <p:cNvPr id="358494" name="Text Box 94"/>
          <p:cNvSpPr txBox="1">
            <a:spLocks noChangeArrowheads="1"/>
          </p:cNvSpPr>
          <p:nvPr/>
        </p:nvSpPr>
        <p:spPr bwMode="auto">
          <a:xfrm>
            <a:off x="5745480" y="5413947"/>
            <a:ext cx="2404826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 err="1">
                <a:effectLst/>
                <a:latin typeface="Arial" pitchFamily="34" charset="0"/>
                <a:cs typeface="Arial" pitchFamily="34" charset="0"/>
              </a:rPr>
              <a:t>EPWMxSOCA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/C </a:t>
            </a:r>
            <a:r>
              <a:rPr lang="en-US" sz="1000" b="0" dirty="0">
                <a:effectLst/>
                <a:latin typeface="Arial" pitchFamily="34" charset="0"/>
                <a:cs typeface="Arial" pitchFamily="34" charset="0"/>
              </a:rPr>
              <a:t>(x = 1 to 8)</a:t>
            </a:r>
            <a:endParaRPr lang="en-US" sz="900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5" name="Text Box 95"/>
          <p:cNvSpPr txBox="1">
            <a:spLocks noChangeArrowheads="1"/>
          </p:cNvSpPr>
          <p:nvPr/>
        </p:nvSpPr>
        <p:spPr bwMode="auto">
          <a:xfrm>
            <a:off x="5745480" y="5671123"/>
            <a:ext cx="2404826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 err="1">
                <a:effectLst/>
                <a:latin typeface="Arial" pitchFamily="34" charset="0"/>
                <a:cs typeface="Arial" pitchFamily="34" charset="0"/>
              </a:rPr>
              <a:t>EPWMxSOCB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/D </a:t>
            </a:r>
            <a:r>
              <a:rPr lang="en-US" sz="1000" b="0" dirty="0">
                <a:effectLst/>
                <a:latin typeface="Arial" pitchFamily="34" charset="0"/>
                <a:cs typeface="Arial" pitchFamily="34" charset="0"/>
              </a:rPr>
              <a:t>(x = 1 to 8)</a:t>
            </a:r>
            <a:endParaRPr lang="en-US" sz="900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6" name="Text Box 96"/>
          <p:cNvSpPr txBox="1">
            <a:spLocks noChangeArrowheads="1"/>
          </p:cNvSpPr>
          <p:nvPr/>
        </p:nvSpPr>
        <p:spPr bwMode="auto">
          <a:xfrm>
            <a:off x="5745480" y="5156772"/>
            <a:ext cx="1790362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CPU1 Timer </a:t>
            </a:r>
            <a:r>
              <a:rPr lang="en-US" sz="1000" b="0" dirty="0">
                <a:effectLst/>
                <a:latin typeface="Arial" pitchFamily="34" charset="0"/>
                <a:cs typeface="Arial" pitchFamily="34" charset="0"/>
              </a:rPr>
              <a:t>(0,1,2)</a:t>
            </a:r>
            <a:endParaRPr lang="en-US" sz="900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98" name="Text Box 98"/>
          <p:cNvSpPr txBox="1">
            <a:spLocks noChangeArrowheads="1"/>
          </p:cNvSpPr>
          <p:nvPr/>
        </p:nvSpPr>
        <p:spPr bwMode="auto">
          <a:xfrm>
            <a:off x="2816683" y="3729605"/>
            <a:ext cx="141577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SOCx Signal</a:t>
            </a:r>
          </a:p>
        </p:txBody>
      </p:sp>
      <p:sp>
        <p:nvSpPr>
          <p:cNvPr id="358499" name="Line 99"/>
          <p:cNvSpPr>
            <a:spLocks noChangeShapeType="1"/>
          </p:cNvSpPr>
          <p:nvPr/>
        </p:nvSpPr>
        <p:spPr bwMode="auto">
          <a:xfrm>
            <a:off x="4173858" y="5044055"/>
            <a:ext cx="160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00" name="Line 100"/>
          <p:cNvSpPr>
            <a:spLocks noChangeShapeType="1"/>
          </p:cNvSpPr>
          <p:nvPr/>
        </p:nvSpPr>
        <p:spPr bwMode="auto">
          <a:xfrm>
            <a:off x="4183383" y="5294880"/>
            <a:ext cx="160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01" name="Line 101"/>
          <p:cNvSpPr>
            <a:spLocks noChangeShapeType="1"/>
          </p:cNvSpPr>
          <p:nvPr/>
        </p:nvSpPr>
        <p:spPr bwMode="auto">
          <a:xfrm>
            <a:off x="4178620" y="5544118"/>
            <a:ext cx="160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02" name="Line 102"/>
          <p:cNvSpPr>
            <a:spLocks noChangeShapeType="1"/>
          </p:cNvSpPr>
          <p:nvPr/>
        </p:nvSpPr>
        <p:spPr bwMode="auto">
          <a:xfrm>
            <a:off x="4173858" y="5802880"/>
            <a:ext cx="160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08" name="Text Box 108"/>
          <p:cNvSpPr txBox="1">
            <a:spLocks noChangeArrowheads="1"/>
          </p:cNvSpPr>
          <p:nvPr/>
        </p:nvSpPr>
        <p:spPr bwMode="auto">
          <a:xfrm>
            <a:off x="6079076" y="3723255"/>
            <a:ext cx="107112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ADCINT1</a:t>
            </a:r>
          </a:p>
        </p:txBody>
      </p:sp>
      <p:sp>
        <p:nvSpPr>
          <p:cNvPr id="358509" name="Text Box 109"/>
          <p:cNvSpPr txBox="1">
            <a:spLocks noChangeArrowheads="1"/>
          </p:cNvSpPr>
          <p:nvPr/>
        </p:nvSpPr>
        <p:spPr bwMode="auto">
          <a:xfrm>
            <a:off x="6079076" y="4051868"/>
            <a:ext cx="107112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effectLst/>
                <a:latin typeface="Arial" pitchFamily="34" charset="0"/>
                <a:cs typeface="Arial" pitchFamily="34" charset="0"/>
              </a:rPr>
              <a:t>ADCINT2</a:t>
            </a:r>
          </a:p>
        </p:txBody>
      </p:sp>
      <p:sp>
        <p:nvSpPr>
          <p:cNvPr id="358510" name="Freeform 110"/>
          <p:cNvSpPr>
            <a:spLocks/>
          </p:cNvSpPr>
          <p:nvPr/>
        </p:nvSpPr>
        <p:spPr bwMode="auto">
          <a:xfrm>
            <a:off x="4175445" y="3356543"/>
            <a:ext cx="3379788" cy="1458912"/>
          </a:xfrm>
          <a:custGeom>
            <a:avLst/>
            <a:gdLst/>
            <a:ahLst/>
            <a:cxnLst>
              <a:cxn ang="0">
                <a:pos x="0" y="823"/>
              </a:cxn>
              <a:cxn ang="0">
                <a:pos x="702" y="823"/>
              </a:cxn>
              <a:cxn ang="0">
                <a:pos x="702" y="557"/>
              </a:cxn>
              <a:cxn ang="0">
                <a:pos x="2129" y="557"/>
              </a:cxn>
              <a:cxn ang="0">
                <a:pos x="2129" y="0"/>
              </a:cxn>
            </a:cxnLst>
            <a:rect l="0" t="0" r="r" b="b"/>
            <a:pathLst>
              <a:path w="2129" h="823">
                <a:moveTo>
                  <a:pt x="0" y="823"/>
                </a:moveTo>
                <a:lnTo>
                  <a:pt x="702" y="823"/>
                </a:lnTo>
                <a:lnTo>
                  <a:pt x="702" y="557"/>
                </a:lnTo>
                <a:lnTo>
                  <a:pt x="2129" y="557"/>
                </a:lnTo>
                <a:lnTo>
                  <a:pt x="2129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1" name="Freeform 111"/>
          <p:cNvSpPr>
            <a:spLocks/>
          </p:cNvSpPr>
          <p:nvPr/>
        </p:nvSpPr>
        <p:spPr bwMode="auto">
          <a:xfrm>
            <a:off x="4167508" y="3356543"/>
            <a:ext cx="3132137" cy="1228725"/>
          </a:xfrm>
          <a:custGeom>
            <a:avLst/>
            <a:gdLst/>
            <a:ahLst/>
            <a:cxnLst>
              <a:cxn ang="0">
                <a:pos x="0" y="726"/>
              </a:cxn>
              <a:cxn ang="0">
                <a:pos x="581" y="726"/>
              </a:cxn>
              <a:cxn ang="0">
                <a:pos x="581" y="387"/>
              </a:cxn>
              <a:cxn ang="0">
                <a:pos x="1960" y="387"/>
              </a:cxn>
              <a:cxn ang="0">
                <a:pos x="1960" y="0"/>
              </a:cxn>
            </a:cxnLst>
            <a:rect l="0" t="0" r="r" b="b"/>
            <a:pathLst>
              <a:path w="1960" h="726">
                <a:moveTo>
                  <a:pt x="0" y="726"/>
                </a:moveTo>
                <a:lnTo>
                  <a:pt x="581" y="726"/>
                </a:lnTo>
                <a:lnTo>
                  <a:pt x="581" y="387"/>
                </a:lnTo>
                <a:lnTo>
                  <a:pt x="1960" y="387"/>
                </a:lnTo>
                <a:lnTo>
                  <a:pt x="196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2" name="Line 112"/>
          <p:cNvSpPr>
            <a:spLocks noChangeShapeType="1"/>
          </p:cNvSpPr>
          <p:nvPr/>
        </p:nvSpPr>
        <p:spPr bwMode="auto">
          <a:xfrm>
            <a:off x="4178620" y="6044180"/>
            <a:ext cx="160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29" name="Freeform 129"/>
          <p:cNvSpPr>
            <a:spLocks/>
          </p:cNvSpPr>
          <p:nvPr/>
        </p:nvSpPr>
        <p:spPr bwMode="auto">
          <a:xfrm>
            <a:off x="2651445" y="3702618"/>
            <a:ext cx="1766888" cy="750570"/>
          </a:xfrm>
          <a:custGeom>
            <a:avLst/>
            <a:gdLst/>
            <a:ahLst/>
            <a:cxnLst>
              <a:cxn ang="0">
                <a:pos x="0" y="460"/>
              </a:cxn>
              <a:cxn ang="0">
                <a:pos x="0" y="218"/>
              </a:cxn>
              <a:cxn ang="0">
                <a:pos x="1161" y="218"/>
              </a:cxn>
              <a:cxn ang="0">
                <a:pos x="1161" y="0"/>
              </a:cxn>
            </a:cxnLst>
            <a:rect l="0" t="0" r="r" b="b"/>
            <a:pathLst>
              <a:path w="1161" h="460">
                <a:moveTo>
                  <a:pt x="0" y="460"/>
                </a:moveTo>
                <a:lnTo>
                  <a:pt x="0" y="218"/>
                </a:lnTo>
                <a:lnTo>
                  <a:pt x="1161" y="218"/>
                </a:lnTo>
                <a:lnTo>
                  <a:pt x="1161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4" name="Rectangle 74"/>
          <p:cNvSpPr>
            <a:spLocks noChangeArrowheads="1"/>
          </p:cNvSpPr>
          <p:nvPr/>
        </p:nvSpPr>
        <p:spPr bwMode="auto">
          <a:xfrm>
            <a:off x="1230633" y="4454776"/>
            <a:ext cx="2638425" cy="171668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5" name="Text Box 75"/>
          <p:cNvSpPr txBox="1">
            <a:spLocks noChangeArrowheads="1"/>
          </p:cNvSpPr>
          <p:nvPr/>
        </p:nvSpPr>
        <p:spPr bwMode="auto">
          <a:xfrm>
            <a:off x="438470" y="4464300"/>
            <a:ext cx="3484287" cy="17235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 SOC0   TRIGSEL  CHSEL  ACQPS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 SOC1   TRIGSEL  CHSEL  ACQPS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 SOC2   TRIGSEL  CHSEL  ACQPS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 SOC3   TRIGSEL  CHSEL  ACQPS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600" dirty="0"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SOC15   TRIGSEL  CHSEL  ACQPS  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6" name="Line 76"/>
          <p:cNvSpPr>
            <a:spLocks noChangeShapeType="1"/>
          </p:cNvSpPr>
          <p:nvPr/>
        </p:nvSpPr>
        <p:spPr bwMode="auto">
          <a:xfrm>
            <a:off x="1230633" y="5931745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7" name="Line 77"/>
          <p:cNvSpPr>
            <a:spLocks noChangeShapeType="1"/>
          </p:cNvSpPr>
          <p:nvPr/>
        </p:nvSpPr>
        <p:spPr bwMode="auto">
          <a:xfrm>
            <a:off x="1230633" y="4711950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8" name="Line 78"/>
          <p:cNvSpPr>
            <a:spLocks noChangeShapeType="1"/>
          </p:cNvSpPr>
          <p:nvPr/>
        </p:nvSpPr>
        <p:spPr bwMode="auto">
          <a:xfrm>
            <a:off x="1230633" y="4961188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79" name="Line 79"/>
          <p:cNvSpPr>
            <a:spLocks noChangeShapeType="1"/>
          </p:cNvSpPr>
          <p:nvPr/>
        </p:nvSpPr>
        <p:spPr bwMode="auto">
          <a:xfrm>
            <a:off x="1230633" y="5459663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0" name="Line 80"/>
          <p:cNvSpPr>
            <a:spLocks noChangeShapeType="1"/>
          </p:cNvSpPr>
          <p:nvPr/>
        </p:nvSpPr>
        <p:spPr bwMode="auto">
          <a:xfrm>
            <a:off x="1230633" y="5212013"/>
            <a:ext cx="263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8481" name="Group 81"/>
          <p:cNvGrpSpPr>
            <a:grpSpLocks/>
          </p:cNvGrpSpPr>
          <p:nvPr/>
        </p:nvGrpSpPr>
        <p:grpSpPr bwMode="auto">
          <a:xfrm>
            <a:off x="2575245" y="5563798"/>
            <a:ext cx="55563" cy="287337"/>
            <a:chOff x="4453" y="3249"/>
            <a:chExt cx="35" cy="181"/>
          </a:xfrm>
        </p:grpSpPr>
        <p:sp>
          <p:nvSpPr>
            <p:cNvPr id="358482" name="Oval 82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483" name="Oval 83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484" name="Oval 84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8485" name="Rectangle 85"/>
          <p:cNvSpPr>
            <a:spLocks noChangeArrowheads="1"/>
          </p:cNvSpPr>
          <p:nvPr/>
        </p:nvSpPr>
        <p:spPr bwMode="auto">
          <a:xfrm>
            <a:off x="3869058" y="4454775"/>
            <a:ext cx="306387" cy="17166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86" name="Text Box 86"/>
          <p:cNvSpPr txBox="1">
            <a:spLocks noChangeArrowheads="1"/>
          </p:cNvSpPr>
          <p:nvPr/>
        </p:nvSpPr>
        <p:spPr bwMode="auto">
          <a:xfrm rot="16200000">
            <a:off x="3219034" y="5172243"/>
            <a:ext cx="1609607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 err="1">
                <a:effectLst/>
                <a:latin typeface="Arial" pitchFamily="34" charset="0"/>
                <a:cs typeface="Arial" pitchFamily="34" charset="0"/>
              </a:rPr>
              <a:t>SOCx</a:t>
            </a: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 Triggers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6" name="Line 116"/>
          <p:cNvSpPr>
            <a:spLocks noChangeShapeType="1"/>
          </p:cNvSpPr>
          <p:nvPr/>
        </p:nvSpPr>
        <p:spPr bwMode="auto">
          <a:xfrm>
            <a:off x="2214883" y="4453188"/>
            <a:ext cx="0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7" name="Line 117"/>
          <p:cNvSpPr>
            <a:spLocks noChangeShapeType="1"/>
          </p:cNvSpPr>
          <p:nvPr/>
        </p:nvSpPr>
        <p:spPr bwMode="auto">
          <a:xfrm>
            <a:off x="3016570" y="4453188"/>
            <a:ext cx="0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8" name="Line 118"/>
          <p:cNvSpPr>
            <a:spLocks noChangeShapeType="1"/>
          </p:cNvSpPr>
          <p:nvPr/>
        </p:nvSpPr>
        <p:spPr bwMode="auto">
          <a:xfrm>
            <a:off x="2214883" y="5931745"/>
            <a:ext cx="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519" name="Line 119"/>
          <p:cNvSpPr>
            <a:spLocks noChangeShapeType="1"/>
          </p:cNvSpPr>
          <p:nvPr/>
        </p:nvSpPr>
        <p:spPr bwMode="auto">
          <a:xfrm>
            <a:off x="3016570" y="5931745"/>
            <a:ext cx="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8520" name="Group 120"/>
          <p:cNvGrpSpPr>
            <a:grpSpLocks/>
          </p:cNvGrpSpPr>
          <p:nvPr/>
        </p:nvGrpSpPr>
        <p:grpSpPr bwMode="auto">
          <a:xfrm>
            <a:off x="3381695" y="5562210"/>
            <a:ext cx="55563" cy="287338"/>
            <a:chOff x="4453" y="3249"/>
            <a:chExt cx="35" cy="181"/>
          </a:xfrm>
        </p:grpSpPr>
        <p:sp>
          <p:nvSpPr>
            <p:cNvPr id="358521" name="Oval 121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22" name="Oval 122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23" name="Oval 123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8524" name="Group 124"/>
          <p:cNvGrpSpPr>
            <a:grpSpLocks/>
          </p:cNvGrpSpPr>
          <p:nvPr/>
        </p:nvGrpSpPr>
        <p:grpSpPr bwMode="auto">
          <a:xfrm>
            <a:off x="1652908" y="5560623"/>
            <a:ext cx="55562" cy="287337"/>
            <a:chOff x="4453" y="3249"/>
            <a:chExt cx="35" cy="181"/>
          </a:xfrm>
        </p:grpSpPr>
        <p:sp>
          <p:nvSpPr>
            <p:cNvPr id="358525" name="Oval 125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26" name="Oval 126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527" name="Oval 127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8530" name="Text Box 130"/>
          <p:cNvSpPr txBox="1">
            <a:spLocks noChangeArrowheads="1"/>
          </p:cNvSpPr>
          <p:nvPr/>
        </p:nvSpPr>
        <p:spPr bwMode="auto">
          <a:xfrm>
            <a:off x="1546953" y="6185288"/>
            <a:ext cx="2026517" cy="215444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000" dirty="0" err="1">
                <a:effectLst/>
                <a:latin typeface="Arial" pitchFamily="34" charset="0"/>
                <a:cs typeface="Arial" pitchFamily="34" charset="0"/>
              </a:rPr>
              <a:t>SOCx</a:t>
            </a:r>
            <a:r>
              <a:rPr lang="en-US" sz="1000" dirty="0">
                <a:effectLst/>
                <a:latin typeface="Arial" pitchFamily="34" charset="0"/>
                <a:cs typeface="Arial" pitchFamily="34" charset="0"/>
              </a:rPr>
              <a:t> Configuration Registers</a:t>
            </a:r>
          </a:p>
        </p:txBody>
      </p:sp>
      <p:sp>
        <p:nvSpPr>
          <p:cNvPr id="121" name="Text Box 17"/>
          <p:cNvSpPr txBox="1">
            <a:spLocks noChangeArrowheads="1"/>
          </p:cNvSpPr>
          <p:nvPr/>
        </p:nvSpPr>
        <p:spPr bwMode="auto">
          <a:xfrm>
            <a:off x="515603" y="1172270"/>
            <a:ext cx="9460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ADCIN1</a:t>
            </a:r>
          </a:p>
        </p:txBody>
      </p:sp>
      <p:sp>
        <p:nvSpPr>
          <p:cNvPr id="122" name="Text Box 17"/>
          <p:cNvSpPr txBox="1">
            <a:spLocks noChangeArrowheads="1"/>
          </p:cNvSpPr>
          <p:nvPr/>
        </p:nvSpPr>
        <p:spPr bwMode="auto">
          <a:xfrm>
            <a:off x="515603" y="947222"/>
            <a:ext cx="9460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ADCIN0</a:t>
            </a:r>
          </a:p>
        </p:txBody>
      </p:sp>
      <p:sp>
        <p:nvSpPr>
          <p:cNvPr id="123" name="Text Box 17"/>
          <p:cNvSpPr txBox="1">
            <a:spLocks noChangeArrowheads="1"/>
          </p:cNvSpPr>
          <p:nvPr/>
        </p:nvSpPr>
        <p:spPr bwMode="auto">
          <a:xfrm>
            <a:off x="515603" y="1397318"/>
            <a:ext cx="9460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ADCIN2</a:t>
            </a:r>
          </a:p>
        </p:txBody>
      </p:sp>
      <p:sp>
        <p:nvSpPr>
          <p:cNvPr id="124" name="Text Box 17"/>
          <p:cNvSpPr txBox="1">
            <a:spLocks noChangeArrowheads="1"/>
          </p:cNvSpPr>
          <p:nvPr/>
        </p:nvSpPr>
        <p:spPr bwMode="auto">
          <a:xfrm>
            <a:off x="515603" y="1622366"/>
            <a:ext cx="9460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ADCIN3</a:t>
            </a:r>
          </a:p>
        </p:txBody>
      </p:sp>
      <p:sp>
        <p:nvSpPr>
          <p:cNvPr id="134" name="Text Box 17"/>
          <p:cNvSpPr txBox="1">
            <a:spLocks noChangeArrowheads="1"/>
          </p:cNvSpPr>
          <p:nvPr/>
        </p:nvSpPr>
        <p:spPr bwMode="auto">
          <a:xfrm>
            <a:off x="401789" y="2343183"/>
            <a:ext cx="105990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ADCIN14</a:t>
            </a:r>
          </a:p>
        </p:txBody>
      </p:sp>
      <p:sp>
        <p:nvSpPr>
          <p:cNvPr id="135" name="Text Box 17"/>
          <p:cNvSpPr txBox="1">
            <a:spLocks noChangeArrowheads="1"/>
          </p:cNvSpPr>
          <p:nvPr/>
        </p:nvSpPr>
        <p:spPr bwMode="auto">
          <a:xfrm>
            <a:off x="401789" y="2568229"/>
            <a:ext cx="105990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ADCIN15</a:t>
            </a:r>
          </a:p>
        </p:txBody>
      </p:sp>
      <p:sp>
        <p:nvSpPr>
          <p:cNvPr id="137" name="Oval 59"/>
          <p:cNvSpPr>
            <a:spLocks noChangeArrowheads="1"/>
          </p:cNvSpPr>
          <p:nvPr/>
        </p:nvSpPr>
        <p:spPr bwMode="auto">
          <a:xfrm>
            <a:off x="982526" y="1984060"/>
            <a:ext cx="55562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Oval 60"/>
          <p:cNvSpPr>
            <a:spLocks noChangeArrowheads="1"/>
          </p:cNvSpPr>
          <p:nvPr/>
        </p:nvSpPr>
        <p:spPr bwMode="auto">
          <a:xfrm>
            <a:off x="982526" y="2098360"/>
            <a:ext cx="55562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Oval 61"/>
          <p:cNvSpPr>
            <a:spLocks noChangeArrowheads="1"/>
          </p:cNvSpPr>
          <p:nvPr/>
        </p:nvSpPr>
        <p:spPr bwMode="auto">
          <a:xfrm>
            <a:off x="982526" y="2214247"/>
            <a:ext cx="55562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848889" y="2445017"/>
            <a:ext cx="0" cy="916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03" name="Text Box 86"/>
          <p:cNvSpPr txBox="1">
            <a:spLocks noChangeArrowheads="1"/>
          </p:cNvSpPr>
          <p:nvPr/>
        </p:nvSpPr>
        <p:spPr bwMode="auto">
          <a:xfrm rot="16200000">
            <a:off x="7496128" y="1659115"/>
            <a:ext cx="1845471" cy="486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Post Processing Blocks</a:t>
            </a:r>
            <a:endParaRPr lang="en-US" sz="1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6811" y="6530879"/>
            <a:ext cx="7073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400" b="0" i="1" dirty="0">
                <a:latin typeface="Arial" pitchFamily="34" charset="0"/>
                <a:cs typeface="Arial" pitchFamily="34" charset="0"/>
              </a:rPr>
              <a:t>*** Multiple ADC modules allow for simultaneous sampling or independent operation ***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63692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89" name="Line 25"/>
          <p:cNvSpPr>
            <a:spLocks noChangeShapeType="1"/>
          </p:cNvSpPr>
          <p:nvPr/>
        </p:nvSpPr>
        <p:spPr bwMode="auto">
          <a:xfrm flipV="1">
            <a:off x="5112216" y="1738313"/>
            <a:ext cx="0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Lab 6: Code Flow Diagram</a:t>
            </a:r>
            <a:endParaRPr lang="en-US" sz="2000" dirty="0"/>
          </a:p>
        </p:txBody>
      </p:sp>
      <p:sp>
        <p:nvSpPr>
          <p:cNvPr id="267267" name="AutoShape 3"/>
          <p:cNvSpPr>
            <a:spLocks noChangeArrowheads="1"/>
          </p:cNvSpPr>
          <p:nvPr/>
        </p:nvSpPr>
        <p:spPr bwMode="auto">
          <a:xfrm>
            <a:off x="121116" y="1431925"/>
            <a:ext cx="838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Start</a:t>
            </a:r>
          </a:p>
        </p:txBody>
      </p:sp>
      <p:grpSp>
        <p:nvGrpSpPr>
          <p:cNvPr id="267310" name="Group 46"/>
          <p:cNvGrpSpPr>
            <a:grpSpLocks/>
          </p:cNvGrpSpPr>
          <p:nvPr/>
        </p:nvGrpSpPr>
        <p:grpSpPr bwMode="auto">
          <a:xfrm>
            <a:off x="1260941" y="1316038"/>
            <a:ext cx="2727325" cy="1312862"/>
            <a:chOff x="826" y="829"/>
            <a:chExt cx="1718" cy="827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826" y="829"/>
              <a:ext cx="1718" cy="8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854" y="845"/>
              <a:ext cx="1619" cy="7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/>
                <a:t>  </a:t>
              </a:r>
              <a:r>
                <a:rPr lang="en-US" sz="1800" u="sng" dirty="0"/>
                <a:t>General Initialization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PLL and clocks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</a:t>
              </a:r>
              <a:r>
                <a:rPr lang="en-US" dirty="0"/>
                <a:t>Watchdog</a:t>
              </a:r>
              <a:r>
                <a:rPr lang="en-US" sz="1800" dirty="0"/>
                <a:t> configure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GPIO setup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PIE initialization</a:t>
              </a:r>
            </a:p>
          </p:txBody>
        </p:sp>
      </p:grpSp>
      <p:grpSp>
        <p:nvGrpSpPr>
          <p:cNvPr id="267305" name="Group 41"/>
          <p:cNvGrpSpPr>
            <a:grpSpLocks/>
          </p:cNvGrpSpPr>
          <p:nvPr/>
        </p:nvGrpSpPr>
        <p:grpSpPr bwMode="auto">
          <a:xfrm>
            <a:off x="1222841" y="2824163"/>
            <a:ext cx="2859088" cy="1703387"/>
            <a:chOff x="850" y="1779"/>
            <a:chExt cx="1801" cy="1073"/>
          </a:xfrm>
        </p:grpSpPr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878" y="1804"/>
              <a:ext cx="1714" cy="1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850" y="1779"/>
              <a:ext cx="1801" cy="10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/>
                <a:t>   </a:t>
              </a:r>
              <a:r>
                <a:rPr lang="en-US" sz="1800" u="sng" dirty="0"/>
                <a:t>ADC Initialization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convert channel A0 on </a:t>
              </a:r>
            </a:p>
            <a:p>
              <a:pPr>
                <a:spcBef>
                  <a:spcPct val="0"/>
                </a:spcBef>
              </a:pPr>
              <a:r>
                <a:rPr lang="en-US" sz="1800" dirty="0"/>
                <a:t>  ePWM2 period match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send interrupt on EOC</a:t>
              </a:r>
            </a:p>
            <a:p>
              <a:pPr>
                <a:spcBef>
                  <a:spcPct val="0"/>
                </a:spcBef>
              </a:pPr>
              <a:r>
                <a:rPr lang="en-US" sz="1800" dirty="0"/>
                <a:t>  to trigger ADC ISR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 dirty="0"/>
                <a:t> setup a results buffer</a:t>
              </a:r>
            </a:p>
            <a:p>
              <a:pPr>
                <a:spcBef>
                  <a:spcPct val="0"/>
                </a:spcBef>
              </a:pPr>
              <a:r>
                <a:rPr lang="en-US" sz="1800" dirty="0"/>
                <a:t>  in memory</a:t>
              </a:r>
            </a:p>
          </p:txBody>
        </p:sp>
      </p:grpSp>
      <p:grpSp>
        <p:nvGrpSpPr>
          <p:cNvPr id="267303" name="Group 39"/>
          <p:cNvGrpSpPr>
            <a:grpSpLocks/>
          </p:cNvGrpSpPr>
          <p:nvPr/>
        </p:nvGrpSpPr>
        <p:grpSpPr bwMode="auto">
          <a:xfrm>
            <a:off x="1260941" y="4722813"/>
            <a:ext cx="2794000" cy="1716087"/>
            <a:chOff x="874" y="2975"/>
            <a:chExt cx="1760" cy="1081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874" y="3000"/>
              <a:ext cx="1718" cy="10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876" y="2975"/>
              <a:ext cx="1758" cy="105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 </a:t>
              </a:r>
              <a:r>
                <a:rPr lang="en-US" sz="1800" u="sng"/>
                <a:t>ePWM2 Initialization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clear counter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set period register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set to trigger ADC on</a:t>
              </a:r>
            </a:p>
            <a:p>
              <a:pPr>
                <a:spcBef>
                  <a:spcPct val="0"/>
                </a:spcBef>
              </a:pPr>
              <a:r>
                <a:rPr lang="en-US" sz="1800"/>
                <a:t>  period match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set the clock prescaler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enable the timer</a:t>
              </a:r>
            </a:p>
          </p:txBody>
        </p:sp>
      </p:grpSp>
      <p:grpSp>
        <p:nvGrpSpPr>
          <p:cNvPr id="267311" name="Group 47"/>
          <p:cNvGrpSpPr>
            <a:grpSpLocks/>
          </p:cNvGrpSpPr>
          <p:nvPr/>
        </p:nvGrpSpPr>
        <p:grpSpPr bwMode="auto">
          <a:xfrm>
            <a:off x="4454991" y="2362200"/>
            <a:ext cx="1333500" cy="1600200"/>
            <a:chOff x="2838" y="1488"/>
            <a:chExt cx="840" cy="1008"/>
          </a:xfrm>
        </p:grpSpPr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2838" y="1513"/>
              <a:ext cx="816" cy="9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2842" y="1488"/>
              <a:ext cx="836" cy="8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00000"/>
                </a:lnSpc>
                <a:spcBef>
                  <a:spcPct val="0"/>
                </a:spcBef>
                <a:tabLst>
                  <a:tab pos="227013" algn="l"/>
                </a:tabLst>
              </a:pPr>
              <a:r>
                <a:rPr lang="en-US" sz="1800" u="sng"/>
                <a:t>Main Loop</a:t>
              </a:r>
            </a:p>
            <a:p>
              <a:pPr marL="457200" indent="-457200">
                <a:lnSpc>
                  <a:spcPct val="140000"/>
                </a:lnSpc>
                <a:spcBef>
                  <a:spcPct val="0"/>
                </a:spcBef>
                <a:tabLst>
                  <a:tab pos="227013" algn="l"/>
                </a:tabLst>
              </a:pPr>
              <a:r>
                <a:rPr lang="en-US" sz="1800"/>
                <a:t>while(1)</a:t>
              </a:r>
            </a:p>
            <a:p>
              <a:pPr marL="457200" indent="-457200">
                <a:lnSpc>
                  <a:spcPct val="100000"/>
                </a:lnSpc>
                <a:spcBef>
                  <a:spcPct val="0"/>
                </a:spcBef>
                <a:tabLst>
                  <a:tab pos="227013" algn="l"/>
                </a:tabLst>
              </a:pPr>
              <a:r>
                <a:rPr lang="en-US" sz="1800"/>
                <a:t>{</a:t>
              </a:r>
            </a:p>
            <a:p>
              <a:pPr marL="457200" indent="-457200">
                <a:lnSpc>
                  <a:spcPct val="140000"/>
                </a:lnSpc>
                <a:spcBef>
                  <a:spcPct val="0"/>
                </a:spcBef>
                <a:tabLst>
                  <a:tab pos="227013" algn="l"/>
                </a:tabLst>
              </a:pPr>
              <a:r>
                <a:rPr lang="en-US" sz="1800"/>
                <a:t>}</a:t>
              </a:r>
            </a:p>
          </p:txBody>
        </p:sp>
      </p:grpSp>
      <p:grpSp>
        <p:nvGrpSpPr>
          <p:cNvPr id="267312" name="Group 48"/>
          <p:cNvGrpSpPr>
            <a:grpSpLocks/>
          </p:cNvGrpSpPr>
          <p:nvPr/>
        </p:nvGrpSpPr>
        <p:grpSpPr bwMode="auto">
          <a:xfrm>
            <a:off x="6017091" y="2393950"/>
            <a:ext cx="2971800" cy="1549400"/>
            <a:chOff x="3822" y="1508"/>
            <a:chExt cx="1872" cy="976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830" y="1526"/>
              <a:ext cx="1864" cy="9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2" name="Text Box 18"/>
            <p:cNvSpPr txBox="1">
              <a:spLocks noChangeArrowheads="1"/>
            </p:cNvSpPr>
            <p:nvPr/>
          </p:nvSpPr>
          <p:spPr bwMode="auto">
            <a:xfrm>
              <a:off x="3822" y="1508"/>
              <a:ext cx="1862" cy="9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/>
                <a:t>           </a:t>
              </a:r>
              <a:r>
                <a:rPr lang="en-US" sz="1800" u="sng"/>
                <a:t>ADC ISR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read the ADC result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write to result buffer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adjust the buffer pointer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toggle the GPIO pin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return from interrupt</a:t>
              </a:r>
            </a:p>
          </p:txBody>
        </p:sp>
      </p:grpSp>
      <p:sp>
        <p:nvSpPr>
          <p:cNvPr id="267283" name="Line 19"/>
          <p:cNvSpPr>
            <a:spLocks noChangeShapeType="1"/>
          </p:cNvSpPr>
          <p:nvPr/>
        </p:nvSpPr>
        <p:spPr bwMode="auto">
          <a:xfrm>
            <a:off x="959316" y="16319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84" name="Line 20"/>
          <p:cNvSpPr>
            <a:spLocks noChangeShapeType="1"/>
          </p:cNvSpPr>
          <p:nvPr/>
        </p:nvSpPr>
        <p:spPr bwMode="auto">
          <a:xfrm>
            <a:off x="2616666" y="26289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85" name="Line 21"/>
          <p:cNvSpPr>
            <a:spLocks noChangeShapeType="1"/>
          </p:cNvSpPr>
          <p:nvPr/>
        </p:nvSpPr>
        <p:spPr bwMode="auto">
          <a:xfrm>
            <a:off x="2616666" y="45339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7309" name="Group 45"/>
          <p:cNvGrpSpPr>
            <a:grpSpLocks/>
          </p:cNvGrpSpPr>
          <p:nvPr/>
        </p:nvGrpSpPr>
        <p:grpSpPr bwMode="auto">
          <a:xfrm>
            <a:off x="3988266" y="2895600"/>
            <a:ext cx="457200" cy="2705100"/>
            <a:chOff x="2544" y="2088"/>
            <a:chExt cx="288" cy="1440"/>
          </a:xfrm>
        </p:grpSpPr>
        <p:sp>
          <p:nvSpPr>
            <p:cNvPr id="267286" name="Line 22"/>
            <p:cNvSpPr>
              <a:spLocks noChangeShapeType="1"/>
            </p:cNvSpPr>
            <p:nvPr/>
          </p:nvSpPr>
          <p:spPr bwMode="auto">
            <a:xfrm>
              <a:off x="2544" y="35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7" name="Line 23"/>
            <p:cNvSpPr>
              <a:spLocks noChangeShapeType="1"/>
            </p:cNvSpPr>
            <p:nvPr/>
          </p:nvSpPr>
          <p:spPr bwMode="auto">
            <a:xfrm flipH="1">
              <a:off x="2694" y="2096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>
              <a:off x="2688" y="2088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290" name="Line 26"/>
          <p:cNvSpPr>
            <a:spLocks noChangeShapeType="1"/>
          </p:cNvSpPr>
          <p:nvPr/>
        </p:nvSpPr>
        <p:spPr bwMode="auto">
          <a:xfrm flipV="1">
            <a:off x="5112216" y="3962400"/>
            <a:ext cx="0" cy="615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1" name="Line 27"/>
          <p:cNvSpPr>
            <a:spLocks noChangeShapeType="1"/>
          </p:cNvSpPr>
          <p:nvPr/>
        </p:nvSpPr>
        <p:spPr bwMode="auto">
          <a:xfrm flipV="1">
            <a:off x="7369641" y="1739900"/>
            <a:ext cx="0" cy="679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2" name="Line 28"/>
          <p:cNvSpPr>
            <a:spLocks noChangeShapeType="1"/>
          </p:cNvSpPr>
          <p:nvPr/>
        </p:nvSpPr>
        <p:spPr bwMode="auto">
          <a:xfrm flipV="1">
            <a:off x="7366466" y="3943350"/>
            <a:ext cx="0" cy="63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Line 29"/>
          <p:cNvSpPr>
            <a:spLocks noChangeShapeType="1"/>
          </p:cNvSpPr>
          <p:nvPr/>
        </p:nvSpPr>
        <p:spPr bwMode="auto">
          <a:xfrm flipH="1">
            <a:off x="5110629" y="4572000"/>
            <a:ext cx="2268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Line 30"/>
          <p:cNvSpPr>
            <a:spLocks noChangeShapeType="1"/>
          </p:cNvSpPr>
          <p:nvPr/>
        </p:nvSpPr>
        <p:spPr bwMode="auto">
          <a:xfrm flipH="1">
            <a:off x="5112216" y="1749425"/>
            <a:ext cx="2268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Text Box 31"/>
          <p:cNvSpPr txBox="1">
            <a:spLocks noChangeArrowheads="1"/>
          </p:cNvSpPr>
          <p:nvPr/>
        </p:nvSpPr>
        <p:spPr bwMode="auto">
          <a:xfrm>
            <a:off x="5385266" y="1403350"/>
            <a:ext cx="16827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ADC interrupt</a:t>
            </a:r>
          </a:p>
        </p:txBody>
      </p:sp>
      <p:sp>
        <p:nvSpPr>
          <p:cNvPr id="267296" name="Text Box 32"/>
          <p:cNvSpPr txBox="1">
            <a:spLocks noChangeArrowheads="1"/>
          </p:cNvSpPr>
          <p:nvPr/>
        </p:nvSpPr>
        <p:spPr bwMode="auto">
          <a:xfrm>
            <a:off x="5794841" y="4527550"/>
            <a:ext cx="8445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return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>
                <a:latin typeface="Arial Narrow" pitchFamily="34" charset="0"/>
              </a:rPr>
              <a:t>C2000 Technical Training</a:t>
            </a:r>
          </a:p>
          <a:p>
            <a:pPr algn="ctr"/>
            <a:endParaRPr lang="en-US" sz="2800" b="0" dirty="0">
              <a:effectLst/>
              <a:latin typeface="Arial" charset="0"/>
            </a:endParaRPr>
          </a:p>
          <a:p>
            <a:pPr algn="ctr"/>
            <a:r>
              <a:rPr lang="en-US" sz="2800" b="0" dirty="0">
                <a:effectLst/>
                <a:latin typeface="Arial" charset="0"/>
              </a:rPr>
              <a:t>www.ti.com/c2000</a:t>
            </a: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162-4CFE-4667-92B6-C03BFAA6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Analog Group Connection on F28003x</a:t>
            </a:r>
            <a:br>
              <a:rPr lang="en-US" dirty="0"/>
            </a:br>
            <a:r>
              <a:rPr lang="en-US" dirty="0"/>
              <a:t>Similar to F28004x’s except for no PGA</a:t>
            </a:r>
            <a:br>
              <a:rPr lang="en-US" dirty="0"/>
            </a:br>
            <a:r>
              <a:rPr lang="en-US" dirty="0"/>
              <a:t>See Sec 7.13 of F28003x datasheet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05030-73FB-41E5-835C-D520EFC6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90" y="1931205"/>
            <a:ext cx="6188338" cy="47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A9D9-D24A-46D5-A474-53AAC989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Sec 7.13 of F28003x datasheet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7D984-3D7C-4AEE-83A7-1B71AA2A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60" y="1443377"/>
            <a:ext cx="5491915" cy="5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C872-0761-4472-84B8-2C7DB1D8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Sec 7.13 of F28003x datasheet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C755A-A435-4FD6-903E-9CB3E373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549"/>
            <a:ext cx="9144000" cy="53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4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40F1-8146-4B58-9153-D0C7023C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(refer to each datasheet)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658FF-2942-49C5-89A7-D220F17B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30" y="663840"/>
            <a:ext cx="3827896" cy="298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1E877-C345-4B37-B46C-1E80D574B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5" y="3736240"/>
            <a:ext cx="3951915" cy="3001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363AC9-ECB6-4272-B8AC-6144BE446F45}"/>
              </a:ext>
            </a:extLst>
          </p:cNvPr>
          <p:cNvSpPr txBox="1"/>
          <p:nvPr/>
        </p:nvSpPr>
        <p:spPr>
          <a:xfrm>
            <a:off x="462665" y="5694895"/>
            <a:ext cx="3951915" cy="4862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ffectLst/>
              </a:rPr>
              <a:t>F28003x INL/DNL are much better than dsPIC33CK/CH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4DDA4-D8C8-4BC7-82E5-D3BCC08F8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5" y="817459"/>
            <a:ext cx="4339765" cy="46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10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23E5-48D3-4F91-B38D-D2B92BFB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Open/Short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5115A-9C97-40F3-8C4A-50EAF190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5" y="761031"/>
            <a:ext cx="4378170" cy="3623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209B3F-9A63-45ED-A4DD-43A74BEC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10" y="1623965"/>
            <a:ext cx="5529747" cy="2011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F4B59-B2DB-4E2D-8F09-640E0F799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35" y="4384931"/>
            <a:ext cx="6836152" cy="215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9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E0D4-45C0-480F-B0F2-8FFCAA13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CF0D6-896B-4089-A9BF-983800D8ABB2}"/>
              </a:ext>
            </a:extLst>
          </p:cNvPr>
          <p:cNvSpPr txBox="1"/>
          <p:nvPr/>
        </p:nvSpPr>
        <p:spPr>
          <a:xfrm>
            <a:off x="462665" y="1009485"/>
            <a:ext cx="4224550" cy="15204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effectLst/>
              </a:rPr>
              <a:t>Input impedance is as small as possible to have fastest S/H (ACQPS)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effectLst/>
              </a:rPr>
              <a:t>If Comparators are enabled, </a:t>
            </a:r>
            <a:r>
              <a:rPr lang="en-US" dirty="0">
                <a:solidFill>
                  <a:schemeClr val="dk1"/>
                </a:solidFill>
              </a:rPr>
              <a:t>Cp is little affected.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effectLst/>
              </a:rPr>
              <a:t>ADCINB3 is of larger Cp and not recommended for fast sampling.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31D87-97EF-46F7-BCD0-F5A6CE5E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0" y="3045061"/>
            <a:ext cx="5650947" cy="2992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396F70-34A2-407E-A483-F05776AF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85" y="756261"/>
            <a:ext cx="3774195" cy="4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1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8D05-B618-4D7A-8675-9D54C82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16.13.1 (TRM) </a:t>
            </a:r>
            <a:br>
              <a:rPr lang="en-US" dirty="0"/>
            </a:br>
            <a:r>
              <a:rPr lang="en-US" dirty="0"/>
              <a:t>Ensuring Synchronous Operation (1/3)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33681-1B7B-4991-9332-BA6D0442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5" y="1009485"/>
            <a:ext cx="7373760" cy="1872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0BB8C2-D986-4D8D-9737-07D119BD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10" y="2814520"/>
            <a:ext cx="6598442" cy="38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34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628C-4273-4679-97E8-3D7F63F4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16.13.1 (TRM) </a:t>
            </a:r>
            <a:br>
              <a:rPr lang="en-US" dirty="0"/>
            </a:br>
            <a:r>
              <a:rPr lang="en-US" dirty="0"/>
              <a:t>Ensuring Synchronous Operation (2/3)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EC0BF-670A-4A60-8F8E-19008485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750"/>
            <a:ext cx="9144000" cy="2183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B343E-2912-4A17-85D9-D78F2EA9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" y="3928265"/>
            <a:ext cx="9144000" cy="20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4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835"/>
            <a:ext cx="9144000" cy="609600"/>
          </a:xfrm>
        </p:spPr>
        <p:txBody>
          <a:bodyPr>
            <a:noAutofit/>
          </a:bodyPr>
          <a:lstStyle/>
          <a:p>
            <a:r>
              <a:rPr lang="en-US" dirty="0"/>
              <a:t>ADC </a:t>
            </a:r>
            <a:r>
              <a:rPr lang="en-US" dirty="0" err="1"/>
              <a:t>SOCx</a:t>
            </a:r>
            <a:r>
              <a:rPr lang="en-US" dirty="0"/>
              <a:t> Functional Diagram</a:t>
            </a:r>
          </a:p>
        </p:txBody>
      </p:sp>
      <p:sp>
        <p:nvSpPr>
          <p:cNvPr id="370921" name="Text Box 233"/>
          <p:cNvSpPr txBox="1">
            <a:spLocks noChangeArrowheads="1"/>
          </p:cNvSpPr>
          <p:nvPr/>
        </p:nvSpPr>
        <p:spPr bwMode="auto">
          <a:xfrm>
            <a:off x="103782" y="6333192"/>
            <a:ext cx="1920785" cy="43704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400" b="0" i="1" dirty="0">
                <a:effectLst/>
                <a:latin typeface="Arial" pitchFamily="34" charset="0"/>
                <a:cs typeface="Arial" pitchFamily="34" charset="0"/>
              </a:rPr>
              <a:t>This block diagram is replicated 16 times</a:t>
            </a:r>
          </a:p>
        </p:txBody>
      </p:sp>
      <p:sp>
        <p:nvSpPr>
          <p:cNvPr id="370965" name="Rectangle 277"/>
          <p:cNvSpPr>
            <a:spLocks noChangeArrowheads="1"/>
          </p:cNvSpPr>
          <p:nvPr/>
        </p:nvSpPr>
        <p:spPr bwMode="auto">
          <a:xfrm>
            <a:off x="711154" y="4818482"/>
            <a:ext cx="884238" cy="5762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0" bIns="0" anchor="ctr"/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ADCINT1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ADCINT2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90" name="Line 102"/>
          <p:cNvSpPr>
            <a:spLocks noChangeShapeType="1"/>
          </p:cNvSpPr>
          <p:nvPr/>
        </p:nvSpPr>
        <p:spPr bwMode="auto">
          <a:xfrm>
            <a:off x="1593812" y="4939640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91" name="Line 103"/>
          <p:cNvSpPr>
            <a:spLocks noChangeShapeType="1"/>
          </p:cNvSpPr>
          <p:nvPr/>
        </p:nvSpPr>
        <p:spPr bwMode="auto">
          <a:xfrm>
            <a:off x="1593812" y="5231740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99" name="Text Box 111"/>
          <p:cNvSpPr txBox="1">
            <a:spLocks noChangeArrowheads="1"/>
          </p:cNvSpPr>
          <p:nvPr/>
        </p:nvSpPr>
        <p:spPr bwMode="auto">
          <a:xfrm>
            <a:off x="592091" y="5472532"/>
            <a:ext cx="1190625" cy="221599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Re-Trigger</a:t>
            </a:r>
          </a:p>
        </p:txBody>
      </p:sp>
      <p:sp>
        <p:nvSpPr>
          <p:cNvPr id="370835" name="AutoShape 147"/>
          <p:cNvSpPr>
            <a:spLocks noChangeArrowheads="1"/>
          </p:cNvSpPr>
          <p:nvPr/>
        </p:nvSpPr>
        <p:spPr bwMode="auto">
          <a:xfrm rot="5400000" flipH="1">
            <a:off x="7112416" y="2420009"/>
            <a:ext cx="1314450" cy="2286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38" name="Text Box 150"/>
          <p:cNvSpPr txBox="1">
            <a:spLocks noChangeArrowheads="1"/>
          </p:cNvSpPr>
          <p:nvPr/>
        </p:nvSpPr>
        <p:spPr bwMode="auto">
          <a:xfrm>
            <a:off x="8041104" y="1979519"/>
            <a:ext cx="962123" cy="110491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ADCINT1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ADCINT2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ADCINT3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ADCINT4</a:t>
            </a:r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48" name="Line 160"/>
          <p:cNvSpPr>
            <a:spLocks noChangeShapeType="1"/>
          </p:cNvSpPr>
          <p:nvPr/>
        </p:nvSpPr>
        <p:spPr bwMode="auto">
          <a:xfrm>
            <a:off x="7887116" y="2101757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49" name="Line 161"/>
          <p:cNvSpPr>
            <a:spLocks noChangeShapeType="1"/>
          </p:cNvSpPr>
          <p:nvPr/>
        </p:nvSpPr>
        <p:spPr bwMode="auto">
          <a:xfrm>
            <a:off x="7887116" y="2377982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50" name="Line 162"/>
          <p:cNvSpPr>
            <a:spLocks noChangeShapeType="1"/>
          </p:cNvSpPr>
          <p:nvPr/>
        </p:nvSpPr>
        <p:spPr bwMode="auto">
          <a:xfrm>
            <a:off x="7887116" y="2651032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51" name="Line 163"/>
          <p:cNvSpPr>
            <a:spLocks noChangeShapeType="1"/>
          </p:cNvSpPr>
          <p:nvPr/>
        </p:nvSpPr>
        <p:spPr bwMode="auto">
          <a:xfrm>
            <a:off x="7887116" y="2930432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76" name="Rectangle 188"/>
          <p:cNvSpPr>
            <a:spLocks noChangeArrowheads="1"/>
          </p:cNvSpPr>
          <p:nvPr/>
        </p:nvSpPr>
        <p:spPr bwMode="auto">
          <a:xfrm>
            <a:off x="4167603" y="2183472"/>
            <a:ext cx="758825" cy="6921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Select</a:t>
            </a:r>
          </a:p>
        </p:txBody>
      </p:sp>
      <p:sp>
        <p:nvSpPr>
          <p:cNvPr id="370885" name="Line 197"/>
          <p:cNvSpPr>
            <a:spLocks noChangeShapeType="1"/>
          </p:cNvSpPr>
          <p:nvPr/>
        </p:nvSpPr>
        <p:spPr bwMode="auto">
          <a:xfrm>
            <a:off x="4926428" y="2529547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93" name="Rectangle 205"/>
          <p:cNvSpPr>
            <a:spLocks noChangeArrowheads="1"/>
          </p:cNvSpPr>
          <p:nvPr/>
        </p:nvSpPr>
        <p:spPr bwMode="auto">
          <a:xfrm>
            <a:off x="5220116" y="2183472"/>
            <a:ext cx="758825" cy="6921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Window</a:t>
            </a:r>
          </a:p>
        </p:txBody>
      </p:sp>
      <p:sp>
        <p:nvSpPr>
          <p:cNvPr id="370894" name="Rectangle 206"/>
          <p:cNvSpPr>
            <a:spLocks noChangeArrowheads="1"/>
          </p:cNvSpPr>
          <p:nvPr/>
        </p:nvSpPr>
        <p:spPr bwMode="auto">
          <a:xfrm>
            <a:off x="6274216" y="2183472"/>
            <a:ext cx="758825" cy="6921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Result</a:t>
            </a:r>
          </a:p>
          <a:p>
            <a:pPr algn="ctr"/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Register</a:t>
            </a:r>
          </a:p>
        </p:txBody>
      </p:sp>
      <p:sp>
        <p:nvSpPr>
          <p:cNvPr id="370895" name="Line 207"/>
          <p:cNvSpPr>
            <a:spLocks noChangeShapeType="1"/>
          </p:cNvSpPr>
          <p:nvPr/>
        </p:nvSpPr>
        <p:spPr bwMode="auto">
          <a:xfrm>
            <a:off x="5974178" y="2531135"/>
            <a:ext cx="30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898" name="Line 210"/>
          <p:cNvSpPr>
            <a:spLocks noChangeShapeType="1"/>
          </p:cNvSpPr>
          <p:nvPr/>
        </p:nvSpPr>
        <p:spPr bwMode="auto">
          <a:xfrm>
            <a:off x="7029866" y="2535897"/>
            <a:ext cx="62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14" name="Text Box 226"/>
          <p:cNvSpPr txBox="1">
            <a:spLocks noChangeArrowheads="1"/>
          </p:cNvSpPr>
          <p:nvPr/>
        </p:nvSpPr>
        <p:spPr bwMode="auto">
          <a:xfrm>
            <a:off x="3785016" y="2651785"/>
            <a:ext cx="138113" cy="6619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40000"/>
              </a:lnSpc>
            </a:pP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S</a:t>
            </a:r>
          </a:p>
          <a:p>
            <a:pPr algn="ctr">
              <a:lnSpc>
                <a:spcPct val="40000"/>
              </a:lnSpc>
            </a:pP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O</a:t>
            </a:r>
          </a:p>
          <a:p>
            <a:pPr algn="ctr">
              <a:lnSpc>
                <a:spcPct val="40000"/>
              </a:lnSpc>
            </a:pP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C</a:t>
            </a:r>
          </a:p>
          <a:p>
            <a:pPr algn="ctr">
              <a:lnSpc>
                <a:spcPct val="40000"/>
              </a:lnSpc>
            </a:pP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70915" name="Text Box 227"/>
          <p:cNvSpPr txBox="1">
            <a:spLocks noChangeArrowheads="1"/>
          </p:cNvSpPr>
          <p:nvPr/>
        </p:nvSpPr>
        <p:spPr bwMode="auto">
          <a:xfrm>
            <a:off x="7241003" y="2672422"/>
            <a:ext cx="138113" cy="6619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4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E</a:t>
            </a:r>
          </a:p>
          <a:p>
            <a:pPr algn="ctr">
              <a:lnSpc>
                <a:spcPct val="4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O</a:t>
            </a:r>
          </a:p>
          <a:p>
            <a:pPr algn="ctr">
              <a:lnSpc>
                <a:spcPct val="4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C</a:t>
            </a:r>
          </a:p>
          <a:p>
            <a:pPr algn="ctr">
              <a:lnSpc>
                <a:spcPct val="40000"/>
              </a:lnSpc>
            </a:pPr>
            <a:r>
              <a:rPr lang="en-US" sz="1400" b="0">
                <a:effectLst/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70916" name="Line 228"/>
          <p:cNvSpPr>
            <a:spLocks noChangeShapeType="1"/>
          </p:cNvSpPr>
          <p:nvPr/>
        </p:nvSpPr>
        <p:spPr bwMode="auto">
          <a:xfrm>
            <a:off x="3573878" y="2534310"/>
            <a:ext cx="590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18" name="Line 230"/>
          <p:cNvSpPr>
            <a:spLocks noChangeShapeType="1"/>
          </p:cNvSpPr>
          <p:nvPr/>
        </p:nvSpPr>
        <p:spPr bwMode="auto">
          <a:xfrm>
            <a:off x="2543591" y="2294597"/>
            <a:ext cx="719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2" name="Text Box 234"/>
          <p:cNvSpPr txBox="1">
            <a:spLocks noChangeArrowheads="1"/>
          </p:cNvSpPr>
          <p:nvPr/>
        </p:nvSpPr>
        <p:spPr bwMode="auto">
          <a:xfrm>
            <a:off x="2563601" y="932905"/>
            <a:ext cx="6383029" cy="28931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rIns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ADC_setupSOC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channel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sampleWindow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4" name="Text Box 236"/>
          <p:cNvSpPr txBox="1">
            <a:spLocks noChangeArrowheads="1"/>
          </p:cNvSpPr>
          <p:nvPr/>
        </p:nvSpPr>
        <p:spPr bwMode="auto">
          <a:xfrm>
            <a:off x="2925434" y="5429995"/>
            <a:ext cx="5491915" cy="332399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91440" bIns="91440">
            <a:spAutoFit/>
          </a:bodyPr>
          <a:lstStyle/>
          <a:p>
            <a:pPr>
              <a:lnSpc>
                <a:spcPct val="60000"/>
              </a:lnSpc>
              <a:spcBef>
                <a:spcPct val="40000"/>
              </a:spcBef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ADC_setInterruptSOCTrigger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5" name="Text Box 237"/>
          <p:cNvSpPr txBox="1">
            <a:spLocks noChangeArrowheads="1"/>
          </p:cNvSpPr>
          <p:nvPr/>
        </p:nvSpPr>
        <p:spPr bwMode="auto">
          <a:xfrm>
            <a:off x="3727090" y="4154233"/>
            <a:ext cx="5338295" cy="60939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ADC_setInterruptSource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adcIntNum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</a:t>
            </a:r>
            <a:r>
              <a:rPr lang="en-US" dirty="0"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enable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|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disable</a:t>
            </a:r>
            <a:r>
              <a:rPr lang="en-US" dirty="0"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Interrupt(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adcIntNum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6" name="Text Box 238"/>
          <p:cNvSpPr txBox="1">
            <a:spLocks noChangeArrowheads="1"/>
          </p:cNvSpPr>
          <p:nvPr/>
        </p:nvSpPr>
        <p:spPr bwMode="auto">
          <a:xfrm>
            <a:off x="3319395" y="3386133"/>
            <a:ext cx="4132980" cy="28931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ADC_readResult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resultBase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 </a:t>
            </a:r>
            <a:endParaRPr lang="en-US" sz="1600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8" name="Freeform 240"/>
          <p:cNvSpPr>
            <a:spLocks/>
          </p:cNvSpPr>
          <p:nvPr/>
        </p:nvSpPr>
        <p:spPr bwMode="auto">
          <a:xfrm>
            <a:off x="2218158" y="2522434"/>
            <a:ext cx="1026657" cy="1770846"/>
          </a:xfrm>
          <a:custGeom>
            <a:avLst/>
            <a:gdLst>
              <a:gd name="connsiteX0" fmla="*/ 0 w 7146"/>
              <a:gd name="connsiteY0" fmla="*/ 9968 h 9982"/>
              <a:gd name="connsiteX1" fmla="*/ 4085 w 7146"/>
              <a:gd name="connsiteY1" fmla="*/ 9982 h 9982"/>
              <a:gd name="connsiteX2" fmla="*/ 4085 w 7146"/>
              <a:gd name="connsiteY2" fmla="*/ 0 h 9982"/>
              <a:gd name="connsiteX3" fmla="*/ 7146 w 7146"/>
              <a:gd name="connsiteY3" fmla="*/ 0 h 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6" h="9982">
                <a:moveTo>
                  <a:pt x="0" y="9968"/>
                </a:moveTo>
                <a:lnTo>
                  <a:pt x="4085" y="9982"/>
                </a:lnTo>
                <a:lnTo>
                  <a:pt x="4085" y="0"/>
                </a:lnTo>
                <a:lnTo>
                  <a:pt x="7146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29" name="Freeform 241"/>
          <p:cNvSpPr>
            <a:spLocks/>
          </p:cNvSpPr>
          <p:nvPr/>
        </p:nvSpPr>
        <p:spPr bwMode="auto">
          <a:xfrm>
            <a:off x="2165939" y="5360552"/>
            <a:ext cx="793051" cy="22277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753"/>
              </a:cxn>
              <a:cxn ang="0">
                <a:pos x="411" y="753"/>
              </a:cxn>
            </a:cxnLst>
            <a:rect l="0" t="0" r="r" b="b"/>
            <a:pathLst>
              <a:path w="411" h="753">
                <a:moveTo>
                  <a:pt x="2" y="0"/>
                </a:moveTo>
                <a:lnTo>
                  <a:pt x="0" y="753"/>
                </a:lnTo>
                <a:lnTo>
                  <a:pt x="411" y="753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31" name="Freeform 243"/>
          <p:cNvSpPr>
            <a:spLocks/>
          </p:cNvSpPr>
          <p:nvPr/>
        </p:nvSpPr>
        <p:spPr bwMode="auto">
          <a:xfrm>
            <a:off x="7540393" y="3032739"/>
            <a:ext cx="230187" cy="1124015"/>
          </a:xfrm>
          <a:custGeom>
            <a:avLst/>
            <a:gdLst/>
            <a:ahLst/>
            <a:cxnLst>
              <a:cxn ang="0">
                <a:pos x="194" y="0"/>
              </a:cxn>
              <a:cxn ang="0">
                <a:pos x="0" y="0"/>
              </a:cxn>
              <a:cxn ang="0">
                <a:pos x="0" y="581"/>
              </a:cxn>
            </a:cxnLst>
            <a:rect l="0" t="0" r="r" b="b"/>
            <a:pathLst>
              <a:path w="194" h="581">
                <a:moveTo>
                  <a:pt x="194" y="0"/>
                </a:moveTo>
                <a:lnTo>
                  <a:pt x="0" y="0"/>
                </a:lnTo>
                <a:lnTo>
                  <a:pt x="0" y="581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33" name="Line 245"/>
          <p:cNvSpPr>
            <a:spLocks noChangeShapeType="1"/>
          </p:cNvSpPr>
          <p:nvPr/>
        </p:nvSpPr>
        <p:spPr bwMode="auto">
          <a:xfrm>
            <a:off x="4543389" y="1251008"/>
            <a:ext cx="0" cy="93246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64" name="Freeform 276"/>
          <p:cNvSpPr>
            <a:spLocks/>
          </p:cNvSpPr>
          <p:nvPr/>
        </p:nvSpPr>
        <p:spPr bwMode="auto">
          <a:xfrm>
            <a:off x="2264673" y="2734811"/>
            <a:ext cx="984904" cy="2371802"/>
          </a:xfrm>
          <a:custGeom>
            <a:avLst/>
            <a:gdLst>
              <a:gd name="connsiteX0" fmla="*/ 0 w 6656"/>
              <a:gd name="connsiteY0" fmla="*/ 10000 h 10000"/>
              <a:gd name="connsiteX1" fmla="*/ 5013 w 6656"/>
              <a:gd name="connsiteY1" fmla="*/ 9974 h 10000"/>
              <a:gd name="connsiteX2" fmla="*/ 5013 w 6656"/>
              <a:gd name="connsiteY2" fmla="*/ 0 h 10000"/>
              <a:gd name="connsiteX3" fmla="*/ 6656 w 6656"/>
              <a:gd name="connsiteY3" fmla="*/ 0 h 10000"/>
              <a:gd name="connsiteX0" fmla="*/ 0 w 10074"/>
              <a:gd name="connsiteY0" fmla="*/ 9961 h 9974"/>
              <a:gd name="connsiteX1" fmla="*/ 7606 w 10074"/>
              <a:gd name="connsiteY1" fmla="*/ 9974 h 9974"/>
              <a:gd name="connsiteX2" fmla="*/ 7606 w 10074"/>
              <a:gd name="connsiteY2" fmla="*/ 0 h 9974"/>
              <a:gd name="connsiteX3" fmla="*/ 10074 w 10074"/>
              <a:gd name="connsiteY3" fmla="*/ 0 h 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4" h="9974">
                <a:moveTo>
                  <a:pt x="0" y="9961"/>
                </a:moveTo>
                <a:lnTo>
                  <a:pt x="7606" y="9974"/>
                </a:lnTo>
                <a:lnTo>
                  <a:pt x="7606" y="0"/>
                </a:lnTo>
                <a:lnTo>
                  <a:pt x="10074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919" name="Rectangle 231"/>
          <p:cNvSpPr>
            <a:spLocks noChangeArrowheads="1"/>
          </p:cNvSpPr>
          <p:nvPr/>
        </p:nvSpPr>
        <p:spPr bwMode="auto">
          <a:xfrm>
            <a:off x="551676" y="4156754"/>
            <a:ext cx="1477963" cy="26828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Software Trigger</a:t>
            </a:r>
          </a:p>
        </p:txBody>
      </p:sp>
      <p:sp>
        <p:nvSpPr>
          <p:cNvPr id="370751" name="AutoShape 63"/>
          <p:cNvSpPr>
            <a:spLocks noChangeArrowheads="1"/>
          </p:cNvSpPr>
          <p:nvPr/>
        </p:nvSpPr>
        <p:spPr bwMode="auto">
          <a:xfrm rot="16200000">
            <a:off x="1021739" y="2161978"/>
            <a:ext cx="2776102" cy="2508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52" name="Text Box 64"/>
          <p:cNvSpPr txBox="1">
            <a:spLocks noChangeArrowheads="1"/>
          </p:cNvSpPr>
          <p:nvPr/>
        </p:nvSpPr>
        <p:spPr bwMode="auto">
          <a:xfrm>
            <a:off x="155425" y="1034452"/>
            <a:ext cx="1974964" cy="2505301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TINT0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(CPU1 Timer 0)</a:t>
            </a:r>
          </a:p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TINT1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(CPU1 Timer 1)</a:t>
            </a:r>
          </a:p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TINT2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(CPU1 Timer 2)</a:t>
            </a:r>
          </a:p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ADCEXTSOC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(GPIO)</a:t>
            </a:r>
          </a:p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SOCA/C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(ePWM1)</a:t>
            </a:r>
          </a:p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SOCB/D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(ePWM1)</a:t>
            </a:r>
          </a:p>
          <a:p>
            <a:pPr algn="r"/>
            <a:endParaRPr lang="en-US" sz="1400" b="0" dirty="0">
              <a:effectLst/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SOCA/C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(ePWM8)</a:t>
            </a:r>
          </a:p>
          <a:p>
            <a:pPr algn="r"/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SOCB/D </a:t>
            </a:r>
            <a:r>
              <a:rPr lang="en-US" sz="1400" b="0" dirty="0">
                <a:effectLst/>
                <a:latin typeface="Arial" pitchFamily="34" charset="0"/>
                <a:cs typeface="Arial" pitchFamily="34" charset="0"/>
              </a:rPr>
              <a:t>(ePWM8)</a:t>
            </a:r>
          </a:p>
        </p:txBody>
      </p:sp>
      <p:grpSp>
        <p:nvGrpSpPr>
          <p:cNvPr id="370753" name="Group 65"/>
          <p:cNvGrpSpPr>
            <a:grpSpLocks/>
          </p:cNvGrpSpPr>
          <p:nvPr/>
        </p:nvGrpSpPr>
        <p:grpSpPr bwMode="auto">
          <a:xfrm>
            <a:off x="974689" y="2638743"/>
            <a:ext cx="55563" cy="287338"/>
            <a:chOff x="4453" y="3249"/>
            <a:chExt cx="35" cy="181"/>
          </a:xfrm>
        </p:grpSpPr>
        <p:sp>
          <p:nvSpPr>
            <p:cNvPr id="370754" name="Oval 66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755" name="Oval 67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756" name="Oval 68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0757" name="Group 69"/>
          <p:cNvGrpSpPr>
            <a:grpSpLocks/>
          </p:cNvGrpSpPr>
          <p:nvPr/>
        </p:nvGrpSpPr>
        <p:grpSpPr bwMode="auto">
          <a:xfrm>
            <a:off x="1649377" y="2638743"/>
            <a:ext cx="55563" cy="287338"/>
            <a:chOff x="4453" y="3249"/>
            <a:chExt cx="35" cy="181"/>
          </a:xfrm>
        </p:grpSpPr>
        <p:sp>
          <p:nvSpPr>
            <p:cNvPr id="370758" name="Oval 70"/>
            <p:cNvSpPr>
              <a:spLocks noChangeArrowheads="1"/>
            </p:cNvSpPr>
            <p:nvPr/>
          </p:nvSpPr>
          <p:spPr bwMode="auto">
            <a:xfrm>
              <a:off x="4453" y="3249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759" name="Oval 71"/>
            <p:cNvSpPr>
              <a:spLocks noChangeArrowheads="1"/>
            </p:cNvSpPr>
            <p:nvPr/>
          </p:nvSpPr>
          <p:spPr bwMode="auto">
            <a:xfrm>
              <a:off x="4453" y="3321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760" name="Oval 72"/>
            <p:cNvSpPr>
              <a:spLocks noChangeArrowheads="1"/>
            </p:cNvSpPr>
            <p:nvPr/>
          </p:nvSpPr>
          <p:spPr bwMode="auto">
            <a:xfrm>
              <a:off x="4453" y="3394"/>
              <a:ext cx="35" cy="3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0762" name="Line 74"/>
          <p:cNvSpPr>
            <a:spLocks noChangeShapeType="1"/>
          </p:cNvSpPr>
          <p:nvPr/>
        </p:nvSpPr>
        <p:spPr bwMode="auto">
          <a:xfrm>
            <a:off x="2031934" y="4293280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3" name="Line 75"/>
          <p:cNvSpPr>
            <a:spLocks noChangeShapeType="1"/>
          </p:cNvSpPr>
          <p:nvPr/>
        </p:nvSpPr>
        <p:spPr bwMode="auto">
          <a:xfrm>
            <a:off x="2071652" y="118109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4" name="Line 76"/>
          <p:cNvSpPr>
            <a:spLocks noChangeShapeType="1"/>
          </p:cNvSpPr>
          <p:nvPr/>
        </p:nvSpPr>
        <p:spPr bwMode="auto">
          <a:xfrm>
            <a:off x="2071652" y="145414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5" name="Line 77"/>
          <p:cNvSpPr>
            <a:spLocks noChangeShapeType="1"/>
          </p:cNvSpPr>
          <p:nvPr/>
        </p:nvSpPr>
        <p:spPr bwMode="auto">
          <a:xfrm>
            <a:off x="2071652" y="173354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6" name="Line 78"/>
          <p:cNvSpPr>
            <a:spLocks noChangeShapeType="1"/>
          </p:cNvSpPr>
          <p:nvPr/>
        </p:nvSpPr>
        <p:spPr bwMode="auto">
          <a:xfrm>
            <a:off x="2071652" y="2011354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7" name="Line 79"/>
          <p:cNvSpPr>
            <a:spLocks noChangeShapeType="1"/>
          </p:cNvSpPr>
          <p:nvPr/>
        </p:nvSpPr>
        <p:spPr bwMode="auto">
          <a:xfrm>
            <a:off x="2071652" y="2289166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8" name="Line 80"/>
          <p:cNvSpPr>
            <a:spLocks noChangeShapeType="1"/>
          </p:cNvSpPr>
          <p:nvPr/>
        </p:nvSpPr>
        <p:spPr bwMode="auto">
          <a:xfrm>
            <a:off x="2071652" y="255904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69" name="Line 81"/>
          <p:cNvSpPr>
            <a:spLocks noChangeShapeType="1"/>
          </p:cNvSpPr>
          <p:nvPr/>
        </p:nvSpPr>
        <p:spPr bwMode="auto">
          <a:xfrm>
            <a:off x="2071652" y="2813041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70" name="Line 82"/>
          <p:cNvSpPr>
            <a:spLocks noChangeShapeType="1"/>
          </p:cNvSpPr>
          <p:nvPr/>
        </p:nvSpPr>
        <p:spPr bwMode="auto">
          <a:xfrm>
            <a:off x="2071652" y="3116254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71" name="Line 83"/>
          <p:cNvSpPr>
            <a:spLocks noChangeShapeType="1"/>
          </p:cNvSpPr>
          <p:nvPr/>
        </p:nvSpPr>
        <p:spPr bwMode="auto">
          <a:xfrm>
            <a:off x="2071652" y="3392479"/>
            <a:ext cx="20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0750" name="Text Box 62"/>
          <p:cNvSpPr txBox="1">
            <a:spLocks noChangeArrowheads="1"/>
          </p:cNvSpPr>
          <p:nvPr/>
        </p:nvSpPr>
        <p:spPr bwMode="auto">
          <a:xfrm>
            <a:off x="2258192" y="1465628"/>
            <a:ext cx="293670" cy="164352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T</a:t>
            </a: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r</a:t>
            </a:r>
          </a:p>
          <a:p>
            <a:pPr algn="ctr">
              <a:lnSpc>
                <a:spcPct val="60000"/>
              </a:lnSpc>
            </a:pPr>
            <a:r>
              <a:rPr lang="en-US" sz="1400" dirty="0" err="1">
                <a:effectLst/>
                <a:latin typeface="Arial" pitchFamily="34" charset="0"/>
                <a:cs typeface="Arial" pitchFamily="34" charset="0"/>
              </a:rPr>
              <a:t>i</a:t>
            </a:r>
            <a:endParaRPr lang="en-US" sz="1400" dirty="0">
              <a:effectLst/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g</a:t>
            </a: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g</a:t>
            </a: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e</a:t>
            </a:r>
          </a:p>
          <a:p>
            <a:pPr algn="ctr">
              <a:lnSpc>
                <a:spcPct val="60000"/>
              </a:lnSpc>
            </a:pPr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370923" name="Text Box 235"/>
          <p:cNvSpPr txBox="1">
            <a:spLocks noChangeArrowheads="1"/>
          </p:cNvSpPr>
          <p:nvPr/>
        </p:nvSpPr>
        <p:spPr bwMode="auto">
          <a:xfrm>
            <a:off x="424260" y="5782555"/>
            <a:ext cx="3417923" cy="28931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ADC_forceSOC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0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0" i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socNumber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dirty="0"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>
            <a:stCxn id="370790" idx="0"/>
          </p:cNvCxnSpPr>
          <p:nvPr/>
        </p:nvCxnSpPr>
        <p:spPr bwMode="auto">
          <a:xfrm>
            <a:off x="1593812" y="4939640"/>
            <a:ext cx="3671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/>
          <p:cNvCxnSpPr>
            <a:stCxn id="370791" idx="0"/>
          </p:cNvCxnSpPr>
          <p:nvPr/>
        </p:nvCxnSpPr>
        <p:spPr bwMode="auto">
          <a:xfrm>
            <a:off x="1593812" y="5231740"/>
            <a:ext cx="3815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AutoShape 262"/>
          <p:cNvSpPr>
            <a:spLocks noChangeArrowheads="1"/>
          </p:cNvSpPr>
          <p:nvPr/>
        </p:nvSpPr>
        <p:spPr bwMode="auto">
          <a:xfrm rot="16200000">
            <a:off x="1740412" y="4949862"/>
            <a:ext cx="752320" cy="3111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AutoShape 384"/>
          <p:cNvSpPr>
            <a:spLocks noChangeArrowheads="1"/>
          </p:cNvSpPr>
          <p:nvPr/>
        </p:nvSpPr>
        <p:spPr bwMode="auto">
          <a:xfrm flipH="1">
            <a:off x="3152396" y="2134904"/>
            <a:ext cx="538162" cy="803433"/>
          </a:xfrm>
          <a:prstGeom prst="moon">
            <a:avLst>
              <a:gd name="adj" fmla="val 8026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Elbow Connector 9"/>
          <p:cNvCxnSpPr>
            <a:stCxn id="370923" idx="1"/>
            <a:endCxn id="370919" idx="2"/>
          </p:cNvCxnSpPr>
          <p:nvPr/>
        </p:nvCxnSpPr>
        <p:spPr bwMode="auto">
          <a:xfrm rot="10800000" flipH="1">
            <a:off x="424260" y="4425042"/>
            <a:ext cx="866398" cy="1502169"/>
          </a:xfrm>
          <a:prstGeom prst="bentConnector4">
            <a:avLst>
              <a:gd name="adj1" fmla="val -26385"/>
              <a:gd name="adj2" fmla="val 84972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Elbow Connector 13"/>
          <p:cNvCxnSpPr>
            <a:stCxn id="370926" idx="0"/>
            <a:endCxn id="370894" idx="2"/>
          </p:cNvCxnSpPr>
          <p:nvPr/>
        </p:nvCxnSpPr>
        <p:spPr bwMode="auto">
          <a:xfrm rot="5400000" flipH="1" flipV="1">
            <a:off x="5764502" y="2497006"/>
            <a:ext cx="510511" cy="126774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069232" y="6205756"/>
            <a:ext cx="599118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lIns="0" rIns="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2"/>
                </a:solidFill>
                <a:effectLst/>
              </a:rPr>
              <a:t>EOC </a:t>
            </a:r>
            <a:r>
              <a:rPr lang="en-US" b="0" dirty="0" err="1">
                <a:solidFill>
                  <a:schemeClr val="tx2"/>
                </a:solidFill>
                <a:effectLst/>
              </a:rPr>
              <a:t>Int</a:t>
            </a:r>
            <a:r>
              <a:rPr lang="en-US" b="0" dirty="0">
                <a:solidFill>
                  <a:schemeClr val="tx2"/>
                </a:solidFill>
                <a:effectLst/>
              </a:rPr>
              <a:t> Pulse: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ADC_setInterruptPulseMode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0" i="1" dirty="0">
                <a:solidFill>
                  <a:srgbClr val="00B050"/>
                </a:solidFill>
              </a:rPr>
              <a:t>base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b="0" i="1" dirty="0" err="1">
                <a:solidFill>
                  <a:srgbClr val="00B050"/>
                </a:solidFill>
              </a:rPr>
              <a:t>pulseMode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b="0" i="1" dirty="0">
                <a:effectLst/>
              </a:rPr>
              <a:t>(generation at beginning of conversion or one cycle prior to results)</a:t>
            </a:r>
          </a:p>
        </p:txBody>
      </p:sp>
      <p:cxnSp>
        <p:nvCxnSpPr>
          <p:cNvPr id="6" name="Elbow Connector 5"/>
          <p:cNvCxnSpPr>
            <a:stCxn id="370751" idx="0"/>
            <a:endCxn id="370893" idx="0"/>
          </p:cNvCxnSpPr>
          <p:nvPr/>
        </p:nvCxnSpPr>
        <p:spPr bwMode="auto">
          <a:xfrm rot="16200000" flipH="1">
            <a:off x="3536100" y="120043"/>
            <a:ext cx="937119" cy="3189738"/>
          </a:xfrm>
          <a:prstGeom prst="bentConnector3">
            <a:avLst>
              <a:gd name="adj1" fmla="val 130"/>
            </a:avLst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61344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DC84-4460-429F-A893-A8B114E9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16.13.1 (TRM) </a:t>
            </a:r>
            <a:br>
              <a:rPr lang="en-US" dirty="0"/>
            </a:br>
            <a:r>
              <a:rPr lang="en-US" dirty="0"/>
              <a:t>Ensuring Synchronous Operation (2/3)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12300-1382-481F-8B05-EBBA2A67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5" y="2545685"/>
            <a:ext cx="8873360" cy="2063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8591D-1029-4BC9-A2BA-FE6B7BC69D82}"/>
              </a:ext>
            </a:extLst>
          </p:cNvPr>
          <p:cNvSpPr txBox="1"/>
          <p:nvPr/>
        </p:nvSpPr>
        <p:spPr>
          <a:xfrm>
            <a:off x="1770240" y="2917489"/>
            <a:ext cx="6374245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ffectLst/>
                <a:highlight>
                  <a:srgbClr val="FFFF00"/>
                </a:highlight>
              </a:rPr>
              <a:t>BAD example because of asynchronous between ADC modules.</a:t>
            </a:r>
          </a:p>
        </p:txBody>
      </p:sp>
    </p:spTree>
    <p:extLst>
      <p:ext uri="{BB962C8B-B14F-4D97-AF65-F5344CB8AC3E}">
        <p14:creationId xmlns:p14="http://schemas.microsoft.com/office/powerpoint/2010/main" val="1328745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0B07-4DD3-4DAC-8A4D-7F81594C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DAC Ramp for High Comparator can Realize Peak Current Mode with Slope Compensation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14515-AC43-4CE8-B022-7C842C63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7" y="2238445"/>
            <a:ext cx="8463746" cy="4192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63123F-3557-4D40-894B-EF7477D834C1}"/>
              </a:ext>
            </a:extLst>
          </p:cNvPr>
          <p:cNvSpPr txBox="1"/>
          <p:nvPr/>
        </p:nvSpPr>
        <p:spPr>
          <a:xfrm>
            <a:off x="846715" y="1163105"/>
            <a:ext cx="3667992" cy="9294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effectLst/>
              </a:rPr>
              <a:t>See </a:t>
            </a:r>
          </a:p>
          <a:p>
            <a:r>
              <a:rPr lang="en-US" dirty="0">
                <a:hlinkClick r:id="rId3"/>
              </a:rPr>
              <a:t>TIDM-02000 </a:t>
            </a:r>
            <a:r>
              <a:rPr lang="en-US" dirty="0">
                <a:solidFill>
                  <a:schemeClr val="dk1"/>
                </a:solidFill>
                <a:effectLst/>
                <a:hlinkClick r:id="rId3"/>
              </a:rPr>
              <a:t>for PSFB DC/DC</a:t>
            </a:r>
            <a:endParaRPr lang="en-US" dirty="0">
              <a:solidFill>
                <a:schemeClr val="dk1"/>
              </a:solidFill>
              <a:effectLst/>
            </a:endParaRPr>
          </a:p>
          <a:p>
            <a:r>
              <a:rPr lang="en-US" dirty="0">
                <a:hlinkClick r:id="rId4"/>
              </a:rPr>
              <a:t>TIDM-DC-DC-BUCK </a:t>
            </a:r>
            <a:r>
              <a:rPr lang="en-US" dirty="0">
                <a:solidFill>
                  <a:schemeClr val="dk1"/>
                </a:solidFill>
                <a:hlinkClick r:id="rId4"/>
              </a:rPr>
              <a:t>for Buck DC/DC</a:t>
            </a:r>
            <a:endParaRPr lang="en-US" dirty="0">
              <a:solidFill>
                <a:schemeClr val="dk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92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SOC </a:t>
            </a:r>
            <a:r>
              <a:rPr lang="en-US" dirty="0" err="1"/>
              <a:t>Driverlib</a:t>
            </a:r>
            <a:r>
              <a:rPr lang="en-US" dirty="0"/>
              <a:t> Function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9045" y="959204"/>
            <a:ext cx="8487505" cy="1125621"/>
          </a:xfrm>
        </p:spPr>
        <p:txBody>
          <a:bodyPr>
            <a:noAutofit/>
          </a:bodyPr>
          <a:lstStyle/>
          <a:p>
            <a:r>
              <a:rPr lang="en-US" sz="2400" dirty="0"/>
              <a:t>Configure a start-of-conversion (SOC)</a:t>
            </a:r>
          </a:p>
          <a:p>
            <a:endParaRPr lang="en-US" sz="1000" dirty="0"/>
          </a:p>
          <a:p>
            <a:pPr marL="0" indent="342900" algn="ctr"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ADC_setupSOC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trigger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000" b="0" i="1" dirty="0">
                <a:solidFill>
                  <a:srgbClr val="00B050"/>
                </a:solidFill>
              </a:rPr>
              <a:t> channel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sampleWindow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4212" y="2238445"/>
            <a:ext cx="8487505" cy="433976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</a:rPr>
              <a:t>base</a:t>
            </a:r>
            <a:r>
              <a:rPr lang="en-US" sz="1800" b="0" dirty="0"/>
              <a:t> is the ADC base address: </a:t>
            </a:r>
            <a:r>
              <a:rPr lang="en-US" sz="1800" b="0" dirty="0" err="1"/>
              <a:t>ADC</a:t>
            </a:r>
            <a:r>
              <a:rPr lang="en-US" sz="1800" b="0" dirty="0" err="1">
                <a:solidFill>
                  <a:schemeClr val="tx2"/>
                </a:solidFill>
              </a:rPr>
              <a:t>x</a:t>
            </a:r>
            <a:r>
              <a:rPr lang="en-US" sz="1800" b="0" dirty="0" err="1"/>
              <a:t>_BASE</a:t>
            </a:r>
            <a:r>
              <a:rPr lang="en-US" sz="1800" b="0" dirty="0"/>
              <a:t>  (</a:t>
            </a:r>
            <a:r>
              <a:rPr lang="en-US" sz="1800" b="0" dirty="0">
                <a:solidFill>
                  <a:schemeClr val="tx2"/>
                </a:solidFill>
              </a:rPr>
              <a:t>x</a:t>
            </a:r>
            <a:r>
              <a:rPr lang="en-US" sz="1800" b="0" dirty="0"/>
              <a:t> = A to C)</a:t>
            </a:r>
          </a:p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</a:rPr>
              <a:t>socNumber</a:t>
            </a:r>
            <a:r>
              <a:rPr lang="en-US" sz="1800" b="0" dirty="0"/>
              <a:t> values are:</a:t>
            </a:r>
          </a:p>
          <a:p>
            <a:pPr marL="747713" lvl="2" indent="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/>
              <a:t>ADC_SOC_NUMBER</a:t>
            </a:r>
            <a:r>
              <a:rPr lang="en-US" sz="1800" b="0" dirty="0" err="1">
                <a:solidFill>
                  <a:schemeClr val="tx2"/>
                </a:solidFill>
              </a:rPr>
              <a:t>x</a:t>
            </a:r>
            <a:r>
              <a:rPr lang="en-US" sz="1800" b="0" dirty="0"/>
              <a:t>  (</a:t>
            </a:r>
            <a:r>
              <a:rPr lang="en-US" sz="1800" b="0" dirty="0">
                <a:solidFill>
                  <a:schemeClr val="tx2"/>
                </a:solidFill>
              </a:rPr>
              <a:t>x</a:t>
            </a:r>
            <a:r>
              <a:rPr lang="en-US" sz="1800" b="0" dirty="0"/>
              <a:t> = 0 to 15)</a:t>
            </a:r>
            <a:endParaRPr lang="en-US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</a:rPr>
              <a:t>trigger</a:t>
            </a:r>
            <a:r>
              <a:rPr lang="en-US" sz="1800" b="0" dirty="0"/>
              <a:t> values are: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/>
              <a:t>ADC_TRIGGER_SW_ONLY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/>
              <a:t>ADC_TRIGGER_CPU1_TINT</a:t>
            </a:r>
            <a:r>
              <a:rPr lang="en-US" sz="1800" b="0" dirty="0">
                <a:solidFill>
                  <a:schemeClr val="tx2"/>
                </a:solidFill>
              </a:rPr>
              <a:t>x</a:t>
            </a:r>
            <a:r>
              <a:rPr lang="en-US" sz="1800" b="0" dirty="0"/>
              <a:t>  (</a:t>
            </a:r>
            <a:r>
              <a:rPr lang="en-US" sz="1800" b="0" dirty="0">
                <a:solidFill>
                  <a:schemeClr val="tx2"/>
                </a:solidFill>
              </a:rPr>
              <a:t>x</a:t>
            </a:r>
            <a:r>
              <a:rPr lang="en-US" sz="1800" b="0" dirty="0"/>
              <a:t> = 0 to 2)</a:t>
            </a:r>
            <a:endParaRPr lang="en-US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>
                <a:sym typeface="Wingdings" panose="05000000000000000000" pitchFamily="2" charset="2"/>
              </a:rPr>
              <a:t>ADC_TRIGGER_GPIO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ADC_TRIGGER_EPWM</a:t>
            </a:r>
            <a:r>
              <a:rPr lang="en-US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err="1">
                <a:sym typeface="Wingdings" panose="05000000000000000000" pitchFamily="2" charset="2"/>
              </a:rPr>
              <a:t>_SOCA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1 to 8)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ADC_TRIGGER_EPWM</a:t>
            </a:r>
            <a:r>
              <a:rPr lang="en-US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err="1">
                <a:sym typeface="Wingdings" panose="05000000000000000000" pitchFamily="2" charset="2"/>
              </a:rPr>
              <a:t>_SOCB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1 to 8)</a:t>
            </a:r>
          </a:p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channel</a:t>
            </a:r>
            <a:r>
              <a:rPr lang="en-US" sz="1800" b="0" dirty="0">
                <a:sym typeface="Wingdings" panose="05000000000000000000" pitchFamily="2" charset="2"/>
              </a:rPr>
              <a:t> values are:</a:t>
            </a:r>
          </a:p>
          <a:p>
            <a:pPr marL="1090613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ADC_CH_ADCIN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0 to 15)</a:t>
            </a:r>
            <a:endParaRPr lang="en-US" sz="1800" dirty="0">
              <a:sym typeface="Wingdings" panose="05000000000000000000" pitchFamily="2" charset="2"/>
            </a:endParaRPr>
          </a:p>
          <a:p>
            <a:pPr marL="747713" lvl="1" indent="-4048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sampleWindow</a:t>
            </a:r>
            <a:r>
              <a:rPr lang="en-US" sz="1800" b="0" dirty="0">
                <a:sym typeface="Wingdings" panose="05000000000000000000" pitchFamily="2" charset="2"/>
              </a:rPr>
              <a:t> parameter is the acquisition window duration in SYSCLK cycles: value between 1 and 512 cycles inclusive</a:t>
            </a:r>
          </a:p>
        </p:txBody>
      </p:sp>
    </p:spTree>
    <p:extLst>
      <p:ext uri="{BB962C8B-B14F-4D97-AF65-F5344CB8AC3E}">
        <p14:creationId xmlns:p14="http://schemas.microsoft.com/office/powerpoint/2010/main" val="216545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</a:t>
            </a:r>
            <a:r>
              <a:rPr lang="en-US" dirty="0" err="1"/>
              <a:t>Driverlib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4260" y="591879"/>
            <a:ext cx="8261086" cy="34829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Configure an interrupt start-of-conversion trigger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ADC_setInterruptSOCTrigger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>
                <a:solidFill>
                  <a:srgbClr val="00B050"/>
                </a:solidFill>
              </a:rPr>
              <a:t>trigger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Set EOC source for an ADC interrupt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ADC_setInterruptSource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adcIntNum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ADC_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enable</a:t>
            </a:r>
            <a:r>
              <a:rPr lang="en-US" sz="2000" dirty="0" err="1"/>
              <a:t>|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disable</a:t>
            </a:r>
            <a:r>
              <a:rPr lang="en-US" sz="2000" dirty="0"/>
              <a:t>]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Interrupt(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adcIntNum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Force an SOC conversion </a:t>
            </a:r>
            <a:r>
              <a:rPr lang="en-US" sz="2000" b="0" dirty="0"/>
              <a:t>(software trigger)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ADC_forceSOC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Configure ADC EOC interrupt pulse generation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ADC_setInterruptPulseMode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pulseMode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Read ADC result register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ADC_readResult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</a:rPr>
              <a:t>resultBase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socNumber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75" y="4108360"/>
            <a:ext cx="8261086" cy="2699305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</a:rPr>
              <a:t>base</a:t>
            </a:r>
            <a:r>
              <a:rPr lang="en-US" sz="1800" b="0" dirty="0"/>
              <a:t> is the ADC base address: </a:t>
            </a:r>
            <a:r>
              <a:rPr lang="en-US" sz="1800" b="0" dirty="0" err="1"/>
              <a:t>ADC</a:t>
            </a:r>
            <a:r>
              <a:rPr lang="en-US" sz="1800" b="0" dirty="0" err="1">
                <a:solidFill>
                  <a:schemeClr val="tx2"/>
                </a:solidFill>
              </a:rPr>
              <a:t>x</a:t>
            </a:r>
            <a:r>
              <a:rPr lang="en-US" sz="1800" b="0" dirty="0" err="1"/>
              <a:t>_BASE</a:t>
            </a:r>
            <a:r>
              <a:rPr lang="en-US" sz="1800" b="0" dirty="0"/>
              <a:t>  (</a:t>
            </a:r>
            <a:r>
              <a:rPr lang="en-US" sz="1800" b="0" dirty="0">
                <a:solidFill>
                  <a:schemeClr val="tx2"/>
                </a:solidFill>
              </a:rPr>
              <a:t>x</a:t>
            </a:r>
            <a:r>
              <a:rPr lang="en-US" sz="1800" b="0" dirty="0"/>
              <a:t> = A to C)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</a:rPr>
              <a:t>socNumber</a:t>
            </a:r>
            <a:r>
              <a:rPr lang="en-US" sz="1800" b="0" dirty="0"/>
              <a:t> is: </a:t>
            </a:r>
            <a:r>
              <a:rPr lang="en-US" sz="1800" b="0" dirty="0" err="1"/>
              <a:t>ADC_SOC_NUMBER</a:t>
            </a:r>
            <a:r>
              <a:rPr lang="en-US" sz="1800" b="0" dirty="0" err="1">
                <a:solidFill>
                  <a:srgbClr val="FF0000"/>
                </a:solidFill>
              </a:rPr>
              <a:t>x</a:t>
            </a:r>
            <a:r>
              <a:rPr lang="en-US" sz="1800" b="0" dirty="0"/>
              <a:t>  (</a:t>
            </a:r>
            <a:r>
              <a:rPr lang="en-US" sz="1800" b="0" dirty="0">
                <a:solidFill>
                  <a:schemeClr val="tx2"/>
                </a:solidFill>
              </a:rPr>
              <a:t>x</a:t>
            </a:r>
            <a:r>
              <a:rPr lang="en-US" sz="1800" b="0" dirty="0"/>
              <a:t> = 0 to 15)</a:t>
            </a:r>
            <a:endParaRPr lang="en-US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Trigger</a:t>
            </a:r>
            <a:r>
              <a:rPr lang="en-US" sz="1800" b="0" dirty="0">
                <a:sym typeface="Wingdings" panose="05000000000000000000" pitchFamily="2" charset="2"/>
              </a:rPr>
              <a:t> value is: </a:t>
            </a:r>
          </a:p>
          <a:p>
            <a:pPr marL="633413" lvl="3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>
                <a:sym typeface="Wingdings" panose="05000000000000000000" pitchFamily="2" charset="2"/>
              </a:rPr>
              <a:t>ADC_INT_SOC_TRIGGER_NONE</a:t>
            </a:r>
          </a:p>
          <a:p>
            <a:pPr marL="633413" lvl="3" indent="-290513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ADC_INT_SOC_TRIGGER_ADCINT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1 or 2)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adcIntNum</a:t>
            </a:r>
            <a:r>
              <a:rPr lang="en-US" sz="1800" b="0" dirty="0">
                <a:sym typeface="Wingdings" panose="05000000000000000000" pitchFamily="2" charset="2"/>
              </a:rPr>
              <a:t> value is: </a:t>
            </a:r>
            <a:r>
              <a:rPr lang="en-US" sz="1800" b="0" dirty="0" err="1">
                <a:sym typeface="Wingdings" panose="05000000000000000000" pitchFamily="2" charset="2"/>
              </a:rPr>
              <a:t>ADC_INT_NUMBER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1 to 4)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pulseMode</a:t>
            </a:r>
            <a:r>
              <a:rPr lang="en-US" sz="1800" b="0" dirty="0">
                <a:sym typeface="Wingdings" panose="05000000000000000000" pitchFamily="2" charset="2"/>
              </a:rPr>
              <a:t> value is: </a:t>
            </a:r>
            <a:r>
              <a:rPr lang="en-US" sz="1800" b="0" dirty="0" err="1">
                <a:sym typeface="Wingdings" panose="05000000000000000000" pitchFamily="2" charset="2"/>
              </a:rPr>
              <a:t>ADC_PULSE_END_OF_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ACQ_WIN or CONV)</a:t>
            </a:r>
            <a:endParaRPr lang="en-US" sz="1800" dirty="0"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resultBase</a:t>
            </a:r>
            <a:r>
              <a:rPr lang="en-US" sz="1800" b="0" dirty="0">
                <a:sym typeface="Wingdings" panose="05000000000000000000" pitchFamily="2" charset="2"/>
              </a:rPr>
              <a:t> value is: </a:t>
            </a:r>
            <a:r>
              <a:rPr lang="en-US" sz="1800" b="0" dirty="0" err="1">
                <a:sym typeface="Wingdings" panose="05000000000000000000" pitchFamily="2" charset="2"/>
              </a:rPr>
              <a:t>ADC</a:t>
            </a:r>
            <a:r>
              <a:rPr lang="en-US" sz="1800" b="0" dirty="0" err="1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err="1">
                <a:sym typeface="Wingdings" panose="05000000000000000000" pitchFamily="2" charset="2"/>
              </a:rPr>
              <a:t>RESULT_BASE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A to C)</a:t>
            </a:r>
            <a:endParaRPr lang="en-US" sz="2000" b="0" dirty="0"/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63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74" name="Rectangle 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ADC Triggering</a:t>
            </a:r>
            <a:endParaRPr lang="en-US" sz="2000" dirty="0"/>
          </a:p>
        </p:txBody>
      </p:sp>
      <p:grpSp>
        <p:nvGrpSpPr>
          <p:cNvPr id="219529" name="Group 393"/>
          <p:cNvGrpSpPr>
            <a:grpSpLocks/>
          </p:cNvGrpSpPr>
          <p:nvPr/>
        </p:nvGrpSpPr>
        <p:grpSpPr bwMode="auto">
          <a:xfrm>
            <a:off x="309563" y="1124575"/>
            <a:ext cx="8683625" cy="384175"/>
            <a:chOff x="195" y="539"/>
            <a:chExt cx="5470" cy="242"/>
          </a:xfrm>
        </p:grpSpPr>
        <p:sp>
          <p:nvSpPr>
            <p:cNvPr id="219527" name="Rectangle 391"/>
            <p:cNvSpPr>
              <a:spLocks noChangeArrowheads="1"/>
            </p:cNvSpPr>
            <p:nvPr/>
          </p:nvSpPr>
          <p:spPr bwMode="auto">
            <a:xfrm>
              <a:off x="195" y="539"/>
              <a:ext cx="5395" cy="2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94" name="Text Box 258"/>
            <p:cNvSpPr txBox="1">
              <a:spLocks noChangeArrowheads="1"/>
            </p:cNvSpPr>
            <p:nvPr/>
          </p:nvSpPr>
          <p:spPr bwMode="auto">
            <a:xfrm>
              <a:off x="195" y="539"/>
              <a:ext cx="5470" cy="21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</a:rPr>
                <a:t>Sample A1 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</a:rPr>
                <a:t> A3 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sz="1600" i="1" dirty="0">
                  <a:effectLst/>
                  <a:latin typeface="Arial" pitchFamily="34" charset="0"/>
                  <a:cs typeface="Arial" pitchFamily="34" charset="0"/>
                </a:rPr>
                <a:t> A5 when ePWM1 SOCB/D is generated and then generate ADCINT1: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1615" y="1699860"/>
            <a:ext cx="8225394" cy="1519244"/>
            <a:chOff x="371615" y="1623175"/>
            <a:chExt cx="8225394" cy="1519244"/>
          </a:xfrm>
        </p:grpSpPr>
        <p:grpSp>
          <p:nvGrpSpPr>
            <p:cNvPr id="219539" name="Group 403"/>
            <p:cNvGrpSpPr>
              <a:grpSpLocks/>
            </p:cNvGrpSpPr>
            <p:nvPr/>
          </p:nvGrpSpPr>
          <p:grpSpPr bwMode="auto">
            <a:xfrm flipH="1">
              <a:off x="3000377" y="1627940"/>
              <a:ext cx="998538" cy="461963"/>
              <a:chOff x="3255" y="808"/>
              <a:chExt cx="629" cy="291"/>
            </a:xfrm>
          </p:grpSpPr>
          <p:sp>
            <p:nvSpPr>
              <p:cNvPr id="219281" name="Rectangle 145"/>
              <p:cNvSpPr>
                <a:spLocks noChangeArrowheads="1"/>
              </p:cNvSpPr>
              <p:nvPr/>
            </p:nvSpPr>
            <p:spPr bwMode="auto">
              <a:xfrm>
                <a:off x="3255" y="808"/>
                <a:ext cx="629" cy="291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76" name="Text Box 140"/>
              <p:cNvSpPr txBox="1">
                <a:spLocks noChangeArrowheads="1"/>
              </p:cNvSpPr>
              <p:nvPr/>
            </p:nvSpPr>
            <p:spPr bwMode="auto">
              <a:xfrm>
                <a:off x="3315" y="831"/>
                <a:ext cx="509" cy="248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Channel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A1</a:t>
                </a:r>
              </a:p>
            </p:txBody>
          </p:sp>
        </p:grpSp>
        <p:grpSp>
          <p:nvGrpSpPr>
            <p:cNvPr id="219538" name="Group 402"/>
            <p:cNvGrpSpPr>
              <a:grpSpLocks/>
            </p:cNvGrpSpPr>
            <p:nvPr/>
          </p:nvGrpSpPr>
          <p:grpSpPr bwMode="auto">
            <a:xfrm flipH="1">
              <a:off x="4479926" y="1627940"/>
              <a:ext cx="998538" cy="461963"/>
              <a:chOff x="2323" y="808"/>
              <a:chExt cx="629" cy="291"/>
            </a:xfrm>
          </p:grpSpPr>
          <p:sp>
            <p:nvSpPr>
              <p:cNvPr id="219280" name="Rectangle 144"/>
              <p:cNvSpPr>
                <a:spLocks noChangeArrowheads="1"/>
              </p:cNvSpPr>
              <p:nvPr/>
            </p:nvSpPr>
            <p:spPr bwMode="auto">
              <a:xfrm>
                <a:off x="2323" y="808"/>
                <a:ext cx="629" cy="291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77" name="Text Box 141"/>
              <p:cNvSpPr txBox="1">
                <a:spLocks noChangeArrowheads="1"/>
              </p:cNvSpPr>
              <p:nvPr/>
            </p:nvSpPr>
            <p:spPr bwMode="auto">
              <a:xfrm>
                <a:off x="2349" y="831"/>
                <a:ext cx="575" cy="248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Sample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20 cycles</a:t>
                </a:r>
              </a:p>
            </p:txBody>
          </p:sp>
        </p:grpSp>
        <p:grpSp>
          <p:nvGrpSpPr>
            <p:cNvPr id="219537" name="Group 401"/>
            <p:cNvGrpSpPr>
              <a:grpSpLocks/>
            </p:cNvGrpSpPr>
            <p:nvPr/>
          </p:nvGrpSpPr>
          <p:grpSpPr bwMode="auto">
            <a:xfrm flipH="1">
              <a:off x="5957888" y="1724780"/>
              <a:ext cx="1114425" cy="268288"/>
              <a:chOff x="1319" y="869"/>
              <a:chExt cx="702" cy="169"/>
            </a:xfrm>
          </p:grpSpPr>
          <p:sp>
            <p:nvSpPr>
              <p:cNvPr id="219279" name="Rectangle 143"/>
              <p:cNvSpPr>
                <a:spLocks noChangeArrowheads="1"/>
              </p:cNvSpPr>
              <p:nvPr/>
            </p:nvSpPr>
            <p:spPr bwMode="auto">
              <a:xfrm>
                <a:off x="1319" y="869"/>
                <a:ext cx="702" cy="169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78" name="Text Box 142"/>
              <p:cNvSpPr txBox="1">
                <a:spLocks noChangeArrowheads="1"/>
              </p:cNvSpPr>
              <p:nvPr/>
            </p:nvSpPr>
            <p:spPr bwMode="auto">
              <a:xfrm>
                <a:off x="1426" y="893"/>
                <a:ext cx="467" cy="12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Result0</a:t>
                </a:r>
              </a:p>
            </p:txBody>
          </p:sp>
        </p:grpSp>
        <p:cxnSp>
          <p:nvCxnSpPr>
            <p:cNvPr id="219285" name="AutoShape 149"/>
            <p:cNvCxnSpPr>
              <a:cxnSpLocks noChangeShapeType="1"/>
              <a:stCxn id="219280" idx="1"/>
              <a:endCxn id="219279" idx="3"/>
            </p:cNvCxnSpPr>
            <p:nvPr/>
          </p:nvCxnSpPr>
          <p:spPr bwMode="auto">
            <a:xfrm>
              <a:off x="5478463" y="1859712"/>
              <a:ext cx="4794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286" name="AutoShape 150"/>
            <p:cNvCxnSpPr>
              <a:cxnSpLocks noChangeShapeType="1"/>
              <a:stCxn id="219281" idx="1"/>
              <a:endCxn id="219280" idx="3"/>
            </p:cNvCxnSpPr>
            <p:nvPr/>
          </p:nvCxnSpPr>
          <p:spPr bwMode="auto">
            <a:xfrm>
              <a:off x="3998913" y="1859712"/>
              <a:ext cx="48101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9287" name="Line 151"/>
            <p:cNvSpPr>
              <a:spLocks noChangeShapeType="1"/>
            </p:cNvSpPr>
            <p:nvPr/>
          </p:nvSpPr>
          <p:spPr bwMode="auto">
            <a:xfrm>
              <a:off x="7070726" y="1856537"/>
              <a:ext cx="384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9536" name="Group 400"/>
            <p:cNvGrpSpPr>
              <a:grpSpLocks/>
            </p:cNvGrpSpPr>
            <p:nvPr/>
          </p:nvGrpSpPr>
          <p:grpSpPr bwMode="auto">
            <a:xfrm flipH="1">
              <a:off x="3000377" y="2153403"/>
              <a:ext cx="998538" cy="461963"/>
              <a:chOff x="3255" y="1139"/>
              <a:chExt cx="629" cy="291"/>
            </a:xfrm>
          </p:grpSpPr>
          <p:sp>
            <p:nvSpPr>
              <p:cNvPr id="219291" name="Rectangle 155"/>
              <p:cNvSpPr>
                <a:spLocks noChangeArrowheads="1"/>
              </p:cNvSpPr>
              <p:nvPr/>
            </p:nvSpPr>
            <p:spPr bwMode="auto">
              <a:xfrm>
                <a:off x="3255" y="1139"/>
                <a:ext cx="629" cy="291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92" name="Text Box 156"/>
              <p:cNvSpPr txBox="1">
                <a:spLocks noChangeArrowheads="1"/>
              </p:cNvSpPr>
              <p:nvPr/>
            </p:nvSpPr>
            <p:spPr bwMode="auto">
              <a:xfrm>
                <a:off x="3315" y="1162"/>
                <a:ext cx="509" cy="248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Channel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A3</a:t>
                </a:r>
              </a:p>
            </p:txBody>
          </p:sp>
        </p:grpSp>
        <p:grpSp>
          <p:nvGrpSpPr>
            <p:cNvPr id="219535" name="Group 399"/>
            <p:cNvGrpSpPr>
              <a:grpSpLocks/>
            </p:cNvGrpSpPr>
            <p:nvPr/>
          </p:nvGrpSpPr>
          <p:grpSpPr bwMode="auto">
            <a:xfrm flipH="1">
              <a:off x="4479926" y="2153403"/>
              <a:ext cx="998538" cy="461963"/>
              <a:chOff x="2323" y="1139"/>
              <a:chExt cx="629" cy="291"/>
            </a:xfrm>
          </p:grpSpPr>
          <p:sp>
            <p:nvSpPr>
              <p:cNvPr id="219294" name="Rectangle 158"/>
              <p:cNvSpPr>
                <a:spLocks noChangeArrowheads="1"/>
              </p:cNvSpPr>
              <p:nvPr/>
            </p:nvSpPr>
            <p:spPr bwMode="auto">
              <a:xfrm>
                <a:off x="2323" y="1139"/>
                <a:ext cx="629" cy="291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95" name="Text Box 159"/>
              <p:cNvSpPr txBox="1">
                <a:spLocks noChangeArrowheads="1"/>
              </p:cNvSpPr>
              <p:nvPr/>
            </p:nvSpPr>
            <p:spPr bwMode="auto">
              <a:xfrm>
                <a:off x="2351" y="1162"/>
                <a:ext cx="575" cy="248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Sample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26 cycles</a:t>
                </a:r>
              </a:p>
            </p:txBody>
          </p:sp>
        </p:grpSp>
        <p:grpSp>
          <p:nvGrpSpPr>
            <p:cNvPr id="219534" name="Group 398"/>
            <p:cNvGrpSpPr>
              <a:grpSpLocks/>
            </p:cNvGrpSpPr>
            <p:nvPr/>
          </p:nvGrpSpPr>
          <p:grpSpPr bwMode="auto">
            <a:xfrm flipH="1">
              <a:off x="5957888" y="2250243"/>
              <a:ext cx="1114425" cy="268288"/>
              <a:chOff x="1319" y="1200"/>
              <a:chExt cx="702" cy="169"/>
            </a:xfrm>
          </p:grpSpPr>
          <p:sp>
            <p:nvSpPr>
              <p:cNvPr id="219297" name="Rectangle 161"/>
              <p:cNvSpPr>
                <a:spLocks noChangeArrowheads="1"/>
              </p:cNvSpPr>
              <p:nvPr/>
            </p:nvSpPr>
            <p:spPr bwMode="auto">
              <a:xfrm>
                <a:off x="1319" y="1200"/>
                <a:ext cx="702" cy="169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298" name="Text Box 162"/>
              <p:cNvSpPr txBox="1">
                <a:spLocks noChangeArrowheads="1"/>
              </p:cNvSpPr>
              <p:nvPr/>
            </p:nvSpPr>
            <p:spPr bwMode="auto">
              <a:xfrm>
                <a:off x="1436" y="1224"/>
                <a:ext cx="467" cy="12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Result1</a:t>
                </a:r>
              </a:p>
            </p:txBody>
          </p:sp>
        </p:grpSp>
        <p:cxnSp>
          <p:nvCxnSpPr>
            <p:cNvPr id="219299" name="AutoShape 163"/>
            <p:cNvCxnSpPr>
              <a:cxnSpLocks noChangeShapeType="1"/>
              <a:stCxn id="219294" idx="1"/>
              <a:endCxn id="219297" idx="3"/>
            </p:cNvCxnSpPr>
            <p:nvPr/>
          </p:nvCxnSpPr>
          <p:spPr bwMode="auto">
            <a:xfrm>
              <a:off x="5478463" y="2385175"/>
              <a:ext cx="4794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300" name="AutoShape 164"/>
            <p:cNvCxnSpPr>
              <a:cxnSpLocks noChangeShapeType="1"/>
              <a:stCxn id="219291" idx="1"/>
              <a:endCxn id="219294" idx="3"/>
            </p:cNvCxnSpPr>
            <p:nvPr/>
          </p:nvCxnSpPr>
          <p:spPr bwMode="auto">
            <a:xfrm>
              <a:off x="3998913" y="2385175"/>
              <a:ext cx="48101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9301" name="Line 165"/>
            <p:cNvSpPr>
              <a:spLocks noChangeShapeType="1"/>
            </p:cNvSpPr>
            <p:nvPr/>
          </p:nvSpPr>
          <p:spPr bwMode="auto">
            <a:xfrm>
              <a:off x="7070726" y="2382000"/>
              <a:ext cx="384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9533" name="Group 397"/>
            <p:cNvGrpSpPr>
              <a:grpSpLocks/>
            </p:cNvGrpSpPr>
            <p:nvPr/>
          </p:nvGrpSpPr>
          <p:grpSpPr bwMode="auto">
            <a:xfrm flipH="1">
              <a:off x="3000377" y="2680456"/>
              <a:ext cx="998538" cy="461963"/>
              <a:chOff x="3255" y="1471"/>
              <a:chExt cx="629" cy="291"/>
            </a:xfrm>
          </p:grpSpPr>
          <p:sp>
            <p:nvSpPr>
              <p:cNvPr id="219304" name="Rectangle 168"/>
              <p:cNvSpPr>
                <a:spLocks noChangeArrowheads="1"/>
              </p:cNvSpPr>
              <p:nvPr/>
            </p:nvSpPr>
            <p:spPr bwMode="auto">
              <a:xfrm>
                <a:off x="3255" y="1471"/>
                <a:ext cx="629" cy="291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305" name="Text Box 169"/>
              <p:cNvSpPr txBox="1">
                <a:spLocks noChangeArrowheads="1"/>
              </p:cNvSpPr>
              <p:nvPr/>
            </p:nvSpPr>
            <p:spPr bwMode="auto">
              <a:xfrm>
                <a:off x="3315" y="1494"/>
                <a:ext cx="509" cy="248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Channel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A5</a:t>
                </a:r>
              </a:p>
            </p:txBody>
          </p:sp>
        </p:grpSp>
        <p:grpSp>
          <p:nvGrpSpPr>
            <p:cNvPr id="219532" name="Group 396"/>
            <p:cNvGrpSpPr>
              <a:grpSpLocks/>
            </p:cNvGrpSpPr>
            <p:nvPr/>
          </p:nvGrpSpPr>
          <p:grpSpPr bwMode="auto">
            <a:xfrm flipH="1">
              <a:off x="4479926" y="2680456"/>
              <a:ext cx="998538" cy="461963"/>
              <a:chOff x="2323" y="1471"/>
              <a:chExt cx="629" cy="291"/>
            </a:xfrm>
          </p:grpSpPr>
          <p:sp>
            <p:nvSpPr>
              <p:cNvPr id="219307" name="Rectangle 171"/>
              <p:cNvSpPr>
                <a:spLocks noChangeArrowheads="1"/>
              </p:cNvSpPr>
              <p:nvPr/>
            </p:nvSpPr>
            <p:spPr bwMode="auto">
              <a:xfrm>
                <a:off x="2323" y="1471"/>
                <a:ext cx="629" cy="291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308" name="Text Box 172"/>
              <p:cNvSpPr txBox="1">
                <a:spLocks noChangeArrowheads="1"/>
              </p:cNvSpPr>
              <p:nvPr/>
            </p:nvSpPr>
            <p:spPr bwMode="auto">
              <a:xfrm>
                <a:off x="2349" y="1494"/>
                <a:ext cx="575" cy="248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Sample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  <a:latin typeface="Arial" pitchFamily="34" charset="0"/>
                    <a:cs typeface="Arial" pitchFamily="34" charset="0"/>
                  </a:rPr>
                  <a:t>22 cycles</a:t>
                </a:r>
              </a:p>
            </p:txBody>
          </p:sp>
        </p:grpSp>
        <p:grpSp>
          <p:nvGrpSpPr>
            <p:cNvPr id="219531" name="Group 395"/>
            <p:cNvGrpSpPr>
              <a:grpSpLocks/>
            </p:cNvGrpSpPr>
            <p:nvPr/>
          </p:nvGrpSpPr>
          <p:grpSpPr bwMode="auto">
            <a:xfrm flipH="1">
              <a:off x="5957888" y="2777295"/>
              <a:ext cx="1114425" cy="268288"/>
              <a:chOff x="1319" y="1532"/>
              <a:chExt cx="702" cy="169"/>
            </a:xfrm>
          </p:grpSpPr>
          <p:sp>
            <p:nvSpPr>
              <p:cNvPr id="219310" name="Rectangle 174"/>
              <p:cNvSpPr>
                <a:spLocks noChangeArrowheads="1"/>
              </p:cNvSpPr>
              <p:nvPr/>
            </p:nvSpPr>
            <p:spPr bwMode="auto">
              <a:xfrm>
                <a:off x="1319" y="1532"/>
                <a:ext cx="702" cy="169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311" name="Text Box 175"/>
              <p:cNvSpPr txBox="1">
                <a:spLocks noChangeArrowheads="1"/>
              </p:cNvSpPr>
              <p:nvPr/>
            </p:nvSpPr>
            <p:spPr bwMode="auto">
              <a:xfrm>
                <a:off x="1424" y="1556"/>
                <a:ext cx="467" cy="12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effectLst/>
                    <a:latin typeface="Arial" pitchFamily="34" charset="0"/>
                    <a:cs typeface="Arial" pitchFamily="34" charset="0"/>
                  </a:rPr>
                  <a:t>Result2</a:t>
                </a:r>
              </a:p>
            </p:txBody>
          </p:sp>
        </p:grpSp>
        <p:cxnSp>
          <p:nvCxnSpPr>
            <p:cNvPr id="219312" name="AutoShape 176"/>
            <p:cNvCxnSpPr>
              <a:cxnSpLocks noChangeShapeType="1"/>
              <a:stCxn id="219307" idx="1"/>
              <a:endCxn id="219310" idx="3"/>
            </p:cNvCxnSpPr>
            <p:nvPr/>
          </p:nvCxnSpPr>
          <p:spPr bwMode="auto">
            <a:xfrm>
              <a:off x="5478463" y="2912225"/>
              <a:ext cx="4794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313" name="AutoShape 177"/>
            <p:cNvCxnSpPr>
              <a:cxnSpLocks noChangeShapeType="1"/>
              <a:stCxn id="219304" idx="1"/>
              <a:endCxn id="219307" idx="3"/>
            </p:cNvCxnSpPr>
            <p:nvPr/>
          </p:nvCxnSpPr>
          <p:spPr bwMode="auto">
            <a:xfrm>
              <a:off x="3998913" y="2912225"/>
              <a:ext cx="48101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9314" name="Line 178"/>
            <p:cNvSpPr>
              <a:spLocks noChangeShapeType="1"/>
            </p:cNvSpPr>
            <p:nvPr/>
          </p:nvSpPr>
          <p:spPr bwMode="auto">
            <a:xfrm>
              <a:off x="7070726" y="2909050"/>
              <a:ext cx="384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96" name="Line 260"/>
            <p:cNvSpPr>
              <a:spLocks noChangeShapeType="1"/>
            </p:cNvSpPr>
            <p:nvPr/>
          </p:nvSpPr>
          <p:spPr bwMode="auto">
            <a:xfrm>
              <a:off x="2155826" y="1858125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97" name="Freeform 261"/>
            <p:cNvSpPr>
              <a:spLocks/>
            </p:cNvSpPr>
            <p:nvPr/>
          </p:nvSpPr>
          <p:spPr bwMode="auto">
            <a:xfrm flipH="1">
              <a:off x="2347913" y="1858125"/>
              <a:ext cx="652463" cy="1050925"/>
            </a:xfrm>
            <a:custGeom>
              <a:avLst/>
              <a:gdLst/>
              <a:ahLst/>
              <a:cxnLst>
                <a:cxn ang="0">
                  <a:pos x="0" y="629"/>
                </a:cxn>
                <a:cxn ang="0">
                  <a:pos x="411" y="629"/>
                </a:cxn>
                <a:cxn ang="0">
                  <a:pos x="411" y="0"/>
                </a:cxn>
              </a:cxnLst>
              <a:rect l="0" t="0" r="r" b="b"/>
              <a:pathLst>
                <a:path w="411" h="629">
                  <a:moveTo>
                    <a:pt x="0" y="629"/>
                  </a:moveTo>
                  <a:lnTo>
                    <a:pt x="411" y="629"/>
                  </a:lnTo>
                  <a:lnTo>
                    <a:pt x="41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98" name="Line 262"/>
            <p:cNvSpPr>
              <a:spLocks noChangeShapeType="1"/>
            </p:cNvSpPr>
            <p:nvPr/>
          </p:nvSpPr>
          <p:spPr bwMode="auto">
            <a:xfrm>
              <a:off x="2343151" y="2389937"/>
              <a:ext cx="652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17" name="Text Box 281"/>
            <p:cNvSpPr txBox="1">
              <a:spLocks noChangeArrowheads="1"/>
            </p:cNvSpPr>
            <p:nvPr/>
          </p:nvSpPr>
          <p:spPr bwMode="auto">
            <a:xfrm flipH="1">
              <a:off x="2325688" y="1623175"/>
              <a:ext cx="673582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SOC0</a:t>
              </a:r>
            </a:p>
          </p:txBody>
        </p:sp>
        <p:sp>
          <p:nvSpPr>
            <p:cNvPr id="219418" name="Text Box 282"/>
            <p:cNvSpPr txBox="1">
              <a:spLocks noChangeArrowheads="1"/>
            </p:cNvSpPr>
            <p:nvPr/>
          </p:nvSpPr>
          <p:spPr bwMode="auto">
            <a:xfrm flipH="1">
              <a:off x="2325688" y="2139112"/>
              <a:ext cx="673582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effectLst/>
                  <a:latin typeface="Arial" pitchFamily="34" charset="0"/>
                  <a:cs typeface="Arial" pitchFamily="34" charset="0"/>
                </a:rPr>
                <a:t>SOC1</a:t>
              </a:r>
            </a:p>
          </p:txBody>
        </p:sp>
        <p:sp>
          <p:nvSpPr>
            <p:cNvPr id="219419" name="Text Box 283"/>
            <p:cNvSpPr txBox="1">
              <a:spLocks noChangeArrowheads="1"/>
            </p:cNvSpPr>
            <p:nvPr/>
          </p:nvSpPr>
          <p:spPr bwMode="auto">
            <a:xfrm flipH="1">
              <a:off x="2325688" y="2653462"/>
              <a:ext cx="673582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effectLst/>
                  <a:latin typeface="Arial" pitchFamily="34" charset="0"/>
                  <a:cs typeface="Arial" pitchFamily="34" charset="0"/>
                </a:rPr>
                <a:t>SOC2</a:t>
              </a:r>
            </a:p>
          </p:txBody>
        </p:sp>
        <p:sp>
          <p:nvSpPr>
            <p:cNvPr id="219420" name="Text Box 284"/>
            <p:cNvSpPr txBox="1">
              <a:spLocks noChangeArrowheads="1"/>
            </p:cNvSpPr>
            <p:nvPr/>
          </p:nvSpPr>
          <p:spPr bwMode="auto">
            <a:xfrm flipH="1">
              <a:off x="7408863" y="1715250"/>
              <a:ext cx="1188146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no interrupt</a:t>
              </a:r>
            </a:p>
          </p:txBody>
        </p:sp>
        <p:sp>
          <p:nvSpPr>
            <p:cNvPr id="219421" name="Text Box 285"/>
            <p:cNvSpPr txBox="1">
              <a:spLocks noChangeArrowheads="1"/>
            </p:cNvSpPr>
            <p:nvPr/>
          </p:nvSpPr>
          <p:spPr bwMode="auto">
            <a:xfrm flipH="1">
              <a:off x="7408863" y="2253412"/>
              <a:ext cx="1188146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effectLst/>
                  <a:latin typeface="Arial" pitchFamily="34" charset="0"/>
                  <a:cs typeface="Arial" pitchFamily="34" charset="0"/>
                </a:rPr>
                <a:t>no interrupt</a:t>
              </a:r>
            </a:p>
          </p:txBody>
        </p:sp>
        <p:sp>
          <p:nvSpPr>
            <p:cNvPr id="219422" name="Text Box 286"/>
            <p:cNvSpPr txBox="1">
              <a:spLocks noChangeArrowheads="1"/>
            </p:cNvSpPr>
            <p:nvPr/>
          </p:nvSpPr>
          <p:spPr bwMode="auto">
            <a:xfrm flipH="1">
              <a:off x="7412038" y="2770937"/>
              <a:ext cx="96212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ADCINT1</a:t>
              </a:r>
            </a:p>
          </p:txBody>
        </p:sp>
        <p:sp>
          <p:nvSpPr>
            <p:cNvPr id="219423" name="Text Box 287"/>
            <p:cNvSpPr txBox="1">
              <a:spLocks noChangeArrowheads="1"/>
            </p:cNvSpPr>
            <p:nvPr/>
          </p:nvSpPr>
          <p:spPr bwMode="auto">
            <a:xfrm flipH="1">
              <a:off x="371615" y="1726362"/>
              <a:ext cx="1819729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effectLst/>
                  <a:latin typeface="Arial" pitchFamily="34" charset="0"/>
                  <a:cs typeface="Arial" pitchFamily="34" charset="0"/>
                </a:rPr>
                <a:t>SOCB/D (ETPWM1)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7660" y="3505685"/>
            <a:ext cx="8564564" cy="2947150"/>
            <a:chOff x="347660" y="3505685"/>
            <a:chExt cx="8564564" cy="2947150"/>
          </a:xfrm>
        </p:grpSpPr>
        <p:grpSp>
          <p:nvGrpSpPr>
            <p:cNvPr id="4" name="Group 3"/>
            <p:cNvGrpSpPr/>
            <p:nvPr/>
          </p:nvGrpSpPr>
          <p:grpSpPr>
            <a:xfrm>
              <a:off x="347660" y="3505685"/>
              <a:ext cx="8564564" cy="384175"/>
              <a:chOff x="347660" y="3429000"/>
              <a:chExt cx="8564564" cy="384175"/>
            </a:xfrm>
          </p:grpSpPr>
          <p:sp>
            <p:nvSpPr>
              <p:cNvPr id="219528" name="Rectangle 392"/>
              <p:cNvSpPr>
                <a:spLocks noChangeArrowheads="1"/>
              </p:cNvSpPr>
              <p:nvPr/>
            </p:nvSpPr>
            <p:spPr bwMode="auto">
              <a:xfrm flipH="1">
                <a:off x="347660" y="3429000"/>
                <a:ext cx="8564564" cy="3841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395" name="Text Box 259"/>
              <p:cNvSpPr txBox="1">
                <a:spLocks noChangeArrowheads="1"/>
              </p:cNvSpPr>
              <p:nvPr/>
            </p:nvSpPr>
            <p:spPr bwMode="auto">
              <a:xfrm flipH="1">
                <a:off x="357610" y="3449320"/>
                <a:ext cx="6037166" cy="3385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</a:rPr>
                  <a:t>Sample A2 </a:t>
                </a: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</a:t>
                </a: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</a:rPr>
                  <a:t> A4 </a:t>
                </a: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</a:t>
                </a:r>
                <a:r>
                  <a:rPr lang="en-US" sz="1600" i="1" dirty="0">
                    <a:effectLst/>
                    <a:latin typeface="Arial" pitchFamily="34" charset="0"/>
                    <a:cs typeface="Arial" pitchFamily="34" charset="0"/>
                  </a:rPr>
                  <a:t> A6 continuously and generate ADCINT2:</a:t>
                </a:r>
              </a:p>
            </p:txBody>
          </p:sp>
        </p:grpSp>
        <p:grpSp>
          <p:nvGrpSpPr>
            <p:cNvPr id="219560" name="Group 424"/>
            <p:cNvGrpSpPr>
              <a:grpSpLocks/>
            </p:cNvGrpSpPr>
            <p:nvPr/>
          </p:nvGrpSpPr>
          <p:grpSpPr bwMode="auto">
            <a:xfrm flipH="1">
              <a:off x="471490" y="4044747"/>
              <a:ext cx="8218486" cy="1957388"/>
              <a:chOff x="359" y="2997"/>
              <a:chExt cx="5177" cy="1233"/>
            </a:xfrm>
          </p:grpSpPr>
          <p:grpSp>
            <p:nvGrpSpPr>
              <p:cNvPr id="219559" name="Group 423"/>
              <p:cNvGrpSpPr>
                <a:grpSpLocks/>
              </p:cNvGrpSpPr>
              <p:nvPr/>
            </p:nvGrpSpPr>
            <p:grpSpPr bwMode="auto">
              <a:xfrm>
                <a:off x="3255" y="3276"/>
                <a:ext cx="629" cy="291"/>
                <a:chOff x="3255" y="3276"/>
                <a:chExt cx="629" cy="291"/>
              </a:xfrm>
            </p:grpSpPr>
            <p:sp>
              <p:nvSpPr>
                <p:cNvPr id="219475" name="Rectangle 339"/>
                <p:cNvSpPr>
                  <a:spLocks noChangeArrowheads="1"/>
                </p:cNvSpPr>
                <p:nvPr/>
              </p:nvSpPr>
              <p:spPr bwMode="auto">
                <a:xfrm>
                  <a:off x="3255" y="3276"/>
                  <a:ext cx="629" cy="291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76" name="Text Box 340"/>
                <p:cNvSpPr txBox="1">
                  <a:spLocks noChangeArrowheads="1"/>
                </p:cNvSpPr>
                <p:nvPr/>
              </p:nvSpPr>
              <p:spPr bwMode="auto">
                <a:xfrm>
                  <a:off x="3315" y="3299"/>
                  <a:ext cx="509" cy="248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Channel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A2</a:t>
                  </a:r>
                </a:p>
              </p:txBody>
            </p:sp>
          </p:grpSp>
          <p:grpSp>
            <p:nvGrpSpPr>
              <p:cNvPr id="219558" name="Group 422"/>
              <p:cNvGrpSpPr>
                <a:grpSpLocks/>
              </p:cNvGrpSpPr>
              <p:nvPr/>
            </p:nvGrpSpPr>
            <p:grpSpPr bwMode="auto">
              <a:xfrm>
                <a:off x="2323" y="3276"/>
                <a:ext cx="629" cy="291"/>
                <a:chOff x="2323" y="3276"/>
                <a:chExt cx="629" cy="291"/>
              </a:xfrm>
            </p:grpSpPr>
            <p:sp>
              <p:nvSpPr>
                <p:cNvPr id="219478" name="Rectangle 342"/>
                <p:cNvSpPr>
                  <a:spLocks noChangeArrowheads="1"/>
                </p:cNvSpPr>
                <p:nvPr/>
              </p:nvSpPr>
              <p:spPr bwMode="auto">
                <a:xfrm>
                  <a:off x="2323" y="3276"/>
                  <a:ext cx="629" cy="291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79" name="Text Box 343"/>
                <p:cNvSpPr txBox="1">
                  <a:spLocks noChangeArrowheads="1"/>
                </p:cNvSpPr>
                <p:nvPr/>
              </p:nvSpPr>
              <p:spPr bwMode="auto">
                <a:xfrm>
                  <a:off x="2351" y="3299"/>
                  <a:ext cx="575" cy="248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Sample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22 cycles</a:t>
                  </a:r>
                </a:p>
              </p:txBody>
            </p:sp>
          </p:grpSp>
          <p:grpSp>
            <p:nvGrpSpPr>
              <p:cNvPr id="219557" name="Group 421"/>
              <p:cNvGrpSpPr>
                <a:grpSpLocks/>
              </p:cNvGrpSpPr>
              <p:nvPr/>
            </p:nvGrpSpPr>
            <p:grpSpPr bwMode="auto">
              <a:xfrm>
                <a:off x="1319" y="3337"/>
                <a:ext cx="702" cy="169"/>
                <a:chOff x="1319" y="3337"/>
                <a:chExt cx="702" cy="169"/>
              </a:xfrm>
            </p:grpSpPr>
            <p:sp>
              <p:nvSpPr>
                <p:cNvPr id="219481" name="Rectangle 345"/>
                <p:cNvSpPr>
                  <a:spLocks noChangeArrowheads="1"/>
                </p:cNvSpPr>
                <p:nvPr/>
              </p:nvSpPr>
              <p:spPr bwMode="auto">
                <a:xfrm>
                  <a:off x="1319" y="3337"/>
                  <a:ext cx="702" cy="169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82" name="Text Box 346"/>
                <p:cNvSpPr txBox="1">
                  <a:spLocks noChangeArrowheads="1"/>
                </p:cNvSpPr>
                <p:nvPr/>
              </p:nvSpPr>
              <p:spPr bwMode="auto">
                <a:xfrm>
                  <a:off x="1429" y="3363"/>
                  <a:ext cx="467" cy="12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Result3</a:t>
                  </a:r>
                </a:p>
              </p:txBody>
            </p:sp>
          </p:grpSp>
          <p:cxnSp>
            <p:nvCxnSpPr>
              <p:cNvPr id="219483" name="AutoShape 347"/>
              <p:cNvCxnSpPr>
                <a:cxnSpLocks noChangeShapeType="1"/>
                <a:stCxn id="219478" idx="1"/>
                <a:endCxn id="219481" idx="3"/>
              </p:cNvCxnSpPr>
              <p:nvPr/>
            </p:nvCxnSpPr>
            <p:spPr bwMode="auto">
              <a:xfrm flipH="1">
                <a:off x="2021" y="3422"/>
                <a:ext cx="30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9484" name="AutoShape 348"/>
              <p:cNvCxnSpPr>
                <a:cxnSpLocks noChangeShapeType="1"/>
                <a:stCxn id="219475" idx="1"/>
                <a:endCxn id="219478" idx="3"/>
              </p:cNvCxnSpPr>
              <p:nvPr/>
            </p:nvCxnSpPr>
            <p:spPr bwMode="auto">
              <a:xfrm flipH="1">
                <a:off x="2952" y="3422"/>
                <a:ext cx="303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19485" name="Line 349"/>
              <p:cNvSpPr>
                <a:spLocks noChangeShapeType="1"/>
              </p:cNvSpPr>
              <p:nvPr/>
            </p:nvSpPr>
            <p:spPr bwMode="auto">
              <a:xfrm flipH="1">
                <a:off x="1078" y="3420"/>
                <a:ext cx="2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19556" name="Group 420"/>
              <p:cNvGrpSpPr>
                <a:grpSpLocks/>
              </p:cNvGrpSpPr>
              <p:nvPr/>
            </p:nvGrpSpPr>
            <p:grpSpPr bwMode="auto">
              <a:xfrm>
                <a:off x="3255" y="3607"/>
                <a:ext cx="629" cy="291"/>
                <a:chOff x="3255" y="3607"/>
                <a:chExt cx="629" cy="291"/>
              </a:xfrm>
            </p:grpSpPr>
            <p:sp>
              <p:nvSpPr>
                <p:cNvPr id="219487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55" y="3607"/>
                  <a:ext cx="629" cy="291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8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3315" y="3630"/>
                  <a:ext cx="509" cy="248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Channel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A4</a:t>
                  </a:r>
                </a:p>
              </p:txBody>
            </p:sp>
          </p:grpSp>
          <p:grpSp>
            <p:nvGrpSpPr>
              <p:cNvPr id="219555" name="Group 419"/>
              <p:cNvGrpSpPr>
                <a:grpSpLocks/>
              </p:cNvGrpSpPr>
              <p:nvPr/>
            </p:nvGrpSpPr>
            <p:grpSpPr bwMode="auto">
              <a:xfrm>
                <a:off x="2323" y="3607"/>
                <a:ext cx="629" cy="291"/>
                <a:chOff x="2323" y="3607"/>
                <a:chExt cx="629" cy="291"/>
              </a:xfrm>
            </p:grpSpPr>
            <p:sp>
              <p:nvSpPr>
                <p:cNvPr id="219490" name="Rectangle 354"/>
                <p:cNvSpPr>
                  <a:spLocks noChangeArrowheads="1"/>
                </p:cNvSpPr>
                <p:nvPr/>
              </p:nvSpPr>
              <p:spPr bwMode="auto">
                <a:xfrm>
                  <a:off x="2323" y="3607"/>
                  <a:ext cx="629" cy="291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91" name="Text Box 355"/>
                <p:cNvSpPr txBox="1">
                  <a:spLocks noChangeArrowheads="1"/>
                </p:cNvSpPr>
                <p:nvPr/>
              </p:nvSpPr>
              <p:spPr bwMode="auto">
                <a:xfrm>
                  <a:off x="2351" y="3630"/>
                  <a:ext cx="575" cy="248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Sample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28 cycles</a:t>
                  </a:r>
                </a:p>
              </p:txBody>
            </p:sp>
          </p:grpSp>
          <p:grpSp>
            <p:nvGrpSpPr>
              <p:cNvPr id="219554" name="Group 418"/>
              <p:cNvGrpSpPr>
                <a:grpSpLocks/>
              </p:cNvGrpSpPr>
              <p:nvPr/>
            </p:nvGrpSpPr>
            <p:grpSpPr bwMode="auto">
              <a:xfrm>
                <a:off x="1319" y="3668"/>
                <a:ext cx="702" cy="169"/>
                <a:chOff x="1319" y="3668"/>
                <a:chExt cx="702" cy="169"/>
              </a:xfrm>
            </p:grpSpPr>
            <p:sp>
              <p:nvSpPr>
                <p:cNvPr id="219493" name="Rectangle 357"/>
                <p:cNvSpPr>
                  <a:spLocks noChangeArrowheads="1"/>
                </p:cNvSpPr>
                <p:nvPr/>
              </p:nvSpPr>
              <p:spPr bwMode="auto">
                <a:xfrm>
                  <a:off x="1319" y="3668"/>
                  <a:ext cx="702" cy="169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494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1432" y="3695"/>
                  <a:ext cx="467" cy="12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Result4</a:t>
                  </a:r>
                </a:p>
              </p:txBody>
            </p:sp>
          </p:grpSp>
          <p:cxnSp>
            <p:nvCxnSpPr>
              <p:cNvPr id="219495" name="AutoShape 359"/>
              <p:cNvCxnSpPr>
                <a:cxnSpLocks noChangeShapeType="1"/>
                <a:stCxn id="219490" idx="1"/>
                <a:endCxn id="219493" idx="3"/>
              </p:cNvCxnSpPr>
              <p:nvPr/>
            </p:nvCxnSpPr>
            <p:spPr bwMode="auto">
              <a:xfrm flipH="1">
                <a:off x="2021" y="3753"/>
                <a:ext cx="30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9496" name="AutoShape 360"/>
              <p:cNvCxnSpPr>
                <a:cxnSpLocks noChangeShapeType="1"/>
                <a:stCxn id="219487" idx="1"/>
                <a:endCxn id="219490" idx="3"/>
              </p:cNvCxnSpPr>
              <p:nvPr/>
            </p:nvCxnSpPr>
            <p:spPr bwMode="auto">
              <a:xfrm flipH="1">
                <a:off x="2952" y="3753"/>
                <a:ext cx="303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19497" name="Line 361"/>
              <p:cNvSpPr>
                <a:spLocks noChangeShapeType="1"/>
              </p:cNvSpPr>
              <p:nvPr/>
            </p:nvSpPr>
            <p:spPr bwMode="auto">
              <a:xfrm flipH="1">
                <a:off x="1078" y="3751"/>
                <a:ext cx="2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19553" name="Group 417"/>
              <p:cNvGrpSpPr>
                <a:grpSpLocks/>
              </p:cNvGrpSpPr>
              <p:nvPr/>
            </p:nvGrpSpPr>
            <p:grpSpPr bwMode="auto">
              <a:xfrm>
                <a:off x="3255" y="3939"/>
                <a:ext cx="629" cy="291"/>
                <a:chOff x="3255" y="3939"/>
                <a:chExt cx="629" cy="291"/>
              </a:xfrm>
            </p:grpSpPr>
            <p:sp>
              <p:nvSpPr>
                <p:cNvPr id="219499" name="Rectangle 363"/>
                <p:cNvSpPr>
                  <a:spLocks noChangeArrowheads="1"/>
                </p:cNvSpPr>
                <p:nvPr/>
              </p:nvSpPr>
              <p:spPr bwMode="auto">
                <a:xfrm>
                  <a:off x="3255" y="3939"/>
                  <a:ext cx="629" cy="291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500" name="Text Box 364"/>
                <p:cNvSpPr txBox="1">
                  <a:spLocks noChangeArrowheads="1"/>
                </p:cNvSpPr>
                <p:nvPr/>
              </p:nvSpPr>
              <p:spPr bwMode="auto">
                <a:xfrm>
                  <a:off x="3315" y="3962"/>
                  <a:ext cx="509" cy="248"/>
                </a:xfrm>
                <a:prstGeom prst="rect">
                  <a:avLst/>
                </a:prstGeom>
                <a:solidFill>
                  <a:schemeClr val="accent3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Channel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A6</a:t>
                  </a:r>
                </a:p>
              </p:txBody>
            </p:sp>
          </p:grpSp>
          <p:grpSp>
            <p:nvGrpSpPr>
              <p:cNvPr id="219552" name="Group 416"/>
              <p:cNvGrpSpPr>
                <a:grpSpLocks/>
              </p:cNvGrpSpPr>
              <p:nvPr/>
            </p:nvGrpSpPr>
            <p:grpSpPr bwMode="auto">
              <a:xfrm>
                <a:off x="2323" y="3939"/>
                <a:ext cx="629" cy="291"/>
                <a:chOff x="2323" y="3939"/>
                <a:chExt cx="629" cy="291"/>
              </a:xfrm>
            </p:grpSpPr>
            <p:sp>
              <p:nvSpPr>
                <p:cNvPr id="219502" name="Rectangle 366"/>
                <p:cNvSpPr>
                  <a:spLocks noChangeArrowheads="1"/>
                </p:cNvSpPr>
                <p:nvPr/>
              </p:nvSpPr>
              <p:spPr bwMode="auto">
                <a:xfrm>
                  <a:off x="2323" y="3939"/>
                  <a:ext cx="629" cy="291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503" name="Text Box 367"/>
                <p:cNvSpPr txBox="1">
                  <a:spLocks noChangeArrowheads="1"/>
                </p:cNvSpPr>
                <p:nvPr/>
              </p:nvSpPr>
              <p:spPr bwMode="auto">
                <a:xfrm>
                  <a:off x="2351" y="3962"/>
                  <a:ext cx="575" cy="248"/>
                </a:xfrm>
                <a:prstGeom prst="rect">
                  <a:avLst/>
                </a:prstGeom>
                <a:solidFill>
                  <a:schemeClr val="accent2"/>
                </a:solidFill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Sample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24 cycles</a:t>
                  </a:r>
                </a:p>
              </p:txBody>
            </p:sp>
          </p:grpSp>
          <p:grpSp>
            <p:nvGrpSpPr>
              <p:cNvPr id="219551" name="Group 415"/>
              <p:cNvGrpSpPr>
                <a:grpSpLocks/>
              </p:cNvGrpSpPr>
              <p:nvPr/>
            </p:nvGrpSpPr>
            <p:grpSpPr bwMode="auto">
              <a:xfrm>
                <a:off x="1319" y="4000"/>
                <a:ext cx="702" cy="169"/>
                <a:chOff x="1319" y="4000"/>
                <a:chExt cx="702" cy="169"/>
              </a:xfrm>
            </p:grpSpPr>
            <p:sp>
              <p:nvSpPr>
                <p:cNvPr id="219505" name="Rectangle 369"/>
                <p:cNvSpPr>
                  <a:spLocks noChangeArrowheads="1"/>
                </p:cNvSpPr>
                <p:nvPr/>
              </p:nvSpPr>
              <p:spPr bwMode="auto">
                <a:xfrm>
                  <a:off x="1319" y="4000"/>
                  <a:ext cx="702" cy="169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 sz="1600"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506" name="Text Box 370"/>
                <p:cNvSpPr txBox="1">
                  <a:spLocks noChangeArrowheads="1"/>
                </p:cNvSpPr>
                <p:nvPr/>
              </p:nvSpPr>
              <p:spPr bwMode="auto">
                <a:xfrm>
                  <a:off x="1436" y="4027"/>
                  <a:ext cx="467" cy="12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 dirty="0">
                      <a:effectLst/>
                      <a:latin typeface="Arial" pitchFamily="34" charset="0"/>
                      <a:cs typeface="Arial" pitchFamily="34" charset="0"/>
                    </a:rPr>
                    <a:t>Result5</a:t>
                  </a:r>
                </a:p>
              </p:txBody>
            </p:sp>
          </p:grpSp>
          <p:cxnSp>
            <p:nvCxnSpPr>
              <p:cNvPr id="219507" name="AutoShape 371"/>
              <p:cNvCxnSpPr>
                <a:cxnSpLocks noChangeShapeType="1"/>
                <a:stCxn id="219502" idx="1"/>
                <a:endCxn id="219505" idx="3"/>
              </p:cNvCxnSpPr>
              <p:nvPr/>
            </p:nvCxnSpPr>
            <p:spPr bwMode="auto">
              <a:xfrm flipH="1">
                <a:off x="2021" y="4085"/>
                <a:ext cx="30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9508" name="AutoShape 372"/>
              <p:cNvCxnSpPr>
                <a:cxnSpLocks noChangeShapeType="1"/>
                <a:stCxn id="219499" idx="1"/>
                <a:endCxn id="219502" idx="3"/>
              </p:cNvCxnSpPr>
              <p:nvPr/>
            </p:nvCxnSpPr>
            <p:spPr bwMode="auto">
              <a:xfrm flipH="1">
                <a:off x="2952" y="4085"/>
                <a:ext cx="303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19509" name="Line 373"/>
              <p:cNvSpPr>
                <a:spLocks noChangeShapeType="1"/>
              </p:cNvSpPr>
              <p:nvPr/>
            </p:nvSpPr>
            <p:spPr bwMode="auto">
              <a:xfrm flipH="1">
                <a:off x="1078" y="4083"/>
                <a:ext cx="2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10" name="Line 374"/>
              <p:cNvSpPr>
                <a:spLocks noChangeShapeType="1"/>
              </p:cNvSpPr>
              <p:nvPr/>
            </p:nvSpPr>
            <p:spPr bwMode="auto">
              <a:xfrm flipH="1">
                <a:off x="3888" y="3421"/>
                <a:ext cx="5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11" name="Freeform 375"/>
              <p:cNvSpPr>
                <a:spLocks/>
              </p:cNvSpPr>
              <p:nvPr/>
            </p:nvSpPr>
            <p:spPr bwMode="auto">
              <a:xfrm>
                <a:off x="3884" y="3421"/>
                <a:ext cx="411" cy="662"/>
              </a:xfrm>
              <a:custGeom>
                <a:avLst/>
                <a:gdLst/>
                <a:ahLst/>
                <a:cxnLst>
                  <a:cxn ang="0">
                    <a:pos x="0" y="629"/>
                  </a:cxn>
                  <a:cxn ang="0">
                    <a:pos x="411" y="629"/>
                  </a:cxn>
                  <a:cxn ang="0">
                    <a:pos x="411" y="0"/>
                  </a:cxn>
                </a:cxnLst>
                <a:rect l="0" t="0" r="r" b="b"/>
                <a:pathLst>
                  <a:path w="411" h="629">
                    <a:moveTo>
                      <a:pt x="0" y="629"/>
                    </a:moveTo>
                    <a:lnTo>
                      <a:pt x="411" y="629"/>
                    </a:lnTo>
                    <a:lnTo>
                      <a:pt x="411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12" name="Line 376"/>
              <p:cNvSpPr>
                <a:spLocks noChangeShapeType="1"/>
              </p:cNvSpPr>
              <p:nvPr/>
            </p:nvSpPr>
            <p:spPr bwMode="auto">
              <a:xfrm flipH="1">
                <a:off x="3887" y="3756"/>
                <a:ext cx="4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13" name="Text Box 377"/>
              <p:cNvSpPr txBox="1">
                <a:spLocks noChangeArrowheads="1"/>
              </p:cNvSpPr>
              <p:nvPr/>
            </p:nvSpPr>
            <p:spPr bwMode="auto">
              <a:xfrm>
                <a:off x="3885" y="3273"/>
                <a:ext cx="424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SOC3</a:t>
                </a:r>
              </a:p>
            </p:txBody>
          </p:sp>
          <p:sp>
            <p:nvSpPr>
              <p:cNvPr id="219514" name="Text Box 378"/>
              <p:cNvSpPr txBox="1">
                <a:spLocks noChangeArrowheads="1"/>
              </p:cNvSpPr>
              <p:nvPr/>
            </p:nvSpPr>
            <p:spPr bwMode="auto">
              <a:xfrm>
                <a:off x="3885" y="3598"/>
                <a:ext cx="424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SOC4</a:t>
                </a:r>
              </a:p>
            </p:txBody>
          </p:sp>
          <p:sp>
            <p:nvSpPr>
              <p:cNvPr id="219515" name="Text Box 379"/>
              <p:cNvSpPr txBox="1">
                <a:spLocks noChangeArrowheads="1"/>
              </p:cNvSpPr>
              <p:nvPr/>
            </p:nvSpPr>
            <p:spPr bwMode="auto">
              <a:xfrm>
                <a:off x="3885" y="3922"/>
                <a:ext cx="424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SOC5</a:t>
                </a:r>
              </a:p>
            </p:txBody>
          </p:sp>
          <p:sp>
            <p:nvSpPr>
              <p:cNvPr id="219516" name="Text Box 380"/>
              <p:cNvSpPr txBox="1">
                <a:spLocks noChangeArrowheads="1"/>
              </p:cNvSpPr>
              <p:nvPr/>
            </p:nvSpPr>
            <p:spPr bwMode="auto">
              <a:xfrm>
                <a:off x="359" y="3331"/>
                <a:ext cx="748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no interrupt</a:t>
                </a:r>
              </a:p>
            </p:txBody>
          </p:sp>
          <p:sp>
            <p:nvSpPr>
              <p:cNvPr id="219517" name="Text Box 381"/>
              <p:cNvSpPr txBox="1">
                <a:spLocks noChangeArrowheads="1"/>
              </p:cNvSpPr>
              <p:nvPr/>
            </p:nvSpPr>
            <p:spPr bwMode="auto">
              <a:xfrm>
                <a:off x="359" y="3670"/>
                <a:ext cx="748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effectLst/>
                    <a:latin typeface="Arial" pitchFamily="34" charset="0"/>
                    <a:cs typeface="Arial" pitchFamily="34" charset="0"/>
                  </a:rPr>
                  <a:t>no interrupt</a:t>
                </a:r>
              </a:p>
            </p:txBody>
          </p:sp>
          <p:sp>
            <p:nvSpPr>
              <p:cNvPr id="219518" name="Text Box 382"/>
              <p:cNvSpPr txBox="1">
                <a:spLocks noChangeArrowheads="1"/>
              </p:cNvSpPr>
              <p:nvPr/>
            </p:nvSpPr>
            <p:spPr bwMode="auto">
              <a:xfrm>
                <a:off x="499" y="3996"/>
                <a:ext cx="606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effectLst/>
                    <a:latin typeface="Arial" pitchFamily="34" charset="0"/>
                    <a:cs typeface="Arial" pitchFamily="34" charset="0"/>
                  </a:rPr>
                  <a:t>ADCINT2</a:t>
                </a:r>
              </a:p>
            </p:txBody>
          </p:sp>
          <p:sp>
            <p:nvSpPr>
              <p:cNvPr id="219520" name="AutoShape 384"/>
              <p:cNvSpPr>
                <a:spLocks noChangeArrowheads="1"/>
              </p:cNvSpPr>
              <p:nvPr/>
            </p:nvSpPr>
            <p:spPr bwMode="auto">
              <a:xfrm>
                <a:off x="4440" y="3252"/>
                <a:ext cx="339" cy="341"/>
              </a:xfrm>
              <a:prstGeom prst="moon">
                <a:avLst>
                  <a:gd name="adj" fmla="val 80264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21" name="Freeform 385"/>
              <p:cNvSpPr>
                <a:spLocks/>
              </p:cNvSpPr>
              <p:nvPr/>
            </p:nvSpPr>
            <p:spPr bwMode="auto">
              <a:xfrm>
                <a:off x="4723" y="3152"/>
                <a:ext cx="314" cy="193"/>
              </a:xfrm>
              <a:custGeom>
                <a:avLst/>
                <a:gdLst/>
                <a:ahLst/>
                <a:cxnLst>
                  <a:cxn ang="0">
                    <a:pos x="0" y="266"/>
                  </a:cxn>
                  <a:cxn ang="0">
                    <a:pos x="314" y="266"/>
                  </a:cxn>
                  <a:cxn ang="0">
                    <a:pos x="314" y="0"/>
                  </a:cxn>
                </a:cxnLst>
                <a:rect l="0" t="0" r="r" b="b"/>
                <a:pathLst>
                  <a:path w="314" h="266">
                    <a:moveTo>
                      <a:pt x="0" y="266"/>
                    </a:moveTo>
                    <a:lnTo>
                      <a:pt x="314" y="266"/>
                    </a:lnTo>
                    <a:lnTo>
                      <a:pt x="314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23" name="Text Box 387"/>
              <p:cNvSpPr txBox="1">
                <a:spLocks noChangeArrowheads="1"/>
              </p:cNvSpPr>
              <p:nvPr/>
            </p:nvSpPr>
            <p:spPr bwMode="auto">
              <a:xfrm>
                <a:off x="4763" y="3688"/>
                <a:ext cx="606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effectLst/>
                    <a:latin typeface="Arial" pitchFamily="34" charset="0"/>
                    <a:cs typeface="Arial" pitchFamily="34" charset="0"/>
                  </a:rPr>
                  <a:t>ADCINT2</a:t>
                </a:r>
              </a:p>
            </p:txBody>
          </p:sp>
          <p:sp>
            <p:nvSpPr>
              <p:cNvPr id="219524" name="Freeform 388"/>
              <p:cNvSpPr>
                <a:spLocks/>
              </p:cNvSpPr>
              <p:nvPr/>
            </p:nvSpPr>
            <p:spPr bwMode="auto">
              <a:xfrm flipV="1">
                <a:off x="4723" y="3493"/>
                <a:ext cx="314" cy="193"/>
              </a:xfrm>
              <a:custGeom>
                <a:avLst/>
                <a:gdLst/>
                <a:ahLst/>
                <a:cxnLst>
                  <a:cxn ang="0">
                    <a:pos x="0" y="266"/>
                  </a:cxn>
                  <a:cxn ang="0">
                    <a:pos x="314" y="266"/>
                  </a:cxn>
                  <a:cxn ang="0">
                    <a:pos x="314" y="0"/>
                  </a:cxn>
                </a:cxnLst>
                <a:rect l="0" t="0" r="r" b="b"/>
                <a:pathLst>
                  <a:path w="314" h="266">
                    <a:moveTo>
                      <a:pt x="0" y="266"/>
                    </a:moveTo>
                    <a:lnTo>
                      <a:pt x="314" y="266"/>
                    </a:lnTo>
                    <a:lnTo>
                      <a:pt x="314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60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525" name="Text Box 389"/>
              <p:cNvSpPr txBox="1">
                <a:spLocks noChangeArrowheads="1"/>
              </p:cNvSpPr>
              <p:nvPr/>
            </p:nvSpPr>
            <p:spPr bwMode="auto">
              <a:xfrm>
                <a:off x="4529" y="2997"/>
                <a:ext cx="1007" cy="16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effectLst/>
                    <a:latin typeface="Arial" pitchFamily="34" charset="0"/>
                    <a:cs typeface="Arial" pitchFamily="34" charset="0"/>
                  </a:rPr>
                  <a:t>Software Trigger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822832" y="6188147"/>
              <a:ext cx="5475923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>
                  <a:effectLst/>
                  <a:latin typeface="Arial" pitchFamily="34" charset="0"/>
                  <a:cs typeface="Arial" pitchFamily="34" charset="0"/>
                </a:rPr>
                <a:t>Note: setting ADCINT2 flag does not need to generate an interrupt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3940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ADC Ping-Pong Triggering</a:t>
            </a:r>
            <a:endParaRPr lang="en-US" sz="2000" dirty="0"/>
          </a:p>
        </p:txBody>
      </p:sp>
      <p:grpSp>
        <p:nvGrpSpPr>
          <p:cNvPr id="305475" name="Group 323"/>
          <p:cNvGrpSpPr>
            <a:grpSpLocks/>
          </p:cNvGrpSpPr>
          <p:nvPr/>
        </p:nvGrpSpPr>
        <p:grpSpPr bwMode="auto">
          <a:xfrm>
            <a:off x="303213" y="1162980"/>
            <a:ext cx="8564563" cy="384175"/>
            <a:chOff x="191" y="539"/>
            <a:chExt cx="5395" cy="242"/>
          </a:xfrm>
        </p:grpSpPr>
        <p:sp>
          <p:nvSpPr>
            <p:cNvPr id="305474" name="Rectangle 322"/>
            <p:cNvSpPr>
              <a:spLocks noChangeArrowheads="1"/>
            </p:cNvSpPr>
            <p:nvPr/>
          </p:nvSpPr>
          <p:spPr bwMode="auto">
            <a:xfrm>
              <a:off x="191" y="539"/>
              <a:ext cx="5395" cy="2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60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317" name="Text Box 165"/>
            <p:cNvSpPr txBox="1">
              <a:spLocks noChangeArrowheads="1"/>
            </p:cNvSpPr>
            <p:nvPr/>
          </p:nvSpPr>
          <p:spPr bwMode="auto">
            <a:xfrm>
              <a:off x="274" y="539"/>
              <a:ext cx="5274" cy="21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i="1">
                  <a:effectLst/>
                  <a:latin typeface="Arial" pitchFamily="34" charset="0"/>
                  <a:cs typeface="Arial" pitchFamily="34" charset="0"/>
                </a:rPr>
                <a:t>Sample all channels continuously and provide Ping-Pong interrupts to CPU/system:</a:t>
              </a:r>
            </a:p>
          </p:txBody>
        </p:sp>
      </p:grpSp>
      <p:sp>
        <p:nvSpPr>
          <p:cNvPr id="305268" name="Rectangle 116"/>
          <p:cNvSpPr>
            <a:spLocks noChangeArrowheads="1"/>
          </p:cNvSpPr>
          <p:nvPr/>
        </p:nvSpPr>
        <p:spPr bwMode="auto">
          <a:xfrm flipH="1">
            <a:off x="3363913" y="2084310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269" name="Text Box 117"/>
          <p:cNvSpPr txBox="1">
            <a:spLocks noChangeArrowheads="1"/>
          </p:cNvSpPr>
          <p:nvPr/>
        </p:nvSpPr>
        <p:spPr bwMode="auto">
          <a:xfrm flipH="1">
            <a:off x="3460017" y="2120823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B0</a:t>
            </a:r>
          </a:p>
        </p:txBody>
      </p:sp>
      <p:sp>
        <p:nvSpPr>
          <p:cNvPr id="305271" name="Rectangle 119"/>
          <p:cNvSpPr>
            <a:spLocks noChangeArrowheads="1"/>
          </p:cNvSpPr>
          <p:nvPr/>
        </p:nvSpPr>
        <p:spPr bwMode="auto">
          <a:xfrm flipH="1">
            <a:off x="4843463" y="2084310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272" name="Text Box 120"/>
          <p:cNvSpPr txBox="1">
            <a:spLocks noChangeArrowheads="1"/>
          </p:cNvSpPr>
          <p:nvPr/>
        </p:nvSpPr>
        <p:spPr bwMode="auto">
          <a:xfrm flipH="1">
            <a:off x="4887470" y="2120823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20 cycles</a:t>
            </a:r>
          </a:p>
        </p:txBody>
      </p:sp>
      <p:cxnSp>
        <p:nvCxnSpPr>
          <p:cNvPr id="305277" name="AutoShape 125"/>
          <p:cNvCxnSpPr>
            <a:cxnSpLocks noChangeShapeType="1"/>
            <a:stCxn id="305268" idx="1"/>
            <a:endCxn id="305271" idx="3"/>
          </p:cNvCxnSpPr>
          <p:nvPr/>
        </p:nvCxnSpPr>
        <p:spPr bwMode="auto">
          <a:xfrm>
            <a:off x="4362450" y="2316085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278" name="Line 126"/>
          <p:cNvSpPr>
            <a:spLocks noChangeShapeType="1"/>
          </p:cNvSpPr>
          <p:nvPr/>
        </p:nvSpPr>
        <p:spPr bwMode="auto">
          <a:xfrm>
            <a:off x="7434263" y="2312910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03" name="Line 151"/>
          <p:cNvSpPr>
            <a:spLocks noChangeShapeType="1"/>
          </p:cNvSpPr>
          <p:nvPr/>
        </p:nvSpPr>
        <p:spPr bwMode="auto">
          <a:xfrm>
            <a:off x="2460625" y="2314498"/>
            <a:ext cx="896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06" name="Text Box 154"/>
          <p:cNvSpPr txBox="1">
            <a:spLocks noChangeArrowheads="1"/>
          </p:cNvSpPr>
          <p:nvPr/>
        </p:nvSpPr>
        <p:spPr bwMode="auto">
          <a:xfrm flipH="1">
            <a:off x="2577783" y="2079548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SOC0</a:t>
            </a:r>
          </a:p>
        </p:txBody>
      </p:sp>
      <p:sp>
        <p:nvSpPr>
          <p:cNvPr id="305309" name="Text Box 157"/>
          <p:cNvSpPr txBox="1">
            <a:spLocks noChangeArrowheads="1"/>
          </p:cNvSpPr>
          <p:nvPr/>
        </p:nvSpPr>
        <p:spPr bwMode="auto">
          <a:xfrm flipH="1">
            <a:off x="7772400" y="2171623"/>
            <a:ext cx="1188146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no interrupt</a:t>
            </a:r>
          </a:p>
        </p:txBody>
      </p:sp>
      <p:sp>
        <p:nvSpPr>
          <p:cNvPr id="305312" name="AutoShape 160"/>
          <p:cNvSpPr>
            <a:spLocks noChangeArrowheads="1"/>
          </p:cNvSpPr>
          <p:nvPr/>
        </p:nvSpPr>
        <p:spPr bwMode="auto">
          <a:xfrm flipH="1">
            <a:off x="1943100" y="2046210"/>
            <a:ext cx="538162" cy="541337"/>
          </a:xfrm>
          <a:prstGeom prst="moon">
            <a:avLst>
              <a:gd name="adj" fmla="val 8026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14" name="Text Box 162"/>
          <p:cNvSpPr txBox="1">
            <a:spLocks noChangeArrowheads="1"/>
          </p:cNvSpPr>
          <p:nvPr/>
        </p:nvSpPr>
        <p:spPr bwMode="auto">
          <a:xfrm flipH="1">
            <a:off x="773113" y="2316085"/>
            <a:ext cx="962123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ADCINT2</a:t>
            </a:r>
          </a:p>
        </p:txBody>
      </p:sp>
      <p:sp>
        <p:nvSpPr>
          <p:cNvPr id="305316" name="Text Box 164"/>
          <p:cNvSpPr txBox="1">
            <a:spLocks noChangeArrowheads="1"/>
          </p:cNvSpPr>
          <p:nvPr/>
        </p:nvSpPr>
        <p:spPr bwMode="auto">
          <a:xfrm flipH="1">
            <a:off x="141288" y="2031923"/>
            <a:ext cx="1598258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Software Trigger</a:t>
            </a:r>
          </a:p>
        </p:txBody>
      </p:sp>
      <p:sp>
        <p:nvSpPr>
          <p:cNvPr id="305274" name="Rectangle 122"/>
          <p:cNvSpPr>
            <a:spLocks noChangeArrowheads="1"/>
          </p:cNvSpPr>
          <p:nvPr/>
        </p:nvSpPr>
        <p:spPr bwMode="auto">
          <a:xfrm flipH="1">
            <a:off x="6319838" y="2178635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275" name="Text Box 123"/>
          <p:cNvSpPr txBox="1">
            <a:spLocks noChangeArrowheads="1"/>
          </p:cNvSpPr>
          <p:nvPr/>
        </p:nvSpPr>
        <p:spPr bwMode="auto">
          <a:xfrm flipH="1">
            <a:off x="6507119" y="2227978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Result0</a:t>
            </a:r>
          </a:p>
        </p:txBody>
      </p:sp>
      <p:sp>
        <p:nvSpPr>
          <p:cNvPr id="305323" name="Line 171"/>
          <p:cNvSpPr>
            <a:spLocks noChangeShapeType="1"/>
          </p:cNvSpPr>
          <p:nvPr/>
        </p:nvSpPr>
        <p:spPr bwMode="auto">
          <a:xfrm>
            <a:off x="5840413" y="2312910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33" name="Rectangle 181"/>
          <p:cNvSpPr>
            <a:spLocks noChangeArrowheads="1"/>
          </p:cNvSpPr>
          <p:nvPr/>
        </p:nvSpPr>
        <p:spPr bwMode="auto">
          <a:xfrm flipH="1">
            <a:off x="3354388" y="2698673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34" name="Text Box 182"/>
          <p:cNvSpPr txBox="1">
            <a:spLocks noChangeArrowheads="1"/>
          </p:cNvSpPr>
          <p:nvPr/>
        </p:nvSpPr>
        <p:spPr bwMode="auto">
          <a:xfrm flipH="1">
            <a:off x="3450492" y="2735185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B1</a:t>
            </a:r>
          </a:p>
        </p:txBody>
      </p:sp>
      <p:sp>
        <p:nvSpPr>
          <p:cNvPr id="305336" name="Rectangle 184"/>
          <p:cNvSpPr>
            <a:spLocks noChangeArrowheads="1"/>
          </p:cNvSpPr>
          <p:nvPr/>
        </p:nvSpPr>
        <p:spPr bwMode="auto">
          <a:xfrm flipH="1">
            <a:off x="4833938" y="2698673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37" name="Text Box 185"/>
          <p:cNvSpPr txBox="1">
            <a:spLocks noChangeArrowheads="1"/>
          </p:cNvSpPr>
          <p:nvPr/>
        </p:nvSpPr>
        <p:spPr bwMode="auto">
          <a:xfrm flipH="1">
            <a:off x="4877945" y="2735185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20 cycles</a:t>
            </a:r>
          </a:p>
        </p:txBody>
      </p:sp>
      <p:cxnSp>
        <p:nvCxnSpPr>
          <p:cNvPr id="305338" name="AutoShape 186"/>
          <p:cNvCxnSpPr>
            <a:cxnSpLocks noChangeShapeType="1"/>
            <a:stCxn id="305333" idx="1"/>
            <a:endCxn id="305336" idx="3"/>
          </p:cNvCxnSpPr>
          <p:nvPr/>
        </p:nvCxnSpPr>
        <p:spPr bwMode="auto">
          <a:xfrm>
            <a:off x="4352925" y="2930448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339" name="Line 187"/>
          <p:cNvSpPr>
            <a:spLocks noChangeShapeType="1"/>
          </p:cNvSpPr>
          <p:nvPr/>
        </p:nvSpPr>
        <p:spPr bwMode="auto">
          <a:xfrm>
            <a:off x="7424738" y="292727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40" name="Text Box 188"/>
          <p:cNvSpPr txBox="1">
            <a:spLocks noChangeArrowheads="1"/>
          </p:cNvSpPr>
          <p:nvPr/>
        </p:nvSpPr>
        <p:spPr bwMode="auto">
          <a:xfrm flipH="1">
            <a:off x="2577783" y="2693910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SOC1</a:t>
            </a:r>
          </a:p>
        </p:txBody>
      </p:sp>
      <p:sp>
        <p:nvSpPr>
          <p:cNvPr id="305341" name="Text Box 189"/>
          <p:cNvSpPr txBox="1">
            <a:spLocks noChangeArrowheads="1"/>
          </p:cNvSpPr>
          <p:nvPr/>
        </p:nvSpPr>
        <p:spPr bwMode="auto">
          <a:xfrm flipH="1">
            <a:off x="7762875" y="2785985"/>
            <a:ext cx="1188146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no interrupt</a:t>
            </a:r>
          </a:p>
        </p:txBody>
      </p:sp>
      <p:sp>
        <p:nvSpPr>
          <p:cNvPr id="305344" name="Rectangle 192"/>
          <p:cNvSpPr>
            <a:spLocks noChangeArrowheads="1"/>
          </p:cNvSpPr>
          <p:nvPr/>
        </p:nvSpPr>
        <p:spPr bwMode="auto">
          <a:xfrm flipH="1">
            <a:off x="6310313" y="2792998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45" name="Text Box 193"/>
          <p:cNvSpPr txBox="1">
            <a:spLocks noChangeArrowheads="1"/>
          </p:cNvSpPr>
          <p:nvPr/>
        </p:nvSpPr>
        <p:spPr bwMode="auto">
          <a:xfrm flipH="1">
            <a:off x="6507119" y="2830208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Result1</a:t>
            </a:r>
          </a:p>
        </p:txBody>
      </p:sp>
      <p:sp>
        <p:nvSpPr>
          <p:cNvPr id="305349" name="Line 197"/>
          <p:cNvSpPr>
            <a:spLocks noChangeShapeType="1"/>
          </p:cNvSpPr>
          <p:nvPr/>
        </p:nvSpPr>
        <p:spPr bwMode="auto">
          <a:xfrm>
            <a:off x="5830888" y="2927273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1" name="Rectangle 199"/>
          <p:cNvSpPr>
            <a:spLocks noChangeArrowheads="1"/>
          </p:cNvSpPr>
          <p:nvPr/>
        </p:nvSpPr>
        <p:spPr bwMode="auto">
          <a:xfrm flipH="1">
            <a:off x="3344863" y="3313035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2" name="Text Box 200"/>
          <p:cNvSpPr txBox="1">
            <a:spLocks noChangeArrowheads="1"/>
          </p:cNvSpPr>
          <p:nvPr/>
        </p:nvSpPr>
        <p:spPr bwMode="auto">
          <a:xfrm flipH="1">
            <a:off x="3440967" y="3349548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B2</a:t>
            </a:r>
          </a:p>
        </p:txBody>
      </p:sp>
      <p:sp>
        <p:nvSpPr>
          <p:cNvPr id="305354" name="Rectangle 202"/>
          <p:cNvSpPr>
            <a:spLocks noChangeArrowheads="1"/>
          </p:cNvSpPr>
          <p:nvPr/>
        </p:nvSpPr>
        <p:spPr bwMode="auto">
          <a:xfrm flipH="1">
            <a:off x="4824413" y="3313035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5" name="Text Box 203"/>
          <p:cNvSpPr txBox="1">
            <a:spLocks noChangeArrowheads="1"/>
          </p:cNvSpPr>
          <p:nvPr/>
        </p:nvSpPr>
        <p:spPr bwMode="auto">
          <a:xfrm flipH="1">
            <a:off x="4868420" y="3349548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20 cycles</a:t>
            </a:r>
          </a:p>
        </p:txBody>
      </p:sp>
      <p:cxnSp>
        <p:nvCxnSpPr>
          <p:cNvPr id="305356" name="AutoShape 204"/>
          <p:cNvCxnSpPr>
            <a:cxnSpLocks noChangeShapeType="1"/>
            <a:stCxn id="305351" idx="1"/>
            <a:endCxn id="305354" idx="3"/>
          </p:cNvCxnSpPr>
          <p:nvPr/>
        </p:nvCxnSpPr>
        <p:spPr bwMode="auto">
          <a:xfrm>
            <a:off x="4343400" y="3544810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357" name="Line 205"/>
          <p:cNvSpPr>
            <a:spLocks noChangeShapeType="1"/>
          </p:cNvSpPr>
          <p:nvPr/>
        </p:nvSpPr>
        <p:spPr bwMode="auto">
          <a:xfrm>
            <a:off x="7415213" y="3541635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58" name="Text Box 206"/>
          <p:cNvSpPr txBox="1">
            <a:spLocks noChangeArrowheads="1"/>
          </p:cNvSpPr>
          <p:nvPr/>
        </p:nvSpPr>
        <p:spPr bwMode="auto">
          <a:xfrm flipH="1">
            <a:off x="2577783" y="3308273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SOC2</a:t>
            </a:r>
          </a:p>
        </p:txBody>
      </p:sp>
      <p:sp>
        <p:nvSpPr>
          <p:cNvPr id="305359" name="Text Box 207"/>
          <p:cNvSpPr txBox="1">
            <a:spLocks noChangeArrowheads="1"/>
          </p:cNvSpPr>
          <p:nvPr/>
        </p:nvSpPr>
        <p:spPr bwMode="auto">
          <a:xfrm flipH="1">
            <a:off x="7753350" y="4028630"/>
            <a:ext cx="1188146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no interrupt</a:t>
            </a:r>
          </a:p>
        </p:txBody>
      </p:sp>
      <p:sp>
        <p:nvSpPr>
          <p:cNvPr id="305362" name="Rectangle 210"/>
          <p:cNvSpPr>
            <a:spLocks noChangeArrowheads="1"/>
          </p:cNvSpPr>
          <p:nvPr/>
        </p:nvSpPr>
        <p:spPr bwMode="auto">
          <a:xfrm flipH="1">
            <a:off x="6300788" y="3407360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63" name="Text Box 211"/>
          <p:cNvSpPr txBox="1">
            <a:spLocks noChangeArrowheads="1"/>
          </p:cNvSpPr>
          <p:nvPr/>
        </p:nvSpPr>
        <p:spPr bwMode="auto">
          <a:xfrm flipH="1">
            <a:off x="6507119" y="3454730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Result2</a:t>
            </a:r>
          </a:p>
        </p:txBody>
      </p:sp>
      <p:sp>
        <p:nvSpPr>
          <p:cNvPr id="305367" name="Line 215"/>
          <p:cNvSpPr>
            <a:spLocks noChangeShapeType="1"/>
          </p:cNvSpPr>
          <p:nvPr/>
        </p:nvSpPr>
        <p:spPr bwMode="auto">
          <a:xfrm>
            <a:off x="5821363" y="354163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69" name="Rectangle 217"/>
          <p:cNvSpPr>
            <a:spLocks noChangeArrowheads="1"/>
          </p:cNvSpPr>
          <p:nvPr/>
        </p:nvSpPr>
        <p:spPr bwMode="auto">
          <a:xfrm flipH="1">
            <a:off x="3335338" y="3927398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70" name="Text Box 218"/>
          <p:cNvSpPr txBox="1">
            <a:spLocks noChangeArrowheads="1"/>
          </p:cNvSpPr>
          <p:nvPr/>
        </p:nvSpPr>
        <p:spPr bwMode="auto">
          <a:xfrm flipH="1">
            <a:off x="3431442" y="3963910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B3</a:t>
            </a:r>
          </a:p>
        </p:txBody>
      </p:sp>
      <p:sp>
        <p:nvSpPr>
          <p:cNvPr id="305372" name="Rectangle 220"/>
          <p:cNvSpPr>
            <a:spLocks noChangeArrowheads="1"/>
          </p:cNvSpPr>
          <p:nvPr/>
        </p:nvSpPr>
        <p:spPr bwMode="auto">
          <a:xfrm flipH="1">
            <a:off x="4814888" y="3927398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73" name="Text Box 221"/>
          <p:cNvSpPr txBox="1">
            <a:spLocks noChangeArrowheads="1"/>
          </p:cNvSpPr>
          <p:nvPr/>
        </p:nvSpPr>
        <p:spPr bwMode="auto">
          <a:xfrm flipH="1">
            <a:off x="4862070" y="3963910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20 cycles</a:t>
            </a:r>
          </a:p>
        </p:txBody>
      </p:sp>
      <p:cxnSp>
        <p:nvCxnSpPr>
          <p:cNvPr id="305374" name="AutoShape 222"/>
          <p:cNvCxnSpPr>
            <a:cxnSpLocks noChangeShapeType="1"/>
            <a:stCxn id="305369" idx="1"/>
            <a:endCxn id="305372" idx="3"/>
          </p:cNvCxnSpPr>
          <p:nvPr/>
        </p:nvCxnSpPr>
        <p:spPr bwMode="auto">
          <a:xfrm>
            <a:off x="4333875" y="4159173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375" name="Line 223"/>
          <p:cNvSpPr>
            <a:spLocks noChangeShapeType="1"/>
          </p:cNvSpPr>
          <p:nvPr/>
        </p:nvSpPr>
        <p:spPr bwMode="auto">
          <a:xfrm>
            <a:off x="7405688" y="4155998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76" name="Text Box 224"/>
          <p:cNvSpPr txBox="1">
            <a:spLocks noChangeArrowheads="1"/>
          </p:cNvSpPr>
          <p:nvPr/>
        </p:nvSpPr>
        <p:spPr bwMode="auto">
          <a:xfrm flipH="1">
            <a:off x="2577783" y="3922635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SOC3</a:t>
            </a:r>
          </a:p>
        </p:txBody>
      </p:sp>
      <p:sp>
        <p:nvSpPr>
          <p:cNvPr id="305380" name="Rectangle 228"/>
          <p:cNvSpPr>
            <a:spLocks noChangeArrowheads="1"/>
          </p:cNvSpPr>
          <p:nvPr/>
        </p:nvSpPr>
        <p:spPr bwMode="auto">
          <a:xfrm flipH="1">
            <a:off x="6291263" y="4021723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81" name="Text Box 229"/>
          <p:cNvSpPr txBox="1">
            <a:spLocks noChangeArrowheads="1"/>
          </p:cNvSpPr>
          <p:nvPr/>
        </p:nvSpPr>
        <p:spPr bwMode="auto">
          <a:xfrm flipH="1">
            <a:off x="6507119" y="4069093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Result3</a:t>
            </a:r>
          </a:p>
        </p:txBody>
      </p:sp>
      <p:sp>
        <p:nvSpPr>
          <p:cNvPr id="305385" name="Line 233"/>
          <p:cNvSpPr>
            <a:spLocks noChangeShapeType="1"/>
          </p:cNvSpPr>
          <p:nvPr/>
        </p:nvSpPr>
        <p:spPr bwMode="auto">
          <a:xfrm>
            <a:off x="5811838" y="4155998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87" name="Rectangle 235"/>
          <p:cNvSpPr>
            <a:spLocks noChangeArrowheads="1"/>
          </p:cNvSpPr>
          <p:nvPr/>
        </p:nvSpPr>
        <p:spPr bwMode="auto">
          <a:xfrm flipH="1">
            <a:off x="3325813" y="4541760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88" name="Text Box 236"/>
          <p:cNvSpPr txBox="1">
            <a:spLocks noChangeArrowheads="1"/>
          </p:cNvSpPr>
          <p:nvPr/>
        </p:nvSpPr>
        <p:spPr bwMode="auto">
          <a:xfrm flipH="1">
            <a:off x="3421917" y="4578273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B4</a:t>
            </a:r>
          </a:p>
        </p:txBody>
      </p:sp>
      <p:sp>
        <p:nvSpPr>
          <p:cNvPr id="305390" name="Rectangle 238"/>
          <p:cNvSpPr>
            <a:spLocks noChangeArrowheads="1"/>
          </p:cNvSpPr>
          <p:nvPr/>
        </p:nvSpPr>
        <p:spPr bwMode="auto">
          <a:xfrm flipH="1">
            <a:off x="4805363" y="4541760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91" name="Text Box 239"/>
          <p:cNvSpPr txBox="1">
            <a:spLocks noChangeArrowheads="1"/>
          </p:cNvSpPr>
          <p:nvPr/>
        </p:nvSpPr>
        <p:spPr bwMode="auto">
          <a:xfrm flipH="1">
            <a:off x="4846195" y="4578273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20 cycles</a:t>
            </a:r>
          </a:p>
        </p:txBody>
      </p:sp>
      <p:cxnSp>
        <p:nvCxnSpPr>
          <p:cNvPr id="305392" name="AutoShape 240"/>
          <p:cNvCxnSpPr>
            <a:cxnSpLocks noChangeShapeType="1"/>
            <a:stCxn id="305387" idx="1"/>
            <a:endCxn id="305390" idx="3"/>
          </p:cNvCxnSpPr>
          <p:nvPr/>
        </p:nvCxnSpPr>
        <p:spPr bwMode="auto">
          <a:xfrm>
            <a:off x="4324350" y="4773535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393" name="Line 241"/>
          <p:cNvSpPr>
            <a:spLocks noChangeShapeType="1"/>
          </p:cNvSpPr>
          <p:nvPr/>
        </p:nvSpPr>
        <p:spPr bwMode="auto">
          <a:xfrm>
            <a:off x="7396163" y="4770360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94" name="Text Box 242"/>
          <p:cNvSpPr txBox="1">
            <a:spLocks noChangeArrowheads="1"/>
          </p:cNvSpPr>
          <p:nvPr/>
        </p:nvSpPr>
        <p:spPr bwMode="auto">
          <a:xfrm flipH="1">
            <a:off x="2577783" y="4536998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SOC4</a:t>
            </a:r>
          </a:p>
        </p:txBody>
      </p:sp>
      <p:sp>
        <p:nvSpPr>
          <p:cNvPr id="305395" name="Text Box 243"/>
          <p:cNvSpPr txBox="1">
            <a:spLocks noChangeArrowheads="1"/>
          </p:cNvSpPr>
          <p:nvPr/>
        </p:nvSpPr>
        <p:spPr bwMode="auto">
          <a:xfrm flipH="1">
            <a:off x="7734300" y="4629073"/>
            <a:ext cx="1188146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effectLst/>
                <a:latin typeface="Arial" pitchFamily="34" charset="0"/>
                <a:cs typeface="Arial" pitchFamily="34" charset="0"/>
              </a:rPr>
              <a:t>no interrupt</a:t>
            </a:r>
          </a:p>
        </p:txBody>
      </p:sp>
      <p:sp>
        <p:nvSpPr>
          <p:cNvPr id="305398" name="Rectangle 246"/>
          <p:cNvSpPr>
            <a:spLocks noChangeArrowheads="1"/>
          </p:cNvSpPr>
          <p:nvPr/>
        </p:nvSpPr>
        <p:spPr bwMode="auto">
          <a:xfrm flipH="1">
            <a:off x="6281738" y="4636085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399" name="Text Box 247"/>
          <p:cNvSpPr txBox="1">
            <a:spLocks noChangeArrowheads="1"/>
          </p:cNvSpPr>
          <p:nvPr/>
        </p:nvSpPr>
        <p:spPr bwMode="auto">
          <a:xfrm flipH="1">
            <a:off x="6507119" y="4683455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Result4</a:t>
            </a:r>
          </a:p>
        </p:txBody>
      </p:sp>
      <p:sp>
        <p:nvSpPr>
          <p:cNvPr id="305403" name="Line 251"/>
          <p:cNvSpPr>
            <a:spLocks noChangeShapeType="1"/>
          </p:cNvSpPr>
          <p:nvPr/>
        </p:nvSpPr>
        <p:spPr bwMode="auto">
          <a:xfrm>
            <a:off x="5802313" y="4770360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05" name="Rectangle 253"/>
          <p:cNvSpPr>
            <a:spLocks noChangeArrowheads="1"/>
          </p:cNvSpPr>
          <p:nvPr/>
        </p:nvSpPr>
        <p:spPr bwMode="auto">
          <a:xfrm flipH="1">
            <a:off x="3316288" y="5156123"/>
            <a:ext cx="998537" cy="46196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06" name="Text Box 254"/>
          <p:cNvSpPr txBox="1">
            <a:spLocks noChangeArrowheads="1"/>
          </p:cNvSpPr>
          <p:nvPr/>
        </p:nvSpPr>
        <p:spPr bwMode="auto">
          <a:xfrm flipH="1">
            <a:off x="3412392" y="5192635"/>
            <a:ext cx="807913" cy="393954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Channel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B5</a:t>
            </a:r>
          </a:p>
        </p:txBody>
      </p:sp>
      <p:sp>
        <p:nvSpPr>
          <p:cNvPr id="305408" name="Rectangle 256"/>
          <p:cNvSpPr>
            <a:spLocks noChangeArrowheads="1"/>
          </p:cNvSpPr>
          <p:nvPr/>
        </p:nvSpPr>
        <p:spPr bwMode="auto">
          <a:xfrm flipH="1">
            <a:off x="4795838" y="5156123"/>
            <a:ext cx="998537" cy="46196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09" name="Text Box 257"/>
          <p:cNvSpPr txBox="1">
            <a:spLocks noChangeArrowheads="1"/>
          </p:cNvSpPr>
          <p:nvPr/>
        </p:nvSpPr>
        <p:spPr bwMode="auto">
          <a:xfrm flipH="1">
            <a:off x="4839845" y="5192635"/>
            <a:ext cx="912109" cy="393954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Sample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20 cycles</a:t>
            </a:r>
          </a:p>
        </p:txBody>
      </p:sp>
      <p:cxnSp>
        <p:nvCxnSpPr>
          <p:cNvPr id="305410" name="AutoShape 258"/>
          <p:cNvCxnSpPr>
            <a:cxnSpLocks noChangeShapeType="1"/>
            <a:stCxn id="305405" idx="1"/>
            <a:endCxn id="305408" idx="3"/>
          </p:cNvCxnSpPr>
          <p:nvPr/>
        </p:nvCxnSpPr>
        <p:spPr bwMode="auto">
          <a:xfrm>
            <a:off x="4314825" y="5387898"/>
            <a:ext cx="4810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5411" name="Line 259"/>
          <p:cNvSpPr>
            <a:spLocks noChangeShapeType="1"/>
          </p:cNvSpPr>
          <p:nvPr/>
        </p:nvSpPr>
        <p:spPr bwMode="auto">
          <a:xfrm>
            <a:off x="7386638" y="5384723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12" name="Text Box 260"/>
          <p:cNvSpPr txBox="1">
            <a:spLocks noChangeArrowheads="1"/>
          </p:cNvSpPr>
          <p:nvPr/>
        </p:nvSpPr>
        <p:spPr bwMode="auto">
          <a:xfrm flipH="1">
            <a:off x="2577783" y="5151360"/>
            <a:ext cx="673582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SOC5</a:t>
            </a:r>
          </a:p>
        </p:txBody>
      </p:sp>
      <p:sp>
        <p:nvSpPr>
          <p:cNvPr id="305416" name="Rectangle 264"/>
          <p:cNvSpPr>
            <a:spLocks noChangeArrowheads="1"/>
          </p:cNvSpPr>
          <p:nvPr/>
        </p:nvSpPr>
        <p:spPr bwMode="auto">
          <a:xfrm flipH="1">
            <a:off x="6272213" y="5250448"/>
            <a:ext cx="1114425" cy="2682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17" name="Text Box 265"/>
          <p:cNvSpPr txBox="1">
            <a:spLocks noChangeArrowheads="1"/>
          </p:cNvSpPr>
          <p:nvPr/>
        </p:nvSpPr>
        <p:spPr bwMode="auto">
          <a:xfrm flipH="1">
            <a:off x="6507119" y="5300664"/>
            <a:ext cx="74058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effectLst/>
                <a:latin typeface="Arial" pitchFamily="34" charset="0"/>
                <a:cs typeface="Arial" pitchFamily="34" charset="0"/>
              </a:rPr>
              <a:t>Result5</a:t>
            </a:r>
          </a:p>
        </p:txBody>
      </p:sp>
      <p:sp>
        <p:nvSpPr>
          <p:cNvPr id="305421" name="Line 269"/>
          <p:cNvSpPr>
            <a:spLocks noChangeShapeType="1"/>
          </p:cNvSpPr>
          <p:nvPr/>
        </p:nvSpPr>
        <p:spPr bwMode="auto">
          <a:xfrm>
            <a:off x="5792788" y="5384723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58" name="Line 306"/>
          <p:cNvSpPr>
            <a:spLocks noChangeShapeType="1"/>
          </p:cNvSpPr>
          <p:nvPr/>
        </p:nvSpPr>
        <p:spPr bwMode="auto">
          <a:xfrm>
            <a:off x="2532063" y="2936798"/>
            <a:ext cx="822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59" name="Line 307"/>
          <p:cNvSpPr>
            <a:spLocks noChangeShapeType="1"/>
          </p:cNvSpPr>
          <p:nvPr/>
        </p:nvSpPr>
        <p:spPr bwMode="auto">
          <a:xfrm>
            <a:off x="2532063" y="3536873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0" name="Line 308"/>
          <p:cNvSpPr>
            <a:spLocks noChangeShapeType="1"/>
          </p:cNvSpPr>
          <p:nvPr/>
        </p:nvSpPr>
        <p:spPr bwMode="auto">
          <a:xfrm>
            <a:off x="1735236" y="4151235"/>
            <a:ext cx="1601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1" name="Line 309"/>
          <p:cNvSpPr>
            <a:spLocks noChangeShapeType="1"/>
          </p:cNvSpPr>
          <p:nvPr/>
        </p:nvSpPr>
        <p:spPr bwMode="auto">
          <a:xfrm>
            <a:off x="2536825" y="4784648"/>
            <a:ext cx="788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2" name="Line 310"/>
          <p:cNvSpPr>
            <a:spLocks noChangeShapeType="1"/>
          </p:cNvSpPr>
          <p:nvPr/>
        </p:nvSpPr>
        <p:spPr bwMode="auto">
          <a:xfrm>
            <a:off x="2532063" y="5418060"/>
            <a:ext cx="78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8" name="Line 316"/>
          <p:cNvSpPr>
            <a:spLocks noChangeShapeType="1"/>
          </p:cNvSpPr>
          <p:nvPr/>
        </p:nvSpPr>
        <p:spPr bwMode="auto">
          <a:xfrm flipH="1" flipV="1">
            <a:off x="2538413" y="2317672"/>
            <a:ext cx="0" cy="12192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69" name="Line 317"/>
          <p:cNvSpPr>
            <a:spLocks noChangeShapeType="1"/>
          </p:cNvSpPr>
          <p:nvPr/>
        </p:nvSpPr>
        <p:spPr bwMode="auto">
          <a:xfrm flipH="1">
            <a:off x="1693863" y="2177973"/>
            <a:ext cx="334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70" name="Line 318"/>
          <p:cNvSpPr>
            <a:spLocks noChangeShapeType="1"/>
          </p:cNvSpPr>
          <p:nvPr/>
        </p:nvSpPr>
        <p:spPr bwMode="auto">
          <a:xfrm flipH="1">
            <a:off x="1687513" y="2447848"/>
            <a:ext cx="334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471" name="Text Box 319"/>
          <p:cNvSpPr txBox="1">
            <a:spLocks noChangeArrowheads="1"/>
          </p:cNvSpPr>
          <p:nvPr/>
        </p:nvSpPr>
        <p:spPr bwMode="auto">
          <a:xfrm flipH="1">
            <a:off x="7748588" y="3414150"/>
            <a:ext cx="962123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ADCINT1</a:t>
            </a:r>
          </a:p>
        </p:txBody>
      </p:sp>
      <p:sp>
        <p:nvSpPr>
          <p:cNvPr id="305472" name="Text Box 320"/>
          <p:cNvSpPr txBox="1">
            <a:spLocks noChangeArrowheads="1"/>
          </p:cNvSpPr>
          <p:nvPr/>
        </p:nvSpPr>
        <p:spPr bwMode="auto">
          <a:xfrm flipH="1">
            <a:off x="7697788" y="5261313"/>
            <a:ext cx="962123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ADCINT2</a:t>
            </a:r>
          </a:p>
        </p:txBody>
      </p:sp>
      <p:sp>
        <p:nvSpPr>
          <p:cNvPr id="85" name="Text Box 162"/>
          <p:cNvSpPr txBox="1">
            <a:spLocks noChangeArrowheads="1"/>
          </p:cNvSpPr>
          <p:nvPr/>
        </p:nvSpPr>
        <p:spPr bwMode="auto">
          <a:xfrm flipH="1">
            <a:off x="774123" y="4021853"/>
            <a:ext cx="962123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Arial" pitchFamily="34" charset="0"/>
                <a:cs typeface="Arial" pitchFamily="34" charset="0"/>
              </a:rPr>
              <a:t>ADCINT1</a:t>
            </a:r>
          </a:p>
        </p:txBody>
      </p:sp>
      <p:sp>
        <p:nvSpPr>
          <p:cNvPr id="89" name="Line 316"/>
          <p:cNvSpPr>
            <a:spLocks noChangeShapeType="1"/>
          </p:cNvSpPr>
          <p:nvPr/>
        </p:nvSpPr>
        <p:spPr bwMode="auto">
          <a:xfrm flipH="1" flipV="1">
            <a:off x="2536535" y="4158692"/>
            <a:ext cx="0" cy="12593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600"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86829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15087</TotalTime>
  <Pages>46</Pages>
  <Words>3917</Words>
  <Application>Microsoft Office PowerPoint</Application>
  <PresentationFormat>On-screen Show (4:3)</PresentationFormat>
  <Paragraphs>869</Paragraphs>
  <Slides>51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 Unicode MS</vt:lpstr>
      <vt:lpstr>Arial</vt:lpstr>
      <vt:lpstr>Arial Narrow</vt:lpstr>
      <vt:lpstr>Cambria Math</vt:lpstr>
      <vt:lpstr>Consolas</vt:lpstr>
      <vt:lpstr>Courier New</vt:lpstr>
      <vt:lpstr>Helvetica</vt:lpstr>
      <vt:lpstr>Symbol</vt:lpstr>
      <vt:lpstr>Times New Roman</vt:lpstr>
      <vt:lpstr>Wingdings</vt:lpstr>
      <vt:lpstr>ttoTheme</vt:lpstr>
      <vt:lpstr>Visio</vt:lpstr>
      <vt:lpstr>Analog Subsystem</vt:lpstr>
      <vt:lpstr>Module Objectives</vt:lpstr>
      <vt:lpstr>Analog System Peripherals</vt:lpstr>
      <vt:lpstr>ADC Module Block Diagram</vt:lpstr>
      <vt:lpstr>ADC SOCx Functional Diagram</vt:lpstr>
      <vt:lpstr>ADC SOC Driverlib Function</vt:lpstr>
      <vt:lpstr>ADC Driverlib Functions</vt:lpstr>
      <vt:lpstr>Example – ADC Triggering</vt:lpstr>
      <vt:lpstr>Example – ADC Ping-Pong Triggering</vt:lpstr>
      <vt:lpstr>ADC Conversion Priority</vt:lpstr>
      <vt:lpstr>Conversion Priority Functional Diagram</vt:lpstr>
      <vt:lpstr>Round Robin Priority Example</vt:lpstr>
      <vt:lpstr>High Priority Example</vt:lpstr>
      <vt:lpstr>Round Robin Burst Mode Diagram</vt:lpstr>
      <vt:lpstr>Round Robin Burst Mode with High Priority Example</vt:lpstr>
      <vt:lpstr>Purpose of the Post Processing Block</vt:lpstr>
      <vt:lpstr>Post Processing Block - Diagram</vt:lpstr>
      <vt:lpstr>Post Processing Block Interrupt Event</vt:lpstr>
      <vt:lpstr>ADC Clocking Flow</vt:lpstr>
      <vt:lpstr>ADC Timing</vt:lpstr>
      <vt:lpstr>ADC Conversion Result Registers</vt:lpstr>
      <vt:lpstr>How Can We Handle Signed Input Voltages?</vt:lpstr>
      <vt:lpstr>Built-In ADC Calibration</vt:lpstr>
      <vt:lpstr>Analog Subsystem External Reference</vt:lpstr>
      <vt:lpstr>Comparator Subsystem</vt:lpstr>
      <vt:lpstr>Comparator Subsystem Block Diagram</vt:lpstr>
      <vt:lpstr>Programmable Gain Amplifier (PGA)</vt:lpstr>
      <vt:lpstr>PGA Block Diagram</vt:lpstr>
      <vt:lpstr>Digital-to-Analog Converter</vt:lpstr>
      <vt:lpstr>Buffered DAC Block Diagram</vt:lpstr>
      <vt:lpstr>DAC Driverlib Functions</vt:lpstr>
      <vt:lpstr>Analog Subsystem Interconnect</vt:lpstr>
      <vt:lpstr>Generic Analog Group Structure</vt:lpstr>
      <vt:lpstr>Analog Group Connections Gx_ADCAB &amp; GxADCC</vt:lpstr>
      <vt:lpstr>Analog Group Connections PGAx_IN &amp; PGAx_OUT &amp; PGA_OF</vt:lpstr>
      <vt:lpstr>Analog Group Connections - Example</vt:lpstr>
      <vt:lpstr>Analog Pins and Internal Connections</vt:lpstr>
      <vt:lpstr>Analog Group Connections - Example</vt:lpstr>
      <vt:lpstr>Lab 6: ADC Sampling</vt:lpstr>
      <vt:lpstr>Lab 6: Code Flow Diagram</vt:lpstr>
      <vt:lpstr>PowerPoint Presentation</vt:lpstr>
      <vt:lpstr>Analog Group Connection on F28003x Similar to F28004x’s except for no PGA See Sec 7.13 of F28003x datasheet</vt:lpstr>
      <vt:lpstr>See Sec 7.13 of F28003x datasheet</vt:lpstr>
      <vt:lpstr>See Sec 7.13 of F28003x datasheet</vt:lpstr>
      <vt:lpstr>Accuracy (refer to each datasheet)</vt:lpstr>
      <vt:lpstr>Open/Short Detection</vt:lpstr>
      <vt:lpstr>Input Model</vt:lpstr>
      <vt:lpstr>16.13.1 (TRM)  Ensuring Synchronous Operation (1/3)</vt:lpstr>
      <vt:lpstr>16.13.1 (TRM)  Ensuring Synchronous Operation (2/3)</vt:lpstr>
      <vt:lpstr>16.13.1 (TRM)  Ensuring Synchronous Operation (2/3)</vt:lpstr>
      <vt:lpstr>DAC Ramp for High Comparator can Realize Peak Current Mode with Slope Compensation</vt:lpstr>
    </vt:vector>
  </TitlesOfParts>
  <Company>Texas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Analog-to-Digital Converter and Comparator</dc:title>
  <dc:subject>C2000</dc:subject>
  <dc:creator>TTO</dc:creator>
  <cp:keywords>6</cp:keywords>
  <cp:lastModifiedBy>Huang, Wayne</cp:lastModifiedBy>
  <cp:revision>1637</cp:revision>
  <cp:lastPrinted>1998-06-11T00:11:46Z</cp:lastPrinted>
  <dcterms:created xsi:type="dcterms:W3CDTF">1996-11-07T12:22:24Z</dcterms:created>
  <dcterms:modified xsi:type="dcterms:W3CDTF">2021-06-10T09:25:43Z</dcterms:modified>
</cp:coreProperties>
</file>