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9" r:id="rId1"/>
  </p:sldMasterIdLst>
  <p:notesMasterIdLst>
    <p:notesMasterId r:id="rId66"/>
  </p:notesMasterIdLst>
  <p:handoutMasterIdLst>
    <p:handoutMasterId r:id="rId67"/>
  </p:handoutMasterIdLst>
  <p:sldIdLst>
    <p:sldId id="393" r:id="rId2"/>
    <p:sldId id="256" r:id="rId3"/>
    <p:sldId id="363" r:id="rId4"/>
    <p:sldId id="365" r:id="rId5"/>
    <p:sldId id="504" r:id="rId6"/>
    <p:sldId id="548" r:id="rId7"/>
    <p:sldId id="505" r:id="rId8"/>
    <p:sldId id="506" r:id="rId9"/>
    <p:sldId id="507" r:id="rId10"/>
    <p:sldId id="508" r:id="rId11"/>
    <p:sldId id="551" r:id="rId12"/>
    <p:sldId id="552" r:id="rId13"/>
    <p:sldId id="509" r:id="rId14"/>
    <p:sldId id="510" r:id="rId15"/>
    <p:sldId id="553" r:id="rId16"/>
    <p:sldId id="555" r:id="rId17"/>
    <p:sldId id="511" r:id="rId18"/>
    <p:sldId id="512" r:id="rId19"/>
    <p:sldId id="513" r:id="rId20"/>
    <p:sldId id="514" r:id="rId21"/>
    <p:sldId id="515" r:id="rId22"/>
    <p:sldId id="516" r:id="rId23"/>
    <p:sldId id="556" r:id="rId24"/>
    <p:sldId id="557" r:id="rId25"/>
    <p:sldId id="558" r:id="rId26"/>
    <p:sldId id="487" r:id="rId27"/>
    <p:sldId id="486" r:id="rId28"/>
    <p:sldId id="517" r:id="rId29"/>
    <p:sldId id="518" r:id="rId30"/>
    <p:sldId id="519" r:id="rId31"/>
    <p:sldId id="520" r:id="rId32"/>
    <p:sldId id="481" r:id="rId33"/>
    <p:sldId id="476" r:id="rId34"/>
    <p:sldId id="521" r:id="rId35"/>
    <p:sldId id="525" r:id="rId36"/>
    <p:sldId id="571" r:id="rId37"/>
    <p:sldId id="559" r:id="rId38"/>
    <p:sldId id="547" r:id="rId39"/>
    <p:sldId id="527" r:id="rId40"/>
    <p:sldId id="528" r:id="rId41"/>
    <p:sldId id="522" r:id="rId42"/>
    <p:sldId id="523" r:id="rId43"/>
    <p:sldId id="524" r:id="rId44"/>
    <p:sldId id="560" r:id="rId45"/>
    <p:sldId id="562" r:id="rId46"/>
    <p:sldId id="529" r:id="rId47"/>
    <p:sldId id="530" r:id="rId48"/>
    <p:sldId id="561" r:id="rId49"/>
    <p:sldId id="563" r:id="rId50"/>
    <p:sldId id="531" r:id="rId51"/>
    <p:sldId id="532" r:id="rId52"/>
    <p:sldId id="566" r:id="rId53"/>
    <p:sldId id="534" r:id="rId54"/>
    <p:sldId id="564" r:id="rId55"/>
    <p:sldId id="565" r:id="rId56"/>
    <p:sldId id="535" r:id="rId57"/>
    <p:sldId id="536" r:id="rId58"/>
    <p:sldId id="537" r:id="rId59"/>
    <p:sldId id="538" r:id="rId60"/>
    <p:sldId id="567" r:id="rId61"/>
    <p:sldId id="568" r:id="rId62"/>
    <p:sldId id="569" r:id="rId63"/>
    <p:sldId id="391" r:id="rId64"/>
    <p:sldId id="389" r:id="rId6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1pPr>
    <a:lvl2pPr marL="4572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2pPr>
    <a:lvl3pPr marL="9144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3pPr>
    <a:lvl4pPr marL="13716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4pPr>
    <a:lvl5pPr marL="1828800" algn="l" rtl="0" eaLnBrk="0" fontAlgn="base" hangingPunct="0">
      <a:lnSpc>
        <a:spcPct val="80000"/>
      </a:lnSpc>
      <a:spcBef>
        <a:spcPct val="50000"/>
      </a:spcBef>
      <a:spcAft>
        <a:spcPct val="0"/>
      </a:spcAft>
      <a:defRPr sz="2800" b="1" kern="1200">
        <a:solidFill>
          <a:schemeClr val="tx1"/>
        </a:solidFill>
        <a:latin typeface="Arial Narrow" pitchFamily="34" charset="0"/>
        <a:ea typeface="+mn-ea"/>
        <a:cs typeface="+mn-cs"/>
      </a:defRPr>
    </a:lvl5pPr>
    <a:lvl6pPr marL="2286000" algn="l" defTabSz="914400" rtl="0" eaLnBrk="1" latinLnBrk="0" hangingPunct="1">
      <a:defRPr sz="2800" b="1" kern="1200">
        <a:solidFill>
          <a:schemeClr val="tx1"/>
        </a:solidFill>
        <a:latin typeface="Arial Narrow" pitchFamily="34" charset="0"/>
        <a:ea typeface="+mn-ea"/>
        <a:cs typeface="+mn-cs"/>
      </a:defRPr>
    </a:lvl6pPr>
    <a:lvl7pPr marL="2743200" algn="l" defTabSz="914400" rtl="0" eaLnBrk="1" latinLnBrk="0" hangingPunct="1">
      <a:defRPr sz="2800" b="1" kern="1200">
        <a:solidFill>
          <a:schemeClr val="tx1"/>
        </a:solidFill>
        <a:latin typeface="Arial Narrow" pitchFamily="34" charset="0"/>
        <a:ea typeface="+mn-ea"/>
        <a:cs typeface="+mn-cs"/>
      </a:defRPr>
    </a:lvl7pPr>
    <a:lvl8pPr marL="3200400" algn="l" defTabSz="914400" rtl="0" eaLnBrk="1" latinLnBrk="0" hangingPunct="1">
      <a:defRPr sz="2800" b="1" kern="1200">
        <a:solidFill>
          <a:schemeClr val="tx1"/>
        </a:solidFill>
        <a:latin typeface="Arial Narrow" pitchFamily="34" charset="0"/>
        <a:ea typeface="+mn-ea"/>
        <a:cs typeface="+mn-cs"/>
      </a:defRPr>
    </a:lvl8pPr>
    <a:lvl9pPr marL="3657600" algn="l" defTabSz="914400" rtl="0" eaLnBrk="1" latinLnBrk="0" hangingPunct="1">
      <a:defRPr sz="28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08"/>
    <a:srgbClr val="CECECE"/>
    <a:srgbClr val="EAEC5E"/>
    <a:srgbClr val="FC0128"/>
    <a:srgbClr val="51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1" autoAdjust="0"/>
    <p:restoredTop sz="99764" autoAdjust="0"/>
  </p:normalViewPr>
  <p:slideViewPr>
    <p:cSldViewPr>
      <p:cViewPr varScale="1">
        <p:scale>
          <a:sx n="90" d="100"/>
          <a:sy n="90" d="100"/>
        </p:scale>
        <p:origin x="-119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40" d="100"/>
          <a:sy n="40" d="100"/>
        </p:scale>
        <p:origin x="-1488"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94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68800"/>
            <a:ext cx="5029200" cy="40640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2051" name="Rectangle 3"/>
          <p:cNvSpPr>
            <a:spLocks noGrp="1" noRot="1" noChangeAspect="1" noChangeArrowheads="1" noTextEdit="1"/>
          </p:cNvSpPr>
          <p:nvPr>
            <p:ph type="sldImg" idx="2"/>
          </p:nvPr>
        </p:nvSpPr>
        <p:spPr bwMode="auto">
          <a:xfrm>
            <a:off x="1144588" y="712788"/>
            <a:ext cx="4568825" cy="3425825"/>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9322744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20163"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187450" y="752475"/>
            <a:ext cx="4410075" cy="3306763"/>
          </a:xfrm>
          <a:ln/>
        </p:spPr>
      </p:sp>
      <p:sp>
        <p:nvSpPr>
          <p:cNvPr id="214019" name="Rectangle 3"/>
          <p:cNvSpPr>
            <a:spLocks noGrp="1" noChangeArrowheads="1"/>
          </p:cNvSpPr>
          <p:nvPr>
            <p:ph type="body" idx="1"/>
          </p:nvPr>
        </p:nvSpPr>
        <p:spPr>
          <a:xfrm>
            <a:off x="903288" y="4351338"/>
            <a:ext cx="5051425" cy="4110037"/>
          </a:xfrm>
          <a:noFill/>
          <a:ln/>
        </p:spPr>
        <p:txBody>
          <a:bodyPr lIns="93907" tIns="46954" rIns="93907" bIns="46954"/>
          <a:lstStyle/>
          <a:p>
            <a:r>
              <a:rPr lang="en-US" sz="1000" b="1"/>
              <a:t>This foil describes the lab flow.</a:t>
            </a:r>
            <a:endParaRPr lang="en-US" sz="1000"/>
          </a:p>
          <a:p>
            <a:r>
              <a:rPr lang="en-US" sz="1000" b="1"/>
              <a:t>Connector wire:</a:t>
            </a:r>
            <a:r>
              <a:rPr lang="en-US" sz="1000"/>
              <a:t> used to select the desired input to the ADC.</a:t>
            </a:r>
          </a:p>
          <a:p>
            <a:r>
              <a:rPr lang="en-US" sz="1000" b="1"/>
              <a:t>GP Timer 2:</a:t>
            </a:r>
            <a:r>
              <a:rPr lang="en-US" sz="1000"/>
              <a:t> used to auto-trigger the ADC at a 50kHz rate.</a:t>
            </a:r>
          </a:p>
          <a:p>
            <a:r>
              <a:rPr lang="en-US" sz="1000"/>
              <a:t>The ADC will send an interrupt to the CPU when each conversion is done.  Note that we are taking an ADC interrupt on every conversion (IM=0 in ADCTRL2), rather than on every other conversion.  We could have written the code to do the later if we had wanted to, and saved some CPU interrupt overhead.</a:t>
            </a:r>
          </a:p>
          <a:p>
            <a:r>
              <a:rPr lang="en-US" sz="1000"/>
              <a:t>In the ADC ISR, the CPU will read the ADC result FIFO, and write the result into the data memory allocated for use as the results buffer.  The CPU will then increment the pointer into the buffer, and check to see if the end of the buffer has been reached.  If so, the pointer is rewound to the beginning of the buffer.</a:t>
            </a:r>
          </a:p>
          <a:p>
            <a:r>
              <a:rPr lang="en-US" sz="1000"/>
              <a:t>The contents of the buffer will be plotted in Code Explorer.</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209923"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noFill/>
          <a:ln/>
        </p:spPr>
        <p:txBody>
          <a:bodyPr/>
          <a:lstStyle/>
          <a:p>
            <a:endParaRPr lang="en-US" dirty="0"/>
          </a:p>
        </p:txBody>
      </p:sp>
      <p:sp>
        <p:nvSpPr>
          <p:cNvPr id="164867"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The next few figures show how the action qualifier uses the compare matches to modulate the output pins.  Notice that the output pins for EPWMA and EPWMB are completely independent.  Here, on the EPWMA output, the waveform will be set high on zero match and clear low on compare A match.  On the EPWMB output, the waveform will be set high on zero match and clear low on compare B match.</a:t>
            </a:r>
          </a:p>
        </p:txBody>
      </p:sp>
    </p:spTree>
    <p:extLst>
      <p:ext uri="{BB962C8B-B14F-4D97-AF65-F5344CB8AC3E}">
        <p14:creationId xmlns:p14="http://schemas.microsoft.com/office/powerpoint/2010/main" val="565866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This figure has the EPWMA output set high on compare A match and clear low on compare B match, while the EPWMB output is configured to toggle on zero match.</a:t>
            </a:r>
          </a:p>
        </p:txBody>
      </p:sp>
    </p:spTree>
    <p:extLst>
      <p:ext uri="{BB962C8B-B14F-4D97-AF65-F5344CB8AC3E}">
        <p14:creationId xmlns:p14="http://schemas.microsoft.com/office/powerpoint/2010/main" val="3911153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Here you can see that we can have different output actions on the up-count and down-count using a single compare register.  So, for the EPWMA and EPWMB outputs, we are setting high on the compare A and B up-count matches and clearing low on the compare A and B down-down matches.</a:t>
            </a:r>
          </a:p>
        </p:txBody>
      </p:sp>
    </p:spTree>
    <p:extLst>
      <p:ext uri="{BB962C8B-B14F-4D97-AF65-F5344CB8AC3E}">
        <p14:creationId xmlns:p14="http://schemas.microsoft.com/office/powerpoint/2010/main" val="3548622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And finally, again using different output actions on the up-count and down-count, we have the EPWMA output set high on the compare A up-count match and clear low on the compare B down-count match.  The EPWMB output will clear low on zero match and set high on period match.</a:t>
            </a:r>
          </a:p>
        </p:txBody>
      </p:sp>
    </p:spTree>
    <p:extLst>
      <p:ext uri="{BB962C8B-B14F-4D97-AF65-F5344CB8AC3E}">
        <p14:creationId xmlns:p14="http://schemas.microsoft.com/office/powerpoint/2010/main" val="399851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body" idx="1"/>
          </p:nvPr>
        </p:nvSpPr>
        <p:spPr>
          <a:noFill/>
          <a:ln/>
        </p:spPr>
        <p:txBody>
          <a:bodyPr/>
          <a:lstStyle/>
          <a:p>
            <a:endParaRPr lang="en-US" dirty="0"/>
          </a:p>
        </p:txBody>
      </p:sp>
      <p:sp>
        <p:nvSpPr>
          <p:cNvPr id="35840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body" idx="1"/>
          </p:nvPr>
        </p:nvSpPr>
        <p:spPr>
          <a:noFill/>
          <a:ln/>
        </p:spPr>
        <p:txBody>
          <a:bodyPr/>
          <a:lstStyle/>
          <a:p>
            <a:endParaRPr lang="en-US" dirty="0"/>
          </a:p>
        </p:txBody>
      </p:sp>
      <p:sp>
        <p:nvSpPr>
          <p:cNvPr id="35430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pic>
        <p:nvPicPr>
          <p:cNvPr id="9" name="Picture 8" descr="ti_pptbar_red_black.png"/>
          <p:cNvPicPr>
            <a:picLocks noChangeAspect="1"/>
          </p:cNvPicPr>
          <p:nvPr/>
        </p:nvPicPr>
        <p:blipFill>
          <a:blip r:embed="rId3" cstate="print"/>
          <a:stretch>
            <a:fillRect/>
          </a:stretch>
        </p:blipFill>
        <p:spPr>
          <a:xfrm>
            <a:off x="326486" y="6300256"/>
            <a:ext cx="8491027" cy="48154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848600" cy="1752600"/>
          </a:xfrm>
        </p:spPr>
        <p:txBody>
          <a:bodyPr>
            <a:normAutofit/>
          </a:bodyPr>
          <a:lstStyle>
            <a:lvl1pPr marL="0" indent="0" algn="l">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Grey">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10000"/>
            <a:ext cx="7772400" cy="18288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pPr/>
              <a:t>6/21/2019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pPr/>
              <a:t>6/21/2019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6/21/2019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6/21/2019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3"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4"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5"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6"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1.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9.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5.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7.xml"/><Relationship Id="rId1" Type="http://schemas.openxmlformats.org/officeDocument/2006/relationships/vmlDrawing" Target="../drawings/vmlDrawing8.vml"/><Relationship Id="rId5" Type="http://schemas.openxmlformats.org/officeDocument/2006/relationships/image" Target="../media/image20.emf"/><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38.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8" name="Title"/>
          <p:cNvSpPr>
            <a:spLocks noGrp="1" noChangeArrowheads="1"/>
          </p:cNvSpPr>
          <p:nvPr>
            <p:ph type="ctrTitle"/>
          </p:nvPr>
        </p:nvSpPr>
        <p:spPr>
          <a:xfrm>
            <a:off x="685800" y="2286000"/>
            <a:ext cx="7772400" cy="1143000"/>
          </a:xfrm>
        </p:spPr>
        <p:txBody>
          <a:bodyPr/>
          <a:lstStyle/>
          <a:p>
            <a:pPr>
              <a:buClr>
                <a:schemeClr val="tx2"/>
              </a:buClr>
              <a:buSzPct val="75000"/>
              <a:buFont typeface="Wingdings" pitchFamily="2" charset="2"/>
              <a:buNone/>
            </a:pPr>
            <a:r>
              <a:rPr lang="en-US" dirty="0"/>
              <a:t>Control Peripherals</a:t>
            </a:r>
          </a:p>
        </p:txBody>
      </p:sp>
      <p:sp>
        <p:nvSpPr>
          <p:cNvPr id="219139" name="Rectangle 3"/>
          <p:cNvSpPr>
            <a:spLocks noGrp="1" noChangeArrowheads="1"/>
          </p:cNvSpPr>
          <p:nvPr>
            <p:ph type="subTitle" idx="1"/>
          </p:nvPr>
        </p:nvSpPr>
        <p:spPr>
          <a:xfrm>
            <a:off x="762000" y="3886200"/>
            <a:ext cx="7620000" cy="1068388"/>
          </a:xfrm>
        </p:spPr>
        <p:txBody>
          <a:bodyPr>
            <a:normAutofit/>
          </a:bodyPr>
          <a:lstStyle/>
          <a:p>
            <a:r>
              <a:rPr lang="en-US" dirty="0"/>
              <a:t>Module 7</a:t>
            </a:r>
          </a:p>
          <a:p>
            <a:r>
              <a:rPr lang="en-US" dirty="0"/>
              <a:t>C2000™ Microcontroller Workshop</a:t>
            </a:r>
          </a:p>
        </p:txBody>
      </p:sp>
      <p:sp>
        <p:nvSpPr>
          <p:cNvPr id="13" name="copyright"/>
          <p:cNvSpPr>
            <a:spLocks noChangeArrowheads="1"/>
          </p:cNvSpPr>
          <p:nvPr/>
        </p:nvSpPr>
        <p:spPr bwMode="auto">
          <a:xfrm>
            <a:off x="5090283" y="6567488"/>
            <a:ext cx="4057650" cy="319087"/>
          </a:xfrm>
          <a:prstGeom prst="rect">
            <a:avLst/>
          </a:prstGeom>
          <a:noFill/>
          <a:ln w="9525">
            <a:noFill/>
            <a:miter lim="800000"/>
            <a:headEnd/>
            <a:tailEnd/>
          </a:ln>
          <a:effectLst/>
        </p:spPr>
        <p:txBody>
          <a:bodyPr wrap="none" lIns="46038" tIns="46038" rIns="46038" bIns="46038" anchor="ctr"/>
          <a:lstStyle/>
          <a:p>
            <a:pPr algn="ctr">
              <a:lnSpc>
                <a:spcPct val="100000"/>
              </a:lnSpc>
              <a:spcBef>
                <a:spcPct val="0"/>
              </a:spcBef>
            </a:pPr>
            <a:r>
              <a:rPr lang="en-US" sz="1200" b="0" dirty="0">
                <a:solidFill>
                  <a:schemeClr val="tx2"/>
                </a:solidFill>
                <a:latin typeface="Arial" charset="0"/>
              </a:rPr>
              <a:t>Copyright © </a:t>
            </a:r>
            <a:r>
              <a:rPr lang="en-US" sz="1200" b="0" dirty="0" smtClean="0">
                <a:solidFill>
                  <a:schemeClr val="tx2"/>
                </a:solidFill>
                <a:latin typeface="Arial" charset="0"/>
              </a:rPr>
              <a:t>2019 </a:t>
            </a:r>
            <a:r>
              <a:rPr lang="en-US" sz="1200" b="0" dirty="0">
                <a:solidFill>
                  <a:schemeClr val="tx2"/>
                </a:solidFill>
                <a:latin typeface="Arial" charset="0"/>
              </a:rPr>
              <a:t>Texas Instruments. All rights reserved.</a:t>
            </a:r>
            <a:r>
              <a:rPr lang="en-US" sz="1200" b="0" dirty="0">
                <a:latin typeface="Arial" charset="0"/>
              </a:rPr>
              <a:t> </a:t>
            </a:r>
            <a:endParaRPr lang="en-US" sz="1400" b="0" dirty="0">
              <a:latin typeface="Times New Roman" pitchFamily="18" charset="0"/>
            </a:endParaRPr>
          </a:p>
        </p:txBody>
      </p:sp>
      <p:pic>
        <p:nvPicPr>
          <p:cNvPr id="14" name="Picture 13" descr="ti_stk_4c_pos_cmyk_png.png"/>
          <p:cNvPicPr>
            <a:picLocks noChangeAspect="1"/>
          </p:cNvPicPr>
          <p:nvPr/>
        </p:nvPicPr>
        <p:blipFill>
          <a:blip r:embed="rId4" cstate="print"/>
          <a:stretch>
            <a:fillRect/>
          </a:stretch>
        </p:blipFill>
        <p:spPr>
          <a:xfrm>
            <a:off x="112987" y="6384027"/>
            <a:ext cx="1753366" cy="411481"/>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dirty="0" err="1"/>
              <a:t>ePWM</a:t>
            </a:r>
            <a:r>
              <a:rPr lang="en-US" dirty="0"/>
              <a:t> Phase </a:t>
            </a:r>
            <a:r>
              <a:rPr lang="en-US" dirty="0" smtClean="0"/>
              <a:t>Synchronization Example</a:t>
            </a:r>
            <a:endParaRPr lang="en-US" dirty="0"/>
          </a:p>
        </p:txBody>
      </p:sp>
      <p:sp>
        <p:nvSpPr>
          <p:cNvPr id="345093" name="Rectangle 5"/>
          <p:cNvSpPr>
            <a:spLocks noChangeArrowheads="1"/>
          </p:cNvSpPr>
          <p:nvPr/>
        </p:nvSpPr>
        <p:spPr bwMode="auto">
          <a:xfrm>
            <a:off x="246063" y="3014663"/>
            <a:ext cx="2298700" cy="155098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094" name="Text Box 6"/>
          <p:cNvSpPr txBox="1">
            <a:spLocks noChangeArrowheads="1"/>
          </p:cNvSpPr>
          <p:nvPr/>
        </p:nvSpPr>
        <p:spPr bwMode="auto">
          <a:xfrm>
            <a:off x="1666875" y="3014663"/>
            <a:ext cx="77136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SyncIn</a:t>
            </a:r>
          </a:p>
        </p:txBody>
      </p:sp>
      <p:sp>
        <p:nvSpPr>
          <p:cNvPr id="345095" name="Text Box 7"/>
          <p:cNvSpPr txBox="1">
            <a:spLocks noChangeArrowheads="1"/>
          </p:cNvSpPr>
          <p:nvPr/>
        </p:nvSpPr>
        <p:spPr bwMode="auto">
          <a:xfrm>
            <a:off x="1516063" y="4306888"/>
            <a:ext cx="92044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SyncOut</a:t>
            </a:r>
          </a:p>
        </p:txBody>
      </p:sp>
      <p:sp>
        <p:nvSpPr>
          <p:cNvPr id="345096" name="Text Box 8"/>
          <p:cNvSpPr txBox="1">
            <a:spLocks noChangeArrowheads="1"/>
          </p:cNvSpPr>
          <p:nvPr/>
        </p:nvSpPr>
        <p:spPr bwMode="auto">
          <a:xfrm>
            <a:off x="676275" y="3660775"/>
            <a:ext cx="10262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CTR=zero</a:t>
            </a:r>
          </a:p>
        </p:txBody>
      </p:sp>
      <p:sp>
        <p:nvSpPr>
          <p:cNvPr id="345097" name="Text Box 9"/>
          <p:cNvSpPr txBox="1">
            <a:spLocks noChangeArrowheads="1"/>
          </p:cNvSpPr>
          <p:nvPr/>
        </p:nvSpPr>
        <p:spPr bwMode="auto">
          <a:xfrm>
            <a:off x="397775" y="3876675"/>
            <a:ext cx="1306768" cy="264688"/>
          </a:xfrm>
          <a:prstGeom prst="rect">
            <a:avLst/>
          </a:prstGeom>
          <a:noFill/>
          <a:ln w="12700">
            <a:noFill/>
            <a:miter lim="800000"/>
            <a:headEnd type="none" w="sm" len="sm"/>
            <a:tailEnd type="none" w="sm" len="sm"/>
          </a:ln>
          <a:effectLst/>
        </p:spPr>
        <p:txBody>
          <a:bodyPr wrap="none">
            <a:spAutoFit/>
          </a:bodyPr>
          <a:lstStyle/>
          <a:p>
            <a:r>
              <a:rPr lang="en-US" sz="1400" dirty="0" smtClean="0">
                <a:effectLst/>
                <a:latin typeface="Arial" charset="0"/>
              </a:rPr>
              <a:t>CTR=CMPB *</a:t>
            </a:r>
            <a:endParaRPr lang="en-US" sz="1400" dirty="0">
              <a:effectLst/>
              <a:latin typeface="Arial" charset="0"/>
            </a:endParaRPr>
          </a:p>
        </p:txBody>
      </p:sp>
      <p:sp>
        <p:nvSpPr>
          <p:cNvPr id="345098" name="Text Box 10"/>
          <p:cNvSpPr txBox="1">
            <a:spLocks noChangeArrowheads="1"/>
          </p:cNvSpPr>
          <p:nvPr/>
        </p:nvSpPr>
        <p:spPr bwMode="auto">
          <a:xfrm>
            <a:off x="1390650" y="4090988"/>
            <a:ext cx="304892"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X</a:t>
            </a:r>
          </a:p>
        </p:txBody>
      </p:sp>
      <p:sp>
        <p:nvSpPr>
          <p:cNvPr id="345099" name="Text Box 11"/>
          <p:cNvSpPr txBox="1">
            <a:spLocks noChangeArrowheads="1"/>
          </p:cNvSpPr>
          <p:nvPr/>
        </p:nvSpPr>
        <p:spPr bwMode="auto">
          <a:xfrm>
            <a:off x="1084263" y="3092450"/>
            <a:ext cx="413896"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En</a:t>
            </a:r>
          </a:p>
        </p:txBody>
      </p:sp>
      <p:sp>
        <p:nvSpPr>
          <p:cNvPr id="345100" name="Text Box 12"/>
          <p:cNvSpPr txBox="1">
            <a:spLocks noChangeArrowheads="1"/>
          </p:cNvSpPr>
          <p:nvPr/>
        </p:nvSpPr>
        <p:spPr bwMode="auto">
          <a:xfrm>
            <a:off x="1739900" y="3656013"/>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1" name="Text Box 13"/>
          <p:cNvSpPr txBox="1">
            <a:spLocks noChangeArrowheads="1"/>
          </p:cNvSpPr>
          <p:nvPr/>
        </p:nvSpPr>
        <p:spPr bwMode="auto">
          <a:xfrm>
            <a:off x="1692275" y="3843338"/>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2" name="Text Box 14"/>
          <p:cNvSpPr txBox="1">
            <a:spLocks noChangeArrowheads="1"/>
          </p:cNvSpPr>
          <p:nvPr/>
        </p:nvSpPr>
        <p:spPr bwMode="auto">
          <a:xfrm>
            <a:off x="1833563" y="4056063"/>
            <a:ext cx="296862"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3" name="Text Box 15"/>
          <p:cNvSpPr txBox="1">
            <a:spLocks noChangeArrowheads="1"/>
          </p:cNvSpPr>
          <p:nvPr/>
        </p:nvSpPr>
        <p:spPr bwMode="auto">
          <a:xfrm>
            <a:off x="1901825" y="3495675"/>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4" name="Text Box 16"/>
          <p:cNvSpPr txBox="1">
            <a:spLocks noChangeArrowheads="1"/>
          </p:cNvSpPr>
          <p:nvPr/>
        </p:nvSpPr>
        <p:spPr bwMode="auto">
          <a:xfrm>
            <a:off x="2009775" y="3800475"/>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5" name="Text Box 17"/>
          <p:cNvSpPr txBox="1">
            <a:spLocks noChangeArrowheads="1"/>
          </p:cNvSpPr>
          <p:nvPr/>
        </p:nvSpPr>
        <p:spPr bwMode="auto">
          <a:xfrm>
            <a:off x="1524000" y="3276600"/>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06" name="Line 18"/>
          <p:cNvSpPr>
            <a:spLocks noChangeShapeType="1"/>
          </p:cNvSpPr>
          <p:nvPr/>
        </p:nvSpPr>
        <p:spPr bwMode="auto">
          <a:xfrm>
            <a:off x="1630363" y="3798888"/>
            <a:ext cx="2286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07" name="Line 19"/>
          <p:cNvSpPr>
            <a:spLocks noChangeShapeType="1"/>
          </p:cNvSpPr>
          <p:nvPr/>
        </p:nvSpPr>
        <p:spPr bwMode="auto">
          <a:xfrm>
            <a:off x="1630363" y="3995738"/>
            <a:ext cx="1666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08" name="Line 20"/>
          <p:cNvSpPr>
            <a:spLocks noChangeShapeType="1"/>
          </p:cNvSpPr>
          <p:nvPr/>
        </p:nvSpPr>
        <p:spPr bwMode="auto">
          <a:xfrm>
            <a:off x="1630363" y="4205288"/>
            <a:ext cx="304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09" name="Line 21"/>
          <p:cNvSpPr>
            <a:spLocks noChangeShapeType="1"/>
          </p:cNvSpPr>
          <p:nvPr/>
        </p:nvSpPr>
        <p:spPr bwMode="auto">
          <a:xfrm flipV="1">
            <a:off x="2049463" y="3416300"/>
            <a:ext cx="0" cy="185738"/>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0" name="Text Box 22"/>
          <p:cNvSpPr txBox="1">
            <a:spLocks noChangeArrowheads="1"/>
          </p:cNvSpPr>
          <p:nvPr/>
        </p:nvSpPr>
        <p:spPr bwMode="auto">
          <a:xfrm>
            <a:off x="1244600" y="3276600"/>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11" name="Line 23"/>
          <p:cNvSpPr>
            <a:spLocks noChangeShapeType="1"/>
          </p:cNvSpPr>
          <p:nvPr/>
        </p:nvSpPr>
        <p:spPr bwMode="auto">
          <a:xfrm>
            <a:off x="1706563" y="3416300"/>
            <a:ext cx="685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2" name="Line 24"/>
          <p:cNvSpPr>
            <a:spLocks noChangeShapeType="1"/>
          </p:cNvSpPr>
          <p:nvPr/>
        </p:nvSpPr>
        <p:spPr bwMode="auto">
          <a:xfrm flipH="1">
            <a:off x="1020763" y="3416300"/>
            <a:ext cx="323850" cy="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113" name="Line 25"/>
          <p:cNvSpPr>
            <a:spLocks noChangeShapeType="1"/>
          </p:cNvSpPr>
          <p:nvPr/>
        </p:nvSpPr>
        <p:spPr bwMode="auto">
          <a:xfrm flipV="1">
            <a:off x="2386013" y="3014663"/>
            <a:ext cx="0" cy="41116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4" name="Line 26"/>
          <p:cNvSpPr>
            <a:spLocks noChangeShapeType="1"/>
          </p:cNvSpPr>
          <p:nvPr/>
        </p:nvSpPr>
        <p:spPr bwMode="auto">
          <a:xfrm>
            <a:off x="2192338" y="3944938"/>
            <a:ext cx="2047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5" name="Line 27"/>
          <p:cNvSpPr>
            <a:spLocks noChangeShapeType="1"/>
          </p:cNvSpPr>
          <p:nvPr/>
        </p:nvSpPr>
        <p:spPr bwMode="auto">
          <a:xfrm flipV="1">
            <a:off x="2392363" y="3932238"/>
            <a:ext cx="0" cy="6286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6" name="Line 28"/>
          <p:cNvSpPr>
            <a:spLocks noChangeShapeType="1"/>
          </p:cNvSpPr>
          <p:nvPr/>
        </p:nvSpPr>
        <p:spPr bwMode="auto">
          <a:xfrm>
            <a:off x="2065338" y="3690938"/>
            <a:ext cx="77787" cy="21272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7" name="Line 29"/>
          <p:cNvSpPr>
            <a:spLocks noChangeShapeType="1"/>
          </p:cNvSpPr>
          <p:nvPr/>
        </p:nvSpPr>
        <p:spPr bwMode="auto">
          <a:xfrm flipV="1">
            <a:off x="1435100" y="3363913"/>
            <a:ext cx="228600" cy="4762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18" name="Rectangle 30"/>
          <p:cNvSpPr>
            <a:spLocks noChangeArrowheads="1"/>
          </p:cNvSpPr>
          <p:nvPr/>
        </p:nvSpPr>
        <p:spPr bwMode="auto">
          <a:xfrm>
            <a:off x="328613" y="3289300"/>
            <a:ext cx="685800" cy="247650"/>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119" name="Text Box 31"/>
          <p:cNvSpPr txBox="1">
            <a:spLocks noChangeArrowheads="1"/>
          </p:cNvSpPr>
          <p:nvPr/>
        </p:nvSpPr>
        <p:spPr bwMode="auto">
          <a:xfrm>
            <a:off x="312738" y="3276600"/>
            <a:ext cx="752129"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=120</a:t>
            </a:r>
            <a:r>
              <a:rPr lang="en-US" sz="1400">
                <a:effectLst/>
                <a:latin typeface="Arial" charset="0"/>
                <a:cs typeface="Arial" charset="0"/>
                <a:sym typeface="Symbol" pitchFamily="18" charset="2"/>
              </a:rPr>
              <a:t>°</a:t>
            </a:r>
          </a:p>
        </p:txBody>
      </p:sp>
      <p:sp>
        <p:nvSpPr>
          <p:cNvPr id="345120" name="Text Box 32"/>
          <p:cNvSpPr txBox="1">
            <a:spLocks noChangeArrowheads="1"/>
          </p:cNvSpPr>
          <p:nvPr/>
        </p:nvSpPr>
        <p:spPr bwMode="auto">
          <a:xfrm>
            <a:off x="314325" y="3067050"/>
            <a:ext cx="712054"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Phase</a:t>
            </a:r>
          </a:p>
        </p:txBody>
      </p:sp>
      <p:sp>
        <p:nvSpPr>
          <p:cNvPr id="345121" name="Text Box 33"/>
          <p:cNvSpPr txBox="1">
            <a:spLocks noChangeArrowheads="1"/>
          </p:cNvSpPr>
          <p:nvPr/>
        </p:nvSpPr>
        <p:spPr bwMode="auto">
          <a:xfrm>
            <a:off x="1895999" y="3016757"/>
            <a:ext cx="311150" cy="579437"/>
          </a:xfrm>
          <a:prstGeom prst="rect">
            <a:avLst/>
          </a:prstGeom>
          <a:noFill/>
          <a:ln w="12700">
            <a:noFill/>
            <a:miter lim="800000"/>
            <a:headEnd type="none" w="sm" len="sm"/>
            <a:tailEnd type="none" w="sm" len="sm"/>
          </a:ln>
          <a:effectLst/>
        </p:spPr>
        <p:txBody>
          <a:bodyPr wrap="none">
            <a:spAutoFit/>
          </a:bodyPr>
          <a:lstStyle/>
          <a:p>
            <a:r>
              <a:rPr lang="en-US" sz="4000" dirty="0">
                <a:effectLst/>
                <a:latin typeface="Arial" charset="0"/>
                <a:cs typeface="Arial" charset="0"/>
                <a:sym typeface="Symbol" pitchFamily="18" charset="2"/>
              </a:rPr>
              <a:t></a:t>
            </a:r>
          </a:p>
        </p:txBody>
      </p:sp>
      <p:sp>
        <p:nvSpPr>
          <p:cNvPr id="345122" name="Text Box 34"/>
          <p:cNvSpPr txBox="1">
            <a:spLocks noChangeArrowheads="1"/>
          </p:cNvSpPr>
          <p:nvPr/>
        </p:nvSpPr>
        <p:spPr bwMode="auto">
          <a:xfrm>
            <a:off x="2506663" y="3324225"/>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EPWM2A</a:t>
            </a:r>
          </a:p>
        </p:txBody>
      </p:sp>
      <p:sp>
        <p:nvSpPr>
          <p:cNvPr id="345123" name="Text Box 35"/>
          <p:cNvSpPr txBox="1">
            <a:spLocks noChangeArrowheads="1"/>
          </p:cNvSpPr>
          <p:nvPr/>
        </p:nvSpPr>
        <p:spPr bwMode="auto">
          <a:xfrm>
            <a:off x="2506663" y="3867150"/>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EPWM2B</a:t>
            </a:r>
          </a:p>
        </p:txBody>
      </p:sp>
      <p:sp>
        <p:nvSpPr>
          <p:cNvPr id="345124" name="Line 36"/>
          <p:cNvSpPr>
            <a:spLocks noChangeShapeType="1"/>
          </p:cNvSpPr>
          <p:nvPr/>
        </p:nvSpPr>
        <p:spPr bwMode="auto">
          <a:xfrm>
            <a:off x="2544763" y="3565525"/>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25" name="Line 37"/>
          <p:cNvSpPr>
            <a:spLocks noChangeShapeType="1"/>
          </p:cNvSpPr>
          <p:nvPr/>
        </p:nvSpPr>
        <p:spPr bwMode="auto">
          <a:xfrm>
            <a:off x="2544763" y="4124325"/>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27" name="Rectangle 39"/>
          <p:cNvSpPr>
            <a:spLocks noChangeArrowheads="1"/>
          </p:cNvSpPr>
          <p:nvPr/>
        </p:nvSpPr>
        <p:spPr bwMode="auto">
          <a:xfrm>
            <a:off x="246063" y="4868863"/>
            <a:ext cx="2298700" cy="155098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128" name="Text Box 40"/>
          <p:cNvSpPr txBox="1">
            <a:spLocks noChangeArrowheads="1"/>
          </p:cNvSpPr>
          <p:nvPr/>
        </p:nvSpPr>
        <p:spPr bwMode="auto">
          <a:xfrm>
            <a:off x="1666875" y="4868863"/>
            <a:ext cx="77136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SyncIn</a:t>
            </a:r>
          </a:p>
        </p:txBody>
      </p:sp>
      <p:sp>
        <p:nvSpPr>
          <p:cNvPr id="345129" name="Text Box 41"/>
          <p:cNvSpPr txBox="1">
            <a:spLocks noChangeArrowheads="1"/>
          </p:cNvSpPr>
          <p:nvPr/>
        </p:nvSpPr>
        <p:spPr bwMode="auto">
          <a:xfrm>
            <a:off x="1516063" y="6161088"/>
            <a:ext cx="92044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SyncOut</a:t>
            </a:r>
          </a:p>
        </p:txBody>
      </p:sp>
      <p:sp>
        <p:nvSpPr>
          <p:cNvPr id="345130" name="Text Box 42"/>
          <p:cNvSpPr txBox="1">
            <a:spLocks noChangeArrowheads="1"/>
          </p:cNvSpPr>
          <p:nvPr/>
        </p:nvSpPr>
        <p:spPr bwMode="auto">
          <a:xfrm>
            <a:off x="676275" y="5514975"/>
            <a:ext cx="10262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CTR=zero</a:t>
            </a:r>
          </a:p>
        </p:txBody>
      </p:sp>
      <p:sp>
        <p:nvSpPr>
          <p:cNvPr id="345131" name="Text Box 43"/>
          <p:cNvSpPr txBox="1">
            <a:spLocks noChangeArrowheads="1"/>
          </p:cNvSpPr>
          <p:nvPr/>
        </p:nvSpPr>
        <p:spPr bwMode="auto">
          <a:xfrm>
            <a:off x="397775" y="5730875"/>
            <a:ext cx="1306768" cy="264688"/>
          </a:xfrm>
          <a:prstGeom prst="rect">
            <a:avLst/>
          </a:prstGeom>
          <a:noFill/>
          <a:ln w="12700">
            <a:noFill/>
            <a:miter lim="800000"/>
            <a:headEnd type="none" w="sm" len="sm"/>
            <a:tailEnd type="none" w="sm" len="sm"/>
          </a:ln>
          <a:effectLst/>
        </p:spPr>
        <p:txBody>
          <a:bodyPr wrap="none">
            <a:spAutoFit/>
          </a:bodyPr>
          <a:lstStyle/>
          <a:p>
            <a:r>
              <a:rPr lang="en-US" sz="1400" dirty="0" smtClean="0">
                <a:effectLst/>
                <a:latin typeface="Arial" charset="0"/>
              </a:rPr>
              <a:t>CTR=CMPB *</a:t>
            </a:r>
            <a:endParaRPr lang="en-US" sz="1400" dirty="0">
              <a:effectLst/>
              <a:latin typeface="Arial" charset="0"/>
            </a:endParaRPr>
          </a:p>
        </p:txBody>
      </p:sp>
      <p:sp>
        <p:nvSpPr>
          <p:cNvPr id="345132" name="Text Box 44"/>
          <p:cNvSpPr txBox="1">
            <a:spLocks noChangeArrowheads="1"/>
          </p:cNvSpPr>
          <p:nvPr/>
        </p:nvSpPr>
        <p:spPr bwMode="auto">
          <a:xfrm>
            <a:off x="1390650" y="5945188"/>
            <a:ext cx="304892"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X</a:t>
            </a:r>
          </a:p>
        </p:txBody>
      </p:sp>
      <p:sp>
        <p:nvSpPr>
          <p:cNvPr id="345133" name="Text Box 45"/>
          <p:cNvSpPr txBox="1">
            <a:spLocks noChangeArrowheads="1"/>
          </p:cNvSpPr>
          <p:nvPr/>
        </p:nvSpPr>
        <p:spPr bwMode="auto">
          <a:xfrm>
            <a:off x="1084263" y="4946650"/>
            <a:ext cx="413896"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En</a:t>
            </a:r>
          </a:p>
        </p:txBody>
      </p:sp>
      <p:sp>
        <p:nvSpPr>
          <p:cNvPr id="345134" name="Text Box 46"/>
          <p:cNvSpPr txBox="1">
            <a:spLocks noChangeArrowheads="1"/>
          </p:cNvSpPr>
          <p:nvPr/>
        </p:nvSpPr>
        <p:spPr bwMode="auto">
          <a:xfrm>
            <a:off x="1739900" y="5510213"/>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35" name="Text Box 47"/>
          <p:cNvSpPr txBox="1">
            <a:spLocks noChangeArrowheads="1"/>
          </p:cNvSpPr>
          <p:nvPr/>
        </p:nvSpPr>
        <p:spPr bwMode="auto">
          <a:xfrm>
            <a:off x="1692275" y="5697538"/>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36" name="Text Box 48"/>
          <p:cNvSpPr txBox="1">
            <a:spLocks noChangeArrowheads="1"/>
          </p:cNvSpPr>
          <p:nvPr/>
        </p:nvSpPr>
        <p:spPr bwMode="auto">
          <a:xfrm>
            <a:off x="1833563" y="5910263"/>
            <a:ext cx="296862"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37" name="Text Box 49"/>
          <p:cNvSpPr txBox="1">
            <a:spLocks noChangeArrowheads="1"/>
          </p:cNvSpPr>
          <p:nvPr/>
        </p:nvSpPr>
        <p:spPr bwMode="auto">
          <a:xfrm>
            <a:off x="1901825" y="5349875"/>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38" name="Text Box 50"/>
          <p:cNvSpPr txBox="1">
            <a:spLocks noChangeArrowheads="1"/>
          </p:cNvSpPr>
          <p:nvPr/>
        </p:nvSpPr>
        <p:spPr bwMode="auto">
          <a:xfrm>
            <a:off x="2009775" y="5654675"/>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39" name="Text Box 51"/>
          <p:cNvSpPr txBox="1">
            <a:spLocks noChangeArrowheads="1"/>
          </p:cNvSpPr>
          <p:nvPr/>
        </p:nvSpPr>
        <p:spPr bwMode="auto">
          <a:xfrm>
            <a:off x="1524000" y="5130800"/>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40" name="Line 52"/>
          <p:cNvSpPr>
            <a:spLocks noChangeShapeType="1"/>
          </p:cNvSpPr>
          <p:nvPr/>
        </p:nvSpPr>
        <p:spPr bwMode="auto">
          <a:xfrm>
            <a:off x="1630363" y="5653088"/>
            <a:ext cx="2286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1" name="Line 53"/>
          <p:cNvSpPr>
            <a:spLocks noChangeShapeType="1"/>
          </p:cNvSpPr>
          <p:nvPr/>
        </p:nvSpPr>
        <p:spPr bwMode="auto">
          <a:xfrm>
            <a:off x="1630363" y="5849938"/>
            <a:ext cx="1666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2" name="Line 54"/>
          <p:cNvSpPr>
            <a:spLocks noChangeShapeType="1"/>
          </p:cNvSpPr>
          <p:nvPr/>
        </p:nvSpPr>
        <p:spPr bwMode="auto">
          <a:xfrm>
            <a:off x="1630363" y="6059488"/>
            <a:ext cx="304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3" name="Line 55"/>
          <p:cNvSpPr>
            <a:spLocks noChangeShapeType="1"/>
          </p:cNvSpPr>
          <p:nvPr/>
        </p:nvSpPr>
        <p:spPr bwMode="auto">
          <a:xfrm flipV="1">
            <a:off x="2049463" y="5270500"/>
            <a:ext cx="0" cy="185738"/>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4" name="Text Box 56"/>
          <p:cNvSpPr txBox="1">
            <a:spLocks noChangeArrowheads="1"/>
          </p:cNvSpPr>
          <p:nvPr/>
        </p:nvSpPr>
        <p:spPr bwMode="auto">
          <a:xfrm>
            <a:off x="1244600" y="5130800"/>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45" name="Line 57"/>
          <p:cNvSpPr>
            <a:spLocks noChangeShapeType="1"/>
          </p:cNvSpPr>
          <p:nvPr/>
        </p:nvSpPr>
        <p:spPr bwMode="auto">
          <a:xfrm>
            <a:off x="1706563" y="5270500"/>
            <a:ext cx="685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6" name="Line 58"/>
          <p:cNvSpPr>
            <a:spLocks noChangeShapeType="1"/>
          </p:cNvSpPr>
          <p:nvPr/>
        </p:nvSpPr>
        <p:spPr bwMode="auto">
          <a:xfrm flipH="1">
            <a:off x="1020763" y="5270500"/>
            <a:ext cx="323850" cy="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147" name="Line 59"/>
          <p:cNvSpPr>
            <a:spLocks noChangeShapeType="1"/>
          </p:cNvSpPr>
          <p:nvPr/>
        </p:nvSpPr>
        <p:spPr bwMode="auto">
          <a:xfrm flipV="1">
            <a:off x="2386013" y="4868863"/>
            <a:ext cx="0" cy="41116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8" name="Line 60"/>
          <p:cNvSpPr>
            <a:spLocks noChangeShapeType="1"/>
          </p:cNvSpPr>
          <p:nvPr/>
        </p:nvSpPr>
        <p:spPr bwMode="auto">
          <a:xfrm>
            <a:off x="2192338" y="5799138"/>
            <a:ext cx="2047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49" name="Line 61"/>
          <p:cNvSpPr>
            <a:spLocks noChangeShapeType="1"/>
          </p:cNvSpPr>
          <p:nvPr/>
        </p:nvSpPr>
        <p:spPr bwMode="auto">
          <a:xfrm flipV="1">
            <a:off x="2392363" y="5786438"/>
            <a:ext cx="0" cy="6286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50" name="Line 62"/>
          <p:cNvSpPr>
            <a:spLocks noChangeShapeType="1"/>
          </p:cNvSpPr>
          <p:nvPr/>
        </p:nvSpPr>
        <p:spPr bwMode="auto">
          <a:xfrm>
            <a:off x="2065338" y="5545138"/>
            <a:ext cx="77787" cy="21272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51" name="Line 63"/>
          <p:cNvSpPr>
            <a:spLocks noChangeShapeType="1"/>
          </p:cNvSpPr>
          <p:nvPr/>
        </p:nvSpPr>
        <p:spPr bwMode="auto">
          <a:xfrm flipV="1">
            <a:off x="1435100" y="5218113"/>
            <a:ext cx="228600" cy="4762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52" name="Rectangle 64"/>
          <p:cNvSpPr>
            <a:spLocks noChangeArrowheads="1"/>
          </p:cNvSpPr>
          <p:nvPr/>
        </p:nvSpPr>
        <p:spPr bwMode="auto">
          <a:xfrm>
            <a:off x="328613" y="5143500"/>
            <a:ext cx="685800" cy="247650"/>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153" name="Text Box 65"/>
          <p:cNvSpPr txBox="1">
            <a:spLocks noChangeArrowheads="1"/>
          </p:cNvSpPr>
          <p:nvPr/>
        </p:nvSpPr>
        <p:spPr bwMode="auto">
          <a:xfrm>
            <a:off x="312738" y="5143500"/>
            <a:ext cx="752129"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=240</a:t>
            </a:r>
            <a:r>
              <a:rPr lang="en-US" sz="1400">
                <a:effectLst/>
                <a:latin typeface="Arial" charset="0"/>
                <a:cs typeface="Arial" charset="0"/>
                <a:sym typeface="Symbol" pitchFamily="18" charset="2"/>
              </a:rPr>
              <a:t>°</a:t>
            </a:r>
          </a:p>
        </p:txBody>
      </p:sp>
      <p:sp>
        <p:nvSpPr>
          <p:cNvPr id="345154" name="Text Box 66"/>
          <p:cNvSpPr txBox="1">
            <a:spLocks noChangeArrowheads="1"/>
          </p:cNvSpPr>
          <p:nvPr/>
        </p:nvSpPr>
        <p:spPr bwMode="auto">
          <a:xfrm>
            <a:off x="314325" y="4921250"/>
            <a:ext cx="712054"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Phase</a:t>
            </a:r>
          </a:p>
        </p:txBody>
      </p:sp>
      <p:sp>
        <p:nvSpPr>
          <p:cNvPr id="345155" name="Text Box 67"/>
          <p:cNvSpPr txBox="1">
            <a:spLocks noChangeArrowheads="1"/>
          </p:cNvSpPr>
          <p:nvPr/>
        </p:nvSpPr>
        <p:spPr bwMode="auto">
          <a:xfrm>
            <a:off x="1895999" y="4870957"/>
            <a:ext cx="311150" cy="579437"/>
          </a:xfrm>
          <a:prstGeom prst="rect">
            <a:avLst/>
          </a:prstGeom>
          <a:noFill/>
          <a:ln w="12700">
            <a:noFill/>
            <a:miter lim="800000"/>
            <a:headEnd type="none" w="sm" len="sm"/>
            <a:tailEnd type="none" w="sm" len="sm"/>
          </a:ln>
          <a:effectLst/>
        </p:spPr>
        <p:txBody>
          <a:bodyPr wrap="none">
            <a:spAutoFit/>
          </a:bodyPr>
          <a:lstStyle/>
          <a:p>
            <a:r>
              <a:rPr lang="en-US" sz="4000" dirty="0">
                <a:effectLst/>
                <a:latin typeface="Arial" charset="0"/>
                <a:cs typeface="Arial" charset="0"/>
                <a:sym typeface="Symbol" pitchFamily="18" charset="2"/>
              </a:rPr>
              <a:t></a:t>
            </a:r>
          </a:p>
        </p:txBody>
      </p:sp>
      <p:sp>
        <p:nvSpPr>
          <p:cNvPr id="345156" name="Text Box 68"/>
          <p:cNvSpPr txBox="1">
            <a:spLocks noChangeArrowheads="1"/>
          </p:cNvSpPr>
          <p:nvPr/>
        </p:nvSpPr>
        <p:spPr bwMode="auto">
          <a:xfrm>
            <a:off x="2506663" y="5178425"/>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EPWM3A</a:t>
            </a:r>
          </a:p>
        </p:txBody>
      </p:sp>
      <p:sp>
        <p:nvSpPr>
          <p:cNvPr id="345157" name="Text Box 69"/>
          <p:cNvSpPr txBox="1">
            <a:spLocks noChangeArrowheads="1"/>
          </p:cNvSpPr>
          <p:nvPr/>
        </p:nvSpPr>
        <p:spPr bwMode="auto">
          <a:xfrm>
            <a:off x="2506663" y="5721350"/>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EPWM3B</a:t>
            </a:r>
          </a:p>
        </p:txBody>
      </p:sp>
      <p:sp>
        <p:nvSpPr>
          <p:cNvPr id="345158" name="Line 70"/>
          <p:cNvSpPr>
            <a:spLocks noChangeShapeType="1"/>
          </p:cNvSpPr>
          <p:nvPr/>
        </p:nvSpPr>
        <p:spPr bwMode="auto">
          <a:xfrm>
            <a:off x="2544763" y="5419725"/>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59" name="Line 71"/>
          <p:cNvSpPr>
            <a:spLocks noChangeShapeType="1"/>
          </p:cNvSpPr>
          <p:nvPr/>
        </p:nvSpPr>
        <p:spPr bwMode="auto">
          <a:xfrm>
            <a:off x="2544763" y="5978525"/>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61" name="Rectangle 73"/>
          <p:cNvSpPr>
            <a:spLocks noChangeArrowheads="1"/>
          </p:cNvSpPr>
          <p:nvPr/>
        </p:nvSpPr>
        <p:spPr bwMode="auto">
          <a:xfrm>
            <a:off x="246063" y="1162050"/>
            <a:ext cx="2298700" cy="15509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162" name="Text Box 74"/>
          <p:cNvSpPr txBox="1">
            <a:spLocks noChangeArrowheads="1"/>
          </p:cNvSpPr>
          <p:nvPr/>
        </p:nvSpPr>
        <p:spPr bwMode="auto">
          <a:xfrm>
            <a:off x="1666875" y="1162050"/>
            <a:ext cx="77136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SyncIn</a:t>
            </a:r>
          </a:p>
        </p:txBody>
      </p:sp>
      <p:sp>
        <p:nvSpPr>
          <p:cNvPr id="345163" name="Text Box 75"/>
          <p:cNvSpPr txBox="1">
            <a:spLocks noChangeArrowheads="1"/>
          </p:cNvSpPr>
          <p:nvPr/>
        </p:nvSpPr>
        <p:spPr bwMode="auto">
          <a:xfrm>
            <a:off x="1516063" y="2454275"/>
            <a:ext cx="920445"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SyncOut</a:t>
            </a:r>
          </a:p>
        </p:txBody>
      </p:sp>
      <p:sp>
        <p:nvSpPr>
          <p:cNvPr id="345164" name="Text Box 76"/>
          <p:cNvSpPr txBox="1">
            <a:spLocks noChangeArrowheads="1"/>
          </p:cNvSpPr>
          <p:nvPr/>
        </p:nvSpPr>
        <p:spPr bwMode="auto">
          <a:xfrm>
            <a:off x="676275" y="1808163"/>
            <a:ext cx="10262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CTR=zero</a:t>
            </a:r>
          </a:p>
        </p:txBody>
      </p:sp>
      <p:sp>
        <p:nvSpPr>
          <p:cNvPr id="345165" name="Text Box 77"/>
          <p:cNvSpPr txBox="1">
            <a:spLocks noChangeArrowheads="1"/>
          </p:cNvSpPr>
          <p:nvPr/>
        </p:nvSpPr>
        <p:spPr bwMode="auto">
          <a:xfrm>
            <a:off x="397775" y="2024063"/>
            <a:ext cx="1306768" cy="264688"/>
          </a:xfrm>
          <a:prstGeom prst="rect">
            <a:avLst/>
          </a:prstGeom>
          <a:noFill/>
          <a:ln w="12700">
            <a:noFill/>
            <a:miter lim="800000"/>
            <a:headEnd type="none" w="sm" len="sm"/>
            <a:tailEnd type="none" w="sm" len="sm"/>
          </a:ln>
          <a:effectLst/>
        </p:spPr>
        <p:txBody>
          <a:bodyPr wrap="none">
            <a:spAutoFit/>
          </a:bodyPr>
          <a:lstStyle/>
          <a:p>
            <a:r>
              <a:rPr lang="en-US" sz="1400" dirty="0" smtClean="0">
                <a:effectLst/>
                <a:latin typeface="Arial" charset="0"/>
              </a:rPr>
              <a:t>CTR=CMPB *</a:t>
            </a:r>
            <a:endParaRPr lang="en-US" sz="1400" dirty="0">
              <a:effectLst/>
              <a:latin typeface="Arial" charset="0"/>
            </a:endParaRPr>
          </a:p>
        </p:txBody>
      </p:sp>
      <p:sp>
        <p:nvSpPr>
          <p:cNvPr id="345166" name="Text Box 78"/>
          <p:cNvSpPr txBox="1">
            <a:spLocks noChangeArrowheads="1"/>
          </p:cNvSpPr>
          <p:nvPr/>
        </p:nvSpPr>
        <p:spPr bwMode="auto">
          <a:xfrm>
            <a:off x="1390650" y="2238375"/>
            <a:ext cx="304892"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X</a:t>
            </a:r>
          </a:p>
        </p:txBody>
      </p:sp>
      <p:sp>
        <p:nvSpPr>
          <p:cNvPr id="345167" name="Text Box 79"/>
          <p:cNvSpPr txBox="1">
            <a:spLocks noChangeArrowheads="1"/>
          </p:cNvSpPr>
          <p:nvPr/>
        </p:nvSpPr>
        <p:spPr bwMode="auto">
          <a:xfrm>
            <a:off x="1084263" y="1239838"/>
            <a:ext cx="413896"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En</a:t>
            </a:r>
          </a:p>
        </p:txBody>
      </p:sp>
      <p:sp>
        <p:nvSpPr>
          <p:cNvPr id="345168" name="Text Box 80"/>
          <p:cNvSpPr txBox="1">
            <a:spLocks noChangeArrowheads="1"/>
          </p:cNvSpPr>
          <p:nvPr/>
        </p:nvSpPr>
        <p:spPr bwMode="auto">
          <a:xfrm>
            <a:off x="1739900" y="1803400"/>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69" name="Text Box 81"/>
          <p:cNvSpPr txBox="1">
            <a:spLocks noChangeArrowheads="1"/>
          </p:cNvSpPr>
          <p:nvPr/>
        </p:nvSpPr>
        <p:spPr bwMode="auto">
          <a:xfrm>
            <a:off x="1692275" y="1990725"/>
            <a:ext cx="296863"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0" name="Text Box 82"/>
          <p:cNvSpPr txBox="1">
            <a:spLocks noChangeArrowheads="1"/>
          </p:cNvSpPr>
          <p:nvPr/>
        </p:nvSpPr>
        <p:spPr bwMode="auto">
          <a:xfrm>
            <a:off x="1833563" y="2203450"/>
            <a:ext cx="296862"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1" name="Text Box 83"/>
          <p:cNvSpPr txBox="1">
            <a:spLocks noChangeArrowheads="1"/>
          </p:cNvSpPr>
          <p:nvPr/>
        </p:nvSpPr>
        <p:spPr bwMode="auto">
          <a:xfrm>
            <a:off x="1901825" y="1643063"/>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2" name="Text Box 84"/>
          <p:cNvSpPr txBox="1">
            <a:spLocks noChangeArrowheads="1"/>
          </p:cNvSpPr>
          <p:nvPr/>
        </p:nvSpPr>
        <p:spPr bwMode="auto">
          <a:xfrm>
            <a:off x="2009775" y="1947863"/>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3" name="Text Box 85"/>
          <p:cNvSpPr txBox="1">
            <a:spLocks noChangeArrowheads="1"/>
          </p:cNvSpPr>
          <p:nvPr/>
        </p:nvSpPr>
        <p:spPr bwMode="auto">
          <a:xfrm>
            <a:off x="1524000" y="1423988"/>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4" name="Line 86"/>
          <p:cNvSpPr>
            <a:spLocks noChangeShapeType="1"/>
          </p:cNvSpPr>
          <p:nvPr/>
        </p:nvSpPr>
        <p:spPr bwMode="auto">
          <a:xfrm>
            <a:off x="1630363" y="1946275"/>
            <a:ext cx="2286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75" name="Line 87"/>
          <p:cNvSpPr>
            <a:spLocks noChangeShapeType="1"/>
          </p:cNvSpPr>
          <p:nvPr/>
        </p:nvSpPr>
        <p:spPr bwMode="auto">
          <a:xfrm>
            <a:off x="1630363" y="2143125"/>
            <a:ext cx="1666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76" name="Line 88"/>
          <p:cNvSpPr>
            <a:spLocks noChangeShapeType="1"/>
          </p:cNvSpPr>
          <p:nvPr/>
        </p:nvSpPr>
        <p:spPr bwMode="auto">
          <a:xfrm>
            <a:off x="1630363" y="2352675"/>
            <a:ext cx="304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77" name="Line 89"/>
          <p:cNvSpPr>
            <a:spLocks noChangeShapeType="1"/>
          </p:cNvSpPr>
          <p:nvPr/>
        </p:nvSpPr>
        <p:spPr bwMode="auto">
          <a:xfrm flipV="1">
            <a:off x="2049463" y="1563688"/>
            <a:ext cx="0" cy="185737"/>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78" name="Text Box 90"/>
          <p:cNvSpPr txBox="1">
            <a:spLocks noChangeArrowheads="1"/>
          </p:cNvSpPr>
          <p:nvPr/>
        </p:nvSpPr>
        <p:spPr bwMode="auto">
          <a:xfrm>
            <a:off x="1244600" y="1423988"/>
            <a:ext cx="2968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o</a:t>
            </a:r>
          </a:p>
        </p:txBody>
      </p:sp>
      <p:sp>
        <p:nvSpPr>
          <p:cNvPr id="345179" name="Line 91"/>
          <p:cNvSpPr>
            <a:spLocks noChangeShapeType="1"/>
          </p:cNvSpPr>
          <p:nvPr/>
        </p:nvSpPr>
        <p:spPr bwMode="auto">
          <a:xfrm>
            <a:off x="1706563" y="1563688"/>
            <a:ext cx="6858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0" name="Line 92"/>
          <p:cNvSpPr>
            <a:spLocks noChangeShapeType="1"/>
          </p:cNvSpPr>
          <p:nvPr/>
        </p:nvSpPr>
        <p:spPr bwMode="auto">
          <a:xfrm flipH="1">
            <a:off x="1020763" y="1563688"/>
            <a:ext cx="323850" cy="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181" name="Line 93"/>
          <p:cNvSpPr>
            <a:spLocks noChangeShapeType="1"/>
          </p:cNvSpPr>
          <p:nvPr/>
        </p:nvSpPr>
        <p:spPr bwMode="auto">
          <a:xfrm flipV="1">
            <a:off x="2386013" y="1162050"/>
            <a:ext cx="0" cy="411163"/>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2" name="Line 94"/>
          <p:cNvSpPr>
            <a:spLocks noChangeShapeType="1"/>
          </p:cNvSpPr>
          <p:nvPr/>
        </p:nvSpPr>
        <p:spPr bwMode="auto">
          <a:xfrm>
            <a:off x="2192338" y="2092325"/>
            <a:ext cx="2047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3" name="Line 95"/>
          <p:cNvSpPr>
            <a:spLocks noChangeShapeType="1"/>
          </p:cNvSpPr>
          <p:nvPr/>
        </p:nvSpPr>
        <p:spPr bwMode="auto">
          <a:xfrm flipV="1">
            <a:off x="2392363" y="2079625"/>
            <a:ext cx="0" cy="6286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4" name="Line 96"/>
          <p:cNvSpPr>
            <a:spLocks noChangeShapeType="1"/>
          </p:cNvSpPr>
          <p:nvPr/>
        </p:nvSpPr>
        <p:spPr bwMode="auto">
          <a:xfrm>
            <a:off x="1931988" y="1957388"/>
            <a:ext cx="211137" cy="9366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5" name="Line 97"/>
          <p:cNvSpPr>
            <a:spLocks noChangeShapeType="1"/>
          </p:cNvSpPr>
          <p:nvPr/>
        </p:nvSpPr>
        <p:spPr bwMode="auto">
          <a:xfrm flipV="1">
            <a:off x="1435100" y="1433513"/>
            <a:ext cx="184150" cy="12541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45186" name="Rectangle 98"/>
          <p:cNvSpPr>
            <a:spLocks noChangeArrowheads="1"/>
          </p:cNvSpPr>
          <p:nvPr/>
        </p:nvSpPr>
        <p:spPr bwMode="auto">
          <a:xfrm>
            <a:off x="328613" y="1436688"/>
            <a:ext cx="685800" cy="247650"/>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45187" name="Text Box 99"/>
          <p:cNvSpPr txBox="1">
            <a:spLocks noChangeArrowheads="1"/>
          </p:cNvSpPr>
          <p:nvPr/>
        </p:nvSpPr>
        <p:spPr bwMode="auto">
          <a:xfrm>
            <a:off x="398463" y="1423988"/>
            <a:ext cx="553357"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=0</a:t>
            </a:r>
            <a:r>
              <a:rPr lang="en-US" sz="1400">
                <a:effectLst/>
                <a:latin typeface="Arial" charset="0"/>
                <a:cs typeface="Arial" charset="0"/>
                <a:sym typeface="Symbol" pitchFamily="18" charset="2"/>
              </a:rPr>
              <a:t>°</a:t>
            </a:r>
          </a:p>
        </p:txBody>
      </p:sp>
      <p:sp>
        <p:nvSpPr>
          <p:cNvPr id="345188" name="Text Box 100"/>
          <p:cNvSpPr txBox="1">
            <a:spLocks noChangeArrowheads="1"/>
          </p:cNvSpPr>
          <p:nvPr/>
        </p:nvSpPr>
        <p:spPr bwMode="auto">
          <a:xfrm>
            <a:off x="314325" y="1214438"/>
            <a:ext cx="712054"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Phase</a:t>
            </a:r>
          </a:p>
        </p:txBody>
      </p:sp>
      <p:sp>
        <p:nvSpPr>
          <p:cNvPr id="345189" name="Text Box 101"/>
          <p:cNvSpPr txBox="1">
            <a:spLocks noChangeArrowheads="1"/>
          </p:cNvSpPr>
          <p:nvPr/>
        </p:nvSpPr>
        <p:spPr bwMode="auto">
          <a:xfrm>
            <a:off x="1895999" y="1164144"/>
            <a:ext cx="311150" cy="579438"/>
          </a:xfrm>
          <a:prstGeom prst="rect">
            <a:avLst/>
          </a:prstGeom>
          <a:noFill/>
          <a:ln w="12700">
            <a:noFill/>
            <a:miter lim="800000"/>
            <a:headEnd type="none" w="sm" len="sm"/>
            <a:tailEnd type="none" w="sm" len="sm"/>
          </a:ln>
          <a:effectLst/>
        </p:spPr>
        <p:txBody>
          <a:bodyPr wrap="none">
            <a:spAutoFit/>
          </a:bodyPr>
          <a:lstStyle/>
          <a:p>
            <a:r>
              <a:rPr lang="en-US" sz="4000" dirty="0">
                <a:effectLst/>
                <a:latin typeface="Arial" charset="0"/>
                <a:cs typeface="Arial" charset="0"/>
                <a:sym typeface="Symbol" pitchFamily="18" charset="2"/>
              </a:rPr>
              <a:t></a:t>
            </a:r>
          </a:p>
        </p:txBody>
      </p:sp>
      <p:sp>
        <p:nvSpPr>
          <p:cNvPr id="345190" name="Text Box 102"/>
          <p:cNvSpPr txBox="1">
            <a:spLocks noChangeArrowheads="1"/>
          </p:cNvSpPr>
          <p:nvPr/>
        </p:nvSpPr>
        <p:spPr bwMode="auto">
          <a:xfrm>
            <a:off x="2506663" y="1471613"/>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EPWM1A</a:t>
            </a:r>
          </a:p>
        </p:txBody>
      </p:sp>
      <p:sp>
        <p:nvSpPr>
          <p:cNvPr id="345191" name="Text Box 103"/>
          <p:cNvSpPr txBox="1">
            <a:spLocks noChangeArrowheads="1"/>
          </p:cNvSpPr>
          <p:nvPr/>
        </p:nvSpPr>
        <p:spPr bwMode="auto">
          <a:xfrm>
            <a:off x="2506663" y="2014538"/>
            <a:ext cx="973343" cy="264688"/>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rPr>
              <a:t>EPWM1B</a:t>
            </a:r>
          </a:p>
        </p:txBody>
      </p:sp>
      <p:sp>
        <p:nvSpPr>
          <p:cNvPr id="345192" name="Line 104"/>
          <p:cNvSpPr>
            <a:spLocks noChangeShapeType="1"/>
          </p:cNvSpPr>
          <p:nvPr/>
        </p:nvSpPr>
        <p:spPr bwMode="auto">
          <a:xfrm>
            <a:off x="2544763" y="1712913"/>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93" name="Line 105"/>
          <p:cNvSpPr>
            <a:spLocks noChangeShapeType="1"/>
          </p:cNvSpPr>
          <p:nvPr/>
        </p:nvSpPr>
        <p:spPr bwMode="auto">
          <a:xfrm>
            <a:off x="2544763" y="2271713"/>
            <a:ext cx="90170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45194" name="Line 106"/>
          <p:cNvSpPr>
            <a:spLocks noChangeShapeType="1"/>
          </p:cNvSpPr>
          <p:nvPr/>
        </p:nvSpPr>
        <p:spPr bwMode="auto">
          <a:xfrm>
            <a:off x="2389188" y="2711450"/>
            <a:ext cx="0" cy="29845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195" name="Line 107"/>
          <p:cNvSpPr>
            <a:spLocks noChangeShapeType="1"/>
          </p:cNvSpPr>
          <p:nvPr/>
        </p:nvSpPr>
        <p:spPr bwMode="auto">
          <a:xfrm>
            <a:off x="2389188" y="4565650"/>
            <a:ext cx="0" cy="298450"/>
          </a:xfrm>
          <a:prstGeom prst="line">
            <a:avLst/>
          </a:prstGeom>
          <a:noFill/>
          <a:ln w="28575">
            <a:solidFill>
              <a:schemeClr val="tx1"/>
            </a:solidFill>
            <a:round/>
            <a:headEnd/>
            <a:tailEnd type="triangle" w="med" len="med"/>
          </a:ln>
          <a:effectLst/>
        </p:spPr>
        <p:txBody>
          <a:bodyPr/>
          <a:lstStyle/>
          <a:p>
            <a:endParaRPr lang="en-US">
              <a:effectLst/>
            </a:endParaRPr>
          </a:p>
        </p:txBody>
      </p:sp>
      <p:grpSp>
        <p:nvGrpSpPr>
          <p:cNvPr id="345196" name="Group 108"/>
          <p:cNvGrpSpPr>
            <a:grpSpLocks/>
          </p:cNvGrpSpPr>
          <p:nvPr/>
        </p:nvGrpSpPr>
        <p:grpSpPr bwMode="auto">
          <a:xfrm>
            <a:off x="4000500" y="1371600"/>
            <a:ext cx="4803775" cy="5029200"/>
            <a:chOff x="2542" y="864"/>
            <a:chExt cx="3026" cy="3168"/>
          </a:xfrm>
        </p:grpSpPr>
        <p:grpSp>
          <p:nvGrpSpPr>
            <p:cNvPr id="345197" name="Group 109"/>
            <p:cNvGrpSpPr>
              <a:grpSpLocks/>
            </p:cNvGrpSpPr>
            <p:nvPr/>
          </p:nvGrpSpPr>
          <p:grpSpPr bwMode="auto">
            <a:xfrm>
              <a:off x="2543" y="864"/>
              <a:ext cx="3025" cy="648"/>
              <a:chOff x="2543" y="912"/>
              <a:chExt cx="3025" cy="648"/>
            </a:xfrm>
          </p:grpSpPr>
          <p:grpSp>
            <p:nvGrpSpPr>
              <p:cNvPr id="345198" name="Group 110"/>
              <p:cNvGrpSpPr>
                <a:grpSpLocks/>
              </p:cNvGrpSpPr>
              <p:nvPr/>
            </p:nvGrpSpPr>
            <p:grpSpPr bwMode="auto">
              <a:xfrm>
                <a:off x="2555" y="1032"/>
                <a:ext cx="1414" cy="528"/>
                <a:chOff x="1008" y="1632"/>
                <a:chExt cx="2016" cy="1008"/>
              </a:xfrm>
            </p:grpSpPr>
            <p:sp>
              <p:nvSpPr>
                <p:cNvPr id="345199" name="Line 111"/>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00" name="Line 112"/>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grpSp>
            <p:nvGrpSpPr>
              <p:cNvPr id="345201" name="Group 113"/>
              <p:cNvGrpSpPr>
                <a:grpSpLocks/>
              </p:cNvGrpSpPr>
              <p:nvPr/>
            </p:nvGrpSpPr>
            <p:grpSpPr bwMode="auto">
              <a:xfrm>
                <a:off x="3969" y="1032"/>
                <a:ext cx="1414" cy="528"/>
                <a:chOff x="1008" y="1632"/>
                <a:chExt cx="2016" cy="1008"/>
              </a:xfrm>
            </p:grpSpPr>
            <p:sp>
              <p:nvSpPr>
                <p:cNvPr id="345202" name="Line 114"/>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03" name="Line 115"/>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sp>
            <p:nvSpPr>
              <p:cNvPr id="345204" name="Line 116"/>
              <p:cNvSpPr>
                <a:spLocks noChangeShapeType="1"/>
              </p:cNvSpPr>
              <p:nvPr/>
            </p:nvSpPr>
            <p:spPr bwMode="auto">
              <a:xfrm flipH="1">
                <a:off x="2552" y="1560"/>
                <a:ext cx="3016"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45205" name="Line 117"/>
              <p:cNvSpPr>
                <a:spLocks noChangeShapeType="1"/>
              </p:cNvSpPr>
              <p:nvPr/>
            </p:nvSpPr>
            <p:spPr bwMode="auto">
              <a:xfrm flipV="1">
                <a:off x="2543" y="912"/>
                <a:ext cx="0" cy="64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sp>
          <p:nvSpPr>
            <p:cNvPr id="345206" name="Line 118"/>
            <p:cNvSpPr>
              <a:spLocks noChangeShapeType="1"/>
            </p:cNvSpPr>
            <p:nvPr/>
          </p:nvSpPr>
          <p:spPr bwMode="auto">
            <a:xfrm>
              <a:off x="3024" y="916"/>
              <a:ext cx="0" cy="2899"/>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5207" name="Line 119"/>
            <p:cNvSpPr>
              <a:spLocks noChangeShapeType="1"/>
            </p:cNvSpPr>
            <p:nvPr/>
          </p:nvSpPr>
          <p:spPr bwMode="auto">
            <a:xfrm>
              <a:off x="5369" y="888"/>
              <a:ext cx="0" cy="29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5208" name="Line 120"/>
            <p:cNvSpPr>
              <a:spLocks noChangeShapeType="1"/>
            </p:cNvSpPr>
            <p:nvPr/>
          </p:nvSpPr>
          <p:spPr bwMode="auto">
            <a:xfrm>
              <a:off x="3492" y="913"/>
              <a:ext cx="0" cy="311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grpSp>
          <p:nvGrpSpPr>
            <p:cNvPr id="345209" name="Group 121"/>
            <p:cNvGrpSpPr>
              <a:grpSpLocks/>
            </p:cNvGrpSpPr>
            <p:nvPr/>
          </p:nvGrpSpPr>
          <p:grpSpPr bwMode="auto">
            <a:xfrm>
              <a:off x="2542" y="2005"/>
              <a:ext cx="3026" cy="648"/>
              <a:chOff x="2542" y="2001"/>
              <a:chExt cx="3026" cy="648"/>
            </a:xfrm>
          </p:grpSpPr>
          <p:grpSp>
            <p:nvGrpSpPr>
              <p:cNvPr id="345210" name="Group 122"/>
              <p:cNvGrpSpPr>
                <a:grpSpLocks/>
              </p:cNvGrpSpPr>
              <p:nvPr/>
            </p:nvGrpSpPr>
            <p:grpSpPr bwMode="auto">
              <a:xfrm>
                <a:off x="3024" y="2112"/>
                <a:ext cx="1364" cy="528"/>
                <a:chOff x="1008" y="1632"/>
                <a:chExt cx="2016" cy="1008"/>
              </a:xfrm>
            </p:grpSpPr>
            <p:sp>
              <p:nvSpPr>
                <p:cNvPr id="345211" name="Line 123"/>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12" name="Line 124"/>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sp>
            <p:nvSpPr>
              <p:cNvPr id="345213" name="Line 125"/>
              <p:cNvSpPr>
                <a:spLocks noChangeShapeType="1"/>
              </p:cNvSpPr>
              <p:nvPr/>
            </p:nvSpPr>
            <p:spPr bwMode="auto">
              <a:xfrm flipV="1">
                <a:off x="4388" y="2112"/>
                <a:ext cx="708" cy="52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14" name="Line 126"/>
              <p:cNvSpPr>
                <a:spLocks noChangeShapeType="1"/>
              </p:cNvSpPr>
              <p:nvPr/>
            </p:nvSpPr>
            <p:spPr bwMode="auto">
              <a:xfrm flipH="1" flipV="1">
                <a:off x="5096" y="2112"/>
                <a:ext cx="268" cy="201"/>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15" name="Line 127"/>
              <p:cNvSpPr>
                <a:spLocks noChangeShapeType="1"/>
              </p:cNvSpPr>
              <p:nvPr/>
            </p:nvSpPr>
            <p:spPr bwMode="auto">
              <a:xfrm flipH="1">
                <a:off x="2552" y="2640"/>
                <a:ext cx="3016"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45216" name="Line 128"/>
              <p:cNvSpPr>
                <a:spLocks noChangeShapeType="1"/>
              </p:cNvSpPr>
              <p:nvPr/>
            </p:nvSpPr>
            <p:spPr bwMode="auto">
              <a:xfrm flipH="1" flipV="1">
                <a:off x="2542" y="2309"/>
                <a:ext cx="475" cy="321"/>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17" name="Line 129"/>
              <p:cNvSpPr>
                <a:spLocks noChangeShapeType="1"/>
              </p:cNvSpPr>
              <p:nvPr/>
            </p:nvSpPr>
            <p:spPr bwMode="auto">
              <a:xfrm flipV="1">
                <a:off x="2543" y="2001"/>
                <a:ext cx="0" cy="64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sp>
            <p:nvSpPr>
              <p:cNvPr id="345218" name="Text Box 130"/>
              <p:cNvSpPr txBox="1">
                <a:spLocks noChangeArrowheads="1"/>
              </p:cNvSpPr>
              <p:nvPr/>
            </p:nvSpPr>
            <p:spPr bwMode="auto">
              <a:xfrm>
                <a:off x="2546" y="2062"/>
                <a:ext cx="474" cy="167"/>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=120</a:t>
                </a:r>
                <a:r>
                  <a:rPr lang="en-US" sz="1400">
                    <a:effectLst/>
                    <a:latin typeface="Arial" charset="0"/>
                    <a:cs typeface="Arial" charset="0"/>
                    <a:sym typeface="Symbol" pitchFamily="18" charset="2"/>
                  </a:rPr>
                  <a:t>°</a:t>
                </a:r>
              </a:p>
            </p:txBody>
          </p:sp>
          <p:sp>
            <p:nvSpPr>
              <p:cNvPr id="345219" name="Line 131"/>
              <p:cNvSpPr>
                <a:spLocks noChangeShapeType="1"/>
              </p:cNvSpPr>
              <p:nvPr/>
            </p:nvSpPr>
            <p:spPr bwMode="auto">
              <a:xfrm>
                <a:off x="2544" y="2228"/>
                <a:ext cx="476" cy="0"/>
              </a:xfrm>
              <a:prstGeom prst="line">
                <a:avLst/>
              </a:prstGeom>
              <a:noFill/>
              <a:ln w="12700">
                <a:solidFill>
                  <a:schemeClr val="tx1"/>
                </a:solidFill>
                <a:round/>
                <a:headEnd type="triangle" w="med" len="med"/>
                <a:tailEnd type="triangle" w="med" len="med"/>
              </a:ln>
              <a:effectLst/>
            </p:spPr>
            <p:txBody>
              <a:bodyPr/>
              <a:lstStyle/>
              <a:p>
                <a:endParaRPr lang="en-US">
                  <a:effectLst/>
                </a:endParaRPr>
              </a:p>
            </p:txBody>
          </p:sp>
        </p:grpSp>
        <p:grpSp>
          <p:nvGrpSpPr>
            <p:cNvPr id="345220" name="Group 132"/>
            <p:cNvGrpSpPr>
              <a:grpSpLocks/>
            </p:cNvGrpSpPr>
            <p:nvPr/>
          </p:nvGrpSpPr>
          <p:grpSpPr bwMode="auto">
            <a:xfrm>
              <a:off x="2543" y="3147"/>
              <a:ext cx="3025" cy="885"/>
              <a:chOff x="2543" y="3051"/>
              <a:chExt cx="3025" cy="885"/>
            </a:xfrm>
          </p:grpSpPr>
          <p:grpSp>
            <p:nvGrpSpPr>
              <p:cNvPr id="345221" name="Group 133"/>
              <p:cNvGrpSpPr>
                <a:grpSpLocks/>
              </p:cNvGrpSpPr>
              <p:nvPr/>
            </p:nvGrpSpPr>
            <p:grpSpPr bwMode="auto">
              <a:xfrm>
                <a:off x="3515" y="3192"/>
                <a:ext cx="1414" cy="528"/>
                <a:chOff x="1008" y="1632"/>
                <a:chExt cx="2016" cy="1008"/>
              </a:xfrm>
            </p:grpSpPr>
            <p:sp>
              <p:nvSpPr>
                <p:cNvPr id="345222" name="Line 134"/>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23" name="Line 135"/>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sp>
            <p:nvSpPr>
              <p:cNvPr id="345224" name="Line 136"/>
              <p:cNvSpPr>
                <a:spLocks noChangeShapeType="1"/>
              </p:cNvSpPr>
              <p:nvPr/>
            </p:nvSpPr>
            <p:spPr bwMode="auto">
              <a:xfrm flipV="1">
                <a:off x="4929" y="3399"/>
                <a:ext cx="431" cy="321"/>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25" name="Line 137"/>
              <p:cNvSpPr>
                <a:spLocks noChangeShapeType="1"/>
              </p:cNvSpPr>
              <p:nvPr/>
            </p:nvSpPr>
            <p:spPr bwMode="auto">
              <a:xfrm flipH="1">
                <a:off x="2552" y="3720"/>
                <a:ext cx="3016"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45226" name="Line 138"/>
              <p:cNvSpPr>
                <a:spLocks noChangeShapeType="1"/>
              </p:cNvSpPr>
              <p:nvPr/>
            </p:nvSpPr>
            <p:spPr bwMode="auto">
              <a:xfrm flipV="1">
                <a:off x="2549" y="3177"/>
                <a:ext cx="280" cy="209"/>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27" name="Line 139"/>
              <p:cNvSpPr>
                <a:spLocks noChangeShapeType="1"/>
              </p:cNvSpPr>
              <p:nvPr/>
            </p:nvSpPr>
            <p:spPr bwMode="auto">
              <a:xfrm flipH="1" flipV="1">
                <a:off x="2829" y="3177"/>
                <a:ext cx="675" cy="542"/>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45228" name="Line 140"/>
              <p:cNvSpPr>
                <a:spLocks noChangeShapeType="1"/>
              </p:cNvSpPr>
              <p:nvPr/>
            </p:nvSpPr>
            <p:spPr bwMode="auto">
              <a:xfrm flipV="1">
                <a:off x="2543" y="3069"/>
                <a:ext cx="0" cy="64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sp>
            <p:nvSpPr>
              <p:cNvPr id="345229" name="Text Box 141"/>
              <p:cNvSpPr txBox="1">
                <a:spLocks noChangeArrowheads="1"/>
              </p:cNvSpPr>
              <p:nvPr/>
            </p:nvSpPr>
            <p:spPr bwMode="auto">
              <a:xfrm>
                <a:off x="3018" y="3051"/>
                <a:ext cx="474" cy="167"/>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=120</a:t>
                </a:r>
                <a:r>
                  <a:rPr lang="en-US" sz="1400">
                    <a:effectLst/>
                    <a:latin typeface="Arial" charset="0"/>
                    <a:cs typeface="Arial" charset="0"/>
                    <a:sym typeface="Symbol" pitchFamily="18" charset="2"/>
                  </a:rPr>
                  <a:t>°</a:t>
                </a:r>
              </a:p>
            </p:txBody>
          </p:sp>
          <p:sp>
            <p:nvSpPr>
              <p:cNvPr id="345230" name="Text Box 142"/>
              <p:cNvSpPr txBox="1">
                <a:spLocks noChangeArrowheads="1"/>
              </p:cNvSpPr>
              <p:nvPr/>
            </p:nvSpPr>
            <p:spPr bwMode="auto">
              <a:xfrm>
                <a:off x="2782" y="3758"/>
                <a:ext cx="474" cy="167"/>
              </a:xfrm>
              <a:prstGeom prst="rect">
                <a:avLst/>
              </a:prstGeom>
              <a:noFill/>
              <a:ln w="12700">
                <a:noFill/>
                <a:miter lim="800000"/>
                <a:headEnd type="none" w="sm" len="sm"/>
                <a:tailEnd type="none" w="sm" len="sm"/>
              </a:ln>
              <a:effectLst/>
            </p:spPr>
            <p:txBody>
              <a:bodyPr wrap="none">
                <a:spAutoFit/>
              </a:bodyPr>
              <a:lstStyle/>
              <a:p>
                <a:r>
                  <a:rPr lang="en-US" sz="1400">
                    <a:effectLst/>
                    <a:latin typeface="Arial" charset="0"/>
                    <a:sym typeface="Symbol" pitchFamily="18" charset="2"/>
                  </a:rPr>
                  <a:t>=240</a:t>
                </a:r>
                <a:r>
                  <a:rPr lang="en-US" sz="1400">
                    <a:effectLst/>
                    <a:latin typeface="Arial" charset="0"/>
                    <a:cs typeface="Arial" charset="0"/>
                    <a:sym typeface="Symbol" pitchFamily="18" charset="2"/>
                  </a:rPr>
                  <a:t>°</a:t>
                </a:r>
              </a:p>
            </p:txBody>
          </p:sp>
          <p:sp>
            <p:nvSpPr>
              <p:cNvPr id="345231" name="Line 143"/>
              <p:cNvSpPr>
                <a:spLocks noChangeShapeType="1"/>
              </p:cNvSpPr>
              <p:nvPr/>
            </p:nvSpPr>
            <p:spPr bwMode="auto">
              <a:xfrm>
                <a:off x="2544" y="3696"/>
                <a:ext cx="0" cy="24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5232" name="Line 144"/>
              <p:cNvSpPr>
                <a:spLocks noChangeShapeType="1"/>
              </p:cNvSpPr>
              <p:nvPr/>
            </p:nvSpPr>
            <p:spPr bwMode="auto">
              <a:xfrm>
                <a:off x="2544" y="3840"/>
                <a:ext cx="252"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345233" name="Line 145"/>
              <p:cNvSpPr>
                <a:spLocks noChangeShapeType="1"/>
              </p:cNvSpPr>
              <p:nvPr/>
            </p:nvSpPr>
            <p:spPr bwMode="auto">
              <a:xfrm flipH="1">
                <a:off x="3226" y="3840"/>
                <a:ext cx="25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345234" name="Line 146"/>
              <p:cNvSpPr>
                <a:spLocks noChangeShapeType="1"/>
              </p:cNvSpPr>
              <p:nvPr/>
            </p:nvSpPr>
            <p:spPr bwMode="auto">
              <a:xfrm>
                <a:off x="3020" y="3232"/>
                <a:ext cx="473" cy="0"/>
              </a:xfrm>
              <a:prstGeom prst="line">
                <a:avLst/>
              </a:prstGeom>
              <a:noFill/>
              <a:ln w="12700">
                <a:solidFill>
                  <a:schemeClr val="tx1"/>
                </a:solidFill>
                <a:round/>
                <a:headEnd type="triangle" w="med" len="med"/>
                <a:tailEnd type="triangle" w="med" len="med"/>
              </a:ln>
              <a:effectLst/>
            </p:spPr>
            <p:txBody>
              <a:bodyPr/>
              <a:lstStyle/>
              <a:p>
                <a:endParaRPr lang="en-US">
                  <a:effectLst/>
                </a:endParaRPr>
              </a:p>
            </p:txBody>
          </p:sp>
        </p:grpSp>
      </p:grpSp>
      <p:sp>
        <p:nvSpPr>
          <p:cNvPr id="345235" name="Line 147"/>
          <p:cNvSpPr>
            <a:spLocks noChangeShapeType="1"/>
          </p:cNvSpPr>
          <p:nvPr/>
        </p:nvSpPr>
        <p:spPr bwMode="auto">
          <a:xfrm>
            <a:off x="2386013" y="860425"/>
            <a:ext cx="0" cy="29845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236" name="Text Box 148"/>
          <p:cNvSpPr txBox="1">
            <a:spLocks noChangeArrowheads="1"/>
          </p:cNvSpPr>
          <p:nvPr/>
        </p:nvSpPr>
        <p:spPr bwMode="auto">
          <a:xfrm>
            <a:off x="1853683" y="727393"/>
            <a:ext cx="1091966" cy="173574"/>
          </a:xfrm>
          <a:prstGeom prst="rect">
            <a:avLst/>
          </a:prstGeom>
          <a:noFill/>
          <a:ln w="12700">
            <a:noFill/>
            <a:miter lim="800000"/>
            <a:headEnd type="none" w="sm" len="sm"/>
            <a:tailEnd type="none" w="sm" len="sm"/>
          </a:ln>
          <a:effectLst/>
        </p:spPr>
        <p:txBody>
          <a:bodyPr wrap="none">
            <a:spAutoFit/>
          </a:bodyPr>
          <a:lstStyle/>
          <a:p>
            <a:pPr algn="ctr">
              <a:lnSpc>
                <a:spcPct val="25000"/>
              </a:lnSpc>
            </a:pPr>
            <a:r>
              <a:rPr lang="en-US" sz="1400" b="0" dirty="0">
                <a:effectLst/>
                <a:latin typeface="Arial" charset="0"/>
              </a:rPr>
              <a:t>Ext. </a:t>
            </a:r>
            <a:r>
              <a:rPr lang="en-US" sz="1400" b="0" dirty="0" err="1" smtClean="0">
                <a:effectLst/>
                <a:latin typeface="Arial" charset="0"/>
              </a:rPr>
              <a:t>SyncIn</a:t>
            </a:r>
            <a:endParaRPr lang="en-US" sz="1400" b="0" dirty="0">
              <a:effectLst/>
              <a:latin typeface="Arial" charset="0"/>
            </a:endParaRPr>
          </a:p>
        </p:txBody>
      </p:sp>
      <p:sp>
        <p:nvSpPr>
          <p:cNvPr id="345237" name="Line 149"/>
          <p:cNvSpPr>
            <a:spLocks noChangeShapeType="1"/>
          </p:cNvSpPr>
          <p:nvPr/>
        </p:nvSpPr>
        <p:spPr bwMode="auto">
          <a:xfrm>
            <a:off x="2392363" y="6378575"/>
            <a:ext cx="0" cy="29845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345239" name="Line 151"/>
          <p:cNvSpPr>
            <a:spLocks noChangeShapeType="1"/>
          </p:cNvSpPr>
          <p:nvPr/>
        </p:nvSpPr>
        <p:spPr bwMode="auto">
          <a:xfrm>
            <a:off x="2379663" y="2819400"/>
            <a:ext cx="457200" cy="0"/>
          </a:xfrm>
          <a:prstGeom prst="line">
            <a:avLst/>
          </a:prstGeom>
          <a:noFill/>
          <a:ln w="12700">
            <a:solidFill>
              <a:schemeClr val="tx1"/>
            </a:solidFill>
            <a:round/>
            <a:headEnd type="none" w="sm" len="sm"/>
            <a:tailEnd type="triangle" w="sm" len="sm"/>
          </a:ln>
          <a:effectLst/>
        </p:spPr>
        <p:txBody>
          <a:bodyPr/>
          <a:lstStyle/>
          <a:p>
            <a:endParaRPr lang="en-US">
              <a:effectLst/>
            </a:endParaRPr>
          </a:p>
        </p:txBody>
      </p:sp>
      <p:sp>
        <p:nvSpPr>
          <p:cNvPr id="345240" name="Text Box 152"/>
          <p:cNvSpPr txBox="1">
            <a:spLocks noChangeArrowheads="1"/>
          </p:cNvSpPr>
          <p:nvPr/>
        </p:nvSpPr>
        <p:spPr bwMode="auto">
          <a:xfrm>
            <a:off x="2779713" y="2667000"/>
            <a:ext cx="991938" cy="393954"/>
          </a:xfrm>
          <a:prstGeom prst="rect">
            <a:avLst/>
          </a:prstGeom>
          <a:noFill/>
          <a:ln w="12700">
            <a:noFill/>
            <a:miter lim="800000"/>
            <a:headEnd type="none" w="sm" len="sm"/>
            <a:tailEnd type="none" w="sm" len="sm"/>
          </a:ln>
          <a:effectLst/>
        </p:spPr>
        <p:txBody>
          <a:bodyPr wrap="none">
            <a:spAutoFit/>
          </a:bodyPr>
          <a:lstStyle/>
          <a:p>
            <a:pPr>
              <a:lnSpc>
                <a:spcPct val="45000"/>
              </a:lnSpc>
            </a:pPr>
            <a:r>
              <a:rPr lang="en-US" sz="1400" b="0">
                <a:effectLst/>
                <a:latin typeface="Arial" charset="0"/>
              </a:rPr>
              <a:t>To eCAP1</a:t>
            </a:r>
          </a:p>
          <a:p>
            <a:pPr>
              <a:lnSpc>
                <a:spcPct val="45000"/>
              </a:lnSpc>
            </a:pPr>
            <a:r>
              <a:rPr lang="en-US" sz="1400" b="0">
                <a:effectLst/>
                <a:latin typeface="Arial" charset="0"/>
              </a:rPr>
              <a:t>SyncIn</a:t>
            </a:r>
          </a:p>
        </p:txBody>
      </p:sp>
      <p:sp>
        <p:nvSpPr>
          <p:cNvPr id="148" name="Rectangle 26"/>
          <p:cNvSpPr>
            <a:spLocks noChangeArrowheads="1"/>
          </p:cNvSpPr>
          <p:nvPr/>
        </p:nvSpPr>
        <p:spPr bwMode="auto">
          <a:xfrm>
            <a:off x="75400" y="6477148"/>
            <a:ext cx="2332840" cy="344710"/>
          </a:xfrm>
          <a:prstGeom prst="rect">
            <a:avLst/>
          </a:prstGeom>
          <a:noFill/>
          <a:ln w="12700">
            <a:noFill/>
            <a:miter lim="800000"/>
            <a:headEnd type="none" w="sm" len="sm"/>
            <a:tailEnd type="none" w="sm" len="sm"/>
          </a:ln>
          <a:effectLst/>
        </p:spPr>
        <p:txBody>
          <a:bodyPr wrap="square" lIns="0" tIns="0" rIns="0" bIns="0" anchor="ctr">
            <a:spAutoFit/>
          </a:bodyPr>
          <a:lstStyle/>
          <a:p>
            <a:pPr>
              <a:spcBef>
                <a:spcPct val="0"/>
              </a:spcBef>
            </a:pPr>
            <a:r>
              <a:rPr lang="en-US" sz="1400" i="1" dirty="0" smtClean="0">
                <a:latin typeface="Arial" charset="0"/>
              </a:rPr>
              <a:t>*</a:t>
            </a:r>
            <a:r>
              <a:rPr lang="en-US" sz="1400" b="0" i="1" dirty="0" smtClean="0">
                <a:latin typeface="Arial" charset="0"/>
              </a:rPr>
              <a:t> Extended selection for CMPC and CMPD available</a:t>
            </a:r>
            <a:endParaRPr lang="en-US" sz="1400" b="0" i="1" dirty="0">
              <a:latin typeface="Times New Roman" pitchFamily="18" charset="0"/>
            </a:endParaRPr>
          </a:p>
        </p:txBody>
      </p:sp>
      <p:sp>
        <p:nvSpPr>
          <p:cNvPr id="149" name="Text Box 238"/>
          <p:cNvSpPr txBox="1">
            <a:spLocks noChangeArrowheads="1"/>
          </p:cNvSpPr>
          <p:nvPr/>
        </p:nvSpPr>
        <p:spPr bwMode="auto">
          <a:xfrm>
            <a:off x="3925062" y="704775"/>
            <a:ext cx="4669373" cy="289310"/>
          </a:xfrm>
          <a:prstGeom prst="rect">
            <a:avLst/>
          </a:prstGeom>
          <a:noFill/>
          <a:ln w="12700" algn="ctr">
            <a:noFill/>
            <a:miter lim="800000"/>
            <a:headEnd type="none" w="sm" len="sm"/>
            <a:tailEnd type="none" w="sm" len="sm"/>
          </a:ln>
          <a:effectLst/>
        </p:spPr>
        <p:txBody>
          <a:bodyPr wrap="square">
            <a:spAutoFit/>
          </a:bodyPr>
          <a:lstStyle/>
          <a:p>
            <a:r>
              <a:rPr lang="en-US" sz="1600" dirty="0" smtClean="0">
                <a:solidFill>
                  <a:schemeClr val="accent4">
                    <a:lumMod val="75000"/>
                  </a:schemeClr>
                </a:solidFill>
                <a:latin typeface="Arial" panose="020B0604020202020204" pitchFamily="34" charset="0"/>
                <a:cs typeface="Arial" panose="020B0604020202020204" pitchFamily="34" charset="0"/>
              </a:rPr>
              <a:t>EPWM_</a:t>
            </a:r>
            <a:r>
              <a:rPr lang="en-US" sz="1600" dirty="0" smtClean="0">
                <a:latin typeface="Arial" panose="020B0604020202020204" pitchFamily="34" charset="0"/>
                <a:cs typeface="Arial" panose="020B0604020202020204" pitchFamily="34" charset="0"/>
              </a:rPr>
              <a:t>[</a:t>
            </a:r>
            <a:r>
              <a:rPr lang="en-US" sz="1600" dirty="0" err="1" smtClean="0">
                <a:solidFill>
                  <a:schemeClr val="accent4">
                    <a:lumMod val="75000"/>
                  </a:schemeClr>
                </a:solidFill>
                <a:latin typeface="Arial" panose="020B0604020202020204" pitchFamily="34" charset="0"/>
                <a:cs typeface="Arial" panose="020B0604020202020204" pitchFamily="34" charset="0"/>
              </a:rPr>
              <a:t>enable</a:t>
            </a:r>
            <a:r>
              <a:rPr lang="en-US" sz="1600" dirty="0" err="1" smtClean="0">
                <a:latin typeface="Arial" panose="020B0604020202020204" pitchFamily="34" charset="0"/>
                <a:cs typeface="Arial" panose="020B0604020202020204" pitchFamily="34" charset="0"/>
              </a:rPr>
              <a:t>|</a:t>
            </a:r>
            <a:r>
              <a:rPr lang="en-US" sz="1600" dirty="0" err="1" smtClean="0">
                <a:solidFill>
                  <a:schemeClr val="accent4">
                    <a:lumMod val="75000"/>
                  </a:schemeClr>
                </a:solidFill>
                <a:latin typeface="Arial" panose="020B0604020202020204" pitchFamily="34" charset="0"/>
                <a:cs typeface="Arial" panose="020B0604020202020204" pitchFamily="34" charset="0"/>
              </a:rPr>
              <a:t>disable</a:t>
            </a:r>
            <a:r>
              <a:rPr lang="en-US" sz="1600" dirty="0" smtClean="0">
                <a:latin typeface="Arial" panose="020B0604020202020204" pitchFamily="34" charset="0"/>
                <a:cs typeface="Arial" panose="020B0604020202020204" pitchFamily="34" charset="0"/>
              </a:rPr>
              <a:t>]</a:t>
            </a:r>
            <a:r>
              <a:rPr lang="en-US" sz="1600" dirty="0" err="1" smtClean="0">
                <a:solidFill>
                  <a:schemeClr val="accent4">
                    <a:lumMod val="75000"/>
                  </a:schemeClr>
                </a:solidFill>
                <a:latin typeface="Arial" panose="020B0604020202020204" pitchFamily="34" charset="0"/>
                <a:cs typeface="Arial" panose="020B0604020202020204" pitchFamily="34" charset="0"/>
              </a:rPr>
              <a:t>PhaseShiftLoad</a:t>
            </a:r>
            <a:r>
              <a:rPr lang="en-US" sz="1600" dirty="0" smtClean="0">
                <a:solidFill>
                  <a:schemeClr val="accent4">
                    <a:lumMod val="75000"/>
                  </a:schemeClr>
                </a:solidFill>
                <a:latin typeface="Arial" panose="020B0604020202020204" pitchFamily="34" charset="0"/>
                <a:cs typeface="Arial" panose="020B0604020202020204" pitchFamily="34" charset="0"/>
              </a:rPr>
              <a:t>(</a:t>
            </a:r>
            <a:r>
              <a:rPr lang="en-US" sz="1600" b="0" i="1" dirty="0" smtClean="0">
                <a:solidFill>
                  <a:srgbClr val="00B050"/>
                </a:solidFill>
                <a:latin typeface="Arial" pitchFamily="34" charset="0"/>
                <a:cs typeface="Arial" pitchFamily="34" charset="0"/>
              </a:rPr>
              <a:t>base</a:t>
            </a:r>
            <a:r>
              <a:rPr lang="en-US" sz="1600" dirty="0" smtClean="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150" name="Text Box 238"/>
          <p:cNvSpPr txBox="1">
            <a:spLocks noChangeArrowheads="1"/>
          </p:cNvSpPr>
          <p:nvPr/>
        </p:nvSpPr>
        <p:spPr bwMode="auto">
          <a:xfrm>
            <a:off x="3925062" y="994862"/>
            <a:ext cx="4176135" cy="289310"/>
          </a:xfrm>
          <a:prstGeom prst="rect">
            <a:avLst/>
          </a:prstGeom>
          <a:noFill/>
          <a:ln w="12700" algn="ctr">
            <a:noFill/>
            <a:miter lim="800000"/>
            <a:headEnd type="none" w="sm" len="sm"/>
            <a:tailEnd type="none" w="sm" len="sm"/>
          </a:ln>
          <a:effectLst/>
        </p:spPr>
        <p:txBody>
          <a:bodyPr wrap="square">
            <a:spAutoFit/>
          </a:bodyPr>
          <a:lstStyle/>
          <a:p>
            <a:r>
              <a:rPr lang="en-US" sz="1600" dirty="0" err="1" smtClean="0">
                <a:solidFill>
                  <a:schemeClr val="accent4">
                    <a:lumMod val="75000"/>
                  </a:schemeClr>
                </a:solidFill>
                <a:latin typeface="Arial" panose="020B0604020202020204" pitchFamily="34" charset="0"/>
                <a:cs typeface="Arial" panose="020B0604020202020204" pitchFamily="34" charset="0"/>
              </a:rPr>
              <a:t>EPWM_setPhaseShift</a:t>
            </a:r>
            <a:r>
              <a:rPr lang="en-US" sz="1600" dirty="0" smtClean="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smtClean="0">
                <a:solidFill>
                  <a:srgbClr val="00B050"/>
                </a:solidFill>
                <a:latin typeface="Arial" pitchFamily="34" charset="0"/>
                <a:cs typeface="Arial" pitchFamily="34" charset="0"/>
              </a:rPr>
              <a:t>phaseCount</a:t>
            </a:r>
            <a:r>
              <a:rPr lang="en-US" sz="1600" dirty="0" smtClean="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2" name="Oval 1"/>
          <p:cNvSpPr/>
          <p:nvPr/>
        </p:nvSpPr>
        <p:spPr bwMode="auto">
          <a:xfrm>
            <a:off x="145395" y="1089184"/>
            <a:ext cx="1645757" cy="735758"/>
          </a:xfrm>
          <a:prstGeom prst="ellipse">
            <a:avLst/>
          </a:prstGeom>
          <a:noFill/>
          <a:ln w="12700" cap="flat" cmpd="sng" algn="ctr">
            <a:solidFill>
              <a:schemeClr val="tx2"/>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tx2"/>
              </a:solidFill>
              <a:effectLst/>
              <a:latin typeface="Arial Narrow" pitchFamily="34" charset="0"/>
            </a:endParaRPr>
          </a:p>
        </p:txBody>
      </p:sp>
      <p:sp>
        <p:nvSpPr>
          <p:cNvPr id="4" name="Left Brace 3"/>
          <p:cNvSpPr/>
          <p:nvPr/>
        </p:nvSpPr>
        <p:spPr bwMode="auto">
          <a:xfrm>
            <a:off x="3771651" y="727393"/>
            <a:ext cx="228849" cy="512445"/>
          </a:xfrm>
          <a:prstGeom prst="leftBrace">
            <a:avLst/>
          </a:prstGeom>
          <a:noFill/>
          <a:ln w="12700" cap="flat" cmpd="sng" algn="ctr">
            <a:solidFill>
              <a:schemeClr val="tx2"/>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endParaRPr>
          </a:p>
        </p:txBody>
      </p:sp>
      <p:cxnSp>
        <p:nvCxnSpPr>
          <p:cNvPr id="6" name="Straight Connector 5"/>
          <p:cNvCxnSpPr>
            <a:stCxn id="2" idx="6"/>
            <a:endCxn id="4" idx="1"/>
          </p:cNvCxnSpPr>
          <p:nvPr/>
        </p:nvCxnSpPr>
        <p:spPr bwMode="auto">
          <a:xfrm flipV="1">
            <a:off x="1791152" y="983616"/>
            <a:ext cx="1980499" cy="473447"/>
          </a:xfrm>
          <a:prstGeom prst="line">
            <a:avLst/>
          </a:prstGeom>
          <a:solidFill>
            <a:schemeClr val="accent1"/>
          </a:solidFill>
          <a:ln w="12700" cap="flat" cmpd="sng" algn="ctr">
            <a:solidFill>
              <a:schemeClr val="tx2"/>
            </a:solidFill>
            <a:prstDash val="dash"/>
            <a:round/>
            <a:headEnd type="none" w="sm" len="sm"/>
            <a:tailEnd type="none" w="sm" len="sm"/>
          </a:ln>
          <a:effectLst/>
        </p:spPr>
      </p:cxnSp>
      <p:sp>
        <p:nvSpPr>
          <p:cNvPr id="156" name="Text Box 238"/>
          <p:cNvSpPr txBox="1">
            <a:spLocks noChangeArrowheads="1"/>
          </p:cNvSpPr>
          <p:nvPr/>
        </p:nvSpPr>
        <p:spPr bwMode="auto">
          <a:xfrm>
            <a:off x="3925062" y="6479070"/>
            <a:ext cx="4432283" cy="289310"/>
          </a:xfrm>
          <a:prstGeom prst="rect">
            <a:avLst/>
          </a:prstGeom>
          <a:noFill/>
          <a:ln w="12700" algn="ctr">
            <a:noFill/>
            <a:miter lim="800000"/>
            <a:headEnd type="none" w="sm" len="sm"/>
            <a:tailEnd type="none" w="sm" len="sm"/>
          </a:ln>
          <a:effectLst/>
        </p:spPr>
        <p:txBody>
          <a:bodyPr wrap="square">
            <a:spAutoFit/>
          </a:bodyPr>
          <a:lstStyle/>
          <a:p>
            <a:pPr algn="ctr"/>
            <a:r>
              <a:rPr lang="en-US" sz="1600" dirty="0" err="1" smtClean="0">
                <a:solidFill>
                  <a:schemeClr val="accent4">
                    <a:lumMod val="75000"/>
                  </a:schemeClr>
                </a:solidFill>
                <a:latin typeface="Arial" panose="020B0604020202020204" pitchFamily="34" charset="0"/>
                <a:cs typeface="Arial" panose="020B0604020202020204" pitchFamily="34" charset="0"/>
              </a:rPr>
              <a:t>EPWM_setSyncOutPulseMode</a:t>
            </a:r>
            <a:r>
              <a:rPr lang="en-US" sz="1600" dirty="0" smtClean="0">
                <a:solidFill>
                  <a:schemeClr val="accent4">
                    <a:lumMod val="75000"/>
                  </a:schemeClr>
                </a:solidFill>
                <a:latin typeface="Arial" panose="020B0604020202020204" pitchFamily="34" charset="0"/>
                <a:cs typeface="Arial" panose="020B0604020202020204" pitchFamily="34" charset="0"/>
              </a:rPr>
              <a:t>(</a:t>
            </a:r>
            <a:r>
              <a:rPr lang="en-US" sz="1600" b="0" i="1" dirty="0" smtClean="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mode</a:t>
            </a:r>
            <a:r>
              <a:rPr lang="en-US" sz="1600" dirty="0" smtClean="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7" name="Oval 6"/>
          <p:cNvSpPr/>
          <p:nvPr/>
        </p:nvSpPr>
        <p:spPr bwMode="auto">
          <a:xfrm>
            <a:off x="1672308" y="5380737"/>
            <a:ext cx="792163" cy="792163"/>
          </a:xfrm>
          <a:prstGeom prst="ellipse">
            <a:avLst/>
          </a:prstGeom>
          <a:noFill/>
          <a:ln w="12700" cap="flat" cmpd="sng" algn="ctr">
            <a:solidFill>
              <a:schemeClr val="tx2"/>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9" name="Straight Connector 8"/>
          <p:cNvCxnSpPr/>
          <p:nvPr/>
        </p:nvCxnSpPr>
        <p:spPr bwMode="auto">
          <a:xfrm>
            <a:off x="2436508" y="5942013"/>
            <a:ext cx="1584630" cy="674577"/>
          </a:xfrm>
          <a:prstGeom prst="line">
            <a:avLst/>
          </a:prstGeom>
          <a:solidFill>
            <a:schemeClr val="accent1"/>
          </a:solidFill>
          <a:ln w="12700" cap="flat" cmpd="sng" algn="ctr">
            <a:solidFill>
              <a:schemeClr val="tx2"/>
            </a:solidFill>
            <a:prstDash val="dash"/>
            <a:round/>
            <a:headEnd type="none" w="sm" len="sm"/>
            <a:tailEnd type="none" w="sm" len="sm"/>
          </a:ln>
          <a:effectLst/>
        </p:spPr>
      </p:cxnSp>
    </p:spTree>
    <p:custDataLst>
      <p:tags r:id="rId1"/>
    </p:custDataLst>
    <p:extLst>
      <p:ext uri="{BB962C8B-B14F-4D97-AF65-F5344CB8AC3E}">
        <p14:creationId xmlns:p14="http://schemas.microsoft.com/office/powerpoint/2010/main" val="1150080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Time-Base Functional Diagram</a:t>
            </a:r>
            <a:endParaRPr lang="en-US" dirty="0"/>
          </a:p>
        </p:txBody>
      </p:sp>
      <p:grpSp>
        <p:nvGrpSpPr>
          <p:cNvPr id="53" name="Group 52"/>
          <p:cNvGrpSpPr/>
          <p:nvPr/>
        </p:nvGrpSpPr>
        <p:grpSpPr>
          <a:xfrm>
            <a:off x="1565335" y="2525189"/>
            <a:ext cx="5721872" cy="2194026"/>
            <a:chOff x="1703529" y="2145714"/>
            <a:chExt cx="5721872" cy="2194026"/>
          </a:xfrm>
        </p:grpSpPr>
        <p:sp>
          <p:nvSpPr>
            <p:cNvPr id="24" name="Rectangle 23"/>
            <p:cNvSpPr/>
            <p:nvPr/>
          </p:nvSpPr>
          <p:spPr bwMode="auto">
            <a:xfrm>
              <a:off x="5196179" y="2155492"/>
              <a:ext cx="1133644" cy="646331"/>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5" name="TextBox 24"/>
            <p:cNvSpPr txBox="1"/>
            <p:nvPr/>
          </p:nvSpPr>
          <p:spPr>
            <a:xfrm>
              <a:off x="5393508" y="2145714"/>
              <a:ext cx="738985" cy="246221"/>
            </a:xfrm>
            <a:prstGeom prst="rect">
              <a:avLst/>
            </a:prstGeom>
            <a:noFill/>
            <a:ln>
              <a:noFill/>
            </a:ln>
          </p:spPr>
          <p:txBody>
            <a:bodyPr wrap="none" lIns="0" tIns="0" rIns="0" bIns="0" rtlCol="0" anchor="ctr" anchorCtr="0">
              <a:spAutoFit/>
            </a:bodyPr>
            <a:lstStyle/>
            <a:p>
              <a:pPr algn="ctr">
                <a:lnSpc>
                  <a:spcPct val="100000"/>
                </a:lnSpc>
                <a:spcBef>
                  <a:spcPts val="0"/>
                </a:spcBef>
              </a:pPr>
              <a:r>
                <a:rPr lang="en-US" sz="1600" b="0" i="1" dirty="0" smtClean="0">
                  <a:solidFill>
                    <a:schemeClr val="dk1"/>
                  </a:solidFill>
                  <a:effectLst/>
                  <a:latin typeface="+mn-lt"/>
                </a:rPr>
                <a:t>Shadow</a:t>
              </a:r>
              <a:endParaRPr lang="en-US" sz="1800" b="0" i="1" dirty="0" smtClean="0">
                <a:solidFill>
                  <a:schemeClr val="dk1"/>
                </a:solidFill>
                <a:effectLst/>
                <a:latin typeface="+mn-lt"/>
              </a:endParaRPr>
            </a:p>
          </p:txBody>
        </p:sp>
        <p:sp>
          <p:nvSpPr>
            <p:cNvPr id="20" name="Rectangle 19"/>
            <p:cNvSpPr/>
            <p:nvPr/>
          </p:nvSpPr>
          <p:spPr bwMode="auto">
            <a:xfrm>
              <a:off x="2923869" y="3348292"/>
              <a:ext cx="1133644" cy="646331"/>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TextBox 16"/>
            <p:cNvSpPr txBox="1"/>
            <p:nvPr/>
          </p:nvSpPr>
          <p:spPr>
            <a:xfrm>
              <a:off x="2877215" y="3348292"/>
              <a:ext cx="1223413" cy="646331"/>
            </a:xfrm>
            <a:prstGeom prst="rect">
              <a:avLst/>
            </a:prstGeom>
            <a:noFill/>
            <a:ln>
              <a:noFill/>
            </a:ln>
          </p:spPr>
          <p:txBody>
            <a:bodyPr wrap="none" rtlCol="0" anchor="ctr" anchorCtr="0">
              <a:spAutoFit/>
            </a:bodyPr>
            <a:lstStyle/>
            <a:p>
              <a:pPr algn="ctr">
                <a:lnSpc>
                  <a:spcPct val="100000"/>
                </a:lnSpc>
                <a:spcBef>
                  <a:spcPts val="0"/>
                </a:spcBef>
              </a:pPr>
              <a:r>
                <a:rPr lang="en-US" sz="1800" dirty="0" smtClean="0">
                  <a:solidFill>
                    <a:schemeClr val="dk1"/>
                  </a:solidFill>
                  <a:effectLst/>
                  <a:latin typeface="+mn-lt"/>
                </a:rPr>
                <a:t>Clock</a:t>
              </a:r>
            </a:p>
            <a:p>
              <a:pPr algn="ctr">
                <a:lnSpc>
                  <a:spcPct val="100000"/>
                </a:lnSpc>
                <a:spcBef>
                  <a:spcPts val="0"/>
                </a:spcBef>
              </a:pPr>
              <a:r>
                <a:rPr lang="en-US" sz="1800" dirty="0" err="1" smtClean="0">
                  <a:solidFill>
                    <a:schemeClr val="dk1"/>
                  </a:solidFill>
                  <a:latin typeface="+mn-lt"/>
                </a:rPr>
                <a:t>Prescaler</a:t>
              </a:r>
              <a:endParaRPr lang="en-US" sz="1800" dirty="0" smtClean="0">
                <a:solidFill>
                  <a:schemeClr val="dk1"/>
                </a:solidFill>
                <a:effectLst/>
                <a:latin typeface="+mn-lt"/>
              </a:endParaRPr>
            </a:p>
          </p:txBody>
        </p:sp>
        <p:sp>
          <p:nvSpPr>
            <p:cNvPr id="22" name="Rectangle 21"/>
            <p:cNvSpPr/>
            <p:nvPr/>
          </p:nvSpPr>
          <p:spPr bwMode="auto">
            <a:xfrm>
              <a:off x="4967385" y="3346131"/>
              <a:ext cx="1133644" cy="646331"/>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968253" y="2396219"/>
              <a:ext cx="1133644" cy="646331"/>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TextBox 17"/>
            <p:cNvSpPr txBox="1"/>
            <p:nvPr/>
          </p:nvSpPr>
          <p:spPr>
            <a:xfrm>
              <a:off x="4999444" y="3346130"/>
              <a:ext cx="1069525" cy="646331"/>
            </a:xfrm>
            <a:prstGeom prst="rect">
              <a:avLst/>
            </a:prstGeom>
            <a:noFill/>
            <a:ln>
              <a:noFill/>
            </a:ln>
          </p:spPr>
          <p:txBody>
            <a:bodyPr wrap="none" rtlCol="0" anchor="ctr" anchorCtr="0">
              <a:spAutoFit/>
            </a:bodyPr>
            <a:lstStyle/>
            <a:p>
              <a:pPr algn="ctr">
                <a:lnSpc>
                  <a:spcPct val="100000"/>
                </a:lnSpc>
                <a:spcBef>
                  <a:spcPts val="0"/>
                </a:spcBef>
              </a:pPr>
              <a:r>
                <a:rPr lang="en-US" sz="1800" dirty="0" smtClean="0">
                  <a:solidFill>
                    <a:schemeClr val="dk1"/>
                  </a:solidFill>
                  <a:effectLst/>
                  <a:latin typeface="+mn-lt"/>
                </a:rPr>
                <a:t>16-Bit</a:t>
              </a:r>
            </a:p>
            <a:p>
              <a:pPr algn="ctr">
                <a:lnSpc>
                  <a:spcPct val="100000"/>
                </a:lnSpc>
                <a:spcBef>
                  <a:spcPts val="0"/>
                </a:spcBef>
              </a:pPr>
              <a:r>
                <a:rPr lang="en-US" sz="1800" dirty="0" smtClean="0">
                  <a:solidFill>
                    <a:schemeClr val="dk1"/>
                  </a:solidFill>
                  <a:latin typeface="+mn-lt"/>
                </a:rPr>
                <a:t>Counter</a:t>
              </a:r>
              <a:endParaRPr lang="en-US" sz="1800" dirty="0" smtClean="0">
                <a:solidFill>
                  <a:schemeClr val="dk1"/>
                </a:solidFill>
                <a:effectLst/>
                <a:latin typeface="+mn-lt"/>
              </a:endParaRPr>
            </a:p>
          </p:txBody>
        </p:sp>
        <p:sp>
          <p:nvSpPr>
            <p:cNvPr id="19" name="TextBox 18"/>
            <p:cNvSpPr txBox="1"/>
            <p:nvPr/>
          </p:nvSpPr>
          <p:spPr>
            <a:xfrm>
              <a:off x="4981076" y="2396218"/>
              <a:ext cx="1107997" cy="646331"/>
            </a:xfrm>
            <a:prstGeom prst="rect">
              <a:avLst/>
            </a:prstGeom>
            <a:noFill/>
            <a:ln>
              <a:noFill/>
            </a:ln>
          </p:spPr>
          <p:txBody>
            <a:bodyPr wrap="none" rtlCol="0" anchor="ctr" anchorCtr="0">
              <a:spAutoFit/>
            </a:bodyPr>
            <a:lstStyle/>
            <a:p>
              <a:pPr algn="ctr">
                <a:lnSpc>
                  <a:spcPct val="100000"/>
                </a:lnSpc>
                <a:spcBef>
                  <a:spcPts val="0"/>
                </a:spcBef>
              </a:pPr>
              <a:r>
                <a:rPr lang="en-US" sz="1800" dirty="0" smtClean="0">
                  <a:solidFill>
                    <a:schemeClr val="dk1"/>
                  </a:solidFill>
                  <a:effectLst/>
                  <a:latin typeface="+mn-lt"/>
                </a:rPr>
                <a:t>Period</a:t>
              </a:r>
            </a:p>
            <a:p>
              <a:pPr algn="ctr">
                <a:lnSpc>
                  <a:spcPct val="100000"/>
                </a:lnSpc>
                <a:spcBef>
                  <a:spcPts val="0"/>
                </a:spcBef>
              </a:pPr>
              <a:r>
                <a:rPr lang="en-US" sz="1800" dirty="0" smtClean="0">
                  <a:solidFill>
                    <a:schemeClr val="dk1"/>
                  </a:solidFill>
                  <a:latin typeface="+mn-lt"/>
                </a:rPr>
                <a:t>Register</a:t>
              </a:r>
              <a:endParaRPr lang="en-US" sz="1800" dirty="0" smtClean="0">
                <a:solidFill>
                  <a:schemeClr val="dk1"/>
                </a:solidFill>
                <a:effectLst/>
                <a:latin typeface="+mn-lt"/>
              </a:endParaRPr>
            </a:p>
          </p:txBody>
        </p:sp>
        <p:cxnSp>
          <p:nvCxnSpPr>
            <p:cNvPr id="27" name="Straight Arrow Connector 26"/>
            <p:cNvCxnSpPr>
              <a:stCxn id="19" idx="2"/>
              <a:endCxn id="18" idx="0"/>
            </p:cNvCxnSpPr>
            <p:nvPr/>
          </p:nvCxnSpPr>
          <p:spPr bwMode="auto">
            <a:xfrm flipH="1">
              <a:off x="5534207" y="3042549"/>
              <a:ext cx="868" cy="30358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9" name="Straight Arrow Connector 28"/>
            <p:cNvCxnSpPr>
              <a:stCxn id="20" idx="3"/>
              <a:endCxn id="22" idx="1"/>
            </p:cNvCxnSpPr>
            <p:nvPr/>
          </p:nvCxnSpPr>
          <p:spPr bwMode="auto">
            <a:xfrm flipV="1">
              <a:off x="4057513" y="3669297"/>
              <a:ext cx="909872" cy="216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1" name="Straight Connector 30"/>
            <p:cNvCxnSpPr/>
            <p:nvPr/>
          </p:nvCxnSpPr>
          <p:spPr bwMode="auto">
            <a:xfrm flipH="1">
              <a:off x="1703529" y="3671458"/>
              <a:ext cx="1219101" cy="0"/>
            </a:xfrm>
            <a:prstGeom prst="line">
              <a:avLst/>
            </a:prstGeom>
            <a:solidFill>
              <a:schemeClr val="accent1"/>
            </a:solidFill>
            <a:ln w="12700" cap="flat" cmpd="sng" algn="ctr">
              <a:solidFill>
                <a:schemeClr val="tx1"/>
              </a:solidFill>
              <a:prstDash val="solid"/>
              <a:round/>
              <a:headEnd type="triangle" w="med" len="med"/>
              <a:tailEnd type="none" w="sm" len="sm"/>
            </a:ln>
            <a:effectLst/>
          </p:spPr>
        </p:cxnSp>
        <p:cxnSp>
          <p:nvCxnSpPr>
            <p:cNvPr id="33" name="Straight Arrow Connector 32"/>
            <p:cNvCxnSpPr>
              <a:stCxn id="22" idx="3"/>
            </p:cNvCxnSpPr>
            <p:nvPr/>
          </p:nvCxnSpPr>
          <p:spPr bwMode="auto">
            <a:xfrm flipV="1">
              <a:off x="6101029" y="3669295"/>
              <a:ext cx="1295864" cy="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5" name="TextBox 34"/>
            <p:cNvSpPr txBox="1"/>
            <p:nvPr/>
          </p:nvSpPr>
          <p:spPr>
            <a:xfrm>
              <a:off x="4073535" y="3363681"/>
              <a:ext cx="792204" cy="307777"/>
            </a:xfrm>
            <a:prstGeom prst="rect">
              <a:avLst/>
            </a:prstGeom>
            <a:noFill/>
            <a:ln>
              <a:noFill/>
            </a:ln>
          </p:spPr>
          <p:txBody>
            <a:bodyPr wrap="none" rtlCol="0" anchor="ctr" anchorCtr="0">
              <a:spAutoFit/>
            </a:bodyPr>
            <a:lstStyle/>
            <a:p>
              <a:pPr algn="ctr">
                <a:lnSpc>
                  <a:spcPct val="100000"/>
                </a:lnSpc>
                <a:spcBef>
                  <a:spcPts val="0"/>
                </a:spcBef>
              </a:pPr>
              <a:r>
                <a:rPr lang="en-US" sz="1400" b="0" dirty="0" smtClean="0">
                  <a:solidFill>
                    <a:schemeClr val="dk1"/>
                  </a:solidFill>
                  <a:effectLst/>
                  <a:latin typeface="+mn-lt"/>
                </a:rPr>
                <a:t>TBCLK</a:t>
              </a:r>
              <a:endParaRPr lang="en-US" sz="1800" b="0" dirty="0" smtClean="0">
                <a:solidFill>
                  <a:schemeClr val="dk1"/>
                </a:solidFill>
                <a:effectLst/>
                <a:latin typeface="+mn-lt"/>
              </a:endParaRPr>
            </a:p>
          </p:txBody>
        </p:sp>
        <p:sp>
          <p:nvSpPr>
            <p:cNvPr id="36" name="TextBox 35"/>
            <p:cNvSpPr txBox="1"/>
            <p:nvPr/>
          </p:nvSpPr>
          <p:spPr>
            <a:xfrm>
              <a:off x="6179782" y="3369185"/>
              <a:ext cx="1051891" cy="307777"/>
            </a:xfrm>
            <a:prstGeom prst="rect">
              <a:avLst/>
            </a:prstGeom>
            <a:noFill/>
            <a:ln>
              <a:noFill/>
            </a:ln>
          </p:spPr>
          <p:txBody>
            <a:bodyPr wrap="none" rtlCol="0" anchor="ctr" anchorCtr="0">
              <a:spAutoFit/>
            </a:bodyPr>
            <a:lstStyle/>
            <a:p>
              <a:pPr algn="ctr">
                <a:lnSpc>
                  <a:spcPct val="100000"/>
                </a:lnSpc>
                <a:spcBef>
                  <a:spcPts val="0"/>
                </a:spcBef>
              </a:pPr>
              <a:r>
                <a:rPr lang="en-US" sz="1400" b="0" dirty="0" smtClean="0">
                  <a:solidFill>
                    <a:schemeClr val="dk1"/>
                  </a:solidFill>
                  <a:effectLst/>
                  <a:latin typeface="+mn-lt"/>
                </a:rPr>
                <a:t>TB Signals</a:t>
              </a:r>
              <a:endParaRPr lang="en-US" sz="1800" b="0" dirty="0" smtClean="0">
                <a:solidFill>
                  <a:schemeClr val="dk1"/>
                </a:solidFill>
                <a:effectLst/>
                <a:latin typeface="+mn-lt"/>
              </a:endParaRPr>
            </a:p>
          </p:txBody>
        </p:sp>
        <p:sp>
          <p:nvSpPr>
            <p:cNvPr id="37" name="TextBox 36"/>
            <p:cNvSpPr txBox="1"/>
            <p:nvPr/>
          </p:nvSpPr>
          <p:spPr>
            <a:xfrm>
              <a:off x="1706163" y="3369185"/>
              <a:ext cx="1093569" cy="307777"/>
            </a:xfrm>
            <a:prstGeom prst="rect">
              <a:avLst/>
            </a:prstGeom>
            <a:noFill/>
            <a:ln>
              <a:noFill/>
            </a:ln>
          </p:spPr>
          <p:txBody>
            <a:bodyPr wrap="none" rtlCol="0" anchor="ctr" anchorCtr="0">
              <a:spAutoFit/>
            </a:bodyPr>
            <a:lstStyle/>
            <a:p>
              <a:pPr algn="ctr">
                <a:lnSpc>
                  <a:spcPct val="100000"/>
                </a:lnSpc>
                <a:spcBef>
                  <a:spcPts val="0"/>
                </a:spcBef>
              </a:pPr>
              <a:r>
                <a:rPr lang="en-US" sz="1400" b="0" dirty="0" smtClean="0">
                  <a:solidFill>
                    <a:schemeClr val="dk1"/>
                  </a:solidFill>
                  <a:effectLst/>
                  <a:latin typeface="+mn-lt"/>
                </a:rPr>
                <a:t>EPWMCLK</a:t>
              </a:r>
              <a:endParaRPr lang="en-US" sz="1800" b="0" dirty="0" smtClean="0">
                <a:solidFill>
                  <a:schemeClr val="dk1"/>
                </a:solidFill>
                <a:effectLst/>
                <a:latin typeface="+mn-lt"/>
              </a:endParaRPr>
            </a:p>
          </p:txBody>
        </p:sp>
        <p:cxnSp>
          <p:nvCxnSpPr>
            <p:cNvPr id="39" name="Elbow Connector 38"/>
            <p:cNvCxnSpPr/>
            <p:nvPr/>
          </p:nvCxnSpPr>
          <p:spPr bwMode="auto">
            <a:xfrm flipV="1">
              <a:off x="4816463" y="3992462"/>
              <a:ext cx="474180" cy="208099"/>
            </a:xfrm>
            <a:prstGeom prst="bentConnector2">
              <a:avLst/>
            </a:prstGeom>
            <a:solidFill>
              <a:schemeClr val="accent1"/>
            </a:solidFill>
            <a:ln w="12700" cap="flat" cmpd="sng" algn="ctr">
              <a:solidFill>
                <a:schemeClr val="tx1"/>
              </a:solidFill>
              <a:prstDash val="solid"/>
              <a:round/>
              <a:headEnd type="none" w="sm" len="sm"/>
              <a:tailEnd type="triangle" w="med" len="med"/>
            </a:ln>
            <a:effectLst/>
          </p:spPr>
        </p:cxnSp>
        <p:cxnSp>
          <p:nvCxnSpPr>
            <p:cNvPr id="41" name="Elbow Connector 40"/>
            <p:cNvCxnSpPr/>
            <p:nvPr/>
          </p:nvCxnSpPr>
          <p:spPr bwMode="auto">
            <a:xfrm flipH="1" flipV="1">
              <a:off x="5784288" y="3990048"/>
              <a:ext cx="474180" cy="208099"/>
            </a:xfrm>
            <a:prstGeom prst="bentConnector2">
              <a:avLst/>
            </a:prstGeom>
            <a:solidFill>
              <a:schemeClr val="accent1"/>
            </a:solidFill>
            <a:ln w="12700" cap="flat" cmpd="sng" algn="ctr">
              <a:solidFill>
                <a:schemeClr val="tx1"/>
              </a:solidFill>
              <a:prstDash val="solid"/>
              <a:round/>
              <a:headEnd type="triangle" w="med" len="med"/>
              <a:tailEnd type="none" w="sm" len="sm"/>
            </a:ln>
            <a:effectLst/>
          </p:spPr>
        </p:cxnSp>
        <p:sp>
          <p:nvSpPr>
            <p:cNvPr id="42" name="TextBox 41"/>
            <p:cNvSpPr txBox="1"/>
            <p:nvPr/>
          </p:nvSpPr>
          <p:spPr>
            <a:xfrm>
              <a:off x="3708380" y="4059647"/>
              <a:ext cx="1133644" cy="276999"/>
            </a:xfrm>
            <a:prstGeom prst="rect">
              <a:avLst/>
            </a:prstGeom>
            <a:noFill/>
            <a:ln>
              <a:noFill/>
            </a:ln>
          </p:spPr>
          <p:txBody>
            <a:bodyPr wrap="none" rtlCol="0" anchor="ctr" anchorCtr="0">
              <a:spAutoFit/>
            </a:bodyPr>
            <a:lstStyle/>
            <a:p>
              <a:pPr algn="ctr">
                <a:lnSpc>
                  <a:spcPct val="100000"/>
                </a:lnSpc>
                <a:spcBef>
                  <a:spcPts val="0"/>
                </a:spcBef>
              </a:pPr>
              <a:r>
                <a:rPr lang="en-US" sz="1200" b="0" dirty="0" smtClean="0">
                  <a:solidFill>
                    <a:schemeClr val="dk1"/>
                  </a:solidFill>
                  <a:effectLst/>
                  <a:latin typeface="+mn-lt"/>
                </a:rPr>
                <a:t>EPWMSYNCI</a:t>
              </a:r>
              <a:endParaRPr lang="en-US" sz="1600" b="0" dirty="0" smtClean="0">
                <a:solidFill>
                  <a:schemeClr val="dk1"/>
                </a:solidFill>
                <a:effectLst/>
                <a:latin typeface="+mn-lt"/>
              </a:endParaRPr>
            </a:p>
          </p:txBody>
        </p:sp>
        <p:sp>
          <p:nvSpPr>
            <p:cNvPr id="43" name="TextBox 42"/>
            <p:cNvSpPr txBox="1"/>
            <p:nvPr/>
          </p:nvSpPr>
          <p:spPr>
            <a:xfrm>
              <a:off x="6214812" y="4062741"/>
              <a:ext cx="1210589" cy="276999"/>
            </a:xfrm>
            <a:prstGeom prst="rect">
              <a:avLst/>
            </a:prstGeom>
            <a:noFill/>
            <a:ln>
              <a:noFill/>
            </a:ln>
          </p:spPr>
          <p:txBody>
            <a:bodyPr wrap="none" rtlCol="0" anchor="ctr" anchorCtr="0">
              <a:spAutoFit/>
            </a:bodyPr>
            <a:lstStyle/>
            <a:p>
              <a:pPr algn="ctr">
                <a:lnSpc>
                  <a:spcPct val="100000"/>
                </a:lnSpc>
                <a:spcBef>
                  <a:spcPts val="0"/>
                </a:spcBef>
              </a:pPr>
              <a:r>
                <a:rPr lang="en-US" sz="1200" b="0" dirty="0" smtClean="0">
                  <a:solidFill>
                    <a:schemeClr val="dk1"/>
                  </a:solidFill>
                  <a:effectLst/>
                  <a:latin typeface="+mn-lt"/>
                </a:rPr>
                <a:t>EPWMSYNCO</a:t>
              </a:r>
              <a:endParaRPr lang="en-US" sz="1600" b="0" dirty="0" smtClean="0">
                <a:solidFill>
                  <a:schemeClr val="dk1"/>
                </a:solidFill>
                <a:effectLst/>
                <a:latin typeface="+mn-lt"/>
              </a:endParaRPr>
            </a:p>
          </p:txBody>
        </p:sp>
      </p:grpSp>
      <p:sp>
        <p:nvSpPr>
          <p:cNvPr id="45" name="Text Box 41"/>
          <p:cNvSpPr txBox="1">
            <a:spLocks noChangeArrowheads="1"/>
          </p:cNvSpPr>
          <p:nvPr/>
        </p:nvSpPr>
        <p:spPr bwMode="auto">
          <a:xfrm>
            <a:off x="18300" y="6308744"/>
            <a:ext cx="4519186" cy="535531"/>
          </a:xfrm>
          <a:prstGeom prst="rect">
            <a:avLst/>
          </a:prstGeom>
          <a:noFill/>
          <a:ln w="12700">
            <a:noFill/>
            <a:miter lim="800000"/>
            <a:headEnd type="none" w="sm" len="sm"/>
            <a:tailEnd type="none" w="sm" len="sm"/>
          </a:ln>
          <a:effectLst/>
        </p:spPr>
        <p:txBody>
          <a:bodyPr wrap="none">
            <a:spAutoFit/>
          </a:bodyPr>
          <a:lstStyle/>
          <a:p>
            <a:pPr>
              <a:lnSpc>
                <a:spcPct val="90000"/>
              </a:lnSpc>
              <a:spcBef>
                <a:spcPts val="0"/>
              </a:spcBef>
            </a:pPr>
            <a:r>
              <a:rPr lang="en-US" sz="1600" b="0" dirty="0">
                <a:latin typeface="Arial" charset="0"/>
              </a:rPr>
              <a:t>TBCLK = </a:t>
            </a:r>
            <a:r>
              <a:rPr lang="en-US" sz="1600" b="0" dirty="0" smtClean="0">
                <a:latin typeface="Arial" charset="0"/>
              </a:rPr>
              <a:t>EPWMCLK / </a:t>
            </a:r>
            <a:r>
              <a:rPr lang="en-US" sz="1600" b="0" dirty="0">
                <a:latin typeface="Arial" charset="0"/>
              </a:rPr>
              <a:t>(HSPCLKDIV * CLKDIV</a:t>
            </a:r>
            <a:r>
              <a:rPr lang="en-US" sz="1600" b="0" dirty="0" smtClean="0">
                <a:latin typeface="Arial" charset="0"/>
              </a:rPr>
              <a:t>)</a:t>
            </a:r>
          </a:p>
          <a:p>
            <a:pPr>
              <a:lnSpc>
                <a:spcPct val="90000"/>
              </a:lnSpc>
              <a:spcBef>
                <a:spcPts val="0"/>
              </a:spcBef>
            </a:pPr>
            <a:r>
              <a:rPr lang="en-US" sz="1600" b="0" dirty="0" smtClean="0">
                <a:latin typeface="Arial" charset="0"/>
              </a:rPr>
              <a:t>Clock </a:t>
            </a:r>
            <a:r>
              <a:rPr lang="en-US" sz="1600" b="0" dirty="0" err="1" smtClean="0">
                <a:latin typeface="Arial" charset="0"/>
              </a:rPr>
              <a:t>Prescaler</a:t>
            </a:r>
            <a:r>
              <a:rPr lang="en-US" sz="1600" b="0" dirty="0" smtClean="0">
                <a:latin typeface="Arial" charset="0"/>
              </a:rPr>
              <a:t> = HSPCLKDIV * CLKDIV</a:t>
            </a:r>
            <a:endParaRPr lang="en-US" sz="1600" b="0" dirty="0">
              <a:latin typeface="Arial" charset="0"/>
            </a:endParaRPr>
          </a:p>
        </p:txBody>
      </p:sp>
      <p:sp>
        <p:nvSpPr>
          <p:cNvPr id="49" name="Text Box 238"/>
          <p:cNvSpPr txBox="1">
            <a:spLocks noChangeArrowheads="1"/>
          </p:cNvSpPr>
          <p:nvPr/>
        </p:nvSpPr>
        <p:spPr bwMode="auto">
          <a:xfrm>
            <a:off x="321880" y="1261995"/>
            <a:ext cx="6262153" cy="289310"/>
          </a:xfrm>
          <a:prstGeom prst="rect">
            <a:avLst/>
          </a:prstGeom>
          <a:noFill/>
          <a:ln w="12700" algn="ctr">
            <a:noFill/>
            <a:miter lim="800000"/>
            <a:headEnd type="none" w="sm" len="sm"/>
            <a:tailEnd type="none" w="sm" len="sm"/>
          </a:ln>
          <a:effectLst/>
        </p:spPr>
        <p:txBody>
          <a:bodyPr wrap="square">
            <a:spAutoFit/>
          </a:bodyPr>
          <a:lstStyle/>
          <a:p>
            <a:pPr algn="ctr"/>
            <a:r>
              <a:rPr lang="en-US" sz="1600" dirty="0" err="1" smtClean="0">
                <a:solidFill>
                  <a:schemeClr val="accent4">
                    <a:lumMod val="75000"/>
                  </a:schemeClr>
                </a:solidFill>
                <a:latin typeface="Arial" panose="020B0604020202020204" pitchFamily="34" charset="0"/>
                <a:cs typeface="Arial" panose="020B0604020202020204" pitchFamily="34" charset="0"/>
              </a:rPr>
              <a:t>EPWM_setClockPrescaler</a:t>
            </a:r>
            <a:r>
              <a:rPr lang="en-US" sz="1600" dirty="0" smtClean="0">
                <a:solidFill>
                  <a:schemeClr val="accent4">
                    <a:lumMod val="75000"/>
                  </a:schemeClr>
                </a:solidFill>
                <a:latin typeface="Arial" panose="020B0604020202020204" pitchFamily="34" charset="0"/>
                <a:cs typeface="Arial" panose="020B0604020202020204" pitchFamily="34" charset="0"/>
              </a:rPr>
              <a:t>(</a:t>
            </a:r>
            <a:r>
              <a:rPr lang="en-US" sz="1600" b="0" i="1" dirty="0" smtClean="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smtClean="0">
                <a:solidFill>
                  <a:srgbClr val="00B050"/>
                </a:solidFill>
                <a:latin typeface="Arial" pitchFamily="34" charset="0"/>
                <a:cs typeface="Arial" pitchFamily="34" charset="0"/>
              </a:rPr>
              <a:t>prescaler</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highSpeedPrescaler</a:t>
            </a:r>
            <a:r>
              <a:rPr lang="en-US" sz="1600" dirty="0" smtClean="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54" name="Text Box 238"/>
          <p:cNvSpPr txBox="1">
            <a:spLocks noChangeArrowheads="1"/>
          </p:cNvSpPr>
          <p:nvPr/>
        </p:nvSpPr>
        <p:spPr bwMode="auto">
          <a:xfrm>
            <a:off x="2741369" y="5112960"/>
            <a:ext cx="5311023" cy="289310"/>
          </a:xfrm>
          <a:prstGeom prst="rect">
            <a:avLst/>
          </a:prstGeom>
          <a:noFill/>
          <a:ln w="12700" algn="ctr">
            <a:noFill/>
            <a:miter lim="800000"/>
            <a:headEnd type="none" w="sm" len="sm"/>
            <a:tailEnd type="none" w="sm" len="sm"/>
          </a:ln>
          <a:effectLst/>
        </p:spPr>
        <p:txBody>
          <a:bodyPr wrap="square">
            <a:spAutoFit/>
          </a:bodyPr>
          <a:lstStyle/>
          <a:p>
            <a:pPr algn="ctr"/>
            <a:r>
              <a:rPr lang="en-US" sz="1600" dirty="0" err="1" smtClean="0">
                <a:solidFill>
                  <a:schemeClr val="accent4">
                    <a:lumMod val="75000"/>
                  </a:schemeClr>
                </a:solidFill>
                <a:latin typeface="Arial" panose="020B0604020202020204" pitchFamily="34" charset="0"/>
                <a:cs typeface="Arial" panose="020B0604020202020204" pitchFamily="34" charset="0"/>
              </a:rPr>
              <a:t>EPWM_setTimeBaseCountMode</a:t>
            </a:r>
            <a:r>
              <a:rPr lang="en-US" sz="1600" dirty="0" smtClean="0">
                <a:solidFill>
                  <a:schemeClr val="accent4">
                    <a:lumMod val="75000"/>
                  </a:schemeClr>
                </a:solidFill>
                <a:latin typeface="Arial" panose="020B0604020202020204" pitchFamily="34" charset="0"/>
                <a:cs typeface="Arial" panose="020B0604020202020204" pitchFamily="34" charset="0"/>
              </a:rPr>
              <a:t>(</a:t>
            </a:r>
            <a:r>
              <a:rPr lang="en-US" sz="1600" b="0" i="1" dirty="0" smtClean="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smtClean="0">
                <a:solidFill>
                  <a:srgbClr val="00B050"/>
                </a:solidFill>
                <a:latin typeface="Arial" pitchFamily="34" charset="0"/>
                <a:cs typeface="Arial" pitchFamily="34" charset="0"/>
              </a:rPr>
              <a:t>counterMode</a:t>
            </a:r>
            <a:r>
              <a:rPr lang="en-US" sz="1600" dirty="0" smtClean="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55" name="Text Box 238"/>
          <p:cNvSpPr txBox="1">
            <a:spLocks noChangeArrowheads="1"/>
          </p:cNvSpPr>
          <p:nvPr/>
        </p:nvSpPr>
        <p:spPr bwMode="auto">
          <a:xfrm>
            <a:off x="4325359" y="1911100"/>
            <a:ext cx="4535469" cy="289310"/>
          </a:xfrm>
          <a:prstGeom prst="rect">
            <a:avLst/>
          </a:prstGeom>
          <a:noFill/>
          <a:ln w="12700" algn="ctr">
            <a:noFill/>
            <a:miter lim="800000"/>
            <a:headEnd type="none" w="sm" len="sm"/>
            <a:tailEnd type="none" w="sm" len="sm"/>
          </a:ln>
          <a:effectLst/>
        </p:spPr>
        <p:txBody>
          <a:bodyPr wrap="square">
            <a:spAutoFit/>
          </a:bodyPr>
          <a:lstStyle/>
          <a:p>
            <a:pPr algn="ctr"/>
            <a:r>
              <a:rPr lang="en-US" sz="1600" dirty="0" err="1" smtClean="0">
                <a:solidFill>
                  <a:schemeClr val="accent4">
                    <a:lumMod val="75000"/>
                  </a:schemeClr>
                </a:solidFill>
                <a:latin typeface="Arial" panose="020B0604020202020204" pitchFamily="34" charset="0"/>
                <a:cs typeface="Arial" panose="020B0604020202020204" pitchFamily="34" charset="0"/>
              </a:rPr>
              <a:t>EPWM_setPeriodLoadMode</a:t>
            </a:r>
            <a:r>
              <a:rPr lang="en-US" sz="1600" dirty="0" smtClean="0">
                <a:solidFill>
                  <a:schemeClr val="accent4">
                    <a:lumMod val="75000"/>
                  </a:schemeClr>
                </a:solidFill>
                <a:latin typeface="Arial" panose="020B0604020202020204" pitchFamily="34" charset="0"/>
                <a:cs typeface="Arial" panose="020B0604020202020204" pitchFamily="34" charset="0"/>
              </a:rPr>
              <a:t>(</a:t>
            </a:r>
            <a:r>
              <a:rPr lang="en-US" sz="1600" b="0" i="1" dirty="0" smtClean="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loadMode</a:t>
            </a:r>
            <a:r>
              <a:rPr lang="en-US" sz="1600" dirty="0" smtClean="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sp>
        <p:nvSpPr>
          <p:cNvPr id="56" name="Text Box 238"/>
          <p:cNvSpPr txBox="1">
            <a:spLocks noChangeArrowheads="1"/>
          </p:cNvSpPr>
          <p:nvPr/>
        </p:nvSpPr>
        <p:spPr bwMode="auto">
          <a:xfrm>
            <a:off x="2357159" y="1588234"/>
            <a:ext cx="4741361" cy="289310"/>
          </a:xfrm>
          <a:prstGeom prst="rect">
            <a:avLst/>
          </a:prstGeom>
          <a:noFill/>
          <a:ln w="12700" algn="ctr">
            <a:noFill/>
            <a:miter lim="800000"/>
            <a:headEnd type="none" w="sm" len="sm"/>
            <a:tailEnd type="none" w="sm" len="sm"/>
          </a:ln>
          <a:effectLst/>
        </p:spPr>
        <p:txBody>
          <a:bodyPr wrap="square">
            <a:spAutoFit/>
          </a:bodyPr>
          <a:lstStyle/>
          <a:p>
            <a:pPr algn="ctr"/>
            <a:r>
              <a:rPr lang="en-US" sz="1600" dirty="0" err="1" smtClean="0">
                <a:solidFill>
                  <a:schemeClr val="accent4">
                    <a:lumMod val="75000"/>
                  </a:schemeClr>
                </a:solidFill>
                <a:latin typeface="Arial" panose="020B0604020202020204" pitchFamily="34" charset="0"/>
                <a:cs typeface="Arial" panose="020B0604020202020204" pitchFamily="34" charset="0"/>
              </a:rPr>
              <a:t>EPWM_setTimeBasePeriod</a:t>
            </a:r>
            <a:r>
              <a:rPr lang="en-US" sz="1600" dirty="0" smtClean="0">
                <a:solidFill>
                  <a:schemeClr val="accent4">
                    <a:lumMod val="75000"/>
                  </a:schemeClr>
                </a:solidFill>
                <a:latin typeface="Arial" panose="020B0604020202020204" pitchFamily="34" charset="0"/>
                <a:cs typeface="Arial" panose="020B0604020202020204" pitchFamily="34" charset="0"/>
              </a:rPr>
              <a:t>(</a:t>
            </a:r>
            <a:r>
              <a:rPr lang="en-US" sz="1600" b="0" i="1" dirty="0" smtClean="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a:solidFill>
                  <a:srgbClr val="00B050"/>
                </a:solidFill>
                <a:latin typeface="Arial" pitchFamily="34" charset="0"/>
                <a:cs typeface="Arial" pitchFamily="34" charset="0"/>
              </a:rPr>
              <a:t>periodCount</a:t>
            </a:r>
            <a:r>
              <a:rPr lang="en-US" sz="1600" dirty="0" smtClean="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effectLst/>
              <a:latin typeface="Arial" pitchFamily="34" charset="0"/>
              <a:cs typeface="Arial" pitchFamily="34" charset="0"/>
            </a:endParaRPr>
          </a:p>
        </p:txBody>
      </p:sp>
      <p:cxnSp>
        <p:nvCxnSpPr>
          <p:cNvPr id="58" name="Straight Arrow Connector 57"/>
          <p:cNvCxnSpPr>
            <a:stCxn id="54" idx="0"/>
            <a:endCxn id="18" idx="2"/>
          </p:cNvCxnSpPr>
          <p:nvPr/>
        </p:nvCxnSpPr>
        <p:spPr bwMode="auto">
          <a:xfrm flipH="1" flipV="1">
            <a:off x="5396013" y="4371936"/>
            <a:ext cx="868" cy="741024"/>
          </a:xfrm>
          <a:prstGeom prst="straightConnector1">
            <a:avLst/>
          </a:prstGeom>
          <a:solidFill>
            <a:schemeClr val="accent1"/>
          </a:solidFill>
          <a:ln w="12700" cap="flat" cmpd="sng" algn="ctr">
            <a:solidFill>
              <a:schemeClr val="tx2"/>
            </a:solidFill>
            <a:prstDash val="solid"/>
            <a:round/>
            <a:headEnd type="none" w="sm" len="sm"/>
            <a:tailEnd type="triangle"/>
          </a:ln>
          <a:effectLst/>
        </p:spPr>
      </p:cxnSp>
      <p:cxnSp>
        <p:nvCxnSpPr>
          <p:cNvPr id="60" name="Elbow Connector 59"/>
          <p:cNvCxnSpPr>
            <a:stCxn id="55" idx="2"/>
            <a:endCxn id="24" idx="3"/>
          </p:cNvCxnSpPr>
          <p:nvPr/>
        </p:nvCxnSpPr>
        <p:spPr bwMode="auto">
          <a:xfrm rot="5400000">
            <a:off x="6063501" y="2328539"/>
            <a:ext cx="657723" cy="401465"/>
          </a:xfrm>
          <a:prstGeom prst="bentConnector2">
            <a:avLst/>
          </a:prstGeom>
          <a:solidFill>
            <a:schemeClr val="accent1"/>
          </a:solidFill>
          <a:ln w="12700" cap="flat" cmpd="sng" algn="ctr">
            <a:solidFill>
              <a:schemeClr val="tx2"/>
            </a:solidFill>
            <a:prstDash val="solid"/>
            <a:round/>
            <a:headEnd type="none" w="sm" len="sm"/>
            <a:tailEnd type="triangle"/>
          </a:ln>
          <a:effectLst/>
        </p:spPr>
      </p:cxnSp>
      <p:cxnSp>
        <p:nvCxnSpPr>
          <p:cNvPr id="62" name="Elbow Connector 61"/>
          <p:cNvCxnSpPr>
            <a:endCxn id="19" idx="1"/>
          </p:cNvCxnSpPr>
          <p:nvPr/>
        </p:nvCxnSpPr>
        <p:spPr bwMode="auto">
          <a:xfrm rot="16200000" flipH="1">
            <a:off x="3778456" y="2034432"/>
            <a:ext cx="1221313" cy="907539"/>
          </a:xfrm>
          <a:prstGeom prst="bentConnector2">
            <a:avLst/>
          </a:prstGeom>
          <a:solidFill>
            <a:schemeClr val="accent1"/>
          </a:solidFill>
          <a:ln w="12700" cap="flat" cmpd="sng" algn="ctr">
            <a:solidFill>
              <a:schemeClr val="tx2"/>
            </a:solidFill>
            <a:prstDash val="solid"/>
            <a:round/>
            <a:headEnd type="none" w="sm" len="sm"/>
            <a:tailEnd type="triangle"/>
          </a:ln>
          <a:effectLst/>
        </p:spPr>
      </p:cxnSp>
      <p:cxnSp>
        <p:nvCxnSpPr>
          <p:cNvPr id="66" name="Elbow Connector 65"/>
          <p:cNvCxnSpPr>
            <a:endCxn id="20" idx="0"/>
          </p:cNvCxnSpPr>
          <p:nvPr/>
        </p:nvCxnSpPr>
        <p:spPr bwMode="auto">
          <a:xfrm rot="16200000" flipH="1">
            <a:off x="1372003" y="1747273"/>
            <a:ext cx="2176460" cy="1784528"/>
          </a:xfrm>
          <a:prstGeom prst="bentConnector3">
            <a:avLst/>
          </a:prstGeom>
          <a:solidFill>
            <a:schemeClr val="accent1"/>
          </a:solidFill>
          <a:ln w="12700" cap="flat" cmpd="sng" algn="ctr">
            <a:solidFill>
              <a:schemeClr val="tx2"/>
            </a:solidFill>
            <a:prstDash val="solid"/>
            <a:round/>
            <a:headEnd type="none" w="sm" len="sm"/>
            <a:tailEnd type="triangle"/>
          </a:ln>
          <a:effectLst/>
        </p:spPr>
      </p:cxnSp>
    </p:spTree>
    <p:extLst>
      <p:ext uri="{BB962C8B-B14F-4D97-AF65-F5344CB8AC3E}">
        <p14:creationId xmlns:p14="http://schemas.microsoft.com/office/powerpoint/2010/main" val="1199003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Time-Base </a:t>
            </a:r>
            <a:r>
              <a:rPr lang="en-US" dirty="0" err="1" smtClean="0"/>
              <a:t>Driverlib</a:t>
            </a:r>
            <a:r>
              <a:rPr lang="en-US" dirty="0" smtClean="0"/>
              <a:t> Functions</a:t>
            </a:r>
            <a:endParaRPr lang="en-US" dirty="0"/>
          </a:p>
        </p:txBody>
      </p:sp>
      <p:sp>
        <p:nvSpPr>
          <p:cNvPr id="3" name="Content Placeholder 2"/>
          <p:cNvSpPr txBox="1">
            <a:spLocks/>
          </p:cNvSpPr>
          <p:nvPr/>
        </p:nvSpPr>
        <p:spPr>
          <a:xfrm>
            <a:off x="209445" y="491212"/>
            <a:ext cx="8724355" cy="2913016"/>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smtClean="0"/>
              <a:t>Set Time-Base </a:t>
            </a:r>
            <a:r>
              <a:rPr lang="en-US" sz="2000" dirty="0"/>
              <a:t>clock (HSPCLKDIV </a:t>
            </a:r>
            <a:r>
              <a:rPr lang="en-US" sz="2000" dirty="0" smtClean="0"/>
              <a:t>and CLKDIV)</a:t>
            </a:r>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EPWM_setClockPrescaler</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prescaler</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highSpeedPrescaler</a:t>
            </a:r>
            <a:r>
              <a:rPr lang="en-US" sz="2000" dirty="0">
                <a:solidFill>
                  <a:schemeClr val="accent4">
                    <a:lumMod val="75000"/>
                  </a:schemeClr>
                </a:solidFill>
                <a:latin typeface="Arial" pitchFamily="34" charset="0"/>
                <a:cs typeface="Arial" pitchFamily="34" charset="0"/>
              </a:rPr>
              <a:t>); </a:t>
            </a:r>
            <a:endParaRPr lang="en-US" sz="2000" dirty="0" smtClean="0">
              <a:solidFill>
                <a:schemeClr val="accent4">
                  <a:lumMod val="75000"/>
                </a:schemeClr>
              </a:solidFill>
              <a:latin typeface="Arial" pitchFamily="34" charset="0"/>
              <a:cs typeface="Arial" pitchFamily="34" charset="0"/>
            </a:endParaRPr>
          </a:p>
          <a:p>
            <a:pPr fontAlgn="auto">
              <a:lnSpc>
                <a:spcPct val="100000"/>
              </a:lnSpc>
              <a:spcBef>
                <a:spcPts val="0"/>
              </a:spcBef>
              <a:spcAft>
                <a:spcPts val="100"/>
              </a:spcAft>
            </a:pPr>
            <a:r>
              <a:rPr lang="en-US" sz="2000" dirty="0" smtClean="0"/>
              <a:t>Set Time-Base count mode</a:t>
            </a:r>
            <a:endParaRPr lang="en-US" sz="2000" dirty="0"/>
          </a:p>
          <a:p>
            <a:pPr marL="0" indent="0" fontAlgn="auto">
              <a:lnSpc>
                <a:spcPct val="100000"/>
              </a:lnSpc>
              <a:spcBef>
                <a:spcPts val="0"/>
              </a:spcBef>
              <a:spcAft>
                <a:spcPts val="100"/>
              </a:spcAft>
              <a:buNone/>
            </a:pP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EPWM_setTimeBaseCountMode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counterMode</a:t>
            </a:r>
            <a:r>
              <a:rPr lang="en-US" sz="2000" dirty="0" smtClean="0">
                <a:solidFill>
                  <a:schemeClr val="accent4">
                    <a:lumMod val="75000"/>
                  </a:schemeClr>
                </a:solidFill>
                <a:latin typeface="Arial" pitchFamily="34" charset="0"/>
                <a:cs typeface="Arial" pitchFamily="34" charset="0"/>
              </a:rPr>
              <a:t>);</a:t>
            </a:r>
            <a:endParaRPr lang="en-US" sz="1200" dirty="0">
              <a:solidFill>
                <a:schemeClr val="accent4">
                  <a:lumMod val="75000"/>
                </a:schemeClr>
              </a:solidFill>
              <a:latin typeface="Arial" pitchFamily="34" charset="0"/>
              <a:cs typeface="Arial" pitchFamily="34" charset="0"/>
            </a:endParaRPr>
          </a:p>
          <a:p>
            <a:pPr fontAlgn="auto">
              <a:lnSpc>
                <a:spcPct val="100000"/>
              </a:lnSpc>
              <a:spcBef>
                <a:spcPts val="0"/>
              </a:spcBef>
              <a:spcAft>
                <a:spcPts val="0"/>
              </a:spcAft>
            </a:pPr>
            <a:r>
              <a:rPr lang="en-US" sz="2000" dirty="0" smtClean="0"/>
              <a:t>Set Time-Base period value and period load mode</a:t>
            </a:r>
            <a:endParaRPr lang="en-US" sz="2000" b="0" dirty="0" smtClean="0"/>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EPWM_setTimeBasePeriod</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periodCount</a:t>
            </a:r>
            <a:r>
              <a:rPr lang="en-US" sz="2000" dirty="0" smtClean="0">
                <a:solidFill>
                  <a:schemeClr val="accent4">
                    <a:lumMod val="75000"/>
                  </a:schemeClr>
                </a:solidFill>
                <a:latin typeface="Arial" pitchFamily="34" charset="0"/>
                <a:cs typeface="Arial" pitchFamily="34" charset="0"/>
              </a:rPr>
              <a:t>);</a:t>
            </a:r>
            <a:endParaRPr lang="en-US" sz="2000" dirty="0" smtClean="0">
              <a:solidFill>
                <a:schemeClr val="accent4">
                  <a:lumMod val="75000"/>
                </a:schemeClr>
              </a:solidFill>
            </a:endParaRPr>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EPWM_setPeriodLoadMode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loadMode</a:t>
            </a:r>
            <a:r>
              <a:rPr lang="en-US" sz="2000" dirty="0" smtClean="0">
                <a:solidFill>
                  <a:schemeClr val="accent4">
                    <a:lumMod val="75000"/>
                  </a:schemeClr>
                </a:solidFill>
                <a:latin typeface="Arial" pitchFamily="34" charset="0"/>
                <a:cs typeface="Arial" pitchFamily="34" charset="0"/>
              </a:rPr>
              <a:t>);</a:t>
            </a:r>
            <a:endParaRPr lang="en-US" sz="2000" dirty="0" smtClean="0">
              <a:solidFill>
                <a:schemeClr val="accent4">
                  <a:lumMod val="75000"/>
                </a:schemeClr>
              </a:solidFill>
            </a:endParaRPr>
          </a:p>
          <a:p>
            <a:pPr fontAlgn="auto">
              <a:lnSpc>
                <a:spcPct val="100000"/>
              </a:lnSpc>
              <a:spcBef>
                <a:spcPts val="0"/>
              </a:spcBef>
              <a:spcAft>
                <a:spcPts val="0"/>
              </a:spcAft>
            </a:pPr>
            <a:r>
              <a:rPr lang="en-US" sz="2000" dirty="0"/>
              <a:t>Set EPWMSYNC out pulse event</a:t>
            </a:r>
            <a:endParaRPr lang="en-US" sz="2000" dirty="0" smtClean="0"/>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EPWM_setSyncOutPulseMode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mode</a:t>
            </a:r>
            <a:r>
              <a:rPr lang="en-US" sz="2000" dirty="0" smtClean="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smtClean="0"/>
          </a:p>
        </p:txBody>
      </p:sp>
      <p:sp>
        <p:nvSpPr>
          <p:cNvPr id="4" name="Content Placeholder 2"/>
          <p:cNvSpPr txBox="1">
            <a:spLocks/>
          </p:cNvSpPr>
          <p:nvPr/>
        </p:nvSpPr>
        <p:spPr>
          <a:xfrm>
            <a:off x="142670" y="3379059"/>
            <a:ext cx="8847284" cy="3428607"/>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a:t>
            </a:r>
            <a:r>
              <a:rPr lang="en-US" sz="1800" b="0" dirty="0"/>
              <a:t>is the </a:t>
            </a:r>
            <a:r>
              <a:rPr lang="en-US" sz="1800" b="0" dirty="0" err="1" smtClean="0"/>
              <a:t>ePWM</a:t>
            </a:r>
            <a:r>
              <a:rPr lang="en-US" sz="1800" b="0" dirty="0" smtClean="0"/>
              <a:t> </a:t>
            </a:r>
            <a:r>
              <a:rPr lang="en-US" sz="1800" b="0" dirty="0"/>
              <a:t>base address: </a:t>
            </a:r>
            <a:r>
              <a:rPr lang="en-US" sz="1800" b="0" dirty="0" err="1" smtClean="0"/>
              <a:t>EPWM</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8)</a:t>
            </a:r>
            <a:endParaRPr lang="en-US" sz="1800" b="0" dirty="0"/>
          </a:p>
          <a:p>
            <a:pPr marL="342900" lvl="2" indent="-342900" fontAlgn="auto">
              <a:lnSpc>
                <a:spcPct val="100000"/>
              </a:lnSpc>
              <a:spcAft>
                <a:spcPts val="0"/>
              </a:spcAft>
            </a:pPr>
            <a:r>
              <a:rPr lang="en-US" sz="1800" b="0" i="1" dirty="0" err="1" smtClean="0">
                <a:solidFill>
                  <a:srgbClr val="00B050"/>
                </a:solidFill>
              </a:rPr>
              <a:t>prescaler</a:t>
            </a:r>
            <a:r>
              <a:rPr lang="en-US" sz="1800" b="0" dirty="0" smtClean="0"/>
              <a:t> value is: </a:t>
            </a:r>
            <a:r>
              <a:rPr lang="en-US" sz="1800" b="0" dirty="0" err="1" smtClean="0"/>
              <a:t>EPWM_CLOCK_DIVIDER_</a:t>
            </a:r>
            <a:r>
              <a:rPr lang="en-US" sz="1800" b="0" dirty="0" err="1" smtClean="0">
                <a:solidFill>
                  <a:srgbClr val="FF0000"/>
                </a:solidFill>
              </a:rPr>
              <a:t>x</a:t>
            </a:r>
            <a:r>
              <a:rPr lang="en-US" sz="1800" b="0" dirty="0" smtClean="0"/>
              <a:t>  (</a:t>
            </a:r>
            <a:r>
              <a:rPr lang="en-US" sz="1800" b="0" dirty="0" smtClean="0">
                <a:solidFill>
                  <a:schemeClr val="tx2"/>
                </a:solidFill>
              </a:rPr>
              <a:t>x</a:t>
            </a:r>
            <a:r>
              <a:rPr lang="en-US" sz="1800" b="0" dirty="0" smtClean="0"/>
              <a:t> = 2^n where n is 0 to 7)</a:t>
            </a:r>
            <a:endParaRPr lang="en-US" sz="1800" dirty="0" smtClean="0">
              <a:solidFill>
                <a:srgbClr val="FF0000"/>
              </a:solidFill>
              <a:sym typeface="Wingdings" panose="05000000000000000000" pitchFamily="2" charset="2"/>
            </a:endParaRP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highSpeedPrescaler</a:t>
            </a:r>
            <a:r>
              <a:rPr lang="en-US" sz="1800" b="0" dirty="0" smtClean="0">
                <a:sym typeface="Wingdings" panose="05000000000000000000" pitchFamily="2" charset="2"/>
              </a:rPr>
              <a:t> value is: </a:t>
            </a:r>
            <a:r>
              <a:rPr lang="en-US" sz="1800" b="0" dirty="0" err="1" smtClean="0">
                <a:sym typeface="Wingdings" panose="05000000000000000000" pitchFamily="2" charset="2"/>
              </a:rPr>
              <a:t>EPWM_HSCLOCK_DIVIDER_</a:t>
            </a:r>
            <a:r>
              <a:rPr lang="en-US" sz="1800" b="0" dirty="0" err="1" smtClean="0">
                <a:solidFill>
                  <a:srgbClr val="FF0000"/>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rgbClr val="FF0000"/>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 </a:t>
            </a:r>
            <a:r>
              <a:rPr lang="en-US" sz="1800" b="0" dirty="0" smtClean="0">
                <a:sym typeface="Wingdings" panose="05000000000000000000" pitchFamily="2" charset="2"/>
              </a:rPr>
              <a:t>1 </a:t>
            </a:r>
            <a:r>
              <a:rPr lang="en-US" sz="1800" b="0" dirty="0">
                <a:sym typeface="Wingdings" panose="05000000000000000000" pitchFamily="2" charset="2"/>
              </a:rPr>
              <a:t>or an </a:t>
            </a:r>
            <a:r>
              <a:rPr lang="en-US" sz="1800" b="0" dirty="0" smtClean="0">
                <a:sym typeface="Wingdings" panose="05000000000000000000" pitchFamily="2" charset="2"/>
              </a:rPr>
              <a:t>	even </a:t>
            </a:r>
            <a:r>
              <a:rPr lang="en-US" sz="1800" b="0" dirty="0">
                <a:sym typeface="Wingdings" panose="05000000000000000000" pitchFamily="2" charset="2"/>
              </a:rPr>
              <a:t>value between 2 and </a:t>
            </a:r>
            <a:r>
              <a:rPr lang="en-US" sz="1800" b="0" dirty="0" smtClean="0">
                <a:sym typeface="Wingdings" panose="05000000000000000000" pitchFamily="2" charset="2"/>
              </a:rPr>
              <a:t>14 inclusive)</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counterMode</a:t>
            </a:r>
            <a:r>
              <a:rPr lang="en-US" sz="1800" b="0" dirty="0" smtClean="0">
                <a:sym typeface="Wingdings" panose="05000000000000000000" pitchFamily="2" charset="2"/>
              </a:rPr>
              <a:t> value </a:t>
            </a:r>
            <a:r>
              <a:rPr lang="en-US" sz="1800" b="0" dirty="0">
                <a:sym typeface="Wingdings" panose="05000000000000000000" pitchFamily="2" charset="2"/>
              </a:rPr>
              <a:t>is: </a:t>
            </a:r>
            <a:r>
              <a:rPr lang="en-US" sz="1800" b="0" dirty="0" err="1">
                <a:sym typeface="Wingdings" panose="05000000000000000000" pitchFamily="2" charset="2"/>
              </a:rPr>
              <a:t>EPWM_COUNTER_MODE_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a:t>
            </a:r>
            <a:r>
              <a:rPr lang="en-US" sz="1800" b="0" dirty="0">
                <a:sym typeface="Wingdings" panose="05000000000000000000" pitchFamily="2" charset="2"/>
              </a:rPr>
              <a:t>UP, DOWN, </a:t>
            </a:r>
            <a:r>
              <a:rPr lang="en-US" sz="1800" b="0" dirty="0" smtClean="0">
                <a:sym typeface="Wingdings" panose="05000000000000000000" pitchFamily="2" charset="2"/>
              </a:rPr>
              <a:t>	UP_DOWN</a:t>
            </a:r>
            <a:r>
              <a:rPr lang="en-US" sz="1800" b="0" dirty="0">
                <a:sym typeface="Wingdings" panose="05000000000000000000" pitchFamily="2" charset="2"/>
              </a:rPr>
              <a:t>, </a:t>
            </a:r>
            <a:r>
              <a:rPr lang="en-US" sz="1800" b="0" dirty="0" smtClean="0">
                <a:sym typeface="Wingdings" panose="05000000000000000000" pitchFamily="2" charset="2"/>
              </a:rPr>
              <a:t>or STOP_FREEZE </a:t>
            </a:r>
            <a:r>
              <a:rPr lang="en-US" sz="1800" b="0" dirty="0">
                <a:sym typeface="Wingdings" panose="05000000000000000000" pitchFamily="2" charset="2"/>
              </a:rPr>
              <a:t>)</a:t>
            </a:r>
            <a:endParaRPr lang="en-US" sz="1800" b="0" dirty="0" smtClean="0">
              <a:sym typeface="Wingdings" panose="05000000000000000000" pitchFamily="2" charset="2"/>
            </a:endParaRP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periodCount</a:t>
            </a:r>
            <a:r>
              <a:rPr lang="en-US" sz="1800" b="0" dirty="0">
                <a:sym typeface="Wingdings" panose="05000000000000000000" pitchFamily="2" charset="2"/>
              </a:rPr>
              <a:t> </a:t>
            </a:r>
            <a:r>
              <a:rPr lang="en-US" sz="1800" b="0" dirty="0" smtClean="0">
                <a:sym typeface="Wingdings" panose="05000000000000000000" pitchFamily="2" charset="2"/>
              </a:rPr>
              <a:t>can have a </a:t>
            </a:r>
            <a:r>
              <a:rPr lang="en-US" sz="1800" b="0" dirty="0">
                <a:sym typeface="Wingdings" panose="05000000000000000000" pitchFamily="2" charset="2"/>
              </a:rPr>
              <a:t>maximum </a:t>
            </a:r>
            <a:r>
              <a:rPr lang="en-US" sz="1800" b="0" dirty="0" smtClean="0">
                <a:sym typeface="Wingdings" panose="05000000000000000000" pitchFamily="2" charset="2"/>
              </a:rPr>
              <a:t>value </a:t>
            </a:r>
            <a:r>
              <a:rPr lang="en-US" sz="1800" b="0" dirty="0">
                <a:sym typeface="Wingdings" panose="05000000000000000000" pitchFamily="2" charset="2"/>
              </a:rPr>
              <a:t>of </a:t>
            </a:r>
            <a:r>
              <a:rPr lang="en-US" sz="1800" b="0" dirty="0" smtClean="0">
                <a:sym typeface="Wingdings" panose="05000000000000000000" pitchFamily="2" charset="2"/>
              </a:rPr>
              <a:t>0xFFFF</a:t>
            </a:r>
            <a:endParaRPr lang="en-US" sz="1800" dirty="0" smtClean="0">
              <a:sym typeface="Wingdings" panose="05000000000000000000" pitchFamily="2" charset="2"/>
            </a:endParaRP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loadMode</a:t>
            </a:r>
            <a:r>
              <a:rPr lang="en-US" sz="1800" b="0" dirty="0" smtClean="0">
                <a:sym typeface="Wingdings" panose="05000000000000000000" pitchFamily="2" charset="2"/>
              </a:rPr>
              <a:t> value </a:t>
            </a:r>
            <a:r>
              <a:rPr lang="en-US" sz="1800" b="0" dirty="0">
                <a:sym typeface="Wingdings" panose="05000000000000000000" pitchFamily="2" charset="2"/>
              </a:rPr>
              <a:t>is: </a:t>
            </a:r>
            <a:r>
              <a:rPr lang="en-US" sz="1800" b="0" dirty="0" err="1" smtClean="0">
                <a:sym typeface="Wingdings" panose="05000000000000000000" pitchFamily="2" charset="2"/>
              </a:rPr>
              <a:t>EPWM_PERIOD_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SHADOW_LOAD or </a:t>
            </a:r>
            <a:r>
              <a:rPr lang="en-US" sz="1800" b="0" dirty="0">
                <a:sym typeface="Wingdings" panose="05000000000000000000" pitchFamily="2" charset="2"/>
              </a:rPr>
              <a:t>DIRECT_LOAD</a:t>
            </a:r>
            <a:r>
              <a:rPr lang="en-US" sz="1800" b="0" dirty="0" smtClean="0">
                <a:sym typeface="Wingdings" panose="05000000000000000000" pitchFamily="2" charset="2"/>
              </a:rPr>
              <a:t>)</a:t>
            </a:r>
          </a:p>
          <a:p>
            <a:pPr marL="342900" lvl="2" indent="-342900" fontAlgn="auto">
              <a:lnSpc>
                <a:spcPct val="100000"/>
              </a:lnSpc>
              <a:spcAft>
                <a:spcPts val="0"/>
              </a:spcAft>
            </a:pPr>
            <a:r>
              <a:rPr lang="en-US" sz="1800" b="0" i="1" dirty="0" smtClean="0">
                <a:solidFill>
                  <a:srgbClr val="00B050"/>
                </a:solidFill>
                <a:sym typeface="Wingdings" panose="05000000000000000000" pitchFamily="2" charset="2"/>
              </a:rPr>
              <a:t>mode</a:t>
            </a:r>
            <a:r>
              <a:rPr lang="en-US" sz="1800" b="0" dirty="0" smtClean="0">
                <a:sym typeface="Wingdings" panose="05000000000000000000" pitchFamily="2" charset="2"/>
              </a:rPr>
              <a:t> value is</a:t>
            </a:r>
            <a:r>
              <a:rPr lang="en-US" sz="1800" b="0" dirty="0">
                <a:sym typeface="Wingdings" panose="05000000000000000000" pitchFamily="2" charset="2"/>
              </a:rPr>
              <a:t>: </a:t>
            </a:r>
            <a:r>
              <a:rPr lang="en-US" sz="1800" b="0" dirty="0" err="1" smtClean="0">
                <a:sym typeface="Wingdings" panose="05000000000000000000" pitchFamily="2" charset="2"/>
              </a:rPr>
              <a:t>EPWM_SYNC_OUT_PULSE_ON_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a:t>
            </a:r>
            <a:r>
              <a:rPr lang="en-US" sz="1800" b="0" dirty="0" smtClean="0"/>
              <a:t>SOFTWARE</a:t>
            </a:r>
            <a:r>
              <a:rPr lang="en-US" sz="1800" b="0" dirty="0"/>
              <a:t>, </a:t>
            </a:r>
            <a:r>
              <a:rPr lang="en-US" sz="1800" b="0" dirty="0" smtClean="0"/>
              <a:t>	COUNTER_ZERO</a:t>
            </a:r>
            <a:r>
              <a:rPr lang="en-US" sz="1800" b="0" dirty="0"/>
              <a:t>, </a:t>
            </a:r>
            <a:r>
              <a:rPr lang="en-US" sz="1800" b="0" dirty="0" err="1" smtClean="0"/>
              <a:t>COUNTER_COMPARE_</a:t>
            </a:r>
            <a:r>
              <a:rPr lang="en-US" sz="1800" b="0" dirty="0" err="1" smtClean="0">
                <a:solidFill>
                  <a:schemeClr val="tx2"/>
                </a:solidFill>
              </a:rPr>
              <a:t>y</a:t>
            </a:r>
            <a:r>
              <a:rPr lang="en-US" sz="1800" b="0" dirty="0" smtClean="0"/>
              <a:t> (</a:t>
            </a:r>
            <a:r>
              <a:rPr lang="en-US" sz="1800" b="0" dirty="0" smtClean="0">
                <a:solidFill>
                  <a:schemeClr val="tx2"/>
                </a:solidFill>
              </a:rPr>
              <a:t>y</a:t>
            </a:r>
            <a:r>
              <a:rPr lang="en-US" sz="1800" b="0" dirty="0" smtClean="0"/>
              <a:t> = B, C, or D), </a:t>
            </a:r>
            <a:r>
              <a:rPr lang="en-US" sz="1800" b="0" dirty="0"/>
              <a:t>or </a:t>
            </a:r>
            <a:r>
              <a:rPr lang="en-US" sz="1800" b="0" dirty="0" smtClean="0"/>
              <a:t>	EPWM_SYNC_OUT_PULSE_DISABLED)</a:t>
            </a:r>
            <a:endParaRPr lang="en-US" sz="2400" dirty="0" smtClean="0"/>
          </a:p>
        </p:txBody>
      </p:sp>
    </p:spTree>
    <p:extLst>
      <p:ext uri="{BB962C8B-B14F-4D97-AF65-F5344CB8AC3E}">
        <p14:creationId xmlns:p14="http://schemas.microsoft.com/office/powerpoint/2010/main" val="3846591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9" name="Rectangle 5"/>
          <p:cNvSpPr>
            <a:spLocks noGrp="1" noChangeArrowheads="1"/>
          </p:cNvSpPr>
          <p:nvPr>
            <p:ph type="title"/>
          </p:nvPr>
        </p:nvSpPr>
        <p:spPr/>
        <p:txBody>
          <a:bodyPr/>
          <a:lstStyle/>
          <a:p>
            <a:r>
              <a:rPr lang="en-US" dirty="0" err="1" smtClean="0"/>
              <a:t>ePWM</a:t>
            </a:r>
            <a:r>
              <a:rPr lang="en-US" dirty="0" smtClean="0"/>
              <a:t> Counter Compare </a:t>
            </a:r>
            <a:r>
              <a:rPr lang="en-US" dirty="0"/>
              <a:t>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2606446087"/>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4283"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171399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smtClean="0"/>
              <a:t>Counter </a:t>
            </a:r>
            <a:r>
              <a:rPr lang="en-US" dirty="0"/>
              <a:t>Compare Event Waveforms</a:t>
            </a:r>
          </a:p>
        </p:txBody>
      </p:sp>
      <p:grpSp>
        <p:nvGrpSpPr>
          <p:cNvPr id="269429" name="Group 117"/>
          <p:cNvGrpSpPr>
            <a:grpSpLocks/>
          </p:cNvGrpSpPr>
          <p:nvPr/>
        </p:nvGrpSpPr>
        <p:grpSpPr bwMode="auto">
          <a:xfrm>
            <a:off x="1814513" y="914400"/>
            <a:ext cx="5081587" cy="1414463"/>
            <a:chOff x="1143" y="576"/>
            <a:chExt cx="3201" cy="891"/>
          </a:xfrm>
        </p:grpSpPr>
        <p:grpSp>
          <p:nvGrpSpPr>
            <p:cNvPr id="269428" name="Group 116"/>
            <p:cNvGrpSpPr>
              <a:grpSpLocks/>
            </p:cNvGrpSpPr>
            <p:nvPr/>
          </p:nvGrpSpPr>
          <p:grpSpPr bwMode="auto">
            <a:xfrm>
              <a:off x="1536" y="939"/>
              <a:ext cx="2361" cy="528"/>
              <a:chOff x="1536" y="939"/>
              <a:chExt cx="2361" cy="528"/>
            </a:xfrm>
          </p:grpSpPr>
          <p:grpSp>
            <p:nvGrpSpPr>
              <p:cNvPr id="269427" name="Group 115"/>
              <p:cNvGrpSpPr>
                <a:grpSpLocks/>
              </p:cNvGrpSpPr>
              <p:nvPr/>
            </p:nvGrpSpPr>
            <p:grpSpPr bwMode="auto">
              <a:xfrm>
                <a:off x="1536" y="939"/>
                <a:ext cx="793" cy="528"/>
                <a:chOff x="1536" y="939"/>
                <a:chExt cx="793" cy="528"/>
              </a:xfrm>
            </p:grpSpPr>
            <p:sp>
              <p:nvSpPr>
                <p:cNvPr id="269318" name="Line 6"/>
                <p:cNvSpPr>
                  <a:spLocks noChangeShapeType="1"/>
                </p:cNvSpPr>
                <p:nvPr/>
              </p:nvSpPr>
              <p:spPr bwMode="auto">
                <a:xfrm flipV="1">
                  <a:off x="1536" y="939"/>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19" name="Line 7"/>
                <p:cNvSpPr>
                  <a:spLocks noChangeShapeType="1"/>
                </p:cNvSpPr>
                <p:nvPr/>
              </p:nvSpPr>
              <p:spPr bwMode="auto">
                <a:xfrm>
                  <a:off x="2329"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269426" name="Group 114"/>
              <p:cNvGrpSpPr>
                <a:grpSpLocks/>
              </p:cNvGrpSpPr>
              <p:nvPr/>
            </p:nvGrpSpPr>
            <p:grpSpPr bwMode="auto">
              <a:xfrm>
                <a:off x="2321" y="939"/>
                <a:ext cx="791" cy="528"/>
                <a:chOff x="2321" y="939"/>
                <a:chExt cx="791" cy="528"/>
              </a:xfrm>
            </p:grpSpPr>
            <p:sp>
              <p:nvSpPr>
                <p:cNvPr id="269321" name="Line 9"/>
                <p:cNvSpPr>
                  <a:spLocks noChangeShapeType="1"/>
                </p:cNvSpPr>
                <p:nvPr/>
              </p:nvSpPr>
              <p:spPr bwMode="auto">
                <a:xfrm flipV="1">
                  <a:off x="2321" y="939"/>
                  <a:ext cx="791"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22" name="Line 10"/>
                <p:cNvSpPr>
                  <a:spLocks noChangeShapeType="1"/>
                </p:cNvSpPr>
                <p:nvPr/>
              </p:nvSpPr>
              <p:spPr bwMode="auto">
                <a:xfrm>
                  <a:off x="3112"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269425" name="Group 113"/>
              <p:cNvGrpSpPr>
                <a:grpSpLocks/>
              </p:cNvGrpSpPr>
              <p:nvPr/>
            </p:nvGrpSpPr>
            <p:grpSpPr bwMode="auto">
              <a:xfrm>
                <a:off x="3104" y="939"/>
                <a:ext cx="793" cy="528"/>
                <a:chOff x="3104" y="939"/>
                <a:chExt cx="793" cy="528"/>
              </a:xfrm>
            </p:grpSpPr>
            <p:sp>
              <p:nvSpPr>
                <p:cNvPr id="269324" name="Line 12"/>
                <p:cNvSpPr>
                  <a:spLocks noChangeShapeType="1"/>
                </p:cNvSpPr>
                <p:nvPr/>
              </p:nvSpPr>
              <p:spPr bwMode="auto">
                <a:xfrm flipV="1">
                  <a:off x="3104" y="939"/>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25" name="Line 13"/>
                <p:cNvSpPr>
                  <a:spLocks noChangeShapeType="1"/>
                </p:cNvSpPr>
                <p:nvPr/>
              </p:nvSpPr>
              <p:spPr bwMode="auto">
                <a:xfrm>
                  <a:off x="3897"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sp>
          <p:nvSpPr>
            <p:cNvPr id="269326" name="Line 14"/>
            <p:cNvSpPr>
              <a:spLocks noChangeShapeType="1"/>
            </p:cNvSpPr>
            <p:nvPr/>
          </p:nvSpPr>
          <p:spPr bwMode="auto">
            <a:xfrm flipH="1">
              <a:off x="1143" y="1464"/>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269327" name="Line 15"/>
            <p:cNvSpPr>
              <a:spLocks noChangeShapeType="1"/>
            </p:cNvSpPr>
            <p:nvPr/>
          </p:nvSpPr>
          <p:spPr bwMode="auto">
            <a:xfrm flipV="1">
              <a:off x="1143" y="576"/>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grpSp>
        <p:nvGrpSpPr>
          <p:cNvPr id="269434" name="Group 122"/>
          <p:cNvGrpSpPr>
            <a:grpSpLocks/>
          </p:cNvGrpSpPr>
          <p:nvPr/>
        </p:nvGrpSpPr>
        <p:grpSpPr bwMode="auto">
          <a:xfrm>
            <a:off x="1814513" y="2743380"/>
            <a:ext cx="5081587" cy="1409700"/>
            <a:chOff x="1143" y="1825"/>
            <a:chExt cx="3201" cy="888"/>
          </a:xfrm>
        </p:grpSpPr>
        <p:grpSp>
          <p:nvGrpSpPr>
            <p:cNvPr id="269433" name="Group 121"/>
            <p:cNvGrpSpPr>
              <a:grpSpLocks/>
            </p:cNvGrpSpPr>
            <p:nvPr/>
          </p:nvGrpSpPr>
          <p:grpSpPr bwMode="auto">
            <a:xfrm>
              <a:off x="1536" y="2185"/>
              <a:ext cx="2361" cy="528"/>
              <a:chOff x="1536" y="2185"/>
              <a:chExt cx="2361" cy="528"/>
            </a:xfrm>
          </p:grpSpPr>
          <p:grpSp>
            <p:nvGrpSpPr>
              <p:cNvPr id="269432" name="Group 120"/>
              <p:cNvGrpSpPr>
                <a:grpSpLocks/>
              </p:cNvGrpSpPr>
              <p:nvPr/>
            </p:nvGrpSpPr>
            <p:grpSpPr bwMode="auto">
              <a:xfrm>
                <a:off x="3104" y="2185"/>
                <a:ext cx="793" cy="528"/>
                <a:chOff x="3104" y="2185"/>
                <a:chExt cx="793" cy="528"/>
              </a:xfrm>
            </p:grpSpPr>
            <p:sp>
              <p:nvSpPr>
                <p:cNvPr id="269331" name="Line 19"/>
                <p:cNvSpPr>
                  <a:spLocks noChangeShapeType="1"/>
                </p:cNvSpPr>
                <p:nvPr/>
              </p:nvSpPr>
              <p:spPr bwMode="auto">
                <a:xfrm flipH="1" flipV="1">
                  <a:off x="3104" y="2185"/>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32" name="Line 20"/>
                <p:cNvSpPr>
                  <a:spLocks noChangeShapeType="1"/>
                </p:cNvSpPr>
                <p:nvPr/>
              </p:nvSpPr>
              <p:spPr bwMode="auto">
                <a:xfrm flipH="1">
                  <a:off x="3104"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269431" name="Group 119"/>
              <p:cNvGrpSpPr>
                <a:grpSpLocks/>
              </p:cNvGrpSpPr>
              <p:nvPr/>
            </p:nvGrpSpPr>
            <p:grpSpPr bwMode="auto">
              <a:xfrm>
                <a:off x="2321" y="2185"/>
                <a:ext cx="791" cy="528"/>
                <a:chOff x="2321" y="2185"/>
                <a:chExt cx="791" cy="528"/>
              </a:xfrm>
            </p:grpSpPr>
            <p:sp>
              <p:nvSpPr>
                <p:cNvPr id="269334" name="Line 22"/>
                <p:cNvSpPr>
                  <a:spLocks noChangeShapeType="1"/>
                </p:cNvSpPr>
                <p:nvPr/>
              </p:nvSpPr>
              <p:spPr bwMode="auto">
                <a:xfrm flipH="1" flipV="1">
                  <a:off x="2321" y="2185"/>
                  <a:ext cx="791"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35" name="Line 23"/>
                <p:cNvSpPr>
                  <a:spLocks noChangeShapeType="1"/>
                </p:cNvSpPr>
                <p:nvPr/>
              </p:nvSpPr>
              <p:spPr bwMode="auto">
                <a:xfrm flipH="1">
                  <a:off x="2321"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269430" name="Group 118"/>
              <p:cNvGrpSpPr>
                <a:grpSpLocks/>
              </p:cNvGrpSpPr>
              <p:nvPr/>
            </p:nvGrpSpPr>
            <p:grpSpPr bwMode="auto">
              <a:xfrm>
                <a:off x="1536" y="2185"/>
                <a:ext cx="793" cy="528"/>
                <a:chOff x="1536" y="2185"/>
                <a:chExt cx="793" cy="528"/>
              </a:xfrm>
            </p:grpSpPr>
            <p:sp>
              <p:nvSpPr>
                <p:cNvPr id="269337" name="Line 25"/>
                <p:cNvSpPr>
                  <a:spLocks noChangeShapeType="1"/>
                </p:cNvSpPr>
                <p:nvPr/>
              </p:nvSpPr>
              <p:spPr bwMode="auto">
                <a:xfrm flipH="1" flipV="1">
                  <a:off x="1536" y="2185"/>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269338" name="Line 26"/>
                <p:cNvSpPr>
                  <a:spLocks noChangeShapeType="1"/>
                </p:cNvSpPr>
                <p:nvPr/>
              </p:nvSpPr>
              <p:spPr bwMode="auto">
                <a:xfrm flipH="1">
                  <a:off x="1536"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sp>
          <p:nvSpPr>
            <p:cNvPr id="269339" name="Line 27"/>
            <p:cNvSpPr>
              <a:spLocks noChangeShapeType="1"/>
            </p:cNvSpPr>
            <p:nvPr/>
          </p:nvSpPr>
          <p:spPr bwMode="auto">
            <a:xfrm flipH="1">
              <a:off x="1143" y="2713"/>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269340" name="Line 28"/>
            <p:cNvSpPr>
              <a:spLocks noChangeShapeType="1"/>
            </p:cNvSpPr>
            <p:nvPr/>
          </p:nvSpPr>
          <p:spPr bwMode="auto">
            <a:xfrm flipV="1">
              <a:off x="1143" y="1825"/>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grpSp>
        <p:nvGrpSpPr>
          <p:cNvPr id="269341" name="Group 29"/>
          <p:cNvGrpSpPr>
            <a:grpSpLocks/>
          </p:cNvGrpSpPr>
          <p:nvPr/>
        </p:nvGrpSpPr>
        <p:grpSpPr bwMode="auto">
          <a:xfrm>
            <a:off x="1814513" y="4626467"/>
            <a:ext cx="5081587" cy="1409700"/>
            <a:chOff x="1143" y="3192"/>
            <a:chExt cx="3201" cy="888"/>
          </a:xfrm>
        </p:grpSpPr>
        <p:grpSp>
          <p:nvGrpSpPr>
            <p:cNvPr id="269342" name="Group 30"/>
            <p:cNvGrpSpPr>
              <a:grpSpLocks/>
            </p:cNvGrpSpPr>
            <p:nvPr/>
          </p:nvGrpSpPr>
          <p:grpSpPr bwMode="auto">
            <a:xfrm>
              <a:off x="1536" y="3552"/>
              <a:ext cx="2304" cy="528"/>
              <a:chOff x="1008" y="1632"/>
              <a:chExt cx="4032" cy="1008"/>
            </a:xfrm>
          </p:grpSpPr>
          <p:grpSp>
            <p:nvGrpSpPr>
              <p:cNvPr id="269343" name="Group 31"/>
              <p:cNvGrpSpPr>
                <a:grpSpLocks/>
              </p:cNvGrpSpPr>
              <p:nvPr/>
            </p:nvGrpSpPr>
            <p:grpSpPr bwMode="auto">
              <a:xfrm>
                <a:off x="1008" y="1632"/>
                <a:ext cx="2016" cy="1008"/>
                <a:chOff x="1008" y="1632"/>
                <a:chExt cx="2016" cy="1008"/>
              </a:xfrm>
            </p:grpSpPr>
            <p:sp>
              <p:nvSpPr>
                <p:cNvPr id="269344" name="Line 32"/>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269345" name="Line 33"/>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grpSp>
            <p:nvGrpSpPr>
              <p:cNvPr id="269346" name="Group 34"/>
              <p:cNvGrpSpPr>
                <a:grpSpLocks/>
              </p:cNvGrpSpPr>
              <p:nvPr/>
            </p:nvGrpSpPr>
            <p:grpSpPr bwMode="auto">
              <a:xfrm>
                <a:off x="3024" y="1632"/>
                <a:ext cx="2016" cy="1008"/>
                <a:chOff x="1008" y="1632"/>
                <a:chExt cx="2016" cy="1008"/>
              </a:xfrm>
            </p:grpSpPr>
            <p:sp>
              <p:nvSpPr>
                <p:cNvPr id="269347" name="Line 35"/>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269348" name="Line 36"/>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grpSp>
        <p:sp>
          <p:nvSpPr>
            <p:cNvPr id="269349" name="Line 37"/>
            <p:cNvSpPr>
              <a:spLocks noChangeShapeType="1"/>
            </p:cNvSpPr>
            <p:nvPr/>
          </p:nvSpPr>
          <p:spPr bwMode="auto">
            <a:xfrm flipH="1">
              <a:off x="1143" y="4080"/>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269350" name="Line 38"/>
            <p:cNvSpPr>
              <a:spLocks noChangeShapeType="1"/>
            </p:cNvSpPr>
            <p:nvPr/>
          </p:nvSpPr>
          <p:spPr bwMode="auto">
            <a:xfrm flipV="1">
              <a:off x="1143" y="3192"/>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sp>
        <p:nvSpPr>
          <p:cNvPr id="269351" name="Text Box 39"/>
          <p:cNvSpPr txBox="1">
            <a:spLocks noChangeArrowheads="1"/>
          </p:cNvSpPr>
          <p:nvPr/>
        </p:nvSpPr>
        <p:spPr bwMode="auto">
          <a:xfrm>
            <a:off x="914400" y="7620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269352" name="Text Box 40"/>
          <p:cNvSpPr txBox="1">
            <a:spLocks noChangeArrowheads="1"/>
          </p:cNvSpPr>
          <p:nvPr/>
        </p:nvSpPr>
        <p:spPr bwMode="auto">
          <a:xfrm>
            <a:off x="914400" y="2594155"/>
            <a:ext cx="8699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269353" name="Text Box 41"/>
          <p:cNvSpPr txBox="1">
            <a:spLocks noChangeArrowheads="1"/>
          </p:cNvSpPr>
          <p:nvPr/>
        </p:nvSpPr>
        <p:spPr bwMode="auto">
          <a:xfrm>
            <a:off x="914400" y="4491530"/>
            <a:ext cx="8699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269354" name="Line 42"/>
          <p:cNvSpPr>
            <a:spLocks noChangeShapeType="1"/>
          </p:cNvSpPr>
          <p:nvPr/>
        </p:nvSpPr>
        <p:spPr bwMode="auto">
          <a:xfrm>
            <a:off x="1803400" y="1477963"/>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55" name="Line 43"/>
          <p:cNvSpPr>
            <a:spLocks noChangeShapeType="1"/>
          </p:cNvSpPr>
          <p:nvPr/>
        </p:nvSpPr>
        <p:spPr bwMode="auto">
          <a:xfrm>
            <a:off x="1819275" y="3313292"/>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56" name="Line 44"/>
          <p:cNvSpPr>
            <a:spLocks noChangeShapeType="1"/>
          </p:cNvSpPr>
          <p:nvPr/>
        </p:nvSpPr>
        <p:spPr bwMode="auto">
          <a:xfrm>
            <a:off x="1809750" y="5193205"/>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57" name="Text Box 45"/>
          <p:cNvSpPr txBox="1">
            <a:spLocks noChangeArrowheads="1"/>
          </p:cNvSpPr>
          <p:nvPr/>
        </p:nvSpPr>
        <p:spPr bwMode="auto">
          <a:xfrm>
            <a:off x="914400" y="1244600"/>
            <a:ext cx="881063"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269358" name="Text Box 46"/>
          <p:cNvSpPr txBox="1">
            <a:spLocks noChangeArrowheads="1"/>
          </p:cNvSpPr>
          <p:nvPr/>
        </p:nvSpPr>
        <p:spPr bwMode="auto">
          <a:xfrm>
            <a:off x="901700" y="3140255"/>
            <a:ext cx="881063"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269359" name="Text Box 47"/>
          <p:cNvSpPr txBox="1">
            <a:spLocks noChangeArrowheads="1"/>
          </p:cNvSpPr>
          <p:nvPr/>
        </p:nvSpPr>
        <p:spPr bwMode="auto">
          <a:xfrm>
            <a:off x="889000" y="4994767"/>
            <a:ext cx="881063"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269360" name="Text Box 48"/>
          <p:cNvSpPr txBox="1">
            <a:spLocks noChangeArrowheads="1"/>
          </p:cNvSpPr>
          <p:nvPr/>
        </p:nvSpPr>
        <p:spPr bwMode="auto">
          <a:xfrm>
            <a:off x="3421063" y="2362200"/>
            <a:ext cx="1684337"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Up Mode</a:t>
            </a:r>
          </a:p>
        </p:txBody>
      </p:sp>
      <p:sp>
        <p:nvSpPr>
          <p:cNvPr id="269361" name="Text Box 49"/>
          <p:cNvSpPr txBox="1">
            <a:spLocks noChangeArrowheads="1"/>
          </p:cNvSpPr>
          <p:nvPr/>
        </p:nvSpPr>
        <p:spPr bwMode="auto">
          <a:xfrm>
            <a:off x="3213100" y="4181655"/>
            <a:ext cx="1966913"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Down Mode</a:t>
            </a:r>
          </a:p>
        </p:txBody>
      </p:sp>
      <p:sp>
        <p:nvSpPr>
          <p:cNvPr id="269362" name="Text Box 50"/>
          <p:cNvSpPr txBox="1">
            <a:spLocks noChangeArrowheads="1"/>
          </p:cNvSpPr>
          <p:nvPr/>
        </p:nvSpPr>
        <p:spPr bwMode="auto">
          <a:xfrm>
            <a:off x="2908300" y="6053630"/>
            <a:ext cx="27114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Up and Down Mode</a:t>
            </a:r>
          </a:p>
        </p:txBody>
      </p:sp>
      <p:sp>
        <p:nvSpPr>
          <p:cNvPr id="269363" name="Text Box 51"/>
          <p:cNvSpPr txBox="1">
            <a:spLocks noChangeArrowheads="1"/>
          </p:cNvSpPr>
          <p:nvPr/>
        </p:nvSpPr>
        <p:spPr bwMode="auto">
          <a:xfrm>
            <a:off x="6540500" y="1638300"/>
            <a:ext cx="1517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Asymmetrical</a:t>
            </a:r>
          </a:p>
          <a:p>
            <a:pPr algn="ctr">
              <a:spcBef>
                <a:spcPct val="0"/>
              </a:spcBef>
            </a:pPr>
            <a:r>
              <a:rPr lang="en-US" sz="1600" i="1">
                <a:effectLst/>
                <a:latin typeface="Arial" charset="0"/>
              </a:rPr>
              <a:t>Waveform</a:t>
            </a:r>
          </a:p>
        </p:txBody>
      </p:sp>
      <p:sp>
        <p:nvSpPr>
          <p:cNvPr id="269364" name="Text Box 52"/>
          <p:cNvSpPr txBox="1">
            <a:spLocks noChangeArrowheads="1"/>
          </p:cNvSpPr>
          <p:nvPr/>
        </p:nvSpPr>
        <p:spPr bwMode="auto">
          <a:xfrm>
            <a:off x="6546850" y="3503792"/>
            <a:ext cx="1517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Asymmetrical</a:t>
            </a:r>
          </a:p>
          <a:p>
            <a:pPr algn="ctr">
              <a:spcBef>
                <a:spcPct val="0"/>
              </a:spcBef>
            </a:pPr>
            <a:r>
              <a:rPr lang="en-US" sz="1600" i="1">
                <a:effectLst/>
                <a:latin typeface="Arial" charset="0"/>
              </a:rPr>
              <a:t>Waveform</a:t>
            </a:r>
          </a:p>
        </p:txBody>
      </p:sp>
      <p:sp>
        <p:nvSpPr>
          <p:cNvPr id="269365" name="Text Box 53"/>
          <p:cNvSpPr txBox="1">
            <a:spLocks noChangeArrowheads="1"/>
          </p:cNvSpPr>
          <p:nvPr/>
        </p:nvSpPr>
        <p:spPr bwMode="auto">
          <a:xfrm>
            <a:off x="6640513" y="5401167"/>
            <a:ext cx="1393825"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Symmetrical</a:t>
            </a:r>
          </a:p>
          <a:p>
            <a:pPr algn="ctr">
              <a:spcBef>
                <a:spcPct val="0"/>
              </a:spcBef>
            </a:pPr>
            <a:r>
              <a:rPr lang="en-US" sz="1600" i="1">
                <a:effectLst/>
                <a:latin typeface="Arial" charset="0"/>
              </a:rPr>
              <a:t>Waveform</a:t>
            </a:r>
          </a:p>
        </p:txBody>
      </p:sp>
      <p:sp>
        <p:nvSpPr>
          <p:cNvPr id="269366" name="Line 54"/>
          <p:cNvSpPr>
            <a:spLocks noChangeShapeType="1"/>
          </p:cNvSpPr>
          <p:nvPr/>
        </p:nvSpPr>
        <p:spPr bwMode="auto">
          <a:xfrm>
            <a:off x="1819275" y="1739900"/>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67" name="Line 55"/>
          <p:cNvSpPr>
            <a:spLocks noChangeShapeType="1"/>
          </p:cNvSpPr>
          <p:nvPr/>
        </p:nvSpPr>
        <p:spPr bwMode="auto">
          <a:xfrm>
            <a:off x="1822450" y="1989138"/>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68" name="Line 56"/>
          <p:cNvSpPr>
            <a:spLocks noChangeShapeType="1"/>
          </p:cNvSpPr>
          <p:nvPr/>
        </p:nvSpPr>
        <p:spPr bwMode="auto">
          <a:xfrm>
            <a:off x="1803400" y="3579992"/>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69" name="Line 57"/>
          <p:cNvSpPr>
            <a:spLocks noChangeShapeType="1"/>
          </p:cNvSpPr>
          <p:nvPr/>
        </p:nvSpPr>
        <p:spPr bwMode="auto">
          <a:xfrm>
            <a:off x="1819275" y="3859392"/>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70" name="Line 58"/>
          <p:cNvSpPr>
            <a:spLocks noChangeShapeType="1"/>
          </p:cNvSpPr>
          <p:nvPr/>
        </p:nvSpPr>
        <p:spPr bwMode="auto">
          <a:xfrm>
            <a:off x="1806575" y="5464667"/>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71" name="Line 59"/>
          <p:cNvSpPr>
            <a:spLocks noChangeShapeType="1"/>
          </p:cNvSpPr>
          <p:nvPr/>
        </p:nvSpPr>
        <p:spPr bwMode="auto">
          <a:xfrm>
            <a:off x="1806575" y="5744067"/>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69372" name="Text Box 60"/>
          <p:cNvSpPr txBox="1">
            <a:spLocks noChangeArrowheads="1"/>
          </p:cNvSpPr>
          <p:nvPr/>
        </p:nvSpPr>
        <p:spPr bwMode="auto">
          <a:xfrm>
            <a:off x="1003300" y="1604963"/>
            <a:ext cx="7810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CMPA</a:t>
            </a:r>
          </a:p>
        </p:txBody>
      </p:sp>
      <p:sp>
        <p:nvSpPr>
          <p:cNvPr id="269373" name="Text Box 61"/>
          <p:cNvSpPr txBox="1">
            <a:spLocks noChangeArrowheads="1"/>
          </p:cNvSpPr>
          <p:nvPr/>
        </p:nvSpPr>
        <p:spPr bwMode="auto">
          <a:xfrm>
            <a:off x="1003300" y="3452992"/>
            <a:ext cx="7810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CMPA</a:t>
            </a:r>
          </a:p>
        </p:txBody>
      </p:sp>
      <p:sp>
        <p:nvSpPr>
          <p:cNvPr id="269374" name="Text Box 62"/>
          <p:cNvSpPr txBox="1">
            <a:spLocks noChangeArrowheads="1"/>
          </p:cNvSpPr>
          <p:nvPr/>
        </p:nvSpPr>
        <p:spPr bwMode="auto">
          <a:xfrm>
            <a:off x="1003300" y="5320205"/>
            <a:ext cx="7810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CMPA</a:t>
            </a:r>
          </a:p>
        </p:txBody>
      </p:sp>
      <p:sp>
        <p:nvSpPr>
          <p:cNvPr id="269375" name="Text Box 63"/>
          <p:cNvSpPr txBox="1">
            <a:spLocks noChangeArrowheads="1"/>
          </p:cNvSpPr>
          <p:nvPr/>
        </p:nvSpPr>
        <p:spPr bwMode="auto">
          <a:xfrm>
            <a:off x="1003300" y="1846263"/>
            <a:ext cx="7810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CMPB</a:t>
            </a:r>
          </a:p>
        </p:txBody>
      </p:sp>
      <p:sp>
        <p:nvSpPr>
          <p:cNvPr id="269376" name="Text Box 64"/>
          <p:cNvSpPr txBox="1">
            <a:spLocks noChangeArrowheads="1"/>
          </p:cNvSpPr>
          <p:nvPr/>
        </p:nvSpPr>
        <p:spPr bwMode="auto">
          <a:xfrm>
            <a:off x="1003300" y="3706992"/>
            <a:ext cx="7810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CMPB</a:t>
            </a:r>
          </a:p>
        </p:txBody>
      </p:sp>
      <p:sp>
        <p:nvSpPr>
          <p:cNvPr id="269377" name="Text Box 65"/>
          <p:cNvSpPr txBox="1">
            <a:spLocks noChangeArrowheads="1"/>
          </p:cNvSpPr>
          <p:nvPr/>
        </p:nvSpPr>
        <p:spPr bwMode="auto">
          <a:xfrm>
            <a:off x="1003300" y="5586905"/>
            <a:ext cx="781050"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CMPB</a:t>
            </a:r>
          </a:p>
        </p:txBody>
      </p:sp>
      <p:sp>
        <p:nvSpPr>
          <p:cNvPr id="269381" name="Text Box 69"/>
          <p:cNvSpPr txBox="1">
            <a:spLocks noChangeArrowheads="1"/>
          </p:cNvSpPr>
          <p:nvPr/>
        </p:nvSpPr>
        <p:spPr bwMode="auto">
          <a:xfrm>
            <a:off x="3148776" y="121672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86" name="Text Box 74"/>
          <p:cNvSpPr txBox="1">
            <a:spLocks noChangeArrowheads="1"/>
          </p:cNvSpPr>
          <p:nvPr/>
        </p:nvSpPr>
        <p:spPr bwMode="auto">
          <a:xfrm>
            <a:off x="4386614" y="121672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87" name="Text Box 75"/>
          <p:cNvSpPr txBox="1">
            <a:spLocks noChangeArrowheads="1"/>
          </p:cNvSpPr>
          <p:nvPr/>
        </p:nvSpPr>
        <p:spPr bwMode="auto">
          <a:xfrm>
            <a:off x="5643914" y="121672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88" name="Text Box 76"/>
          <p:cNvSpPr txBox="1">
            <a:spLocks noChangeArrowheads="1"/>
          </p:cNvSpPr>
          <p:nvPr/>
        </p:nvSpPr>
        <p:spPr bwMode="auto">
          <a:xfrm>
            <a:off x="2766952" y="147584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89" name="Text Box 77"/>
          <p:cNvSpPr txBox="1">
            <a:spLocks noChangeArrowheads="1"/>
          </p:cNvSpPr>
          <p:nvPr/>
        </p:nvSpPr>
        <p:spPr bwMode="auto">
          <a:xfrm>
            <a:off x="4013200" y="1473544"/>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0" name="Text Box 78"/>
          <p:cNvSpPr txBox="1">
            <a:spLocks noChangeArrowheads="1"/>
          </p:cNvSpPr>
          <p:nvPr/>
        </p:nvSpPr>
        <p:spPr bwMode="auto">
          <a:xfrm>
            <a:off x="5277262" y="146396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1" name="Text Box 79"/>
          <p:cNvSpPr txBox="1">
            <a:spLocks noChangeArrowheads="1"/>
          </p:cNvSpPr>
          <p:nvPr/>
        </p:nvSpPr>
        <p:spPr bwMode="auto">
          <a:xfrm>
            <a:off x="2654300" y="306869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2" name="Text Box 80"/>
          <p:cNvSpPr txBox="1">
            <a:spLocks noChangeArrowheads="1"/>
          </p:cNvSpPr>
          <p:nvPr/>
        </p:nvSpPr>
        <p:spPr bwMode="auto">
          <a:xfrm>
            <a:off x="3080162" y="334215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3" name="Text Box 81"/>
          <p:cNvSpPr txBox="1">
            <a:spLocks noChangeArrowheads="1"/>
          </p:cNvSpPr>
          <p:nvPr/>
        </p:nvSpPr>
        <p:spPr bwMode="auto">
          <a:xfrm>
            <a:off x="3898900" y="306275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4" name="Text Box 82"/>
          <p:cNvSpPr txBox="1">
            <a:spLocks noChangeArrowheads="1"/>
          </p:cNvSpPr>
          <p:nvPr/>
        </p:nvSpPr>
        <p:spPr bwMode="auto">
          <a:xfrm>
            <a:off x="5156200" y="306869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5" name="Text Box 83"/>
          <p:cNvSpPr txBox="1">
            <a:spLocks noChangeArrowheads="1"/>
          </p:cNvSpPr>
          <p:nvPr/>
        </p:nvSpPr>
        <p:spPr bwMode="auto">
          <a:xfrm>
            <a:off x="4316352" y="3336220"/>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6" name="Text Box 84"/>
          <p:cNvSpPr txBox="1">
            <a:spLocks noChangeArrowheads="1"/>
          </p:cNvSpPr>
          <p:nvPr/>
        </p:nvSpPr>
        <p:spPr bwMode="auto">
          <a:xfrm>
            <a:off x="5561776" y="334215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7" name="Text Box 85"/>
          <p:cNvSpPr txBox="1">
            <a:spLocks noChangeArrowheads="1"/>
          </p:cNvSpPr>
          <p:nvPr/>
        </p:nvSpPr>
        <p:spPr bwMode="auto">
          <a:xfrm>
            <a:off x="2887190" y="49474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8" name="Text Box 86"/>
          <p:cNvSpPr txBox="1">
            <a:spLocks noChangeArrowheads="1"/>
          </p:cNvSpPr>
          <p:nvPr/>
        </p:nvSpPr>
        <p:spPr bwMode="auto">
          <a:xfrm>
            <a:off x="2581039" y="52268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399" name="Text Box 87"/>
          <p:cNvSpPr txBox="1">
            <a:spLocks noChangeArrowheads="1"/>
          </p:cNvSpPr>
          <p:nvPr/>
        </p:nvSpPr>
        <p:spPr bwMode="auto">
          <a:xfrm>
            <a:off x="3461162" y="49474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0" name="Text Box 88"/>
          <p:cNvSpPr txBox="1">
            <a:spLocks noChangeArrowheads="1"/>
          </p:cNvSpPr>
          <p:nvPr/>
        </p:nvSpPr>
        <p:spPr bwMode="auto">
          <a:xfrm>
            <a:off x="3765138" y="52268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1" name="Text Box 89"/>
          <p:cNvSpPr txBox="1">
            <a:spLocks noChangeArrowheads="1"/>
          </p:cNvSpPr>
          <p:nvPr/>
        </p:nvSpPr>
        <p:spPr bwMode="auto">
          <a:xfrm>
            <a:off x="4704938" y="4953371"/>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2" name="Text Box 90"/>
          <p:cNvSpPr txBox="1">
            <a:spLocks noChangeArrowheads="1"/>
          </p:cNvSpPr>
          <p:nvPr/>
        </p:nvSpPr>
        <p:spPr bwMode="auto">
          <a:xfrm>
            <a:off x="5288314" y="49474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3" name="Text Box 91"/>
          <p:cNvSpPr txBox="1">
            <a:spLocks noChangeArrowheads="1"/>
          </p:cNvSpPr>
          <p:nvPr/>
        </p:nvSpPr>
        <p:spPr bwMode="auto">
          <a:xfrm>
            <a:off x="4406076" y="5232771"/>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4" name="Text Box 92"/>
          <p:cNvSpPr txBox="1">
            <a:spLocks noChangeArrowheads="1"/>
          </p:cNvSpPr>
          <p:nvPr/>
        </p:nvSpPr>
        <p:spPr bwMode="auto">
          <a:xfrm>
            <a:off x="5599052" y="52268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grpSp>
        <p:nvGrpSpPr>
          <p:cNvPr id="269436" name="Group 124"/>
          <p:cNvGrpSpPr>
            <a:grpSpLocks/>
          </p:cNvGrpSpPr>
          <p:nvPr/>
        </p:nvGrpSpPr>
        <p:grpSpPr bwMode="auto">
          <a:xfrm>
            <a:off x="2108200" y="444501"/>
            <a:ext cx="6267450" cy="757238"/>
            <a:chOff x="1328" y="280"/>
            <a:chExt cx="3948" cy="477"/>
          </a:xfrm>
        </p:grpSpPr>
        <p:sp>
          <p:nvSpPr>
            <p:cNvPr id="269408" name="Rectangle 96"/>
            <p:cNvSpPr>
              <a:spLocks noChangeArrowheads="1"/>
            </p:cNvSpPr>
            <p:nvPr/>
          </p:nvSpPr>
          <p:spPr bwMode="auto">
            <a:xfrm>
              <a:off x="1358" y="487"/>
              <a:ext cx="3912" cy="23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69405" name="Text Box 93"/>
            <p:cNvSpPr txBox="1">
              <a:spLocks noChangeArrowheads="1"/>
            </p:cNvSpPr>
            <p:nvPr/>
          </p:nvSpPr>
          <p:spPr bwMode="auto">
            <a:xfrm>
              <a:off x="1328" y="280"/>
              <a:ext cx="225" cy="477"/>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269406" name="Text Box 94"/>
            <p:cNvSpPr txBox="1">
              <a:spLocks noChangeArrowheads="1"/>
            </p:cNvSpPr>
            <p:nvPr/>
          </p:nvSpPr>
          <p:spPr bwMode="auto">
            <a:xfrm>
              <a:off x="1475" y="527"/>
              <a:ext cx="3801" cy="181"/>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 compare events are fed to the Action Qualifier Sub-Module</a:t>
              </a:r>
            </a:p>
          </p:txBody>
        </p:sp>
      </p:grpSp>
      <p:sp>
        <p:nvSpPr>
          <p:cNvPr id="90" name="Text Box 76"/>
          <p:cNvSpPr txBox="1">
            <a:spLocks noChangeArrowheads="1"/>
          </p:cNvSpPr>
          <p:nvPr/>
        </p:nvSpPr>
        <p:spPr bwMode="auto">
          <a:xfrm>
            <a:off x="2285422" y="180776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1" name="Text Box 76"/>
          <p:cNvSpPr txBox="1">
            <a:spLocks noChangeArrowheads="1"/>
          </p:cNvSpPr>
          <p:nvPr/>
        </p:nvSpPr>
        <p:spPr bwMode="auto">
          <a:xfrm>
            <a:off x="3514942" y="180308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2" name="Text Box 76"/>
          <p:cNvSpPr txBox="1">
            <a:spLocks noChangeArrowheads="1"/>
          </p:cNvSpPr>
          <p:nvPr/>
        </p:nvSpPr>
        <p:spPr bwMode="auto">
          <a:xfrm>
            <a:off x="4766902" y="179840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3" name="Text Box 69"/>
          <p:cNvSpPr txBox="1">
            <a:spLocks noChangeArrowheads="1"/>
          </p:cNvSpPr>
          <p:nvPr/>
        </p:nvSpPr>
        <p:spPr bwMode="auto">
          <a:xfrm>
            <a:off x="3508746" y="95398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4" name="Text Box 69"/>
          <p:cNvSpPr txBox="1">
            <a:spLocks noChangeArrowheads="1"/>
          </p:cNvSpPr>
          <p:nvPr/>
        </p:nvSpPr>
        <p:spPr bwMode="auto">
          <a:xfrm>
            <a:off x="4760706" y="95491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5" name="Text Box 69"/>
          <p:cNvSpPr txBox="1">
            <a:spLocks noChangeArrowheads="1"/>
          </p:cNvSpPr>
          <p:nvPr/>
        </p:nvSpPr>
        <p:spPr bwMode="auto">
          <a:xfrm>
            <a:off x="6007056" y="95584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6" name="Text Box 79"/>
          <p:cNvSpPr txBox="1">
            <a:spLocks noChangeArrowheads="1"/>
          </p:cNvSpPr>
          <p:nvPr/>
        </p:nvSpPr>
        <p:spPr bwMode="auto">
          <a:xfrm>
            <a:off x="2262530" y="279473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7" name="Text Box 79"/>
          <p:cNvSpPr txBox="1">
            <a:spLocks noChangeArrowheads="1"/>
          </p:cNvSpPr>
          <p:nvPr/>
        </p:nvSpPr>
        <p:spPr bwMode="auto">
          <a:xfrm>
            <a:off x="3503270" y="279566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8" name="Text Box 79"/>
          <p:cNvSpPr txBox="1">
            <a:spLocks noChangeArrowheads="1"/>
          </p:cNvSpPr>
          <p:nvPr/>
        </p:nvSpPr>
        <p:spPr bwMode="auto">
          <a:xfrm>
            <a:off x="4744010" y="279659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99" name="Text Box 79"/>
          <p:cNvSpPr txBox="1">
            <a:spLocks noChangeArrowheads="1"/>
          </p:cNvSpPr>
          <p:nvPr/>
        </p:nvSpPr>
        <p:spPr bwMode="auto">
          <a:xfrm>
            <a:off x="5995970" y="362780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0" name="Text Box 79"/>
          <p:cNvSpPr txBox="1">
            <a:spLocks noChangeArrowheads="1"/>
          </p:cNvSpPr>
          <p:nvPr/>
        </p:nvSpPr>
        <p:spPr bwMode="auto">
          <a:xfrm>
            <a:off x="4751480" y="362873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1" name="Text Box 79"/>
          <p:cNvSpPr txBox="1">
            <a:spLocks noChangeArrowheads="1"/>
          </p:cNvSpPr>
          <p:nvPr/>
        </p:nvSpPr>
        <p:spPr bwMode="auto">
          <a:xfrm>
            <a:off x="3512600" y="362966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2" name="Text Box 85"/>
          <p:cNvSpPr txBox="1">
            <a:spLocks noChangeArrowheads="1"/>
          </p:cNvSpPr>
          <p:nvPr/>
        </p:nvSpPr>
        <p:spPr bwMode="auto">
          <a:xfrm>
            <a:off x="3163010" y="466786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3" name="Text Box 85"/>
          <p:cNvSpPr txBox="1">
            <a:spLocks noChangeArrowheads="1"/>
          </p:cNvSpPr>
          <p:nvPr/>
        </p:nvSpPr>
        <p:spPr bwMode="auto">
          <a:xfrm>
            <a:off x="5009630" y="466879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4" name="Text Box 85"/>
          <p:cNvSpPr txBox="1">
            <a:spLocks noChangeArrowheads="1"/>
          </p:cNvSpPr>
          <p:nvPr/>
        </p:nvSpPr>
        <p:spPr bwMode="auto">
          <a:xfrm>
            <a:off x="5908160" y="551683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5" name="Text Box 85"/>
          <p:cNvSpPr txBox="1">
            <a:spLocks noChangeArrowheads="1"/>
          </p:cNvSpPr>
          <p:nvPr/>
        </p:nvSpPr>
        <p:spPr bwMode="auto">
          <a:xfrm>
            <a:off x="4091450" y="551776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6" name="Text Box 85"/>
          <p:cNvSpPr txBox="1">
            <a:spLocks noChangeArrowheads="1"/>
          </p:cNvSpPr>
          <p:nvPr/>
        </p:nvSpPr>
        <p:spPr bwMode="auto">
          <a:xfrm>
            <a:off x="2263520" y="551869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7" name="Text Box 76"/>
          <p:cNvSpPr txBox="1">
            <a:spLocks noChangeArrowheads="1"/>
          </p:cNvSpPr>
          <p:nvPr/>
        </p:nvSpPr>
        <p:spPr bwMode="auto">
          <a:xfrm>
            <a:off x="6007642" y="179933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8" name="Text Box 79"/>
          <p:cNvSpPr txBox="1">
            <a:spLocks noChangeArrowheads="1"/>
          </p:cNvSpPr>
          <p:nvPr/>
        </p:nvSpPr>
        <p:spPr bwMode="auto">
          <a:xfrm>
            <a:off x="2252340" y="363620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cs typeface="Arial" charset="0"/>
                <a:sym typeface="Symbol" pitchFamily="18" charset="2"/>
              </a:rPr>
              <a:t></a:t>
            </a:r>
          </a:p>
        </p:txBody>
      </p:sp>
      <p:sp>
        <p:nvSpPr>
          <p:cNvPr id="109" name="Rectangle 10"/>
          <p:cNvSpPr txBox="1">
            <a:spLocks noChangeArrowheads="1"/>
          </p:cNvSpPr>
          <p:nvPr/>
        </p:nvSpPr>
        <p:spPr>
          <a:xfrm>
            <a:off x="1743225" y="6409225"/>
            <a:ext cx="5647050" cy="361215"/>
          </a:xfrm>
          <a:prstGeom prst="rect">
            <a:avLst/>
          </a:prstGeom>
          <a:solidFill>
            <a:schemeClr val="accent2"/>
          </a:solidFill>
        </p:spPr>
        <p:txBody>
          <a:bodyPr tIns="91440"/>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itchFamily="2" charset="2"/>
              <a:buNone/>
            </a:pPr>
            <a:r>
              <a:rPr lang="en-US" sz="1800" b="0" i="1" dirty="0" smtClean="0"/>
              <a:t>CMPC and CMPD available for use as event triggers</a:t>
            </a:r>
            <a:endParaRPr lang="en-US" sz="1800" b="0" i="1" dirty="0"/>
          </a:p>
        </p:txBody>
      </p:sp>
    </p:spTree>
    <p:custDataLst>
      <p:tags r:id="rId1"/>
    </p:custDataLst>
    <p:extLst>
      <p:ext uri="{BB962C8B-B14F-4D97-AF65-F5344CB8AC3E}">
        <p14:creationId xmlns:p14="http://schemas.microsoft.com/office/powerpoint/2010/main" val="4280242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Compare </a:t>
            </a:r>
            <a:r>
              <a:rPr lang="en-US" dirty="0"/>
              <a:t>Functional </a:t>
            </a:r>
            <a:r>
              <a:rPr lang="en-US" dirty="0" smtClean="0"/>
              <a:t>Diagram</a:t>
            </a:r>
            <a:endParaRPr lang="en-US" dirty="0"/>
          </a:p>
        </p:txBody>
      </p:sp>
      <p:grpSp>
        <p:nvGrpSpPr>
          <p:cNvPr id="19" name="Group 18"/>
          <p:cNvGrpSpPr/>
          <p:nvPr/>
        </p:nvGrpSpPr>
        <p:grpSpPr>
          <a:xfrm>
            <a:off x="1848169" y="2006281"/>
            <a:ext cx="5464440" cy="2360646"/>
            <a:chOff x="1831391" y="2256625"/>
            <a:chExt cx="5464440" cy="2360646"/>
          </a:xfrm>
        </p:grpSpPr>
        <p:cxnSp>
          <p:nvCxnSpPr>
            <p:cNvPr id="94" name="Elbow Connector 93"/>
            <p:cNvCxnSpPr/>
            <p:nvPr/>
          </p:nvCxnSpPr>
          <p:spPr bwMode="auto">
            <a:xfrm rot="16200000" flipV="1">
              <a:off x="5038086" y="3628228"/>
              <a:ext cx="384481" cy="351291"/>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95" name="Elbow Connector 94"/>
            <p:cNvCxnSpPr/>
            <p:nvPr/>
          </p:nvCxnSpPr>
          <p:spPr bwMode="auto">
            <a:xfrm rot="5400000" flipH="1" flipV="1">
              <a:off x="3535997" y="3627031"/>
              <a:ext cx="384481" cy="351291"/>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93" name="Elbow Connector 92"/>
            <p:cNvCxnSpPr/>
            <p:nvPr/>
          </p:nvCxnSpPr>
          <p:spPr bwMode="auto">
            <a:xfrm rot="5400000">
              <a:off x="5036666" y="2876570"/>
              <a:ext cx="384481" cy="351291"/>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92" name="Elbow Connector 91"/>
            <p:cNvCxnSpPr>
              <a:stCxn id="48" idx="2"/>
            </p:cNvCxnSpPr>
            <p:nvPr/>
          </p:nvCxnSpPr>
          <p:spPr bwMode="auto">
            <a:xfrm rot="16200000" flipH="1">
              <a:off x="3534576" y="2875373"/>
              <a:ext cx="384480" cy="351292"/>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45" name="Rectangle 44"/>
            <p:cNvSpPr/>
            <p:nvPr/>
          </p:nvSpPr>
          <p:spPr bwMode="auto">
            <a:xfrm>
              <a:off x="3011669" y="2266404"/>
              <a:ext cx="1366110" cy="436068"/>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46" name="TextBox 45"/>
            <p:cNvSpPr txBox="1"/>
            <p:nvPr/>
          </p:nvSpPr>
          <p:spPr>
            <a:xfrm>
              <a:off x="3325232" y="2256625"/>
              <a:ext cx="738985" cy="246221"/>
            </a:xfrm>
            <a:prstGeom prst="rect">
              <a:avLst/>
            </a:prstGeom>
            <a:noFill/>
            <a:ln>
              <a:noFill/>
            </a:ln>
          </p:spPr>
          <p:txBody>
            <a:bodyPr wrap="none" lIns="0" tIns="0" rIns="0" bIns="0" rtlCol="0" anchor="ctr" anchorCtr="0">
              <a:spAutoFit/>
            </a:bodyPr>
            <a:lstStyle/>
            <a:p>
              <a:pPr algn="ctr">
                <a:lnSpc>
                  <a:spcPct val="100000"/>
                </a:lnSpc>
                <a:spcBef>
                  <a:spcPts val="0"/>
                </a:spcBef>
              </a:pPr>
              <a:r>
                <a:rPr lang="en-US" sz="1600" b="0" i="1" dirty="0" smtClean="0">
                  <a:solidFill>
                    <a:schemeClr val="dk1"/>
                  </a:solidFill>
                  <a:effectLst/>
                  <a:latin typeface="+mn-lt"/>
                </a:rPr>
                <a:t>Shadow</a:t>
              </a:r>
              <a:endParaRPr lang="en-US" sz="1800" b="0" i="1" dirty="0" smtClean="0">
                <a:solidFill>
                  <a:schemeClr val="dk1"/>
                </a:solidFill>
                <a:effectLst/>
                <a:latin typeface="+mn-lt"/>
              </a:endParaRPr>
            </a:p>
          </p:txBody>
        </p:sp>
        <p:sp>
          <p:nvSpPr>
            <p:cNvPr id="47" name="Rectangle 46"/>
            <p:cNvSpPr/>
            <p:nvPr/>
          </p:nvSpPr>
          <p:spPr bwMode="auto">
            <a:xfrm>
              <a:off x="2876351" y="2489450"/>
              <a:ext cx="1349638" cy="36933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48" name="TextBox 47"/>
            <p:cNvSpPr txBox="1"/>
            <p:nvPr/>
          </p:nvSpPr>
          <p:spPr>
            <a:xfrm>
              <a:off x="2876350" y="2489447"/>
              <a:ext cx="1349639" cy="369332"/>
            </a:xfrm>
            <a:prstGeom prst="rect">
              <a:avLst/>
            </a:prstGeom>
            <a:noFill/>
            <a:ln>
              <a:noFill/>
            </a:ln>
          </p:spPr>
          <p:txBody>
            <a:bodyPr wrap="square" lIns="0" rIns="0" rtlCol="0" anchor="ctr" anchorCtr="0">
              <a:spAutoFit/>
            </a:bodyPr>
            <a:lstStyle/>
            <a:p>
              <a:pPr algn="ctr">
                <a:lnSpc>
                  <a:spcPct val="100000"/>
                </a:lnSpc>
                <a:spcBef>
                  <a:spcPts val="0"/>
                </a:spcBef>
              </a:pPr>
              <a:r>
                <a:rPr lang="en-US" sz="1800" dirty="0" smtClean="0">
                  <a:solidFill>
                    <a:schemeClr val="dk1"/>
                  </a:solidFill>
                  <a:effectLst/>
                  <a:latin typeface="+mn-lt"/>
                </a:rPr>
                <a:t>Compare  A</a:t>
              </a:r>
            </a:p>
          </p:txBody>
        </p:sp>
        <p:sp>
          <p:nvSpPr>
            <p:cNvPr id="50" name="Rectangle 49"/>
            <p:cNvSpPr/>
            <p:nvPr/>
          </p:nvSpPr>
          <p:spPr bwMode="auto">
            <a:xfrm>
              <a:off x="3215587" y="3243263"/>
              <a:ext cx="2714528" cy="36933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1" name="TextBox 50"/>
            <p:cNvSpPr txBox="1"/>
            <p:nvPr/>
          </p:nvSpPr>
          <p:spPr>
            <a:xfrm>
              <a:off x="3443276" y="3243260"/>
              <a:ext cx="2259154" cy="369332"/>
            </a:xfrm>
            <a:prstGeom prst="rect">
              <a:avLst/>
            </a:prstGeom>
            <a:noFill/>
            <a:ln>
              <a:noFill/>
            </a:ln>
          </p:spPr>
          <p:txBody>
            <a:bodyPr wrap="square" rtlCol="0" anchor="ctr" anchorCtr="0">
              <a:spAutoFit/>
            </a:bodyPr>
            <a:lstStyle/>
            <a:p>
              <a:pPr algn="ctr">
                <a:lnSpc>
                  <a:spcPct val="100000"/>
                </a:lnSpc>
                <a:spcBef>
                  <a:spcPts val="0"/>
                </a:spcBef>
              </a:pPr>
              <a:r>
                <a:rPr lang="en-US" sz="1800" dirty="0" smtClean="0">
                  <a:solidFill>
                    <a:schemeClr val="dk1"/>
                  </a:solidFill>
                  <a:effectLst/>
                  <a:latin typeface="+mn-lt"/>
                </a:rPr>
                <a:t>Counter Compare</a:t>
              </a:r>
            </a:p>
          </p:txBody>
        </p:sp>
        <p:sp>
          <p:nvSpPr>
            <p:cNvPr id="54" name="Rectangle 53"/>
            <p:cNvSpPr/>
            <p:nvPr/>
          </p:nvSpPr>
          <p:spPr bwMode="auto">
            <a:xfrm>
              <a:off x="4867191" y="2266404"/>
              <a:ext cx="1366110" cy="436068"/>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5" name="TextBox 54"/>
            <p:cNvSpPr txBox="1"/>
            <p:nvPr/>
          </p:nvSpPr>
          <p:spPr>
            <a:xfrm>
              <a:off x="5180754" y="2256625"/>
              <a:ext cx="738985" cy="246221"/>
            </a:xfrm>
            <a:prstGeom prst="rect">
              <a:avLst/>
            </a:prstGeom>
            <a:noFill/>
            <a:ln>
              <a:noFill/>
            </a:ln>
          </p:spPr>
          <p:txBody>
            <a:bodyPr wrap="none" lIns="0" tIns="0" rIns="0" bIns="0" rtlCol="0" anchor="ctr" anchorCtr="0">
              <a:spAutoFit/>
            </a:bodyPr>
            <a:lstStyle/>
            <a:p>
              <a:pPr algn="ctr">
                <a:lnSpc>
                  <a:spcPct val="100000"/>
                </a:lnSpc>
                <a:spcBef>
                  <a:spcPts val="0"/>
                </a:spcBef>
              </a:pPr>
              <a:r>
                <a:rPr lang="en-US" sz="1600" b="0" i="1" dirty="0" smtClean="0">
                  <a:solidFill>
                    <a:schemeClr val="dk1"/>
                  </a:solidFill>
                  <a:effectLst/>
                  <a:latin typeface="+mn-lt"/>
                </a:rPr>
                <a:t>Shadow</a:t>
              </a:r>
              <a:endParaRPr lang="en-US" sz="1800" b="0" i="1" dirty="0" smtClean="0">
                <a:solidFill>
                  <a:schemeClr val="dk1"/>
                </a:solidFill>
                <a:effectLst/>
                <a:latin typeface="+mn-lt"/>
              </a:endParaRPr>
            </a:p>
          </p:txBody>
        </p:sp>
        <p:sp>
          <p:nvSpPr>
            <p:cNvPr id="56" name="Rectangle 55"/>
            <p:cNvSpPr/>
            <p:nvPr/>
          </p:nvSpPr>
          <p:spPr bwMode="auto">
            <a:xfrm>
              <a:off x="4731873" y="2489450"/>
              <a:ext cx="1349638" cy="36933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7" name="TextBox 56"/>
            <p:cNvSpPr txBox="1"/>
            <p:nvPr/>
          </p:nvSpPr>
          <p:spPr>
            <a:xfrm>
              <a:off x="4731872" y="2489447"/>
              <a:ext cx="1349639" cy="369332"/>
            </a:xfrm>
            <a:prstGeom prst="rect">
              <a:avLst/>
            </a:prstGeom>
            <a:noFill/>
            <a:ln>
              <a:noFill/>
            </a:ln>
          </p:spPr>
          <p:txBody>
            <a:bodyPr wrap="square" lIns="0" rIns="0" rtlCol="0" anchor="ctr" anchorCtr="0">
              <a:spAutoFit/>
            </a:bodyPr>
            <a:lstStyle/>
            <a:p>
              <a:pPr algn="ctr">
                <a:lnSpc>
                  <a:spcPct val="100000"/>
                </a:lnSpc>
                <a:spcBef>
                  <a:spcPts val="0"/>
                </a:spcBef>
              </a:pPr>
              <a:r>
                <a:rPr lang="en-US" sz="1800" dirty="0" smtClean="0">
                  <a:solidFill>
                    <a:schemeClr val="dk1"/>
                  </a:solidFill>
                  <a:effectLst/>
                  <a:latin typeface="+mn-lt"/>
                </a:rPr>
                <a:t>Compare  B</a:t>
              </a:r>
            </a:p>
          </p:txBody>
        </p:sp>
        <p:sp>
          <p:nvSpPr>
            <p:cNvPr id="69" name="Rectangle 68"/>
            <p:cNvSpPr/>
            <p:nvPr/>
          </p:nvSpPr>
          <p:spPr bwMode="auto">
            <a:xfrm>
              <a:off x="3011669" y="4181203"/>
              <a:ext cx="1366110" cy="436068"/>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70" name="TextBox 69"/>
            <p:cNvSpPr txBox="1"/>
            <p:nvPr/>
          </p:nvSpPr>
          <p:spPr>
            <a:xfrm>
              <a:off x="3325232" y="4355982"/>
              <a:ext cx="738985" cy="246221"/>
            </a:xfrm>
            <a:prstGeom prst="rect">
              <a:avLst/>
            </a:prstGeom>
            <a:noFill/>
            <a:ln>
              <a:noFill/>
            </a:ln>
          </p:spPr>
          <p:txBody>
            <a:bodyPr wrap="none" lIns="0" tIns="0" rIns="0" bIns="0" rtlCol="0" anchor="ctr" anchorCtr="0">
              <a:spAutoFit/>
            </a:bodyPr>
            <a:lstStyle/>
            <a:p>
              <a:pPr algn="ctr">
                <a:lnSpc>
                  <a:spcPct val="100000"/>
                </a:lnSpc>
                <a:spcBef>
                  <a:spcPts val="0"/>
                </a:spcBef>
              </a:pPr>
              <a:r>
                <a:rPr lang="en-US" sz="1600" b="0" i="1" dirty="0" smtClean="0">
                  <a:solidFill>
                    <a:schemeClr val="dk1"/>
                  </a:solidFill>
                  <a:effectLst/>
                  <a:latin typeface="+mn-lt"/>
                </a:rPr>
                <a:t>Shadow</a:t>
              </a:r>
              <a:endParaRPr lang="en-US" sz="1800" b="0" i="1" dirty="0" smtClean="0">
                <a:solidFill>
                  <a:schemeClr val="dk1"/>
                </a:solidFill>
                <a:effectLst/>
                <a:latin typeface="+mn-lt"/>
              </a:endParaRPr>
            </a:p>
          </p:txBody>
        </p:sp>
        <p:sp>
          <p:nvSpPr>
            <p:cNvPr id="71" name="Rectangle 70"/>
            <p:cNvSpPr/>
            <p:nvPr/>
          </p:nvSpPr>
          <p:spPr bwMode="auto">
            <a:xfrm>
              <a:off x="2876351" y="3997291"/>
              <a:ext cx="1349638" cy="36933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72" name="TextBox 71"/>
            <p:cNvSpPr txBox="1"/>
            <p:nvPr/>
          </p:nvSpPr>
          <p:spPr>
            <a:xfrm>
              <a:off x="2876350" y="3997288"/>
              <a:ext cx="1349639" cy="369332"/>
            </a:xfrm>
            <a:prstGeom prst="rect">
              <a:avLst/>
            </a:prstGeom>
            <a:noFill/>
            <a:ln>
              <a:noFill/>
            </a:ln>
          </p:spPr>
          <p:txBody>
            <a:bodyPr wrap="square" lIns="0" rIns="0" rtlCol="0" anchor="ctr" anchorCtr="0">
              <a:spAutoFit/>
            </a:bodyPr>
            <a:lstStyle/>
            <a:p>
              <a:pPr algn="ctr">
                <a:lnSpc>
                  <a:spcPct val="100000"/>
                </a:lnSpc>
                <a:spcBef>
                  <a:spcPts val="0"/>
                </a:spcBef>
              </a:pPr>
              <a:r>
                <a:rPr lang="en-US" sz="1800" dirty="0" smtClean="0">
                  <a:solidFill>
                    <a:schemeClr val="dk1"/>
                  </a:solidFill>
                  <a:effectLst/>
                  <a:latin typeface="+mn-lt"/>
                </a:rPr>
                <a:t>Compare  C</a:t>
              </a:r>
            </a:p>
          </p:txBody>
        </p:sp>
        <p:sp>
          <p:nvSpPr>
            <p:cNvPr id="74" name="Rectangle 73"/>
            <p:cNvSpPr/>
            <p:nvPr/>
          </p:nvSpPr>
          <p:spPr bwMode="auto">
            <a:xfrm>
              <a:off x="4867191" y="4181203"/>
              <a:ext cx="1366110" cy="436068"/>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75" name="TextBox 74"/>
            <p:cNvSpPr txBox="1"/>
            <p:nvPr/>
          </p:nvSpPr>
          <p:spPr>
            <a:xfrm>
              <a:off x="5180754" y="4355982"/>
              <a:ext cx="738985" cy="246221"/>
            </a:xfrm>
            <a:prstGeom prst="rect">
              <a:avLst/>
            </a:prstGeom>
            <a:noFill/>
            <a:ln>
              <a:noFill/>
            </a:ln>
          </p:spPr>
          <p:txBody>
            <a:bodyPr wrap="none" lIns="0" tIns="0" rIns="0" bIns="0" rtlCol="0" anchor="ctr" anchorCtr="0">
              <a:spAutoFit/>
            </a:bodyPr>
            <a:lstStyle/>
            <a:p>
              <a:pPr algn="ctr">
                <a:lnSpc>
                  <a:spcPct val="100000"/>
                </a:lnSpc>
                <a:spcBef>
                  <a:spcPts val="0"/>
                </a:spcBef>
              </a:pPr>
              <a:r>
                <a:rPr lang="en-US" sz="1600" b="0" i="1" dirty="0" smtClean="0">
                  <a:solidFill>
                    <a:schemeClr val="dk1"/>
                  </a:solidFill>
                  <a:effectLst/>
                  <a:latin typeface="+mn-lt"/>
                </a:rPr>
                <a:t>Shadow</a:t>
              </a:r>
              <a:endParaRPr lang="en-US" sz="1800" b="0" i="1" dirty="0" smtClean="0">
                <a:solidFill>
                  <a:schemeClr val="dk1"/>
                </a:solidFill>
                <a:effectLst/>
                <a:latin typeface="+mn-lt"/>
              </a:endParaRPr>
            </a:p>
          </p:txBody>
        </p:sp>
        <p:sp>
          <p:nvSpPr>
            <p:cNvPr id="76" name="Rectangle 75"/>
            <p:cNvSpPr/>
            <p:nvPr/>
          </p:nvSpPr>
          <p:spPr bwMode="auto">
            <a:xfrm>
              <a:off x="4731873" y="3997291"/>
              <a:ext cx="1349638" cy="36933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77" name="TextBox 76"/>
            <p:cNvSpPr txBox="1"/>
            <p:nvPr/>
          </p:nvSpPr>
          <p:spPr>
            <a:xfrm>
              <a:off x="4731872" y="3997288"/>
              <a:ext cx="1349639" cy="369332"/>
            </a:xfrm>
            <a:prstGeom prst="rect">
              <a:avLst/>
            </a:prstGeom>
            <a:noFill/>
            <a:ln>
              <a:noFill/>
            </a:ln>
          </p:spPr>
          <p:txBody>
            <a:bodyPr wrap="square" lIns="0" rIns="0" rtlCol="0" anchor="ctr" anchorCtr="0">
              <a:spAutoFit/>
            </a:bodyPr>
            <a:lstStyle/>
            <a:p>
              <a:pPr algn="ctr">
                <a:lnSpc>
                  <a:spcPct val="100000"/>
                </a:lnSpc>
                <a:spcBef>
                  <a:spcPts val="0"/>
                </a:spcBef>
              </a:pPr>
              <a:r>
                <a:rPr lang="en-US" sz="1800" dirty="0" smtClean="0">
                  <a:solidFill>
                    <a:schemeClr val="dk1"/>
                  </a:solidFill>
                  <a:effectLst/>
                  <a:latin typeface="+mn-lt"/>
                </a:rPr>
                <a:t>Compare  D</a:t>
              </a:r>
            </a:p>
          </p:txBody>
        </p:sp>
        <p:cxnSp>
          <p:nvCxnSpPr>
            <p:cNvPr id="97" name="Straight Arrow Connector 96"/>
            <p:cNvCxnSpPr>
              <a:stCxn id="50" idx="1"/>
            </p:cNvCxnSpPr>
            <p:nvPr/>
          </p:nvCxnSpPr>
          <p:spPr bwMode="auto">
            <a:xfrm flipH="1">
              <a:off x="1831391" y="3427928"/>
              <a:ext cx="1384196" cy="0"/>
            </a:xfrm>
            <a:prstGeom prst="straightConnector1">
              <a:avLst/>
            </a:prstGeom>
            <a:solidFill>
              <a:schemeClr val="accent1"/>
            </a:solidFill>
            <a:ln w="12700" cap="flat" cmpd="sng" algn="ctr">
              <a:solidFill>
                <a:schemeClr val="tx1"/>
              </a:solidFill>
              <a:prstDash val="solid"/>
              <a:round/>
              <a:headEnd type="triangle" w="med" len="med"/>
              <a:tailEnd type="none"/>
            </a:ln>
            <a:effectLst/>
          </p:spPr>
        </p:cxnSp>
        <p:cxnSp>
          <p:nvCxnSpPr>
            <p:cNvPr id="99" name="Straight Arrow Connector 98"/>
            <p:cNvCxnSpPr>
              <a:stCxn id="50" idx="3"/>
            </p:cNvCxnSpPr>
            <p:nvPr/>
          </p:nvCxnSpPr>
          <p:spPr bwMode="auto">
            <a:xfrm>
              <a:off x="5930115" y="3427928"/>
              <a:ext cx="136571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00" name="TextBox 99"/>
            <p:cNvSpPr txBox="1"/>
            <p:nvPr/>
          </p:nvSpPr>
          <p:spPr>
            <a:xfrm>
              <a:off x="1917925" y="3120151"/>
              <a:ext cx="1051891" cy="307777"/>
            </a:xfrm>
            <a:prstGeom prst="rect">
              <a:avLst/>
            </a:prstGeom>
            <a:noFill/>
            <a:ln>
              <a:noFill/>
            </a:ln>
          </p:spPr>
          <p:txBody>
            <a:bodyPr wrap="none" rtlCol="0" anchor="ctr" anchorCtr="0">
              <a:spAutoFit/>
            </a:bodyPr>
            <a:lstStyle/>
            <a:p>
              <a:pPr algn="ctr">
                <a:lnSpc>
                  <a:spcPct val="100000"/>
                </a:lnSpc>
                <a:spcBef>
                  <a:spcPts val="0"/>
                </a:spcBef>
              </a:pPr>
              <a:r>
                <a:rPr lang="en-US" sz="1400" b="0" dirty="0" smtClean="0">
                  <a:solidFill>
                    <a:schemeClr val="dk1"/>
                  </a:solidFill>
                  <a:effectLst/>
                  <a:latin typeface="+mn-lt"/>
                </a:rPr>
                <a:t>TB Signals</a:t>
              </a:r>
              <a:endParaRPr lang="en-US" sz="1800" b="0" dirty="0" smtClean="0">
                <a:solidFill>
                  <a:schemeClr val="dk1"/>
                </a:solidFill>
                <a:effectLst/>
                <a:latin typeface="+mn-lt"/>
              </a:endParaRPr>
            </a:p>
          </p:txBody>
        </p:sp>
        <p:sp>
          <p:nvSpPr>
            <p:cNvPr id="101" name="TextBox 100"/>
            <p:cNvSpPr txBox="1"/>
            <p:nvPr/>
          </p:nvSpPr>
          <p:spPr>
            <a:xfrm>
              <a:off x="6189078" y="3127782"/>
              <a:ext cx="971741" cy="585610"/>
            </a:xfrm>
            <a:prstGeom prst="rect">
              <a:avLst/>
            </a:prstGeom>
            <a:noFill/>
            <a:ln>
              <a:noFill/>
            </a:ln>
          </p:spPr>
          <p:txBody>
            <a:bodyPr wrap="none" rtlCol="0" anchor="ctr" anchorCtr="0">
              <a:spAutoFit/>
            </a:bodyPr>
            <a:lstStyle/>
            <a:p>
              <a:pPr algn="ctr">
                <a:lnSpc>
                  <a:spcPct val="120000"/>
                </a:lnSpc>
                <a:spcBef>
                  <a:spcPts val="0"/>
                </a:spcBef>
              </a:pPr>
              <a:r>
                <a:rPr lang="en-US" sz="1400" b="0" dirty="0" smtClean="0">
                  <a:solidFill>
                    <a:schemeClr val="dk1"/>
                  </a:solidFill>
                  <a:effectLst/>
                  <a:latin typeface="+mn-lt"/>
                </a:rPr>
                <a:t>Signals to</a:t>
              </a:r>
            </a:p>
            <a:p>
              <a:pPr algn="ctr">
                <a:lnSpc>
                  <a:spcPct val="120000"/>
                </a:lnSpc>
                <a:spcBef>
                  <a:spcPts val="0"/>
                </a:spcBef>
              </a:pPr>
              <a:r>
                <a:rPr lang="en-US" sz="1400" b="0" dirty="0" smtClean="0">
                  <a:solidFill>
                    <a:schemeClr val="dk1"/>
                  </a:solidFill>
                  <a:latin typeface="+mn-lt"/>
                </a:rPr>
                <a:t>AQ &amp; ET</a:t>
              </a:r>
              <a:endParaRPr lang="en-US" sz="1800" b="0" dirty="0" smtClean="0">
                <a:solidFill>
                  <a:schemeClr val="dk1"/>
                </a:solidFill>
                <a:effectLst/>
                <a:latin typeface="+mn-lt"/>
              </a:endParaRPr>
            </a:p>
          </p:txBody>
        </p:sp>
      </p:grpSp>
      <p:sp>
        <p:nvSpPr>
          <p:cNvPr id="30" name="Text Box 238"/>
          <p:cNvSpPr txBox="1">
            <a:spLocks noChangeArrowheads="1"/>
          </p:cNvSpPr>
          <p:nvPr/>
        </p:nvSpPr>
        <p:spPr bwMode="auto">
          <a:xfrm>
            <a:off x="628352" y="916076"/>
            <a:ext cx="7299806" cy="313932"/>
          </a:xfrm>
          <a:prstGeom prst="rect">
            <a:avLst/>
          </a:prstGeom>
          <a:noFill/>
          <a:ln w="12700" algn="ctr">
            <a:noFill/>
            <a:miter lim="800000"/>
            <a:headEnd type="none" w="sm" len="sm"/>
            <a:tailEnd type="none" w="sm" len="sm"/>
          </a:ln>
          <a:effectLst/>
        </p:spPr>
        <p:txBody>
          <a:bodyPr wrap="square">
            <a:spAutoFit/>
          </a:bodyPr>
          <a:lstStyle/>
          <a:p>
            <a:pPr algn="ctr"/>
            <a:r>
              <a:rPr lang="en-US" sz="1800" dirty="0" err="1" smtClean="0">
                <a:solidFill>
                  <a:schemeClr val="accent4">
                    <a:lumMod val="75000"/>
                  </a:schemeClr>
                </a:solidFill>
                <a:latin typeface="Arial" panose="020B0604020202020204" pitchFamily="34" charset="0"/>
                <a:cs typeface="Arial" panose="020B0604020202020204" pitchFamily="34" charset="0"/>
              </a:rPr>
              <a:t>EPWM_setCounterCompareValue</a:t>
            </a:r>
            <a:r>
              <a:rPr lang="en-US" sz="1800" dirty="0" smtClean="0">
                <a:solidFill>
                  <a:schemeClr val="accent4">
                    <a:lumMod val="75000"/>
                  </a:schemeClr>
                </a:solidFill>
                <a:latin typeface="Arial" panose="020B0604020202020204" pitchFamily="34" charset="0"/>
                <a:cs typeface="Arial" panose="020B0604020202020204" pitchFamily="34" charset="0"/>
              </a:rPr>
              <a:t>(</a:t>
            </a:r>
            <a:r>
              <a:rPr lang="en-US" sz="1800" b="0" i="1" dirty="0" smtClean="0">
                <a:solidFill>
                  <a:srgbClr val="00B050"/>
                </a:solidFill>
                <a:latin typeface="Arial" pitchFamily="34" charset="0"/>
                <a:cs typeface="Arial" pitchFamily="34" charset="0"/>
              </a:rPr>
              <a:t>base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smtClean="0">
                <a:solidFill>
                  <a:srgbClr val="00B050"/>
                </a:solidFill>
                <a:latin typeface="Arial" pitchFamily="34" charset="0"/>
                <a:cs typeface="Arial" pitchFamily="34" charset="0"/>
              </a:rPr>
              <a:t>compModule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smtClean="0">
                <a:solidFill>
                  <a:srgbClr val="00B050"/>
                </a:solidFill>
                <a:latin typeface="Arial" pitchFamily="34" charset="0"/>
                <a:cs typeface="Arial" pitchFamily="34" charset="0"/>
              </a:rPr>
              <a:t>compCount</a:t>
            </a:r>
            <a:r>
              <a:rPr lang="en-US" sz="1800" dirty="0" smtClean="0">
                <a:solidFill>
                  <a:schemeClr val="accent4">
                    <a:lumMod val="75000"/>
                  </a:schemeClr>
                </a:solidFill>
                <a:latin typeface="Arial" pitchFamily="34" charset="0"/>
                <a:cs typeface="Arial" pitchFamily="34" charset="0"/>
              </a:rPr>
              <a:t>); </a:t>
            </a:r>
            <a:endParaRPr lang="en-US" sz="1100" dirty="0">
              <a:solidFill>
                <a:schemeClr val="accent4">
                  <a:lumMod val="75000"/>
                </a:schemeClr>
              </a:solidFill>
              <a:effectLst/>
              <a:latin typeface="Arial" pitchFamily="34" charset="0"/>
              <a:cs typeface="Arial" pitchFamily="34" charset="0"/>
            </a:endParaRPr>
          </a:p>
        </p:txBody>
      </p:sp>
      <p:sp>
        <p:nvSpPr>
          <p:cNvPr id="31" name="Text Box 238"/>
          <p:cNvSpPr txBox="1">
            <a:spLocks noChangeArrowheads="1"/>
          </p:cNvSpPr>
          <p:nvPr/>
        </p:nvSpPr>
        <p:spPr bwMode="auto">
          <a:xfrm>
            <a:off x="688043" y="5982760"/>
            <a:ext cx="7790662" cy="313932"/>
          </a:xfrm>
          <a:prstGeom prst="rect">
            <a:avLst/>
          </a:prstGeom>
          <a:noFill/>
          <a:ln w="12700" algn="ctr">
            <a:noFill/>
            <a:miter lim="800000"/>
            <a:headEnd type="none" w="sm" len="sm"/>
            <a:tailEnd type="none" w="sm" len="sm"/>
          </a:ln>
          <a:effectLst/>
        </p:spPr>
        <p:txBody>
          <a:bodyPr wrap="square" lIns="0" rIns="0">
            <a:spAutoFit/>
          </a:bodyPr>
          <a:lstStyle/>
          <a:p>
            <a:pPr algn="ctr"/>
            <a:r>
              <a:rPr lang="en-US" sz="1800" dirty="0" err="1" smtClean="0">
                <a:solidFill>
                  <a:schemeClr val="accent4">
                    <a:lumMod val="75000"/>
                  </a:schemeClr>
                </a:solidFill>
                <a:latin typeface="Arial" panose="020B0604020202020204" pitchFamily="34" charset="0"/>
                <a:cs typeface="Arial" panose="020B0604020202020204" pitchFamily="34" charset="0"/>
              </a:rPr>
              <a:t>EPWM_disableCounterCompareShadowLoadMode</a:t>
            </a:r>
            <a:r>
              <a:rPr lang="en-US" sz="1800" dirty="0" smtClean="0">
                <a:solidFill>
                  <a:schemeClr val="accent4">
                    <a:lumMod val="75000"/>
                  </a:schemeClr>
                </a:solidFill>
                <a:latin typeface="Arial" panose="020B0604020202020204" pitchFamily="34" charset="0"/>
                <a:cs typeface="Arial" panose="020B0604020202020204" pitchFamily="34" charset="0"/>
              </a:rPr>
              <a:t>(</a:t>
            </a:r>
            <a:r>
              <a:rPr lang="en-US" sz="1800" b="0" i="1" dirty="0" smtClean="0">
                <a:solidFill>
                  <a:srgbClr val="00B050"/>
                </a:solidFill>
                <a:latin typeface="Arial" pitchFamily="34" charset="0"/>
                <a:cs typeface="Arial" pitchFamily="34" charset="0"/>
              </a:rPr>
              <a:t>base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smtClean="0">
                <a:solidFill>
                  <a:srgbClr val="00B050"/>
                </a:solidFill>
                <a:latin typeface="Arial" pitchFamily="34" charset="0"/>
                <a:cs typeface="Arial" pitchFamily="34" charset="0"/>
              </a:rPr>
              <a:t>compModule</a:t>
            </a:r>
            <a:r>
              <a:rPr lang="en-US" sz="1800" dirty="0" smtClean="0">
                <a:solidFill>
                  <a:schemeClr val="accent4">
                    <a:lumMod val="75000"/>
                  </a:schemeClr>
                </a:solidFill>
                <a:latin typeface="Arial" pitchFamily="34" charset="0"/>
                <a:cs typeface="Arial" pitchFamily="34" charset="0"/>
              </a:rPr>
              <a:t>); </a:t>
            </a:r>
            <a:endParaRPr lang="en-US" sz="1100" dirty="0">
              <a:solidFill>
                <a:schemeClr val="accent4">
                  <a:lumMod val="75000"/>
                </a:schemeClr>
              </a:solidFill>
              <a:effectLst/>
              <a:latin typeface="Arial" pitchFamily="34" charset="0"/>
              <a:cs typeface="Arial" pitchFamily="34" charset="0"/>
            </a:endParaRPr>
          </a:p>
        </p:txBody>
      </p:sp>
      <p:sp>
        <p:nvSpPr>
          <p:cNvPr id="32" name="Text Box 238"/>
          <p:cNvSpPr txBox="1">
            <a:spLocks noChangeArrowheads="1"/>
          </p:cNvSpPr>
          <p:nvPr/>
        </p:nvSpPr>
        <p:spPr bwMode="auto">
          <a:xfrm>
            <a:off x="327849" y="5151926"/>
            <a:ext cx="8511050" cy="313932"/>
          </a:xfrm>
          <a:prstGeom prst="rect">
            <a:avLst/>
          </a:prstGeom>
          <a:noFill/>
          <a:ln w="12700" algn="ctr">
            <a:noFill/>
            <a:miter lim="800000"/>
            <a:headEnd type="none" w="sm" len="sm"/>
            <a:tailEnd type="none" w="sm" len="sm"/>
          </a:ln>
          <a:effectLst/>
        </p:spPr>
        <p:txBody>
          <a:bodyPr wrap="square" lIns="0" rIns="0">
            <a:spAutoFit/>
          </a:bodyPr>
          <a:lstStyle/>
          <a:p>
            <a:pPr algn="ctr"/>
            <a:r>
              <a:rPr lang="en-US" sz="1800" dirty="0" err="1" smtClean="0">
                <a:solidFill>
                  <a:schemeClr val="accent4">
                    <a:lumMod val="75000"/>
                  </a:schemeClr>
                </a:solidFill>
                <a:latin typeface="Arial" panose="020B0604020202020204" pitchFamily="34" charset="0"/>
                <a:cs typeface="Arial" panose="020B0604020202020204" pitchFamily="34" charset="0"/>
              </a:rPr>
              <a:t>EPWM_setCounterCompareShadowLoadMode</a:t>
            </a:r>
            <a:r>
              <a:rPr lang="en-US" sz="1800" dirty="0" smtClean="0">
                <a:solidFill>
                  <a:schemeClr val="accent4">
                    <a:lumMod val="75000"/>
                  </a:schemeClr>
                </a:solidFill>
                <a:latin typeface="Arial" panose="020B0604020202020204" pitchFamily="34" charset="0"/>
                <a:cs typeface="Arial" panose="020B0604020202020204" pitchFamily="34" charset="0"/>
              </a:rPr>
              <a:t>(</a:t>
            </a:r>
            <a:r>
              <a:rPr lang="en-US" sz="1800" b="0" i="1" dirty="0" smtClean="0">
                <a:solidFill>
                  <a:srgbClr val="00B050"/>
                </a:solidFill>
                <a:latin typeface="Arial" pitchFamily="34" charset="0"/>
                <a:cs typeface="Arial" pitchFamily="34" charset="0"/>
              </a:rPr>
              <a:t>base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smtClean="0">
                <a:solidFill>
                  <a:srgbClr val="00B050"/>
                </a:solidFill>
                <a:latin typeface="Arial" pitchFamily="34" charset="0"/>
                <a:cs typeface="Arial" pitchFamily="34" charset="0"/>
              </a:rPr>
              <a:t>compModule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a:solidFill>
                  <a:srgbClr val="00B050"/>
                </a:solidFill>
                <a:latin typeface="Arial" pitchFamily="34" charset="0"/>
                <a:cs typeface="Arial" pitchFamily="34" charset="0"/>
              </a:rPr>
              <a:t>loadMode</a:t>
            </a:r>
            <a:r>
              <a:rPr lang="en-US" sz="1800" dirty="0" smtClean="0">
                <a:solidFill>
                  <a:schemeClr val="accent4">
                    <a:lumMod val="75000"/>
                  </a:schemeClr>
                </a:solidFill>
                <a:latin typeface="Arial" pitchFamily="34" charset="0"/>
                <a:cs typeface="Arial" pitchFamily="34" charset="0"/>
              </a:rPr>
              <a:t>); </a:t>
            </a:r>
            <a:endParaRPr lang="en-US" sz="1100" dirty="0">
              <a:solidFill>
                <a:schemeClr val="accent4">
                  <a:lumMod val="75000"/>
                </a:schemeClr>
              </a:solidFill>
              <a:effectLst/>
              <a:latin typeface="Arial" pitchFamily="34" charset="0"/>
              <a:cs typeface="Arial" pitchFamily="34" charset="0"/>
            </a:endParaRPr>
          </a:p>
        </p:txBody>
      </p:sp>
      <p:cxnSp>
        <p:nvCxnSpPr>
          <p:cNvPr id="4" name="Elbow Connector 3"/>
          <p:cNvCxnSpPr/>
          <p:nvPr/>
        </p:nvCxnSpPr>
        <p:spPr bwMode="auto">
          <a:xfrm>
            <a:off x="2008349" y="1205385"/>
            <a:ext cx="1020100" cy="924008"/>
          </a:xfrm>
          <a:prstGeom prst="bentConnector3">
            <a:avLst>
              <a:gd name="adj1" fmla="val -16"/>
            </a:avLst>
          </a:prstGeom>
          <a:solidFill>
            <a:schemeClr val="accent1"/>
          </a:solidFill>
          <a:ln w="12700" cap="flat" cmpd="sng" algn="ctr">
            <a:solidFill>
              <a:schemeClr val="tx2"/>
            </a:solidFill>
            <a:prstDash val="solid"/>
            <a:round/>
            <a:headEnd type="none" w="med" len="med"/>
            <a:tailEnd type="triangle"/>
          </a:ln>
          <a:effectLst/>
        </p:spPr>
      </p:cxnSp>
      <p:sp>
        <p:nvSpPr>
          <p:cNvPr id="5" name="TextBox 4"/>
          <p:cNvSpPr txBox="1"/>
          <p:nvPr/>
        </p:nvSpPr>
        <p:spPr>
          <a:xfrm>
            <a:off x="1974792" y="1373954"/>
            <a:ext cx="3435941" cy="289310"/>
          </a:xfrm>
          <a:prstGeom prst="rect">
            <a:avLst/>
          </a:prstGeom>
          <a:noFill/>
        </p:spPr>
        <p:txBody>
          <a:bodyPr wrap="none" rtlCol="0" anchor="ctr" anchorCtr="0">
            <a:spAutoFit/>
          </a:bodyPr>
          <a:lstStyle/>
          <a:p>
            <a:r>
              <a:rPr lang="en-US" sz="1600" b="0" i="1" dirty="0" smtClean="0">
                <a:solidFill>
                  <a:srgbClr val="FF0000"/>
                </a:solidFill>
                <a:effectLst/>
              </a:rPr>
              <a:t>Function applies to Compare A, B, C, and D</a:t>
            </a:r>
          </a:p>
        </p:txBody>
      </p:sp>
      <p:cxnSp>
        <p:nvCxnSpPr>
          <p:cNvPr id="21" name="Elbow Connector 20"/>
          <p:cNvCxnSpPr>
            <a:endCxn id="48" idx="1"/>
          </p:cNvCxnSpPr>
          <p:nvPr/>
        </p:nvCxnSpPr>
        <p:spPr bwMode="auto">
          <a:xfrm>
            <a:off x="2008349" y="2129391"/>
            <a:ext cx="884779" cy="294378"/>
          </a:xfrm>
          <a:prstGeom prst="bentConnector3">
            <a:avLst>
              <a:gd name="adj1" fmla="val -296"/>
            </a:avLst>
          </a:prstGeom>
          <a:solidFill>
            <a:schemeClr val="accent1"/>
          </a:solidFill>
          <a:ln w="12700" cap="flat" cmpd="sng" algn="ctr">
            <a:solidFill>
              <a:schemeClr val="tx2"/>
            </a:solidFill>
            <a:prstDash val="dash"/>
            <a:round/>
            <a:headEnd type="none" w="med" len="med"/>
            <a:tailEnd type="triangle"/>
          </a:ln>
          <a:effectLst/>
        </p:spPr>
      </p:cxnSp>
      <p:sp>
        <p:nvSpPr>
          <p:cNvPr id="58" name="TextBox 57"/>
          <p:cNvSpPr txBox="1"/>
          <p:nvPr/>
        </p:nvSpPr>
        <p:spPr>
          <a:xfrm>
            <a:off x="869529" y="2431420"/>
            <a:ext cx="2064989" cy="289310"/>
          </a:xfrm>
          <a:prstGeom prst="rect">
            <a:avLst/>
          </a:prstGeom>
          <a:noFill/>
        </p:spPr>
        <p:txBody>
          <a:bodyPr wrap="none" rtlCol="0" anchor="ctr" anchorCtr="0">
            <a:spAutoFit/>
          </a:bodyPr>
          <a:lstStyle/>
          <a:p>
            <a:r>
              <a:rPr lang="en-US" sz="1600" b="0" i="1" dirty="0" smtClean="0">
                <a:solidFill>
                  <a:srgbClr val="FF0000"/>
                </a:solidFill>
                <a:effectLst/>
              </a:rPr>
              <a:t>If shadow mode disabled</a:t>
            </a:r>
          </a:p>
        </p:txBody>
      </p:sp>
      <p:cxnSp>
        <p:nvCxnSpPr>
          <p:cNvPr id="24" name="Straight Connector 23"/>
          <p:cNvCxnSpPr>
            <a:stCxn id="32" idx="2"/>
            <a:endCxn id="31" idx="0"/>
          </p:cNvCxnSpPr>
          <p:nvPr/>
        </p:nvCxnSpPr>
        <p:spPr bwMode="auto">
          <a:xfrm>
            <a:off x="4583374" y="5465858"/>
            <a:ext cx="0" cy="516902"/>
          </a:xfrm>
          <a:prstGeom prst="line">
            <a:avLst/>
          </a:prstGeom>
          <a:solidFill>
            <a:schemeClr val="accent1"/>
          </a:solidFill>
          <a:ln w="12700" cap="flat" cmpd="sng" algn="ctr">
            <a:solidFill>
              <a:schemeClr val="tx2"/>
            </a:solidFill>
            <a:prstDash val="solid"/>
            <a:round/>
            <a:headEnd type="none" w="sm" len="sm"/>
            <a:tailEnd type="none" w="sm" len="sm"/>
          </a:ln>
          <a:effectLst/>
        </p:spPr>
      </p:cxnSp>
      <p:cxnSp>
        <p:nvCxnSpPr>
          <p:cNvPr id="26" name="Elbow Connector 25"/>
          <p:cNvCxnSpPr>
            <a:stCxn id="32" idx="0"/>
            <a:endCxn id="69" idx="2"/>
          </p:cNvCxnSpPr>
          <p:nvPr/>
        </p:nvCxnSpPr>
        <p:spPr bwMode="auto">
          <a:xfrm rot="16200000" flipV="1">
            <a:off x="3754939" y="4323491"/>
            <a:ext cx="784999" cy="871872"/>
          </a:xfrm>
          <a:prstGeom prst="bentConnector3">
            <a:avLst>
              <a:gd name="adj1" fmla="val 29695"/>
            </a:avLst>
          </a:prstGeom>
          <a:solidFill>
            <a:schemeClr val="accent1"/>
          </a:solidFill>
          <a:ln w="12700" cap="flat" cmpd="sng" algn="ctr">
            <a:solidFill>
              <a:schemeClr val="tx2"/>
            </a:solidFill>
            <a:prstDash val="solid"/>
            <a:round/>
            <a:headEnd type="none" w="med" len="med"/>
            <a:tailEnd type="triangle"/>
          </a:ln>
          <a:effectLst/>
        </p:spPr>
      </p:cxnSp>
      <p:sp>
        <p:nvSpPr>
          <p:cNvPr id="60" name="TextBox 59"/>
          <p:cNvSpPr txBox="1"/>
          <p:nvPr/>
        </p:nvSpPr>
        <p:spPr>
          <a:xfrm>
            <a:off x="3665761" y="4559036"/>
            <a:ext cx="3305585" cy="289310"/>
          </a:xfrm>
          <a:prstGeom prst="rect">
            <a:avLst/>
          </a:prstGeom>
          <a:noFill/>
        </p:spPr>
        <p:txBody>
          <a:bodyPr wrap="none" rtlCol="0" anchor="ctr" anchorCtr="0">
            <a:spAutoFit/>
          </a:bodyPr>
          <a:lstStyle/>
          <a:p>
            <a:r>
              <a:rPr lang="en-US" sz="1600" b="0" i="1" dirty="0" smtClean="0">
                <a:solidFill>
                  <a:srgbClr val="FF0000"/>
                </a:solidFill>
                <a:effectLst/>
              </a:rPr>
              <a:t>Functions apply to Shadow A, B, C, and D</a:t>
            </a:r>
          </a:p>
        </p:txBody>
      </p:sp>
      <p:sp>
        <p:nvSpPr>
          <p:cNvPr id="28" name="TextBox 27"/>
          <p:cNvSpPr txBox="1"/>
          <p:nvPr/>
        </p:nvSpPr>
        <p:spPr>
          <a:xfrm>
            <a:off x="768467" y="6243784"/>
            <a:ext cx="3752630" cy="289310"/>
          </a:xfrm>
          <a:prstGeom prst="rect">
            <a:avLst/>
          </a:prstGeom>
          <a:noFill/>
        </p:spPr>
        <p:txBody>
          <a:bodyPr wrap="none" lIns="0" rIns="0" rtlCol="0" anchor="ctr" anchorCtr="0">
            <a:spAutoFit/>
          </a:bodyPr>
          <a:lstStyle/>
          <a:p>
            <a:pPr lvl="0">
              <a:spcBef>
                <a:spcPts val="0"/>
              </a:spcBef>
            </a:pPr>
            <a:r>
              <a:rPr lang="en-US" sz="1600" b="0" i="1" dirty="0" smtClean="0">
                <a:solidFill>
                  <a:srgbClr val="FF0000"/>
                </a:solidFill>
              </a:rPr>
              <a:t>Immediate mode – the shadow </a:t>
            </a:r>
            <a:r>
              <a:rPr lang="en-US" sz="1600" b="0" i="1" dirty="0">
                <a:solidFill>
                  <a:srgbClr val="FF0000"/>
                </a:solidFill>
              </a:rPr>
              <a:t>register is not </a:t>
            </a:r>
            <a:r>
              <a:rPr lang="en-US" sz="1600" b="0" i="1" dirty="0" smtClean="0">
                <a:solidFill>
                  <a:srgbClr val="FF0000"/>
                </a:solidFill>
              </a:rPr>
              <a:t>used</a:t>
            </a:r>
            <a:endParaRPr lang="en-US" sz="1600" b="0" i="1" dirty="0">
              <a:solidFill>
                <a:srgbClr val="FF0000"/>
              </a:solidFill>
            </a:endParaRPr>
          </a:p>
        </p:txBody>
      </p:sp>
      <p:sp>
        <p:nvSpPr>
          <p:cNvPr id="42" name="TextBox 41"/>
          <p:cNvSpPr txBox="1"/>
          <p:nvPr/>
        </p:nvSpPr>
        <p:spPr>
          <a:xfrm>
            <a:off x="396602" y="5402270"/>
            <a:ext cx="4167295" cy="289310"/>
          </a:xfrm>
          <a:prstGeom prst="rect">
            <a:avLst/>
          </a:prstGeom>
          <a:noFill/>
        </p:spPr>
        <p:txBody>
          <a:bodyPr wrap="none" lIns="0" rIns="0" rtlCol="0" anchor="ctr" anchorCtr="0">
            <a:spAutoFit/>
          </a:bodyPr>
          <a:lstStyle/>
          <a:p>
            <a:pPr>
              <a:spcBef>
                <a:spcPts val="0"/>
              </a:spcBef>
            </a:pPr>
            <a:r>
              <a:rPr lang="en-US" sz="1600" b="0" i="1" dirty="0" smtClean="0">
                <a:solidFill>
                  <a:srgbClr val="FF0000"/>
                </a:solidFill>
              </a:rPr>
              <a:t>Shadow mode – the compare register is </a:t>
            </a:r>
            <a:r>
              <a:rPr lang="en-US" sz="1600" b="0" i="1" dirty="0">
                <a:solidFill>
                  <a:srgbClr val="FF0000"/>
                </a:solidFill>
              </a:rPr>
              <a:t>double </a:t>
            </a:r>
            <a:r>
              <a:rPr lang="en-US" sz="1600" b="0" i="1" dirty="0" smtClean="0">
                <a:solidFill>
                  <a:srgbClr val="FF0000"/>
                </a:solidFill>
              </a:rPr>
              <a:t>buffered</a:t>
            </a:r>
            <a:endParaRPr lang="en-US" sz="1600" b="0" i="1" dirty="0" smtClean="0">
              <a:solidFill>
                <a:srgbClr val="FF0000"/>
              </a:solidFill>
              <a:effectLst/>
            </a:endParaRPr>
          </a:p>
        </p:txBody>
      </p:sp>
    </p:spTree>
    <p:extLst>
      <p:ext uri="{BB962C8B-B14F-4D97-AF65-F5344CB8AC3E}">
        <p14:creationId xmlns:p14="http://schemas.microsoft.com/office/powerpoint/2010/main" val="1367110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Compare </a:t>
            </a:r>
            <a:r>
              <a:rPr lang="en-US" dirty="0" err="1" smtClean="0"/>
              <a:t>Driverlib</a:t>
            </a:r>
            <a:r>
              <a:rPr lang="en-US" dirty="0" smtClean="0"/>
              <a:t> Functions</a:t>
            </a:r>
            <a:endParaRPr lang="en-US" dirty="0"/>
          </a:p>
        </p:txBody>
      </p:sp>
      <p:sp>
        <p:nvSpPr>
          <p:cNvPr id="3" name="Content Placeholder 2"/>
          <p:cNvSpPr txBox="1">
            <a:spLocks/>
          </p:cNvSpPr>
          <p:nvPr/>
        </p:nvSpPr>
        <p:spPr>
          <a:xfrm>
            <a:off x="320989" y="625026"/>
            <a:ext cx="8501268" cy="2884010"/>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smtClean="0"/>
              <a:t>Set Counter Compare value</a:t>
            </a:r>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EPWM_setCounterCompareValue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compModule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compCount</a:t>
            </a:r>
            <a:r>
              <a:rPr lang="en-US" sz="2000" dirty="0" smtClean="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smtClean="0"/>
              <a:t>Enable and set Counter Compare shadow load mode</a:t>
            </a:r>
            <a:endParaRPr lang="en-US" sz="2000" dirty="0"/>
          </a:p>
          <a:p>
            <a:pPr marL="0" indent="0" fontAlgn="auto">
              <a:lnSpc>
                <a:spcPct val="100000"/>
              </a:lnSpc>
              <a:spcBef>
                <a:spcPts val="0"/>
              </a:spcBef>
              <a:spcAft>
                <a:spcPts val="100"/>
              </a:spcAft>
              <a:buNone/>
            </a:pP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itchFamily="34" charset="0"/>
                <a:cs typeface="Arial" pitchFamily="34" charset="0"/>
              </a:rPr>
              <a:t>EPWM_setCounterCompareShadowLoadMode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compModule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loadMode</a:t>
            </a:r>
            <a:r>
              <a:rPr lang="en-US" sz="2000" dirty="0" smtClean="0">
                <a:solidFill>
                  <a:schemeClr val="accent4">
                    <a:lumMod val="75000"/>
                  </a:schemeClr>
                </a:solidFill>
                <a:latin typeface="Arial" pitchFamily="34" charset="0"/>
                <a:cs typeface="Arial" pitchFamily="34" charset="0"/>
              </a:rPr>
              <a:t>);</a:t>
            </a:r>
            <a:endParaRPr lang="en-US" sz="1200" dirty="0">
              <a:solidFill>
                <a:schemeClr val="accent4">
                  <a:lumMod val="75000"/>
                </a:schemeClr>
              </a:solidFill>
              <a:latin typeface="Arial" pitchFamily="34" charset="0"/>
              <a:cs typeface="Arial" pitchFamily="34" charset="0"/>
            </a:endParaRPr>
          </a:p>
          <a:p>
            <a:pPr fontAlgn="auto">
              <a:lnSpc>
                <a:spcPct val="100000"/>
              </a:lnSpc>
              <a:spcBef>
                <a:spcPts val="0"/>
              </a:spcBef>
              <a:spcAft>
                <a:spcPts val="0"/>
              </a:spcAft>
            </a:pPr>
            <a:r>
              <a:rPr lang="en-US" sz="2000" dirty="0"/>
              <a:t>Disable </a:t>
            </a:r>
            <a:r>
              <a:rPr lang="en-US" sz="2000" dirty="0" smtClean="0"/>
              <a:t>Counter Compare </a:t>
            </a:r>
            <a:r>
              <a:rPr lang="en-US" sz="2000" dirty="0"/>
              <a:t>shadow load </a:t>
            </a:r>
            <a:r>
              <a:rPr lang="en-US" sz="2000" dirty="0" smtClean="0"/>
              <a:t>mode</a:t>
            </a:r>
            <a:endParaRPr lang="en-US" sz="2000" b="0" dirty="0" smtClean="0"/>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EPWM_disableCounterCompareShadowLoadMode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compModule</a:t>
            </a:r>
            <a:r>
              <a:rPr lang="en-US" sz="2000" dirty="0" smtClean="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smtClean="0"/>
          </a:p>
        </p:txBody>
      </p:sp>
      <p:sp>
        <p:nvSpPr>
          <p:cNvPr id="4" name="Content Placeholder 2"/>
          <p:cNvSpPr txBox="1">
            <a:spLocks/>
          </p:cNvSpPr>
          <p:nvPr/>
        </p:nvSpPr>
        <p:spPr>
          <a:xfrm>
            <a:off x="319296" y="3528524"/>
            <a:ext cx="8511616" cy="3237530"/>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a:t>
            </a:r>
            <a:r>
              <a:rPr lang="en-US" sz="1800" b="0" dirty="0"/>
              <a:t>is the </a:t>
            </a:r>
            <a:r>
              <a:rPr lang="en-US" sz="1800" b="0" dirty="0" err="1" smtClean="0"/>
              <a:t>ePWM</a:t>
            </a:r>
            <a:r>
              <a:rPr lang="en-US" sz="1800" b="0" dirty="0" smtClean="0"/>
              <a:t> </a:t>
            </a:r>
            <a:r>
              <a:rPr lang="en-US" sz="1800" b="0" dirty="0"/>
              <a:t>base address: </a:t>
            </a:r>
            <a:r>
              <a:rPr lang="en-US" sz="1800" b="0" dirty="0" err="1" smtClean="0"/>
              <a:t>EPWM</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8)</a:t>
            </a:r>
            <a:endParaRPr lang="en-US" sz="1800" b="0" dirty="0"/>
          </a:p>
          <a:p>
            <a:pPr marL="342900" lvl="2" indent="-342900" fontAlgn="auto">
              <a:lnSpc>
                <a:spcPct val="100000"/>
              </a:lnSpc>
              <a:spcAft>
                <a:spcPts val="0"/>
              </a:spcAft>
            </a:pPr>
            <a:r>
              <a:rPr lang="en-US" sz="1800" b="0" i="1" dirty="0" err="1">
                <a:solidFill>
                  <a:srgbClr val="00B050"/>
                </a:solidFill>
              </a:rPr>
              <a:t>compModule</a:t>
            </a:r>
            <a:r>
              <a:rPr lang="en-US" sz="1800" b="0" dirty="0" smtClean="0"/>
              <a:t> value is: </a:t>
            </a:r>
            <a:r>
              <a:rPr lang="en-US" sz="1800" b="0" dirty="0" err="1"/>
              <a:t>EPWM_COUNTER_COMPARE_</a:t>
            </a:r>
            <a:r>
              <a:rPr lang="en-US" sz="1800" b="0" dirty="0" err="1" smtClean="0">
                <a:solidFill>
                  <a:srgbClr val="FF0000"/>
                </a:solidFill>
              </a:rPr>
              <a:t>x</a:t>
            </a:r>
            <a:r>
              <a:rPr lang="en-US" sz="1800" b="0" dirty="0" smtClean="0"/>
              <a:t>  (</a:t>
            </a:r>
            <a:r>
              <a:rPr lang="en-US" sz="1800" b="0" dirty="0" smtClean="0">
                <a:solidFill>
                  <a:schemeClr val="tx2"/>
                </a:solidFill>
              </a:rPr>
              <a:t>x</a:t>
            </a:r>
            <a:r>
              <a:rPr lang="en-US" sz="1800" b="0" dirty="0" smtClean="0"/>
              <a:t> = A, B, C, or D)</a:t>
            </a:r>
            <a:endParaRPr lang="en-US" sz="1800" dirty="0" smtClean="0">
              <a:solidFill>
                <a:srgbClr val="FF0000"/>
              </a:solidFill>
              <a:sym typeface="Wingdings" panose="05000000000000000000" pitchFamily="2" charset="2"/>
            </a:endParaRP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compCount</a:t>
            </a:r>
            <a:r>
              <a:rPr lang="en-US" sz="1800" b="0" dirty="0">
                <a:sym typeface="Wingdings" panose="05000000000000000000" pitchFamily="2" charset="2"/>
              </a:rPr>
              <a:t> can have a maximum </a:t>
            </a:r>
            <a:r>
              <a:rPr lang="en-US" sz="1800" b="0" dirty="0" smtClean="0">
                <a:sym typeface="Wingdings" panose="05000000000000000000" pitchFamily="2" charset="2"/>
              </a:rPr>
              <a:t>value </a:t>
            </a:r>
            <a:r>
              <a:rPr lang="en-US" sz="1800" b="0" dirty="0">
                <a:sym typeface="Wingdings" panose="05000000000000000000" pitchFamily="2" charset="2"/>
              </a:rPr>
              <a:t>of 0xFFFF)</a:t>
            </a:r>
            <a:endParaRPr lang="en-US" sz="1800" b="0" dirty="0" smtClean="0">
              <a:sym typeface="Wingdings" panose="05000000000000000000" pitchFamily="2" charset="2"/>
            </a:endParaRP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loadMode</a:t>
            </a:r>
            <a:r>
              <a:rPr lang="en-US" sz="1800" b="0" dirty="0" smtClean="0">
                <a:sym typeface="Wingdings" panose="05000000000000000000" pitchFamily="2" charset="2"/>
              </a:rPr>
              <a:t> value is:</a:t>
            </a:r>
          </a:p>
          <a:p>
            <a:pPr marL="1257300" lvl="4" indent="-342900" fontAlgn="auto">
              <a:lnSpc>
                <a:spcPct val="100000"/>
              </a:lnSpc>
              <a:spcAft>
                <a:spcPts val="0"/>
              </a:spcAft>
            </a:pPr>
            <a:r>
              <a:rPr lang="en-US" sz="1800" b="0" dirty="0" err="1" smtClean="0">
                <a:sym typeface="Wingdings" panose="05000000000000000000" pitchFamily="2" charset="2"/>
              </a:rPr>
              <a:t>EPWM_COMP_LOAD_ON_CNTR_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 ZERO, PERIOD, </a:t>
            </a:r>
            <a:r>
              <a:rPr lang="en-US" sz="1800" b="0" dirty="0" smtClean="0">
                <a:sym typeface="Wingdings" panose="05000000000000000000" pitchFamily="2" charset="2"/>
              </a:rPr>
              <a:t>or ZERO_PERIOD)</a:t>
            </a:r>
          </a:p>
          <a:p>
            <a:pPr marL="1257300" lvl="4" indent="-342900" fontAlgn="auto">
              <a:lnSpc>
                <a:spcPct val="100000"/>
              </a:lnSpc>
              <a:spcAft>
                <a:spcPts val="0"/>
              </a:spcAft>
            </a:pPr>
            <a:r>
              <a:rPr lang="en-US" sz="1800" b="0" dirty="0" smtClean="0">
                <a:sym typeface="Wingdings" panose="05000000000000000000" pitchFamily="2" charset="2"/>
              </a:rPr>
              <a:t>EPWM_COMP_LOAD_FREEZE</a:t>
            </a:r>
          </a:p>
          <a:p>
            <a:pPr marL="1257300" lvl="4" indent="-342900" fontAlgn="auto">
              <a:lnSpc>
                <a:spcPct val="100000"/>
              </a:lnSpc>
              <a:spcAft>
                <a:spcPts val="0"/>
              </a:spcAft>
            </a:pPr>
            <a:r>
              <a:rPr lang="en-US" sz="1800" b="0" dirty="0" err="1">
                <a:sym typeface="Wingdings" panose="05000000000000000000" pitchFamily="2" charset="2"/>
              </a:rPr>
              <a:t>EPWM_COMP_LOAD_ON_SYNC_CNTR_</a:t>
            </a:r>
            <a:r>
              <a:rPr lang="en-US" sz="1800" b="0" dirty="0" err="1">
                <a:solidFill>
                  <a:srgbClr val="FF0000"/>
                </a:solidFill>
                <a:sym typeface="Wingdings" panose="05000000000000000000" pitchFamily="2" charset="2"/>
              </a:rPr>
              <a:t>x</a:t>
            </a:r>
            <a:r>
              <a:rPr lang="en-US" sz="1800" b="0" dirty="0">
                <a:sym typeface="Wingdings" panose="05000000000000000000" pitchFamily="2" charset="2"/>
              </a:rPr>
              <a:t>  (</a:t>
            </a:r>
            <a:r>
              <a:rPr lang="en-US" sz="1800" b="0" dirty="0">
                <a:solidFill>
                  <a:srgbClr val="FF0000"/>
                </a:solidFill>
                <a:sym typeface="Wingdings" panose="05000000000000000000" pitchFamily="2" charset="2"/>
              </a:rPr>
              <a:t>x</a:t>
            </a:r>
            <a:r>
              <a:rPr lang="en-US" sz="1800" b="0" dirty="0">
                <a:sym typeface="Wingdings" panose="05000000000000000000" pitchFamily="2" charset="2"/>
              </a:rPr>
              <a:t> = ZERO, PERIOD, or ZERO_PERIOD</a:t>
            </a:r>
            <a:r>
              <a:rPr lang="en-US" sz="1800" b="0" dirty="0" smtClean="0">
                <a:sym typeface="Wingdings" panose="05000000000000000000" pitchFamily="2" charset="2"/>
              </a:rPr>
              <a:t>)</a:t>
            </a:r>
          </a:p>
          <a:p>
            <a:pPr marL="1257300" lvl="4" indent="-342900" fontAlgn="auto">
              <a:lnSpc>
                <a:spcPct val="100000"/>
              </a:lnSpc>
              <a:spcAft>
                <a:spcPts val="0"/>
              </a:spcAft>
            </a:pPr>
            <a:r>
              <a:rPr lang="en-US" sz="1800" b="0" dirty="0">
                <a:sym typeface="Wingdings" panose="05000000000000000000" pitchFamily="2" charset="2"/>
              </a:rPr>
              <a:t>EPWM_COMP_LOAD_ON_SYNC_ONLY</a:t>
            </a:r>
            <a:endParaRPr lang="en-US" sz="1800" b="0" dirty="0" smtClean="0">
              <a:sym typeface="Wingdings" panose="05000000000000000000" pitchFamily="2" charset="2"/>
            </a:endParaRPr>
          </a:p>
          <a:p>
            <a:pPr marL="0" lvl="2" indent="0" fontAlgn="auto">
              <a:lnSpc>
                <a:spcPct val="100000"/>
              </a:lnSpc>
              <a:spcAft>
                <a:spcPts val="0"/>
              </a:spcAft>
              <a:buNone/>
            </a:pPr>
            <a:endParaRPr lang="en-US" sz="1800" b="0" dirty="0" smtClean="0">
              <a:sym typeface="Wingdings" panose="05000000000000000000" pitchFamily="2" charset="2"/>
            </a:endParaRPr>
          </a:p>
          <a:p>
            <a:pPr marL="0" lvl="2" indent="0" fontAlgn="auto">
              <a:lnSpc>
                <a:spcPct val="100000"/>
              </a:lnSpc>
              <a:spcAft>
                <a:spcPts val="0"/>
              </a:spcAft>
              <a:buNone/>
            </a:pPr>
            <a:endParaRPr lang="en-US" sz="2400" dirty="0" smtClean="0"/>
          </a:p>
        </p:txBody>
      </p:sp>
    </p:spTree>
    <p:extLst>
      <p:ext uri="{BB962C8B-B14F-4D97-AF65-F5344CB8AC3E}">
        <p14:creationId xmlns:p14="http://schemas.microsoft.com/office/powerpoint/2010/main" val="2745416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3" name="Rectangle 5"/>
          <p:cNvSpPr>
            <a:spLocks noGrp="1" noChangeArrowheads="1"/>
          </p:cNvSpPr>
          <p:nvPr>
            <p:ph type="title"/>
          </p:nvPr>
        </p:nvSpPr>
        <p:spPr/>
        <p:txBody>
          <a:bodyPr/>
          <a:lstStyle/>
          <a:p>
            <a:r>
              <a:rPr lang="en-US" dirty="0" err="1"/>
              <a:t>ePWM</a:t>
            </a:r>
            <a:r>
              <a:rPr lang="en-US" dirty="0"/>
              <a:t> Action Qualifier 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4032840487"/>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5307"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611627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Grp="1" noChangeArrowheads="1"/>
          </p:cNvSpPr>
          <p:nvPr>
            <p:ph type="title"/>
          </p:nvPr>
        </p:nvSpPr>
        <p:spPr/>
        <p:txBody>
          <a:bodyPr>
            <a:normAutofit fontScale="90000"/>
          </a:bodyPr>
          <a:lstStyle/>
          <a:p>
            <a:r>
              <a:rPr lang="en-US" sz="4000" dirty="0" err="1"/>
              <a:t>ePWM</a:t>
            </a:r>
            <a:r>
              <a:rPr lang="en-US" sz="4000" dirty="0"/>
              <a:t> Action Qualifier Actions</a:t>
            </a:r>
            <a:r>
              <a:rPr lang="en-US" sz="3200" dirty="0"/>
              <a:t/>
            </a:r>
            <a:br>
              <a:rPr lang="en-US" sz="3200" dirty="0"/>
            </a:br>
            <a:r>
              <a:rPr lang="en-US" sz="2000" dirty="0"/>
              <a:t>for EPWMA and EPWMB</a:t>
            </a:r>
          </a:p>
        </p:txBody>
      </p:sp>
      <p:grpSp>
        <p:nvGrpSpPr>
          <p:cNvPr id="10" name="Group 9"/>
          <p:cNvGrpSpPr/>
          <p:nvPr/>
        </p:nvGrpSpPr>
        <p:grpSpPr>
          <a:xfrm>
            <a:off x="346060" y="1086646"/>
            <a:ext cx="8425260" cy="5269272"/>
            <a:chOff x="245070" y="1214438"/>
            <a:chExt cx="8425260" cy="5269272"/>
          </a:xfrm>
        </p:grpSpPr>
        <p:sp>
          <p:nvSpPr>
            <p:cNvPr id="270405" name="Rectangle 69"/>
            <p:cNvSpPr>
              <a:spLocks noChangeArrowheads="1"/>
            </p:cNvSpPr>
            <p:nvPr/>
          </p:nvSpPr>
          <p:spPr bwMode="auto">
            <a:xfrm>
              <a:off x="245070" y="1219201"/>
              <a:ext cx="8425260" cy="525780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pPr algn="ctr"/>
              <a:endParaRPr lang="en-US" sz="2400">
                <a:effectLst/>
                <a:latin typeface="Arial" charset="0"/>
              </a:endParaRPr>
            </a:p>
          </p:txBody>
        </p:sp>
        <p:sp>
          <p:nvSpPr>
            <p:cNvPr id="270406" name="Line 70"/>
            <p:cNvSpPr>
              <a:spLocks noChangeShapeType="1"/>
            </p:cNvSpPr>
            <p:nvPr/>
          </p:nvSpPr>
          <p:spPr bwMode="auto">
            <a:xfrm>
              <a:off x="245070" y="2209801"/>
              <a:ext cx="842526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07" name="Line 71"/>
            <p:cNvSpPr>
              <a:spLocks noChangeShapeType="1"/>
            </p:cNvSpPr>
            <p:nvPr/>
          </p:nvSpPr>
          <p:spPr bwMode="auto">
            <a:xfrm>
              <a:off x="245070" y="3314701"/>
              <a:ext cx="842526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08" name="Line 72"/>
            <p:cNvSpPr>
              <a:spLocks noChangeShapeType="1"/>
            </p:cNvSpPr>
            <p:nvPr/>
          </p:nvSpPr>
          <p:spPr bwMode="auto">
            <a:xfrm>
              <a:off x="245070" y="4356101"/>
              <a:ext cx="842526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09" name="Line 73"/>
            <p:cNvSpPr>
              <a:spLocks noChangeShapeType="1"/>
            </p:cNvSpPr>
            <p:nvPr/>
          </p:nvSpPr>
          <p:spPr bwMode="auto">
            <a:xfrm>
              <a:off x="245070" y="5410201"/>
              <a:ext cx="8425260"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10" name="Line 74"/>
            <p:cNvSpPr>
              <a:spLocks noChangeShapeType="1"/>
            </p:cNvSpPr>
            <p:nvPr/>
          </p:nvSpPr>
          <p:spPr bwMode="auto">
            <a:xfrm>
              <a:off x="1227221" y="1214438"/>
              <a:ext cx="0" cy="5262563"/>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11" name="Line 75"/>
            <p:cNvSpPr>
              <a:spLocks noChangeShapeType="1"/>
            </p:cNvSpPr>
            <p:nvPr/>
          </p:nvSpPr>
          <p:spPr bwMode="auto">
            <a:xfrm>
              <a:off x="7114635" y="1219201"/>
              <a:ext cx="0" cy="5262563"/>
            </a:xfrm>
            <a:prstGeom prst="line">
              <a:avLst/>
            </a:prstGeom>
            <a:noFill/>
            <a:ln w="12700">
              <a:solidFill>
                <a:schemeClr val="tx1"/>
              </a:solidFill>
              <a:round/>
              <a:headEnd type="none" w="sm" len="sm"/>
              <a:tailEnd type="none" w="sm" len="sm"/>
            </a:ln>
            <a:effectLst/>
          </p:spPr>
          <p:txBody>
            <a:bodyPr/>
            <a:lstStyle/>
            <a:p>
              <a:endParaRPr lang="en-US">
                <a:effectLst/>
              </a:endParaRPr>
            </a:p>
          </p:txBody>
        </p:sp>
        <p:grpSp>
          <p:nvGrpSpPr>
            <p:cNvPr id="8" name="Group 7"/>
            <p:cNvGrpSpPr/>
            <p:nvPr/>
          </p:nvGrpSpPr>
          <p:grpSpPr>
            <a:xfrm>
              <a:off x="300315" y="1422401"/>
              <a:ext cx="876300" cy="4867280"/>
              <a:chOff x="443190" y="1422401"/>
              <a:chExt cx="876300" cy="4867280"/>
            </a:xfrm>
          </p:grpSpPr>
          <p:grpSp>
            <p:nvGrpSpPr>
              <p:cNvPr id="270387" name="Group 51"/>
              <p:cNvGrpSpPr>
                <a:grpSpLocks/>
              </p:cNvGrpSpPr>
              <p:nvPr/>
            </p:nvGrpSpPr>
            <p:grpSpPr bwMode="auto">
              <a:xfrm>
                <a:off x="540822" y="3468691"/>
                <a:ext cx="679451" cy="725488"/>
                <a:chOff x="526" y="1968"/>
                <a:chExt cx="428" cy="457"/>
              </a:xfrm>
            </p:grpSpPr>
            <p:sp>
              <p:nvSpPr>
                <p:cNvPr id="270364" name="Rectangle 28"/>
                <p:cNvSpPr>
                  <a:spLocks noChangeArrowheads="1"/>
                </p:cNvSpPr>
                <p:nvPr/>
              </p:nvSpPr>
              <p:spPr bwMode="auto">
                <a:xfrm>
                  <a:off x="551"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8" name="Text Box 22"/>
                <p:cNvSpPr txBox="1">
                  <a:spLocks noChangeArrowheads="1"/>
                </p:cNvSpPr>
                <p:nvPr/>
              </p:nvSpPr>
              <p:spPr bwMode="auto">
                <a:xfrm>
                  <a:off x="526" y="1971"/>
                  <a:ext cx="428"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SW</a:t>
                  </a:r>
                </a:p>
                <a:p>
                  <a:pPr algn="ctr">
                    <a:spcBef>
                      <a:spcPct val="10000"/>
                    </a:spcBef>
                  </a:pPr>
                  <a:r>
                    <a:rPr lang="en-US" sz="2400">
                      <a:effectLst/>
                      <a:latin typeface="Arial" charset="0"/>
                      <a:sym typeface="Symbol" pitchFamily="18" charset="2"/>
                    </a:rPr>
                    <a:t></a:t>
                  </a:r>
                </a:p>
              </p:txBody>
            </p:sp>
          </p:grpSp>
          <p:grpSp>
            <p:nvGrpSpPr>
              <p:cNvPr id="270396" name="Group 60"/>
              <p:cNvGrpSpPr>
                <a:grpSpLocks/>
              </p:cNvGrpSpPr>
              <p:nvPr/>
            </p:nvGrpSpPr>
            <p:grpSpPr bwMode="auto">
              <a:xfrm>
                <a:off x="540822" y="4497392"/>
                <a:ext cx="679451" cy="750888"/>
                <a:chOff x="543" y="2736"/>
                <a:chExt cx="428" cy="473"/>
              </a:xfrm>
            </p:grpSpPr>
            <p:sp>
              <p:nvSpPr>
                <p:cNvPr id="270366" name="Rectangle 30"/>
                <p:cNvSpPr>
                  <a:spLocks noChangeArrowheads="1"/>
                </p:cNvSpPr>
                <p:nvPr/>
              </p:nvSpPr>
              <p:spPr bwMode="auto">
                <a:xfrm>
                  <a:off x="575" y="2736"/>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9" name="Text Box 23"/>
                <p:cNvSpPr txBox="1">
                  <a:spLocks noChangeArrowheads="1"/>
                </p:cNvSpPr>
                <p:nvPr/>
              </p:nvSpPr>
              <p:spPr bwMode="auto">
                <a:xfrm>
                  <a:off x="543" y="2755"/>
                  <a:ext cx="428"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SW</a:t>
                  </a:r>
                </a:p>
                <a:p>
                  <a:pPr algn="ctr">
                    <a:spcBef>
                      <a:spcPct val="10000"/>
                    </a:spcBef>
                  </a:pPr>
                  <a:r>
                    <a:rPr lang="en-US" sz="2400">
                      <a:effectLst/>
                      <a:latin typeface="Arial" charset="0"/>
                      <a:sym typeface="Symbol" pitchFamily="18" charset="2"/>
                    </a:rPr>
                    <a:t></a:t>
                  </a:r>
                </a:p>
              </p:txBody>
            </p:sp>
          </p:grpSp>
          <p:grpSp>
            <p:nvGrpSpPr>
              <p:cNvPr id="270386" name="Group 50"/>
              <p:cNvGrpSpPr>
                <a:grpSpLocks/>
              </p:cNvGrpSpPr>
              <p:nvPr/>
            </p:nvGrpSpPr>
            <p:grpSpPr bwMode="auto">
              <a:xfrm>
                <a:off x="540822" y="2439990"/>
                <a:ext cx="679451" cy="725488"/>
                <a:chOff x="537" y="960"/>
                <a:chExt cx="428" cy="457"/>
              </a:xfrm>
            </p:grpSpPr>
            <p:sp>
              <p:nvSpPr>
                <p:cNvPr id="270363" name="Rectangle 27"/>
                <p:cNvSpPr>
                  <a:spLocks noChangeArrowheads="1"/>
                </p:cNvSpPr>
                <p:nvPr/>
              </p:nvSpPr>
              <p:spPr bwMode="auto">
                <a:xfrm>
                  <a:off x="551"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60" name="Text Box 24"/>
                <p:cNvSpPr txBox="1">
                  <a:spLocks noChangeArrowheads="1"/>
                </p:cNvSpPr>
                <p:nvPr/>
              </p:nvSpPr>
              <p:spPr bwMode="auto">
                <a:xfrm>
                  <a:off x="537" y="963"/>
                  <a:ext cx="428"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SW</a:t>
                  </a:r>
                </a:p>
                <a:p>
                  <a:pPr algn="ctr">
                    <a:spcBef>
                      <a:spcPct val="10000"/>
                    </a:spcBef>
                  </a:pPr>
                  <a:r>
                    <a:rPr lang="en-US" sz="2400">
                      <a:effectLst/>
                      <a:latin typeface="Arial" charset="0"/>
                      <a:sym typeface="Symbol" pitchFamily="18" charset="2"/>
                    </a:rPr>
                    <a:t>X</a:t>
                  </a:r>
                </a:p>
              </p:txBody>
            </p:sp>
          </p:grpSp>
          <p:grpSp>
            <p:nvGrpSpPr>
              <p:cNvPr id="270401" name="Group 65"/>
              <p:cNvGrpSpPr>
                <a:grpSpLocks/>
              </p:cNvGrpSpPr>
              <p:nvPr/>
            </p:nvGrpSpPr>
            <p:grpSpPr bwMode="auto">
              <a:xfrm>
                <a:off x="540822" y="5551493"/>
                <a:ext cx="679451" cy="738188"/>
                <a:chOff x="536" y="3523"/>
                <a:chExt cx="428" cy="465"/>
              </a:xfrm>
            </p:grpSpPr>
            <p:sp>
              <p:nvSpPr>
                <p:cNvPr id="270365" name="Rectangle 29"/>
                <p:cNvSpPr>
                  <a:spLocks noChangeArrowheads="1"/>
                </p:cNvSpPr>
                <p:nvPr/>
              </p:nvSpPr>
              <p:spPr bwMode="auto">
                <a:xfrm>
                  <a:off x="567" y="3523"/>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61" name="Text Box 25"/>
                <p:cNvSpPr txBox="1">
                  <a:spLocks noChangeArrowheads="1"/>
                </p:cNvSpPr>
                <p:nvPr/>
              </p:nvSpPr>
              <p:spPr bwMode="auto">
                <a:xfrm>
                  <a:off x="536" y="3534"/>
                  <a:ext cx="428"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SW</a:t>
                  </a:r>
                </a:p>
                <a:p>
                  <a:pPr algn="ctr">
                    <a:spcBef>
                      <a:spcPct val="10000"/>
                    </a:spcBef>
                  </a:pPr>
                  <a:r>
                    <a:rPr lang="en-US" sz="2400">
                      <a:effectLst/>
                      <a:latin typeface="Arial" charset="0"/>
                      <a:sym typeface="Symbol" pitchFamily="18" charset="2"/>
                    </a:rPr>
                    <a:t>T</a:t>
                  </a:r>
                </a:p>
              </p:txBody>
            </p:sp>
          </p:grpSp>
          <p:sp>
            <p:nvSpPr>
              <p:cNvPr id="270418" name="Text Box 82"/>
              <p:cNvSpPr txBox="1">
                <a:spLocks noChangeArrowheads="1"/>
              </p:cNvSpPr>
              <p:nvPr/>
            </p:nvSpPr>
            <p:spPr bwMode="auto">
              <a:xfrm>
                <a:off x="443190" y="1422401"/>
                <a:ext cx="876300" cy="611188"/>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000" dirty="0">
                    <a:effectLst/>
                    <a:latin typeface="Arial" charset="0"/>
                  </a:rPr>
                  <a:t>S/W</a:t>
                </a:r>
              </a:p>
              <a:p>
                <a:pPr algn="ctr">
                  <a:spcBef>
                    <a:spcPct val="10000"/>
                  </a:spcBef>
                </a:pPr>
                <a:r>
                  <a:rPr lang="en-US" sz="2000" dirty="0">
                    <a:effectLst/>
                    <a:latin typeface="Arial" charset="0"/>
                  </a:rPr>
                  <a:t>Force</a:t>
                </a:r>
              </a:p>
            </p:txBody>
          </p:sp>
        </p:grpSp>
        <p:grpSp>
          <p:nvGrpSpPr>
            <p:cNvPr id="9" name="Group 8"/>
            <p:cNvGrpSpPr/>
            <p:nvPr/>
          </p:nvGrpSpPr>
          <p:grpSpPr>
            <a:xfrm>
              <a:off x="7106947" y="1270001"/>
              <a:ext cx="1554163" cy="4832350"/>
              <a:chOff x="7087897" y="1270001"/>
              <a:chExt cx="1554163" cy="4832350"/>
            </a:xfrm>
          </p:grpSpPr>
          <p:sp>
            <p:nvSpPr>
              <p:cNvPr id="270414" name="Text Box 78"/>
              <p:cNvSpPr txBox="1">
                <a:spLocks noChangeArrowheads="1"/>
              </p:cNvSpPr>
              <p:nvPr/>
            </p:nvSpPr>
            <p:spPr bwMode="auto">
              <a:xfrm>
                <a:off x="7087897" y="2616201"/>
                <a:ext cx="1554163"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Do Nothing</a:t>
                </a:r>
              </a:p>
            </p:txBody>
          </p:sp>
          <p:sp>
            <p:nvSpPr>
              <p:cNvPr id="270415" name="Text Box 79"/>
              <p:cNvSpPr txBox="1">
                <a:spLocks noChangeArrowheads="1"/>
              </p:cNvSpPr>
              <p:nvPr/>
            </p:nvSpPr>
            <p:spPr bwMode="auto">
              <a:xfrm>
                <a:off x="7166478" y="3663951"/>
                <a:ext cx="1397000"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Clear Low</a:t>
                </a:r>
              </a:p>
            </p:txBody>
          </p:sp>
          <p:sp>
            <p:nvSpPr>
              <p:cNvPr id="270416" name="Text Box 80"/>
              <p:cNvSpPr txBox="1">
                <a:spLocks noChangeArrowheads="1"/>
              </p:cNvSpPr>
              <p:nvPr/>
            </p:nvSpPr>
            <p:spPr bwMode="auto">
              <a:xfrm>
                <a:off x="7257759" y="4711701"/>
                <a:ext cx="1214438" cy="336550"/>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rPr>
                  <a:t>Set High</a:t>
                </a:r>
              </a:p>
            </p:txBody>
          </p:sp>
          <p:sp>
            <p:nvSpPr>
              <p:cNvPr id="270417" name="Text Box 81"/>
              <p:cNvSpPr txBox="1">
                <a:spLocks noChangeArrowheads="1"/>
              </p:cNvSpPr>
              <p:nvPr/>
            </p:nvSpPr>
            <p:spPr bwMode="auto">
              <a:xfrm>
                <a:off x="7356184" y="5765801"/>
                <a:ext cx="1017588" cy="336550"/>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rPr>
                  <a:t>Toggle</a:t>
                </a:r>
              </a:p>
            </p:txBody>
          </p:sp>
          <p:sp>
            <p:nvSpPr>
              <p:cNvPr id="270419" name="Text Box 83"/>
              <p:cNvSpPr txBox="1">
                <a:spLocks noChangeArrowheads="1"/>
              </p:cNvSpPr>
              <p:nvPr/>
            </p:nvSpPr>
            <p:spPr bwMode="auto">
              <a:xfrm>
                <a:off x="7306972" y="1270001"/>
                <a:ext cx="1116013" cy="88582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000" dirty="0">
                    <a:effectLst/>
                    <a:latin typeface="Arial" charset="0"/>
                  </a:rPr>
                  <a:t>EPWM</a:t>
                </a:r>
              </a:p>
              <a:p>
                <a:pPr algn="ctr">
                  <a:spcBef>
                    <a:spcPct val="10000"/>
                  </a:spcBef>
                </a:pPr>
                <a:r>
                  <a:rPr lang="en-US" sz="2000" dirty="0">
                    <a:effectLst/>
                    <a:latin typeface="Arial" charset="0"/>
                  </a:rPr>
                  <a:t>Output</a:t>
                </a:r>
              </a:p>
              <a:p>
                <a:pPr algn="ctr">
                  <a:spcBef>
                    <a:spcPct val="10000"/>
                  </a:spcBef>
                </a:pPr>
                <a:r>
                  <a:rPr lang="en-US" sz="2000" dirty="0">
                    <a:effectLst/>
                    <a:latin typeface="Arial" charset="0"/>
                  </a:rPr>
                  <a:t>Actions</a:t>
                </a:r>
              </a:p>
            </p:txBody>
          </p:sp>
        </p:grpSp>
        <p:sp>
          <p:nvSpPr>
            <p:cNvPr id="270420" name="Text Box 84"/>
            <p:cNvSpPr txBox="1">
              <a:spLocks noChangeArrowheads="1"/>
            </p:cNvSpPr>
            <p:nvPr/>
          </p:nvSpPr>
          <p:spPr bwMode="auto">
            <a:xfrm>
              <a:off x="1298355" y="1295401"/>
              <a:ext cx="3471863"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Time-Base Counter equals:</a:t>
              </a:r>
            </a:p>
          </p:txBody>
        </p:sp>
        <p:grpSp>
          <p:nvGrpSpPr>
            <p:cNvPr id="7" name="Group 6"/>
            <p:cNvGrpSpPr/>
            <p:nvPr/>
          </p:nvGrpSpPr>
          <p:grpSpPr>
            <a:xfrm>
              <a:off x="1362820" y="1835151"/>
              <a:ext cx="735013" cy="4454530"/>
              <a:chOff x="1343770" y="1835151"/>
              <a:chExt cx="735013" cy="4454530"/>
            </a:xfrm>
          </p:grpSpPr>
          <p:grpSp>
            <p:nvGrpSpPr>
              <p:cNvPr id="270388" name="Group 52"/>
              <p:cNvGrpSpPr>
                <a:grpSpLocks/>
              </p:cNvGrpSpPr>
              <p:nvPr/>
            </p:nvGrpSpPr>
            <p:grpSpPr bwMode="auto">
              <a:xfrm>
                <a:off x="1406476" y="3476628"/>
                <a:ext cx="609600" cy="725488"/>
                <a:chOff x="1415" y="1968"/>
                <a:chExt cx="384" cy="457"/>
              </a:xfrm>
            </p:grpSpPr>
            <p:sp>
              <p:nvSpPr>
                <p:cNvPr id="270367" name="Rectangle 31"/>
                <p:cNvSpPr>
                  <a:spLocks noChangeArrowheads="1"/>
                </p:cNvSpPr>
                <p:nvPr/>
              </p:nvSpPr>
              <p:spPr bwMode="auto">
                <a:xfrm>
                  <a:off x="1415"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1" name="Text Box 5"/>
                <p:cNvSpPr txBox="1">
                  <a:spLocks noChangeArrowheads="1"/>
                </p:cNvSpPr>
                <p:nvPr/>
              </p:nvSpPr>
              <p:spPr bwMode="auto">
                <a:xfrm>
                  <a:off x="1486" y="1971"/>
                  <a:ext cx="234"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Z</a:t>
                  </a:r>
                </a:p>
                <a:p>
                  <a:pPr algn="ctr">
                    <a:spcBef>
                      <a:spcPct val="10000"/>
                    </a:spcBef>
                  </a:pPr>
                  <a:r>
                    <a:rPr lang="en-US" sz="2400">
                      <a:effectLst/>
                      <a:latin typeface="Arial" charset="0"/>
                      <a:sym typeface="Symbol" pitchFamily="18" charset="2"/>
                    </a:rPr>
                    <a:t></a:t>
                  </a:r>
                </a:p>
              </p:txBody>
            </p:sp>
          </p:grpSp>
          <p:grpSp>
            <p:nvGrpSpPr>
              <p:cNvPr id="270395" name="Group 59"/>
              <p:cNvGrpSpPr>
                <a:grpSpLocks/>
              </p:cNvGrpSpPr>
              <p:nvPr/>
            </p:nvGrpSpPr>
            <p:grpSpPr bwMode="auto">
              <a:xfrm>
                <a:off x="1406476" y="4513267"/>
                <a:ext cx="609600" cy="738188"/>
                <a:chOff x="1423" y="2744"/>
                <a:chExt cx="384" cy="465"/>
              </a:xfrm>
            </p:grpSpPr>
            <p:sp>
              <p:nvSpPr>
                <p:cNvPr id="270368" name="Rectangle 32"/>
                <p:cNvSpPr>
                  <a:spLocks noChangeArrowheads="1"/>
                </p:cNvSpPr>
                <p:nvPr/>
              </p:nvSpPr>
              <p:spPr bwMode="auto">
                <a:xfrm>
                  <a:off x="1423"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2" name="Text Box 6"/>
                <p:cNvSpPr txBox="1">
                  <a:spLocks noChangeArrowheads="1"/>
                </p:cNvSpPr>
                <p:nvPr/>
              </p:nvSpPr>
              <p:spPr bwMode="auto">
                <a:xfrm>
                  <a:off x="1503" y="2755"/>
                  <a:ext cx="234"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Z</a:t>
                  </a:r>
                </a:p>
                <a:p>
                  <a:pPr algn="ctr">
                    <a:spcBef>
                      <a:spcPct val="10000"/>
                    </a:spcBef>
                  </a:pPr>
                  <a:r>
                    <a:rPr lang="en-US" sz="2400">
                      <a:effectLst/>
                      <a:latin typeface="Arial" charset="0"/>
                      <a:sym typeface="Symbol" pitchFamily="18" charset="2"/>
                    </a:rPr>
                    <a:t></a:t>
                  </a:r>
                </a:p>
              </p:txBody>
            </p:sp>
          </p:grpSp>
          <p:grpSp>
            <p:nvGrpSpPr>
              <p:cNvPr id="270385" name="Group 49"/>
              <p:cNvGrpSpPr>
                <a:grpSpLocks/>
              </p:cNvGrpSpPr>
              <p:nvPr/>
            </p:nvGrpSpPr>
            <p:grpSpPr bwMode="auto">
              <a:xfrm>
                <a:off x="1406476" y="2444752"/>
                <a:ext cx="609600" cy="720726"/>
                <a:chOff x="1415" y="963"/>
                <a:chExt cx="384" cy="454"/>
              </a:xfrm>
            </p:grpSpPr>
            <p:sp>
              <p:nvSpPr>
                <p:cNvPr id="270372" name="Rectangle 36"/>
                <p:cNvSpPr>
                  <a:spLocks noChangeArrowheads="1"/>
                </p:cNvSpPr>
                <p:nvPr/>
              </p:nvSpPr>
              <p:spPr bwMode="auto">
                <a:xfrm>
                  <a:off x="1415" y="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3" name="Text Box 7"/>
                <p:cNvSpPr txBox="1">
                  <a:spLocks noChangeArrowheads="1"/>
                </p:cNvSpPr>
                <p:nvPr/>
              </p:nvSpPr>
              <p:spPr bwMode="auto">
                <a:xfrm>
                  <a:off x="1492" y="963"/>
                  <a:ext cx="246"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Z</a:t>
                  </a:r>
                </a:p>
                <a:p>
                  <a:pPr algn="ctr">
                    <a:spcBef>
                      <a:spcPct val="10000"/>
                    </a:spcBef>
                  </a:pPr>
                  <a:r>
                    <a:rPr lang="en-US" sz="2400">
                      <a:effectLst/>
                      <a:latin typeface="Arial" charset="0"/>
                      <a:sym typeface="Symbol" pitchFamily="18" charset="2"/>
                    </a:rPr>
                    <a:t>X</a:t>
                  </a:r>
                </a:p>
              </p:txBody>
            </p:sp>
          </p:grpSp>
          <p:grpSp>
            <p:nvGrpSpPr>
              <p:cNvPr id="270400" name="Group 64"/>
              <p:cNvGrpSpPr>
                <a:grpSpLocks/>
              </p:cNvGrpSpPr>
              <p:nvPr/>
            </p:nvGrpSpPr>
            <p:grpSpPr bwMode="auto">
              <a:xfrm>
                <a:off x="1406476" y="5564193"/>
                <a:ext cx="609600" cy="725488"/>
                <a:chOff x="1415" y="3531"/>
                <a:chExt cx="384" cy="457"/>
              </a:xfrm>
            </p:grpSpPr>
            <p:sp>
              <p:nvSpPr>
                <p:cNvPr id="270369" name="Rectangle 33"/>
                <p:cNvSpPr>
                  <a:spLocks noChangeArrowheads="1"/>
                </p:cNvSpPr>
                <p:nvPr/>
              </p:nvSpPr>
              <p:spPr bwMode="auto">
                <a:xfrm>
                  <a:off x="1415"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4" name="Text Box 8"/>
                <p:cNvSpPr txBox="1">
                  <a:spLocks noChangeArrowheads="1"/>
                </p:cNvSpPr>
                <p:nvPr/>
              </p:nvSpPr>
              <p:spPr bwMode="auto">
                <a:xfrm>
                  <a:off x="1496" y="3534"/>
                  <a:ext cx="234"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Z</a:t>
                  </a:r>
                </a:p>
                <a:p>
                  <a:pPr algn="ctr">
                    <a:spcBef>
                      <a:spcPct val="10000"/>
                    </a:spcBef>
                  </a:pPr>
                  <a:r>
                    <a:rPr lang="en-US" sz="2400">
                      <a:effectLst/>
                      <a:latin typeface="Arial" charset="0"/>
                      <a:sym typeface="Symbol" pitchFamily="18" charset="2"/>
                    </a:rPr>
                    <a:t>T</a:t>
                  </a:r>
                </a:p>
              </p:txBody>
            </p:sp>
          </p:grpSp>
          <p:sp>
            <p:nvSpPr>
              <p:cNvPr id="270421" name="Text Box 85"/>
              <p:cNvSpPr txBox="1">
                <a:spLocks noChangeArrowheads="1"/>
              </p:cNvSpPr>
              <p:nvPr/>
            </p:nvSpPr>
            <p:spPr bwMode="auto">
              <a:xfrm>
                <a:off x="1343770" y="1835151"/>
                <a:ext cx="735013"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Zero</a:t>
                </a:r>
              </a:p>
            </p:txBody>
          </p:sp>
        </p:grpSp>
        <p:grpSp>
          <p:nvGrpSpPr>
            <p:cNvPr id="6" name="Group 5"/>
            <p:cNvGrpSpPr/>
            <p:nvPr/>
          </p:nvGrpSpPr>
          <p:grpSpPr>
            <a:xfrm>
              <a:off x="2243865" y="1841501"/>
              <a:ext cx="933450" cy="4448180"/>
              <a:chOff x="2117655" y="1841501"/>
              <a:chExt cx="933450" cy="4448180"/>
            </a:xfrm>
          </p:grpSpPr>
          <p:grpSp>
            <p:nvGrpSpPr>
              <p:cNvPr id="270389" name="Group 53"/>
              <p:cNvGrpSpPr>
                <a:grpSpLocks/>
              </p:cNvGrpSpPr>
              <p:nvPr/>
            </p:nvGrpSpPr>
            <p:grpSpPr bwMode="auto">
              <a:xfrm>
                <a:off x="2268471" y="3482978"/>
                <a:ext cx="630238" cy="725488"/>
                <a:chOff x="2340" y="1968"/>
                <a:chExt cx="397" cy="457"/>
              </a:xfrm>
            </p:grpSpPr>
            <p:sp>
              <p:nvSpPr>
                <p:cNvPr id="270375" name="Rectangle 39"/>
                <p:cNvSpPr>
                  <a:spLocks noChangeArrowheads="1"/>
                </p:cNvSpPr>
                <p:nvPr/>
              </p:nvSpPr>
              <p:spPr bwMode="auto">
                <a:xfrm>
                  <a:off x="2344"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6" name="Text Box 10"/>
                <p:cNvSpPr txBox="1">
                  <a:spLocks noChangeArrowheads="1"/>
                </p:cNvSpPr>
                <p:nvPr/>
              </p:nvSpPr>
              <p:spPr bwMode="auto">
                <a:xfrm>
                  <a:off x="2340" y="1971"/>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CA</a:t>
                  </a:r>
                </a:p>
                <a:p>
                  <a:pPr algn="ctr">
                    <a:spcBef>
                      <a:spcPct val="10000"/>
                    </a:spcBef>
                  </a:pPr>
                  <a:r>
                    <a:rPr lang="en-US" sz="2400">
                      <a:effectLst/>
                      <a:latin typeface="Arial" charset="0"/>
                      <a:sym typeface="Symbol" pitchFamily="18" charset="2"/>
                    </a:rPr>
                    <a:t></a:t>
                  </a:r>
                </a:p>
              </p:txBody>
            </p:sp>
          </p:grpSp>
          <p:grpSp>
            <p:nvGrpSpPr>
              <p:cNvPr id="270394" name="Group 58"/>
              <p:cNvGrpSpPr>
                <a:grpSpLocks/>
              </p:cNvGrpSpPr>
              <p:nvPr/>
            </p:nvGrpSpPr>
            <p:grpSpPr bwMode="auto">
              <a:xfrm>
                <a:off x="2268471" y="4525967"/>
                <a:ext cx="630238" cy="725488"/>
                <a:chOff x="2357" y="2752"/>
                <a:chExt cx="397" cy="457"/>
              </a:xfrm>
            </p:grpSpPr>
            <p:sp>
              <p:nvSpPr>
                <p:cNvPr id="270370" name="Rectangle 34"/>
                <p:cNvSpPr>
                  <a:spLocks noChangeArrowheads="1"/>
                </p:cNvSpPr>
                <p:nvPr/>
              </p:nvSpPr>
              <p:spPr bwMode="auto">
                <a:xfrm>
                  <a:off x="2368" y="2752"/>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7" name="Text Box 11"/>
                <p:cNvSpPr txBox="1">
                  <a:spLocks noChangeArrowheads="1"/>
                </p:cNvSpPr>
                <p:nvPr/>
              </p:nvSpPr>
              <p:spPr bwMode="auto">
                <a:xfrm>
                  <a:off x="2357" y="2755"/>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CA</a:t>
                  </a:r>
                </a:p>
                <a:p>
                  <a:pPr algn="ctr">
                    <a:spcBef>
                      <a:spcPct val="10000"/>
                    </a:spcBef>
                  </a:pPr>
                  <a:r>
                    <a:rPr lang="en-US" sz="2400">
                      <a:effectLst/>
                      <a:latin typeface="Arial" charset="0"/>
                      <a:sym typeface="Symbol" pitchFamily="18" charset="2"/>
                    </a:rPr>
                    <a:t></a:t>
                  </a:r>
                </a:p>
              </p:txBody>
            </p:sp>
          </p:grpSp>
          <p:grpSp>
            <p:nvGrpSpPr>
              <p:cNvPr id="270384" name="Group 48"/>
              <p:cNvGrpSpPr>
                <a:grpSpLocks/>
              </p:cNvGrpSpPr>
              <p:nvPr/>
            </p:nvGrpSpPr>
            <p:grpSpPr bwMode="auto">
              <a:xfrm>
                <a:off x="2268471" y="2439990"/>
                <a:ext cx="633413" cy="725488"/>
                <a:chOff x="2344" y="960"/>
                <a:chExt cx="399" cy="457"/>
              </a:xfrm>
            </p:grpSpPr>
            <p:sp>
              <p:nvSpPr>
                <p:cNvPr id="270374" name="Rectangle 38"/>
                <p:cNvSpPr>
                  <a:spLocks noChangeArrowheads="1"/>
                </p:cNvSpPr>
                <p:nvPr/>
              </p:nvSpPr>
              <p:spPr bwMode="auto">
                <a:xfrm>
                  <a:off x="2344"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8" name="Text Box 12"/>
                <p:cNvSpPr txBox="1">
                  <a:spLocks noChangeArrowheads="1"/>
                </p:cNvSpPr>
                <p:nvPr/>
              </p:nvSpPr>
              <p:spPr bwMode="auto">
                <a:xfrm>
                  <a:off x="2346" y="963"/>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CA</a:t>
                  </a:r>
                </a:p>
                <a:p>
                  <a:pPr algn="ctr">
                    <a:spcBef>
                      <a:spcPct val="10000"/>
                    </a:spcBef>
                  </a:pPr>
                  <a:r>
                    <a:rPr lang="en-US" sz="2400">
                      <a:effectLst/>
                      <a:latin typeface="Arial" charset="0"/>
                      <a:sym typeface="Symbol" pitchFamily="18" charset="2"/>
                    </a:rPr>
                    <a:t>X</a:t>
                  </a:r>
                </a:p>
              </p:txBody>
            </p:sp>
          </p:grpSp>
          <p:grpSp>
            <p:nvGrpSpPr>
              <p:cNvPr id="270399" name="Group 63"/>
              <p:cNvGrpSpPr>
                <a:grpSpLocks/>
              </p:cNvGrpSpPr>
              <p:nvPr/>
            </p:nvGrpSpPr>
            <p:grpSpPr bwMode="auto">
              <a:xfrm>
                <a:off x="2268471" y="5568955"/>
                <a:ext cx="630238" cy="720726"/>
                <a:chOff x="2350" y="3534"/>
                <a:chExt cx="397" cy="454"/>
              </a:xfrm>
            </p:grpSpPr>
            <p:sp>
              <p:nvSpPr>
                <p:cNvPr id="270371" name="Rectangle 35"/>
                <p:cNvSpPr>
                  <a:spLocks noChangeArrowheads="1"/>
                </p:cNvSpPr>
                <p:nvPr/>
              </p:nvSpPr>
              <p:spPr bwMode="auto">
                <a:xfrm>
                  <a:off x="2352" y="3539"/>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49" name="Text Box 13"/>
                <p:cNvSpPr txBox="1">
                  <a:spLocks noChangeArrowheads="1"/>
                </p:cNvSpPr>
                <p:nvPr/>
              </p:nvSpPr>
              <p:spPr bwMode="auto">
                <a:xfrm>
                  <a:off x="2350" y="3534"/>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CA</a:t>
                  </a:r>
                </a:p>
                <a:p>
                  <a:pPr algn="ctr">
                    <a:spcBef>
                      <a:spcPct val="10000"/>
                    </a:spcBef>
                  </a:pPr>
                  <a:r>
                    <a:rPr lang="en-US" sz="2400">
                      <a:effectLst/>
                      <a:latin typeface="Arial" charset="0"/>
                      <a:sym typeface="Symbol" pitchFamily="18" charset="2"/>
                    </a:rPr>
                    <a:t>T</a:t>
                  </a:r>
                </a:p>
              </p:txBody>
            </p:sp>
          </p:grpSp>
          <p:sp>
            <p:nvSpPr>
              <p:cNvPr id="270422" name="Text Box 86"/>
              <p:cNvSpPr txBox="1">
                <a:spLocks noChangeArrowheads="1"/>
              </p:cNvSpPr>
              <p:nvPr/>
            </p:nvSpPr>
            <p:spPr bwMode="auto">
              <a:xfrm>
                <a:off x="2117655" y="1841501"/>
                <a:ext cx="933450"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CMPA</a:t>
                </a:r>
              </a:p>
            </p:txBody>
          </p:sp>
        </p:grpSp>
        <p:grpSp>
          <p:nvGrpSpPr>
            <p:cNvPr id="5" name="Group 4"/>
            <p:cNvGrpSpPr/>
            <p:nvPr/>
          </p:nvGrpSpPr>
          <p:grpSpPr>
            <a:xfrm>
              <a:off x="3240330" y="1841501"/>
              <a:ext cx="933450" cy="4448180"/>
              <a:chOff x="2957885" y="1841501"/>
              <a:chExt cx="933450" cy="4448180"/>
            </a:xfrm>
          </p:grpSpPr>
          <p:grpSp>
            <p:nvGrpSpPr>
              <p:cNvPr id="270390" name="Group 54"/>
              <p:cNvGrpSpPr>
                <a:grpSpLocks/>
              </p:cNvGrpSpPr>
              <p:nvPr/>
            </p:nvGrpSpPr>
            <p:grpSpPr bwMode="auto">
              <a:xfrm>
                <a:off x="3108702" y="3479803"/>
                <a:ext cx="630238" cy="727076"/>
                <a:chOff x="3435" y="1968"/>
                <a:chExt cx="397" cy="458"/>
              </a:xfrm>
            </p:grpSpPr>
            <p:sp>
              <p:nvSpPr>
                <p:cNvPr id="270377" name="Rectangle 41"/>
                <p:cNvSpPr>
                  <a:spLocks noChangeArrowheads="1"/>
                </p:cNvSpPr>
                <p:nvPr/>
              </p:nvSpPr>
              <p:spPr bwMode="auto">
                <a:xfrm>
                  <a:off x="3440"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0" name="Text Box 14"/>
                <p:cNvSpPr txBox="1">
                  <a:spLocks noChangeArrowheads="1"/>
                </p:cNvSpPr>
                <p:nvPr/>
              </p:nvSpPr>
              <p:spPr bwMode="auto">
                <a:xfrm>
                  <a:off x="3435" y="1972"/>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CB</a:t>
                  </a:r>
                </a:p>
                <a:p>
                  <a:pPr algn="ctr">
                    <a:spcBef>
                      <a:spcPct val="10000"/>
                    </a:spcBef>
                  </a:pPr>
                  <a:r>
                    <a:rPr lang="en-US" sz="2400">
                      <a:effectLst/>
                      <a:latin typeface="Arial" charset="0"/>
                      <a:sym typeface="Symbol" pitchFamily="18" charset="2"/>
                    </a:rPr>
                    <a:t></a:t>
                  </a:r>
                </a:p>
              </p:txBody>
            </p:sp>
          </p:grpSp>
          <p:grpSp>
            <p:nvGrpSpPr>
              <p:cNvPr id="270393" name="Group 57"/>
              <p:cNvGrpSpPr>
                <a:grpSpLocks/>
              </p:cNvGrpSpPr>
              <p:nvPr/>
            </p:nvGrpSpPr>
            <p:grpSpPr bwMode="auto">
              <a:xfrm>
                <a:off x="3108702" y="4521204"/>
                <a:ext cx="630238" cy="727076"/>
                <a:chOff x="3452" y="2752"/>
                <a:chExt cx="397" cy="458"/>
              </a:xfrm>
            </p:grpSpPr>
            <p:sp>
              <p:nvSpPr>
                <p:cNvPr id="270378" name="Rectangle 42"/>
                <p:cNvSpPr>
                  <a:spLocks noChangeArrowheads="1"/>
                </p:cNvSpPr>
                <p:nvPr/>
              </p:nvSpPr>
              <p:spPr bwMode="auto">
                <a:xfrm>
                  <a:off x="3456" y="2752"/>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1" name="Text Box 15"/>
                <p:cNvSpPr txBox="1">
                  <a:spLocks noChangeArrowheads="1"/>
                </p:cNvSpPr>
                <p:nvPr/>
              </p:nvSpPr>
              <p:spPr bwMode="auto">
                <a:xfrm>
                  <a:off x="3452" y="2756"/>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CB</a:t>
                  </a:r>
                </a:p>
                <a:p>
                  <a:pPr algn="ctr">
                    <a:spcBef>
                      <a:spcPct val="10000"/>
                    </a:spcBef>
                  </a:pPr>
                  <a:r>
                    <a:rPr lang="en-US" sz="2400">
                      <a:effectLst/>
                      <a:latin typeface="Arial" charset="0"/>
                      <a:sym typeface="Symbol" pitchFamily="18" charset="2"/>
                    </a:rPr>
                    <a:t></a:t>
                  </a:r>
                </a:p>
              </p:txBody>
            </p:sp>
          </p:grpSp>
          <p:grpSp>
            <p:nvGrpSpPr>
              <p:cNvPr id="270383" name="Group 47"/>
              <p:cNvGrpSpPr>
                <a:grpSpLocks/>
              </p:cNvGrpSpPr>
              <p:nvPr/>
            </p:nvGrpSpPr>
            <p:grpSpPr bwMode="auto">
              <a:xfrm>
                <a:off x="3109495" y="2438402"/>
                <a:ext cx="631826" cy="727076"/>
                <a:chOff x="3440" y="960"/>
                <a:chExt cx="398" cy="458"/>
              </a:xfrm>
            </p:grpSpPr>
            <p:sp>
              <p:nvSpPr>
                <p:cNvPr id="270376" name="Rectangle 40"/>
                <p:cNvSpPr>
                  <a:spLocks noChangeArrowheads="1"/>
                </p:cNvSpPr>
                <p:nvPr/>
              </p:nvSpPr>
              <p:spPr bwMode="auto">
                <a:xfrm>
                  <a:off x="3440"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2" name="Text Box 16"/>
                <p:cNvSpPr txBox="1">
                  <a:spLocks noChangeArrowheads="1"/>
                </p:cNvSpPr>
                <p:nvPr/>
              </p:nvSpPr>
              <p:spPr bwMode="auto">
                <a:xfrm>
                  <a:off x="3441" y="964"/>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CB</a:t>
                  </a:r>
                </a:p>
                <a:p>
                  <a:pPr algn="ctr">
                    <a:spcBef>
                      <a:spcPct val="10000"/>
                    </a:spcBef>
                  </a:pPr>
                  <a:r>
                    <a:rPr lang="en-US" sz="2400">
                      <a:effectLst/>
                      <a:latin typeface="Arial" charset="0"/>
                      <a:sym typeface="Symbol" pitchFamily="18" charset="2"/>
                    </a:rPr>
                    <a:t>X</a:t>
                  </a:r>
                </a:p>
              </p:txBody>
            </p:sp>
          </p:grpSp>
          <p:grpSp>
            <p:nvGrpSpPr>
              <p:cNvPr id="270398" name="Group 62"/>
              <p:cNvGrpSpPr>
                <a:grpSpLocks/>
              </p:cNvGrpSpPr>
              <p:nvPr/>
            </p:nvGrpSpPr>
            <p:grpSpPr bwMode="auto">
              <a:xfrm>
                <a:off x="3108702" y="5562605"/>
                <a:ext cx="630238" cy="727076"/>
                <a:chOff x="3445" y="3531"/>
                <a:chExt cx="397" cy="458"/>
              </a:xfrm>
            </p:grpSpPr>
            <p:sp>
              <p:nvSpPr>
                <p:cNvPr id="270373" name="Rectangle 37"/>
                <p:cNvSpPr>
                  <a:spLocks noChangeArrowheads="1"/>
                </p:cNvSpPr>
                <p:nvPr/>
              </p:nvSpPr>
              <p:spPr bwMode="auto">
                <a:xfrm>
                  <a:off x="3448"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3" name="Text Box 17"/>
                <p:cNvSpPr txBox="1">
                  <a:spLocks noChangeArrowheads="1"/>
                </p:cNvSpPr>
                <p:nvPr/>
              </p:nvSpPr>
              <p:spPr bwMode="auto">
                <a:xfrm>
                  <a:off x="3445" y="3535"/>
                  <a:ext cx="397"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CB</a:t>
                  </a:r>
                </a:p>
                <a:p>
                  <a:pPr algn="ctr">
                    <a:spcBef>
                      <a:spcPct val="10000"/>
                    </a:spcBef>
                  </a:pPr>
                  <a:r>
                    <a:rPr lang="en-US" sz="2400">
                      <a:effectLst/>
                      <a:latin typeface="Arial" charset="0"/>
                      <a:sym typeface="Symbol" pitchFamily="18" charset="2"/>
                    </a:rPr>
                    <a:t>T</a:t>
                  </a:r>
                </a:p>
              </p:txBody>
            </p:sp>
          </p:grpSp>
          <p:sp>
            <p:nvSpPr>
              <p:cNvPr id="270423" name="Text Box 87"/>
              <p:cNvSpPr txBox="1">
                <a:spLocks noChangeArrowheads="1"/>
              </p:cNvSpPr>
              <p:nvPr/>
            </p:nvSpPr>
            <p:spPr bwMode="auto">
              <a:xfrm>
                <a:off x="2957885" y="1841501"/>
                <a:ext cx="933450"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CMPB</a:t>
                </a:r>
              </a:p>
            </p:txBody>
          </p:sp>
        </p:grpSp>
        <p:grpSp>
          <p:nvGrpSpPr>
            <p:cNvPr id="4" name="Group 3"/>
            <p:cNvGrpSpPr/>
            <p:nvPr/>
          </p:nvGrpSpPr>
          <p:grpSpPr>
            <a:xfrm>
              <a:off x="4117732" y="1841501"/>
              <a:ext cx="1062038" cy="4448180"/>
              <a:chOff x="3782570" y="1841501"/>
              <a:chExt cx="1062038" cy="4448180"/>
            </a:xfrm>
          </p:grpSpPr>
          <p:grpSp>
            <p:nvGrpSpPr>
              <p:cNvPr id="270391" name="Group 55"/>
              <p:cNvGrpSpPr>
                <a:grpSpLocks/>
              </p:cNvGrpSpPr>
              <p:nvPr/>
            </p:nvGrpSpPr>
            <p:grpSpPr bwMode="auto">
              <a:xfrm>
                <a:off x="4008789" y="3476628"/>
                <a:ext cx="609600" cy="725488"/>
                <a:chOff x="4496" y="1968"/>
                <a:chExt cx="384" cy="457"/>
              </a:xfrm>
            </p:grpSpPr>
            <p:sp>
              <p:nvSpPr>
                <p:cNvPr id="270379" name="Rectangle 43"/>
                <p:cNvSpPr>
                  <a:spLocks noChangeArrowheads="1"/>
                </p:cNvSpPr>
                <p:nvPr/>
              </p:nvSpPr>
              <p:spPr bwMode="auto">
                <a:xfrm>
                  <a:off x="4496"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4" name="Text Box 18"/>
                <p:cNvSpPr txBox="1">
                  <a:spLocks noChangeArrowheads="1"/>
                </p:cNvSpPr>
                <p:nvPr/>
              </p:nvSpPr>
              <p:spPr bwMode="auto">
                <a:xfrm>
                  <a:off x="4567" y="1971"/>
                  <a:ext cx="246"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P</a:t>
                  </a:r>
                </a:p>
                <a:p>
                  <a:pPr algn="ctr">
                    <a:spcBef>
                      <a:spcPct val="10000"/>
                    </a:spcBef>
                  </a:pPr>
                  <a:r>
                    <a:rPr lang="en-US" sz="2400">
                      <a:effectLst/>
                      <a:latin typeface="Arial" charset="0"/>
                      <a:sym typeface="Symbol" pitchFamily="18" charset="2"/>
                    </a:rPr>
                    <a:t></a:t>
                  </a:r>
                </a:p>
              </p:txBody>
            </p:sp>
          </p:grpSp>
          <p:grpSp>
            <p:nvGrpSpPr>
              <p:cNvPr id="270392" name="Group 56"/>
              <p:cNvGrpSpPr>
                <a:grpSpLocks/>
              </p:cNvGrpSpPr>
              <p:nvPr/>
            </p:nvGrpSpPr>
            <p:grpSpPr bwMode="auto">
              <a:xfrm>
                <a:off x="4008789" y="4513267"/>
                <a:ext cx="609600" cy="738188"/>
                <a:chOff x="4512" y="2744"/>
                <a:chExt cx="384" cy="465"/>
              </a:xfrm>
            </p:grpSpPr>
            <p:sp>
              <p:nvSpPr>
                <p:cNvPr id="270380" name="Rectangle 44"/>
                <p:cNvSpPr>
                  <a:spLocks noChangeArrowheads="1"/>
                </p:cNvSpPr>
                <p:nvPr/>
              </p:nvSpPr>
              <p:spPr bwMode="auto">
                <a:xfrm>
                  <a:off x="4512"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5" name="Text Box 19"/>
                <p:cNvSpPr txBox="1">
                  <a:spLocks noChangeArrowheads="1"/>
                </p:cNvSpPr>
                <p:nvPr/>
              </p:nvSpPr>
              <p:spPr bwMode="auto">
                <a:xfrm>
                  <a:off x="4584" y="2755"/>
                  <a:ext cx="246"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P</a:t>
                  </a:r>
                </a:p>
                <a:p>
                  <a:pPr algn="ctr">
                    <a:spcBef>
                      <a:spcPct val="10000"/>
                    </a:spcBef>
                  </a:pPr>
                  <a:r>
                    <a:rPr lang="en-US" sz="2400">
                      <a:effectLst/>
                      <a:latin typeface="Arial" charset="0"/>
                      <a:sym typeface="Symbol" pitchFamily="18" charset="2"/>
                    </a:rPr>
                    <a:t></a:t>
                  </a:r>
                </a:p>
              </p:txBody>
            </p:sp>
          </p:grpSp>
          <p:grpSp>
            <p:nvGrpSpPr>
              <p:cNvPr id="270382" name="Group 46"/>
              <p:cNvGrpSpPr>
                <a:grpSpLocks/>
              </p:cNvGrpSpPr>
              <p:nvPr/>
            </p:nvGrpSpPr>
            <p:grpSpPr bwMode="auto">
              <a:xfrm>
                <a:off x="4008789" y="2439990"/>
                <a:ext cx="609600" cy="725488"/>
                <a:chOff x="4496" y="960"/>
                <a:chExt cx="384" cy="457"/>
              </a:xfrm>
            </p:grpSpPr>
            <p:sp>
              <p:nvSpPr>
                <p:cNvPr id="270362" name="Rectangle 26"/>
                <p:cNvSpPr>
                  <a:spLocks noChangeArrowheads="1"/>
                </p:cNvSpPr>
                <p:nvPr/>
              </p:nvSpPr>
              <p:spPr bwMode="auto">
                <a:xfrm>
                  <a:off x="4496"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6" name="Text Box 20"/>
                <p:cNvSpPr txBox="1">
                  <a:spLocks noChangeArrowheads="1"/>
                </p:cNvSpPr>
                <p:nvPr/>
              </p:nvSpPr>
              <p:spPr bwMode="auto">
                <a:xfrm>
                  <a:off x="4573" y="963"/>
                  <a:ext cx="246"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P</a:t>
                  </a:r>
                </a:p>
                <a:p>
                  <a:pPr algn="ctr">
                    <a:spcBef>
                      <a:spcPct val="10000"/>
                    </a:spcBef>
                  </a:pPr>
                  <a:r>
                    <a:rPr lang="en-US" sz="2400">
                      <a:effectLst/>
                      <a:latin typeface="Arial" charset="0"/>
                      <a:sym typeface="Symbol" pitchFamily="18" charset="2"/>
                    </a:rPr>
                    <a:t>X</a:t>
                  </a:r>
                </a:p>
              </p:txBody>
            </p:sp>
          </p:grpSp>
          <p:grpSp>
            <p:nvGrpSpPr>
              <p:cNvPr id="270397" name="Group 61"/>
              <p:cNvGrpSpPr>
                <a:grpSpLocks/>
              </p:cNvGrpSpPr>
              <p:nvPr/>
            </p:nvGrpSpPr>
            <p:grpSpPr bwMode="auto">
              <a:xfrm>
                <a:off x="4008789" y="5564193"/>
                <a:ext cx="609600" cy="725488"/>
                <a:chOff x="4504" y="3531"/>
                <a:chExt cx="384" cy="457"/>
              </a:xfrm>
            </p:grpSpPr>
            <p:sp>
              <p:nvSpPr>
                <p:cNvPr id="270381" name="Rectangle 45"/>
                <p:cNvSpPr>
                  <a:spLocks noChangeArrowheads="1"/>
                </p:cNvSpPr>
                <p:nvPr/>
              </p:nvSpPr>
              <p:spPr bwMode="auto">
                <a:xfrm>
                  <a:off x="4504"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0357" name="Text Box 21"/>
                <p:cNvSpPr txBox="1">
                  <a:spLocks noChangeArrowheads="1"/>
                </p:cNvSpPr>
                <p:nvPr/>
              </p:nvSpPr>
              <p:spPr bwMode="auto">
                <a:xfrm>
                  <a:off x="4577" y="3534"/>
                  <a:ext cx="246"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a:effectLst/>
                      <a:latin typeface="Arial" charset="0"/>
                    </a:rPr>
                    <a:t>P</a:t>
                  </a:r>
                </a:p>
                <a:p>
                  <a:pPr algn="ctr">
                    <a:spcBef>
                      <a:spcPct val="10000"/>
                    </a:spcBef>
                  </a:pPr>
                  <a:r>
                    <a:rPr lang="en-US" sz="2400">
                      <a:effectLst/>
                      <a:latin typeface="Arial" charset="0"/>
                      <a:sym typeface="Symbol" pitchFamily="18" charset="2"/>
                    </a:rPr>
                    <a:t>T</a:t>
                  </a:r>
                </a:p>
              </p:txBody>
            </p:sp>
          </p:grpSp>
          <p:sp>
            <p:nvSpPr>
              <p:cNvPr id="270424" name="Text Box 88"/>
              <p:cNvSpPr txBox="1">
                <a:spLocks noChangeArrowheads="1"/>
              </p:cNvSpPr>
              <p:nvPr/>
            </p:nvSpPr>
            <p:spPr bwMode="auto">
              <a:xfrm>
                <a:off x="3782570" y="1841501"/>
                <a:ext cx="1062038" cy="336550"/>
              </a:xfrm>
              <a:prstGeom prst="rect">
                <a:avLst/>
              </a:prstGeom>
              <a:noFill/>
              <a:ln w="12700">
                <a:noFill/>
                <a:miter lim="800000"/>
                <a:headEnd type="none" w="sm" len="sm"/>
                <a:tailEnd type="none" w="sm" len="sm"/>
              </a:ln>
              <a:effectLst/>
            </p:spPr>
            <p:txBody>
              <a:bodyPr wrap="none">
                <a:spAutoFit/>
              </a:bodyPr>
              <a:lstStyle/>
              <a:p>
                <a:r>
                  <a:rPr lang="en-US" sz="2000" dirty="0">
                    <a:effectLst/>
                    <a:latin typeface="Arial" charset="0"/>
                  </a:rPr>
                  <a:t>TBPRD</a:t>
                </a:r>
              </a:p>
            </p:txBody>
          </p:sp>
        </p:grpSp>
        <p:sp>
          <p:nvSpPr>
            <p:cNvPr id="270425" name="Line 89"/>
            <p:cNvSpPr>
              <a:spLocks noChangeShapeType="1"/>
            </p:cNvSpPr>
            <p:nvPr/>
          </p:nvSpPr>
          <p:spPr bwMode="auto">
            <a:xfrm>
              <a:off x="1227222" y="1752601"/>
              <a:ext cx="5887414"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26" name="Line 90"/>
            <p:cNvSpPr>
              <a:spLocks noChangeShapeType="1"/>
            </p:cNvSpPr>
            <p:nvPr/>
          </p:nvSpPr>
          <p:spPr bwMode="auto">
            <a:xfrm>
              <a:off x="2208457" y="1752601"/>
              <a:ext cx="0" cy="472440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27" name="Line 91"/>
            <p:cNvSpPr>
              <a:spLocks noChangeShapeType="1"/>
            </p:cNvSpPr>
            <p:nvPr/>
          </p:nvSpPr>
          <p:spPr bwMode="auto">
            <a:xfrm>
              <a:off x="3189693" y="1752601"/>
              <a:ext cx="0" cy="472440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70428" name="Line 92"/>
            <p:cNvSpPr>
              <a:spLocks noChangeShapeType="1"/>
            </p:cNvSpPr>
            <p:nvPr/>
          </p:nvSpPr>
          <p:spPr bwMode="auto">
            <a:xfrm>
              <a:off x="4170929" y="1752601"/>
              <a:ext cx="0" cy="472440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87" name="Line 92"/>
            <p:cNvSpPr>
              <a:spLocks noChangeShapeType="1"/>
            </p:cNvSpPr>
            <p:nvPr/>
          </p:nvSpPr>
          <p:spPr bwMode="auto">
            <a:xfrm>
              <a:off x="5152165" y="1219201"/>
              <a:ext cx="0" cy="5264509"/>
            </a:xfrm>
            <a:prstGeom prst="line">
              <a:avLst/>
            </a:prstGeom>
            <a:noFill/>
            <a:ln w="12700">
              <a:solidFill>
                <a:schemeClr val="tx1"/>
              </a:solidFill>
              <a:round/>
              <a:headEnd type="none" w="sm" len="sm"/>
              <a:tailEnd type="none" w="sm" len="sm"/>
            </a:ln>
            <a:effectLst/>
          </p:spPr>
          <p:txBody>
            <a:bodyPr/>
            <a:lstStyle/>
            <a:p>
              <a:endParaRPr lang="en-US">
                <a:effectLst/>
              </a:endParaRPr>
            </a:p>
          </p:txBody>
        </p:sp>
        <p:grpSp>
          <p:nvGrpSpPr>
            <p:cNvPr id="3" name="Group 2"/>
            <p:cNvGrpSpPr/>
            <p:nvPr/>
          </p:nvGrpSpPr>
          <p:grpSpPr>
            <a:xfrm>
              <a:off x="5342521" y="1835205"/>
              <a:ext cx="609600" cy="4448180"/>
              <a:chOff x="4980571" y="1835205"/>
              <a:chExt cx="609600" cy="4448180"/>
            </a:xfrm>
          </p:grpSpPr>
          <p:grpSp>
            <p:nvGrpSpPr>
              <p:cNvPr id="88" name="Group 55"/>
              <p:cNvGrpSpPr>
                <a:grpSpLocks/>
              </p:cNvGrpSpPr>
              <p:nvPr/>
            </p:nvGrpSpPr>
            <p:grpSpPr bwMode="auto">
              <a:xfrm>
                <a:off x="4980571" y="3470332"/>
                <a:ext cx="609600" cy="725488"/>
                <a:chOff x="4496" y="1968"/>
                <a:chExt cx="384" cy="457"/>
              </a:xfrm>
            </p:grpSpPr>
            <p:sp>
              <p:nvSpPr>
                <p:cNvPr id="89" name="Rectangle 43"/>
                <p:cNvSpPr>
                  <a:spLocks noChangeArrowheads="1"/>
                </p:cNvSpPr>
                <p:nvPr/>
              </p:nvSpPr>
              <p:spPr bwMode="auto">
                <a:xfrm>
                  <a:off x="4496"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90" name="Text Box 18"/>
                <p:cNvSpPr txBox="1">
                  <a:spLocks noChangeArrowheads="1"/>
                </p:cNvSpPr>
                <p:nvPr/>
              </p:nvSpPr>
              <p:spPr bwMode="auto">
                <a:xfrm>
                  <a:off x="4519" y="1971"/>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smtClean="0">
                      <a:effectLst/>
                      <a:latin typeface="Arial" charset="0"/>
                    </a:rPr>
                    <a:t>T1</a:t>
                  </a:r>
                  <a:endParaRPr lang="en-US" sz="2400" dirty="0">
                    <a:effectLst/>
                    <a:latin typeface="Arial" charset="0"/>
                  </a:endParaRPr>
                </a:p>
                <a:p>
                  <a:pPr algn="ctr">
                    <a:spcBef>
                      <a:spcPct val="10000"/>
                    </a:spcBef>
                  </a:pPr>
                  <a:r>
                    <a:rPr lang="en-US" sz="2400" dirty="0">
                      <a:effectLst/>
                      <a:latin typeface="Arial" charset="0"/>
                      <a:sym typeface="Symbol" pitchFamily="18" charset="2"/>
                    </a:rPr>
                    <a:t></a:t>
                  </a:r>
                </a:p>
              </p:txBody>
            </p:sp>
          </p:grpSp>
          <p:grpSp>
            <p:nvGrpSpPr>
              <p:cNvPr id="91" name="Group 56"/>
              <p:cNvGrpSpPr>
                <a:grpSpLocks/>
              </p:cNvGrpSpPr>
              <p:nvPr/>
            </p:nvGrpSpPr>
            <p:grpSpPr bwMode="auto">
              <a:xfrm>
                <a:off x="4980571" y="4506971"/>
                <a:ext cx="609600" cy="738188"/>
                <a:chOff x="4512" y="2744"/>
                <a:chExt cx="384" cy="465"/>
              </a:xfrm>
            </p:grpSpPr>
            <p:sp>
              <p:nvSpPr>
                <p:cNvPr id="92" name="Rectangle 44"/>
                <p:cNvSpPr>
                  <a:spLocks noChangeArrowheads="1"/>
                </p:cNvSpPr>
                <p:nvPr/>
              </p:nvSpPr>
              <p:spPr bwMode="auto">
                <a:xfrm>
                  <a:off x="4512"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93" name="Text Box 19"/>
                <p:cNvSpPr txBox="1">
                  <a:spLocks noChangeArrowheads="1"/>
                </p:cNvSpPr>
                <p:nvPr/>
              </p:nvSpPr>
              <p:spPr bwMode="auto">
                <a:xfrm>
                  <a:off x="4536" y="2755"/>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smtClean="0">
                      <a:effectLst/>
                      <a:latin typeface="Arial" charset="0"/>
                    </a:rPr>
                    <a:t>T1</a:t>
                  </a:r>
                  <a:endParaRPr lang="en-US" sz="2400" dirty="0">
                    <a:effectLst/>
                    <a:latin typeface="Arial" charset="0"/>
                  </a:endParaRPr>
                </a:p>
                <a:p>
                  <a:pPr algn="ctr">
                    <a:spcBef>
                      <a:spcPct val="10000"/>
                    </a:spcBef>
                  </a:pPr>
                  <a:r>
                    <a:rPr lang="en-US" sz="2400" dirty="0">
                      <a:effectLst/>
                      <a:latin typeface="Arial" charset="0"/>
                      <a:sym typeface="Symbol" pitchFamily="18" charset="2"/>
                    </a:rPr>
                    <a:t></a:t>
                  </a:r>
                </a:p>
              </p:txBody>
            </p:sp>
          </p:grpSp>
          <p:grpSp>
            <p:nvGrpSpPr>
              <p:cNvPr id="94" name="Group 46"/>
              <p:cNvGrpSpPr>
                <a:grpSpLocks/>
              </p:cNvGrpSpPr>
              <p:nvPr/>
            </p:nvGrpSpPr>
            <p:grpSpPr bwMode="auto">
              <a:xfrm>
                <a:off x="4980571" y="2433694"/>
                <a:ext cx="609600" cy="725488"/>
                <a:chOff x="4496" y="960"/>
                <a:chExt cx="384" cy="457"/>
              </a:xfrm>
            </p:grpSpPr>
            <p:sp>
              <p:nvSpPr>
                <p:cNvPr id="95" name="Rectangle 26"/>
                <p:cNvSpPr>
                  <a:spLocks noChangeArrowheads="1"/>
                </p:cNvSpPr>
                <p:nvPr/>
              </p:nvSpPr>
              <p:spPr bwMode="auto">
                <a:xfrm>
                  <a:off x="4496"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96" name="Text Box 20"/>
                <p:cNvSpPr txBox="1">
                  <a:spLocks noChangeArrowheads="1"/>
                </p:cNvSpPr>
                <p:nvPr/>
              </p:nvSpPr>
              <p:spPr bwMode="auto">
                <a:xfrm>
                  <a:off x="4525" y="963"/>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smtClean="0">
                      <a:effectLst/>
                      <a:latin typeface="Arial" charset="0"/>
                    </a:rPr>
                    <a:t>T1</a:t>
                  </a:r>
                  <a:endParaRPr lang="en-US" sz="2400" dirty="0">
                    <a:effectLst/>
                    <a:latin typeface="Arial" charset="0"/>
                  </a:endParaRPr>
                </a:p>
                <a:p>
                  <a:pPr algn="ctr">
                    <a:spcBef>
                      <a:spcPct val="10000"/>
                    </a:spcBef>
                  </a:pPr>
                  <a:r>
                    <a:rPr lang="en-US" sz="2400" dirty="0">
                      <a:effectLst/>
                      <a:latin typeface="Arial" charset="0"/>
                      <a:sym typeface="Symbol" pitchFamily="18" charset="2"/>
                    </a:rPr>
                    <a:t>X</a:t>
                  </a:r>
                </a:p>
              </p:txBody>
            </p:sp>
          </p:grpSp>
          <p:grpSp>
            <p:nvGrpSpPr>
              <p:cNvPr id="97" name="Group 61"/>
              <p:cNvGrpSpPr>
                <a:grpSpLocks/>
              </p:cNvGrpSpPr>
              <p:nvPr/>
            </p:nvGrpSpPr>
            <p:grpSpPr bwMode="auto">
              <a:xfrm>
                <a:off x="4980571" y="5557897"/>
                <a:ext cx="609600" cy="725488"/>
                <a:chOff x="4504" y="3531"/>
                <a:chExt cx="384" cy="457"/>
              </a:xfrm>
            </p:grpSpPr>
            <p:sp>
              <p:nvSpPr>
                <p:cNvPr id="98" name="Rectangle 45"/>
                <p:cNvSpPr>
                  <a:spLocks noChangeArrowheads="1"/>
                </p:cNvSpPr>
                <p:nvPr/>
              </p:nvSpPr>
              <p:spPr bwMode="auto">
                <a:xfrm>
                  <a:off x="4504"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99" name="Text Box 21"/>
                <p:cNvSpPr txBox="1">
                  <a:spLocks noChangeArrowheads="1"/>
                </p:cNvSpPr>
                <p:nvPr/>
              </p:nvSpPr>
              <p:spPr bwMode="auto">
                <a:xfrm>
                  <a:off x="4529" y="3534"/>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smtClean="0">
                      <a:effectLst/>
                      <a:latin typeface="Arial" charset="0"/>
                    </a:rPr>
                    <a:t>T1</a:t>
                  </a:r>
                  <a:endParaRPr lang="en-US" sz="2400" dirty="0">
                    <a:effectLst/>
                    <a:latin typeface="Arial" charset="0"/>
                  </a:endParaRPr>
                </a:p>
                <a:p>
                  <a:pPr algn="ctr">
                    <a:spcBef>
                      <a:spcPct val="10000"/>
                    </a:spcBef>
                  </a:pPr>
                  <a:r>
                    <a:rPr lang="en-US" sz="2400" dirty="0">
                      <a:effectLst/>
                      <a:latin typeface="Arial" charset="0"/>
                      <a:sym typeface="Symbol" pitchFamily="18" charset="2"/>
                    </a:rPr>
                    <a:t>T</a:t>
                  </a:r>
                </a:p>
              </p:txBody>
            </p:sp>
          </p:grpSp>
          <p:sp>
            <p:nvSpPr>
              <p:cNvPr id="100" name="Text Box 88"/>
              <p:cNvSpPr txBox="1">
                <a:spLocks noChangeArrowheads="1"/>
              </p:cNvSpPr>
              <p:nvPr/>
            </p:nvSpPr>
            <p:spPr bwMode="auto">
              <a:xfrm>
                <a:off x="5043157" y="1835205"/>
                <a:ext cx="484428" cy="338554"/>
              </a:xfrm>
              <a:prstGeom prst="rect">
                <a:avLst/>
              </a:prstGeom>
              <a:noFill/>
              <a:ln w="12700">
                <a:noFill/>
                <a:miter lim="800000"/>
                <a:headEnd type="none" w="sm" len="sm"/>
                <a:tailEnd type="none" w="sm" len="sm"/>
              </a:ln>
              <a:effectLst/>
            </p:spPr>
            <p:txBody>
              <a:bodyPr wrap="none">
                <a:spAutoFit/>
              </a:bodyPr>
              <a:lstStyle/>
              <a:p>
                <a:r>
                  <a:rPr lang="en-US" sz="2000" dirty="0" smtClean="0">
                    <a:effectLst/>
                    <a:latin typeface="Arial" charset="0"/>
                  </a:rPr>
                  <a:t>T1</a:t>
                </a:r>
                <a:endParaRPr lang="en-US" sz="2000" dirty="0">
                  <a:effectLst/>
                  <a:latin typeface="Arial" charset="0"/>
                </a:endParaRPr>
              </a:p>
            </p:txBody>
          </p:sp>
        </p:grpSp>
        <p:grpSp>
          <p:nvGrpSpPr>
            <p:cNvPr id="2" name="Group 1"/>
            <p:cNvGrpSpPr/>
            <p:nvPr/>
          </p:nvGrpSpPr>
          <p:grpSpPr>
            <a:xfrm>
              <a:off x="6334195" y="1828909"/>
              <a:ext cx="609600" cy="4448180"/>
              <a:chOff x="5798763" y="1828909"/>
              <a:chExt cx="609600" cy="4448180"/>
            </a:xfrm>
          </p:grpSpPr>
          <p:grpSp>
            <p:nvGrpSpPr>
              <p:cNvPr id="101" name="Group 55"/>
              <p:cNvGrpSpPr>
                <a:grpSpLocks/>
              </p:cNvGrpSpPr>
              <p:nvPr/>
            </p:nvGrpSpPr>
            <p:grpSpPr bwMode="auto">
              <a:xfrm>
                <a:off x="5798763" y="3464036"/>
                <a:ext cx="609600" cy="725488"/>
                <a:chOff x="4496" y="1968"/>
                <a:chExt cx="384" cy="457"/>
              </a:xfrm>
            </p:grpSpPr>
            <p:sp>
              <p:nvSpPr>
                <p:cNvPr id="102" name="Rectangle 43"/>
                <p:cNvSpPr>
                  <a:spLocks noChangeArrowheads="1"/>
                </p:cNvSpPr>
                <p:nvPr/>
              </p:nvSpPr>
              <p:spPr bwMode="auto">
                <a:xfrm>
                  <a:off x="4496" y="1968"/>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03" name="Text Box 18"/>
                <p:cNvSpPr txBox="1">
                  <a:spLocks noChangeArrowheads="1"/>
                </p:cNvSpPr>
                <p:nvPr/>
              </p:nvSpPr>
              <p:spPr bwMode="auto">
                <a:xfrm>
                  <a:off x="4519" y="1971"/>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smtClean="0">
                      <a:effectLst/>
                      <a:latin typeface="Arial" charset="0"/>
                    </a:rPr>
                    <a:t>T2</a:t>
                  </a:r>
                  <a:endParaRPr lang="en-US" sz="2400" dirty="0">
                    <a:effectLst/>
                    <a:latin typeface="Arial" charset="0"/>
                  </a:endParaRPr>
                </a:p>
                <a:p>
                  <a:pPr algn="ctr">
                    <a:spcBef>
                      <a:spcPct val="10000"/>
                    </a:spcBef>
                  </a:pPr>
                  <a:r>
                    <a:rPr lang="en-US" sz="2400" dirty="0">
                      <a:effectLst/>
                      <a:latin typeface="Arial" charset="0"/>
                      <a:sym typeface="Symbol" pitchFamily="18" charset="2"/>
                    </a:rPr>
                    <a:t></a:t>
                  </a:r>
                </a:p>
              </p:txBody>
            </p:sp>
          </p:grpSp>
          <p:grpSp>
            <p:nvGrpSpPr>
              <p:cNvPr id="104" name="Group 56"/>
              <p:cNvGrpSpPr>
                <a:grpSpLocks/>
              </p:cNvGrpSpPr>
              <p:nvPr/>
            </p:nvGrpSpPr>
            <p:grpSpPr bwMode="auto">
              <a:xfrm>
                <a:off x="5798763" y="4500675"/>
                <a:ext cx="609600" cy="738188"/>
                <a:chOff x="4512" y="2744"/>
                <a:chExt cx="384" cy="465"/>
              </a:xfrm>
            </p:grpSpPr>
            <p:sp>
              <p:nvSpPr>
                <p:cNvPr id="105" name="Rectangle 44"/>
                <p:cNvSpPr>
                  <a:spLocks noChangeArrowheads="1"/>
                </p:cNvSpPr>
                <p:nvPr/>
              </p:nvSpPr>
              <p:spPr bwMode="auto">
                <a:xfrm>
                  <a:off x="4512" y="2744"/>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06" name="Text Box 19"/>
                <p:cNvSpPr txBox="1">
                  <a:spLocks noChangeArrowheads="1"/>
                </p:cNvSpPr>
                <p:nvPr/>
              </p:nvSpPr>
              <p:spPr bwMode="auto">
                <a:xfrm>
                  <a:off x="4536" y="2755"/>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smtClean="0">
                      <a:effectLst/>
                      <a:latin typeface="Arial" charset="0"/>
                    </a:rPr>
                    <a:t>T2</a:t>
                  </a:r>
                  <a:endParaRPr lang="en-US" sz="2400" dirty="0">
                    <a:effectLst/>
                    <a:latin typeface="Arial" charset="0"/>
                  </a:endParaRPr>
                </a:p>
                <a:p>
                  <a:pPr algn="ctr">
                    <a:spcBef>
                      <a:spcPct val="10000"/>
                    </a:spcBef>
                  </a:pPr>
                  <a:r>
                    <a:rPr lang="en-US" sz="2400" dirty="0">
                      <a:effectLst/>
                      <a:latin typeface="Arial" charset="0"/>
                      <a:sym typeface="Symbol" pitchFamily="18" charset="2"/>
                    </a:rPr>
                    <a:t></a:t>
                  </a:r>
                </a:p>
              </p:txBody>
            </p:sp>
          </p:grpSp>
          <p:grpSp>
            <p:nvGrpSpPr>
              <p:cNvPr id="107" name="Group 46"/>
              <p:cNvGrpSpPr>
                <a:grpSpLocks/>
              </p:cNvGrpSpPr>
              <p:nvPr/>
            </p:nvGrpSpPr>
            <p:grpSpPr bwMode="auto">
              <a:xfrm>
                <a:off x="5798763" y="2427398"/>
                <a:ext cx="609600" cy="725488"/>
                <a:chOff x="4496" y="960"/>
                <a:chExt cx="384" cy="457"/>
              </a:xfrm>
            </p:grpSpPr>
            <p:sp>
              <p:nvSpPr>
                <p:cNvPr id="108" name="Rectangle 26"/>
                <p:cNvSpPr>
                  <a:spLocks noChangeArrowheads="1"/>
                </p:cNvSpPr>
                <p:nvPr/>
              </p:nvSpPr>
              <p:spPr bwMode="auto">
                <a:xfrm>
                  <a:off x="4496" y="960"/>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09" name="Text Box 20"/>
                <p:cNvSpPr txBox="1">
                  <a:spLocks noChangeArrowheads="1"/>
                </p:cNvSpPr>
                <p:nvPr/>
              </p:nvSpPr>
              <p:spPr bwMode="auto">
                <a:xfrm>
                  <a:off x="4525" y="963"/>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smtClean="0">
                      <a:effectLst/>
                      <a:latin typeface="Arial" charset="0"/>
                    </a:rPr>
                    <a:t>T2</a:t>
                  </a:r>
                  <a:endParaRPr lang="en-US" sz="2400" dirty="0">
                    <a:effectLst/>
                    <a:latin typeface="Arial" charset="0"/>
                  </a:endParaRPr>
                </a:p>
                <a:p>
                  <a:pPr algn="ctr">
                    <a:spcBef>
                      <a:spcPct val="10000"/>
                    </a:spcBef>
                  </a:pPr>
                  <a:r>
                    <a:rPr lang="en-US" sz="2400" dirty="0">
                      <a:effectLst/>
                      <a:latin typeface="Arial" charset="0"/>
                      <a:sym typeface="Symbol" pitchFamily="18" charset="2"/>
                    </a:rPr>
                    <a:t>X</a:t>
                  </a:r>
                </a:p>
              </p:txBody>
            </p:sp>
          </p:grpSp>
          <p:grpSp>
            <p:nvGrpSpPr>
              <p:cNvPr id="110" name="Group 61"/>
              <p:cNvGrpSpPr>
                <a:grpSpLocks/>
              </p:cNvGrpSpPr>
              <p:nvPr/>
            </p:nvGrpSpPr>
            <p:grpSpPr bwMode="auto">
              <a:xfrm>
                <a:off x="5798763" y="5551601"/>
                <a:ext cx="609600" cy="725488"/>
                <a:chOff x="4504" y="3531"/>
                <a:chExt cx="384" cy="457"/>
              </a:xfrm>
            </p:grpSpPr>
            <p:sp>
              <p:nvSpPr>
                <p:cNvPr id="111" name="Rectangle 45"/>
                <p:cNvSpPr>
                  <a:spLocks noChangeArrowheads="1"/>
                </p:cNvSpPr>
                <p:nvPr/>
              </p:nvSpPr>
              <p:spPr bwMode="auto">
                <a:xfrm>
                  <a:off x="4504" y="3531"/>
                  <a:ext cx="384" cy="4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12" name="Text Box 21"/>
                <p:cNvSpPr txBox="1">
                  <a:spLocks noChangeArrowheads="1"/>
                </p:cNvSpPr>
                <p:nvPr/>
              </p:nvSpPr>
              <p:spPr bwMode="auto">
                <a:xfrm>
                  <a:off x="4529" y="3534"/>
                  <a:ext cx="343" cy="454"/>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2400" dirty="0" smtClean="0">
                      <a:effectLst/>
                      <a:latin typeface="Arial" charset="0"/>
                    </a:rPr>
                    <a:t>T2</a:t>
                  </a:r>
                  <a:endParaRPr lang="en-US" sz="2400" dirty="0">
                    <a:effectLst/>
                    <a:latin typeface="Arial" charset="0"/>
                  </a:endParaRPr>
                </a:p>
                <a:p>
                  <a:pPr algn="ctr">
                    <a:spcBef>
                      <a:spcPct val="10000"/>
                    </a:spcBef>
                  </a:pPr>
                  <a:r>
                    <a:rPr lang="en-US" sz="2400" dirty="0">
                      <a:effectLst/>
                      <a:latin typeface="Arial" charset="0"/>
                      <a:sym typeface="Symbol" pitchFamily="18" charset="2"/>
                    </a:rPr>
                    <a:t>T</a:t>
                  </a:r>
                </a:p>
              </p:txBody>
            </p:sp>
          </p:grpSp>
          <p:sp>
            <p:nvSpPr>
              <p:cNvPr id="113" name="Text Box 88"/>
              <p:cNvSpPr txBox="1">
                <a:spLocks noChangeArrowheads="1"/>
              </p:cNvSpPr>
              <p:nvPr/>
            </p:nvSpPr>
            <p:spPr bwMode="auto">
              <a:xfrm>
                <a:off x="5861349" y="1828909"/>
                <a:ext cx="484428" cy="338554"/>
              </a:xfrm>
              <a:prstGeom prst="rect">
                <a:avLst/>
              </a:prstGeom>
              <a:noFill/>
              <a:ln w="12700">
                <a:noFill/>
                <a:miter lim="800000"/>
                <a:headEnd type="none" w="sm" len="sm"/>
                <a:tailEnd type="none" w="sm" len="sm"/>
              </a:ln>
              <a:effectLst/>
            </p:spPr>
            <p:txBody>
              <a:bodyPr wrap="none">
                <a:spAutoFit/>
              </a:bodyPr>
              <a:lstStyle/>
              <a:p>
                <a:r>
                  <a:rPr lang="en-US" sz="2000" dirty="0" smtClean="0">
                    <a:effectLst/>
                    <a:latin typeface="Arial" charset="0"/>
                  </a:rPr>
                  <a:t>T2</a:t>
                </a:r>
                <a:endParaRPr lang="en-US" sz="2000" dirty="0">
                  <a:effectLst/>
                  <a:latin typeface="Arial" charset="0"/>
                </a:endParaRPr>
              </a:p>
            </p:txBody>
          </p:sp>
        </p:grpSp>
        <p:sp>
          <p:nvSpPr>
            <p:cNvPr id="121" name="Line 91"/>
            <p:cNvSpPr>
              <a:spLocks noChangeShapeType="1"/>
            </p:cNvSpPr>
            <p:nvPr/>
          </p:nvSpPr>
          <p:spPr bwMode="auto">
            <a:xfrm>
              <a:off x="6133401" y="1749785"/>
              <a:ext cx="0" cy="472440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124" name="Text Box 84"/>
            <p:cNvSpPr txBox="1">
              <a:spLocks noChangeArrowheads="1"/>
            </p:cNvSpPr>
            <p:nvPr/>
          </p:nvSpPr>
          <p:spPr bwMode="auto">
            <a:xfrm>
              <a:off x="5107171" y="1293892"/>
              <a:ext cx="2050818" cy="338554"/>
            </a:xfrm>
            <a:prstGeom prst="rect">
              <a:avLst/>
            </a:prstGeom>
            <a:noFill/>
            <a:ln w="12700">
              <a:noFill/>
              <a:miter lim="800000"/>
              <a:headEnd type="none" w="sm" len="sm"/>
              <a:tailEnd type="none" w="sm" len="sm"/>
            </a:ln>
            <a:effectLst/>
          </p:spPr>
          <p:txBody>
            <a:bodyPr wrap="none">
              <a:spAutoFit/>
            </a:bodyPr>
            <a:lstStyle/>
            <a:p>
              <a:r>
                <a:rPr lang="en-US" sz="2000" dirty="0" smtClean="0">
                  <a:effectLst/>
                  <a:latin typeface="Arial" charset="0"/>
                </a:rPr>
                <a:t>Trigger Events:</a:t>
              </a:r>
              <a:endParaRPr lang="en-US" sz="2000" dirty="0">
                <a:effectLst/>
                <a:latin typeface="Arial" charset="0"/>
              </a:endParaRPr>
            </a:p>
          </p:txBody>
        </p:sp>
      </p:grpSp>
      <p:sp>
        <p:nvSpPr>
          <p:cNvPr id="11" name="TextBox 10"/>
          <p:cNvSpPr txBox="1"/>
          <p:nvPr/>
        </p:nvSpPr>
        <p:spPr>
          <a:xfrm>
            <a:off x="302015" y="6475191"/>
            <a:ext cx="8498042" cy="313932"/>
          </a:xfrm>
          <a:prstGeom prst="rect">
            <a:avLst/>
          </a:prstGeom>
          <a:noFill/>
        </p:spPr>
        <p:txBody>
          <a:bodyPr wrap="square" rtlCol="0" anchor="ctr" anchorCtr="0">
            <a:spAutoFit/>
          </a:bodyPr>
          <a:lstStyle/>
          <a:p>
            <a:pPr algn="ctr"/>
            <a:r>
              <a:rPr lang="en-US" sz="1800" b="0" i="1" dirty="0" err="1" smtClean="0">
                <a:effectLst/>
              </a:rPr>
              <a:t>Tx</a:t>
            </a:r>
            <a:r>
              <a:rPr lang="en-US" sz="1800" b="0" i="1" dirty="0" smtClean="0">
                <a:effectLst/>
              </a:rPr>
              <a:t> Event Sources = DCAEVT1, DCAEVT2, DCBEVT1, DCBEVT2, TZ1, TZ2, TZ3, </a:t>
            </a:r>
            <a:r>
              <a:rPr lang="en-US" sz="1800" b="0" i="1" dirty="0" err="1" smtClean="0">
                <a:effectLst/>
              </a:rPr>
              <a:t>EPWMxSYNCIN</a:t>
            </a:r>
            <a:endParaRPr lang="en-US" sz="1800" b="0" i="1" dirty="0" smtClean="0">
              <a:effectLst/>
            </a:endParaRPr>
          </a:p>
        </p:txBody>
      </p:sp>
    </p:spTree>
    <p:custDataLst>
      <p:tags r:id="rId1"/>
    </p:custDataLst>
    <p:extLst>
      <p:ext uri="{BB962C8B-B14F-4D97-AF65-F5344CB8AC3E}">
        <p14:creationId xmlns:p14="http://schemas.microsoft.com/office/powerpoint/2010/main" val="951195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Grp="1" noChangeArrowheads="1"/>
          </p:cNvSpPr>
          <p:nvPr>
            <p:ph type="title"/>
          </p:nvPr>
        </p:nvSpPr>
        <p:spPr/>
        <p:txBody>
          <a:bodyPr>
            <a:normAutofit fontScale="90000"/>
          </a:bodyPr>
          <a:lstStyle/>
          <a:p>
            <a:r>
              <a:rPr lang="en-US" sz="4000" dirty="0" smtClean="0"/>
              <a:t>Count </a:t>
            </a:r>
            <a:r>
              <a:rPr lang="en-US" sz="4000" dirty="0"/>
              <a:t>Up Asymmetric Waveform</a:t>
            </a:r>
            <a:br>
              <a:rPr lang="en-US" sz="4000" dirty="0"/>
            </a:br>
            <a:r>
              <a:rPr lang="en-US" sz="2000" dirty="0"/>
              <a:t>with Independent Modulation on EPWMA / B</a:t>
            </a:r>
          </a:p>
        </p:txBody>
      </p:sp>
      <p:grpSp>
        <p:nvGrpSpPr>
          <p:cNvPr id="3" name="Group 2"/>
          <p:cNvGrpSpPr/>
          <p:nvPr/>
        </p:nvGrpSpPr>
        <p:grpSpPr>
          <a:xfrm>
            <a:off x="882650" y="1295400"/>
            <a:ext cx="7575550" cy="5056188"/>
            <a:chOff x="882650" y="1295400"/>
            <a:chExt cx="7575550" cy="5056188"/>
          </a:xfrm>
        </p:grpSpPr>
        <p:sp>
          <p:nvSpPr>
            <p:cNvPr id="230" name="Line 14"/>
            <p:cNvSpPr>
              <a:spLocks noChangeShapeType="1"/>
            </p:cNvSpPr>
            <p:nvPr/>
          </p:nvSpPr>
          <p:spPr bwMode="auto">
            <a:xfrm>
              <a:off x="2020148" y="2827368"/>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229" name="Line 14"/>
            <p:cNvSpPr>
              <a:spLocks noChangeShapeType="1"/>
            </p:cNvSpPr>
            <p:nvPr/>
          </p:nvSpPr>
          <p:spPr bwMode="auto">
            <a:xfrm>
              <a:off x="2021835" y="2405382"/>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4" name="Line 225"/>
            <p:cNvSpPr>
              <a:spLocks noChangeShapeType="1"/>
            </p:cNvSpPr>
            <p:nvPr/>
          </p:nvSpPr>
          <p:spPr bwMode="auto">
            <a:xfrm flipH="1">
              <a:off x="7789863" y="5562600"/>
              <a:ext cx="465137"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5" name="Line 224"/>
            <p:cNvSpPr>
              <a:spLocks noChangeShapeType="1"/>
            </p:cNvSpPr>
            <p:nvPr/>
          </p:nvSpPr>
          <p:spPr bwMode="auto">
            <a:xfrm flipH="1">
              <a:off x="4902200" y="5562600"/>
              <a:ext cx="465138"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6" name="Line 223"/>
            <p:cNvSpPr>
              <a:spLocks noChangeShapeType="1"/>
            </p:cNvSpPr>
            <p:nvPr/>
          </p:nvSpPr>
          <p:spPr bwMode="auto">
            <a:xfrm flipH="1">
              <a:off x="2024063" y="5562600"/>
              <a:ext cx="465137"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7" name="Line 222"/>
            <p:cNvSpPr>
              <a:spLocks noChangeShapeType="1"/>
            </p:cNvSpPr>
            <p:nvPr/>
          </p:nvSpPr>
          <p:spPr bwMode="auto">
            <a:xfrm flipH="1">
              <a:off x="7785100" y="4040188"/>
              <a:ext cx="465138"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8" name="Line 221"/>
            <p:cNvSpPr>
              <a:spLocks noChangeShapeType="1"/>
            </p:cNvSpPr>
            <p:nvPr/>
          </p:nvSpPr>
          <p:spPr bwMode="auto">
            <a:xfrm flipH="1">
              <a:off x="4894263" y="4038600"/>
              <a:ext cx="465137"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19" name="Line 220"/>
            <p:cNvSpPr>
              <a:spLocks noChangeShapeType="1"/>
            </p:cNvSpPr>
            <p:nvPr/>
          </p:nvSpPr>
          <p:spPr bwMode="auto">
            <a:xfrm flipH="1">
              <a:off x="2027238" y="4037013"/>
              <a:ext cx="465137" cy="2825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0" name="Line 216"/>
            <p:cNvSpPr>
              <a:spLocks noChangeShapeType="1"/>
            </p:cNvSpPr>
            <p:nvPr/>
          </p:nvSpPr>
          <p:spPr bwMode="auto">
            <a:xfrm>
              <a:off x="77978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1" name="Line 215"/>
            <p:cNvSpPr>
              <a:spLocks noChangeShapeType="1"/>
            </p:cNvSpPr>
            <p:nvPr/>
          </p:nvSpPr>
          <p:spPr bwMode="auto">
            <a:xfrm>
              <a:off x="49022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2" name="Line 214"/>
            <p:cNvSpPr>
              <a:spLocks noChangeShapeType="1"/>
            </p:cNvSpPr>
            <p:nvPr/>
          </p:nvSpPr>
          <p:spPr bwMode="auto">
            <a:xfrm>
              <a:off x="20066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3" name="Line 213"/>
            <p:cNvSpPr>
              <a:spLocks noChangeShapeType="1"/>
            </p:cNvSpPr>
            <p:nvPr/>
          </p:nvSpPr>
          <p:spPr bwMode="auto">
            <a:xfrm>
              <a:off x="6959600" y="243205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4" name="Line 212"/>
            <p:cNvSpPr>
              <a:spLocks noChangeShapeType="1"/>
            </p:cNvSpPr>
            <p:nvPr/>
          </p:nvSpPr>
          <p:spPr bwMode="auto">
            <a:xfrm>
              <a:off x="4076700" y="24257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5" name="Line 211"/>
            <p:cNvSpPr>
              <a:spLocks noChangeShapeType="1"/>
            </p:cNvSpPr>
            <p:nvPr/>
          </p:nvSpPr>
          <p:spPr bwMode="auto">
            <a:xfrm>
              <a:off x="5994400" y="28067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6" name="Line 210"/>
            <p:cNvSpPr>
              <a:spLocks noChangeShapeType="1"/>
            </p:cNvSpPr>
            <p:nvPr/>
          </p:nvSpPr>
          <p:spPr bwMode="auto">
            <a:xfrm>
              <a:off x="3098800" y="2819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grpSp>
          <p:nvGrpSpPr>
            <p:cNvPr id="127" name="Group 68"/>
            <p:cNvGrpSpPr>
              <a:grpSpLocks/>
            </p:cNvGrpSpPr>
            <p:nvPr/>
          </p:nvGrpSpPr>
          <p:grpSpPr bwMode="auto">
            <a:xfrm>
              <a:off x="1825625" y="3505200"/>
              <a:ext cx="388938" cy="571500"/>
              <a:chOff x="131" y="2302"/>
              <a:chExt cx="245" cy="360"/>
            </a:xfrm>
          </p:grpSpPr>
          <p:sp>
            <p:nvSpPr>
              <p:cNvPr id="128" name="Rectangle 67"/>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9" name="Text Box 54"/>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30" name="Group 69"/>
            <p:cNvGrpSpPr>
              <a:grpSpLocks/>
            </p:cNvGrpSpPr>
            <p:nvPr/>
          </p:nvGrpSpPr>
          <p:grpSpPr bwMode="auto">
            <a:xfrm>
              <a:off x="2286000" y="3505200"/>
              <a:ext cx="388938" cy="563563"/>
              <a:chOff x="728" y="2304"/>
              <a:chExt cx="245" cy="355"/>
            </a:xfrm>
          </p:grpSpPr>
          <p:sp>
            <p:nvSpPr>
              <p:cNvPr id="131" name="Rectangle 66"/>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2" name="Text Box 55"/>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133" name="Group 71"/>
            <p:cNvGrpSpPr>
              <a:grpSpLocks/>
            </p:cNvGrpSpPr>
            <p:nvPr/>
          </p:nvGrpSpPr>
          <p:grpSpPr bwMode="auto">
            <a:xfrm>
              <a:off x="2849563" y="3505200"/>
              <a:ext cx="517525" cy="563563"/>
              <a:chOff x="539" y="2976"/>
              <a:chExt cx="326" cy="355"/>
            </a:xfrm>
          </p:grpSpPr>
          <p:sp>
            <p:nvSpPr>
              <p:cNvPr id="134" name="Rectangle 62"/>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5" name="Text Box 57"/>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X</a:t>
                </a:r>
              </a:p>
            </p:txBody>
          </p:sp>
        </p:grpSp>
        <p:grpSp>
          <p:nvGrpSpPr>
            <p:cNvPr id="136" name="Group 73"/>
            <p:cNvGrpSpPr>
              <a:grpSpLocks/>
            </p:cNvGrpSpPr>
            <p:nvPr/>
          </p:nvGrpSpPr>
          <p:grpSpPr bwMode="auto">
            <a:xfrm>
              <a:off x="3802063" y="3505200"/>
              <a:ext cx="517525" cy="568325"/>
              <a:chOff x="47" y="3630"/>
              <a:chExt cx="326" cy="358"/>
            </a:xfrm>
          </p:grpSpPr>
          <p:sp>
            <p:nvSpPr>
              <p:cNvPr id="137" name="Rectangle 64"/>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8" name="Text Box 58"/>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39" name="Group 76"/>
            <p:cNvGrpSpPr>
              <a:grpSpLocks/>
            </p:cNvGrpSpPr>
            <p:nvPr/>
          </p:nvGrpSpPr>
          <p:grpSpPr bwMode="auto">
            <a:xfrm>
              <a:off x="4699000" y="3505200"/>
              <a:ext cx="388938" cy="571500"/>
              <a:chOff x="131" y="2302"/>
              <a:chExt cx="245" cy="360"/>
            </a:xfrm>
          </p:grpSpPr>
          <p:sp>
            <p:nvSpPr>
              <p:cNvPr id="140" name="Rectangle 77"/>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1" name="Text Box 78"/>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42" name="Group 79"/>
            <p:cNvGrpSpPr>
              <a:grpSpLocks/>
            </p:cNvGrpSpPr>
            <p:nvPr/>
          </p:nvGrpSpPr>
          <p:grpSpPr bwMode="auto">
            <a:xfrm>
              <a:off x="5159375" y="3505200"/>
              <a:ext cx="388938" cy="563563"/>
              <a:chOff x="728" y="2304"/>
              <a:chExt cx="245" cy="355"/>
            </a:xfrm>
          </p:grpSpPr>
          <p:sp>
            <p:nvSpPr>
              <p:cNvPr id="143" name="Rectangle 80"/>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4" name="Text Box 81"/>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145" name="Group 82"/>
            <p:cNvGrpSpPr>
              <a:grpSpLocks/>
            </p:cNvGrpSpPr>
            <p:nvPr/>
          </p:nvGrpSpPr>
          <p:grpSpPr bwMode="auto">
            <a:xfrm>
              <a:off x="5722938" y="3505200"/>
              <a:ext cx="517525" cy="563563"/>
              <a:chOff x="539" y="2976"/>
              <a:chExt cx="326" cy="355"/>
            </a:xfrm>
          </p:grpSpPr>
          <p:sp>
            <p:nvSpPr>
              <p:cNvPr id="146" name="Rectangle 83"/>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7" name="Text Box 84"/>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X</a:t>
                </a:r>
              </a:p>
            </p:txBody>
          </p:sp>
        </p:grpSp>
        <p:grpSp>
          <p:nvGrpSpPr>
            <p:cNvPr id="148" name="Group 85"/>
            <p:cNvGrpSpPr>
              <a:grpSpLocks/>
            </p:cNvGrpSpPr>
            <p:nvPr/>
          </p:nvGrpSpPr>
          <p:grpSpPr bwMode="auto">
            <a:xfrm>
              <a:off x="6675438" y="3505200"/>
              <a:ext cx="517525" cy="568325"/>
              <a:chOff x="47" y="3630"/>
              <a:chExt cx="326" cy="358"/>
            </a:xfrm>
          </p:grpSpPr>
          <p:sp>
            <p:nvSpPr>
              <p:cNvPr id="149" name="Rectangle 86"/>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0" name="Text Box 87"/>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51" name="Group 88"/>
            <p:cNvGrpSpPr>
              <a:grpSpLocks/>
            </p:cNvGrpSpPr>
            <p:nvPr/>
          </p:nvGrpSpPr>
          <p:grpSpPr bwMode="auto">
            <a:xfrm>
              <a:off x="7608888" y="3505200"/>
              <a:ext cx="388937" cy="571500"/>
              <a:chOff x="131" y="2302"/>
              <a:chExt cx="245" cy="360"/>
            </a:xfrm>
          </p:grpSpPr>
          <p:sp>
            <p:nvSpPr>
              <p:cNvPr id="152" name="Rectangle 89"/>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3" name="Text Box 90"/>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54" name="Group 91"/>
            <p:cNvGrpSpPr>
              <a:grpSpLocks/>
            </p:cNvGrpSpPr>
            <p:nvPr/>
          </p:nvGrpSpPr>
          <p:grpSpPr bwMode="auto">
            <a:xfrm>
              <a:off x="8069263" y="3505200"/>
              <a:ext cx="388937" cy="563563"/>
              <a:chOff x="728" y="2304"/>
              <a:chExt cx="245" cy="355"/>
            </a:xfrm>
          </p:grpSpPr>
          <p:sp>
            <p:nvSpPr>
              <p:cNvPr id="155" name="Rectangle 92"/>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6" name="Text Box 93"/>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157" name="Group 164"/>
            <p:cNvGrpSpPr>
              <a:grpSpLocks/>
            </p:cNvGrpSpPr>
            <p:nvPr/>
          </p:nvGrpSpPr>
          <p:grpSpPr bwMode="auto">
            <a:xfrm>
              <a:off x="1816100" y="5035550"/>
              <a:ext cx="388938" cy="571500"/>
              <a:chOff x="131" y="2302"/>
              <a:chExt cx="245" cy="360"/>
            </a:xfrm>
          </p:grpSpPr>
          <p:sp>
            <p:nvSpPr>
              <p:cNvPr id="158" name="Rectangle 165"/>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9" name="Text Box 166"/>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60" name="Group 167"/>
            <p:cNvGrpSpPr>
              <a:grpSpLocks/>
            </p:cNvGrpSpPr>
            <p:nvPr/>
          </p:nvGrpSpPr>
          <p:grpSpPr bwMode="auto">
            <a:xfrm>
              <a:off x="2276475" y="5035550"/>
              <a:ext cx="388938" cy="563563"/>
              <a:chOff x="728" y="2304"/>
              <a:chExt cx="245" cy="355"/>
            </a:xfrm>
          </p:grpSpPr>
          <p:sp>
            <p:nvSpPr>
              <p:cNvPr id="161" name="Rectangle 168"/>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2" name="Text Box 169"/>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163" name="Group 170"/>
            <p:cNvGrpSpPr>
              <a:grpSpLocks/>
            </p:cNvGrpSpPr>
            <p:nvPr/>
          </p:nvGrpSpPr>
          <p:grpSpPr bwMode="auto">
            <a:xfrm>
              <a:off x="2840038" y="5035550"/>
              <a:ext cx="517525" cy="563563"/>
              <a:chOff x="539" y="2976"/>
              <a:chExt cx="326" cy="355"/>
            </a:xfrm>
          </p:grpSpPr>
          <p:sp>
            <p:nvSpPr>
              <p:cNvPr id="164" name="Rectangle 171"/>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5" name="Text Box 172"/>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166" name="Group 173"/>
            <p:cNvGrpSpPr>
              <a:grpSpLocks/>
            </p:cNvGrpSpPr>
            <p:nvPr/>
          </p:nvGrpSpPr>
          <p:grpSpPr bwMode="auto">
            <a:xfrm>
              <a:off x="3792538" y="5035550"/>
              <a:ext cx="517525" cy="568325"/>
              <a:chOff x="47" y="3630"/>
              <a:chExt cx="326" cy="358"/>
            </a:xfrm>
          </p:grpSpPr>
          <p:sp>
            <p:nvSpPr>
              <p:cNvPr id="167" name="Rectangle 174"/>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8" name="Text Box 175"/>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X</a:t>
                </a:r>
              </a:p>
            </p:txBody>
          </p:sp>
        </p:grpSp>
        <p:grpSp>
          <p:nvGrpSpPr>
            <p:cNvPr id="169" name="Group 176"/>
            <p:cNvGrpSpPr>
              <a:grpSpLocks/>
            </p:cNvGrpSpPr>
            <p:nvPr/>
          </p:nvGrpSpPr>
          <p:grpSpPr bwMode="auto">
            <a:xfrm>
              <a:off x="4689475" y="5035550"/>
              <a:ext cx="388938" cy="571500"/>
              <a:chOff x="131" y="2302"/>
              <a:chExt cx="245" cy="360"/>
            </a:xfrm>
          </p:grpSpPr>
          <p:sp>
            <p:nvSpPr>
              <p:cNvPr id="170" name="Rectangle 177"/>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71" name="Text Box 178"/>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72" name="Group 179"/>
            <p:cNvGrpSpPr>
              <a:grpSpLocks/>
            </p:cNvGrpSpPr>
            <p:nvPr/>
          </p:nvGrpSpPr>
          <p:grpSpPr bwMode="auto">
            <a:xfrm>
              <a:off x="5149850" y="5035550"/>
              <a:ext cx="388938" cy="563563"/>
              <a:chOff x="728" y="2304"/>
              <a:chExt cx="245" cy="355"/>
            </a:xfrm>
          </p:grpSpPr>
          <p:sp>
            <p:nvSpPr>
              <p:cNvPr id="173" name="Rectangle 180"/>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74" name="Text Box 181"/>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175" name="Group 182"/>
            <p:cNvGrpSpPr>
              <a:grpSpLocks/>
            </p:cNvGrpSpPr>
            <p:nvPr/>
          </p:nvGrpSpPr>
          <p:grpSpPr bwMode="auto">
            <a:xfrm>
              <a:off x="5713413" y="5035550"/>
              <a:ext cx="517525" cy="563563"/>
              <a:chOff x="539" y="2976"/>
              <a:chExt cx="326" cy="355"/>
            </a:xfrm>
          </p:grpSpPr>
          <p:sp>
            <p:nvSpPr>
              <p:cNvPr id="176" name="Rectangle 183"/>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77" name="Text Box 184"/>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178" name="Group 185"/>
            <p:cNvGrpSpPr>
              <a:grpSpLocks/>
            </p:cNvGrpSpPr>
            <p:nvPr/>
          </p:nvGrpSpPr>
          <p:grpSpPr bwMode="auto">
            <a:xfrm>
              <a:off x="6665913" y="5035550"/>
              <a:ext cx="517525" cy="568325"/>
              <a:chOff x="47" y="3630"/>
              <a:chExt cx="326" cy="358"/>
            </a:xfrm>
          </p:grpSpPr>
          <p:sp>
            <p:nvSpPr>
              <p:cNvPr id="179" name="Rectangle 186"/>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80" name="Text Box 187"/>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X</a:t>
                </a:r>
              </a:p>
            </p:txBody>
          </p:sp>
        </p:grpSp>
        <p:grpSp>
          <p:nvGrpSpPr>
            <p:cNvPr id="181" name="Group 188"/>
            <p:cNvGrpSpPr>
              <a:grpSpLocks/>
            </p:cNvGrpSpPr>
            <p:nvPr/>
          </p:nvGrpSpPr>
          <p:grpSpPr bwMode="auto">
            <a:xfrm>
              <a:off x="7599363" y="5035550"/>
              <a:ext cx="388937" cy="571500"/>
              <a:chOff x="131" y="2302"/>
              <a:chExt cx="245" cy="360"/>
            </a:xfrm>
          </p:grpSpPr>
          <p:sp>
            <p:nvSpPr>
              <p:cNvPr id="182" name="Rectangle 189"/>
              <p:cNvSpPr>
                <a:spLocks noChangeArrowheads="1"/>
              </p:cNvSpPr>
              <p:nvPr/>
            </p:nvSpPr>
            <p:spPr bwMode="auto">
              <a:xfrm>
                <a:off x="131" y="2302"/>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83" name="Text Box 190"/>
              <p:cNvSpPr txBox="1">
                <a:spLocks noChangeArrowheads="1"/>
              </p:cNvSpPr>
              <p:nvPr/>
            </p:nvSpPr>
            <p:spPr bwMode="auto">
              <a:xfrm>
                <a:off x="147" y="2307"/>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184" name="Group 191"/>
            <p:cNvGrpSpPr>
              <a:grpSpLocks/>
            </p:cNvGrpSpPr>
            <p:nvPr/>
          </p:nvGrpSpPr>
          <p:grpSpPr bwMode="auto">
            <a:xfrm>
              <a:off x="8059738" y="5035550"/>
              <a:ext cx="388937" cy="563563"/>
              <a:chOff x="728" y="2304"/>
              <a:chExt cx="245" cy="355"/>
            </a:xfrm>
          </p:grpSpPr>
          <p:sp>
            <p:nvSpPr>
              <p:cNvPr id="185" name="Rectangle 192"/>
              <p:cNvSpPr>
                <a:spLocks noChangeArrowheads="1"/>
              </p:cNvSpPr>
              <p:nvPr/>
            </p:nvSpPr>
            <p:spPr bwMode="auto">
              <a:xfrm>
                <a:off x="728" y="2304"/>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86" name="Text Box 193"/>
              <p:cNvSpPr txBox="1">
                <a:spLocks noChangeArrowheads="1"/>
              </p:cNvSpPr>
              <p:nvPr/>
            </p:nvSpPr>
            <p:spPr bwMode="auto">
              <a:xfrm>
                <a:off x="751" y="2304"/>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X</a:t>
                </a:r>
              </a:p>
            </p:txBody>
          </p:sp>
        </p:grpSp>
        <p:grpSp>
          <p:nvGrpSpPr>
            <p:cNvPr id="2" name="Group 1"/>
            <p:cNvGrpSpPr/>
            <p:nvPr/>
          </p:nvGrpSpPr>
          <p:grpSpPr>
            <a:xfrm>
              <a:off x="1143000" y="1295400"/>
              <a:ext cx="6661150" cy="1981201"/>
              <a:chOff x="1143000" y="1295400"/>
              <a:chExt cx="6661150" cy="1981201"/>
            </a:xfrm>
          </p:grpSpPr>
          <p:sp>
            <p:nvSpPr>
              <p:cNvPr id="188" name="Line 9"/>
              <p:cNvSpPr>
                <a:spLocks noChangeShapeType="1"/>
              </p:cNvSpPr>
              <p:nvPr/>
            </p:nvSpPr>
            <p:spPr bwMode="auto">
              <a:xfrm flipV="1">
                <a:off x="2012950" y="2057400"/>
                <a:ext cx="28956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9" name="Line 10"/>
              <p:cNvSpPr>
                <a:spLocks noChangeShapeType="1"/>
              </p:cNvSpPr>
              <p:nvPr/>
            </p:nvSpPr>
            <p:spPr bwMode="auto">
              <a:xfrm>
                <a:off x="4908550" y="2057400"/>
                <a:ext cx="0" cy="1219200"/>
              </a:xfrm>
              <a:prstGeom prst="line">
                <a:avLst/>
              </a:prstGeom>
              <a:noFill/>
              <a:ln w="28575">
                <a:solidFill>
                  <a:schemeClr val="tx1"/>
                </a:solidFill>
                <a:prstDash val="dash"/>
                <a:round/>
                <a:headEnd type="none" w="sm" len="sm"/>
                <a:tailEnd type="none" w="sm" len="sm"/>
              </a:ln>
              <a:effectLst/>
            </p:spPr>
            <p:txBody>
              <a:bodyPr/>
              <a:lstStyle/>
              <a:p>
                <a:endParaRPr lang="en-US">
                  <a:effectLst/>
                </a:endParaRPr>
              </a:p>
            </p:txBody>
          </p:sp>
          <p:sp>
            <p:nvSpPr>
              <p:cNvPr id="190" name="Line 11"/>
              <p:cNvSpPr>
                <a:spLocks noChangeShapeType="1"/>
              </p:cNvSpPr>
              <p:nvPr/>
            </p:nvSpPr>
            <p:spPr bwMode="auto">
              <a:xfrm flipV="1">
                <a:off x="4908550" y="2057400"/>
                <a:ext cx="28956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91" name="Line 12"/>
              <p:cNvSpPr>
                <a:spLocks noChangeShapeType="1"/>
              </p:cNvSpPr>
              <p:nvPr/>
            </p:nvSpPr>
            <p:spPr bwMode="auto">
              <a:xfrm>
                <a:off x="7804150" y="2057400"/>
                <a:ext cx="0" cy="1219200"/>
              </a:xfrm>
              <a:prstGeom prst="line">
                <a:avLst/>
              </a:prstGeom>
              <a:noFill/>
              <a:ln w="28575">
                <a:solidFill>
                  <a:schemeClr val="tx1"/>
                </a:solidFill>
                <a:prstDash val="dash"/>
                <a:round/>
                <a:headEnd type="none" w="sm" len="sm"/>
                <a:tailEnd type="none" w="sm" len="sm"/>
              </a:ln>
              <a:effectLst/>
            </p:spPr>
            <p:txBody>
              <a:bodyPr/>
              <a:lstStyle/>
              <a:p>
                <a:endParaRPr lang="en-US">
                  <a:effectLst/>
                </a:endParaRPr>
              </a:p>
            </p:txBody>
          </p:sp>
          <p:sp>
            <p:nvSpPr>
              <p:cNvPr id="192" name="Line 13"/>
              <p:cNvSpPr>
                <a:spLocks noChangeShapeType="1"/>
              </p:cNvSpPr>
              <p:nvPr/>
            </p:nvSpPr>
            <p:spPr bwMode="auto">
              <a:xfrm>
                <a:off x="2012950" y="1481138"/>
                <a:ext cx="0" cy="1795463"/>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193" name="Line 14"/>
              <p:cNvSpPr>
                <a:spLocks noChangeShapeType="1"/>
              </p:cNvSpPr>
              <p:nvPr/>
            </p:nvSpPr>
            <p:spPr bwMode="auto">
              <a:xfrm>
                <a:off x="2012950" y="2057400"/>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94" name="Text Box 15"/>
              <p:cNvSpPr txBox="1">
                <a:spLocks noChangeArrowheads="1"/>
              </p:cNvSpPr>
              <p:nvPr/>
            </p:nvSpPr>
            <p:spPr bwMode="auto">
              <a:xfrm>
                <a:off x="1143000" y="12954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195" name="Text Box 16"/>
              <p:cNvSpPr txBox="1">
                <a:spLocks noChangeArrowheads="1"/>
              </p:cNvSpPr>
              <p:nvPr/>
            </p:nvSpPr>
            <p:spPr bwMode="auto">
              <a:xfrm>
                <a:off x="1143000" y="1922463"/>
                <a:ext cx="881063"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TBPRD</a:t>
                </a:r>
              </a:p>
            </p:txBody>
          </p:sp>
        </p:grpSp>
        <p:sp>
          <p:nvSpPr>
            <p:cNvPr id="196" name="Rectangle 201"/>
            <p:cNvSpPr>
              <a:spLocks noChangeArrowheads="1"/>
            </p:cNvSpPr>
            <p:nvPr/>
          </p:nvSpPr>
          <p:spPr bwMode="auto">
            <a:xfrm>
              <a:off x="2909888" y="231298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7" name="Rectangle 202"/>
            <p:cNvSpPr>
              <a:spLocks noChangeArrowheads="1"/>
            </p:cNvSpPr>
            <p:nvPr/>
          </p:nvSpPr>
          <p:spPr bwMode="auto">
            <a:xfrm>
              <a:off x="3883025" y="189071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8" name="Rectangle 203"/>
            <p:cNvSpPr>
              <a:spLocks noChangeArrowheads="1"/>
            </p:cNvSpPr>
            <p:nvPr/>
          </p:nvSpPr>
          <p:spPr bwMode="auto">
            <a:xfrm>
              <a:off x="5803900" y="2306638"/>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9" name="Rectangle 204"/>
            <p:cNvSpPr>
              <a:spLocks noChangeArrowheads="1"/>
            </p:cNvSpPr>
            <p:nvPr/>
          </p:nvSpPr>
          <p:spPr bwMode="auto">
            <a:xfrm>
              <a:off x="6778625" y="189071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grpSp>
          <p:nvGrpSpPr>
            <p:cNvPr id="200" name="Group 208"/>
            <p:cNvGrpSpPr>
              <a:grpSpLocks/>
            </p:cNvGrpSpPr>
            <p:nvPr/>
          </p:nvGrpSpPr>
          <p:grpSpPr bwMode="auto">
            <a:xfrm>
              <a:off x="882650" y="4341813"/>
              <a:ext cx="6915150" cy="458787"/>
              <a:chOff x="540" y="2735"/>
              <a:chExt cx="4356" cy="289"/>
            </a:xfrm>
          </p:grpSpPr>
          <p:grpSp>
            <p:nvGrpSpPr>
              <p:cNvPr id="201" name="Group 74"/>
              <p:cNvGrpSpPr>
                <a:grpSpLocks/>
              </p:cNvGrpSpPr>
              <p:nvPr/>
            </p:nvGrpSpPr>
            <p:grpSpPr bwMode="auto">
              <a:xfrm>
                <a:off x="1257" y="2735"/>
                <a:ext cx="3639" cy="289"/>
                <a:chOff x="1257" y="2735"/>
                <a:chExt cx="3639" cy="289"/>
              </a:xfrm>
            </p:grpSpPr>
            <p:cxnSp>
              <p:nvCxnSpPr>
                <p:cNvPr id="203" name="AutoShape 36"/>
                <p:cNvCxnSpPr>
                  <a:cxnSpLocks noChangeShapeType="1"/>
                </p:cNvCxnSpPr>
                <p:nvPr/>
              </p:nvCxnSpPr>
              <p:spPr bwMode="auto">
                <a:xfrm>
                  <a:off x="1257" y="2735"/>
                  <a:ext cx="0" cy="288"/>
                </a:xfrm>
                <a:prstGeom prst="straightConnector1">
                  <a:avLst/>
                </a:prstGeom>
                <a:noFill/>
                <a:ln w="28575">
                  <a:solidFill>
                    <a:schemeClr val="tx1"/>
                  </a:solidFill>
                  <a:round/>
                  <a:headEnd type="none" w="sm" len="sm"/>
                  <a:tailEnd type="none" w="sm" len="sm"/>
                </a:ln>
                <a:effectLst/>
              </p:spPr>
            </p:cxnSp>
            <p:cxnSp>
              <p:nvCxnSpPr>
                <p:cNvPr id="204" name="AutoShape 37"/>
                <p:cNvCxnSpPr>
                  <a:cxnSpLocks noChangeShapeType="1"/>
                </p:cNvCxnSpPr>
                <p:nvPr/>
              </p:nvCxnSpPr>
              <p:spPr bwMode="auto">
                <a:xfrm>
                  <a:off x="1257" y="2735"/>
                  <a:ext cx="1296" cy="0"/>
                </a:xfrm>
                <a:prstGeom prst="straightConnector1">
                  <a:avLst/>
                </a:prstGeom>
                <a:noFill/>
                <a:ln w="28575">
                  <a:solidFill>
                    <a:schemeClr val="tx1"/>
                  </a:solidFill>
                  <a:round/>
                  <a:headEnd type="none" w="sm" len="sm"/>
                  <a:tailEnd type="none" w="sm" len="sm"/>
                </a:ln>
                <a:effectLst/>
              </p:spPr>
            </p:cxnSp>
            <p:cxnSp>
              <p:nvCxnSpPr>
                <p:cNvPr id="205" name="AutoShape 38"/>
                <p:cNvCxnSpPr>
                  <a:cxnSpLocks noChangeShapeType="1"/>
                </p:cNvCxnSpPr>
                <p:nvPr/>
              </p:nvCxnSpPr>
              <p:spPr bwMode="auto">
                <a:xfrm>
                  <a:off x="2553" y="2735"/>
                  <a:ext cx="0" cy="288"/>
                </a:xfrm>
                <a:prstGeom prst="straightConnector1">
                  <a:avLst/>
                </a:prstGeom>
                <a:noFill/>
                <a:ln w="28575">
                  <a:solidFill>
                    <a:schemeClr val="tx1"/>
                  </a:solidFill>
                  <a:round/>
                  <a:headEnd type="none" w="sm" len="sm"/>
                  <a:tailEnd type="none" w="sm" len="sm"/>
                </a:ln>
                <a:effectLst/>
              </p:spPr>
            </p:cxnSp>
            <p:cxnSp>
              <p:nvCxnSpPr>
                <p:cNvPr id="206" name="AutoShape 39"/>
                <p:cNvCxnSpPr>
                  <a:cxnSpLocks noChangeShapeType="1"/>
                </p:cNvCxnSpPr>
                <p:nvPr/>
              </p:nvCxnSpPr>
              <p:spPr bwMode="auto">
                <a:xfrm>
                  <a:off x="2553" y="3023"/>
                  <a:ext cx="527" cy="1"/>
                </a:xfrm>
                <a:prstGeom prst="straightConnector1">
                  <a:avLst/>
                </a:prstGeom>
                <a:noFill/>
                <a:ln w="28575">
                  <a:solidFill>
                    <a:schemeClr val="tx1"/>
                  </a:solidFill>
                  <a:round/>
                  <a:headEnd type="none" w="sm" len="sm"/>
                  <a:tailEnd type="none" w="sm" len="sm"/>
                </a:ln>
                <a:effectLst/>
              </p:spPr>
            </p:cxnSp>
            <p:cxnSp>
              <p:nvCxnSpPr>
                <p:cNvPr id="207" name="AutoShape 40"/>
                <p:cNvCxnSpPr>
                  <a:cxnSpLocks noChangeShapeType="1"/>
                </p:cNvCxnSpPr>
                <p:nvPr/>
              </p:nvCxnSpPr>
              <p:spPr bwMode="auto">
                <a:xfrm>
                  <a:off x="3073" y="2735"/>
                  <a:ext cx="0" cy="288"/>
                </a:xfrm>
                <a:prstGeom prst="straightConnector1">
                  <a:avLst/>
                </a:prstGeom>
                <a:noFill/>
                <a:ln w="28575">
                  <a:solidFill>
                    <a:schemeClr val="tx1"/>
                  </a:solidFill>
                  <a:round/>
                  <a:headEnd type="none" w="sm" len="sm"/>
                  <a:tailEnd type="none" w="sm" len="sm"/>
                </a:ln>
                <a:effectLst/>
              </p:spPr>
            </p:cxnSp>
            <p:cxnSp>
              <p:nvCxnSpPr>
                <p:cNvPr id="208" name="AutoShape 41"/>
                <p:cNvCxnSpPr>
                  <a:cxnSpLocks noChangeShapeType="1"/>
                </p:cNvCxnSpPr>
                <p:nvPr/>
              </p:nvCxnSpPr>
              <p:spPr bwMode="auto">
                <a:xfrm>
                  <a:off x="3073" y="2735"/>
                  <a:ext cx="1296" cy="0"/>
                </a:xfrm>
                <a:prstGeom prst="straightConnector1">
                  <a:avLst/>
                </a:prstGeom>
                <a:noFill/>
                <a:ln w="28575">
                  <a:solidFill>
                    <a:schemeClr val="tx1"/>
                  </a:solidFill>
                  <a:round/>
                  <a:headEnd type="none" w="sm" len="sm"/>
                  <a:tailEnd type="none" w="sm" len="sm"/>
                </a:ln>
                <a:effectLst/>
              </p:spPr>
            </p:cxnSp>
            <p:cxnSp>
              <p:nvCxnSpPr>
                <p:cNvPr id="209" name="AutoShape 42"/>
                <p:cNvCxnSpPr>
                  <a:cxnSpLocks noChangeShapeType="1"/>
                </p:cNvCxnSpPr>
                <p:nvPr/>
              </p:nvCxnSpPr>
              <p:spPr bwMode="auto">
                <a:xfrm>
                  <a:off x="4369" y="2735"/>
                  <a:ext cx="0" cy="288"/>
                </a:xfrm>
                <a:prstGeom prst="straightConnector1">
                  <a:avLst/>
                </a:prstGeom>
                <a:noFill/>
                <a:ln w="28575">
                  <a:solidFill>
                    <a:schemeClr val="tx1"/>
                  </a:solidFill>
                  <a:round/>
                  <a:headEnd type="none" w="sm" len="sm"/>
                  <a:tailEnd type="none" w="sm" len="sm"/>
                </a:ln>
                <a:effectLst/>
              </p:spPr>
            </p:cxnSp>
            <p:cxnSp>
              <p:nvCxnSpPr>
                <p:cNvPr id="210" name="AutoShape 43"/>
                <p:cNvCxnSpPr>
                  <a:cxnSpLocks noChangeShapeType="1"/>
                </p:cNvCxnSpPr>
                <p:nvPr/>
              </p:nvCxnSpPr>
              <p:spPr bwMode="auto">
                <a:xfrm>
                  <a:off x="4369" y="3023"/>
                  <a:ext cx="527" cy="1"/>
                </a:xfrm>
                <a:prstGeom prst="straightConnector1">
                  <a:avLst/>
                </a:prstGeom>
                <a:noFill/>
                <a:ln w="28575">
                  <a:solidFill>
                    <a:schemeClr val="tx1"/>
                  </a:solidFill>
                  <a:round/>
                  <a:headEnd type="none" w="sm" len="sm"/>
                  <a:tailEnd type="none" w="sm" len="sm"/>
                </a:ln>
                <a:effectLst/>
              </p:spPr>
            </p:cxnSp>
            <p:cxnSp>
              <p:nvCxnSpPr>
                <p:cNvPr id="211" name="AutoShape 44"/>
                <p:cNvCxnSpPr>
                  <a:cxnSpLocks noChangeShapeType="1"/>
                </p:cNvCxnSpPr>
                <p:nvPr/>
              </p:nvCxnSpPr>
              <p:spPr bwMode="auto">
                <a:xfrm>
                  <a:off x="4889" y="2735"/>
                  <a:ext cx="0" cy="288"/>
                </a:xfrm>
                <a:prstGeom prst="straightConnector1">
                  <a:avLst/>
                </a:prstGeom>
                <a:noFill/>
                <a:ln w="28575">
                  <a:solidFill>
                    <a:schemeClr val="tx1"/>
                  </a:solidFill>
                  <a:round/>
                  <a:headEnd type="none" w="sm" len="sm"/>
                  <a:tailEnd type="none" w="sm" len="sm"/>
                </a:ln>
                <a:effectLst/>
              </p:spPr>
            </p:cxnSp>
          </p:grpSp>
          <p:sp>
            <p:nvSpPr>
              <p:cNvPr id="202" name="Text Box 206"/>
              <p:cNvSpPr txBox="1">
                <a:spLocks noChangeArrowheads="1"/>
              </p:cNvSpPr>
              <p:nvPr/>
            </p:nvSpPr>
            <p:spPr bwMode="auto">
              <a:xfrm>
                <a:off x="540" y="2776"/>
                <a:ext cx="668" cy="196"/>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EPWMA</a:t>
                </a:r>
              </a:p>
            </p:txBody>
          </p:sp>
        </p:grpSp>
        <p:grpSp>
          <p:nvGrpSpPr>
            <p:cNvPr id="212" name="Group 209"/>
            <p:cNvGrpSpPr>
              <a:grpSpLocks/>
            </p:cNvGrpSpPr>
            <p:nvPr/>
          </p:nvGrpSpPr>
          <p:grpSpPr bwMode="auto">
            <a:xfrm>
              <a:off x="889000" y="5892800"/>
              <a:ext cx="6908800" cy="458788"/>
              <a:chOff x="544" y="3744"/>
              <a:chExt cx="4352" cy="289"/>
            </a:xfrm>
          </p:grpSpPr>
          <p:grpSp>
            <p:nvGrpSpPr>
              <p:cNvPr id="213" name="Group 198"/>
              <p:cNvGrpSpPr>
                <a:grpSpLocks/>
              </p:cNvGrpSpPr>
              <p:nvPr/>
            </p:nvGrpSpPr>
            <p:grpSpPr bwMode="auto">
              <a:xfrm>
                <a:off x="1257" y="3744"/>
                <a:ext cx="3639" cy="289"/>
                <a:chOff x="1257" y="3744"/>
                <a:chExt cx="3639" cy="289"/>
              </a:xfrm>
            </p:grpSpPr>
            <p:cxnSp>
              <p:nvCxnSpPr>
                <p:cNvPr id="215" name="AutoShape 45"/>
                <p:cNvCxnSpPr>
                  <a:cxnSpLocks noChangeShapeType="1"/>
                </p:cNvCxnSpPr>
                <p:nvPr/>
              </p:nvCxnSpPr>
              <p:spPr bwMode="auto">
                <a:xfrm>
                  <a:off x="1257" y="3744"/>
                  <a:ext cx="0" cy="288"/>
                </a:xfrm>
                <a:prstGeom prst="straightConnector1">
                  <a:avLst/>
                </a:prstGeom>
                <a:noFill/>
                <a:ln w="28575">
                  <a:solidFill>
                    <a:schemeClr val="tx1"/>
                  </a:solidFill>
                  <a:round/>
                  <a:headEnd type="none" w="sm" len="sm"/>
                  <a:tailEnd type="none" w="sm" len="sm"/>
                </a:ln>
                <a:effectLst/>
              </p:spPr>
            </p:cxnSp>
            <p:cxnSp>
              <p:nvCxnSpPr>
                <p:cNvPr id="216" name="AutoShape 46"/>
                <p:cNvCxnSpPr>
                  <a:cxnSpLocks noChangeShapeType="1"/>
                </p:cNvCxnSpPr>
                <p:nvPr/>
              </p:nvCxnSpPr>
              <p:spPr bwMode="auto">
                <a:xfrm>
                  <a:off x="1257" y="3744"/>
                  <a:ext cx="704" cy="1"/>
                </a:xfrm>
                <a:prstGeom prst="straightConnector1">
                  <a:avLst/>
                </a:prstGeom>
                <a:noFill/>
                <a:ln w="28575">
                  <a:solidFill>
                    <a:schemeClr val="tx1"/>
                  </a:solidFill>
                  <a:round/>
                  <a:headEnd type="none" w="sm" len="sm"/>
                  <a:tailEnd type="none" w="sm" len="sm"/>
                </a:ln>
                <a:effectLst/>
              </p:spPr>
            </p:cxnSp>
            <p:cxnSp>
              <p:nvCxnSpPr>
                <p:cNvPr id="217" name="AutoShape 47"/>
                <p:cNvCxnSpPr>
                  <a:cxnSpLocks noChangeShapeType="1"/>
                </p:cNvCxnSpPr>
                <p:nvPr/>
              </p:nvCxnSpPr>
              <p:spPr bwMode="auto">
                <a:xfrm>
                  <a:off x="1961" y="3744"/>
                  <a:ext cx="0" cy="288"/>
                </a:xfrm>
                <a:prstGeom prst="straightConnector1">
                  <a:avLst/>
                </a:prstGeom>
                <a:noFill/>
                <a:ln w="28575">
                  <a:solidFill>
                    <a:schemeClr val="tx1"/>
                  </a:solidFill>
                  <a:round/>
                  <a:headEnd type="none" w="sm" len="sm"/>
                  <a:tailEnd type="none" w="sm" len="sm"/>
                </a:ln>
                <a:effectLst/>
              </p:spPr>
            </p:cxnSp>
            <p:cxnSp>
              <p:nvCxnSpPr>
                <p:cNvPr id="218" name="AutoShape 48"/>
                <p:cNvCxnSpPr>
                  <a:cxnSpLocks noChangeShapeType="1"/>
                </p:cNvCxnSpPr>
                <p:nvPr/>
              </p:nvCxnSpPr>
              <p:spPr bwMode="auto">
                <a:xfrm>
                  <a:off x="1954" y="4032"/>
                  <a:ext cx="1126" cy="1"/>
                </a:xfrm>
                <a:prstGeom prst="straightConnector1">
                  <a:avLst/>
                </a:prstGeom>
                <a:noFill/>
                <a:ln w="28575">
                  <a:solidFill>
                    <a:schemeClr val="tx1"/>
                  </a:solidFill>
                  <a:round/>
                  <a:headEnd type="none" w="sm" len="sm"/>
                  <a:tailEnd type="none" w="sm" len="sm"/>
                </a:ln>
                <a:effectLst/>
              </p:spPr>
            </p:cxnSp>
            <p:cxnSp>
              <p:nvCxnSpPr>
                <p:cNvPr id="219" name="AutoShape 49"/>
                <p:cNvCxnSpPr>
                  <a:cxnSpLocks noChangeShapeType="1"/>
                </p:cNvCxnSpPr>
                <p:nvPr/>
              </p:nvCxnSpPr>
              <p:spPr bwMode="auto">
                <a:xfrm>
                  <a:off x="3073" y="3744"/>
                  <a:ext cx="0" cy="288"/>
                </a:xfrm>
                <a:prstGeom prst="straightConnector1">
                  <a:avLst/>
                </a:prstGeom>
                <a:noFill/>
                <a:ln w="28575">
                  <a:solidFill>
                    <a:schemeClr val="tx1"/>
                  </a:solidFill>
                  <a:round/>
                  <a:headEnd type="none" w="sm" len="sm"/>
                  <a:tailEnd type="none" w="sm" len="sm"/>
                </a:ln>
                <a:effectLst/>
              </p:spPr>
            </p:cxnSp>
            <p:cxnSp>
              <p:nvCxnSpPr>
                <p:cNvPr id="220" name="AutoShape 194"/>
                <p:cNvCxnSpPr>
                  <a:cxnSpLocks noChangeShapeType="1"/>
                </p:cNvCxnSpPr>
                <p:nvPr/>
              </p:nvCxnSpPr>
              <p:spPr bwMode="auto">
                <a:xfrm>
                  <a:off x="3073" y="3744"/>
                  <a:ext cx="704" cy="1"/>
                </a:xfrm>
                <a:prstGeom prst="straightConnector1">
                  <a:avLst/>
                </a:prstGeom>
                <a:noFill/>
                <a:ln w="28575">
                  <a:solidFill>
                    <a:schemeClr val="tx1"/>
                  </a:solidFill>
                  <a:round/>
                  <a:headEnd type="none" w="sm" len="sm"/>
                  <a:tailEnd type="none" w="sm" len="sm"/>
                </a:ln>
                <a:effectLst/>
              </p:spPr>
            </p:cxnSp>
            <p:cxnSp>
              <p:nvCxnSpPr>
                <p:cNvPr id="221" name="AutoShape 195"/>
                <p:cNvCxnSpPr>
                  <a:cxnSpLocks noChangeShapeType="1"/>
                </p:cNvCxnSpPr>
                <p:nvPr/>
              </p:nvCxnSpPr>
              <p:spPr bwMode="auto">
                <a:xfrm>
                  <a:off x="3777" y="3744"/>
                  <a:ext cx="0" cy="288"/>
                </a:xfrm>
                <a:prstGeom prst="straightConnector1">
                  <a:avLst/>
                </a:prstGeom>
                <a:noFill/>
                <a:ln w="28575">
                  <a:solidFill>
                    <a:schemeClr val="tx1"/>
                  </a:solidFill>
                  <a:round/>
                  <a:headEnd type="none" w="sm" len="sm"/>
                  <a:tailEnd type="none" w="sm" len="sm"/>
                </a:ln>
                <a:effectLst/>
              </p:spPr>
            </p:cxnSp>
            <p:cxnSp>
              <p:nvCxnSpPr>
                <p:cNvPr id="222" name="AutoShape 196"/>
                <p:cNvCxnSpPr>
                  <a:cxnSpLocks noChangeShapeType="1"/>
                </p:cNvCxnSpPr>
                <p:nvPr/>
              </p:nvCxnSpPr>
              <p:spPr bwMode="auto">
                <a:xfrm>
                  <a:off x="3770" y="4032"/>
                  <a:ext cx="1126" cy="1"/>
                </a:xfrm>
                <a:prstGeom prst="straightConnector1">
                  <a:avLst/>
                </a:prstGeom>
                <a:noFill/>
                <a:ln w="28575">
                  <a:solidFill>
                    <a:schemeClr val="tx1"/>
                  </a:solidFill>
                  <a:round/>
                  <a:headEnd type="none" w="sm" len="sm"/>
                  <a:tailEnd type="none" w="sm" len="sm"/>
                </a:ln>
                <a:effectLst/>
              </p:spPr>
            </p:cxnSp>
            <p:cxnSp>
              <p:nvCxnSpPr>
                <p:cNvPr id="223" name="AutoShape 197"/>
                <p:cNvCxnSpPr>
                  <a:cxnSpLocks noChangeShapeType="1"/>
                </p:cNvCxnSpPr>
                <p:nvPr/>
              </p:nvCxnSpPr>
              <p:spPr bwMode="auto">
                <a:xfrm>
                  <a:off x="4889" y="3744"/>
                  <a:ext cx="0" cy="288"/>
                </a:xfrm>
                <a:prstGeom prst="straightConnector1">
                  <a:avLst/>
                </a:prstGeom>
                <a:noFill/>
                <a:ln w="28575">
                  <a:solidFill>
                    <a:schemeClr val="tx1"/>
                  </a:solidFill>
                  <a:round/>
                  <a:headEnd type="none" w="sm" len="sm"/>
                  <a:tailEnd type="none" w="sm" len="sm"/>
                </a:ln>
                <a:effectLst/>
              </p:spPr>
            </p:cxnSp>
          </p:grpSp>
          <p:sp>
            <p:nvSpPr>
              <p:cNvPr id="214" name="Text Box 207"/>
              <p:cNvSpPr txBox="1">
                <a:spLocks noChangeArrowheads="1"/>
              </p:cNvSpPr>
              <p:nvPr/>
            </p:nvSpPr>
            <p:spPr bwMode="auto">
              <a:xfrm>
                <a:off x="544" y="3788"/>
                <a:ext cx="668" cy="196"/>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EPWMB</a:t>
                </a:r>
              </a:p>
            </p:txBody>
          </p:sp>
        </p:grpSp>
        <p:sp>
          <p:nvSpPr>
            <p:cNvPr id="224" name="Rectangle 201"/>
            <p:cNvSpPr>
              <a:spLocks noChangeArrowheads="1"/>
            </p:cNvSpPr>
            <p:nvPr/>
          </p:nvSpPr>
          <p:spPr bwMode="auto">
            <a:xfrm>
              <a:off x="1827515" y="2771497"/>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225" name="Rectangle 201"/>
            <p:cNvSpPr>
              <a:spLocks noChangeArrowheads="1"/>
            </p:cNvSpPr>
            <p:nvPr/>
          </p:nvSpPr>
          <p:spPr bwMode="auto">
            <a:xfrm>
              <a:off x="4711525" y="153957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226" name="Rectangle 201"/>
            <p:cNvSpPr>
              <a:spLocks noChangeArrowheads="1"/>
            </p:cNvSpPr>
            <p:nvPr/>
          </p:nvSpPr>
          <p:spPr bwMode="auto">
            <a:xfrm>
              <a:off x="7611437" y="155114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227" name="Rectangle 201"/>
            <p:cNvSpPr>
              <a:spLocks noChangeArrowheads="1"/>
            </p:cNvSpPr>
            <p:nvPr/>
          </p:nvSpPr>
          <p:spPr bwMode="auto">
            <a:xfrm>
              <a:off x="4715861" y="2762825"/>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228" name="Rectangle 201"/>
            <p:cNvSpPr>
              <a:spLocks noChangeArrowheads="1"/>
            </p:cNvSpPr>
            <p:nvPr/>
          </p:nvSpPr>
          <p:spPr bwMode="auto">
            <a:xfrm>
              <a:off x="7623724" y="2771497"/>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231" name="Text Box 16"/>
            <p:cNvSpPr txBox="1">
              <a:spLocks noChangeArrowheads="1"/>
            </p:cNvSpPr>
            <p:nvPr/>
          </p:nvSpPr>
          <p:spPr bwMode="auto">
            <a:xfrm>
              <a:off x="1251929" y="2259873"/>
              <a:ext cx="772134"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CMPA</a:t>
              </a:r>
              <a:endParaRPr lang="en-US" sz="1600" dirty="0">
                <a:effectLst/>
                <a:latin typeface="Arial" charset="0"/>
              </a:endParaRPr>
            </a:p>
          </p:txBody>
        </p:sp>
        <p:sp>
          <p:nvSpPr>
            <p:cNvPr id="232" name="Text Box 16"/>
            <p:cNvSpPr txBox="1">
              <a:spLocks noChangeArrowheads="1"/>
            </p:cNvSpPr>
            <p:nvPr/>
          </p:nvSpPr>
          <p:spPr bwMode="auto">
            <a:xfrm>
              <a:off x="1236668" y="2681859"/>
              <a:ext cx="787395"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CMPB</a:t>
              </a:r>
              <a:endParaRPr lang="en-US" sz="1600" dirty="0">
                <a:effectLst/>
                <a:latin typeface="Arial" charset="0"/>
              </a:endParaRPr>
            </a:p>
          </p:txBody>
        </p:sp>
      </p:grpSp>
    </p:spTree>
    <p:custDataLst>
      <p:tags r:id="rId1"/>
    </p:custDataLst>
    <p:extLst>
      <p:ext uri="{BB962C8B-B14F-4D97-AF65-F5344CB8AC3E}">
        <p14:creationId xmlns:p14="http://schemas.microsoft.com/office/powerpoint/2010/main" val="274675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smtClean="0"/>
              <a:t>Module </a:t>
            </a:r>
            <a:r>
              <a:rPr lang="en-US" dirty="0"/>
              <a:t>Objectives</a:t>
            </a:r>
          </a:p>
        </p:txBody>
      </p:sp>
      <p:sp>
        <p:nvSpPr>
          <p:cNvPr id="4101" name="Rectangle 5"/>
          <p:cNvSpPr>
            <a:spLocks noGrp="1" noChangeArrowheads="1"/>
          </p:cNvSpPr>
          <p:nvPr>
            <p:ph idx="1"/>
          </p:nvPr>
        </p:nvSpPr>
        <p:spPr>
          <a:xfrm>
            <a:off x="550337" y="1065581"/>
            <a:ext cx="8061340" cy="4867954"/>
          </a:xfrm>
        </p:spPr>
        <p:txBody>
          <a:bodyPr>
            <a:noAutofit/>
          </a:bodyPr>
          <a:lstStyle/>
          <a:p>
            <a:pPr>
              <a:lnSpc>
                <a:spcPct val="110000"/>
              </a:lnSpc>
              <a:spcBef>
                <a:spcPts val="600"/>
              </a:spcBef>
              <a:spcAft>
                <a:spcPts val="600"/>
              </a:spcAft>
            </a:pPr>
            <a:r>
              <a:rPr lang="en-US" sz="2800" dirty="0" smtClean="0"/>
              <a:t>Pulse Width Modulation (PWM) review</a:t>
            </a:r>
          </a:p>
          <a:p>
            <a:pPr>
              <a:lnSpc>
                <a:spcPct val="110000"/>
              </a:lnSpc>
              <a:spcBef>
                <a:spcPts val="600"/>
              </a:spcBef>
              <a:spcAft>
                <a:spcPts val="600"/>
              </a:spcAft>
            </a:pPr>
            <a:r>
              <a:rPr lang="en-US" sz="2800" dirty="0" smtClean="0"/>
              <a:t>Generate a PWM waveform with the Pulse Width Modulator Module (</a:t>
            </a:r>
            <a:r>
              <a:rPr lang="en-US" sz="2800" dirty="0" err="1" smtClean="0"/>
              <a:t>ePWM</a:t>
            </a:r>
            <a:r>
              <a:rPr lang="en-US" sz="2800" dirty="0" smtClean="0"/>
              <a:t>)</a:t>
            </a:r>
          </a:p>
          <a:p>
            <a:pPr>
              <a:lnSpc>
                <a:spcPct val="110000"/>
              </a:lnSpc>
              <a:spcBef>
                <a:spcPts val="600"/>
              </a:spcBef>
              <a:spcAft>
                <a:spcPts val="600"/>
              </a:spcAft>
            </a:pPr>
            <a:r>
              <a:rPr lang="en-US" sz="2800" dirty="0" smtClean="0"/>
              <a:t>Use the Capture Module (</a:t>
            </a:r>
            <a:r>
              <a:rPr lang="en-US" sz="2800" dirty="0" err="1" smtClean="0"/>
              <a:t>eCAP</a:t>
            </a:r>
            <a:r>
              <a:rPr lang="en-US" sz="2800" dirty="0" smtClean="0"/>
              <a:t>) to measure the width of a waveform</a:t>
            </a:r>
          </a:p>
          <a:p>
            <a:pPr>
              <a:lnSpc>
                <a:spcPct val="110000"/>
              </a:lnSpc>
              <a:spcBef>
                <a:spcPts val="600"/>
              </a:spcBef>
              <a:spcAft>
                <a:spcPts val="600"/>
              </a:spcAft>
            </a:pPr>
            <a:r>
              <a:rPr lang="en-US" sz="2800" dirty="0" smtClean="0"/>
              <a:t>Explain the function of Quadrature Encoder Pulse Module (</a:t>
            </a:r>
            <a:r>
              <a:rPr lang="en-US" sz="2800" dirty="0" err="1" smtClean="0"/>
              <a:t>eQEP</a:t>
            </a:r>
            <a:r>
              <a:rPr lang="en-US" sz="2800" dirty="0" smtClean="0"/>
              <a:t>)</a:t>
            </a:r>
          </a:p>
          <a:p>
            <a:pPr>
              <a:lnSpc>
                <a:spcPct val="110000"/>
              </a:lnSpc>
              <a:spcBef>
                <a:spcPts val="600"/>
              </a:spcBef>
              <a:spcAft>
                <a:spcPts val="600"/>
              </a:spcAft>
            </a:pPr>
            <a:r>
              <a:rPr lang="en-US" sz="2800" dirty="0" smtClean="0"/>
              <a:t>Describe the purpose of the Sigma Delta Filter Module (SDFM)</a:t>
            </a:r>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63" name="Rectangle 15"/>
          <p:cNvSpPr>
            <a:spLocks noGrp="1" noChangeArrowheads="1"/>
          </p:cNvSpPr>
          <p:nvPr>
            <p:ph type="title"/>
          </p:nvPr>
        </p:nvSpPr>
        <p:spPr/>
        <p:txBody>
          <a:bodyPr>
            <a:normAutofit fontScale="90000"/>
          </a:bodyPr>
          <a:lstStyle/>
          <a:p>
            <a:r>
              <a:rPr lang="en-US" sz="4000" dirty="0" smtClean="0"/>
              <a:t>Count </a:t>
            </a:r>
            <a:r>
              <a:rPr lang="en-US" sz="4000" dirty="0"/>
              <a:t>Up Asymmetric Waveform</a:t>
            </a:r>
            <a:r>
              <a:rPr lang="en-US" dirty="0"/>
              <a:t/>
            </a:r>
            <a:br>
              <a:rPr lang="en-US" dirty="0"/>
            </a:br>
            <a:r>
              <a:rPr lang="en-US" sz="2000" dirty="0"/>
              <a:t>with Independent Modulation on EPWMA</a:t>
            </a:r>
          </a:p>
        </p:txBody>
      </p:sp>
      <p:grpSp>
        <p:nvGrpSpPr>
          <p:cNvPr id="5" name="Group 4"/>
          <p:cNvGrpSpPr/>
          <p:nvPr/>
        </p:nvGrpSpPr>
        <p:grpSpPr>
          <a:xfrm>
            <a:off x="882650" y="1295400"/>
            <a:ext cx="7105650" cy="5041900"/>
            <a:chOff x="882650" y="1295400"/>
            <a:chExt cx="7105650" cy="5041900"/>
          </a:xfrm>
        </p:grpSpPr>
        <p:sp>
          <p:nvSpPr>
            <p:cNvPr id="128" name="Line 8"/>
            <p:cNvSpPr>
              <a:spLocks noChangeShapeType="1"/>
            </p:cNvSpPr>
            <p:nvPr/>
          </p:nvSpPr>
          <p:spPr bwMode="auto">
            <a:xfrm>
              <a:off x="77978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29" name="Line 9"/>
            <p:cNvSpPr>
              <a:spLocks noChangeShapeType="1"/>
            </p:cNvSpPr>
            <p:nvPr/>
          </p:nvSpPr>
          <p:spPr bwMode="auto">
            <a:xfrm>
              <a:off x="49022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0" name="Line 10"/>
            <p:cNvSpPr>
              <a:spLocks noChangeShapeType="1"/>
            </p:cNvSpPr>
            <p:nvPr/>
          </p:nvSpPr>
          <p:spPr bwMode="auto">
            <a:xfrm>
              <a:off x="2006600" y="3200400"/>
              <a:ext cx="0" cy="27241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1" name="Line 11"/>
            <p:cNvSpPr>
              <a:spLocks noChangeShapeType="1"/>
            </p:cNvSpPr>
            <p:nvPr/>
          </p:nvSpPr>
          <p:spPr bwMode="auto">
            <a:xfrm>
              <a:off x="6959600" y="2432050"/>
              <a:ext cx="0" cy="190976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2" name="Line 12"/>
            <p:cNvSpPr>
              <a:spLocks noChangeShapeType="1"/>
            </p:cNvSpPr>
            <p:nvPr/>
          </p:nvSpPr>
          <p:spPr bwMode="auto">
            <a:xfrm>
              <a:off x="4076700" y="2425700"/>
              <a:ext cx="0" cy="192246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3" name="Line 13"/>
            <p:cNvSpPr>
              <a:spLocks noChangeShapeType="1"/>
            </p:cNvSpPr>
            <p:nvPr/>
          </p:nvSpPr>
          <p:spPr bwMode="auto">
            <a:xfrm>
              <a:off x="5994400" y="2806700"/>
              <a:ext cx="0" cy="152241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4" name="Line 14"/>
            <p:cNvSpPr>
              <a:spLocks noChangeShapeType="1"/>
            </p:cNvSpPr>
            <p:nvPr/>
          </p:nvSpPr>
          <p:spPr bwMode="auto">
            <a:xfrm>
              <a:off x="3098800" y="2819400"/>
              <a:ext cx="0" cy="150971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6" name="Rectangle 23"/>
            <p:cNvSpPr>
              <a:spLocks noChangeArrowheads="1"/>
            </p:cNvSpPr>
            <p:nvPr/>
          </p:nvSpPr>
          <p:spPr bwMode="auto">
            <a:xfrm>
              <a:off x="2908301" y="350520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7" name="Text Box 24"/>
            <p:cNvSpPr txBox="1">
              <a:spLocks noChangeArrowheads="1"/>
            </p:cNvSpPr>
            <p:nvPr/>
          </p:nvSpPr>
          <p:spPr bwMode="auto">
            <a:xfrm>
              <a:off x="2849563" y="3505200"/>
              <a:ext cx="517525"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sp>
          <p:nvSpPr>
            <p:cNvPr id="139" name="Rectangle 26"/>
            <p:cNvSpPr>
              <a:spLocks noChangeArrowheads="1"/>
            </p:cNvSpPr>
            <p:nvPr/>
          </p:nvSpPr>
          <p:spPr bwMode="auto">
            <a:xfrm>
              <a:off x="3859213" y="350520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0" name="Text Box 27"/>
            <p:cNvSpPr txBox="1">
              <a:spLocks noChangeArrowheads="1"/>
            </p:cNvSpPr>
            <p:nvPr/>
          </p:nvSpPr>
          <p:spPr bwMode="auto">
            <a:xfrm>
              <a:off x="3802063" y="3509963"/>
              <a:ext cx="517525"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sp>
          <p:nvSpPr>
            <p:cNvPr id="142" name="Rectangle 35"/>
            <p:cNvSpPr>
              <a:spLocks noChangeArrowheads="1"/>
            </p:cNvSpPr>
            <p:nvPr/>
          </p:nvSpPr>
          <p:spPr bwMode="auto">
            <a:xfrm>
              <a:off x="5781676" y="350520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3" name="Text Box 36"/>
            <p:cNvSpPr txBox="1">
              <a:spLocks noChangeArrowheads="1"/>
            </p:cNvSpPr>
            <p:nvPr/>
          </p:nvSpPr>
          <p:spPr bwMode="auto">
            <a:xfrm>
              <a:off x="5722938" y="3505200"/>
              <a:ext cx="517525"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sp>
          <p:nvSpPr>
            <p:cNvPr id="145" name="Rectangle 38"/>
            <p:cNvSpPr>
              <a:spLocks noChangeArrowheads="1"/>
            </p:cNvSpPr>
            <p:nvPr/>
          </p:nvSpPr>
          <p:spPr bwMode="auto">
            <a:xfrm>
              <a:off x="6732588" y="350520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6" name="Text Box 39"/>
            <p:cNvSpPr txBox="1">
              <a:spLocks noChangeArrowheads="1"/>
            </p:cNvSpPr>
            <p:nvPr/>
          </p:nvSpPr>
          <p:spPr bwMode="auto">
            <a:xfrm>
              <a:off x="6675438" y="3509963"/>
              <a:ext cx="517525"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sp>
          <p:nvSpPr>
            <p:cNvPr id="148" name="Rectangle 47"/>
            <p:cNvSpPr>
              <a:spLocks noChangeArrowheads="1"/>
            </p:cNvSpPr>
            <p:nvPr/>
          </p:nvSpPr>
          <p:spPr bwMode="auto">
            <a:xfrm>
              <a:off x="1816100" y="503555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9" name="Text Box 48"/>
            <p:cNvSpPr txBox="1">
              <a:spLocks noChangeArrowheads="1"/>
            </p:cNvSpPr>
            <p:nvPr/>
          </p:nvSpPr>
          <p:spPr bwMode="auto">
            <a:xfrm>
              <a:off x="1841500" y="5043488"/>
              <a:ext cx="325438"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T</a:t>
              </a:r>
            </a:p>
          </p:txBody>
        </p:sp>
        <p:sp>
          <p:nvSpPr>
            <p:cNvPr id="151" name="Rectangle 59"/>
            <p:cNvSpPr>
              <a:spLocks noChangeArrowheads="1"/>
            </p:cNvSpPr>
            <p:nvPr/>
          </p:nvSpPr>
          <p:spPr bwMode="auto">
            <a:xfrm>
              <a:off x="4689475" y="5035550"/>
              <a:ext cx="388938"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2" name="Text Box 60"/>
            <p:cNvSpPr txBox="1">
              <a:spLocks noChangeArrowheads="1"/>
            </p:cNvSpPr>
            <p:nvPr/>
          </p:nvSpPr>
          <p:spPr bwMode="auto">
            <a:xfrm>
              <a:off x="4714875" y="5043488"/>
              <a:ext cx="325438"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T</a:t>
              </a:r>
            </a:p>
          </p:txBody>
        </p:sp>
        <p:sp>
          <p:nvSpPr>
            <p:cNvPr id="154" name="Rectangle 71"/>
            <p:cNvSpPr>
              <a:spLocks noChangeArrowheads="1"/>
            </p:cNvSpPr>
            <p:nvPr/>
          </p:nvSpPr>
          <p:spPr bwMode="auto">
            <a:xfrm>
              <a:off x="7599363" y="5035550"/>
              <a:ext cx="388937" cy="5365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55" name="Text Box 72"/>
            <p:cNvSpPr txBox="1">
              <a:spLocks noChangeArrowheads="1"/>
            </p:cNvSpPr>
            <p:nvPr/>
          </p:nvSpPr>
          <p:spPr bwMode="auto">
            <a:xfrm>
              <a:off x="7624763" y="5043488"/>
              <a:ext cx="325437" cy="563563"/>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T</a:t>
              </a:r>
            </a:p>
          </p:txBody>
        </p:sp>
        <p:sp>
          <p:nvSpPr>
            <p:cNvPr id="170" name="Text Box 101"/>
            <p:cNvSpPr txBox="1">
              <a:spLocks noChangeArrowheads="1"/>
            </p:cNvSpPr>
            <p:nvPr/>
          </p:nvSpPr>
          <p:spPr bwMode="auto">
            <a:xfrm>
              <a:off x="882650" y="440690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EPWMA</a:t>
              </a:r>
            </a:p>
          </p:txBody>
        </p:sp>
        <p:sp>
          <p:nvSpPr>
            <p:cNvPr id="171" name="Text Box 113"/>
            <p:cNvSpPr txBox="1">
              <a:spLocks noChangeArrowheads="1"/>
            </p:cNvSpPr>
            <p:nvPr/>
          </p:nvSpPr>
          <p:spPr bwMode="auto">
            <a:xfrm>
              <a:off x="889000" y="596265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EPWMB</a:t>
              </a:r>
            </a:p>
          </p:txBody>
        </p:sp>
        <p:sp>
          <p:nvSpPr>
            <p:cNvPr id="173" name="Line 116"/>
            <p:cNvSpPr>
              <a:spLocks noChangeShapeType="1"/>
            </p:cNvSpPr>
            <p:nvPr/>
          </p:nvSpPr>
          <p:spPr bwMode="auto">
            <a:xfrm>
              <a:off x="2000250" y="4781550"/>
              <a:ext cx="109537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4" name="Line 117"/>
            <p:cNvSpPr>
              <a:spLocks noChangeShapeType="1"/>
            </p:cNvSpPr>
            <p:nvPr/>
          </p:nvSpPr>
          <p:spPr bwMode="auto">
            <a:xfrm>
              <a:off x="3095625"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5" name="Line 118"/>
            <p:cNvSpPr>
              <a:spLocks noChangeShapeType="1"/>
            </p:cNvSpPr>
            <p:nvPr/>
          </p:nvSpPr>
          <p:spPr bwMode="auto">
            <a:xfrm>
              <a:off x="3089275" y="4343400"/>
              <a:ext cx="98742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6" name="Line 119"/>
            <p:cNvSpPr>
              <a:spLocks noChangeShapeType="1"/>
            </p:cNvSpPr>
            <p:nvPr/>
          </p:nvSpPr>
          <p:spPr bwMode="auto">
            <a:xfrm>
              <a:off x="4075113"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7" name="Line 120"/>
            <p:cNvSpPr>
              <a:spLocks noChangeShapeType="1"/>
            </p:cNvSpPr>
            <p:nvPr/>
          </p:nvSpPr>
          <p:spPr bwMode="auto">
            <a:xfrm>
              <a:off x="4065588" y="4775200"/>
              <a:ext cx="191928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8" name="Line 121"/>
            <p:cNvSpPr>
              <a:spLocks noChangeShapeType="1"/>
            </p:cNvSpPr>
            <p:nvPr/>
          </p:nvSpPr>
          <p:spPr bwMode="auto">
            <a:xfrm>
              <a:off x="5981700"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9" name="Line 122"/>
            <p:cNvSpPr>
              <a:spLocks noChangeShapeType="1"/>
            </p:cNvSpPr>
            <p:nvPr/>
          </p:nvSpPr>
          <p:spPr bwMode="auto">
            <a:xfrm>
              <a:off x="5975350" y="4343400"/>
              <a:ext cx="98742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0" name="Line 123"/>
            <p:cNvSpPr>
              <a:spLocks noChangeShapeType="1"/>
            </p:cNvSpPr>
            <p:nvPr/>
          </p:nvSpPr>
          <p:spPr bwMode="auto">
            <a:xfrm>
              <a:off x="6961188"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1" name="Line 124"/>
            <p:cNvSpPr>
              <a:spLocks noChangeShapeType="1"/>
            </p:cNvSpPr>
            <p:nvPr/>
          </p:nvSpPr>
          <p:spPr bwMode="auto">
            <a:xfrm>
              <a:off x="6970713" y="4775200"/>
              <a:ext cx="81756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3" name="Line 128"/>
            <p:cNvSpPr>
              <a:spLocks noChangeShapeType="1"/>
            </p:cNvSpPr>
            <p:nvPr/>
          </p:nvSpPr>
          <p:spPr bwMode="auto">
            <a:xfrm>
              <a:off x="2006600" y="5889625"/>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4" name="Line 129"/>
            <p:cNvSpPr>
              <a:spLocks noChangeShapeType="1"/>
            </p:cNvSpPr>
            <p:nvPr/>
          </p:nvSpPr>
          <p:spPr bwMode="auto">
            <a:xfrm>
              <a:off x="1997075" y="5889625"/>
              <a:ext cx="291623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5" name="Line 130"/>
            <p:cNvSpPr>
              <a:spLocks noChangeShapeType="1"/>
            </p:cNvSpPr>
            <p:nvPr/>
          </p:nvSpPr>
          <p:spPr bwMode="auto">
            <a:xfrm>
              <a:off x="4902200"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6" name="Line 134"/>
            <p:cNvSpPr>
              <a:spLocks noChangeShapeType="1"/>
            </p:cNvSpPr>
            <p:nvPr/>
          </p:nvSpPr>
          <p:spPr bwMode="auto">
            <a:xfrm>
              <a:off x="7800340"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7" name="Line 135"/>
            <p:cNvSpPr>
              <a:spLocks noChangeShapeType="1"/>
            </p:cNvSpPr>
            <p:nvPr/>
          </p:nvSpPr>
          <p:spPr bwMode="auto">
            <a:xfrm>
              <a:off x="4900613" y="6321425"/>
              <a:ext cx="288448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68" name="Line 83"/>
            <p:cNvSpPr>
              <a:spLocks noChangeShapeType="1"/>
            </p:cNvSpPr>
            <p:nvPr/>
          </p:nvSpPr>
          <p:spPr bwMode="auto">
            <a:xfrm>
              <a:off x="2022838" y="2417630"/>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69" name="Line 83"/>
            <p:cNvSpPr>
              <a:spLocks noChangeShapeType="1"/>
            </p:cNvSpPr>
            <p:nvPr/>
          </p:nvSpPr>
          <p:spPr bwMode="auto">
            <a:xfrm>
              <a:off x="2020850" y="2831302"/>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grpSp>
          <p:nvGrpSpPr>
            <p:cNvPr id="2" name="Group 1"/>
            <p:cNvGrpSpPr/>
            <p:nvPr/>
          </p:nvGrpSpPr>
          <p:grpSpPr>
            <a:xfrm>
              <a:off x="1143000" y="1295400"/>
              <a:ext cx="6661150" cy="1981201"/>
              <a:chOff x="1143000" y="1295400"/>
              <a:chExt cx="6661150" cy="1981201"/>
            </a:xfrm>
          </p:grpSpPr>
          <p:sp>
            <p:nvSpPr>
              <p:cNvPr id="162" name="Line 78"/>
              <p:cNvSpPr>
                <a:spLocks noChangeShapeType="1"/>
              </p:cNvSpPr>
              <p:nvPr/>
            </p:nvSpPr>
            <p:spPr bwMode="auto">
              <a:xfrm flipV="1">
                <a:off x="2012950" y="2057400"/>
                <a:ext cx="28956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63" name="Line 79"/>
              <p:cNvSpPr>
                <a:spLocks noChangeShapeType="1"/>
              </p:cNvSpPr>
              <p:nvPr/>
            </p:nvSpPr>
            <p:spPr bwMode="auto">
              <a:xfrm>
                <a:off x="4908550" y="2057400"/>
                <a:ext cx="0" cy="1219200"/>
              </a:xfrm>
              <a:prstGeom prst="line">
                <a:avLst/>
              </a:prstGeom>
              <a:noFill/>
              <a:ln w="28575">
                <a:solidFill>
                  <a:schemeClr val="tx1"/>
                </a:solidFill>
                <a:prstDash val="dash"/>
                <a:round/>
                <a:headEnd type="none" w="sm" len="sm"/>
                <a:tailEnd type="none" w="sm" len="sm"/>
              </a:ln>
              <a:effectLst/>
            </p:spPr>
            <p:txBody>
              <a:bodyPr/>
              <a:lstStyle/>
              <a:p>
                <a:endParaRPr lang="en-US">
                  <a:effectLst/>
                </a:endParaRPr>
              </a:p>
            </p:txBody>
          </p:sp>
          <p:sp>
            <p:nvSpPr>
              <p:cNvPr id="164" name="Line 80"/>
              <p:cNvSpPr>
                <a:spLocks noChangeShapeType="1"/>
              </p:cNvSpPr>
              <p:nvPr/>
            </p:nvSpPr>
            <p:spPr bwMode="auto">
              <a:xfrm flipV="1">
                <a:off x="4908550" y="2057400"/>
                <a:ext cx="28956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65" name="Line 81"/>
              <p:cNvSpPr>
                <a:spLocks noChangeShapeType="1"/>
              </p:cNvSpPr>
              <p:nvPr/>
            </p:nvSpPr>
            <p:spPr bwMode="auto">
              <a:xfrm>
                <a:off x="7804150" y="2057400"/>
                <a:ext cx="0" cy="1219200"/>
              </a:xfrm>
              <a:prstGeom prst="line">
                <a:avLst/>
              </a:prstGeom>
              <a:noFill/>
              <a:ln w="28575">
                <a:solidFill>
                  <a:schemeClr val="tx1"/>
                </a:solidFill>
                <a:prstDash val="dash"/>
                <a:round/>
                <a:headEnd type="none" w="sm" len="sm"/>
                <a:tailEnd type="none" w="sm" len="sm"/>
              </a:ln>
              <a:effectLst/>
            </p:spPr>
            <p:txBody>
              <a:bodyPr/>
              <a:lstStyle/>
              <a:p>
                <a:endParaRPr lang="en-US">
                  <a:effectLst/>
                </a:endParaRPr>
              </a:p>
            </p:txBody>
          </p:sp>
          <p:sp>
            <p:nvSpPr>
              <p:cNvPr id="166" name="Line 82"/>
              <p:cNvSpPr>
                <a:spLocks noChangeShapeType="1"/>
              </p:cNvSpPr>
              <p:nvPr/>
            </p:nvSpPr>
            <p:spPr bwMode="auto">
              <a:xfrm>
                <a:off x="2012950" y="1481138"/>
                <a:ext cx="0" cy="1795463"/>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167" name="Line 83"/>
              <p:cNvSpPr>
                <a:spLocks noChangeShapeType="1"/>
              </p:cNvSpPr>
              <p:nvPr/>
            </p:nvSpPr>
            <p:spPr bwMode="auto">
              <a:xfrm>
                <a:off x="2012950" y="2057400"/>
                <a:ext cx="5791200"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68" name="Text Box 84"/>
              <p:cNvSpPr txBox="1">
                <a:spLocks noChangeArrowheads="1"/>
              </p:cNvSpPr>
              <p:nvPr/>
            </p:nvSpPr>
            <p:spPr bwMode="auto">
              <a:xfrm>
                <a:off x="1143000" y="12954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169" name="Text Box 85"/>
              <p:cNvSpPr txBox="1">
                <a:spLocks noChangeArrowheads="1"/>
              </p:cNvSpPr>
              <p:nvPr/>
            </p:nvSpPr>
            <p:spPr bwMode="auto">
              <a:xfrm>
                <a:off x="1143000" y="1922463"/>
                <a:ext cx="881063"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TBPRD</a:t>
                </a:r>
              </a:p>
            </p:txBody>
          </p:sp>
        </p:grpSp>
        <p:grpSp>
          <p:nvGrpSpPr>
            <p:cNvPr id="3" name="Group 2"/>
            <p:cNvGrpSpPr/>
            <p:nvPr/>
          </p:nvGrpSpPr>
          <p:grpSpPr>
            <a:xfrm>
              <a:off x="2908300" y="1900650"/>
              <a:ext cx="4219576" cy="1173163"/>
              <a:chOff x="2908300" y="1900238"/>
              <a:chExt cx="4219576" cy="1173163"/>
            </a:xfrm>
          </p:grpSpPr>
          <p:sp>
            <p:nvSpPr>
              <p:cNvPr id="158" name="Rectangle 86"/>
              <p:cNvSpPr>
                <a:spLocks noChangeArrowheads="1"/>
              </p:cNvSpPr>
              <p:nvPr/>
            </p:nvSpPr>
            <p:spPr bwMode="auto">
              <a:xfrm>
                <a:off x="2908300" y="2316163"/>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59" name="Rectangle 87"/>
              <p:cNvSpPr>
                <a:spLocks noChangeArrowheads="1"/>
              </p:cNvSpPr>
              <p:nvPr/>
            </p:nvSpPr>
            <p:spPr bwMode="auto">
              <a:xfrm>
                <a:off x="3881438" y="1901825"/>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60" name="Rectangle 88"/>
              <p:cNvSpPr>
                <a:spLocks noChangeArrowheads="1"/>
              </p:cNvSpPr>
              <p:nvPr/>
            </p:nvSpPr>
            <p:spPr bwMode="auto">
              <a:xfrm>
                <a:off x="5803900" y="2309813"/>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61" name="Rectangle 89"/>
              <p:cNvSpPr>
                <a:spLocks noChangeArrowheads="1"/>
              </p:cNvSpPr>
              <p:nvPr/>
            </p:nvSpPr>
            <p:spPr bwMode="auto">
              <a:xfrm>
                <a:off x="6770688" y="1900238"/>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grpSp>
        <p:sp>
          <p:nvSpPr>
            <p:cNvPr id="189" name="Rectangle 201"/>
            <p:cNvSpPr>
              <a:spLocks noChangeArrowheads="1"/>
            </p:cNvSpPr>
            <p:nvPr/>
          </p:nvSpPr>
          <p:spPr bwMode="auto">
            <a:xfrm>
              <a:off x="4711525" y="1539576"/>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0" name="Rectangle 201"/>
            <p:cNvSpPr>
              <a:spLocks noChangeArrowheads="1"/>
            </p:cNvSpPr>
            <p:nvPr/>
          </p:nvSpPr>
          <p:spPr bwMode="auto">
            <a:xfrm>
              <a:off x="7611437" y="1551142"/>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70" name="Text Box 85"/>
            <p:cNvSpPr txBox="1">
              <a:spLocks noChangeArrowheads="1"/>
            </p:cNvSpPr>
            <p:nvPr/>
          </p:nvSpPr>
          <p:spPr bwMode="auto">
            <a:xfrm>
              <a:off x="1236668" y="2270817"/>
              <a:ext cx="787395"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CMPB</a:t>
              </a:r>
              <a:endParaRPr lang="en-US" sz="1600" dirty="0">
                <a:effectLst/>
                <a:latin typeface="Arial" charset="0"/>
              </a:endParaRPr>
            </a:p>
          </p:txBody>
        </p:sp>
        <p:sp>
          <p:nvSpPr>
            <p:cNvPr id="71" name="Text Box 85"/>
            <p:cNvSpPr txBox="1">
              <a:spLocks noChangeArrowheads="1"/>
            </p:cNvSpPr>
            <p:nvPr/>
          </p:nvSpPr>
          <p:spPr bwMode="auto">
            <a:xfrm>
              <a:off x="1251929" y="2690427"/>
              <a:ext cx="772134"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CMPA</a:t>
              </a:r>
              <a:endParaRPr lang="en-US" sz="1600" dirty="0">
                <a:effectLst/>
                <a:latin typeface="Arial" charset="0"/>
              </a:endParaRPr>
            </a:p>
          </p:txBody>
        </p:sp>
        <p:sp>
          <p:nvSpPr>
            <p:cNvPr id="188" name="Rectangle 201"/>
            <p:cNvSpPr>
              <a:spLocks noChangeArrowheads="1"/>
            </p:cNvSpPr>
            <p:nvPr/>
          </p:nvSpPr>
          <p:spPr bwMode="auto">
            <a:xfrm>
              <a:off x="1827515" y="2771497"/>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1" name="Rectangle 201"/>
            <p:cNvSpPr>
              <a:spLocks noChangeArrowheads="1"/>
            </p:cNvSpPr>
            <p:nvPr/>
          </p:nvSpPr>
          <p:spPr bwMode="auto">
            <a:xfrm>
              <a:off x="4715861" y="2762825"/>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92" name="Rectangle 201"/>
            <p:cNvSpPr>
              <a:spLocks noChangeArrowheads="1"/>
            </p:cNvSpPr>
            <p:nvPr/>
          </p:nvSpPr>
          <p:spPr bwMode="auto">
            <a:xfrm>
              <a:off x="7623724" y="2771497"/>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grpSp>
    </p:spTree>
    <p:custDataLst>
      <p:tags r:id="rId1"/>
    </p:custDataLst>
    <p:extLst>
      <p:ext uri="{BB962C8B-B14F-4D97-AF65-F5344CB8AC3E}">
        <p14:creationId xmlns:p14="http://schemas.microsoft.com/office/powerpoint/2010/main" val="2353685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normAutofit fontScale="90000"/>
          </a:bodyPr>
          <a:lstStyle/>
          <a:p>
            <a:r>
              <a:rPr lang="en-US" sz="4000" dirty="0" smtClean="0"/>
              <a:t>Count </a:t>
            </a:r>
            <a:r>
              <a:rPr lang="en-US" sz="4000" dirty="0"/>
              <a:t>Up-Down Symmetric Waveform</a:t>
            </a:r>
            <a:r>
              <a:rPr lang="en-US" dirty="0"/>
              <a:t/>
            </a:r>
            <a:br>
              <a:rPr lang="en-US" dirty="0"/>
            </a:br>
            <a:r>
              <a:rPr lang="en-US" sz="2000" dirty="0"/>
              <a:t>with Independent Modulation on EPWMA / B</a:t>
            </a:r>
            <a:endParaRPr lang="en-US" sz="2800" dirty="0"/>
          </a:p>
        </p:txBody>
      </p:sp>
      <p:grpSp>
        <p:nvGrpSpPr>
          <p:cNvPr id="4" name="Group 3"/>
          <p:cNvGrpSpPr/>
          <p:nvPr/>
        </p:nvGrpSpPr>
        <p:grpSpPr>
          <a:xfrm>
            <a:off x="419100" y="1295400"/>
            <a:ext cx="7678738" cy="5041900"/>
            <a:chOff x="419100" y="1295400"/>
            <a:chExt cx="7678738" cy="5041900"/>
          </a:xfrm>
        </p:grpSpPr>
        <p:sp>
          <p:nvSpPr>
            <p:cNvPr id="74" name="Line 230"/>
            <p:cNvSpPr>
              <a:spLocks noChangeShapeType="1"/>
            </p:cNvSpPr>
            <p:nvPr/>
          </p:nvSpPr>
          <p:spPr bwMode="auto">
            <a:xfrm>
              <a:off x="7188200" y="2717800"/>
              <a:ext cx="0" cy="16097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5" name="Line 231"/>
            <p:cNvSpPr>
              <a:spLocks noChangeShapeType="1"/>
            </p:cNvSpPr>
            <p:nvPr/>
          </p:nvSpPr>
          <p:spPr bwMode="auto">
            <a:xfrm>
              <a:off x="6718300" y="2362200"/>
              <a:ext cx="0" cy="35369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6" name="Line 232"/>
            <p:cNvSpPr>
              <a:spLocks noChangeShapeType="1"/>
            </p:cNvSpPr>
            <p:nvPr/>
          </p:nvSpPr>
          <p:spPr bwMode="auto">
            <a:xfrm>
              <a:off x="5905500" y="2362200"/>
              <a:ext cx="0" cy="35020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7" name="Line 233"/>
            <p:cNvSpPr>
              <a:spLocks noChangeShapeType="1"/>
            </p:cNvSpPr>
            <p:nvPr/>
          </p:nvSpPr>
          <p:spPr bwMode="auto">
            <a:xfrm>
              <a:off x="5448300" y="2717800"/>
              <a:ext cx="0" cy="164623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8" name="Line 229"/>
            <p:cNvSpPr>
              <a:spLocks noChangeShapeType="1"/>
            </p:cNvSpPr>
            <p:nvPr/>
          </p:nvSpPr>
          <p:spPr bwMode="auto">
            <a:xfrm>
              <a:off x="4000500" y="2717800"/>
              <a:ext cx="0" cy="165893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9" name="Line 228"/>
            <p:cNvSpPr>
              <a:spLocks noChangeShapeType="1"/>
            </p:cNvSpPr>
            <p:nvPr/>
          </p:nvSpPr>
          <p:spPr bwMode="auto">
            <a:xfrm>
              <a:off x="3530600" y="2362200"/>
              <a:ext cx="0" cy="351948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0" name="Line 139"/>
            <p:cNvSpPr>
              <a:spLocks noChangeShapeType="1"/>
            </p:cNvSpPr>
            <p:nvPr/>
          </p:nvSpPr>
          <p:spPr bwMode="auto">
            <a:xfrm>
              <a:off x="2717800" y="2362200"/>
              <a:ext cx="0" cy="350996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1" name="Line 141"/>
            <p:cNvSpPr>
              <a:spLocks noChangeShapeType="1"/>
            </p:cNvSpPr>
            <p:nvPr/>
          </p:nvSpPr>
          <p:spPr bwMode="auto">
            <a:xfrm>
              <a:off x="2260600" y="2717800"/>
              <a:ext cx="0" cy="16224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8" name="Line 137"/>
            <p:cNvSpPr>
              <a:spLocks noChangeShapeType="1"/>
            </p:cNvSpPr>
            <p:nvPr/>
          </p:nvSpPr>
          <p:spPr bwMode="auto">
            <a:xfrm>
              <a:off x="1536700" y="3200400"/>
              <a:ext cx="0" cy="312578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grpSp>
          <p:nvGrpSpPr>
            <p:cNvPr id="99" name="Group 288"/>
            <p:cNvGrpSpPr>
              <a:grpSpLocks/>
            </p:cNvGrpSpPr>
            <p:nvPr/>
          </p:nvGrpSpPr>
          <p:grpSpPr bwMode="auto">
            <a:xfrm>
              <a:off x="1992313" y="3505200"/>
              <a:ext cx="517525" cy="563563"/>
              <a:chOff x="1255" y="2208"/>
              <a:chExt cx="326" cy="355"/>
            </a:xfrm>
          </p:grpSpPr>
          <p:sp>
            <p:nvSpPr>
              <p:cNvPr id="146" name="Rectangle 149"/>
              <p:cNvSpPr>
                <a:spLocks noChangeArrowheads="1"/>
              </p:cNvSpPr>
              <p:nvPr/>
            </p:nvSpPr>
            <p:spPr bwMode="auto">
              <a:xfrm>
                <a:off x="1292" y="2208"/>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7" name="Text Box 150"/>
              <p:cNvSpPr txBox="1">
                <a:spLocks noChangeArrowheads="1"/>
              </p:cNvSpPr>
              <p:nvPr/>
            </p:nvSpPr>
            <p:spPr bwMode="auto">
              <a:xfrm>
                <a:off x="1255" y="2208"/>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00" name="Group 287"/>
            <p:cNvGrpSpPr>
              <a:grpSpLocks/>
            </p:cNvGrpSpPr>
            <p:nvPr/>
          </p:nvGrpSpPr>
          <p:grpSpPr bwMode="auto">
            <a:xfrm>
              <a:off x="3738563" y="3505200"/>
              <a:ext cx="517525" cy="568325"/>
              <a:chOff x="2355" y="2208"/>
              <a:chExt cx="326" cy="358"/>
            </a:xfrm>
          </p:grpSpPr>
          <p:sp>
            <p:nvSpPr>
              <p:cNvPr id="144" name="Rectangle 152"/>
              <p:cNvSpPr>
                <a:spLocks noChangeArrowheads="1"/>
              </p:cNvSpPr>
              <p:nvPr/>
            </p:nvSpPr>
            <p:spPr bwMode="auto">
              <a:xfrm>
                <a:off x="2391" y="2208"/>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5" name="Text Box 153"/>
              <p:cNvSpPr txBox="1">
                <a:spLocks noChangeArrowheads="1"/>
              </p:cNvSpPr>
              <p:nvPr/>
            </p:nvSpPr>
            <p:spPr bwMode="auto">
              <a:xfrm>
                <a:off x="2355" y="2211"/>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01" name="Group 160"/>
            <p:cNvGrpSpPr>
              <a:grpSpLocks/>
            </p:cNvGrpSpPr>
            <p:nvPr/>
          </p:nvGrpSpPr>
          <p:grpSpPr bwMode="auto">
            <a:xfrm>
              <a:off x="5176838" y="3505200"/>
              <a:ext cx="517525" cy="563563"/>
              <a:chOff x="539" y="2976"/>
              <a:chExt cx="326" cy="355"/>
            </a:xfrm>
          </p:grpSpPr>
          <p:sp>
            <p:nvSpPr>
              <p:cNvPr id="142" name="Rectangle 161"/>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3" name="Text Box 162"/>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02" name="Group 163"/>
            <p:cNvGrpSpPr>
              <a:grpSpLocks/>
            </p:cNvGrpSpPr>
            <p:nvPr/>
          </p:nvGrpSpPr>
          <p:grpSpPr bwMode="auto">
            <a:xfrm>
              <a:off x="6913563" y="3505200"/>
              <a:ext cx="517525" cy="568325"/>
              <a:chOff x="47" y="3630"/>
              <a:chExt cx="326" cy="358"/>
            </a:xfrm>
          </p:grpSpPr>
          <p:sp>
            <p:nvSpPr>
              <p:cNvPr id="140" name="Rectangle 164"/>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1" name="Text Box 165"/>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103" name="Group 178"/>
            <p:cNvGrpSpPr>
              <a:grpSpLocks/>
            </p:cNvGrpSpPr>
            <p:nvPr/>
          </p:nvGrpSpPr>
          <p:grpSpPr bwMode="auto">
            <a:xfrm>
              <a:off x="2443163" y="5035550"/>
              <a:ext cx="517525" cy="563563"/>
              <a:chOff x="539" y="2976"/>
              <a:chExt cx="326" cy="355"/>
            </a:xfrm>
          </p:grpSpPr>
          <p:sp>
            <p:nvSpPr>
              <p:cNvPr id="138" name="Rectangle 179"/>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9" name="Text Box 180"/>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104" name="Group 181"/>
            <p:cNvGrpSpPr>
              <a:grpSpLocks/>
            </p:cNvGrpSpPr>
            <p:nvPr/>
          </p:nvGrpSpPr>
          <p:grpSpPr bwMode="auto">
            <a:xfrm>
              <a:off x="3259138" y="5035550"/>
              <a:ext cx="517525" cy="568325"/>
              <a:chOff x="47" y="3630"/>
              <a:chExt cx="326" cy="358"/>
            </a:xfrm>
          </p:grpSpPr>
          <p:sp>
            <p:nvSpPr>
              <p:cNvPr id="136" name="Rectangle 182"/>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7" name="Text Box 183"/>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105" name="Group 190"/>
            <p:cNvGrpSpPr>
              <a:grpSpLocks/>
            </p:cNvGrpSpPr>
            <p:nvPr/>
          </p:nvGrpSpPr>
          <p:grpSpPr bwMode="auto">
            <a:xfrm>
              <a:off x="5643563" y="5035550"/>
              <a:ext cx="517525" cy="563563"/>
              <a:chOff x="539" y="2976"/>
              <a:chExt cx="326" cy="355"/>
            </a:xfrm>
          </p:grpSpPr>
          <p:sp>
            <p:nvSpPr>
              <p:cNvPr id="134" name="Rectangle 191"/>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5" name="Text Box 192"/>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106" name="Group 193"/>
            <p:cNvGrpSpPr>
              <a:grpSpLocks/>
            </p:cNvGrpSpPr>
            <p:nvPr/>
          </p:nvGrpSpPr>
          <p:grpSpPr bwMode="auto">
            <a:xfrm>
              <a:off x="6456363" y="5035550"/>
              <a:ext cx="517525" cy="568325"/>
              <a:chOff x="47" y="3630"/>
              <a:chExt cx="326" cy="358"/>
            </a:xfrm>
          </p:grpSpPr>
          <p:sp>
            <p:nvSpPr>
              <p:cNvPr id="132" name="Rectangle 194"/>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3" name="Text Box 195"/>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sp>
          <p:nvSpPr>
            <p:cNvPr id="107" name="Text Box 262"/>
            <p:cNvSpPr txBox="1">
              <a:spLocks noChangeArrowheads="1"/>
            </p:cNvSpPr>
            <p:nvPr/>
          </p:nvSpPr>
          <p:spPr bwMode="auto">
            <a:xfrm>
              <a:off x="419100" y="440690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EPWMA</a:t>
              </a:r>
            </a:p>
          </p:txBody>
        </p:sp>
        <p:sp>
          <p:nvSpPr>
            <p:cNvPr id="108" name="Text Box 263"/>
            <p:cNvSpPr txBox="1">
              <a:spLocks noChangeArrowheads="1"/>
            </p:cNvSpPr>
            <p:nvPr/>
          </p:nvSpPr>
          <p:spPr bwMode="auto">
            <a:xfrm>
              <a:off x="425450" y="596265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EPWMB</a:t>
              </a:r>
            </a:p>
          </p:txBody>
        </p:sp>
        <p:sp>
          <p:nvSpPr>
            <p:cNvPr id="109" name="Line 265"/>
            <p:cNvSpPr>
              <a:spLocks noChangeShapeType="1"/>
            </p:cNvSpPr>
            <p:nvPr/>
          </p:nvSpPr>
          <p:spPr bwMode="auto">
            <a:xfrm>
              <a:off x="1536700" y="4781550"/>
              <a:ext cx="73342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0" name="Line 266"/>
            <p:cNvSpPr>
              <a:spLocks noChangeShapeType="1"/>
            </p:cNvSpPr>
            <p:nvPr/>
          </p:nvSpPr>
          <p:spPr bwMode="auto">
            <a:xfrm>
              <a:off x="2266950"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1" name="Line 267"/>
            <p:cNvSpPr>
              <a:spLocks noChangeShapeType="1"/>
            </p:cNvSpPr>
            <p:nvPr/>
          </p:nvSpPr>
          <p:spPr bwMode="auto">
            <a:xfrm>
              <a:off x="2255838" y="4343400"/>
              <a:ext cx="17653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2" name="Line 268"/>
            <p:cNvSpPr>
              <a:spLocks noChangeShapeType="1"/>
            </p:cNvSpPr>
            <p:nvPr/>
          </p:nvSpPr>
          <p:spPr bwMode="auto">
            <a:xfrm>
              <a:off x="4010025"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3" name="Line 269"/>
            <p:cNvSpPr>
              <a:spLocks noChangeShapeType="1"/>
            </p:cNvSpPr>
            <p:nvPr/>
          </p:nvSpPr>
          <p:spPr bwMode="auto">
            <a:xfrm>
              <a:off x="4011613" y="4775200"/>
              <a:ext cx="144621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4" name="Line 270"/>
            <p:cNvSpPr>
              <a:spLocks noChangeShapeType="1"/>
            </p:cNvSpPr>
            <p:nvPr/>
          </p:nvSpPr>
          <p:spPr bwMode="auto">
            <a:xfrm>
              <a:off x="5448300"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5" name="Line 271"/>
            <p:cNvSpPr>
              <a:spLocks noChangeShapeType="1"/>
            </p:cNvSpPr>
            <p:nvPr/>
          </p:nvSpPr>
          <p:spPr bwMode="auto">
            <a:xfrm>
              <a:off x="5441950" y="4343400"/>
              <a:ext cx="17526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6" name="Line 272"/>
            <p:cNvSpPr>
              <a:spLocks noChangeShapeType="1"/>
            </p:cNvSpPr>
            <p:nvPr/>
          </p:nvSpPr>
          <p:spPr bwMode="auto">
            <a:xfrm>
              <a:off x="7191375"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7" name="Line 273"/>
            <p:cNvSpPr>
              <a:spLocks noChangeShapeType="1"/>
            </p:cNvSpPr>
            <p:nvPr/>
          </p:nvSpPr>
          <p:spPr bwMode="auto">
            <a:xfrm>
              <a:off x="7183438" y="4775200"/>
              <a:ext cx="72231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8" name="Line 275"/>
            <p:cNvSpPr>
              <a:spLocks noChangeShapeType="1"/>
            </p:cNvSpPr>
            <p:nvPr/>
          </p:nvSpPr>
          <p:spPr bwMode="auto">
            <a:xfrm>
              <a:off x="2714625" y="5889625"/>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9" name="Line 276"/>
            <p:cNvSpPr>
              <a:spLocks noChangeShapeType="1"/>
            </p:cNvSpPr>
            <p:nvPr/>
          </p:nvSpPr>
          <p:spPr bwMode="auto">
            <a:xfrm>
              <a:off x="2705100" y="5889625"/>
              <a:ext cx="81756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0" name="Line 277"/>
            <p:cNvSpPr>
              <a:spLocks noChangeShapeType="1"/>
            </p:cNvSpPr>
            <p:nvPr/>
          </p:nvSpPr>
          <p:spPr bwMode="auto">
            <a:xfrm>
              <a:off x="3530600"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1" name="Line 278"/>
            <p:cNvSpPr>
              <a:spLocks noChangeShapeType="1"/>
            </p:cNvSpPr>
            <p:nvPr/>
          </p:nvSpPr>
          <p:spPr bwMode="auto">
            <a:xfrm>
              <a:off x="6724650"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2" name="Line 279"/>
            <p:cNvSpPr>
              <a:spLocks noChangeShapeType="1"/>
            </p:cNvSpPr>
            <p:nvPr/>
          </p:nvSpPr>
          <p:spPr bwMode="auto">
            <a:xfrm>
              <a:off x="3517900" y="6321425"/>
              <a:ext cx="240188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3" name="Line 281"/>
            <p:cNvSpPr>
              <a:spLocks noChangeShapeType="1"/>
            </p:cNvSpPr>
            <p:nvPr/>
          </p:nvSpPr>
          <p:spPr bwMode="auto">
            <a:xfrm>
              <a:off x="1536700" y="6324600"/>
              <a:ext cx="11811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4" name="Line 282"/>
            <p:cNvSpPr>
              <a:spLocks noChangeShapeType="1"/>
            </p:cNvSpPr>
            <p:nvPr/>
          </p:nvSpPr>
          <p:spPr bwMode="auto">
            <a:xfrm>
              <a:off x="5905500" y="58674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5" name="Line 283"/>
            <p:cNvSpPr>
              <a:spLocks noChangeShapeType="1"/>
            </p:cNvSpPr>
            <p:nvPr/>
          </p:nvSpPr>
          <p:spPr bwMode="auto">
            <a:xfrm>
              <a:off x="5900738" y="5886450"/>
              <a:ext cx="81756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6" name="Line 284"/>
            <p:cNvSpPr>
              <a:spLocks noChangeShapeType="1"/>
            </p:cNvSpPr>
            <p:nvPr/>
          </p:nvSpPr>
          <p:spPr bwMode="auto">
            <a:xfrm>
              <a:off x="6731000" y="6324600"/>
              <a:ext cx="116363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grpSp>
          <p:nvGrpSpPr>
            <p:cNvPr id="2" name="Group 1"/>
            <p:cNvGrpSpPr/>
            <p:nvPr/>
          </p:nvGrpSpPr>
          <p:grpSpPr>
            <a:xfrm>
              <a:off x="654050" y="1295400"/>
              <a:ext cx="7248525" cy="1981201"/>
              <a:chOff x="654050" y="1295400"/>
              <a:chExt cx="7248525" cy="1981201"/>
            </a:xfrm>
          </p:grpSpPr>
          <p:sp>
            <p:nvSpPr>
              <p:cNvPr id="149" name="Line 10"/>
              <p:cNvSpPr>
                <a:spLocks noChangeShapeType="1"/>
              </p:cNvSpPr>
              <p:nvPr/>
            </p:nvSpPr>
            <p:spPr bwMode="auto">
              <a:xfrm>
                <a:off x="1530350" y="272415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48" name="Line 10"/>
              <p:cNvSpPr>
                <a:spLocks noChangeShapeType="1"/>
              </p:cNvSpPr>
              <p:nvPr/>
            </p:nvSpPr>
            <p:spPr bwMode="auto">
              <a:xfrm>
                <a:off x="1530350" y="236855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2" name="Line 5"/>
              <p:cNvSpPr>
                <a:spLocks noChangeShapeType="1"/>
              </p:cNvSpPr>
              <p:nvPr/>
            </p:nvSpPr>
            <p:spPr bwMode="auto">
              <a:xfrm flipV="1">
                <a:off x="1524000"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3" name="Line 9"/>
              <p:cNvSpPr>
                <a:spLocks noChangeShapeType="1"/>
              </p:cNvSpPr>
              <p:nvPr/>
            </p:nvSpPr>
            <p:spPr bwMode="auto">
              <a:xfrm>
                <a:off x="1524000" y="1481138"/>
                <a:ext cx="0" cy="1795463"/>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84" name="Line 10"/>
              <p:cNvSpPr>
                <a:spLocks noChangeShapeType="1"/>
              </p:cNvSpPr>
              <p:nvPr/>
            </p:nvSpPr>
            <p:spPr bwMode="auto">
              <a:xfrm>
                <a:off x="1524000" y="205740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5" name="Text Box 11"/>
              <p:cNvSpPr txBox="1">
                <a:spLocks noChangeArrowheads="1"/>
              </p:cNvSpPr>
              <p:nvPr/>
            </p:nvSpPr>
            <p:spPr bwMode="auto">
              <a:xfrm>
                <a:off x="654050" y="12954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86" name="Text Box 12"/>
              <p:cNvSpPr txBox="1">
                <a:spLocks noChangeArrowheads="1"/>
              </p:cNvSpPr>
              <p:nvPr/>
            </p:nvSpPr>
            <p:spPr bwMode="auto">
              <a:xfrm>
                <a:off x="654050" y="1922463"/>
                <a:ext cx="881063"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TBPRD</a:t>
                </a:r>
              </a:p>
            </p:txBody>
          </p:sp>
          <p:sp>
            <p:nvSpPr>
              <p:cNvPr id="87" name="Line 19"/>
              <p:cNvSpPr>
                <a:spLocks noChangeShapeType="1"/>
              </p:cNvSpPr>
              <p:nvPr/>
            </p:nvSpPr>
            <p:spPr bwMode="auto">
              <a:xfrm flipH="1" flipV="1">
                <a:off x="3114675"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8" name="Line 22"/>
              <p:cNvSpPr>
                <a:spLocks noChangeShapeType="1"/>
              </p:cNvSpPr>
              <p:nvPr/>
            </p:nvSpPr>
            <p:spPr bwMode="auto">
              <a:xfrm flipV="1">
                <a:off x="4711700"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9" name="Line 23"/>
              <p:cNvSpPr>
                <a:spLocks noChangeShapeType="1"/>
              </p:cNvSpPr>
              <p:nvPr/>
            </p:nvSpPr>
            <p:spPr bwMode="auto">
              <a:xfrm flipH="1" flipV="1">
                <a:off x="6302375"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90" name="Rectangle 24"/>
              <p:cNvSpPr>
                <a:spLocks noChangeArrowheads="1"/>
              </p:cNvSpPr>
              <p:nvPr/>
            </p:nvSpPr>
            <p:spPr bwMode="auto">
              <a:xfrm>
                <a:off x="2535238" y="1844675"/>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1" name="Rectangle 25"/>
              <p:cNvSpPr>
                <a:spLocks noChangeArrowheads="1"/>
              </p:cNvSpPr>
              <p:nvPr/>
            </p:nvSpPr>
            <p:spPr bwMode="auto">
              <a:xfrm>
                <a:off x="2079625" y="22034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2" name="Rectangle 26"/>
              <p:cNvSpPr>
                <a:spLocks noChangeArrowheads="1"/>
              </p:cNvSpPr>
              <p:nvPr/>
            </p:nvSpPr>
            <p:spPr bwMode="auto">
              <a:xfrm>
                <a:off x="5267325" y="22034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3" name="Rectangle 13"/>
              <p:cNvSpPr>
                <a:spLocks noChangeArrowheads="1"/>
              </p:cNvSpPr>
              <p:nvPr/>
            </p:nvSpPr>
            <p:spPr bwMode="auto">
              <a:xfrm>
                <a:off x="3825875" y="2224088"/>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4" name="Rectangle 15"/>
              <p:cNvSpPr>
                <a:spLocks noChangeArrowheads="1"/>
              </p:cNvSpPr>
              <p:nvPr/>
            </p:nvSpPr>
            <p:spPr bwMode="auto">
              <a:xfrm>
                <a:off x="7011988" y="2217738"/>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5" name="Rectangle 27"/>
              <p:cNvSpPr>
                <a:spLocks noChangeArrowheads="1"/>
              </p:cNvSpPr>
              <p:nvPr/>
            </p:nvSpPr>
            <p:spPr bwMode="auto">
              <a:xfrm>
                <a:off x="3362325" y="18605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6" name="Rectangle 28"/>
              <p:cNvSpPr>
                <a:spLocks noChangeArrowheads="1"/>
              </p:cNvSpPr>
              <p:nvPr/>
            </p:nvSpPr>
            <p:spPr bwMode="auto">
              <a:xfrm>
                <a:off x="5716588" y="1852613"/>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97" name="Rectangle 29"/>
              <p:cNvSpPr>
                <a:spLocks noChangeArrowheads="1"/>
              </p:cNvSpPr>
              <p:nvPr/>
            </p:nvSpPr>
            <p:spPr bwMode="auto">
              <a:xfrm>
                <a:off x="6535738" y="1852613"/>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0" name="Rectangle 25"/>
              <p:cNvSpPr>
                <a:spLocks noChangeArrowheads="1"/>
              </p:cNvSpPr>
              <p:nvPr/>
            </p:nvSpPr>
            <p:spPr bwMode="auto">
              <a:xfrm>
                <a:off x="6116638" y="154940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1" name="Rectangle 25"/>
              <p:cNvSpPr>
                <a:spLocks noChangeArrowheads="1"/>
              </p:cNvSpPr>
              <p:nvPr/>
            </p:nvSpPr>
            <p:spPr bwMode="auto">
              <a:xfrm>
                <a:off x="2938463" y="1541463"/>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50" name="Text Box 12"/>
              <p:cNvSpPr txBox="1">
                <a:spLocks noChangeArrowheads="1"/>
              </p:cNvSpPr>
              <p:nvPr/>
            </p:nvSpPr>
            <p:spPr bwMode="auto">
              <a:xfrm>
                <a:off x="747718" y="2220913"/>
                <a:ext cx="787395"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CMPB</a:t>
                </a:r>
                <a:endParaRPr lang="en-US" sz="1600" dirty="0">
                  <a:effectLst/>
                  <a:latin typeface="Arial" charset="0"/>
                </a:endParaRPr>
              </a:p>
            </p:txBody>
          </p:sp>
          <p:sp>
            <p:nvSpPr>
              <p:cNvPr id="151" name="Text Box 12"/>
              <p:cNvSpPr txBox="1">
                <a:spLocks noChangeArrowheads="1"/>
              </p:cNvSpPr>
              <p:nvPr/>
            </p:nvSpPr>
            <p:spPr bwMode="auto">
              <a:xfrm>
                <a:off x="762979" y="2576513"/>
                <a:ext cx="772134"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CMPA</a:t>
                </a:r>
                <a:endParaRPr lang="en-US" sz="1600" dirty="0">
                  <a:effectLst/>
                  <a:latin typeface="Arial" charset="0"/>
                </a:endParaRPr>
              </a:p>
            </p:txBody>
          </p:sp>
        </p:grpSp>
        <p:sp>
          <p:nvSpPr>
            <p:cNvPr id="127" name="Rectangle 25"/>
            <p:cNvSpPr>
              <a:spLocks noChangeArrowheads="1"/>
            </p:cNvSpPr>
            <p:nvPr/>
          </p:nvSpPr>
          <p:spPr bwMode="auto">
            <a:xfrm>
              <a:off x="1336675" y="2746375"/>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8" name="Rectangle 25"/>
            <p:cNvSpPr>
              <a:spLocks noChangeArrowheads="1"/>
            </p:cNvSpPr>
            <p:nvPr/>
          </p:nvSpPr>
          <p:spPr bwMode="auto">
            <a:xfrm>
              <a:off x="4538663" y="275590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29" name="Rectangle 25"/>
            <p:cNvSpPr>
              <a:spLocks noChangeArrowheads="1"/>
            </p:cNvSpPr>
            <p:nvPr/>
          </p:nvSpPr>
          <p:spPr bwMode="auto">
            <a:xfrm>
              <a:off x="7740650" y="2765425"/>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grpSp>
    </p:spTree>
    <p:custDataLst>
      <p:tags r:id="rId1"/>
    </p:custDataLst>
    <p:extLst>
      <p:ext uri="{BB962C8B-B14F-4D97-AF65-F5344CB8AC3E}">
        <p14:creationId xmlns:p14="http://schemas.microsoft.com/office/powerpoint/2010/main" val="829362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normAutofit fontScale="90000"/>
          </a:bodyPr>
          <a:lstStyle/>
          <a:p>
            <a:r>
              <a:rPr lang="en-US" sz="4000" dirty="0" smtClean="0"/>
              <a:t>Count </a:t>
            </a:r>
            <a:r>
              <a:rPr lang="en-US" sz="4000" dirty="0"/>
              <a:t>Up-Down Symmetric Waveform</a:t>
            </a:r>
            <a:r>
              <a:rPr lang="en-US" dirty="0"/>
              <a:t/>
            </a:r>
            <a:br>
              <a:rPr lang="en-US" dirty="0"/>
            </a:br>
            <a:r>
              <a:rPr lang="en-US" sz="2000" dirty="0"/>
              <a:t>with Independent Modulation on EPWMA</a:t>
            </a:r>
            <a:endParaRPr lang="en-US" sz="2800" dirty="0"/>
          </a:p>
        </p:txBody>
      </p:sp>
      <p:grpSp>
        <p:nvGrpSpPr>
          <p:cNvPr id="5" name="Group 4"/>
          <p:cNvGrpSpPr/>
          <p:nvPr/>
        </p:nvGrpSpPr>
        <p:grpSpPr>
          <a:xfrm>
            <a:off x="419100" y="1295400"/>
            <a:ext cx="7669180" cy="5041900"/>
            <a:chOff x="419100" y="1295400"/>
            <a:chExt cx="7669180" cy="5041900"/>
          </a:xfrm>
        </p:grpSpPr>
        <p:sp>
          <p:nvSpPr>
            <p:cNvPr id="68" name="Line 5"/>
            <p:cNvSpPr>
              <a:spLocks noChangeShapeType="1"/>
            </p:cNvSpPr>
            <p:nvPr/>
          </p:nvSpPr>
          <p:spPr bwMode="auto">
            <a:xfrm>
              <a:off x="6718300" y="2362200"/>
              <a:ext cx="0" cy="19653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69" name="Line 6"/>
            <p:cNvSpPr>
              <a:spLocks noChangeShapeType="1"/>
            </p:cNvSpPr>
            <p:nvPr/>
          </p:nvSpPr>
          <p:spPr bwMode="auto">
            <a:xfrm>
              <a:off x="6294120" y="2070100"/>
              <a:ext cx="0" cy="38004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0" name="Line 7"/>
            <p:cNvSpPr>
              <a:spLocks noChangeShapeType="1"/>
            </p:cNvSpPr>
            <p:nvPr/>
          </p:nvSpPr>
          <p:spPr bwMode="auto">
            <a:xfrm>
              <a:off x="5448300" y="2717800"/>
              <a:ext cx="0" cy="164623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1" name="Line 8"/>
            <p:cNvSpPr>
              <a:spLocks noChangeShapeType="1"/>
            </p:cNvSpPr>
            <p:nvPr/>
          </p:nvSpPr>
          <p:spPr bwMode="auto">
            <a:xfrm>
              <a:off x="4711700" y="3255963"/>
              <a:ext cx="0" cy="265906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2" name="Line 9"/>
            <p:cNvSpPr>
              <a:spLocks noChangeShapeType="1"/>
            </p:cNvSpPr>
            <p:nvPr/>
          </p:nvSpPr>
          <p:spPr bwMode="auto">
            <a:xfrm>
              <a:off x="3530600" y="2362200"/>
              <a:ext cx="0" cy="241458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3" name="Line 10"/>
            <p:cNvSpPr>
              <a:spLocks noChangeShapeType="1"/>
            </p:cNvSpPr>
            <p:nvPr/>
          </p:nvSpPr>
          <p:spPr bwMode="auto">
            <a:xfrm>
              <a:off x="3111500" y="2057400"/>
              <a:ext cx="0" cy="384333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4" name="Line 11"/>
            <p:cNvSpPr>
              <a:spLocks noChangeShapeType="1"/>
            </p:cNvSpPr>
            <p:nvPr/>
          </p:nvSpPr>
          <p:spPr bwMode="auto">
            <a:xfrm>
              <a:off x="2260600" y="2717800"/>
              <a:ext cx="0" cy="16224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7" name="Line 28"/>
            <p:cNvSpPr>
              <a:spLocks noChangeShapeType="1"/>
            </p:cNvSpPr>
            <p:nvPr/>
          </p:nvSpPr>
          <p:spPr bwMode="auto">
            <a:xfrm>
              <a:off x="1536700" y="3200400"/>
              <a:ext cx="0" cy="3125788"/>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grpSp>
          <p:nvGrpSpPr>
            <p:cNvPr id="88" name="Group 29"/>
            <p:cNvGrpSpPr>
              <a:grpSpLocks/>
            </p:cNvGrpSpPr>
            <p:nvPr/>
          </p:nvGrpSpPr>
          <p:grpSpPr bwMode="auto">
            <a:xfrm>
              <a:off x="1992313" y="3505200"/>
              <a:ext cx="517525" cy="563563"/>
              <a:chOff x="539" y="2976"/>
              <a:chExt cx="326" cy="355"/>
            </a:xfrm>
          </p:grpSpPr>
          <p:sp>
            <p:nvSpPr>
              <p:cNvPr id="129" name="Rectangle 30"/>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0" name="Text Box 31"/>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89" name="Group 32"/>
            <p:cNvGrpSpPr>
              <a:grpSpLocks/>
            </p:cNvGrpSpPr>
            <p:nvPr/>
          </p:nvGrpSpPr>
          <p:grpSpPr bwMode="auto">
            <a:xfrm>
              <a:off x="3262313" y="3505200"/>
              <a:ext cx="517525" cy="568325"/>
              <a:chOff x="47" y="3630"/>
              <a:chExt cx="326" cy="358"/>
            </a:xfrm>
          </p:grpSpPr>
          <p:sp>
            <p:nvSpPr>
              <p:cNvPr id="127" name="Rectangle 33"/>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8" name="Text Box 34"/>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90" name="Group 35"/>
            <p:cNvGrpSpPr>
              <a:grpSpLocks/>
            </p:cNvGrpSpPr>
            <p:nvPr/>
          </p:nvGrpSpPr>
          <p:grpSpPr bwMode="auto">
            <a:xfrm>
              <a:off x="5176838" y="3505200"/>
              <a:ext cx="517525" cy="563563"/>
              <a:chOff x="539" y="2976"/>
              <a:chExt cx="326" cy="355"/>
            </a:xfrm>
          </p:grpSpPr>
          <p:sp>
            <p:nvSpPr>
              <p:cNvPr id="125" name="Rectangle 36"/>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6" name="Text Box 37"/>
              <p:cNvSpPr txBox="1">
                <a:spLocks noChangeArrowheads="1"/>
              </p:cNvSpPr>
              <p:nvPr/>
            </p:nvSpPr>
            <p:spPr bwMode="auto">
              <a:xfrm>
                <a:off x="539" y="2976"/>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CA</a:t>
                </a:r>
              </a:p>
              <a:p>
                <a:pPr algn="ctr">
                  <a:spcBef>
                    <a:spcPct val="10000"/>
                  </a:spcBef>
                </a:pPr>
                <a:r>
                  <a:rPr lang="en-US" sz="1800">
                    <a:effectLst/>
                    <a:latin typeface="Arial" charset="0"/>
                    <a:sym typeface="Symbol" pitchFamily="18" charset="2"/>
                  </a:rPr>
                  <a:t></a:t>
                </a:r>
              </a:p>
            </p:txBody>
          </p:sp>
        </p:grpSp>
        <p:grpSp>
          <p:nvGrpSpPr>
            <p:cNvPr id="91" name="Group 38"/>
            <p:cNvGrpSpPr>
              <a:grpSpLocks/>
            </p:cNvGrpSpPr>
            <p:nvPr/>
          </p:nvGrpSpPr>
          <p:grpSpPr bwMode="auto">
            <a:xfrm>
              <a:off x="6450013" y="3505200"/>
              <a:ext cx="517525" cy="568325"/>
              <a:chOff x="47" y="3630"/>
              <a:chExt cx="326" cy="358"/>
            </a:xfrm>
          </p:grpSpPr>
          <p:sp>
            <p:nvSpPr>
              <p:cNvPr id="123" name="Rectangle 39"/>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4" name="Text Box 40"/>
              <p:cNvSpPr txBox="1">
                <a:spLocks noChangeArrowheads="1"/>
              </p:cNvSpPr>
              <p:nvPr/>
            </p:nvSpPr>
            <p:spPr bwMode="auto">
              <a:xfrm>
                <a:off x="47" y="3633"/>
                <a:ext cx="326"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CB</a:t>
                </a:r>
              </a:p>
              <a:p>
                <a:pPr algn="ctr">
                  <a:spcBef>
                    <a:spcPct val="10000"/>
                  </a:spcBef>
                </a:pPr>
                <a:r>
                  <a:rPr lang="en-US" sz="1800">
                    <a:effectLst/>
                    <a:latin typeface="Arial" charset="0"/>
                    <a:sym typeface="Symbol" pitchFamily="18" charset="2"/>
                  </a:rPr>
                  <a:t></a:t>
                </a:r>
              </a:p>
            </p:txBody>
          </p:sp>
        </p:grpSp>
        <p:grpSp>
          <p:nvGrpSpPr>
            <p:cNvPr id="92" name="Group 41"/>
            <p:cNvGrpSpPr>
              <a:grpSpLocks/>
            </p:cNvGrpSpPr>
            <p:nvPr/>
          </p:nvGrpSpPr>
          <p:grpSpPr bwMode="auto">
            <a:xfrm>
              <a:off x="1333500" y="5035550"/>
              <a:ext cx="388938" cy="563563"/>
              <a:chOff x="576" y="2976"/>
              <a:chExt cx="245" cy="355"/>
            </a:xfrm>
          </p:grpSpPr>
          <p:sp>
            <p:nvSpPr>
              <p:cNvPr id="121" name="Rectangle 42"/>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2" name="Text Box 43"/>
              <p:cNvSpPr txBox="1">
                <a:spLocks noChangeArrowheads="1"/>
              </p:cNvSpPr>
              <p:nvPr/>
            </p:nvSpPr>
            <p:spPr bwMode="auto">
              <a:xfrm>
                <a:off x="599" y="2976"/>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93" name="Group 44"/>
            <p:cNvGrpSpPr>
              <a:grpSpLocks/>
            </p:cNvGrpSpPr>
            <p:nvPr/>
          </p:nvGrpSpPr>
          <p:grpSpPr bwMode="auto">
            <a:xfrm>
              <a:off x="2903538" y="5035550"/>
              <a:ext cx="388938" cy="568325"/>
              <a:chOff x="83" y="3630"/>
              <a:chExt cx="245" cy="358"/>
            </a:xfrm>
          </p:grpSpPr>
          <p:sp>
            <p:nvSpPr>
              <p:cNvPr id="119" name="Rectangle 45"/>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20" name="Text Box 46"/>
              <p:cNvSpPr txBox="1">
                <a:spLocks noChangeArrowheads="1"/>
              </p:cNvSpPr>
              <p:nvPr/>
            </p:nvSpPr>
            <p:spPr bwMode="auto">
              <a:xfrm>
                <a:off x="103" y="3633"/>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a:t>
                </a:r>
              </a:p>
            </p:txBody>
          </p:sp>
        </p:grpSp>
        <p:grpSp>
          <p:nvGrpSpPr>
            <p:cNvPr id="94" name="Group 47"/>
            <p:cNvGrpSpPr>
              <a:grpSpLocks/>
            </p:cNvGrpSpPr>
            <p:nvPr/>
          </p:nvGrpSpPr>
          <p:grpSpPr bwMode="auto">
            <a:xfrm>
              <a:off x="4505325" y="5035550"/>
              <a:ext cx="388938" cy="563563"/>
              <a:chOff x="576" y="2976"/>
              <a:chExt cx="245" cy="355"/>
            </a:xfrm>
          </p:grpSpPr>
          <p:sp>
            <p:nvSpPr>
              <p:cNvPr id="117" name="Rectangle 48"/>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18" name="Text Box 49"/>
              <p:cNvSpPr txBox="1">
                <a:spLocks noChangeArrowheads="1"/>
              </p:cNvSpPr>
              <p:nvPr/>
            </p:nvSpPr>
            <p:spPr bwMode="auto">
              <a:xfrm>
                <a:off x="599" y="2976"/>
                <a:ext cx="205"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Z</a:t>
                </a:r>
              </a:p>
              <a:p>
                <a:pPr algn="ctr">
                  <a:spcBef>
                    <a:spcPct val="10000"/>
                  </a:spcBef>
                </a:pPr>
                <a:r>
                  <a:rPr lang="en-US" sz="1800">
                    <a:effectLst/>
                    <a:latin typeface="Arial" charset="0"/>
                    <a:sym typeface="Symbol" pitchFamily="18" charset="2"/>
                  </a:rPr>
                  <a:t></a:t>
                </a:r>
              </a:p>
            </p:txBody>
          </p:sp>
        </p:grpSp>
        <p:grpSp>
          <p:nvGrpSpPr>
            <p:cNvPr id="95" name="Group 50"/>
            <p:cNvGrpSpPr>
              <a:grpSpLocks/>
            </p:cNvGrpSpPr>
            <p:nvPr/>
          </p:nvGrpSpPr>
          <p:grpSpPr bwMode="auto">
            <a:xfrm>
              <a:off x="6086158" y="5035550"/>
              <a:ext cx="388938" cy="568325"/>
              <a:chOff x="83" y="3630"/>
              <a:chExt cx="245" cy="358"/>
            </a:xfrm>
          </p:grpSpPr>
          <p:sp>
            <p:nvSpPr>
              <p:cNvPr id="115" name="Rectangle 51"/>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16" name="Text Box 52"/>
              <p:cNvSpPr txBox="1">
                <a:spLocks noChangeArrowheads="1"/>
              </p:cNvSpPr>
              <p:nvPr/>
            </p:nvSpPr>
            <p:spPr bwMode="auto">
              <a:xfrm>
                <a:off x="103" y="3633"/>
                <a:ext cx="213" cy="355"/>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effectLst/>
                    <a:latin typeface="Arial" charset="0"/>
                  </a:rPr>
                  <a:t>P</a:t>
                </a:r>
              </a:p>
              <a:p>
                <a:pPr algn="ctr">
                  <a:spcBef>
                    <a:spcPct val="10000"/>
                  </a:spcBef>
                </a:pPr>
                <a:r>
                  <a:rPr lang="en-US" sz="1800">
                    <a:effectLst/>
                    <a:latin typeface="Arial" charset="0"/>
                    <a:sym typeface="Symbol" pitchFamily="18" charset="2"/>
                  </a:rPr>
                  <a:t></a:t>
                </a:r>
              </a:p>
            </p:txBody>
          </p:sp>
        </p:grpSp>
        <p:sp>
          <p:nvSpPr>
            <p:cNvPr id="96" name="Text Box 53"/>
            <p:cNvSpPr txBox="1">
              <a:spLocks noChangeArrowheads="1"/>
            </p:cNvSpPr>
            <p:nvPr/>
          </p:nvSpPr>
          <p:spPr bwMode="auto">
            <a:xfrm>
              <a:off x="419100" y="440690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EPWMA</a:t>
              </a:r>
            </a:p>
          </p:txBody>
        </p:sp>
        <p:sp>
          <p:nvSpPr>
            <p:cNvPr id="97" name="Text Box 54"/>
            <p:cNvSpPr txBox="1">
              <a:spLocks noChangeArrowheads="1"/>
            </p:cNvSpPr>
            <p:nvPr/>
          </p:nvSpPr>
          <p:spPr bwMode="auto">
            <a:xfrm>
              <a:off x="425450" y="5962650"/>
              <a:ext cx="1060450" cy="311150"/>
            </a:xfrm>
            <a:prstGeom prst="rect">
              <a:avLst/>
            </a:prstGeom>
            <a:noFill/>
            <a:ln w="12700">
              <a:noFill/>
              <a:miter lim="800000"/>
              <a:headEnd type="none" w="sm" len="sm"/>
              <a:tailEnd type="none" w="sm" len="sm"/>
            </a:ln>
            <a:effectLst/>
          </p:spPr>
          <p:txBody>
            <a:bodyPr wrap="none">
              <a:spAutoFit/>
            </a:bodyPr>
            <a:lstStyle/>
            <a:p>
              <a:r>
                <a:rPr lang="en-US" sz="1800">
                  <a:effectLst/>
                  <a:latin typeface="Arial" charset="0"/>
                </a:rPr>
                <a:t>EPWMB</a:t>
              </a:r>
            </a:p>
          </p:txBody>
        </p:sp>
        <p:sp>
          <p:nvSpPr>
            <p:cNvPr id="98" name="Line 55"/>
            <p:cNvSpPr>
              <a:spLocks noChangeShapeType="1"/>
            </p:cNvSpPr>
            <p:nvPr/>
          </p:nvSpPr>
          <p:spPr bwMode="auto">
            <a:xfrm>
              <a:off x="1536700" y="4781550"/>
              <a:ext cx="73342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99" name="Line 56"/>
            <p:cNvSpPr>
              <a:spLocks noChangeShapeType="1"/>
            </p:cNvSpPr>
            <p:nvPr/>
          </p:nvSpPr>
          <p:spPr bwMode="auto">
            <a:xfrm>
              <a:off x="2266950"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0" name="Line 57"/>
            <p:cNvSpPr>
              <a:spLocks noChangeShapeType="1"/>
            </p:cNvSpPr>
            <p:nvPr/>
          </p:nvSpPr>
          <p:spPr bwMode="auto">
            <a:xfrm>
              <a:off x="2255838" y="4343400"/>
              <a:ext cx="127635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1" name="Line 58"/>
            <p:cNvSpPr>
              <a:spLocks noChangeShapeType="1"/>
            </p:cNvSpPr>
            <p:nvPr/>
          </p:nvSpPr>
          <p:spPr bwMode="auto">
            <a:xfrm>
              <a:off x="3536950"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2" name="Line 59"/>
            <p:cNvSpPr>
              <a:spLocks noChangeShapeType="1"/>
            </p:cNvSpPr>
            <p:nvPr/>
          </p:nvSpPr>
          <p:spPr bwMode="auto">
            <a:xfrm>
              <a:off x="3522663" y="4775200"/>
              <a:ext cx="193516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3" name="Line 60"/>
            <p:cNvSpPr>
              <a:spLocks noChangeShapeType="1"/>
            </p:cNvSpPr>
            <p:nvPr/>
          </p:nvSpPr>
          <p:spPr bwMode="auto">
            <a:xfrm>
              <a:off x="5448300" y="4343400"/>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4" name="Line 61"/>
            <p:cNvSpPr>
              <a:spLocks noChangeShapeType="1"/>
            </p:cNvSpPr>
            <p:nvPr/>
          </p:nvSpPr>
          <p:spPr bwMode="auto">
            <a:xfrm>
              <a:off x="5441950" y="4343400"/>
              <a:ext cx="12827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5" name="Line 62"/>
            <p:cNvSpPr>
              <a:spLocks noChangeShapeType="1"/>
            </p:cNvSpPr>
            <p:nvPr/>
          </p:nvSpPr>
          <p:spPr bwMode="auto">
            <a:xfrm>
              <a:off x="6724650" y="4333875"/>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6" name="Line 63"/>
            <p:cNvSpPr>
              <a:spLocks noChangeShapeType="1"/>
            </p:cNvSpPr>
            <p:nvPr/>
          </p:nvSpPr>
          <p:spPr bwMode="auto">
            <a:xfrm>
              <a:off x="6719888" y="4775200"/>
              <a:ext cx="118586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7" name="Line 64"/>
            <p:cNvSpPr>
              <a:spLocks noChangeShapeType="1"/>
            </p:cNvSpPr>
            <p:nvPr/>
          </p:nvSpPr>
          <p:spPr bwMode="auto">
            <a:xfrm>
              <a:off x="1536700" y="5889625"/>
              <a:ext cx="0" cy="43815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8" name="Line 65"/>
            <p:cNvSpPr>
              <a:spLocks noChangeShapeType="1"/>
            </p:cNvSpPr>
            <p:nvPr/>
          </p:nvSpPr>
          <p:spPr bwMode="auto">
            <a:xfrm>
              <a:off x="3106738" y="5889625"/>
              <a:ext cx="159861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09" name="Line 66"/>
            <p:cNvSpPr>
              <a:spLocks noChangeShapeType="1"/>
            </p:cNvSpPr>
            <p:nvPr/>
          </p:nvSpPr>
          <p:spPr bwMode="auto">
            <a:xfrm>
              <a:off x="3105150"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0" name="Line 67"/>
            <p:cNvSpPr>
              <a:spLocks noChangeShapeType="1"/>
            </p:cNvSpPr>
            <p:nvPr/>
          </p:nvSpPr>
          <p:spPr bwMode="auto">
            <a:xfrm>
              <a:off x="6295383" y="58801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1" name="Line 68"/>
            <p:cNvSpPr>
              <a:spLocks noChangeShapeType="1"/>
            </p:cNvSpPr>
            <p:nvPr/>
          </p:nvSpPr>
          <p:spPr bwMode="auto">
            <a:xfrm>
              <a:off x="4713288" y="6321425"/>
              <a:ext cx="158908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2" name="Line 69"/>
            <p:cNvSpPr>
              <a:spLocks noChangeShapeType="1"/>
            </p:cNvSpPr>
            <p:nvPr/>
          </p:nvSpPr>
          <p:spPr bwMode="auto">
            <a:xfrm>
              <a:off x="1536700" y="6324600"/>
              <a:ext cx="15621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3" name="Line 70"/>
            <p:cNvSpPr>
              <a:spLocks noChangeShapeType="1"/>
            </p:cNvSpPr>
            <p:nvPr/>
          </p:nvSpPr>
          <p:spPr bwMode="auto">
            <a:xfrm>
              <a:off x="4714875" y="5867400"/>
              <a:ext cx="0" cy="457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4" name="Line 71"/>
            <p:cNvSpPr>
              <a:spLocks noChangeShapeType="1"/>
            </p:cNvSpPr>
            <p:nvPr/>
          </p:nvSpPr>
          <p:spPr bwMode="auto">
            <a:xfrm>
              <a:off x="6283468" y="5886450"/>
              <a:ext cx="161275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grpSp>
          <p:nvGrpSpPr>
            <p:cNvPr id="2" name="Group 1"/>
            <p:cNvGrpSpPr/>
            <p:nvPr/>
          </p:nvGrpSpPr>
          <p:grpSpPr>
            <a:xfrm>
              <a:off x="654050" y="1295400"/>
              <a:ext cx="7248525" cy="1981201"/>
              <a:chOff x="654050" y="1295400"/>
              <a:chExt cx="7248525" cy="1981201"/>
            </a:xfrm>
          </p:grpSpPr>
          <p:sp>
            <p:nvSpPr>
              <p:cNvPr id="137" name="Line 14"/>
              <p:cNvSpPr>
                <a:spLocks noChangeShapeType="1"/>
              </p:cNvSpPr>
              <p:nvPr/>
            </p:nvSpPr>
            <p:spPr bwMode="auto">
              <a:xfrm>
                <a:off x="1530350" y="271780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36" name="Line 14"/>
              <p:cNvSpPr>
                <a:spLocks noChangeShapeType="1"/>
              </p:cNvSpPr>
              <p:nvPr/>
            </p:nvSpPr>
            <p:spPr bwMode="auto">
              <a:xfrm>
                <a:off x="1530350" y="237490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5" name="Line 12"/>
              <p:cNvSpPr>
                <a:spLocks noChangeShapeType="1"/>
              </p:cNvSpPr>
              <p:nvPr/>
            </p:nvSpPr>
            <p:spPr bwMode="auto">
              <a:xfrm flipV="1">
                <a:off x="1524000"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76" name="Line 13"/>
              <p:cNvSpPr>
                <a:spLocks noChangeShapeType="1"/>
              </p:cNvSpPr>
              <p:nvPr/>
            </p:nvSpPr>
            <p:spPr bwMode="auto">
              <a:xfrm>
                <a:off x="1524000" y="1481138"/>
                <a:ext cx="0" cy="1795463"/>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77" name="Line 14"/>
              <p:cNvSpPr>
                <a:spLocks noChangeShapeType="1"/>
              </p:cNvSpPr>
              <p:nvPr/>
            </p:nvSpPr>
            <p:spPr bwMode="auto">
              <a:xfrm>
                <a:off x="1524000" y="2057400"/>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78" name="Text Box 15"/>
              <p:cNvSpPr txBox="1">
                <a:spLocks noChangeArrowheads="1"/>
              </p:cNvSpPr>
              <p:nvPr/>
            </p:nvSpPr>
            <p:spPr bwMode="auto">
              <a:xfrm>
                <a:off x="654050" y="12954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79" name="Text Box 16"/>
              <p:cNvSpPr txBox="1">
                <a:spLocks noChangeArrowheads="1"/>
              </p:cNvSpPr>
              <p:nvPr/>
            </p:nvSpPr>
            <p:spPr bwMode="auto">
              <a:xfrm>
                <a:off x="654050" y="1922463"/>
                <a:ext cx="881063"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TBPRD</a:t>
                </a:r>
              </a:p>
            </p:txBody>
          </p:sp>
          <p:sp>
            <p:nvSpPr>
              <p:cNvPr id="80" name="Line 17"/>
              <p:cNvSpPr>
                <a:spLocks noChangeShapeType="1"/>
              </p:cNvSpPr>
              <p:nvPr/>
            </p:nvSpPr>
            <p:spPr bwMode="auto">
              <a:xfrm flipH="1" flipV="1">
                <a:off x="3114675"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1" name="Line 18"/>
              <p:cNvSpPr>
                <a:spLocks noChangeShapeType="1"/>
              </p:cNvSpPr>
              <p:nvPr/>
            </p:nvSpPr>
            <p:spPr bwMode="auto">
              <a:xfrm flipV="1">
                <a:off x="4711700"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2" name="Line 19"/>
              <p:cNvSpPr>
                <a:spLocks noChangeShapeType="1"/>
              </p:cNvSpPr>
              <p:nvPr/>
            </p:nvSpPr>
            <p:spPr bwMode="auto">
              <a:xfrm flipH="1" flipV="1">
                <a:off x="6302375" y="2057400"/>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83" name="Rectangle 21"/>
              <p:cNvSpPr>
                <a:spLocks noChangeArrowheads="1"/>
              </p:cNvSpPr>
              <p:nvPr/>
            </p:nvSpPr>
            <p:spPr bwMode="auto">
              <a:xfrm>
                <a:off x="2079625" y="2198688"/>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84" name="Rectangle 22"/>
              <p:cNvSpPr>
                <a:spLocks noChangeArrowheads="1"/>
              </p:cNvSpPr>
              <p:nvPr/>
            </p:nvSpPr>
            <p:spPr bwMode="auto">
              <a:xfrm>
                <a:off x="5267325" y="22034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85" name="Rectangle 25"/>
              <p:cNvSpPr>
                <a:spLocks noChangeArrowheads="1"/>
              </p:cNvSpPr>
              <p:nvPr/>
            </p:nvSpPr>
            <p:spPr bwMode="auto">
              <a:xfrm>
                <a:off x="3354388" y="18605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86" name="Rectangle 27"/>
              <p:cNvSpPr>
                <a:spLocks noChangeArrowheads="1"/>
              </p:cNvSpPr>
              <p:nvPr/>
            </p:nvSpPr>
            <p:spPr bwMode="auto">
              <a:xfrm>
                <a:off x="6535738" y="1860550"/>
                <a:ext cx="357188" cy="757238"/>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4" name="Rectangle 25"/>
              <p:cNvSpPr>
                <a:spLocks noChangeArrowheads="1"/>
              </p:cNvSpPr>
              <p:nvPr/>
            </p:nvSpPr>
            <p:spPr bwMode="auto">
              <a:xfrm>
                <a:off x="6104573" y="1549400"/>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5" name="Rectangle 25"/>
              <p:cNvSpPr>
                <a:spLocks noChangeArrowheads="1"/>
              </p:cNvSpPr>
              <p:nvPr/>
            </p:nvSpPr>
            <p:spPr bwMode="auto">
              <a:xfrm>
                <a:off x="2927033" y="1541463"/>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8" name="Text Box 16"/>
              <p:cNvSpPr txBox="1">
                <a:spLocks noChangeArrowheads="1"/>
              </p:cNvSpPr>
              <p:nvPr/>
            </p:nvSpPr>
            <p:spPr bwMode="auto">
              <a:xfrm>
                <a:off x="747718" y="2227263"/>
                <a:ext cx="787395"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CMPB</a:t>
                </a:r>
                <a:endParaRPr lang="en-US" sz="1600" dirty="0">
                  <a:effectLst/>
                  <a:latin typeface="Arial" charset="0"/>
                </a:endParaRPr>
              </a:p>
            </p:txBody>
          </p:sp>
          <p:sp>
            <p:nvSpPr>
              <p:cNvPr id="139" name="Text Box 16"/>
              <p:cNvSpPr txBox="1">
                <a:spLocks noChangeArrowheads="1"/>
              </p:cNvSpPr>
              <p:nvPr/>
            </p:nvSpPr>
            <p:spPr bwMode="auto">
              <a:xfrm>
                <a:off x="762979" y="2570163"/>
                <a:ext cx="772134"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CMPA</a:t>
                </a:r>
                <a:endParaRPr lang="en-US" sz="1600" dirty="0">
                  <a:effectLst/>
                  <a:latin typeface="Arial" charset="0"/>
                </a:endParaRPr>
              </a:p>
            </p:txBody>
          </p:sp>
        </p:grpSp>
        <p:sp>
          <p:nvSpPr>
            <p:cNvPr id="131" name="Rectangle 25"/>
            <p:cNvSpPr>
              <a:spLocks noChangeArrowheads="1"/>
            </p:cNvSpPr>
            <p:nvPr/>
          </p:nvSpPr>
          <p:spPr bwMode="auto">
            <a:xfrm>
              <a:off x="1336675" y="2746375"/>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2" name="Rectangle 25"/>
            <p:cNvSpPr>
              <a:spLocks noChangeArrowheads="1"/>
            </p:cNvSpPr>
            <p:nvPr/>
          </p:nvSpPr>
          <p:spPr bwMode="auto">
            <a:xfrm>
              <a:off x="4528503" y="2755900"/>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sp>
          <p:nvSpPr>
            <p:cNvPr id="133" name="Rectangle 25"/>
            <p:cNvSpPr>
              <a:spLocks noChangeArrowheads="1"/>
            </p:cNvSpPr>
            <p:nvPr/>
          </p:nvSpPr>
          <p:spPr bwMode="auto">
            <a:xfrm>
              <a:off x="7730490" y="2765425"/>
              <a:ext cx="357790" cy="75713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effectLst/>
                  <a:latin typeface="Arial" charset="0"/>
                  <a:sym typeface="Symbol" pitchFamily="18" charset="2"/>
                </a:rPr>
                <a:t></a:t>
              </a:r>
            </a:p>
          </p:txBody>
        </p:sp>
      </p:grpSp>
    </p:spTree>
    <p:custDataLst>
      <p:tags r:id="rId1"/>
    </p:custDataLst>
    <p:extLst>
      <p:ext uri="{BB962C8B-B14F-4D97-AF65-F5344CB8AC3E}">
        <p14:creationId xmlns:p14="http://schemas.microsoft.com/office/powerpoint/2010/main" val="2501958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Qualifier </a:t>
            </a:r>
            <a:r>
              <a:rPr lang="en-US" dirty="0" err="1" smtClean="0"/>
              <a:t>Driverlib</a:t>
            </a:r>
            <a:r>
              <a:rPr lang="en-US" dirty="0" smtClean="0"/>
              <a:t> Functions</a:t>
            </a:r>
            <a:endParaRPr lang="en-US" dirty="0"/>
          </a:p>
        </p:txBody>
      </p:sp>
      <p:sp>
        <p:nvSpPr>
          <p:cNvPr id="3" name="Content Placeholder 2"/>
          <p:cNvSpPr txBox="1">
            <a:spLocks/>
          </p:cNvSpPr>
          <p:nvPr/>
        </p:nvSpPr>
        <p:spPr>
          <a:xfrm>
            <a:off x="320989" y="696780"/>
            <a:ext cx="8501268" cy="2072794"/>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a:t>Configure </a:t>
            </a:r>
            <a:r>
              <a:rPr lang="en-US" sz="2000" dirty="0" smtClean="0"/>
              <a:t>Action Qualifier </a:t>
            </a:r>
            <a:r>
              <a:rPr lang="en-US" sz="2000" dirty="0"/>
              <a:t>output on </a:t>
            </a:r>
            <a:r>
              <a:rPr lang="en-US" sz="2000" dirty="0" err="1" smtClean="0"/>
              <a:t>ePWMA</a:t>
            </a:r>
            <a:r>
              <a:rPr lang="en-US" sz="2000" dirty="0" smtClean="0"/>
              <a:t> </a:t>
            </a:r>
            <a:r>
              <a:rPr lang="en-US" sz="2000" dirty="0"/>
              <a:t>or </a:t>
            </a:r>
            <a:r>
              <a:rPr lang="en-US" sz="2000" dirty="0" err="1"/>
              <a:t>ePWMB</a:t>
            </a:r>
            <a:endParaRPr lang="en-US" sz="2000" dirty="0" smtClean="0"/>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EPWM_setActionQualifierAction</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epwmOutput</a:t>
            </a:r>
            <a:r>
              <a:rPr lang="en-US" sz="2000" dirty="0" smtClean="0">
                <a:solidFill>
                  <a:schemeClr val="accent4">
                    <a:lumMod val="75000"/>
                  </a:schemeClr>
                </a:solidFill>
                <a:latin typeface="Arial" pitchFamily="34" charset="0"/>
                <a:cs typeface="Arial" pitchFamily="34" charset="0"/>
              </a:rPr>
              <a:t>,</a:t>
            </a:r>
            <a:r>
              <a:rPr lang="en-US" sz="2000" b="0" i="1" dirty="0" smtClean="0">
                <a:solidFill>
                  <a:srgbClr val="00B050"/>
                </a:solidFill>
                <a:latin typeface="Arial" pitchFamily="34" charset="0"/>
                <a:cs typeface="Arial" pitchFamily="34" charset="0"/>
              </a:rPr>
              <a:t> output</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event</a:t>
            </a:r>
            <a:r>
              <a:rPr lang="en-US" sz="2000" dirty="0" smtClean="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a:latin typeface="Arial" pitchFamily="34" charset="0"/>
                <a:cs typeface="Arial" pitchFamily="34" charset="0"/>
              </a:rPr>
              <a:t>Set </a:t>
            </a:r>
            <a:r>
              <a:rPr lang="en-US" sz="2000" dirty="0" smtClean="0">
                <a:latin typeface="Arial" pitchFamily="34" charset="0"/>
                <a:cs typeface="Arial" pitchFamily="34" charset="0"/>
              </a:rPr>
              <a:t>Action Qualifier </a:t>
            </a:r>
            <a:r>
              <a:rPr lang="en-US" sz="2000" dirty="0">
                <a:latin typeface="Arial" pitchFamily="34" charset="0"/>
                <a:cs typeface="Arial" pitchFamily="34" charset="0"/>
              </a:rPr>
              <a:t>trigger source for event </a:t>
            </a:r>
            <a:r>
              <a:rPr lang="en-US" sz="2000" dirty="0" smtClean="0">
                <a:latin typeface="Arial" pitchFamily="34" charset="0"/>
                <a:cs typeface="Arial" pitchFamily="34" charset="0"/>
              </a:rPr>
              <a:t>T1 or T2</a:t>
            </a:r>
          </a:p>
          <a:p>
            <a:pPr marL="0" indent="0" fontAlgn="auto">
              <a:lnSpc>
                <a:spcPct val="100000"/>
              </a:lnSpc>
              <a:spcBef>
                <a:spcPts val="0"/>
              </a:spcBef>
              <a:spcAft>
                <a:spcPts val="100"/>
              </a:spcAft>
              <a:buNone/>
            </a:pPr>
            <a:r>
              <a:rPr lang="en-US" sz="2000" dirty="0" smtClean="0">
                <a:latin typeface="Arial" pitchFamily="34" charset="0"/>
                <a:cs typeface="Arial" pitchFamily="34" charset="0"/>
              </a:rPr>
              <a:t>	</a:t>
            </a:r>
            <a:r>
              <a:rPr lang="en-US" sz="2000" dirty="0" smtClean="0">
                <a:solidFill>
                  <a:schemeClr val="accent4">
                    <a:lumMod val="75000"/>
                  </a:schemeClr>
                </a:solidFill>
                <a:latin typeface="Arial" pitchFamily="34" charset="0"/>
                <a:cs typeface="Arial" pitchFamily="34" charset="0"/>
              </a:rPr>
              <a:t>EPWM_setActionQualifierT1TriggerSource(</a:t>
            </a:r>
            <a:r>
              <a:rPr lang="en-US" sz="2000" b="0" i="1" dirty="0" smtClean="0">
                <a:solidFill>
                  <a:srgbClr val="00B050"/>
                </a:solidFill>
                <a:latin typeface="Arial" pitchFamily="34" charset="0"/>
                <a:cs typeface="Arial" pitchFamily="34" charset="0"/>
              </a:rPr>
              <a:t>base</a:t>
            </a:r>
            <a:r>
              <a:rPr lang="en-US" sz="2000" dirty="0" smtClean="0">
                <a:solidFill>
                  <a:schemeClr val="accent4">
                    <a:lumMod val="75000"/>
                  </a:schemeClr>
                </a:solidFill>
                <a:latin typeface="Arial" pitchFamily="34" charset="0"/>
                <a:cs typeface="Arial" pitchFamily="34" charset="0"/>
              </a:rPr>
              <a:t>,</a:t>
            </a:r>
            <a:r>
              <a:rPr lang="en-US" sz="2000" dirty="0" smtClean="0">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trigger</a:t>
            </a:r>
            <a:r>
              <a:rPr lang="en-US" sz="2000" dirty="0" smtClean="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r>
              <a:rPr lang="en-US" sz="2000" dirty="0" smtClean="0">
                <a:solidFill>
                  <a:schemeClr val="accent4">
                    <a:lumMod val="75000"/>
                  </a:schemeClr>
                </a:solidFill>
                <a:latin typeface="Arial" pitchFamily="34" charset="0"/>
                <a:cs typeface="Arial" pitchFamily="34" charset="0"/>
              </a:rPr>
              <a:t>	EPWM_setActionQualifierT2TriggerSource(</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 </a:t>
            </a:r>
            <a:r>
              <a:rPr lang="en-US" sz="2000" b="0" i="1" dirty="0">
                <a:solidFill>
                  <a:srgbClr val="00B050"/>
                </a:solidFill>
                <a:latin typeface="Arial" pitchFamily="34" charset="0"/>
                <a:cs typeface="Arial" pitchFamily="34" charset="0"/>
              </a:rPr>
              <a:t>trigger</a:t>
            </a:r>
            <a:r>
              <a:rPr lang="en-US" sz="2000" dirty="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smtClean="0">
              <a:solidFill>
                <a:schemeClr val="accent4">
                  <a:lumMod val="75000"/>
                </a:schemeClr>
              </a:solidFill>
              <a:latin typeface="Arial" pitchFamily="34" charset="0"/>
              <a:cs typeface="Arial" pitchFamily="34" charset="0"/>
            </a:endParaRPr>
          </a:p>
          <a:p>
            <a:pPr marL="0" indent="0" fontAlgn="auto">
              <a:lnSpc>
                <a:spcPct val="100000"/>
              </a:lnSpc>
              <a:spcBef>
                <a:spcPts val="0"/>
              </a:spcBef>
              <a:spcAft>
                <a:spcPts val="100"/>
              </a:spcAft>
              <a:buNone/>
            </a:pPr>
            <a:endParaRPr lang="en-US" sz="2000" dirty="0" smtClean="0"/>
          </a:p>
        </p:txBody>
      </p:sp>
      <p:sp>
        <p:nvSpPr>
          <p:cNvPr id="4" name="Content Placeholder 2"/>
          <p:cNvSpPr txBox="1">
            <a:spLocks/>
          </p:cNvSpPr>
          <p:nvPr/>
        </p:nvSpPr>
        <p:spPr>
          <a:xfrm>
            <a:off x="201849" y="2712389"/>
            <a:ext cx="8730509" cy="4022435"/>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a:t>
            </a:r>
            <a:r>
              <a:rPr lang="en-US" sz="1800" b="0" dirty="0"/>
              <a:t>is the </a:t>
            </a:r>
            <a:r>
              <a:rPr lang="en-US" sz="1800" b="0" dirty="0" err="1" smtClean="0"/>
              <a:t>ePWM</a:t>
            </a:r>
            <a:r>
              <a:rPr lang="en-US" sz="1800" b="0" dirty="0" smtClean="0"/>
              <a:t> </a:t>
            </a:r>
            <a:r>
              <a:rPr lang="en-US" sz="1800" b="0" dirty="0"/>
              <a:t>base address: </a:t>
            </a:r>
            <a:r>
              <a:rPr lang="en-US" sz="1800" b="0" dirty="0" err="1" smtClean="0"/>
              <a:t>EPWM</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8)</a:t>
            </a:r>
            <a:endParaRPr lang="en-US" sz="1800" b="0" dirty="0"/>
          </a:p>
          <a:p>
            <a:pPr marL="342900" lvl="2" indent="-342900" fontAlgn="auto">
              <a:lnSpc>
                <a:spcPct val="100000"/>
              </a:lnSpc>
              <a:spcAft>
                <a:spcPts val="0"/>
              </a:spcAft>
            </a:pPr>
            <a:r>
              <a:rPr lang="en-US" sz="1800" b="0" i="1" dirty="0" err="1">
                <a:solidFill>
                  <a:srgbClr val="00B050"/>
                </a:solidFill>
              </a:rPr>
              <a:t>epwmOutput</a:t>
            </a:r>
            <a:r>
              <a:rPr lang="en-US" sz="1800" b="0" dirty="0" smtClean="0"/>
              <a:t> value is: </a:t>
            </a:r>
            <a:r>
              <a:rPr lang="en-US" sz="1800" b="0" dirty="0" err="1"/>
              <a:t>EPWM_AQ_OUTPUT_</a:t>
            </a:r>
            <a:r>
              <a:rPr lang="en-US" sz="1800" b="0" dirty="0" err="1" smtClean="0">
                <a:solidFill>
                  <a:srgbClr val="FF0000"/>
                </a:solidFill>
              </a:rPr>
              <a:t>x</a:t>
            </a:r>
            <a:r>
              <a:rPr lang="en-US" sz="1800" b="0" dirty="0" smtClean="0"/>
              <a:t>  (</a:t>
            </a:r>
            <a:r>
              <a:rPr lang="en-US" sz="1800" b="0" dirty="0" smtClean="0">
                <a:solidFill>
                  <a:schemeClr val="tx2"/>
                </a:solidFill>
              </a:rPr>
              <a:t>x</a:t>
            </a:r>
            <a:r>
              <a:rPr lang="en-US" sz="1800" b="0" dirty="0" smtClean="0"/>
              <a:t> = A or B)</a:t>
            </a:r>
            <a:endParaRPr lang="en-US" sz="1800" dirty="0" smtClean="0">
              <a:solidFill>
                <a:srgbClr val="FF0000"/>
              </a:solidFill>
              <a:sym typeface="Wingdings" panose="05000000000000000000" pitchFamily="2" charset="2"/>
            </a:endParaRPr>
          </a:p>
          <a:p>
            <a:pPr marL="342900" lvl="2" indent="-342900" fontAlgn="auto">
              <a:lnSpc>
                <a:spcPct val="100000"/>
              </a:lnSpc>
              <a:spcAft>
                <a:spcPts val="0"/>
              </a:spcAft>
            </a:pPr>
            <a:r>
              <a:rPr lang="en-US" sz="1800" b="0" i="1" dirty="0">
                <a:solidFill>
                  <a:srgbClr val="00B050"/>
                </a:solidFill>
                <a:sym typeface="Wingdings" panose="05000000000000000000" pitchFamily="2" charset="2"/>
              </a:rPr>
              <a:t>output</a:t>
            </a:r>
            <a:r>
              <a:rPr lang="en-US" sz="1800" b="0" dirty="0" smtClean="0">
                <a:sym typeface="Wingdings" panose="05000000000000000000" pitchFamily="2" charset="2"/>
              </a:rPr>
              <a:t> </a:t>
            </a:r>
            <a:r>
              <a:rPr lang="en-US" sz="1800" b="0" dirty="0">
                <a:sym typeface="Wingdings" panose="05000000000000000000" pitchFamily="2" charset="2"/>
              </a:rPr>
              <a:t>value is: </a:t>
            </a:r>
            <a:r>
              <a:rPr lang="en-US" sz="1800" b="0" dirty="0" err="1">
                <a:sym typeface="Wingdings" panose="05000000000000000000" pitchFamily="2" charset="2"/>
              </a:rPr>
              <a:t>EPWM_AQ_OUTPUT_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NO_CHANGE, LOW, HIGH</a:t>
            </a:r>
            <a:r>
              <a:rPr lang="en-US" sz="1800" b="0" dirty="0" smtClean="0">
                <a:sym typeface="Wingdings" panose="05000000000000000000" pitchFamily="2" charset="2"/>
              </a:rPr>
              <a:t>, or  					TOGGLE)</a:t>
            </a:r>
            <a:endParaRPr lang="en-US" sz="1800" b="0" dirty="0">
              <a:sym typeface="Wingdings" panose="05000000000000000000" pitchFamily="2" charset="2"/>
            </a:endParaRPr>
          </a:p>
          <a:p>
            <a:pPr marL="342900" lvl="2" indent="-342900" fontAlgn="auto">
              <a:lnSpc>
                <a:spcPct val="100000"/>
              </a:lnSpc>
              <a:spcAft>
                <a:spcPts val="0"/>
              </a:spcAft>
            </a:pPr>
            <a:r>
              <a:rPr lang="en-US" sz="1800" b="0" i="1" dirty="0">
                <a:solidFill>
                  <a:srgbClr val="00B050"/>
                </a:solidFill>
                <a:sym typeface="Wingdings" panose="05000000000000000000" pitchFamily="2" charset="2"/>
              </a:rPr>
              <a:t>event</a:t>
            </a:r>
            <a:r>
              <a:rPr lang="en-US" sz="1800" b="0" dirty="0" smtClean="0">
                <a:sym typeface="Wingdings" panose="05000000000000000000" pitchFamily="2" charset="2"/>
              </a:rPr>
              <a:t> value is:</a:t>
            </a:r>
          </a:p>
          <a:p>
            <a:pPr marL="1257300" lvl="4" indent="-342900" fontAlgn="auto">
              <a:lnSpc>
                <a:spcPct val="100000"/>
              </a:lnSpc>
              <a:spcAft>
                <a:spcPts val="0"/>
              </a:spcAft>
            </a:pPr>
            <a:r>
              <a:rPr lang="en-US" sz="1800" b="0" dirty="0" err="1" smtClean="0">
                <a:sym typeface="Wingdings" panose="05000000000000000000" pitchFamily="2" charset="2"/>
              </a:rPr>
              <a:t>EPWM_AQ_OUTPUT_ON_TIMEBASE_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 ZERO, PERIOD, </a:t>
            </a:r>
            <a:r>
              <a:rPr lang="en-US" sz="1800" b="0" dirty="0" smtClean="0">
                <a:sym typeface="Wingdings" panose="05000000000000000000" pitchFamily="2" charset="2"/>
              </a:rPr>
              <a:t>	UP_CMPA</a:t>
            </a:r>
            <a:r>
              <a:rPr lang="en-US" sz="1800" b="0" dirty="0">
                <a:sym typeface="Wingdings" panose="05000000000000000000" pitchFamily="2" charset="2"/>
              </a:rPr>
              <a:t>, DOWN_CMPA, UP_CMPB</a:t>
            </a:r>
            <a:r>
              <a:rPr lang="en-US" sz="1800" b="0" dirty="0" smtClean="0">
                <a:sym typeface="Wingdings" panose="05000000000000000000" pitchFamily="2" charset="2"/>
              </a:rPr>
              <a:t>, or </a:t>
            </a:r>
            <a:r>
              <a:rPr lang="en-US" sz="1800" b="0" dirty="0">
                <a:sym typeface="Wingdings" panose="05000000000000000000" pitchFamily="2" charset="2"/>
              </a:rPr>
              <a:t>DOWN_CMPB)</a:t>
            </a:r>
            <a:endParaRPr lang="en-US" sz="1800" b="0" dirty="0" smtClean="0">
              <a:sym typeface="Wingdings" panose="05000000000000000000" pitchFamily="2" charset="2"/>
            </a:endParaRPr>
          </a:p>
          <a:p>
            <a:pPr marL="1257300" lvl="4" indent="-342900" fontAlgn="auto">
              <a:lnSpc>
                <a:spcPct val="100000"/>
              </a:lnSpc>
              <a:spcAft>
                <a:spcPts val="0"/>
              </a:spcAft>
            </a:pPr>
            <a:r>
              <a:rPr lang="en-US" sz="1800" b="0" dirty="0">
                <a:sym typeface="Wingdings" panose="05000000000000000000" pitchFamily="2" charset="2"/>
              </a:rPr>
              <a:t>EPWM_AQ_OUTPUT_ON_T1_</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COUNT_UP or </a:t>
            </a:r>
            <a:r>
              <a:rPr lang="en-US" sz="1800" b="0" dirty="0" smtClean="0">
                <a:sym typeface="Wingdings" panose="05000000000000000000" pitchFamily="2" charset="2"/>
              </a:rPr>
              <a:t>	COUNT_DOWN)</a:t>
            </a:r>
          </a:p>
          <a:p>
            <a:pPr marL="1257300" lvl="4" indent="-342900" fontAlgn="auto">
              <a:lnSpc>
                <a:spcPct val="100000"/>
              </a:lnSpc>
              <a:spcAft>
                <a:spcPts val="0"/>
              </a:spcAft>
            </a:pPr>
            <a:r>
              <a:rPr lang="en-US" sz="1800" b="0" dirty="0" smtClean="0">
                <a:sym typeface="Wingdings" panose="05000000000000000000" pitchFamily="2" charset="2"/>
              </a:rPr>
              <a:t>EPWM_AQ_OUTPUT_ON_T2_</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COUNT_UP or </a:t>
            </a:r>
            <a:r>
              <a:rPr lang="en-US" sz="1800" b="0" dirty="0" smtClean="0">
                <a:sym typeface="Wingdings" panose="05000000000000000000" pitchFamily="2" charset="2"/>
              </a:rPr>
              <a:t>	COUNT_DOWN)</a:t>
            </a:r>
          </a:p>
          <a:p>
            <a:pPr marL="342900" lvl="2" indent="-342900" fontAlgn="auto">
              <a:lnSpc>
                <a:spcPct val="100000"/>
              </a:lnSpc>
              <a:spcAft>
                <a:spcPts val="0"/>
              </a:spcAft>
            </a:pPr>
            <a:r>
              <a:rPr lang="en-US" sz="1800" b="0" i="1" dirty="0" smtClean="0">
                <a:solidFill>
                  <a:srgbClr val="00B050"/>
                </a:solidFill>
                <a:sym typeface="Wingdings" panose="05000000000000000000" pitchFamily="2" charset="2"/>
              </a:rPr>
              <a:t>trigger</a:t>
            </a:r>
            <a:r>
              <a:rPr lang="en-US" sz="1800" b="0" dirty="0" smtClean="0">
                <a:sym typeface="Wingdings" panose="05000000000000000000" pitchFamily="2" charset="2"/>
              </a:rPr>
              <a:t> value </a:t>
            </a:r>
            <a:r>
              <a:rPr lang="en-US" sz="1800" b="0" dirty="0">
                <a:sym typeface="Wingdings" panose="05000000000000000000" pitchFamily="2" charset="2"/>
              </a:rPr>
              <a:t>is: </a:t>
            </a:r>
            <a:r>
              <a:rPr lang="en-US" sz="1800" b="0" dirty="0" err="1" smtClean="0">
                <a:sym typeface="Wingdings" panose="05000000000000000000" pitchFamily="2" charset="2"/>
              </a:rPr>
              <a:t>EPWM_AQ_TRIGGER_EVENT_TRIG_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 DCA_1, </a:t>
            </a:r>
            <a:r>
              <a:rPr lang="en-US" sz="1800" b="0" dirty="0" smtClean="0">
                <a:sym typeface="Wingdings" panose="05000000000000000000" pitchFamily="2" charset="2"/>
              </a:rPr>
              <a:t>DCA_2</a:t>
            </a:r>
            <a:r>
              <a:rPr lang="en-US" sz="1800" b="0" dirty="0">
                <a:sym typeface="Wingdings" panose="05000000000000000000" pitchFamily="2" charset="2"/>
              </a:rPr>
              <a:t>, </a:t>
            </a:r>
            <a:r>
              <a:rPr lang="en-US" sz="1800" b="0" dirty="0" smtClean="0">
                <a:sym typeface="Wingdings" panose="05000000000000000000" pitchFamily="2" charset="2"/>
              </a:rPr>
              <a:t>		               DCB_1</a:t>
            </a:r>
            <a:r>
              <a:rPr lang="en-US" sz="1800" b="0" dirty="0">
                <a:sym typeface="Wingdings" panose="05000000000000000000" pitchFamily="2" charset="2"/>
              </a:rPr>
              <a:t>, DCB_2, TZ_1, TZ_2, TZ_3, or </a:t>
            </a:r>
            <a:r>
              <a:rPr lang="en-US" sz="1800" b="0" dirty="0" smtClean="0">
                <a:sym typeface="Wingdings" panose="05000000000000000000" pitchFamily="2" charset="2"/>
              </a:rPr>
              <a:t>EPWM_SYNCIN)</a:t>
            </a:r>
            <a:endParaRPr lang="en-US" sz="1800" b="0" dirty="0">
              <a:sym typeface="Wingdings" panose="05000000000000000000" pitchFamily="2" charset="2"/>
            </a:endParaRPr>
          </a:p>
          <a:p>
            <a:pPr marL="1257300" lvl="4" indent="-342900" fontAlgn="auto">
              <a:lnSpc>
                <a:spcPct val="100000"/>
              </a:lnSpc>
              <a:spcAft>
                <a:spcPts val="0"/>
              </a:spcAft>
            </a:pPr>
            <a:endParaRPr lang="en-US" sz="1800" b="0" dirty="0" smtClean="0">
              <a:sym typeface="Wingdings" panose="05000000000000000000" pitchFamily="2" charset="2"/>
            </a:endParaRPr>
          </a:p>
          <a:p>
            <a:pPr marL="0" lvl="2" indent="0" fontAlgn="auto">
              <a:lnSpc>
                <a:spcPct val="100000"/>
              </a:lnSpc>
              <a:spcAft>
                <a:spcPts val="0"/>
              </a:spcAft>
              <a:buNone/>
            </a:pPr>
            <a:endParaRPr lang="en-US" sz="1800" b="0" dirty="0" smtClean="0">
              <a:sym typeface="Wingdings" panose="05000000000000000000" pitchFamily="2" charset="2"/>
            </a:endParaRPr>
          </a:p>
          <a:p>
            <a:pPr marL="0" lvl="2" indent="0" fontAlgn="auto">
              <a:lnSpc>
                <a:spcPct val="100000"/>
              </a:lnSpc>
              <a:spcAft>
                <a:spcPts val="0"/>
              </a:spcAft>
              <a:buNone/>
            </a:pPr>
            <a:endParaRPr lang="en-US" sz="2400" dirty="0" smtClean="0"/>
          </a:p>
        </p:txBody>
      </p:sp>
    </p:spTree>
    <p:extLst>
      <p:ext uri="{BB962C8B-B14F-4D97-AF65-F5344CB8AC3E}">
        <p14:creationId xmlns:p14="http://schemas.microsoft.com/office/powerpoint/2010/main" val="4107743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Qualifier </a:t>
            </a:r>
            <a:r>
              <a:rPr lang="en-US" dirty="0" err="1" smtClean="0"/>
              <a:t>Driverlib</a:t>
            </a:r>
            <a:r>
              <a:rPr lang="en-US" dirty="0" smtClean="0"/>
              <a:t> Functions</a:t>
            </a:r>
            <a:endParaRPr lang="en-US" dirty="0"/>
          </a:p>
        </p:txBody>
      </p:sp>
      <p:sp>
        <p:nvSpPr>
          <p:cNvPr id="3" name="Content Placeholder 2"/>
          <p:cNvSpPr txBox="1">
            <a:spLocks/>
          </p:cNvSpPr>
          <p:nvPr/>
        </p:nvSpPr>
        <p:spPr>
          <a:xfrm>
            <a:off x="326891" y="946977"/>
            <a:ext cx="8484013" cy="2330628"/>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smtClean="0"/>
              <a:t>Enable and set Action Qualifier shadow load mode</a:t>
            </a:r>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EPWM_setActionQualifierShadowLoadMode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aqModule</a:t>
            </a:r>
            <a:r>
              <a:rPr lang="en-US" sz="2000" dirty="0" smtClean="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loadMode</a:t>
            </a:r>
            <a:r>
              <a:rPr lang="en-US" sz="2000" dirty="0" smtClean="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smtClean="0"/>
          </a:p>
          <a:p>
            <a:pPr fontAlgn="auto">
              <a:lnSpc>
                <a:spcPct val="100000"/>
              </a:lnSpc>
              <a:spcBef>
                <a:spcPts val="0"/>
              </a:spcBef>
              <a:spcAft>
                <a:spcPts val="100"/>
              </a:spcAft>
            </a:pPr>
            <a:r>
              <a:rPr lang="en-US" sz="2000" dirty="0" smtClean="0"/>
              <a:t>Disable Action Qualifier shadow load mode</a:t>
            </a:r>
            <a:endParaRPr lang="en-US" sz="2000" dirty="0"/>
          </a:p>
          <a:p>
            <a:pPr marL="0" indent="0" fontAlgn="auto">
              <a:lnSpc>
                <a:spcPct val="100000"/>
              </a:lnSpc>
              <a:spcBef>
                <a:spcPts val="0"/>
              </a:spcBef>
              <a:spcAft>
                <a:spcPts val="100"/>
              </a:spcAft>
              <a:buNone/>
            </a:pP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EPWM_disableActionQualifierShadowLoadMode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aqModule</a:t>
            </a:r>
            <a:r>
              <a:rPr lang="en-US" sz="2000" dirty="0" smtClean="0">
                <a:solidFill>
                  <a:schemeClr val="accent4">
                    <a:lumMod val="75000"/>
                  </a:schemeClr>
                </a:solidFill>
                <a:latin typeface="Arial" pitchFamily="34" charset="0"/>
                <a:cs typeface="Arial" pitchFamily="34" charset="0"/>
              </a:rPr>
              <a:t>);</a:t>
            </a:r>
            <a:endParaRPr lang="en-US" sz="1200" dirty="0">
              <a:solidFill>
                <a:schemeClr val="accent4">
                  <a:lumMod val="75000"/>
                </a:schemeClr>
              </a:solidFill>
              <a:latin typeface="Arial" pitchFamily="34" charset="0"/>
              <a:cs typeface="Arial" pitchFamily="34" charset="0"/>
            </a:endParaRPr>
          </a:p>
        </p:txBody>
      </p:sp>
      <p:sp>
        <p:nvSpPr>
          <p:cNvPr id="4" name="Content Placeholder 2"/>
          <p:cNvSpPr txBox="1">
            <a:spLocks/>
          </p:cNvSpPr>
          <p:nvPr/>
        </p:nvSpPr>
        <p:spPr>
          <a:xfrm>
            <a:off x="326891" y="3453774"/>
            <a:ext cx="8484013" cy="2959904"/>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a:t>
            </a:r>
            <a:r>
              <a:rPr lang="en-US" sz="1800" b="0" dirty="0"/>
              <a:t>is the </a:t>
            </a:r>
            <a:r>
              <a:rPr lang="en-US" sz="1800" b="0" dirty="0" err="1" smtClean="0"/>
              <a:t>ePWM</a:t>
            </a:r>
            <a:r>
              <a:rPr lang="en-US" sz="1800" b="0" dirty="0" smtClean="0"/>
              <a:t> </a:t>
            </a:r>
            <a:r>
              <a:rPr lang="en-US" sz="1800" b="0" dirty="0"/>
              <a:t>base address: </a:t>
            </a:r>
            <a:r>
              <a:rPr lang="en-US" sz="1800" b="0" dirty="0" err="1" smtClean="0"/>
              <a:t>EPWM</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8)</a:t>
            </a:r>
            <a:endParaRPr lang="en-US" sz="1800" b="0" dirty="0"/>
          </a:p>
          <a:p>
            <a:pPr marL="342900" lvl="2" indent="-342900" fontAlgn="auto">
              <a:lnSpc>
                <a:spcPct val="100000"/>
              </a:lnSpc>
              <a:spcAft>
                <a:spcPts val="0"/>
              </a:spcAft>
            </a:pPr>
            <a:r>
              <a:rPr lang="en-US" sz="1800" b="0" i="1" dirty="0" err="1">
                <a:solidFill>
                  <a:srgbClr val="00B050"/>
                </a:solidFill>
              </a:rPr>
              <a:t>aqModule</a:t>
            </a:r>
            <a:r>
              <a:rPr lang="en-US" sz="1800" b="0" dirty="0" smtClean="0"/>
              <a:t> value is: </a:t>
            </a:r>
            <a:r>
              <a:rPr lang="en-US" sz="1800" b="0" dirty="0" err="1"/>
              <a:t>EPWM_ACTION_QUALIFIER_</a:t>
            </a:r>
            <a:r>
              <a:rPr lang="en-US" sz="1800" b="0" dirty="0" err="1" smtClean="0">
                <a:solidFill>
                  <a:srgbClr val="FF0000"/>
                </a:solidFill>
              </a:rPr>
              <a:t>x</a:t>
            </a:r>
            <a:r>
              <a:rPr lang="en-US" sz="1800" b="0" dirty="0" smtClean="0"/>
              <a:t>  (</a:t>
            </a:r>
            <a:r>
              <a:rPr lang="en-US" sz="1800" b="0" dirty="0" smtClean="0">
                <a:solidFill>
                  <a:schemeClr val="tx2"/>
                </a:solidFill>
              </a:rPr>
              <a:t>x</a:t>
            </a:r>
            <a:r>
              <a:rPr lang="en-US" sz="1800" b="0" dirty="0" smtClean="0"/>
              <a:t> = A or B)</a:t>
            </a:r>
            <a:endParaRPr lang="en-US" sz="1800" dirty="0" smtClean="0">
              <a:solidFill>
                <a:srgbClr val="FF0000"/>
              </a:solidFill>
              <a:sym typeface="Wingdings" panose="05000000000000000000" pitchFamily="2" charset="2"/>
            </a:endParaRP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loadMode</a:t>
            </a:r>
            <a:r>
              <a:rPr lang="en-US" sz="1800" b="0" dirty="0">
                <a:sym typeface="Wingdings" panose="05000000000000000000" pitchFamily="2" charset="2"/>
              </a:rPr>
              <a:t> value is:</a:t>
            </a:r>
          </a:p>
          <a:p>
            <a:pPr marL="1257300" lvl="4" indent="-342900" fontAlgn="auto">
              <a:lnSpc>
                <a:spcPct val="100000"/>
              </a:lnSpc>
              <a:spcAft>
                <a:spcPts val="0"/>
              </a:spcAft>
            </a:pPr>
            <a:r>
              <a:rPr lang="en-US" sz="1800" b="0" dirty="0" err="1" smtClean="0">
                <a:sym typeface="Wingdings" panose="05000000000000000000" pitchFamily="2" charset="2"/>
              </a:rPr>
              <a:t>EPWM_AQ_LOAD_ON_CNTR_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ZERO, PERIOD, or ZERO_PERIOD)</a:t>
            </a:r>
          </a:p>
          <a:p>
            <a:pPr marL="1257300" lvl="4" indent="-342900" fontAlgn="auto">
              <a:lnSpc>
                <a:spcPct val="100000"/>
              </a:lnSpc>
              <a:spcAft>
                <a:spcPts val="0"/>
              </a:spcAft>
            </a:pPr>
            <a:r>
              <a:rPr lang="en-US" sz="1800" b="0" dirty="0" smtClean="0">
                <a:sym typeface="Wingdings" panose="05000000000000000000" pitchFamily="2" charset="2"/>
              </a:rPr>
              <a:t>EPWM_AQ_LOAD_FREEZE</a:t>
            </a:r>
            <a:endParaRPr lang="en-US" sz="1800" b="0" dirty="0">
              <a:sym typeface="Wingdings" panose="05000000000000000000" pitchFamily="2" charset="2"/>
            </a:endParaRPr>
          </a:p>
          <a:p>
            <a:pPr marL="1257300" lvl="4" indent="-342900" fontAlgn="auto">
              <a:lnSpc>
                <a:spcPct val="100000"/>
              </a:lnSpc>
              <a:spcAft>
                <a:spcPts val="0"/>
              </a:spcAft>
            </a:pPr>
            <a:r>
              <a:rPr lang="en-US" sz="1800" b="0" dirty="0" err="1" smtClean="0">
                <a:sym typeface="Wingdings" panose="05000000000000000000" pitchFamily="2" charset="2"/>
              </a:rPr>
              <a:t>EPWM_AQ_LOAD_ON_SYNC_CNTR_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ZERO, PERIOD, or ZERO_PERIOD)</a:t>
            </a:r>
          </a:p>
          <a:p>
            <a:pPr marL="1257300" lvl="4" indent="-342900" fontAlgn="auto">
              <a:lnSpc>
                <a:spcPct val="100000"/>
              </a:lnSpc>
              <a:spcAft>
                <a:spcPts val="0"/>
              </a:spcAft>
            </a:pPr>
            <a:r>
              <a:rPr lang="en-US" sz="1800" b="0" dirty="0" smtClean="0">
                <a:sym typeface="Wingdings" panose="05000000000000000000" pitchFamily="2" charset="2"/>
              </a:rPr>
              <a:t>EPWM_AQ_LOAD_ON_SYNC_ONLY</a:t>
            </a:r>
            <a:endParaRPr lang="en-US" sz="1800" b="0" dirty="0">
              <a:sym typeface="Wingdings" panose="05000000000000000000" pitchFamily="2" charset="2"/>
            </a:endParaRPr>
          </a:p>
        </p:txBody>
      </p:sp>
    </p:spTree>
    <p:extLst>
      <p:ext uri="{BB962C8B-B14F-4D97-AF65-F5344CB8AC3E}">
        <p14:creationId xmlns:p14="http://schemas.microsoft.com/office/powerpoint/2010/main" val="15753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Qualifier </a:t>
            </a:r>
            <a:r>
              <a:rPr lang="en-US" dirty="0" err="1" smtClean="0"/>
              <a:t>Driverlib</a:t>
            </a:r>
            <a:r>
              <a:rPr lang="en-US" dirty="0" smtClean="0"/>
              <a:t> Functions</a:t>
            </a:r>
            <a:endParaRPr lang="en-US" dirty="0"/>
          </a:p>
        </p:txBody>
      </p:sp>
      <p:sp>
        <p:nvSpPr>
          <p:cNvPr id="3" name="Content Placeholder 2"/>
          <p:cNvSpPr txBox="1">
            <a:spLocks/>
          </p:cNvSpPr>
          <p:nvPr/>
        </p:nvSpPr>
        <p:spPr>
          <a:xfrm>
            <a:off x="209445" y="503045"/>
            <a:ext cx="8724355" cy="3187590"/>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smtClean="0"/>
              <a:t>Trigger </a:t>
            </a:r>
            <a:r>
              <a:rPr lang="en-US" sz="2000" dirty="0"/>
              <a:t>continuous software forced </a:t>
            </a:r>
            <a:r>
              <a:rPr lang="en-US" sz="2000" dirty="0" smtClean="0"/>
              <a:t>output </a:t>
            </a:r>
            <a:r>
              <a:rPr lang="en-US" sz="2000" dirty="0"/>
              <a:t>on </a:t>
            </a:r>
            <a:r>
              <a:rPr lang="en-US" sz="2000" dirty="0" err="1"/>
              <a:t>ePWM</a:t>
            </a:r>
            <a:r>
              <a:rPr lang="en-US" sz="2000" dirty="0"/>
              <a:t> </a:t>
            </a:r>
            <a:r>
              <a:rPr lang="en-US" sz="2000" dirty="0" smtClean="0"/>
              <a:t>(A </a:t>
            </a:r>
            <a:r>
              <a:rPr lang="en-US" sz="2000" dirty="0"/>
              <a:t>or </a:t>
            </a:r>
            <a:r>
              <a:rPr lang="en-US" sz="2000" dirty="0" smtClean="0"/>
              <a:t>B)</a:t>
            </a:r>
            <a:r>
              <a:rPr lang="en-US" sz="2000" dirty="0" smtClean="0">
                <a:solidFill>
                  <a:schemeClr val="accent4">
                    <a:lumMod val="75000"/>
                  </a:schemeClr>
                </a:solidFill>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EPWM_setActionQualifierContSWForceAction</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epwmOutput</a:t>
            </a:r>
            <a:r>
              <a:rPr lang="en-US" sz="2000" dirty="0" smtClean="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output</a:t>
            </a:r>
            <a:r>
              <a:rPr lang="en-US" sz="2000" dirty="0" smtClean="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smtClean="0"/>
              <a:t>Set </a:t>
            </a:r>
            <a:r>
              <a:rPr lang="en-US" sz="2000" dirty="0"/>
              <a:t>continuous software force </a:t>
            </a:r>
            <a:r>
              <a:rPr lang="en-US" sz="2000" dirty="0" smtClean="0"/>
              <a:t>shadow reload mode</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EPWM_setActionQualifierContSWForceShadowMode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a:t>
            </a:r>
            <a:r>
              <a:rPr lang="en-US" sz="2000" b="0" i="1" dirty="0">
                <a:solidFill>
                  <a:srgbClr val="00B050"/>
                </a:solidFill>
                <a:latin typeface="Arial" pitchFamily="34" charset="0"/>
                <a:cs typeface="Arial" pitchFamily="34" charset="0"/>
              </a:rPr>
              <a:t>mode</a:t>
            </a:r>
            <a:r>
              <a:rPr lang="en-US" sz="2000" dirty="0" smtClean="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smtClean="0">
                <a:latin typeface="Arial" pitchFamily="34" charset="0"/>
                <a:cs typeface="Arial" pitchFamily="34" charset="0"/>
              </a:rPr>
              <a:t>Set one </a:t>
            </a:r>
            <a:r>
              <a:rPr lang="en-US" sz="2000" dirty="0">
                <a:latin typeface="Arial" pitchFamily="34" charset="0"/>
                <a:cs typeface="Arial" pitchFamily="34" charset="0"/>
              </a:rPr>
              <a:t>time software </a:t>
            </a:r>
            <a:r>
              <a:rPr lang="en-US" sz="2000" dirty="0" smtClean="0">
                <a:latin typeface="Arial" pitchFamily="34" charset="0"/>
                <a:cs typeface="Arial" pitchFamily="34" charset="0"/>
              </a:rPr>
              <a:t>forced action output and force action </a:t>
            </a:r>
          </a:p>
          <a:p>
            <a:pPr marL="0" indent="0" fontAlgn="auto">
              <a:lnSpc>
                <a:spcPct val="100000"/>
              </a:lnSpc>
              <a:spcBef>
                <a:spcPts val="0"/>
              </a:spcBef>
              <a:spcAft>
                <a:spcPts val="100"/>
              </a:spcAft>
              <a:buNone/>
            </a:pPr>
            <a:r>
              <a:rPr lang="en-US" sz="2000" dirty="0" smtClean="0">
                <a:solidFill>
                  <a:schemeClr val="accent4">
                    <a:lumMod val="75000"/>
                  </a:schemeClr>
                </a:solidFill>
                <a:latin typeface="Arial" pitchFamily="34" charset="0"/>
                <a:cs typeface="Arial" pitchFamily="34" charset="0"/>
              </a:rPr>
              <a:t>	</a:t>
            </a:r>
            <a:r>
              <a:rPr lang="en-US" sz="2000" dirty="0" err="1" smtClean="0">
                <a:solidFill>
                  <a:schemeClr val="accent4">
                    <a:lumMod val="75000"/>
                  </a:schemeClr>
                </a:solidFill>
                <a:latin typeface="Arial" pitchFamily="34" charset="0"/>
                <a:cs typeface="Arial" pitchFamily="34" charset="0"/>
              </a:rPr>
              <a:t>EPWM_setActionQualifierSWAction</a:t>
            </a:r>
            <a:r>
              <a:rPr lang="en-US" sz="2000" dirty="0" smtClean="0">
                <a:solidFill>
                  <a:schemeClr val="accent4">
                    <a:lumMod val="75000"/>
                  </a:schemeClr>
                </a:solidFill>
                <a:latin typeface="Arial" pitchFamily="34" charset="0"/>
                <a:cs typeface="Arial"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epwmOutput</a:t>
            </a:r>
            <a:r>
              <a:rPr lang="en-US" sz="2000" dirty="0">
                <a:solidFill>
                  <a:schemeClr val="accent4">
                    <a:lumMod val="75000"/>
                  </a:schemeClr>
                </a:solidFill>
                <a:latin typeface="Arial" pitchFamily="34" charset="0"/>
                <a:cs typeface="Arial" pitchFamily="34" charset="0"/>
              </a:rPr>
              <a:t>, </a:t>
            </a:r>
            <a:r>
              <a:rPr lang="en-US" sz="2000" dirty="0" smtClean="0">
                <a:solidFill>
                  <a:schemeClr val="accent4">
                    <a:lumMod val="75000"/>
                  </a:schemeClr>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output*</a:t>
            </a:r>
            <a:r>
              <a:rPr lang="en-US" sz="2000" dirty="0" smtClean="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r>
              <a:rPr lang="en-US" sz="2000" dirty="0" smtClean="0">
                <a:solidFill>
                  <a:schemeClr val="accent4">
                    <a:lumMod val="75000"/>
                  </a:schemeClr>
                </a:solidFill>
                <a:latin typeface="Arial" pitchFamily="34" charset="0"/>
                <a:cs typeface="Arial" pitchFamily="34" charset="0"/>
              </a:rPr>
              <a:t>	</a:t>
            </a:r>
            <a:r>
              <a:rPr lang="en-US" sz="2000" dirty="0" err="1" smtClean="0">
                <a:solidFill>
                  <a:schemeClr val="accent4">
                    <a:lumMod val="75000"/>
                  </a:schemeClr>
                </a:solidFill>
                <a:latin typeface="Arial" pitchFamily="34" charset="0"/>
                <a:cs typeface="Arial" pitchFamily="34" charset="0"/>
              </a:rPr>
              <a:t>EPWM_forceActionQualifierSWAction</a:t>
            </a:r>
            <a:r>
              <a:rPr lang="en-US" sz="2000" dirty="0" smtClean="0">
                <a:solidFill>
                  <a:schemeClr val="accent4">
                    <a:lumMod val="75000"/>
                  </a:schemeClr>
                </a:solidFill>
                <a:latin typeface="Arial" pitchFamily="34" charset="0"/>
                <a:cs typeface="Arial"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epwmOutput</a:t>
            </a:r>
            <a:r>
              <a:rPr lang="en-US" sz="2000" dirty="0" smtClean="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endParaRPr lang="en-US" sz="1200" dirty="0">
              <a:solidFill>
                <a:schemeClr val="accent4">
                  <a:lumMod val="75000"/>
                </a:schemeClr>
              </a:solidFill>
              <a:latin typeface="Arial" pitchFamily="34" charset="0"/>
              <a:cs typeface="Arial" pitchFamily="34" charset="0"/>
            </a:endParaRPr>
          </a:p>
        </p:txBody>
      </p:sp>
      <p:sp>
        <p:nvSpPr>
          <p:cNvPr id="4" name="Content Placeholder 2"/>
          <p:cNvSpPr txBox="1">
            <a:spLocks/>
          </p:cNvSpPr>
          <p:nvPr/>
        </p:nvSpPr>
        <p:spPr>
          <a:xfrm>
            <a:off x="142670" y="3665074"/>
            <a:ext cx="8847284" cy="3159370"/>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a:t>
            </a:r>
            <a:r>
              <a:rPr lang="en-US" sz="1800" b="0" dirty="0"/>
              <a:t>is the </a:t>
            </a:r>
            <a:r>
              <a:rPr lang="en-US" sz="1800" b="0" dirty="0" err="1" smtClean="0"/>
              <a:t>ePWM</a:t>
            </a:r>
            <a:r>
              <a:rPr lang="en-US" sz="1800" b="0" dirty="0" smtClean="0"/>
              <a:t> </a:t>
            </a:r>
            <a:r>
              <a:rPr lang="en-US" sz="1800" b="0" dirty="0"/>
              <a:t>base address: </a:t>
            </a:r>
            <a:r>
              <a:rPr lang="en-US" sz="1800" b="0" dirty="0" err="1" smtClean="0"/>
              <a:t>EPWM</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8)</a:t>
            </a:r>
            <a:endParaRPr lang="en-US" sz="1800" b="0" dirty="0"/>
          </a:p>
          <a:p>
            <a:pPr marL="342900" lvl="2" indent="-342900" fontAlgn="auto">
              <a:lnSpc>
                <a:spcPct val="100000"/>
              </a:lnSpc>
              <a:spcAft>
                <a:spcPts val="0"/>
              </a:spcAft>
            </a:pPr>
            <a:r>
              <a:rPr lang="en-US" sz="1800" b="0" i="1" dirty="0" err="1">
                <a:solidFill>
                  <a:srgbClr val="00B050"/>
                </a:solidFill>
              </a:rPr>
              <a:t>epwmOutput</a:t>
            </a:r>
            <a:r>
              <a:rPr lang="en-US" sz="1800" b="0" dirty="0" smtClean="0"/>
              <a:t> value is: </a:t>
            </a:r>
            <a:r>
              <a:rPr lang="en-US" sz="1800" b="0" dirty="0" err="1"/>
              <a:t>EPWM_AQ_OUTPUT_</a:t>
            </a:r>
            <a:r>
              <a:rPr lang="en-US" sz="1800" b="0" dirty="0" err="1" smtClean="0">
                <a:solidFill>
                  <a:srgbClr val="FF0000"/>
                </a:solidFill>
              </a:rPr>
              <a:t>x</a:t>
            </a:r>
            <a:r>
              <a:rPr lang="en-US" sz="1800" b="0" dirty="0" smtClean="0"/>
              <a:t>  (</a:t>
            </a:r>
            <a:r>
              <a:rPr lang="en-US" sz="1800" b="0" dirty="0" smtClean="0">
                <a:solidFill>
                  <a:schemeClr val="tx2"/>
                </a:solidFill>
              </a:rPr>
              <a:t>x</a:t>
            </a:r>
            <a:r>
              <a:rPr lang="en-US" sz="1800" b="0" dirty="0" smtClean="0"/>
              <a:t> = A or B)</a:t>
            </a:r>
            <a:endParaRPr lang="en-US" sz="1800" dirty="0" smtClean="0">
              <a:solidFill>
                <a:srgbClr val="FF0000"/>
              </a:solidFill>
              <a:sym typeface="Wingdings" panose="05000000000000000000" pitchFamily="2" charset="2"/>
            </a:endParaRPr>
          </a:p>
          <a:p>
            <a:pPr marL="342900" lvl="2" indent="-342900" fontAlgn="auto">
              <a:lnSpc>
                <a:spcPct val="100000"/>
              </a:lnSpc>
              <a:spcAft>
                <a:spcPts val="0"/>
              </a:spcAft>
            </a:pPr>
            <a:r>
              <a:rPr lang="en-US" sz="1800" b="0" i="1" dirty="0">
                <a:solidFill>
                  <a:srgbClr val="00B050"/>
                </a:solidFill>
                <a:sym typeface="Wingdings" panose="05000000000000000000" pitchFamily="2" charset="2"/>
              </a:rPr>
              <a:t>output</a:t>
            </a:r>
            <a:r>
              <a:rPr lang="en-US" sz="1800" b="0" i="1" dirty="0" smtClean="0">
                <a:sym typeface="Wingdings" panose="05000000000000000000" pitchFamily="2" charset="2"/>
              </a:rPr>
              <a:t> </a:t>
            </a:r>
            <a:r>
              <a:rPr lang="en-US" sz="1800" b="0" i="1" dirty="0">
                <a:sym typeface="Wingdings" panose="05000000000000000000" pitchFamily="2" charset="2"/>
              </a:rPr>
              <a:t>value is: </a:t>
            </a:r>
            <a:r>
              <a:rPr lang="en-US" sz="1800" b="0" dirty="0" err="1" smtClean="0">
                <a:sym typeface="Wingdings" panose="05000000000000000000" pitchFamily="2" charset="2"/>
              </a:rPr>
              <a:t>EPWM_AQ_</a:t>
            </a:r>
            <a:r>
              <a:rPr lang="en-US" sz="1800" b="0" dirty="0" err="1" smtClean="0">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a:t>
            </a:r>
            <a:r>
              <a:rPr lang="en-US" sz="1800" b="0" dirty="0" smtClean="0">
                <a:sym typeface="Wingdings" panose="05000000000000000000" pitchFamily="2" charset="2"/>
              </a:rPr>
              <a:t>SW_DISABLED</a:t>
            </a:r>
            <a:r>
              <a:rPr lang="en-US" sz="1800" b="0" dirty="0">
                <a:sym typeface="Wingdings" panose="05000000000000000000" pitchFamily="2" charset="2"/>
              </a:rPr>
              <a:t>, OUTPUT_LOW, or </a:t>
            </a:r>
            <a:r>
              <a:rPr lang="en-US" sz="1800" b="0" dirty="0" smtClean="0">
                <a:sym typeface="Wingdings" panose="05000000000000000000" pitchFamily="2" charset="2"/>
              </a:rPr>
              <a:t>								OUTPUT_HIGH)</a:t>
            </a:r>
          </a:p>
          <a:p>
            <a:pPr marL="342900" lvl="2" indent="-342900" fontAlgn="auto">
              <a:lnSpc>
                <a:spcPct val="100000"/>
              </a:lnSpc>
              <a:spcAft>
                <a:spcPts val="0"/>
              </a:spcAft>
            </a:pPr>
            <a:r>
              <a:rPr lang="en-US" sz="1800" b="0" i="1" dirty="0" smtClean="0">
                <a:solidFill>
                  <a:srgbClr val="00B050"/>
                </a:solidFill>
                <a:sym typeface="Wingdings" panose="05000000000000000000" pitchFamily="2" charset="2"/>
              </a:rPr>
              <a:t>mode</a:t>
            </a:r>
            <a:r>
              <a:rPr lang="en-US" sz="1800" b="0" dirty="0" smtClean="0">
                <a:sym typeface="Wingdings" panose="05000000000000000000" pitchFamily="2" charset="2"/>
              </a:rPr>
              <a:t> value is: </a:t>
            </a:r>
          </a:p>
          <a:p>
            <a:pPr marL="1257300" lvl="4" indent="-342900" fontAlgn="auto">
              <a:lnSpc>
                <a:spcPct val="100000"/>
              </a:lnSpc>
              <a:spcAft>
                <a:spcPts val="0"/>
              </a:spcAft>
            </a:pPr>
            <a:r>
              <a:rPr lang="en-US" sz="1800" b="0" dirty="0" err="1" smtClean="0">
                <a:sym typeface="Wingdings" panose="05000000000000000000" pitchFamily="2" charset="2"/>
              </a:rPr>
              <a:t>EPWM_AQ_SW_SH_LOAD_ON_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CNTR_ZERO, CNTR_PERIOD, or CNTR_ZERO_PERIOD)</a:t>
            </a:r>
          </a:p>
          <a:p>
            <a:pPr marL="1257300" lvl="4" indent="-342900" fontAlgn="auto">
              <a:lnSpc>
                <a:spcPct val="100000"/>
              </a:lnSpc>
              <a:spcAft>
                <a:spcPts val="0"/>
              </a:spcAft>
            </a:pPr>
            <a:r>
              <a:rPr lang="en-US" sz="1800" b="0" dirty="0" smtClean="0">
                <a:sym typeface="Wingdings" panose="05000000000000000000" pitchFamily="2" charset="2"/>
              </a:rPr>
              <a:t>EPWM_AQ_SW_IMMEDIATE_LOAD</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output</a:t>
            </a:r>
            <a:r>
              <a:rPr lang="en-US" sz="1800" b="0" i="1" dirty="0" smtClean="0">
                <a:solidFill>
                  <a:srgbClr val="00B050"/>
                </a:solidFill>
                <a:sym typeface="Wingdings" panose="05000000000000000000" pitchFamily="2" charset="2"/>
              </a:rPr>
              <a:t>*</a:t>
            </a:r>
            <a:r>
              <a:rPr lang="en-US" sz="1800" b="0" dirty="0" smtClean="0">
                <a:sym typeface="Wingdings" panose="05000000000000000000" pitchFamily="2" charset="2"/>
              </a:rPr>
              <a:t> </a:t>
            </a:r>
            <a:r>
              <a:rPr lang="en-US" sz="1800" b="0" dirty="0">
                <a:sym typeface="Wingdings" panose="05000000000000000000" pitchFamily="2" charset="2"/>
              </a:rPr>
              <a:t>value is</a:t>
            </a:r>
            <a:r>
              <a:rPr lang="en-US" sz="1800" b="0" dirty="0" smtClean="0">
                <a:sym typeface="Wingdings" panose="05000000000000000000" pitchFamily="2" charset="2"/>
              </a:rPr>
              <a:t>: </a:t>
            </a:r>
            <a:r>
              <a:rPr lang="en-US" sz="1800" b="0" dirty="0" err="1" smtClean="0">
                <a:sym typeface="Wingdings" panose="05000000000000000000" pitchFamily="2" charset="2"/>
              </a:rPr>
              <a:t>EPWM_AQ_OUTPUT_</a:t>
            </a:r>
            <a:r>
              <a:rPr lang="en-US" sz="1800" b="0" dirty="0" err="1" smtClean="0">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NO_CHANGE, </a:t>
            </a:r>
            <a:r>
              <a:rPr lang="en-US" sz="1800" b="0" dirty="0" smtClean="0">
                <a:sym typeface="Wingdings" panose="05000000000000000000" pitchFamily="2" charset="2"/>
              </a:rPr>
              <a:t>LOW</a:t>
            </a:r>
            <a:r>
              <a:rPr lang="en-US" sz="1800" b="0" dirty="0">
                <a:sym typeface="Wingdings" panose="05000000000000000000" pitchFamily="2" charset="2"/>
              </a:rPr>
              <a:t>, HIGH, or </a:t>
            </a:r>
            <a:r>
              <a:rPr lang="en-US" sz="1800" b="0" dirty="0" smtClean="0">
                <a:sym typeface="Wingdings" panose="05000000000000000000" pitchFamily="2" charset="2"/>
              </a:rPr>
              <a:t>								TOGGLE)</a:t>
            </a:r>
            <a:endParaRPr lang="en-US" sz="1800" b="0" dirty="0">
              <a:sym typeface="Wingdings" panose="05000000000000000000" pitchFamily="2" charset="2"/>
            </a:endParaRPr>
          </a:p>
        </p:txBody>
      </p:sp>
    </p:spTree>
    <p:extLst>
      <p:ext uri="{BB962C8B-B14F-4D97-AF65-F5344CB8AC3E}">
        <p14:creationId xmlns:p14="http://schemas.microsoft.com/office/powerpoint/2010/main" val="2487941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noFill/>
          <a:ln/>
        </p:spPr>
        <p:txBody>
          <a:bodyPr lIns="90488" tIns="44450" rIns="90488" bIns="44450" anchor="ctr"/>
          <a:lstStyle/>
          <a:p>
            <a:r>
              <a:rPr lang="en-US" dirty="0"/>
              <a:t>Symmetric PWM Computation Example</a:t>
            </a:r>
          </a:p>
        </p:txBody>
      </p:sp>
      <p:sp>
        <p:nvSpPr>
          <p:cNvPr id="357379" name="Rectangle 3"/>
          <p:cNvSpPr>
            <a:spLocks noGrp="1" noChangeArrowheads="1"/>
          </p:cNvSpPr>
          <p:nvPr>
            <p:ph idx="1"/>
          </p:nvPr>
        </p:nvSpPr>
        <p:spPr>
          <a:xfrm>
            <a:off x="531570" y="772675"/>
            <a:ext cx="8062865" cy="827752"/>
          </a:xfrm>
        </p:spPr>
        <p:txBody>
          <a:bodyPr>
            <a:normAutofit/>
          </a:bodyPr>
          <a:lstStyle/>
          <a:p>
            <a:r>
              <a:rPr lang="en-US" sz="2400" dirty="0"/>
              <a:t>Determine TBPRD and CMPA for </a:t>
            </a:r>
            <a:r>
              <a:rPr lang="en-US" sz="2400" dirty="0" smtClean="0"/>
              <a:t>100 </a:t>
            </a:r>
            <a:r>
              <a:rPr lang="en-US" sz="2400" dirty="0"/>
              <a:t>kHz, 25% duty symmetric PWM from a </a:t>
            </a:r>
            <a:r>
              <a:rPr lang="en-US" sz="2400" dirty="0" smtClean="0"/>
              <a:t>100 </a:t>
            </a:r>
            <a:r>
              <a:rPr lang="en-US" sz="2400" dirty="0"/>
              <a:t>MHz time base clock</a:t>
            </a:r>
          </a:p>
        </p:txBody>
      </p:sp>
      <p:sp>
        <p:nvSpPr>
          <p:cNvPr id="357380" name="Rectangle 4"/>
          <p:cNvSpPr>
            <a:spLocks noChangeArrowheads="1"/>
          </p:cNvSpPr>
          <p:nvPr/>
        </p:nvSpPr>
        <p:spPr bwMode="auto">
          <a:xfrm>
            <a:off x="928688" y="5175250"/>
            <a:ext cx="7134225" cy="151765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357381" name="Rectangle 5"/>
          <p:cNvSpPr>
            <a:spLocks noChangeArrowheads="1"/>
          </p:cNvSpPr>
          <p:nvPr/>
        </p:nvSpPr>
        <p:spPr bwMode="auto">
          <a:xfrm>
            <a:off x="1192213" y="6146800"/>
            <a:ext cx="6491287"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CMPA = (100% - duty cycle)*TBPRD = 0.75*500 = 375</a:t>
            </a:r>
            <a:endParaRPr lang="en-US" sz="2000" i="1">
              <a:latin typeface="Arial" charset="0"/>
            </a:endParaRPr>
          </a:p>
        </p:txBody>
      </p:sp>
      <p:sp>
        <p:nvSpPr>
          <p:cNvPr id="357382" name="Rectangle 6"/>
          <p:cNvSpPr>
            <a:spLocks noChangeArrowheads="1"/>
          </p:cNvSpPr>
          <p:nvPr/>
        </p:nvSpPr>
        <p:spPr bwMode="auto">
          <a:xfrm>
            <a:off x="1049338" y="5478463"/>
            <a:ext cx="12763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TBPRD =</a:t>
            </a:r>
          </a:p>
        </p:txBody>
      </p:sp>
      <p:sp>
        <p:nvSpPr>
          <p:cNvPr id="357383" name="Text Box 7"/>
          <p:cNvSpPr txBox="1">
            <a:spLocks noChangeArrowheads="1"/>
          </p:cNvSpPr>
          <p:nvPr/>
        </p:nvSpPr>
        <p:spPr bwMode="auto">
          <a:xfrm>
            <a:off x="2628900" y="5308600"/>
            <a:ext cx="828675"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f</a:t>
            </a:r>
            <a:r>
              <a:rPr lang="en-US" sz="2000" baseline="-25000">
                <a:latin typeface="Arial" charset="0"/>
              </a:rPr>
              <a:t>TBCLK</a:t>
            </a:r>
          </a:p>
        </p:txBody>
      </p:sp>
      <p:sp>
        <p:nvSpPr>
          <p:cNvPr id="357384" name="Text Box 8"/>
          <p:cNvSpPr txBox="1">
            <a:spLocks noChangeArrowheads="1"/>
          </p:cNvSpPr>
          <p:nvPr/>
        </p:nvSpPr>
        <p:spPr bwMode="auto">
          <a:xfrm>
            <a:off x="2722563" y="5659438"/>
            <a:ext cx="671512"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f</a:t>
            </a:r>
            <a:r>
              <a:rPr lang="en-US" sz="2000" baseline="-25000">
                <a:latin typeface="Arial" charset="0"/>
              </a:rPr>
              <a:t>PWM</a:t>
            </a:r>
          </a:p>
        </p:txBody>
      </p:sp>
      <p:sp>
        <p:nvSpPr>
          <p:cNvPr id="357385" name="Text Box 9"/>
          <p:cNvSpPr txBox="1">
            <a:spLocks noChangeArrowheads="1"/>
          </p:cNvSpPr>
          <p:nvPr/>
        </p:nvSpPr>
        <p:spPr bwMode="auto">
          <a:xfrm>
            <a:off x="3759200" y="5665788"/>
            <a:ext cx="325438"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2</a:t>
            </a:r>
          </a:p>
        </p:txBody>
      </p:sp>
      <p:sp>
        <p:nvSpPr>
          <p:cNvPr id="357386" name="Text Box 10"/>
          <p:cNvSpPr txBox="1">
            <a:spLocks noChangeArrowheads="1"/>
          </p:cNvSpPr>
          <p:nvPr/>
        </p:nvSpPr>
        <p:spPr bwMode="auto">
          <a:xfrm>
            <a:off x="2251075" y="5668963"/>
            <a:ext cx="325438"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2</a:t>
            </a:r>
          </a:p>
        </p:txBody>
      </p:sp>
      <p:sp>
        <p:nvSpPr>
          <p:cNvPr id="357387" name="Text Box 11"/>
          <p:cNvSpPr txBox="1">
            <a:spLocks noChangeArrowheads="1"/>
          </p:cNvSpPr>
          <p:nvPr/>
        </p:nvSpPr>
        <p:spPr bwMode="auto">
          <a:xfrm>
            <a:off x="3771900" y="5326063"/>
            <a:ext cx="325438"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1</a:t>
            </a:r>
          </a:p>
        </p:txBody>
      </p:sp>
      <p:sp>
        <p:nvSpPr>
          <p:cNvPr id="357388" name="Text Box 12"/>
          <p:cNvSpPr txBox="1">
            <a:spLocks noChangeArrowheads="1"/>
          </p:cNvSpPr>
          <p:nvPr/>
        </p:nvSpPr>
        <p:spPr bwMode="auto">
          <a:xfrm>
            <a:off x="2263775" y="5326063"/>
            <a:ext cx="325438"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1</a:t>
            </a:r>
          </a:p>
        </p:txBody>
      </p:sp>
      <p:sp>
        <p:nvSpPr>
          <p:cNvPr id="357389" name="Text Box 13"/>
          <p:cNvSpPr txBox="1">
            <a:spLocks noChangeArrowheads="1"/>
          </p:cNvSpPr>
          <p:nvPr/>
        </p:nvSpPr>
        <p:spPr bwMode="auto">
          <a:xfrm>
            <a:off x="4138613" y="5668963"/>
            <a:ext cx="1140056" cy="400110"/>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smtClean="0">
                <a:latin typeface="Arial" charset="0"/>
              </a:rPr>
              <a:t>100 </a:t>
            </a:r>
            <a:r>
              <a:rPr lang="en-US" sz="2000" dirty="0">
                <a:latin typeface="Arial" charset="0"/>
              </a:rPr>
              <a:t>kHz</a:t>
            </a:r>
          </a:p>
        </p:txBody>
      </p:sp>
      <p:sp>
        <p:nvSpPr>
          <p:cNvPr id="357390" name="Text Box 14"/>
          <p:cNvSpPr txBox="1">
            <a:spLocks noChangeArrowheads="1"/>
          </p:cNvSpPr>
          <p:nvPr/>
        </p:nvSpPr>
        <p:spPr bwMode="auto">
          <a:xfrm>
            <a:off x="4095750" y="5329238"/>
            <a:ext cx="1210588" cy="400110"/>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smtClean="0">
                <a:latin typeface="Arial" charset="0"/>
              </a:rPr>
              <a:t>100 </a:t>
            </a:r>
            <a:r>
              <a:rPr lang="en-US" sz="2000" dirty="0">
                <a:latin typeface="Arial" charset="0"/>
              </a:rPr>
              <a:t>MHz</a:t>
            </a:r>
          </a:p>
        </p:txBody>
      </p:sp>
      <p:sp>
        <p:nvSpPr>
          <p:cNvPr id="357391" name="Text Box 15"/>
          <p:cNvSpPr txBox="1">
            <a:spLocks noChangeArrowheads="1"/>
          </p:cNvSpPr>
          <p:nvPr/>
        </p:nvSpPr>
        <p:spPr bwMode="auto">
          <a:xfrm>
            <a:off x="3956050" y="5443538"/>
            <a:ext cx="254000"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a:t>
            </a:r>
            <a:endParaRPr lang="en-US" sz="1600">
              <a:latin typeface="Arial" charset="0"/>
            </a:endParaRPr>
          </a:p>
        </p:txBody>
      </p:sp>
      <p:sp>
        <p:nvSpPr>
          <p:cNvPr id="357392" name="Text Box 16"/>
          <p:cNvSpPr txBox="1">
            <a:spLocks noChangeArrowheads="1"/>
          </p:cNvSpPr>
          <p:nvPr/>
        </p:nvSpPr>
        <p:spPr bwMode="auto">
          <a:xfrm>
            <a:off x="2447925" y="5443538"/>
            <a:ext cx="254000"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a:t>
            </a:r>
            <a:endParaRPr lang="en-US" sz="1600">
              <a:latin typeface="Arial" charset="0"/>
            </a:endParaRPr>
          </a:p>
        </p:txBody>
      </p:sp>
      <p:sp>
        <p:nvSpPr>
          <p:cNvPr id="357393" name="Text Box 17"/>
          <p:cNvSpPr txBox="1">
            <a:spLocks noChangeArrowheads="1"/>
          </p:cNvSpPr>
          <p:nvPr/>
        </p:nvSpPr>
        <p:spPr bwMode="auto">
          <a:xfrm>
            <a:off x="5245857" y="5491163"/>
            <a:ext cx="825500"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a:latin typeface="Arial" charset="0"/>
              </a:rPr>
              <a:t>= 500</a:t>
            </a:r>
          </a:p>
        </p:txBody>
      </p:sp>
      <p:sp>
        <p:nvSpPr>
          <p:cNvPr id="357394" name="Text Box 18"/>
          <p:cNvSpPr txBox="1">
            <a:spLocks noChangeArrowheads="1"/>
          </p:cNvSpPr>
          <p:nvPr/>
        </p:nvSpPr>
        <p:spPr bwMode="auto">
          <a:xfrm>
            <a:off x="3509963" y="5491163"/>
            <a:ext cx="331787"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a:t>
            </a:r>
          </a:p>
        </p:txBody>
      </p:sp>
      <p:sp>
        <p:nvSpPr>
          <p:cNvPr id="357395" name="Line 19"/>
          <p:cNvSpPr>
            <a:spLocks noChangeShapeType="1"/>
          </p:cNvSpPr>
          <p:nvPr/>
        </p:nvSpPr>
        <p:spPr bwMode="auto">
          <a:xfrm>
            <a:off x="2320925" y="5710238"/>
            <a:ext cx="190500" cy="0"/>
          </a:xfrm>
          <a:prstGeom prst="line">
            <a:avLst/>
          </a:prstGeom>
          <a:noFill/>
          <a:ln w="12700">
            <a:solidFill>
              <a:schemeClr val="tx1"/>
            </a:solidFill>
            <a:round/>
            <a:headEnd/>
            <a:tailEnd/>
          </a:ln>
          <a:effectLst/>
        </p:spPr>
        <p:txBody>
          <a:bodyPr wrap="none" anchor="ctr"/>
          <a:lstStyle/>
          <a:p>
            <a:endParaRPr lang="en-US"/>
          </a:p>
        </p:txBody>
      </p:sp>
      <p:sp>
        <p:nvSpPr>
          <p:cNvPr id="357396" name="Line 20"/>
          <p:cNvSpPr>
            <a:spLocks noChangeShapeType="1"/>
          </p:cNvSpPr>
          <p:nvPr/>
        </p:nvSpPr>
        <p:spPr bwMode="auto">
          <a:xfrm>
            <a:off x="3835400" y="5716588"/>
            <a:ext cx="190500" cy="0"/>
          </a:xfrm>
          <a:prstGeom prst="line">
            <a:avLst/>
          </a:prstGeom>
          <a:noFill/>
          <a:ln w="12700">
            <a:solidFill>
              <a:schemeClr val="tx1"/>
            </a:solidFill>
            <a:round/>
            <a:headEnd/>
            <a:tailEnd/>
          </a:ln>
          <a:effectLst/>
        </p:spPr>
        <p:txBody>
          <a:bodyPr wrap="none" anchor="ctr"/>
          <a:lstStyle/>
          <a:p>
            <a:endParaRPr lang="en-US"/>
          </a:p>
        </p:txBody>
      </p:sp>
      <p:sp>
        <p:nvSpPr>
          <p:cNvPr id="357397" name="Line 21"/>
          <p:cNvSpPr>
            <a:spLocks noChangeShapeType="1"/>
          </p:cNvSpPr>
          <p:nvPr/>
        </p:nvSpPr>
        <p:spPr bwMode="auto">
          <a:xfrm>
            <a:off x="2632075" y="5716588"/>
            <a:ext cx="877888" cy="0"/>
          </a:xfrm>
          <a:prstGeom prst="line">
            <a:avLst/>
          </a:prstGeom>
          <a:noFill/>
          <a:ln w="12700">
            <a:solidFill>
              <a:schemeClr val="tx1"/>
            </a:solidFill>
            <a:round/>
            <a:headEnd/>
            <a:tailEnd/>
          </a:ln>
          <a:effectLst/>
        </p:spPr>
        <p:txBody>
          <a:bodyPr wrap="none" anchor="ctr"/>
          <a:lstStyle/>
          <a:p>
            <a:endParaRPr lang="en-US"/>
          </a:p>
        </p:txBody>
      </p:sp>
      <p:sp>
        <p:nvSpPr>
          <p:cNvPr id="357398" name="Line 22"/>
          <p:cNvSpPr>
            <a:spLocks noChangeShapeType="1"/>
          </p:cNvSpPr>
          <p:nvPr/>
        </p:nvSpPr>
        <p:spPr bwMode="auto">
          <a:xfrm>
            <a:off x="4133850" y="5710238"/>
            <a:ext cx="1127126" cy="0"/>
          </a:xfrm>
          <a:prstGeom prst="line">
            <a:avLst/>
          </a:prstGeom>
          <a:noFill/>
          <a:ln w="12700">
            <a:solidFill>
              <a:schemeClr val="tx1"/>
            </a:solidFill>
            <a:round/>
            <a:headEnd/>
            <a:tailEnd/>
          </a:ln>
          <a:effectLst/>
        </p:spPr>
        <p:txBody>
          <a:bodyPr wrap="none" anchor="ctr"/>
          <a:lstStyle/>
          <a:p>
            <a:endParaRPr lang="en-US"/>
          </a:p>
        </p:txBody>
      </p:sp>
      <p:sp>
        <p:nvSpPr>
          <p:cNvPr id="357399" name="Text Box 23"/>
          <p:cNvSpPr txBox="1">
            <a:spLocks noChangeArrowheads="1"/>
          </p:cNvSpPr>
          <p:nvPr/>
        </p:nvSpPr>
        <p:spPr bwMode="auto">
          <a:xfrm>
            <a:off x="1612900" y="3392488"/>
            <a:ext cx="10604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Counter</a:t>
            </a:r>
            <a:endParaRPr lang="en-US" sz="1600">
              <a:latin typeface="Arial" charset="0"/>
            </a:endParaRPr>
          </a:p>
        </p:txBody>
      </p:sp>
      <p:sp>
        <p:nvSpPr>
          <p:cNvPr id="357400" name="Text Box 24"/>
          <p:cNvSpPr txBox="1">
            <a:spLocks noChangeArrowheads="1"/>
          </p:cNvSpPr>
          <p:nvPr/>
        </p:nvSpPr>
        <p:spPr bwMode="auto">
          <a:xfrm>
            <a:off x="1893888" y="2649538"/>
            <a:ext cx="11747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Compare</a:t>
            </a:r>
            <a:endParaRPr lang="en-US" sz="1600">
              <a:latin typeface="Arial" charset="0"/>
            </a:endParaRPr>
          </a:p>
        </p:txBody>
      </p:sp>
      <p:sp>
        <p:nvSpPr>
          <p:cNvPr id="357401" name="Text Box 25"/>
          <p:cNvSpPr txBox="1">
            <a:spLocks noChangeArrowheads="1"/>
          </p:cNvSpPr>
          <p:nvPr/>
        </p:nvSpPr>
        <p:spPr bwMode="auto">
          <a:xfrm>
            <a:off x="2198688" y="2243138"/>
            <a:ext cx="8953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Period</a:t>
            </a:r>
            <a:endParaRPr lang="en-US" sz="1600">
              <a:latin typeface="Arial" charset="0"/>
            </a:endParaRPr>
          </a:p>
        </p:txBody>
      </p:sp>
      <p:sp>
        <p:nvSpPr>
          <p:cNvPr id="357402" name="Line 26"/>
          <p:cNvSpPr>
            <a:spLocks noChangeShapeType="1"/>
          </p:cNvSpPr>
          <p:nvPr/>
        </p:nvSpPr>
        <p:spPr bwMode="auto">
          <a:xfrm>
            <a:off x="3074988" y="2433638"/>
            <a:ext cx="1447800" cy="0"/>
          </a:xfrm>
          <a:prstGeom prst="line">
            <a:avLst/>
          </a:prstGeom>
          <a:noFill/>
          <a:ln w="12700">
            <a:solidFill>
              <a:schemeClr val="tx1"/>
            </a:solidFill>
            <a:prstDash val="sysDot"/>
            <a:round/>
            <a:headEnd/>
            <a:tailEnd/>
          </a:ln>
          <a:effectLst/>
        </p:spPr>
        <p:txBody>
          <a:bodyPr wrap="none" anchor="ctr"/>
          <a:lstStyle/>
          <a:p>
            <a:endParaRPr lang="en-US"/>
          </a:p>
        </p:txBody>
      </p:sp>
      <p:sp>
        <p:nvSpPr>
          <p:cNvPr id="357403" name="Line 27"/>
          <p:cNvSpPr>
            <a:spLocks noChangeShapeType="1"/>
          </p:cNvSpPr>
          <p:nvPr/>
        </p:nvSpPr>
        <p:spPr bwMode="auto">
          <a:xfrm>
            <a:off x="3049588" y="2865438"/>
            <a:ext cx="2451100" cy="0"/>
          </a:xfrm>
          <a:prstGeom prst="line">
            <a:avLst/>
          </a:prstGeom>
          <a:noFill/>
          <a:ln w="12700">
            <a:solidFill>
              <a:schemeClr val="tx1"/>
            </a:solidFill>
            <a:prstDash val="sysDot"/>
            <a:round/>
            <a:headEnd/>
            <a:tailEnd/>
          </a:ln>
          <a:effectLst/>
        </p:spPr>
        <p:txBody>
          <a:bodyPr wrap="none" anchor="ctr"/>
          <a:lstStyle/>
          <a:p>
            <a:endParaRPr lang="en-US"/>
          </a:p>
        </p:txBody>
      </p:sp>
      <p:sp>
        <p:nvSpPr>
          <p:cNvPr id="357410" name="Line 34"/>
          <p:cNvSpPr>
            <a:spLocks noChangeShapeType="1"/>
          </p:cNvSpPr>
          <p:nvPr/>
        </p:nvSpPr>
        <p:spPr bwMode="auto">
          <a:xfrm>
            <a:off x="4067175" y="2867025"/>
            <a:ext cx="0" cy="1066800"/>
          </a:xfrm>
          <a:prstGeom prst="line">
            <a:avLst/>
          </a:prstGeom>
          <a:noFill/>
          <a:ln w="12700">
            <a:solidFill>
              <a:schemeClr val="tx1"/>
            </a:solidFill>
            <a:prstDash val="sysDot"/>
            <a:round/>
            <a:headEnd/>
            <a:tailEnd/>
          </a:ln>
          <a:effectLst/>
        </p:spPr>
        <p:txBody>
          <a:bodyPr wrap="none" anchor="ctr"/>
          <a:lstStyle/>
          <a:p>
            <a:endParaRPr lang="en-US"/>
          </a:p>
        </p:txBody>
      </p:sp>
      <p:sp>
        <p:nvSpPr>
          <p:cNvPr id="357411" name="Line 35"/>
          <p:cNvSpPr>
            <a:spLocks noChangeShapeType="1"/>
          </p:cNvSpPr>
          <p:nvPr/>
        </p:nvSpPr>
        <p:spPr bwMode="auto">
          <a:xfrm>
            <a:off x="4975225" y="2865438"/>
            <a:ext cx="0" cy="1092200"/>
          </a:xfrm>
          <a:prstGeom prst="line">
            <a:avLst/>
          </a:prstGeom>
          <a:noFill/>
          <a:ln w="12700">
            <a:solidFill>
              <a:schemeClr val="tx1"/>
            </a:solidFill>
            <a:prstDash val="sysDot"/>
            <a:round/>
            <a:headEnd/>
            <a:tailEnd/>
          </a:ln>
          <a:effectLst/>
        </p:spPr>
        <p:txBody>
          <a:bodyPr wrap="none" anchor="ctr"/>
          <a:lstStyle/>
          <a:p>
            <a:endParaRPr lang="en-US"/>
          </a:p>
        </p:txBody>
      </p:sp>
      <p:sp>
        <p:nvSpPr>
          <p:cNvPr id="357412" name="Text Box 36"/>
          <p:cNvSpPr txBox="1">
            <a:spLocks noChangeArrowheads="1"/>
          </p:cNvSpPr>
          <p:nvPr/>
        </p:nvSpPr>
        <p:spPr bwMode="auto">
          <a:xfrm>
            <a:off x="1992313" y="4230688"/>
            <a:ext cx="1054100" cy="336550"/>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600">
                <a:latin typeface="Arial" charset="0"/>
              </a:rPr>
              <a:t>PWM Pin</a:t>
            </a:r>
          </a:p>
        </p:txBody>
      </p:sp>
      <p:sp>
        <p:nvSpPr>
          <p:cNvPr id="357413" name="Line 37"/>
          <p:cNvSpPr>
            <a:spLocks noChangeShapeType="1"/>
          </p:cNvSpPr>
          <p:nvPr/>
        </p:nvSpPr>
        <p:spPr bwMode="auto">
          <a:xfrm>
            <a:off x="4522788" y="2433638"/>
            <a:ext cx="0" cy="1514475"/>
          </a:xfrm>
          <a:prstGeom prst="line">
            <a:avLst/>
          </a:prstGeom>
          <a:noFill/>
          <a:ln w="12700">
            <a:solidFill>
              <a:schemeClr val="tx1"/>
            </a:solidFill>
            <a:prstDash val="sysDot"/>
            <a:round/>
            <a:headEnd/>
            <a:tailEnd/>
          </a:ln>
          <a:effectLst/>
        </p:spPr>
        <p:txBody>
          <a:bodyPr wrap="none" anchor="ctr"/>
          <a:lstStyle/>
          <a:p>
            <a:endParaRPr lang="en-US"/>
          </a:p>
        </p:txBody>
      </p:sp>
      <p:sp>
        <p:nvSpPr>
          <p:cNvPr id="357414" name="Text Box 38"/>
          <p:cNvSpPr txBox="1">
            <a:spLocks noChangeArrowheads="1"/>
          </p:cNvSpPr>
          <p:nvPr/>
        </p:nvSpPr>
        <p:spPr bwMode="auto">
          <a:xfrm>
            <a:off x="6166634" y="3833813"/>
            <a:ext cx="1774845" cy="387798"/>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dirty="0" err="1">
                <a:latin typeface="Arial" charset="0"/>
              </a:rPr>
              <a:t>f</a:t>
            </a:r>
            <a:r>
              <a:rPr lang="en-US" sz="1600" baseline="-25000" dirty="0" err="1">
                <a:latin typeface="Arial" charset="0"/>
              </a:rPr>
              <a:t>TBCLK</a:t>
            </a:r>
            <a:r>
              <a:rPr lang="en-US" sz="1600" dirty="0">
                <a:latin typeface="Arial" charset="0"/>
              </a:rPr>
              <a:t> = </a:t>
            </a:r>
            <a:r>
              <a:rPr lang="en-US" sz="1600" dirty="0" smtClean="0">
                <a:latin typeface="Arial" charset="0"/>
              </a:rPr>
              <a:t>100 </a:t>
            </a:r>
            <a:r>
              <a:rPr lang="en-US" sz="1600" dirty="0">
                <a:latin typeface="Arial" charset="0"/>
              </a:rPr>
              <a:t>MHz</a:t>
            </a:r>
          </a:p>
        </p:txBody>
      </p:sp>
      <p:sp>
        <p:nvSpPr>
          <p:cNvPr id="357475" name="Freeform 99"/>
          <p:cNvSpPr>
            <a:spLocks/>
          </p:cNvSpPr>
          <p:nvPr/>
        </p:nvSpPr>
        <p:spPr bwMode="auto">
          <a:xfrm>
            <a:off x="2363788" y="2439988"/>
            <a:ext cx="4340225" cy="1374775"/>
          </a:xfrm>
          <a:custGeom>
            <a:avLst/>
            <a:gdLst/>
            <a:ahLst/>
            <a:cxnLst>
              <a:cxn ang="0">
                <a:pos x="0" y="448"/>
              </a:cxn>
              <a:cxn ang="0">
                <a:pos x="442" y="866"/>
              </a:cxn>
              <a:cxn ang="0">
                <a:pos x="1355" y="0"/>
              </a:cxn>
              <a:cxn ang="0">
                <a:pos x="2274" y="866"/>
              </a:cxn>
              <a:cxn ang="0">
                <a:pos x="2734" y="436"/>
              </a:cxn>
            </a:cxnLst>
            <a:rect l="0" t="0" r="r" b="b"/>
            <a:pathLst>
              <a:path w="2734" h="866">
                <a:moveTo>
                  <a:pt x="0" y="448"/>
                </a:moveTo>
                <a:lnTo>
                  <a:pt x="442" y="866"/>
                </a:lnTo>
                <a:lnTo>
                  <a:pt x="1355" y="0"/>
                </a:lnTo>
                <a:lnTo>
                  <a:pt x="2274" y="866"/>
                </a:lnTo>
                <a:lnTo>
                  <a:pt x="2734" y="436"/>
                </a:lnTo>
              </a:path>
            </a:pathLst>
          </a:custGeom>
          <a:noFill/>
          <a:ln w="28575" cap="flat" cmpd="sng">
            <a:solidFill>
              <a:schemeClr val="tx1"/>
            </a:solidFill>
            <a:prstDash val="solid"/>
            <a:round/>
            <a:headEnd type="none" w="sm" len="sm"/>
            <a:tailEnd type="none" w="sm" len="sm"/>
          </a:ln>
          <a:effectLst/>
        </p:spPr>
        <p:txBody>
          <a:bodyPr/>
          <a:lstStyle/>
          <a:p>
            <a:endParaRPr lang="en-US"/>
          </a:p>
        </p:txBody>
      </p:sp>
      <p:sp>
        <p:nvSpPr>
          <p:cNvPr id="357476" name="Freeform 100"/>
          <p:cNvSpPr>
            <a:spLocks/>
          </p:cNvSpPr>
          <p:nvPr/>
        </p:nvSpPr>
        <p:spPr bwMode="auto">
          <a:xfrm>
            <a:off x="3073400" y="4043363"/>
            <a:ext cx="2884488" cy="379412"/>
          </a:xfrm>
          <a:custGeom>
            <a:avLst/>
            <a:gdLst/>
            <a:ahLst/>
            <a:cxnLst>
              <a:cxn ang="0">
                <a:pos x="0" y="239"/>
              </a:cxn>
              <a:cxn ang="0">
                <a:pos x="621" y="239"/>
              </a:cxn>
              <a:cxn ang="0">
                <a:pos x="621" y="0"/>
              </a:cxn>
              <a:cxn ang="0">
                <a:pos x="1195" y="0"/>
              </a:cxn>
              <a:cxn ang="0">
                <a:pos x="1195" y="239"/>
              </a:cxn>
              <a:cxn ang="0">
                <a:pos x="1817" y="239"/>
              </a:cxn>
            </a:cxnLst>
            <a:rect l="0" t="0" r="r" b="b"/>
            <a:pathLst>
              <a:path w="1817" h="239">
                <a:moveTo>
                  <a:pt x="0" y="239"/>
                </a:moveTo>
                <a:lnTo>
                  <a:pt x="621" y="239"/>
                </a:lnTo>
                <a:lnTo>
                  <a:pt x="621" y="0"/>
                </a:lnTo>
                <a:lnTo>
                  <a:pt x="1195" y="0"/>
                </a:lnTo>
                <a:lnTo>
                  <a:pt x="1195" y="239"/>
                </a:lnTo>
                <a:lnTo>
                  <a:pt x="1817" y="239"/>
                </a:lnTo>
              </a:path>
            </a:pathLst>
          </a:custGeom>
          <a:noFill/>
          <a:ln w="28575" cap="flat" cmpd="sng">
            <a:solidFill>
              <a:schemeClr val="tx2"/>
            </a:solidFill>
            <a:prstDash val="solid"/>
            <a:round/>
            <a:headEnd type="none" w="sm" len="sm"/>
            <a:tailEnd type="none" w="sm" len="sm"/>
          </a:ln>
          <a:effectLst/>
        </p:spPr>
        <p:txBody>
          <a:bodyPr/>
          <a:lstStyle/>
          <a:p>
            <a:endParaRPr lang="en-US"/>
          </a:p>
        </p:txBody>
      </p:sp>
      <p:grpSp>
        <p:nvGrpSpPr>
          <p:cNvPr id="357480" name="Group 104"/>
          <p:cNvGrpSpPr>
            <a:grpSpLocks/>
          </p:cNvGrpSpPr>
          <p:nvPr/>
        </p:nvGrpSpPr>
        <p:grpSpPr bwMode="auto">
          <a:xfrm>
            <a:off x="3813175" y="3125788"/>
            <a:ext cx="514350" cy="557212"/>
            <a:chOff x="540" y="2976"/>
            <a:chExt cx="324" cy="351"/>
          </a:xfrm>
        </p:grpSpPr>
        <p:sp>
          <p:nvSpPr>
            <p:cNvPr id="357481" name="Rectangle 105"/>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357482" name="Text Box 106"/>
            <p:cNvSpPr txBox="1">
              <a:spLocks noChangeArrowheads="1"/>
            </p:cNvSpPr>
            <p:nvPr/>
          </p:nvSpPr>
          <p:spPr bwMode="auto">
            <a:xfrm>
              <a:off x="540" y="2976"/>
              <a:ext cx="324" cy="351"/>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latin typeface="Arial" charset="0"/>
                </a:rPr>
                <a:t>CA</a:t>
              </a:r>
            </a:p>
            <a:p>
              <a:pPr algn="ctr">
                <a:spcBef>
                  <a:spcPct val="10000"/>
                </a:spcBef>
              </a:pPr>
              <a:r>
                <a:rPr lang="en-US" sz="1800">
                  <a:latin typeface="Arial" charset="0"/>
                  <a:sym typeface="Symbol" pitchFamily="18" charset="2"/>
                </a:rPr>
                <a:t></a:t>
              </a:r>
            </a:p>
          </p:txBody>
        </p:sp>
      </p:grpSp>
      <p:grpSp>
        <p:nvGrpSpPr>
          <p:cNvPr id="357483" name="Group 107"/>
          <p:cNvGrpSpPr>
            <a:grpSpLocks/>
          </p:cNvGrpSpPr>
          <p:nvPr/>
        </p:nvGrpSpPr>
        <p:grpSpPr bwMode="auto">
          <a:xfrm>
            <a:off x="4714875" y="3121025"/>
            <a:ext cx="514350" cy="561975"/>
            <a:chOff x="48" y="3630"/>
            <a:chExt cx="324" cy="354"/>
          </a:xfrm>
        </p:grpSpPr>
        <p:sp>
          <p:nvSpPr>
            <p:cNvPr id="357484" name="Rectangle 108"/>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357485" name="Text Box 109"/>
            <p:cNvSpPr txBox="1">
              <a:spLocks noChangeArrowheads="1"/>
            </p:cNvSpPr>
            <p:nvPr/>
          </p:nvSpPr>
          <p:spPr bwMode="auto">
            <a:xfrm>
              <a:off x="48" y="3633"/>
              <a:ext cx="324" cy="351"/>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latin typeface="Arial" charset="0"/>
                </a:rPr>
                <a:t>CA</a:t>
              </a:r>
            </a:p>
            <a:p>
              <a:pPr algn="ctr">
                <a:spcBef>
                  <a:spcPct val="10000"/>
                </a:spcBef>
              </a:pPr>
              <a:r>
                <a:rPr lang="en-US" sz="1800">
                  <a:latin typeface="Arial" charset="0"/>
                  <a:sym typeface="Symbol" pitchFamily="18" charset="2"/>
                </a:rPr>
                <a:t></a:t>
              </a:r>
            </a:p>
          </p:txBody>
        </p:sp>
      </p:grpSp>
      <p:sp>
        <p:nvSpPr>
          <p:cNvPr id="357486" name="Freeform 110"/>
          <p:cNvSpPr>
            <a:spLocks/>
          </p:cNvSpPr>
          <p:nvPr/>
        </p:nvSpPr>
        <p:spPr bwMode="auto">
          <a:xfrm>
            <a:off x="5710238" y="3910013"/>
            <a:ext cx="455612" cy="152400"/>
          </a:xfrm>
          <a:custGeom>
            <a:avLst/>
            <a:gdLst/>
            <a:ahLst/>
            <a:cxnLst>
              <a:cxn ang="0">
                <a:pos x="287" y="96"/>
              </a:cxn>
              <a:cxn ang="0">
                <a:pos x="96" y="96"/>
              </a:cxn>
              <a:cxn ang="0">
                <a:pos x="0" y="0"/>
              </a:cxn>
            </a:cxnLst>
            <a:rect l="0" t="0" r="r" b="b"/>
            <a:pathLst>
              <a:path w="287" h="96">
                <a:moveTo>
                  <a:pt x="287" y="96"/>
                </a:moveTo>
                <a:lnTo>
                  <a:pt x="96" y="96"/>
                </a:lnTo>
                <a:lnTo>
                  <a:pt x="0" y="0"/>
                </a:lnTo>
              </a:path>
            </a:pathLst>
          </a:custGeom>
          <a:noFill/>
          <a:ln w="12700" cap="flat" cmpd="sng">
            <a:solidFill>
              <a:schemeClr val="tx1"/>
            </a:solidFill>
            <a:prstDash val="solid"/>
            <a:round/>
            <a:headEnd type="none" w="sm" len="sm"/>
            <a:tailEnd type="triangle" w="med" len="med"/>
          </a:ln>
          <a:effectLst/>
        </p:spPr>
        <p:txBody>
          <a:bodyPr/>
          <a:lstStyle/>
          <a:p>
            <a:endParaRPr lang="en-US"/>
          </a:p>
        </p:txBody>
      </p:sp>
      <p:grpSp>
        <p:nvGrpSpPr>
          <p:cNvPr id="357487" name="Group 111"/>
          <p:cNvGrpSpPr>
            <a:grpSpLocks/>
          </p:cNvGrpSpPr>
          <p:nvPr/>
        </p:nvGrpSpPr>
        <p:grpSpPr bwMode="auto">
          <a:xfrm>
            <a:off x="3073400" y="3783013"/>
            <a:ext cx="2884488" cy="84137"/>
            <a:chOff x="1924" y="2558"/>
            <a:chExt cx="1817" cy="53"/>
          </a:xfrm>
        </p:grpSpPr>
        <p:sp>
          <p:nvSpPr>
            <p:cNvPr id="357488" name="Line 112"/>
            <p:cNvSpPr>
              <a:spLocks noChangeShapeType="1"/>
            </p:cNvSpPr>
            <p:nvPr/>
          </p:nvSpPr>
          <p:spPr bwMode="auto">
            <a:xfrm>
              <a:off x="1924" y="2585"/>
              <a:ext cx="1817" cy="0"/>
            </a:xfrm>
            <a:prstGeom prst="line">
              <a:avLst/>
            </a:prstGeom>
            <a:noFill/>
            <a:ln w="3175">
              <a:solidFill>
                <a:schemeClr val="tx1"/>
              </a:solidFill>
              <a:round/>
              <a:headEnd type="none" w="sm" len="sm"/>
              <a:tailEnd type="none" w="sm" len="sm"/>
            </a:ln>
            <a:effectLst/>
          </p:spPr>
          <p:txBody>
            <a:bodyPr/>
            <a:lstStyle/>
            <a:p>
              <a:endParaRPr lang="en-US"/>
            </a:p>
          </p:txBody>
        </p:sp>
        <p:sp>
          <p:nvSpPr>
            <p:cNvPr id="357489" name="Line 113"/>
            <p:cNvSpPr>
              <a:spLocks noChangeShapeType="1"/>
            </p:cNvSpPr>
            <p:nvPr/>
          </p:nvSpPr>
          <p:spPr bwMode="auto">
            <a:xfrm>
              <a:off x="19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0" name="Line 114"/>
            <p:cNvSpPr>
              <a:spLocks noChangeShapeType="1"/>
            </p:cNvSpPr>
            <p:nvPr/>
          </p:nvSpPr>
          <p:spPr bwMode="auto">
            <a:xfrm>
              <a:off x="19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1" name="Line 115"/>
            <p:cNvSpPr>
              <a:spLocks noChangeShapeType="1"/>
            </p:cNvSpPr>
            <p:nvPr/>
          </p:nvSpPr>
          <p:spPr bwMode="auto">
            <a:xfrm>
              <a:off x="19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2" name="Line 116"/>
            <p:cNvSpPr>
              <a:spLocks noChangeShapeType="1"/>
            </p:cNvSpPr>
            <p:nvPr/>
          </p:nvSpPr>
          <p:spPr bwMode="auto">
            <a:xfrm>
              <a:off x="20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3" name="Line 117"/>
            <p:cNvSpPr>
              <a:spLocks noChangeShapeType="1"/>
            </p:cNvSpPr>
            <p:nvPr/>
          </p:nvSpPr>
          <p:spPr bwMode="auto">
            <a:xfrm>
              <a:off x="20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4" name="Line 118"/>
            <p:cNvSpPr>
              <a:spLocks noChangeShapeType="1"/>
            </p:cNvSpPr>
            <p:nvPr/>
          </p:nvSpPr>
          <p:spPr bwMode="auto">
            <a:xfrm>
              <a:off x="20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5" name="Line 119"/>
            <p:cNvSpPr>
              <a:spLocks noChangeShapeType="1"/>
            </p:cNvSpPr>
            <p:nvPr/>
          </p:nvSpPr>
          <p:spPr bwMode="auto">
            <a:xfrm>
              <a:off x="21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6" name="Line 120"/>
            <p:cNvSpPr>
              <a:spLocks noChangeShapeType="1"/>
            </p:cNvSpPr>
            <p:nvPr/>
          </p:nvSpPr>
          <p:spPr bwMode="auto">
            <a:xfrm>
              <a:off x="21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7" name="Line 121"/>
            <p:cNvSpPr>
              <a:spLocks noChangeShapeType="1"/>
            </p:cNvSpPr>
            <p:nvPr/>
          </p:nvSpPr>
          <p:spPr bwMode="auto">
            <a:xfrm>
              <a:off x="21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8" name="Line 122"/>
            <p:cNvSpPr>
              <a:spLocks noChangeShapeType="1"/>
            </p:cNvSpPr>
            <p:nvPr/>
          </p:nvSpPr>
          <p:spPr bwMode="auto">
            <a:xfrm>
              <a:off x="21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499" name="Line 123"/>
            <p:cNvSpPr>
              <a:spLocks noChangeShapeType="1"/>
            </p:cNvSpPr>
            <p:nvPr/>
          </p:nvSpPr>
          <p:spPr bwMode="auto">
            <a:xfrm>
              <a:off x="22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0" name="Line 124"/>
            <p:cNvSpPr>
              <a:spLocks noChangeShapeType="1"/>
            </p:cNvSpPr>
            <p:nvPr/>
          </p:nvSpPr>
          <p:spPr bwMode="auto">
            <a:xfrm>
              <a:off x="22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1" name="Line 125"/>
            <p:cNvSpPr>
              <a:spLocks noChangeShapeType="1"/>
            </p:cNvSpPr>
            <p:nvPr/>
          </p:nvSpPr>
          <p:spPr bwMode="auto">
            <a:xfrm>
              <a:off x="22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2" name="Line 126"/>
            <p:cNvSpPr>
              <a:spLocks noChangeShapeType="1"/>
            </p:cNvSpPr>
            <p:nvPr/>
          </p:nvSpPr>
          <p:spPr bwMode="auto">
            <a:xfrm>
              <a:off x="23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3" name="Line 127"/>
            <p:cNvSpPr>
              <a:spLocks noChangeShapeType="1"/>
            </p:cNvSpPr>
            <p:nvPr/>
          </p:nvSpPr>
          <p:spPr bwMode="auto">
            <a:xfrm>
              <a:off x="23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4" name="Line 128"/>
            <p:cNvSpPr>
              <a:spLocks noChangeShapeType="1"/>
            </p:cNvSpPr>
            <p:nvPr/>
          </p:nvSpPr>
          <p:spPr bwMode="auto">
            <a:xfrm>
              <a:off x="23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5" name="Line 129"/>
            <p:cNvSpPr>
              <a:spLocks noChangeShapeType="1"/>
            </p:cNvSpPr>
            <p:nvPr/>
          </p:nvSpPr>
          <p:spPr bwMode="auto">
            <a:xfrm>
              <a:off x="24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6" name="Line 130"/>
            <p:cNvSpPr>
              <a:spLocks noChangeShapeType="1"/>
            </p:cNvSpPr>
            <p:nvPr/>
          </p:nvSpPr>
          <p:spPr bwMode="auto">
            <a:xfrm>
              <a:off x="24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7" name="Line 131"/>
            <p:cNvSpPr>
              <a:spLocks noChangeShapeType="1"/>
            </p:cNvSpPr>
            <p:nvPr/>
          </p:nvSpPr>
          <p:spPr bwMode="auto">
            <a:xfrm>
              <a:off x="24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8" name="Line 132"/>
            <p:cNvSpPr>
              <a:spLocks noChangeShapeType="1"/>
            </p:cNvSpPr>
            <p:nvPr/>
          </p:nvSpPr>
          <p:spPr bwMode="auto">
            <a:xfrm>
              <a:off x="24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09" name="Line 133"/>
            <p:cNvSpPr>
              <a:spLocks noChangeShapeType="1"/>
            </p:cNvSpPr>
            <p:nvPr/>
          </p:nvSpPr>
          <p:spPr bwMode="auto">
            <a:xfrm>
              <a:off x="25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0" name="Line 134"/>
            <p:cNvSpPr>
              <a:spLocks noChangeShapeType="1"/>
            </p:cNvSpPr>
            <p:nvPr/>
          </p:nvSpPr>
          <p:spPr bwMode="auto">
            <a:xfrm>
              <a:off x="25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1" name="Line 135"/>
            <p:cNvSpPr>
              <a:spLocks noChangeShapeType="1"/>
            </p:cNvSpPr>
            <p:nvPr/>
          </p:nvSpPr>
          <p:spPr bwMode="auto">
            <a:xfrm>
              <a:off x="25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2" name="Line 136"/>
            <p:cNvSpPr>
              <a:spLocks noChangeShapeType="1"/>
            </p:cNvSpPr>
            <p:nvPr/>
          </p:nvSpPr>
          <p:spPr bwMode="auto">
            <a:xfrm>
              <a:off x="26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3" name="Line 137"/>
            <p:cNvSpPr>
              <a:spLocks noChangeShapeType="1"/>
            </p:cNvSpPr>
            <p:nvPr/>
          </p:nvSpPr>
          <p:spPr bwMode="auto">
            <a:xfrm>
              <a:off x="26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4" name="Line 138"/>
            <p:cNvSpPr>
              <a:spLocks noChangeShapeType="1"/>
            </p:cNvSpPr>
            <p:nvPr/>
          </p:nvSpPr>
          <p:spPr bwMode="auto">
            <a:xfrm>
              <a:off x="26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5" name="Line 139"/>
            <p:cNvSpPr>
              <a:spLocks noChangeShapeType="1"/>
            </p:cNvSpPr>
            <p:nvPr/>
          </p:nvSpPr>
          <p:spPr bwMode="auto">
            <a:xfrm>
              <a:off x="27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6" name="Line 140"/>
            <p:cNvSpPr>
              <a:spLocks noChangeShapeType="1"/>
            </p:cNvSpPr>
            <p:nvPr/>
          </p:nvSpPr>
          <p:spPr bwMode="auto">
            <a:xfrm>
              <a:off x="27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7" name="Line 141"/>
            <p:cNvSpPr>
              <a:spLocks noChangeShapeType="1"/>
            </p:cNvSpPr>
            <p:nvPr/>
          </p:nvSpPr>
          <p:spPr bwMode="auto">
            <a:xfrm>
              <a:off x="27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8" name="Line 142"/>
            <p:cNvSpPr>
              <a:spLocks noChangeShapeType="1"/>
            </p:cNvSpPr>
            <p:nvPr/>
          </p:nvSpPr>
          <p:spPr bwMode="auto">
            <a:xfrm>
              <a:off x="27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19" name="Line 143"/>
            <p:cNvSpPr>
              <a:spLocks noChangeShapeType="1"/>
            </p:cNvSpPr>
            <p:nvPr/>
          </p:nvSpPr>
          <p:spPr bwMode="auto">
            <a:xfrm>
              <a:off x="28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0" name="Line 144"/>
            <p:cNvSpPr>
              <a:spLocks noChangeShapeType="1"/>
            </p:cNvSpPr>
            <p:nvPr/>
          </p:nvSpPr>
          <p:spPr bwMode="auto">
            <a:xfrm>
              <a:off x="28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1" name="Line 145"/>
            <p:cNvSpPr>
              <a:spLocks noChangeShapeType="1"/>
            </p:cNvSpPr>
            <p:nvPr/>
          </p:nvSpPr>
          <p:spPr bwMode="auto">
            <a:xfrm>
              <a:off x="28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2" name="Line 146"/>
            <p:cNvSpPr>
              <a:spLocks noChangeShapeType="1"/>
            </p:cNvSpPr>
            <p:nvPr/>
          </p:nvSpPr>
          <p:spPr bwMode="auto">
            <a:xfrm>
              <a:off x="29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3" name="Line 147"/>
            <p:cNvSpPr>
              <a:spLocks noChangeShapeType="1"/>
            </p:cNvSpPr>
            <p:nvPr/>
          </p:nvSpPr>
          <p:spPr bwMode="auto">
            <a:xfrm>
              <a:off x="29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4" name="Line 148"/>
            <p:cNvSpPr>
              <a:spLocks noChangeShapeType="1"/>
            </p:cNvSpPr>
            <p:nvPr/>
          </p:nvSpPr>
          <p:spPr bwMode="auto">
            <a:xfrm>
              <a:off x="29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5" name="Line 149"/>
            <p:cNvSpPr>
              <a:spLocks noChangeShapeType="1"/>
            </p:cNvSpPr>
            <p:nvPr/>
          </p:nvSpPr>
          <p:spPr bwMode="auto">
            <a:xfrm>
              <a:off x="30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6" name="Line 150"/>
            <p:cNvSpPr>
              <a:spLocks noChangeShapeType="1"/>
            </p:cNvSpPr>
            <p:nvPr/>
          </p:nvSpPr>
          <p:spPr bwMode="auto">
            <a:xfrm>
              <a:off x="30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7" name="Line 151"/>
            <p:cNvSpPr>
              <a:spLocks noChangeShapeType="1"/>
            </p:cNvSpPr>
            <p:nvPr/>
          </p:nvSpPr>
          <p:spPr bwMode="auto">
            <a:xfrm>
              <a:off x="30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8" name="Line 152"/>
            <p:cNvSpPr>
              <a:spLocks noChangeShapeType="1"/>
            </p:cNvSpPr>
            <p:nvPr/>
          </p:nvSpPr>
          <p:spPr bwMode="auto">
            <a:xfrm>
              <a:off x="30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29" name="Line 153"/>
            <p:cNvSpPr>
              <a:spLocks noChangeShapeType="1"/>
            </p:cNvSpPr>
            <p:nvPr/>
          </p:nvSpPr>
          <p:spPr bwMode="auto">
            <a:xfrm>
              <a:off x="31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0" name="Line 154"/>
            <p:cNvSpPr>
              <a:spLocks noChangeShapeType="1"/>
            </p:cNvSpPr>
            <p:nvPr/>
          </p:nvSpPr>
          <p:spPr bwMode="auto">
            <a:xfrm>
              <a:off x="31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1" name="Line 155"/>
            <p:cNvSpPr>
              <a:spLocks noChangeShapeType="1"/>
            </p:cNvSpPr>
            <p:nvPr/>
          </p:nvSpPr>
          <p:spPr bwMode="auto">
            <a:xfrm>
              <a:off x="31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2" name="Line 156"/>
            <p:cNvSpPr>
              <a:spLocks noChangeShapeType="1"/>
            </p:cNvSpPr>
            <p:nvPr/>
          </p:nvSpPr>
          <p:spPr bwMode="auto">
            <a:xfrm>
              <a:off x="32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3" name="Line 157"/>
            <p:cNvSpPr>
              <a:spLocks noChangeShapeType="1"/>
            </p:cNvSpPr>
            <p:nvPr/>
          </p:nvSpPr>
          <p:spPr bwMode="auto">
            <a:xfrm>
              <a:off x="32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4" name="Line 158"/>
            <p:cNvSpPr>
              <a:spLocks noChangeShapeType="1"/>
            </p:cNvSpPr>
            <p:nvPr/>
          </p:nvSpPr>
          <p:spPr bwMode="auto">
            <a:xfrm>
              <a:off x="32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5" name="Line 159"/>
            <p:cNvSpPr>
              <a:spLocks noChangeShapeType="1"/>
            </p:cNvSpPr>
            <p:nvPr/>
          </p:nvSpPr>
          <p:spPr bwMode="auto">
            <a:xfrm>
              <a:off x="33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6" name="Line 160"/>
            <p:cNvSpPr>
              <a:spLocks noChangeShapeType="1"/>
            </p:cNvSpPr>
            <p:nvPr/>
          </p:nvSpPr>
          <p:spPr bwMode="auto">
            <a:xfrm>
              <a:off x="33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7" name="Line 161"/>
            <p:cNvSpPr>
              <a:spLocks noChangeShapeType="1"/>
            </p:cNvSpPr>
            <p:nvPr/>
          </p:nvSpPr>
          <p:spPr bwMode="auto">
            <a:xfrm>
              <a:off x="33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8" name="Line 162"/>
            <p:cNvSpPr>
              <a:spLocks noChangeShapeType="1"/>
            </p:cNvSpPr>
            <p:nvPr/>
          </p:nvSpPr>
          <p:spPr bwMode="auto">
            <a:xfrm>
              <a:off x="33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39" name="Line 163"/>
            <p:cNvSpPr>
              <a:spLocks noChangeShapeType="1"/>
            </p:cNvSpPr>
            <p:nvPr/>
          </p:nvSpPr>
          <p:spPr bwMode="auto">
            <a:xfrm>
              <a:off x="34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0" name="Line 164"/>
            <p:cNvSpPr>
              <a:spLocks noChangeShapeType="1"/>
            </p:cNvSpPr>
            <p:nvPr/>
          </p:nvSpPr>
          <p:spPr bwMode="auto">
            <a:xfrm>
              <a:off x="34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1" name="Line 165"/>
            <p:cNvSpPr>
              <a:spLocks noChangeShapeType="1"/>
            </p:cNvSpPr>
            <p:nvPr/>
          </p:nvSpPr>
          <p:spPr bwMode="auto">
            <a:xfrm>
              <a:off x="34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2" name="Line 166"/>
            <p:cNvSpPr>
              <a:spLocks noChangeShapeType="1"/>
            </p:cNvSpPr>
            <p:nvPr/>
          </p:nvSpPr>
          <p:spPr bwMode="auto">
            <a:xfrm>
              <a:off x="35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3" name="Line 167"/>
            <p:cNvSpPr>
              <a:spLocks noChangeShapeType="1"/>
            </p:cNvSpPr>
            <p:nvPr/>
          </p:nvSpPr>
          <p:spPr bwMode="auto">
            <a:xfrm>
              <a:off x="35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4" name="Line 168"/>
            <p:cNvSpPr>
              <a:spLocks noChangeShapeType="1"/>
            </p:cNvSpPr>
            <p:nvPr/>
          </p:nvSpPr>
          <p:spPr bwMode="auto">
            <a:xfrm>
              <a:off x="35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5" name="Line 169"/>
            <p:cNvSpPr>
              <a:spLocks noChangeShapeType="1"/>
            </p:cNvSpPr>
            <p:nvPr/>
          </p:nvSpPr>
          <p:spPr bwMode="auto">
            <a:xfrm>
              <a:off x="36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6" name="Line 170"/>
            <p:cNvSpPr>
              <a:spLocks noChangeShapeType="1"/>
            </p:cNvSpPr>
            <p:nvPr/>
          </p:nvSpPr>
          <p:spPr bwMode="auto">
            <a:xfrm>
              <a:off x="36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7" name="Line 171"/>
            <p:cNvSpPr>
              <a:spLocks noChangeShapeType="1"/>
            </p:cNvSpPr>
            <p:nvPr/>
          </p:nvSpPr>
          <p:spPr bwMode="auto">
            <a:xfrm>
              <a:off x="3668" y="2558"/>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8" name="Line 172"/>
            <p:cNvSpPr>
              <a:spLocks noChangeShapeType="1"/>
            </p:cNvSpPr>
            <p:nvPr/>
          </p:nvSpPr>
          <p:spPr bwMode="auto">
            <a:xfrm>
              <a:off x="3698" y="2558"/>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7549" name="Line 173"/>
            <p:cNvSpPr>
              <a:spLocks noChangeShapeType="1"/>
            </p:cNvSpPr>
            <p:nvPr/>
          </p:nvSpPr>
          <p:spPr bwMode="auto">
            <a:xfrm>
              <a:off x="3728" y="2558"/>
              <a:ext cx="0" cy="52"/>
            </a:xfrm>
            <a:prstGeom prst="line">
              <a:avLst/>
            </a:prstGeom>
            <a:noFill/>
            <a:ln w="3175">
              <a:solidFill>
                <a:schemeClr val="tx1"/>
              </a:solidFill>
              <a:round/>
              <a:headEnd type="none" w="sm" len="sm"/>
              <a:tailEnd type="none" w="sm" len="sm"/>
            </a:ln>
            <a:effectLst/>
          </p:spPr>
          <p:txBody>
            <a:bodyPr/>
            <a:lstStyle/>
            <a:p>
              <a:endParaRPr lang="en-US"/>
            </a:p>
          </p:txBody>
        </p:sp>
      </p:grpSp>
      <p:sp>
        <p:nvSpPr>
          <p:cNvPr id="357572" name="Rectangle 196"/>
          <p:cNvSpPr>
            <a:spLocks noChangeArrowheads="1"/>
          </p:cNvSpPr>
          <p:nvPr/>
        </p:nvSpPr>
        <p:spPr bwMode="auto">
          <a:xfrm>
            <a:off x="4793628" y="2348598"/>
            <a:ext cx="355600" cy="74930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latin typeface="Arial" charset="0"/>
                <a:sym typeface="Symbol" pitchFamily="18" charset="2"/>
              </a:rPr>
              <a:t></a:t>
            </a:r>
          </a:p>
        </p:txBody>
      </p:sp>
      <p:sp>
        <p:nvSpPr>
          <p:cNvPr id="357573" name="Rectangle 197"/>
          <p:cNvSpPr>
            <a:spLocks noChangeArrowheads="1"/>
          </p:cNvSpPr>
          <p:nvPr/>
        </p:nvSpPr>
        <p:spPr bwMode="auto">
          <a:xfrm>
            <a:off x="3887165" y="2346860"/>
            <a:ext cx="355600" cy="74930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latin typeface="Arial" charset="0"/>
                <a:sym typeface="Symbol" pitchFamily="18" charset="2"/>
              </a:rPr>
              <a:t></a:t>
            </a:r>
          </a:p>
        </p:txBody>
      </p:sp>
      <p:grpSp>
        <p:nvGrpSpPr>
          <p:cNvPr id="357582" name="Group 206"/>
          <p:cNvGrpSpPr>
            <a:grpSpLocks/>
          </p:cNvGrpSpPr>
          <p:nvPr/>
        </p:nvGrpSpPr>
        <p:grpSpPr bwMode="auto">
          <a:xfrm>
            <a:off x="3074988" y="1706564"/>
            <a:ext cx="2863850" cy="649288"/>
            <a:chOff x="1937" y="1075"/>
            <a:chExt cx="1804" cy="409"/>
          </a:xfrm>
        </p:grpSpPr>
        <p:grpSp>
          <p:nvGrpSpPr>
            <p:cNvPr id="357583" name="Group 207"/>
            <p:cNvGrpSpPr>
              <a:grpSpLocks/>
            </p:cNvGrpSpPr>
            <p:nvPr/>
          </p:nvGrpSpPr>
          <p:grpSpPr bwMode="auto">
            <a:xfrm>
              <a:off x="1937" y="1178"/>
              <a:ext cx="1804" cy="217"/>
              <a:chOff x="1937" y="1347"/>
              <a:chExt cx="1824" cy="217"/>
            </a:xfrm>
          </p:grpSpPr>
          <p:sp>
            <p:nvSpPr>
              <p:cNvPr id="357584" name="Line 208"/>
              <p:cNvSpPr>
                <a:spLocks noChangeShapeType="1"/>
              </p:cNvSpPr>
              <p:nvPr/>
            </p:nvSpPr>
            <p:spPr bwMode="auto">
              <a:xfrm flipV="1">
                <a:off x="1937" y="1347"/>
                <a:ext cx="0" cy="217"/>
              </a:xfrm>
              <a:prstGeom prst="line">
                <a:avLst/>
              </a:prstGeom>
              <a:noFill/>
              <a:ln w="12700" cap="rnd">
                <a:solidFill>
                  <a:schemeClr val="tx1"/>
                </a:solidFill>
                <a:round/>
                <a:headEnd/>
                <a:tailEnd/>
              </a:ln>
              <a:effectLst/>
            </p:spPr>
            <p:txBody>
              <a:bodyPr wrap="none" anchor="ctr"/>
              <a:lstStyle/>
              <a:p>
                <a:endParaRPr lang="en-US"/>
              </a:p>
            </p:txBody>
          </p:sp>
          <p:sp>
            <p:nvSpPr>
              <p:cNvPr id="357585" name="Line 209"/>
              <p:cNvSpPr>
                <a:spLocks noChangeShapeType="1"/>
              </p:cNvSpPr>
              <p:nvPr/>
            </p:nvSpPr>
            <p:spPr bwMode="auto">
              <a:xfrm flipV="1">
                <a:off x="3761" y="1347"/>
                <a:ext cx="0" cy="217"/>
              </a:xfrm>
              <a:prstGeom prst="line">
                <a:avLst/>
              </a:prstGeom>
              <a:noFill/>
              <a:ln w="12700" cap="rnd">
                <a:solidFill>
                  <a:schemeClr val="tx1"/>
                </a:solidFill>
                <a:round/>
                <a:headEnd/>
                <a:tailEnd/>
              </a:ln>
              <a:effectLst/>
            </p:spPr>
            <p:txBody>
              <a:bodyPr wrap="none" anchor="ctr"/>
              <a:lstStyle/>
              <a:p>
                <a:endParaRPr lang="en-US"/>
              </a:p>
            </p:txBody>
          </p:sp>
        </p:grpSp>
        <p:sp>
          <p:nvSpPr>
            <p:cNvPr id="357586" name="Line 210"/>
            <p:cNvSpPr>
              <a:spLocks noChangeShapeType="1"/>
            </p:cNvSpPr>
            <p:nvPr/>
          </p:nvSpPr>
          <p:spPr bwMode="auto">
            <a:xfrm>
              <a:off x="3314" y="1283"/>
              <a:ext cx="427" cy="0"/>
            </a:xfrm>
            <a:prstGeom prst="line">
              <a:avLst/>
            </a:prstGeom>
            <a:noFill/>
            <a:ln w="12700" cap="rnd">
              <a:solidFill>
                <a:schemeClr val="tx1"/>
              </a:solidFill>
              <a:round/>
              <a:headEnd/>
              <a:tailEnd type="triangle" w="med" len="med"/>
            </a:ln>
            <a:effectLst/>
          </p:spPr>
          <p:txBody>
            <a:bodyPr wrap="none" anchor="ctr"/>
            <a:lstStyle/>
            <a:p>
              <a:endParaRPr lang="en-US"/>
            </a:p>
          </p:txBody>
        </p:sp>
        <p:sp>
          <p:nvSpPr>
            <p:cNvPr id="357587" name="Line 211"/>
            <p:cNvSpPr>
              <a:spLocks noChangeShapeType="1"/>
            </p:cNvSpPr>
            <p:nvPr/>
          </p:nvSpPr>
          <p:spPr bwMode="auto">
            <a:xfrm>
              <a:off x="1937" y="1283"/>
              <a:ext cx="332" cy="0"/>
            </a:xfrm>
            <a:prstGeom prst="line">
              <a:avLst/>
            </a:prstGeom>
            <a:noFill/>
            <a:ln w="12700" cap="rnd">
              <a:solidFill>
                <a:schemeClr val="tx1"/>
              </a:solidFill>
              <a:round/>
              <a:headEnd type="triangle" w="med" len="med"/>
              <a:tailEnd/>
            </a:ln>
            <a:effectLst/>
          </p:spPr>
          <p:txBody>
            <a:bodyPr wrap="none" anchor="ctr"/>
            <a:lstStyle/>
            <a:p>
              <a:endParaRPr lang="en-US"/>
            </a:p>
          </p:txBody>
        </p:sp>
        <p:sp>
          <p:nvSpPr>
            <p:cNvPr id="357588" name="Text Box 212"/>
            <p:cNvSpPr txBox="1">
              <a:spLocks noChangeArrowheads="1"/>
            </p:cNvSpPr>
            <p:nvPr/>
          </p:nvSpPr>
          <p:spPr bwMode="auto">
            <a:xfrm>
              <a:off x="2290" y="1075"/>
              <a:ext cx="1000" cy="244"/>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dirty="0" err="1">
                  <a:latin typeface="Arial" charset="0"/>
                </a:rPr>
                <a:t>f</a:t>
              </a:r>
              <a:r>
                <a:rPr lang="en-US" sz="1600" baseline="-25000" dirty="0" err="1">
                  <a:latin typeface="Arial" charset="0"/>
                </a:rPr>
                <a:t>PWM</a:t>
              </a:r>
              <a:r>
                <a:rPr lang="en-US" sz="1600" dirty="0">
                  <a:latin typeface="Arial" charset="0"/>
                </a:rPr>
                <a:t> = </a:t>
              </a:r>
              <a:r>
                <a:rPr lang="en-US" sz="1600" dirty="0" smtClean="0">
                  <a:latin typeface="Arial" charset="0"/>
                </a:rPr>
                <a:t>100 </a:t>
              </a:r>
              <a:r>
                <a:rPr lang="en-US" sz="1600" dirty="0">
                  <a:latin typeface="Arial" charset="0"/>
                </a:rPr>
                <a:t>kHz</a:t>
              </a:r>
            </a:p>
          </p:txBody>
        </p:sp>
        <p:sp>
          <p:nvSpPr>
            <p:cNvPr id="357589" name="Text Box 213"/>
            <p:cNvSpPr txBox="1">
              <a:spLocks noChangeArrowheads="1"/>
            </p:cNvSpPr>
            <p:nvPr/>
          </p:nvSpPr>
          <p:spPr bwMode="auto">
            <a:xfrm>
              <a:off x="2303" y="1240"/>
              <a:ext cx="960" cy="244"/>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b="0" dirty="0">
                  <a:latin typeface="Arial" charset="0"/>
                </a:rPr>
                <a:t>(T</a:t>
              </a:r>
              <a:r>
                <a:rPr lang="en-US" sz="1600" b="0" baseline="-25000" dirty="0">
                  <a:latin typeface="Arial" charset="0"/>
                </a:rPr>
                <a:t>PWM</a:t>
              </a:r>
              <a:r>
                <a:rPr lang="en-US" sz="1600" b="0" dirty="0">
                  <a:latin typeface="Arial" charset="0"/>
                </a:rPr>
                <a:t> = </a:t>
              </a:r>
              <a:r>
                <a:rPr lang="en-US" sz="1600" b="0" dirty="0" smtClean="0">
                  <a:latin typeface="Arial" charset="0"/>
                </a:rPr>
                <a:t>10 </a:t>
              </a:r>
              <a:r>
                <a:rPr lang="en-US" sz="1600" b="0" dirty="0">
                  <a:latin typeface="Arial" charset="0"/>
                  <a:sym typeface="Symbol" pitchFamily="18" charset="2"/>
                </a:rPr>
                <a:t>s)</a:t>
              </a:r>
              <a:endParaRPr lang="en-US" sz="1600" b="0" dirty="0">
                <a:latin typeface="Arial" charset="0"/>
              </a:endParaRPr>
            </a:p>
          </p:txBody>
        </p:sp>
      </p:grpSp>
      <p:sp>
        <p:nvSpPr>
          <p:cNvPr id="357590" name="Text Box 214"/>
          <p:cNvSpPr txBox="1">
            <a:spLocks noChangeArrowheads="1"/>
          </p:cNvSpPr>
          <p:nvPr/>
        </p:nvSpPr>
        <p:spPr bwMode="auto">
          <a:xfrm>
            <a:off x="6227680" y="4090988"/>
            <a:ext cx="1625766" cy="387798"/>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b="0" dirty="0">
                <a:latin typeface="Arial" charset="0"/>
              </a:rPr>
              <a:t>(T</a:t>
            </a:r>
            <a:r>
              <a:rPr lang="en-US" sz="1600" b="0" baseline="-25000" dirty="0">
                <a:latin typeface="Arial" charset="0"/>
              </a:rPr>
              <a:t>TBCLK</a:t>
            </a:r>
            <a:r>
              <a:rPr lang="en-US" sz="1600" b="0" dirty="0">
                <a:latin typeface="Arial" charset="0"/>
              </a:rPr>
              <a:t> = </a:t>
            </a:r>
            <a:r>
              <a:rPr lang="en-US" sz="1600" b="0" dirty="0" smtClean="0">
                <a:latin typeface="Arial" charset="0"/>
              </a:rPr>
              <a:t>10 </a:t>
            </a:r>
            <a:r>
              <a:rPr lang="en-US" sz="1600" b="0" dirty="0">
                <a:latin typeface="Arial" charset="0"/>
              </a:rPr>
              <a:t>ns)</a:t>
            </a:r>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70" name="Line 190"/>
          <p:cNvSpPr>
            <a:spLocks noChangeShapeType="1"/>
          </p:cNvSpPr>
          <p:nvPr/>
        </p:nvSpPr>
        <p:spPr bwMode="auto">
          <a:xfrm>
            <a:off x="5938838" y="2755900"/>
            <a:ext cx="0" cy="1214438"/>
          </a:xfrm>
          <a:prstGeom prst="line">
            <a:avLst/>
          </a:prstGeom>
          <a:noFill/>
          <a:ln w="12700">
            <a:solidFill>
              <a:schemeClr val="tx1"/>
            </a:solidFill>
            <a:prstDash val="sysDot"/>
            <a:round/>
            <a:headEnd/>
            <a:tailEnd/>
          </a:ln>
          <a:effectLst/>
        </p:spPr>
        <p:txBody>
          <a:bodyPr wrap="none" anchor="ctr"/>
          <a:lstStyle/>
          <a:p>
            <a:endParaRPr lang="en-US"/>
          </a:p>
        </p:txBody>
      </p:sp>
      <p:sp>
        <p:nvSpPr>
          <p:cNvPr id="353283" name="Rectangle 3"/>
          <p:cNvSpPr>
            <a:spLocks noGrp="1" noChangeArrowheads="1"/>
          </p:cNvSpPr>
          <p:nvPr>
            <p:ph type="title"/>
          </p:nvPr>
        </p:nvSpPr>
        <p:spPr>
          <a:noFill/>
          <a:ln/>
        </p:spPr>
        <p:txBody>
          <a:bodyPr lIns="90488" tIns="44450" rIns="90488" bIns="44450" anchor="ctr"/>
          <a:lstStyle/>
          <a:p>
            <a:r>
              <a:rPr lang="en-US" dirty="0"/>
              <a:t>Asymmetric PWM Computation Example</a:t>
            </a:r>
          </a:p>
        </p:txBody>
      </p:sp>
      <p:sp>
        <p:nvSpPr>
          <p:cNvPr id="353286" name="Rectangle 6"/>
          <p:cNvSpPr>
            <a:spLocks noGrp="1" noChangeArrowheads="1"/>
          </p:cNvSpPr>
          <p:nvPr>
            <p:ph idx="1"/>
          </p:nvPr>
        </p:nvSpPr>
        <p:spPr>
          <a:xfrm>
            <a:off x="607465" y="772675"/>
            <a:ext cx="8052348" cy="827752"/>
          </a:xfrm>
        </p:spPr>
        <p:txBody>
          <a:bodyPr>
            <a:noAutofit/>
          </a:bodyPr>
          <a:lstStyle/>
          <a:p>
            <a:r>
              <a:rPr lang="en-US" sz="2400" dirty="0"/>
              <a:t>Determine TBPRD and CMPA for </a:t>
            </a:r>
            <a:r>
              <a:rPr lang="en-US" sz="2400" dirty="0" smtClean="0"/>
              <a:t>100 </a:t>
            </a:r>
            <a:r>
              <a:rPr lang="en-US" sz="2400" dirty="0"/>
              <a:t>kHz, 25% duty asymmetric PWM from a </a:t>
            </a:r>
            <a:r>
              <a:rPr lang="en-US" sz="2400" dirty="0" smtClean="0"/>
              <a:t>100 </a:t>
            </a:r>
            <a:r>
              <a:rPr lang="en-US" sz="2400" dirty="0"/>
              <a:t>MHz time base clock</a:t>
            </a:r>
          </a:p>
        </p:txBody>
      </p:sp>
      <p:sp>
        <p:nvSpPr>
          <p:cNvPr id="353413" name="Rectangle 133"/>
          <p:cNvSpPr>
            <a:spLocks noChangeArrowheads="1"/>
          </p:cNvSpPr>
          <p:nvPr/>
        </p:nvSpPr>
        <p:spPr bwMode="auto">
          <a:xfrm>
            <a:off x="398463" y="5175250"/>
            <a:ext cx="8347075" cy="151765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353289" name="Rectangle 9"/>
          <p:cNvSpPr>
            <a:spLocks noChangeArrowheads="1"/>
          </p:cNvSpPr>
          <p:nvPr/>
        </p:nvSpPr>
        <p:spPr bwMode="auto">
          <a:xfrm>
            <a:off x="523875" y="6146800"/>
            <a:ext cx="8135938"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CMPA = (100% - duty cycle)*(TBPRD+1) - 1 = 0.75*(999+1) - 1 = 749</a:t>
            </a:r>
            <a:endParaRPr lang="en-US" sz="2000" i="1">
              <a:latin typeface="Arial" charset="0"/>
            </a:endParaRPr>
          </a:p>
        </p:txBody>
      </p:sp>
      <p:sp>
        <p:nvSpPr>
          <p:cNvPr id="353290" name="Rectangle 10"/>
          <p:cNvSpPr>
            <a:spLocks noChangeArrowheads="1"/>
          </p:cNvSpPr>
          <p:nvPr/>
        </p:nvSpPr>
        <p:spPr bwMode="auto">
          <a:xfrm>
            <a:off x="398463" y="5478463"/>
            <a:ext cx="12763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TBPRD =</a:t>
            </a:r>
          </a:p>
        </p:txBody>
      </p:sp>
      <p:sp>
        <p:nvSpPr>
          <p:cNvPr id="353291" name="Text Box 11"/>
          <p:cNvSpPr txBox="1">
            <a:spLocks noChangeArrowheads="1"/>
          </p:cNvSpPr>
          <p:nvPr/>
        </p:nvSpPr>
        <p:spPr bwMode="auto">
          <a:xfrm>
            <a:off x="1673225" y="5280025"/>
            <a:ext cx="828675"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f</a:t>
            </a:r>
            <a:r>
              <a:rPr lang="en-US" sz="2000" baseline="-25000">
                <a:latin typeface="Arial" charset="0"/>
              </a:rPr>
              <a:t>TBCLK</a:t>
            </a:r>
          </a:p>
        </p:txBody>
      </p:sp>
      <p:sp>
        <p:nvSpPr>
          <p:cNvPr id="353292" name="Text Box 12"/>
          <p:cNvSpPr txBox="1">
            <a:spLocks noChangeArrowheads="1"/>
          </p:cNvSpPr>
          <p:nvPr/>
        </p:nvSpPr>
        <p:spPr bwMode="auto">
          <a:xfrm>
            <a:off x="1766888" y="5630863"/>
            <a:ext cx="671512"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f</a:t>
            </a:r>
            <a:r>
              <a:rPr lang="en-US" sz="2000" baseline="-25000">
                <a:latin typeface="Arial" charset="0"/>
              </a:rPr>
              <a:t>PWM</a:t>
            </a:r>
          </a:p>
        </p:txBody>
      </p:sp>
      <p:sp>
        <p:nvSpPr>
          <p:cNvPr id="353297" name="Text Box 17"/>
          <p:cNvSpPr txBox="1">
            <a:spLocks noChangeArrowheads="1"/>
          </p:cNvSpPr>
          <p:nvPr/>
        </p:nvSpPr>
        <p:spPr bwMode="auto">
          <a:xfrm>
            <a:off x="3317558" y="5640388"/>
            <a:ext cx="1140056" cy="400110"/>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smtClean="0">
                <a:latin typeface="Arial" charset="0"/>
              </a:rPr>
              <a:t>100 </a:t>
            </a:r>
            <a:r>
              <a:rPr lang="en-US" sz="2000" dirty="0">
                <a:latin typeface="Arial" charset="0"/>
              </a:rPr>
              <a:t>kHz</a:t>
            </a:r>
          </a:p>
        </p:txBody>
      </p:sp>
      <p:sp>
        <p:nvSpPr>
          <p:cNvPr id="353298" name="Text Box 18"/>
          <p:cNvSpPr txBox="1">
            <a:spLocks noChangeArrowheads="1"/>
          </p:cNvSpPr>
          <p:nvPr/>
        </p:nvSpPr>
        <p:spPr bwMode="auto">
          <a:xfrm>
            <a:off x="3274695" y="5300663"/>
            <a:ext cx="1210588" cy="400110"/>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smtClean="0">
                <a:latin typeface="Arial" charset="0"/>
              </a:rPr>
              <a:t>100 </a:t>
            </a:r>
            <a:r>
              <a:rPr lang="en-US" sz="2000" dirty="0">
                <a:latin typeface="Arial" charset="0"/>
              </a:rPr>
              <a:t>MHz</a:t>
            </a:r>
          </a:p>
        </p:txBody>
      </p:sp>
      <p:sp>
        <p:nvSpPr>
          <p:cNvPr id="353301" name="Text Box 21"/>
          <p:cNvSpPr txBox="1">
            <a:spLocks noChangeArrowheads="1"/>
          </p:cNvSpPr>
          <p:nvPr/>
        </p:nvSpPr>
        <p:spPr bwMode="auto">
          <a:xfrm>
            <a:off x="4469000" y="5449888"/>
            <a:ext cx="1190625"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dirty="0">
                <a:latin typeface="Arial" charset="0"/>
              </a:rPr>
              <a:t>- 1 = 999</a:t>
            </a:r>
          </a:p>
        </p:txBody>
      </p:sp>
      <p:sp>
        <p:nvSpPr>
          <p:cNvPr id="353302" name="Text Box 22"/>
          <p:cNvSpPr txBox="1">
            <a:spLocks noChangeArrowheads="1"/>
          </p:cNvSpPr>
          <p:nvPr/>
        </p:nvSpPr>
        <p:spPr bwMode="auto">
          <a:xfrm>
            <a:off x="2532063" y="5449888"/>
            <a:ext cx="696912" cy="396875"/>
          </a:xfrm>
          <a:prstGeom prst="rect">
            <a:avLst/>
          </a:prstGeom>
          <a:noFill/>
          <a:ln w="12700">
            <a:noFill/>
            <a:miter lim="800000"/>
            <a:headEnd/>
            <a:tailEnd/>
          </a:ln>
          <a:effectLst/>
        </p:spPr>
        <p:txBody>
          <a:bodyPr wrap="none">
            <a:spAutoFit/>
          </a:bodyPr>
          <a:lstStyle/>
          <a:p>
            <a:pPr>
              <a:lnSpc>
                <a:spcPct val="100000"/>
              </a:lnSpc>
              <a:spcBef>
                <a:spcPct val="29000"/>
              </a:spcBef>
            </a:pPr>
            <a:r>
              <a:rPr lang="en-US" sz="2000">
                <a:latin typeface="Arial" charset="0"/>
              </a:rPr>
              <a:t>- 1 =</a:t>
            </a:r>
          </a:p>
        </p:txBody>
      </p:sp>
      <p:sp>
        <p:nvSpPr>
          <p:cNvPr id="353305" name="Line 25"/>
          <p:cNvSpPr>
            <a:spLocks noChangeShapeType="1"/>
          </p:cNvSpPr>
          <p:nvPr/>
        </p:nvSpPr>
        <p:spPr bwMode="auto">
          <a:xfrm>
            <a:off x="1676400" y="5688013"/>
            <a:ext cx="877888" cy="0"/>
          </a:xfrm>
          <a:prstGeom prst="line">
            <a:avLst/>
          </a:prstGeom>
          <a:noFill/>
          <a:ln w="12700">
            <a:solidFill>
              <a:schemeClr val="tx1"/>
            </a:solidFill>
            <a:round/>
            <a:headEnd/>
            <a:tailEnd/>
          </a:ln>
          <a:effectLst/>
        </p:spPr>
        <p:txBody>
          <a:bodyPr wrap="none" anchor="ctr"/>
          <a:lstStyle/>
          <a:p>
            <a:endParaRPr lang="en-US"/>
          </a:p>
        </p:txBody>
      </p:sp>
      <p:sp>
        <p:nvSpPr>
          <p:cNvPr id="353306" name="Line 26"/>
          <p:cNvSpPr>
            <a:spLocks noChangeShapeType="1"/>
          </p:cNvSpPr>
          <p:nvPr/>
        </p:nvSpPr>
        <p:spPr bwMode="auto">
          <a:xfrm>
            <a:off x="3332163" y="5681663"/>
            <a:ext cx="1103312" cy="0"/>
          </a:xfrm>
          <a:prstGeom prst="line">
            <a:avLst/>
          </a:prstGeom>
          <a:noFill/>
          <a:ln w="12700">
            <a:solidFill>
              <a:schemeClr val="tx1"/>
            </a:solidFill>
            <a:round/>
            <a:headEnd/>
            <a:tailEnd/>
          </a:ln>
          <a:effectLst/>
        </p:spPr>
        <p:txBody>
          <a:bodyPr wrap="none" anchor="ctr"/>
          <a:lstStyle/>
          <a:p>
            <a:endParaRPr lang="en-US"/>
          </a:p>
        </p:txBody>
      </p:sp>
      <p:sp>
        <p:nvSpPr>
          <p:cNvPr id="353312" name="Text Box 32"/>
          <p:cNvSpPr txBox="1">
            <a:spLocks noChangeArrowheads="1"/>
          </p:cNvSpPr>
          <p:nvPr/>
        </p:nvSpPr>
        <p:spPr bwMode="auto">
          <a:xfrm>
            <a:off x="1992313" y="3236913"/>
            <a:ext cx="10604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Counter</a:t>
            </a:r>
            <a:endParaRPr lang="en-US" sz="1600">
              <a:latin typeface="Arial" charset="0"/>
            </a:endParaRPr>
          </a:p>
        </p:txBody>
      </p:sp>
      <p:sp>
        <p:nvSpPr>
          <p:cNvPr id="353313" name="Text Box 33"/>
          <p:cNvSpPr txBox="1">
            <a:spLocks noChangeArrowheads="1"/>
          </p:cNvSpPr>
          <p:nvPr/>
        </p:nvSpPr>
        <p:spPr bwMode="auto">
          <a:xfrm>
            <a:off x="968375" y="2582863"/>
            <a:ext cx="11747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Compare</a:t>
            </a:r>
            <a:endParaRPr lang="en-US" sz="1600">
              <a:latin typeface="Arial" charset="0"/>
            </a:endParaRPr>
          </a:p>
        </p:txBody>
      </p:sp>
      <p:sp>
        <p:nvSpPr>
          <p:cNvPr id="353314" name="Text Box 34"/>
          <p:cNvSpPr txBox="1">
            <a:spLocks noChangeArrowheads="1"/>
          </p:cNvSpPr>
          <p:nvPr/>
        </p:nvSpPr>
        <p:spPr bwMode="auto">
          <a:xfrm>
            <a:off x="1231900" y="2252663"/>
            <a:ext cx="895350" cy="366712"/>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800">
                <a:latin typeface="Arial" charset="0"/>
              </a:rPr>
              <a:t>Period</a:t>
            </a:r>
            <a:endParaRPr lang="en-US" sz="1600">
              <a:latin typeface="Arial" charset="0"/>
            </a:endParaRPr>
          </a:p>
        </p:txBody>
      </p:sp>
      <p:sp>
        <p:nvSpPr>
          <p:cNvPr id="353315" name="Line 35"/>
          <p:cNvSpPr>
            <a:spLocks noChangeShapeType="1"/>
          </p:cNvSpPr>
          <p:nvPr/>
        </p:nvSpPr>
        <p:spPr bwMode="auto">
          <a:xfrm>
            <a:off x="2143125" y="2405063"/>
            <a:ext cx="3795713" cy="0"/>
          </a:xfrm>
          <a:prstGeom prst="line">
            <a:avLst/>
          </a:prstGeom>
          <a:noFill/>
          <a:ln w="12700">
            <a:solidFill>
              <a:schemeClr val="tx1"/>
            </a:solidFill>
            <a:prstDash val="sysDot"/>
            <a:round/>
            <a:headEnd/>
            <a:tailEnd/>
          </a:ln>
          <a:effectLst/>
        </p:spPr>
        <p:txBody>
          <a:bodyPr wrap="none" anchor="ctr"/>
          <a:lstStyle/>
          <a:p>
            <a:endParaRPr lang="en-US"/>
          </a:p>
        </p:txBody>
      </p:sp>
      <p:sp>
        <p:nvSpPr>
          <p:cNvPr id="353316" name="Line 36"/>
          <p:cNvSpPr>
            <a:spLocks noChangeShapeType="1"/>
          </p:cNvSpPr>
          <p:nvPr/>
        </p:nvSpPr>
        <p:spPr bwMode="auto">
          <a:xfrm>
            <a:off x="2143125" y="2770188"/>
            <a:ext cx="3111500" cy="0"/>
          </a:xfrm>
          <a:prstGeom prst="line">
            <a:avLst/>
          </a:prstGeom>
          <a:noFill/>
          <a:ln w="12700">
            <a:solidFill>
              <a:schemeClr val="tx1"/>
            </a:solidFill>
            <a:prstDash val="sysDot"/>
            <a:round/>
            <a:headEnd/>
            <a:tailEnd/>
          </a:ln>
          <a:effectLst/>
        </p:spPr>
        <p:txBody>
          <a:bodyPr wrap="none" anchor="ctr"/>
          <a:lstStyle/>
          <a:p>
            <a:endParaRPr lang="en-US"/>
          </a:p>
        </p:txBody>
      </p:sp>
      <p:sp>
        <p:nvSpPr>
          <p:cNvPr id="353324" name="Line 44"/>
          <p:cNvSpPr>
            <a:spLocks noChangeShapeType="1"/>
          </p:cNvSpPr>
          <p:nvPr/>
        </p:nvSpPr>
        <p:spPr bwMode="auto">
          <a:xfrm>
            <a:off x="5216525" y="2781300"/>
            <a:ext cx="0" cy="1185863"/>
          </a:xfrm>
          <a:prstGeom prst="line">
            <a:avLst/>
          </a:prstGeom>
          <a:noFill/>
          <a:ln w="12700">
            <a:solidFill>
              <a:schemeClr val="tx1"/>
            </a:solidFill>
            <a:prstDash val="sysDot"/>
            <a:round/>
            <a:headEnd/>
            <a:tailEnd/>
          </a:ln>
          <a:effectLst/>
        </p:spPr>
        <p:txBody>
          <a:bodyPr wrap="none" anchor="ctr"/>
          <a:lstStyle/>
          <a:p>
            <a:endParaRPr lang="en-US"/>
          </a:p>
        </p:txBody>
      </p:sp>
      <p:sp>
        <p:nvSpPr>
          <p:cNvPr id="353330" name="Text Box 50"/>
          <p:cNvSpPr txBox="1">
            <a:spLocks noChangeArrowheads="1"/>
          </p:cNvSpPr>
          <p:nvPr/>
        </p:nvSpPr>
        <p:spPr bwMode="auto">
          <a:xfrm>
            <a:off x="1992313" y="4306888"/>
            <a:ext cx="1054100" cy="336550"/>
          </a:xfrm>
          <a:prstGeom prst="rect">
            <a:avLst/>
          </a:prstGeom>
          <a:noFill/>
          <a:ln w="12700" cap="rnd">
            <a:noFill/>
            <a:miter lim="800000"/>
            <a:headEnd/>
            <a:tailEnd/>
          </a:ln>
          <a:effectLst/>
        </p:spPr>
        <p:txBody>
          <a:bodyPr wrap="none">
            <a:spAutoFit/>
          </a:bodyPr>
          <a:lstStyle/>
          <a:p>
            <a:pPr algn="ctr">
              <a:lnSpc>
                <a:spcPct val="100000"/>
              </a:lnSpc>
              <a:spcBef>
                <a:spcPct val="0"/>
              </a:spcBef>
            </a:pPr>
            <a:r>
              <a:rPr lang="en-US" sz="1600">
                <a:latin typeface="Arial" charset="0"/>
              </a:rPr>
              <a:t>PWM Pin</a:t>
            </a:r>
          </a:p>
        </p:txBody>
      </p:sp>
      <p:sp>
        <p:nvSpPr>
          <p:cNvPr id="353440" name="Freeform 160"/>
          <p:cNvSpPr>
            <a:spLocks/>
          </p:cNvSpPr>
          <p:nvPr/>
        </p:nvSpPr>
        <p:spPr bwMode="auto">
          <a:xfrm>
            <a:off x="2295525" y="2401888"/>
            <a:ext cx="4410075" cy="1441450"/>
          </a:xfrm>
          <a:custGeom>
            <a:avLst/>
            <a:gdLst/>
            <a:ahLst/>
            <a:cxnLst>
              <a:cxn ang="0">
                <a:pos x="0" y="239"/>
              </a:cxn>
              <a:cxn ang="0">
                <a:pos x="478" y="0"/>
              </a:cxn>
              <a:cxn ang="0">
                <a:pos x="478" y="908"/>
              </a:cxn>
              <a:cxn ang="0">
                <a:pos x="2295" y="0"/>
              </a:cxn>
              <a:cxn ang="0">
                <a:pos x="2295" y="908"/>
              </a:cxn>
              <a:cxn ang="0">
                <a:pos x="2778" y="663"/>
              </a:cxn>
            </a:cxnLst>
            <a:rect l="0" t="0" r="r" b="b"/>
            <a:pathLst>
              <a:path w="2778" h="908">
                <a:moveTo>
                  <a:pt x="0" y="239"/>
                </a:moveTo>
                <a:lnTo>
                  <a:pt x="478" y="0"/>
                </a:lnTo>
                <a:lnTo>
                  <a:pt x="478" y="908"/>
                </a:lnTo>
                <a:lnTo>
                  <a:pt x="2295" y="0"/>
                </a:lnTo>
                <a:lnTo>
                  <a:pt x="2295" y="908"/>
                </a:lnTo>
                <a:lnTo>
                  <a:pt x="2778" y="663"/>
                </a:lnTo>
              </a:path>
            </a:pathLst>
          </a:custGeom>
          <a:noFill/>
          <a:ln w="28575" cap="flat" cmpd="sng">
            <a:solidFill>
              <a:schemeClr val="tx1"/>
            </a:solidFill>
            <a:prstDash val="solid"/>
            <a:round/>
            <a:headEnd type="none" w="sm" len="sm"/>
            <a:tailEnd type="none" w="sm" len="sm"/>
          </a:ln>
          <a:effectLst/>
        </p:spPr>
        <p:txBody>
          <a:bodyPr/>
          <a:lstStyle/>
          <a:p>
            <a:endParaRPr lang="en-US"/>
          </a:p>
        </p:txBody>
      </p:sp>
      <p:grpSp>
        <p:nvGrpSpPr>
          <p:cNvPr id="353424" name="Group 144"/>
          <p:cNvGrpSpPr>
            <a:grpSpLocks/>
          </p:cNvGrpSpPr>
          <p:nvPr/>
        </p:nvGrpSpPr>
        <p:grpSpPr bwMode="auto">
          <a:xfrm>
            <a:off x="5738813" y="3130550"/>
            <a:ext cx="388937" cy="561975"/>
            <a:chOff x="83" y="3630"/>
            <a:chExt cx="245" cy="354"/>
          </a:xfrm>
        </p:grpSpPr>
        <p:sp>
          <p:nvSpPr>
            <p:cNvPr id="353425" name="Rectangle 145"/>
            <p:cNvSpPr>
              <a:spLocks noChangeArrowheads="1"/>
            </p:cNvSpPr>
            <p:nvPr/>
          </p:nvSpPr>
          <p:spPr bwMode="auto">
            <a:xfrm>
              <a:off x="83" y="3630"/>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353426" name="Text Box 146"/>
            <p:cNvSpPr txBox="1">
              <a:spLocks noChangeArrowheads="1"/>
            </p:cNvSpPr>
            <p:nvPr/>
          </p:nvSpPr>
          <p:spPr bwMode="auto">
            <a:xfrm>
              <a:off x="104" y="3633"/>
              <a:ext cx="212" cy="351"/>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latin typeface="Arial" charset="0"/>
                </a:rPr>
                <a:t>P</a:t>
              </a:r>
            </a:p>
            <a:p>
              <a:pPr algn="ctr">
                <a:spcBef>
                  <a:spcPct val="10000"/>
                </a:spcBef>
              </a:pPr>
              <a:r>
                <a:rPr lang="en-US" sz="1800">
                  <a:latin typeface="Arial" charset="0"/>
                  <a:sym typeface="Symbol" pitchFamily="18" charset="2"/>
                </a:rPr>
                <a:t></a:t>
              </a:r>
            </a:p>
          </p:txBody>
        </p:sp>
      </p:grpSp>
      <p:grpSp>
        <p:nvGrpSpPr>
          <p:cNvPr id="353421" name="Group 141"/>
          <p:cNvGrpSpPr>
            <a:grpSpLocks/>
          </p:cNvGrpSpPr>
          <p:nvPr/>
        </p:nvGrpSpPr>
        <p:grpSpPr bwMode="auto">
          <a:xfrm>
            <a:off x="4951413" y="3125788"/>
            <a:ext cx="514350" cy="557212"/>
            <a:chOff x="540" y="2976"/>
            <a:chExt cx="324" cy="351"/>
          </a:xfrm>
        </p:grpSpPr>
        <p:sp>
          <p:nvSpPr>
            <p:cNvPr id="353422" name="Rectangle 142"/>
            <p:cNvSpPr>
              <a:spLocks noChangeArrowheads="1"/>
            </p:cNvSpPr>
            <p:nvPr/>
          </p:nvSpPr>
          <p:spPr bwMode="auto">
            <a:xfrm>
              <a:off x="576" y="2976"/>
              <a:ext cx="245" cy="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353423" name="Text Box 143"/>
            <p:cNvSpPr txBox="1">
              <a:spLocks noChangeArrowheads="1"/>
            </p:cNvSpPr>
            <p:nvPr/>
          </p:nvSpPr>
          <p:spPr bwMode="auto">
            <a:xfrm>
              <a:off x="540" y="2976"/>
              <a:ext cx="324" cy="351"/>
            </a:xfrm>
            <a:prstGeom prst="rect">
              <a:avLst/>
            </a:prstGeom>
            <a:noFill/>
            <a:ln w="12700">
              <a:noFill/>
              <a:miter lim="800000"/>
              <a:headEnd type="none" w="sm" len="sm"/>
              <a:tailEnd type="none" w="sm" len="sm"/>
            </a:ln>
            <a:effectLst/>
          </p:spPr>
          <p:txBody>
            <a:bodyPr wrap="none">
              <a:spAutoFit/>
            </a:bodyPr>
            <a:lstStyle/>
            <a:p>
              <a:pPr algn="ctr">
                <a:spcBef>
                  <a:spcPct val="10000"/>
                </a:spcBef>
              </a:pPr>
              <a:r>
                <a:rPr lang="en-US" sz="1800">
                  <a:latin typeface="Arial" charset="0"/>
                </a:rPr>
                <a:t>CA</a:t>
              </a:r>
            </a:p>
            <a:p>
              <a:pPr algn="ctr">
                <a:spcBef>
                  <a:spcPct val="10000"/>
                </a:spcBef>
              </a:pPr>
              <a:r>
                <a:rPr lang="en-US" sz="1800">
                  <a:latin typeface="Arial" charset="0"/>
                  <a:sym typeface="Symbol" pitchFamily="18" charset="2"/>
                </a:rPr>
                <a:t></a:t>
              </a:r>
            </a:p>
          </p:txBody>
        </p:sp>
      </p:grpSp>
      <p:sp>
        <p:nvSpPr>
          <p:cNvPr id="353455" name="Text Box 175"/>
          <p:cNvSpPr txBox="1">
            <a:spLocks noChangeArrowheads="1"/>
          </p:cNvSpPr>
          <p:nvPr/>
        </p:nvSpPr>
        <p:spPr bwMode="auto">
          <a:xfrm>
            <a:off x="3358346" y="3884613"/>
            <a:ext cx="1774845" cy="387798"/>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dirty="0" err="1">
                <a:latin typeface="Arial" charset="0"/>
              </a:rPr>
              <a:t>f</a:t>
            </a:r>
            <a:r>
              <a:rPr lang="en-US" sz="1600" baseline="-25000" dirty="0" err="1">
                <a:latin typeface="Arial" charset="0"/>
              </a:rPr>
              <a:t>TBCLK</a:t>
            </a:r>
            <a:r>
              <a:rPr lang="en-US" sz="1600" dirty="0">
                <a:latin typeface="Arial" charset="0"/>
              </a:rPr>
              <a:t> = </a:t>
            </a:r>
            <a:r>
              <a:rPr lang="en-US" sz="1600" dirty="0" smtClean="0">
                <a:latin typeface="Arial" charset="0"/>
              </a:rPr>
              <a:t>100 </a:t>
            </a:r>
            <a:r>
              <a:rPr lang="en-US" sz="1600" dirty="0">
                <a:latin typeface="Arial" charset="0"/>
              </a:rPr>
              <a:t>MHz</a:t>
            </a:r>
          </a:p>
        </p:txBody>
      </p:sp>
      <p:grpSp>
        <p:nvGrpSpPr>
          <p:cNvPr id="353462" name="Group 182"/>
          <p:cNvGrpSpPr>
            <a:grpSpLocks/>
          </p:cNvGrpSpPr>
          <p:nvPr/>
        </p:nvGrpSpPr>
        <p:grpSpPr bwMode="auto">
          <a:xfrm>
            <a:off x="3054350" y="3792538"/>
            <a:ext cx="2884488" cy="84137"/>
            <a:chOff x="1924" y="2558"/>
            <a:chExt cx="1817" cy="53"/>
          </a:xfrm>
        </p:grpSpPr>
        <p:sp>
          <p:nvSpPr>
            <p:cNvPr id="353333" name="Line 53"/>
            <p:cNvSpPr>
              <a:spLocks noChangeShapeType="1"/>
            </p:cNvSpPr>
            <p:nvPr/>
          </p:nvSpPr>
          <p:spPr bwMode="auto">
            <a:xfrm>
              <a:off x="1924" y="2585"/>
              <a:ext cx="1817" cy="0"/>
            </a:xfrm>
            <a:prstGeom prst="line">
              <a:avLst/>
            </a:prstGeom>
            <a:noFill/>
            <a:ln w="3175">
              <a:solidFill>
                <a:schemeClr val="tx1"/>
              </a:solidFill>
              <a:round/>
              <a:headEnd type="none" w="sm" len="sm"/>
              <a:tailEnd type="none" w="sm" len="sm"/>
            </a:ln>
            <a:effectLst/>
          </p:spPr>
          <p:txBody>
            <a:bodyPr/>
            <a:lstStyle/>
            <a:p>
              <a:endParaRPr lang="en-US"/>
            </a:p>
          </p:txBody>
        </p:sp>
        <p:sp>
          <p:nvSpPr>
            <p:cNvPr id="353334" name="Line 54"/>
            <p:cNvSpPr>
              <a:spLocks noChangeShapeType="1"/>
            </p:cNvSpPr>
            <p:nvPr/>
          </p:nvSpPr>
          <p:spPr bwMode="auto">
            <a:xfrm>
              <a:off x="19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35" name="Line 55"/>
            <p:cNvSpPr>
              <a:spLocks noChangeShapeType="1"/>
            </p:cNvSpPr>
            <p:nvPr/>
          </p:nvSpPr>
          <p:spPr bwMode="auto">
            <a:xfrm>
              <a:off x="19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36" name="Line 56"/>
            <p:cNvSpPr>
              <a:spLocks noChangeShapeType="1"/>
            </p:cNvSpPr>
            <p:nvPr/>
          </p:nvSpPr>
          <p:spPr bwMode="auto">
            <a:xfrm>
              <a:off x="19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37" name="Line 57"/>
            <p:cNvSpPr>
              <a:spLocks noChangeShapeType="1"/>
            </p:cNvSpPr>
            <p:nvPr/>
          </p:nvSpPr>
          <p:spPr bwMode="auto">
            <a:xfrm>
              <a:off x="20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38" name="Line 58"/>
            <p:cNvSpPr>
              <a:spLocks noChangeShapeType="1"/>
            </p:cNvSpPr>
            <p:nvPr/>
          </p:nvSpPr>
          <p:spPr bwMode="auto">
            <a:xfrm>
              <a:off x="20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39" name="Line 59"/>
            <p:cNvSpPr>
              <a:spLocks noChangeShapeType="1"/>
            </p:cNvSpPr>
            <p:nvPr/>
          </p:nvSpPr>
          <p:spPr bwMode="auto">
            <a:xfrm>
              <a:off x="20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0" name="Line 60"/>
            <p:cNvSpPr>
              <a:spLocks noChangeShapeType="1"/>
            </p:cNvSpPr>
            <p:nvPr/>
          </p:nvSpPr>
          <p:spPr bwMode="auto">
            <a:xfrm>
              <a:off x="21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1" name="Line 61"/>
            <p:cNvSpPr>
              <a:spLocks noChangeShapeType="1"/>
            </p:cNvSpPr>
            <p:nvPr/>
          </p:nvSpPr>
          <p:spPr bwMode="auto">
            <a:xfrm>
              <a:off x="21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2" name="Line 62"/>
            <p:cNvSpPr>
              <a:spLocks noChangeShapeType="1"/>
            </p:cNvSpPr>
            <p:nvPr/>
          </p:nvSpPr>
          <p:spPr bwMode="auto">
            <a:xfrm>
              <a:off x="21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3" name="Line 63"/>
            <p:cNvSpPr>
              <a:spLocks noChangeShapeType="1"/>
            </p:cNvSpPr>
            <p:nvPr/>
          </p:nvSpPr>
          <p:spPr bwMode="auto">
            <a:xfrm>
              <a:off x="21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4" name="Line 64"/>
            <p:cNvSpPr>
              <a:spLocks noChangeShapeType="1"/>
            </p:cNvSpPr>
            <p:nvPr/>
          </p:nvSpPr>
          <p:spPr bwMode="auto">
            <a:xfrm>
              <a:off x="22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5" name="Line 65"/>
            <p:cNvSpPr>
              <a:spLocks noChangeShapeType="1"/>
            </p:cNvSpPr>
            <p:nvPr/>
          </p:nvSpPr>
          <p:spPr bwMode="auto">
            <a:xfrm>
              <a:off x="22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6" name="Line 66"/>
            <p:cNvSpPr>
              <a:spLocks noChangeShapeType="1"/>
            </p:cNvSpPr>
            <p:nvPr/>
          </p:nvSpPr>
          <p:spPr bwMode="auto">
            <a:xfrm>
              <a:off x="22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7" name="Line 67"/>
            <p:cNvSpPr>
              <a:spLocks noChangeShapeType="1"/>
            </p:cNvSpPr>
            <p:nvPr/>
          </p:nvSpPr>
          <p:spPr bwMode="auto">
            <a:xfrm>
              <a:off x="23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8" name="Line 68"/>
            <p:cNvSpPr>
              <a:spLocks noChangeShapeType="1"/>
            </p:cNvSpPr>
            <p:nvPr/>
          </p:nvSpPr>
          <p:spPr bwMode="auto">
            <a:xfrm>
              <a:off x="23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49" name="Line 69"/>
            <p:cNvSpPr>
              <a:spLocks noChangeShapeType="1"/>
            </p:cNvSpPr>
            <p:nvPr/>
          </p:nvSpPr>
          <p:spPr bwMode="auto">
            <a:xfrm>
              <a:off x="23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0" name="Line 70"/>
            <p:cNvSpPr>
              <a:spLocks noChangeShapeType="1"/>
            </p:cNvSpPr>
            <p:nvPr/>
          </p:nvSpPr>
          <p:spPr bwMode="auto">
            <a:xfrm>
              <a:off x="24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1" name="Line 71"/>
            <p:cNvSpPr>
              <a:spLocks noChangeShapeType="1"/>
            </p:cNvSpPr>
            <p:nvPr/>
          </p:nvSpPr>
          <p:spPr bwMode="auto">
            <a:xfrm>
              <a:off x="24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2" name="Line 72"/>
            <p:cNvSpPr>
              <a:spLocks noChangeShapeType="1"/>
            </p:cNvSpPr>
            <p:nvPr/>
          </p:nvSpPr>
          <p:spPr bwMode="auto">
            <a:xfrm>
              <a:off x="24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3" name="Line 73"/>
            <p:cNvSpPr>
              <a:spLocks noChangeShapeType="1"/>
            </p:cNvSpPr>
            <p:nvPr/>
          </p:nvSpPr>
          <p:spPr bwMode="auto">
            <a:xfrm>
              <a:off x="24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4" name="Line 74"/>
            <p:cNvSpPr>
              <a:spLocks noChangeShapeType="1"/>
            </p:cNvSpPr>
            <p:nvPr/>
          </p:nvSpPr>
          <p:spPr bwMode="auto">
            <a:xfrm>
              <a:off x="25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5" name="Line 75"/>
            <p:cNvSpPr>
              <a:spLocks noChangeShapeType="1"/>
            </p:cNvSpPr>
            <p:nvPr/>
          </p:nvSpPr>
          <p:spPr bwMode="auto">
            <a:xfrm>
              <a:off x="25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6" name="Line 76"/>
            <p:cNvSpPr>
              <a:spLocks noChangeShapeType="1"/>
            </p:cNvSpPr>
            <p:nvPr/>
          </p:nvSpPr>
          <p:spPr bwMode="auto">
            <a:xfrm>
              <a:off x="25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7" name="Line 77"/>
            <p:cNvSpPr>
              <a:spLocks noChangeShapeType="1"/>
            </p:cNvSpPr>
            <p:nvPr/>
          </p:nvSpPr>
          <p:spPr bwMode="auto">
            <a:xfrm>
              <a:off x="26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8" name="Line 78"/>
            <p:cNvSpPr>
              <a:spLocks noChangeShapeType="1"/>
            </p:cNvSpPr>
            <p:nvPr/>
          </p:nvSpPr>
          <p:spPr bwMode="auto">
            <a:xfrm>
              <a:off x="26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59" name="Line 79"/>
            <p:cNvSpPr>
              <a:spLocks noChangeShapeType="1"/>
            </p:cNvSpPr>
            <p:nvPr/>
          </p:nvSpPr>
          <p:spPr bwMode="auto">
            <a:xfrm>
              <a:off x="26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0" name="Line 80"/>
            <p:cNvSpPr>
              <a:spLocks noChangeShapeType="1"/>
            </p:cNvSpPr>
            <p:nvPr/>
          </p:nvSpPr>
          <p:spPr bwMode="auto">
            <a:xfrm>
              <a:off x="27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1" name="Line 81"/>
            <p:cNvSpPr>
              <a:spLocks noChangeShapeType="1"/>
            </p:cNvSpPr>
            <p:nvPr/>
          </p:nvSpPr>
          <p:spPr bwMode="auto">
            <a:xfrm>
              <a:off x="27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2" name="Line 82"/>
            <p:cNvSpPr>
              <a:spLocks noChangeShapeType="1"/>
            </p:cNvSpPr>
            <p:nvPr/>
          </p:nvSpPr>
          <p:spPr bwMode="auto">
            <a:xfrm>
              <a:off x="27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3" name="Line 83"/>
            <p:cNvSpPr>
              <a:spLocks noChangeShapeType="1"/>
            </p:cNvSpPr>
            <p:nvPr/>
          </p:nvSpPr>
          <p:spPr bwMode="auto">
            <a:xfrm>
              <a:off x="27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4" name="Line 84"/>
            <p:cNvSpPr>
              <a:spLocks noChangeShapeType="1"/>
            </p:cNvSpPr>
            <p:nvPr/>
          </p:nvSpPr>
          <p:spPr bwMode="auto">
            <a:xfrm>
              <a:off x="28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5" name="Line 85"/>
            <p:cNvSpPr>
              <a:spLocks noChangeShapeType="1"/>
            </p:cNvSpPr>
            <p:nvPr/>
          </p:nvSpPr>
          <p:spPr bwMode="auto">
            <a:xfrm>
              <a:off x="28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6" name="Line 86"/>
            <p:cNvSpPr>
              <a:spLocks noChangeShapeType="1"/>
            </p:cNvSpPr>
            <p:nvPr/>
          </p:nvSpPr>
          <p:spPr bwMode="auto">
            <a:xfrm>
              <a:off x="28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7" name="Line 87"/>
            <p:cNvSpPr>
              <a:spLocks noChangeShapeType="1"/>
            </p:cNvSpPr>
            <p:nvPr/>
          </p:nvSpPr>
          <p:spPr bwMode="auto">
            <a:xfrm>
              <a:off x="29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8" name="Line 88"/>
            <p:cNvSpPr>
              <a:spLocks noChangeShapeType="1"/>
            </p:cNvSpPr>
            <p:nvPr/>
          </p:nvSpPr>
          <p:spPr bwMode="auto">
            <a:xfrm>
              <a:off x="29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69" name="Line 89"/>
            <p:cNvSpPr>
              <a:spLocks noChangeShapeType="1"/>
            </p:cNvSpPr>
            <p:nvPr/>
          </p:nvSpPr>
          <p:spPr bwMode="auto">
            <a:xfrm>
              <a:off x="29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0" name="Line 90"/>
            <p:cNvSpPr>
              <a:spLocks noChangeShapeType="1"/>
            </p:cNvSpPr>
            <p:nvPr/>
          </p:nvSpPr>
          <p:spPr bwMode="auto">
            <a:xfrm>
              <a:off x="30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1" name="Line 91"/>
            <p:cNvSpPr>
              <a:spLocks noChangeShapeType="1"/>
            </p:cNvSpPr>
            <p:nvPr/>
          </p:nvSpPr>
          <p:spPr bwMode="auto">
            <a:xfrm>
              <a:off x="30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2" name="Line 92"/>
            <p:cNvSpPr>
              <a:spLocks noChangeShapeType="1"/>
            </p:cNvSpPr>
            <p:nvPr/>
          </p:nvSpPr>
          <p:spPr bwMode="auto">
            <a:xfrm>
              <a:off x="30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3" name="Line 93"/>
            <p:cNvSpPr>
              <a:spLocks noChangeShapeType="1"/>
            </p:cNvSpPr>
            <p:nvPr/>
          </p:nvSpPr>
          <p:spPr bwMode="auto">
            <a:xfrm>
              <a:off x="30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4" name="Line 94"/>
            <p:cNvSpPr>
              <a:spLocks noChangeShapeType="1"/>
            </p:cNvSpPr>
            <p:nvPr/>
          </p:nvSpPr>
          <p:spPr bwMode="auto">
            <a:xfrm>
              <a:off x="31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5" name="Line 95"/>
            <p:cNvSpPr>
              <a:spLocks noChangeShapeType="1"/>
            </p:cNvSpPr>
            <p:nvPr/>
          </p:nvSpPr>
          <p:spPr bwMode="auto">
            <a:xfrm>
              <a:off x="31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6" name="Line 96"/>
            <p:cNvSpPr>
              <a:spLocks noChangeShapeType="1"/>
            </p:cNvSpPr>
            <p:nvPr/>
          </p:nvSpPr>
          <p:spPr bwMode="auto">
            <a:xfrm>
              <a:off x="31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7" name="Line 97"/>
            <p:cNvSpPr>
              <a:spLocks noChangeShapeType="1"/>
            </p:cNvSpPr>
            <p:nvPr/>
          </p:nvSpPr>
          <p:spPr bwMode="auto">
            <a:xfrm>
              <a:off x="32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8" name="Line 98"/>
            <p:cNvSpPr>
              <a:spLocks noChangeShapeType="1"/>
            </p:cNvSpPr>
            <p:nvPr/>
          </p:nvSpPr>
          <p:spPr bwMode="auto">
            <a:xfrm>
              <a:off x="32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79" name="Line 99"/>
            <p:cNvSpPr>
              <a:spLocks noChangeShapeType="1"/>
            </p:cNvSpPr>
            <p:nvPr/>
          </p:nvSpPr>
          <p:spPr bwMode="auto">
            <a:xfrm>
              <a:off x="32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0" name="Line 100"/>
            <p:cNvSpPr>
              <a:spLocks noChangeShapeType="1"/>
            </p:cNvSpPr>
            <p:nvPr/>
          </p:nvSpPr>
          <p:spPr bwMode="auto">
            <a:xfrm>
              <a:off x="33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1" name="Line 101"/>
            <p:cNvSpPr>
              <a:spLocks noChangeShapeType="1"/>
            </p:cNvSpPr>
            <p:nvPr/>
          </p:nvSpPr>
          <p:spPr bwMode="auto">
            <a:xfrm>
              <a:off x="33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2" name="Line 102"/>
            <p:cNvSpPr>
              <a:spLocks noChangeShapeType="1"/>
            </p:cNvSpPr>
            <p:nvPr/>
          </p:nvSpPr>
          <p:spPr bwMode="auto">
            <a:xfrm>
              <a:off x="336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3" name="Line 103"/>
            <p:cNvSpPr>
              <a:spLocks noChangeShapeType="1"/>
            </p:cNvSpPr>
            <p:nvPr/>
          </p:nvSpPr>
          <p:spPr bwMode="auto">
            <a:xfrm>
              <a:off x="339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4" name="Line 104"/>
            <p:cNvSpPr>
              <a:spLocks noChangeShapeType="1"/>
            </p:cNvSpPr>
            <p:nvPr/>
          </p:nvSpPr>
          <p:spPr bwMode="auto">
            <a:xfrm>
              <a:off x="342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5" name="Line 105"/>
            <p:cNvSpPr>
              <a:spLocks noChangeShapeType="1"/>
            </p:cNvSpPr>
            <p:nvPr/>
          </p:nvSpPr>
          <p:spPr bwMode="auto">
            <a:xfrm>
              <a:off x="345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6" name="Line 106"/>
            <p:cNvSpPr>
              <a:spLocks noChangeShapeType="1"/>
            </p:cNvSpPr>
            <p:nvPr/>
          </p:nvSpPr>
          <p:spPr bwMode="auto">
            <a:xfrm>
              <a:off x="348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7" name="Line 107"/>
            <p:cNvSpPr>
              <a:spLocks noChangeShapeType="1"/>
            </p:cNvSpPr>
            <p:nvPr/>
          </p:nvSpPr>
          <p:spPr bwMode="auto">
            <a:xfrm>
              <a:off x="351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8" name="Line 108"/>
            <p:cNvSpPr>
              <a:spLocks noChangeShapeType="1"/>
            </p:cNvSpPr>
            <p:nvPr/>
          </p:nvSpPr>
          <p:spPr bwMode="auto">
            <a:xfrm>
              <a:off x="354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89" name="Line 109"/>
            <p:cNvSpPr>
              <a:spLocks noChangeShapeType="1"/>
            </p:cNvSpPr>
            <p:nvPr/>
          </p:nvSpPr>
          <p:spPr bwMode="auto">
            <a:xfrm>
              <a:off x="357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90" name="Line 110"/>
            <p:cNvSpPr>
              <a:spLocks noChangeShapeType="1"/>
            </p:cNvSpPr>
            <p:nvPr/>
          </p:nvSpPr>
          <p:spPr bwMode="auto">
            <a:xfrm>
              <a:off x="360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391" name="Line 111"/>
            <p:cNvSpPr>
              <a:spLocks noChangeShapeType="1"/>
            </p:cNvSpPr>
            <p:nvPr/>
          </p:nvSpPr>
          <p:spPr bwMode="auto">
            <a:xfrm>
              <a:off x="3634" y="2559"/>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457" name="Line 177"/>
            <p:cNvSpPr>
              <a:spLocks noChangeShapeType="1"/>
            </p:cNvSpPr>
            <p:nvPr/>
          </p:nvSpPr>
          <p:spPr bwMode="auto">
            <a:xfrm>
              <a:off x="3668" y="2558"/>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458" name="Line 178"/>
            <p:cNvSpPr>
              <a:spLocks noChangeShapeType="1"/>
            </p:cNvSpPr>
            <p:nvPr/>
          </p:nvSpPr>
          <p:spPr bwMode="auto">
            <a:xfrm>
              <a:off x="3698" y="2558"/>
              <a:ext cx="0" cy="52"/>
            </a:xfrm>
            <a:prstGeom prst="line">
              <a:avLst/>
            </a:prstGeom>
            <a:noFill/>
            <a:ln w="3175">
              <a:solidFill>
                <a:schemeClr val="tx1"/>
              </a:solidFill>
              <a:round/>
              <a:headEnd type="none" w="sm" len="sm"/>
              <a:tailEnd type="none" w="sm" len="sm"/>
            </a:ln>
            <a:effectLst/>
          </p:spPr>
          <p:txBody>
            <a:bodyPr/>
            <a:lstStyle/>
            <a:p>
              <a:endParaRPr lang="en-US"/>
            </a:p>
          </p:txBody>
        </p:sp>
        <p:sp>
          <p:nvSpPr>
            <p:cNvPr id="353459" name="Line 179"/>
            <p:cNvSpPr>
              <a:spLocks noChangeShapeType="1"/>
            </p:cNvSpPr>
            <p:nvPr/>
          </p:nvSpPr>
          <p:spPr bwMode="auto">
            <a:xfrm>
              <a:off x="3728" y="2558"/>
              <a:ext cx="0" cy="52"/>
            </a:xfrm>
            <a:prstGeom prst="line">
              <a:avLst/>
            </a:prstGeom>
            <a:noFill/>
            <a:ln w="3175">
              <a:solidFill>
                <a:schemeClr val="tx1"/>
              </a:solidFill>
              <a:round/>
              <a:headEnd type="none" w="sm" len="sm"/>
              <a:tailEnd type="none" w="sm" len="sm"/>
            </a:ln>
            <a:effectLst/>
          </p:spPr>
          <p:txBody>
            <a:bodyPr/>
            <a:lstStyle/>
            <a:p>
              <a:endParaRPr lang="en-US"/>
            </a:p>
          </p:txBody>
        </p:sp>
      </p:grpSp>
      <p:sp>
        <p:nvSpPr>
          <p:cNvPr id="353466" name="Freeform 186"/>
          <p:cNvSpPr>
            <a:spLocks/>
          </p:cNvSpPr>
          <p:nvPr/>
        </p:nvSpPr>
        <p:spPr bwMode="auto">
          <a:xfrm>
            <a:off x="3252788" y="3894138"/>
            <a:ext cx="152400" cy="227012"/>
          </a:xfrm>
          <a:custGeom>
            <a:avLst/>
            <a:gdLst/>
            <a:ahLst/>
            <a:cxnLst>
              <a:cxn ang="0">
                <a:pos x="96" y="143"/>
              </a:cxn>
              <a:cxn ang="0">
                <a:pos x="0" y="143"/>
              </a:cxn>
              <a:cxn ang="0">
                <a:pos x="48" y="0"/>
              </a:cxn>
            </a:cxnLst>
            <a:rect l="0" t="0" r="r" b="b"/>
            <a:pathLst>
              <a:path w="96" h="143">
                <a:moveTo>
                  <a:pt x="96" y="143"/>
                </a:moveTo>
                <a:lnTo>
                  <a:pt x="0" y="143"/>
                </a:lnTo>
                <a:lnTo>
                  <a:pt x="48" y="0"/>
                </a:lnTo>
              </a:path>
            </a:pathLst>
          </a:custGeom>
          <a:noFill/>
          <a:ln w="12700" cap="flat" cmpd="sng">
            <a:solidFill>
              <a:schemeClr val="tx1"/>
            </a:solidFill>
            <a:prstDash val="solid"/>
            <a:round/>
            <a:headEnd type="none" w="sm" len="sm"/>
            <a:tailEnd type="triangle" w="med" len="med"/>
          </a:ln>
          <a:effectLst/>
        </p:spPr>
        <p:txBody>
          <a:bodyPr/>
          <a:lstStyle/>
          <a:p>
            <a:endParaRPr lang="en-US"/>
          </a:p>
        </p:txBody>
      </p:sp>
      <p:sp>
        <p:nvSpPr>
          <p:cNvPr id="353468" name="Freeform 188"/>
          <p:cNvSpPr>
            <a:spLocks/>
          </p:cNvSpPr>
          <p:nvPr/>
        </p:nvSpPr>
        <p:spPr bwMode="auto">
          <a:xfrm>
            <a:off x="3048000" y="4049713"/>
            <a:ext cx="2881313" cy="471487"/>
          </a:xfrm>
          <a:custGeom>
            <a:avLst/>
            <a:gdLst/>
            <a:ahLst/>
            <a:cxnLst>
              <a:cxn ang="0">
                <a:pos x="0" y="285"/>
              </a:cxn>
              <a:cxn ang="0">
                <a:pos x="1367" y="285"/>
              </a:cxn>
              <a:cxn ang="0">
                <a:pos x="1367" y="0"/>
              </a:cxn>
              <a:cxn ang="0">
                <a:pos x="1815" y="0"/>
              </a:cxn>
              <a:cxn ang="0">
                <a:pos x="1815" y="297"/>
              </a:cxn>
            </a:cxnLst>
            <a:rect l="0" t="0" r="r" b="b"/>
            <a:pathLst>
              <a:path w="1815" h="297">
                <a:moveTo>
                  <a:pt x="0" y="285"/>
                </a:moveTo>
                <a:lnTo>
                  <a:pt x="1367" y="285"/>
                </a:lnTo>
                <a:lnTo>
                  <a:pt x="1367" y="0"/>
                </a:lnTo>
                <a:lnTo>
                  <a:pt x="1815" y="0"/>
                </a:lnTo>
                <a:lnTo>
                  <a:pt x="1815" y="297"/>
                </a:lnTo>
              </a:path>
            </a:pathLst>
          </a:custGeom>
          <a:noFill/>
          <a:ln w="28575" cap="flat" cmpd="sng">
            <a:solidFill>
              <a:schemeClr val="tx2"/>
            </a:solidFill>
            <a:prstDash val="solid"/>
            <a:round/>
            <a:headEnd type="none" w="sm" len="sm"/>
            <a:tailEnd type="none" w="sm" len="sm"/>
          </a:ln>
          <a:effectLst/>
        </p:spPr>
        <p:txBody>
          <a:bodyPr/>
          <a:lstStyle/>
          <a:p>
            <a:endParaRPr lang="en-US"/>
          </a:p>
        </p:txBody>
      </p:sp>
      <p:sp>
        <p:nvSpPr>
          <p:cNvPr id="353471" name="Rectangle 191"/>
          <p:cNvSpPr>
            <a:spLocks noChangeArrowheads="1"/>
          </p:cNvSpPr>
          <p:nvPr/>
        </p:nvSpPr>
        <p:spPr bwMode="auto">
          <a:xfrm>
            <a:off x="5760415" y="1883460"/>
            <a:ext cx="355600" cy="74930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latin typeface="Arial" charset="0"/>
                <a:sym typeface="Symbol" pitchFamily="18" charset="2"/>
              </a:rPr>
              <a:t></a:t>
            </a:r>
          </a:p>
        </p:txBody>
      </p:sp>
      <p:sp>
        <p:nvSpPr>
          <p:cNvPr id="353472" name="Rectangle 192"/>
          <p:cNvSpPr>
            <a:spLocks noChangeArrowheads="1"/>
          </p:cNvSpPr>
          <p:nvPr/>
        </p:nvSpPr>
        <p:spPr bwMode="auto">
          <a:xfrm>
            <a:off x="5034928" y="2251138"/>
            <a:ext cx="355600" cy="749300"/>
          </a:xfrm>
          <a:prstGeom prst="rect">
            <a:avLst/>
          </a:prstGeom>
          <a:noFill/>
          <a:ln w="12700">
            <a:noFill/>
            <a:miter lim="800000"/>
            <a:headEnd type="none" w="sm" len="sm"/>
            <a:tailEnd type="none" w="sm" len="sm"/>
          </a:ln>
          <a:effectLst/>
        </p:spPr>
        <p:txBody>
          <a:bodyPr wrap="none">
            <a:spAutoFit/>
          </a:bodyPr>
          <a:lstStyle/>
          <a:p>
            <a:r>
              <a:rPr lang="en-US" sz="5400" dirty="0">
                <a:solidFill>
                  <a:schemeClr val="tx2"/>
                </a:solidFill>
                <a:latin typeface="Arial" charset="0"/>
                <a:sym typeface="Symbol" pitchFamily="18" charset="2"/>
              </a:rPr>
              <a:t></a:t>
            </a:r>
          </a:p>
        </p:txBody>
      </p:sp>
      <p:grpSp>
        <p:nvGrpSpPr>
          <p:cNvPr id="353481" name="Group 201"/>
          <p:cNvGrpSpPr>
            <a:grpSpLocks/>
          </p:cNvGrpSpPr>
          <p:nvPr/>
        </p:nvGrpSpPr>
        <p:grpSpPr bwMode="auto">
          <a:xfrm>
            <a:off x="3074988" y="1706564"/>
            <a:ext cx="2863850" cy="649288"/>
            <a:chOff x="1937" y="1075"/>
            <a:chExt cx="1804" cy="409"/>
          </a:xfrm>
        </p:grpSpPr>
        <p:grpSp>
          <p:nvGrpSpPr>
            <p:cNvPr id="353482" name="Group 202"/>
            <p:cNvGrpSpPr>
              <a:grpSpLocks/>
            </p:cNvGrpSpPr>
            <p:nvPr/>
          </p:nvGrpSpPr>
          <p:grpSpPr bwMode="auto">
            <a:xfrm>
              <a:off x="1937" y="1178"/>
              <a:ext cx="1804" cy="217"/>
              <a:chOff x="1937" y="1347"/>
              <a:chExt cx="1824" cy="217"/>
            </a:xfrm>
          </p:grpSpPr>
          <p:sp>
            <p:nvSpPr>
              <p:cNvPr id="353483" name="Line 203"/>
              <p:cNvSpPr>
                <a:spLocks noChangeShapeType="1"/>
              </p:cNvSpPr>
              <p:nvPr/>
            </p:nvSpPr>
            <p:spPr bwMode="auto">
              <a:xfrm flipV="1">
                <a:off x="1937" y="1347"/>
                <a:ext cx="0" cy="217"/>
              </a:xfrm>
              <a:prstGeom prst="line">
                <a:avLst/>
              </a:prstGeom>
              <a:noFill/>
              <a:ln w="12700" cap="rnd">
                <a:solidFill>
                  <a:schemeClr val="tx1"/>
                </a:solidFill>
                <a:round/>
                <a:headEnd/>
                <a:tailEnd/>
              </a:ln>
              <a:effectLst/>
            </p:spPr>
            <p:txBody>
              <a:bodyPr wrap="none" anchor="ctr"/>
              <a:lstStyle/>
              <a:p>
                <a:endParaRPr lang="en-US"/>
              </a:p>
            </p:txBody>
          </p:sp>
          <p:sp>
            <p:nvSpPr>
              <p:cNvPr id="353484" name="Line 204"/>
              <p:cNvSpPr>
                <a:spLocks noChangeShapeType="1"/>
              </p:cNvSpPr>
              <p:nvPr/>
            </p:nvSpPr>
            <p:spPr bwMode="auto">
              <a:xfrm flipV="1">
                <a:off x="3761" y="1347"/>
                <a:ext cx="0" cy="217"/>
              </a:xfrm>
              <a:prstGeom prst="line">
                <a:avLst/>
              </a:prstGeom>
              <a:noFill/>
              <a:ln w="12700" cap="rnd">
                <a:solidFill>
                  <a:schemeClr val="tx1"/>
                </a:solidFill>
                <a:round/>
                <a:headEnd/>
                <a:tailEnd/>
              </a:ln>
              <a:effectLst/>
            </p:spPr>
            <p:txBody>
              <a:bodyPr wrap="none" anchor="ctr"/>
              <a:lstStyle/>
              <a:p>
                <a:endParaRPr lang="en-US"/>
              </a:p>
            </p:txBody>
          </p:sp>
        </p:grpSp>
        <p:sp>
          <p:nvSpPr>
            <p:cNvPr id="353485" name="Line 205"/>
            <p:cNvSpPr>
              <a:spLocks noChangeShapeType="1"/>
            </p:cNvSpPr>
            <p:nvPr/>
          </p:nvSpPr>
          <p:spPr bwMode="auto">
            <a:xfrm>
              <a:off x="3314" y="1283"/>
              <a:ext cx="427" cy="0"/>
            </a:xfrm>
            <a:prstGeom prst="line">
              <a:avLst/>
            </a:prstGeom>
            <a:noFill/>
            <a:ln w="12700" cap="rnd">
              <a:solidFill>
                <a:schemeClr val="tx1"/>
              </a:solidFill>
              <a:round/>
              <a:headEnd/>
              <a:tailEnd type="triangle" w="med" len="med"/>
            </a:ln>
            <a:effectLst/>
          </p:spPr>
          <p:txBody>
            <a:bodyPr wrap="none" anchor="ctr"/>
            <a:lstStyle/>
            <a:p>
              <a:endParaRPr lang="en-US"/>
            </a:p>
          </p:txBody>
        </p:sp>
        <p:sp>
          <p:nvSpPr>
            <p:cNvPr id="353486" name="Line 206"/>
            <p:cNvSpPr>
              <a:spLocks noChangeShapeType="1"/>
            </p:cNvSpPr>
            <p:nvPr/>
          </p:nvSpPr>
          <p:spPr bwMode="auto">
            <a:xfrm>
              <a:off x="1937" y="1283"/>
              <a:ext cx="332" cy="0"/>
            </a:xfrm>
            <a:prstGeom prst="line">
              <a:avLst/>
            </a:prstGeom>
            <a:noFill/>
            <a:ln w="12700" cap="rnd">
              <a:solidFill>
                <a:schemeClr val="tx1"/>
              </a:solidFill>
              <a:round/>
              <a:headEnd type="triangle" w="med" len="med"/>
              <a:tailEnd/>
            </a:ln>
            <a:effectLst/>
          </p:spPr>
          <p:txBody>
            <a:bodyPr wrap="none" anchor="ctr"/>
            <a:lstStyle/>
            <a:p>
              <a:endParaRPr lang="en-US"/>
            </a:p>
          </p:txBody>
        </p:sp>
        <p:sp>
          <p:nvSpPr>
            <p:cNvPr id="353487" name="Text Box 207"/>
            <p:cNvSpPr txBox="1">
              <a:spLocks noChangeArrowheads="1"/>
            </p:cNvSpPr>
            <p:nvPr/>
          </p:nvSpPr>
          <p:spPr bwMode="auto">
            <a:xfrm>
              <a:off x="2290" y="1075"/>
              <a:ext cx="1000" cy="244"/>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dirty="0" err="1">
                  <a:latin typeface="Arial" charset="0"/>
                </a:rPr>
                <a:t>f</a:t>
              </a:r>
              <a:r>
                <a:rPr lang="en-US" sz="1600" baseline="-25000" dirty="0" err="1">
                  <a:latin typeface="Arial" charset="0"/>
                </a:rPr>
                <a:t>PWM</a:t>
              </a:r>
              <a:r>
                <a:rPr lang="en-US" sz="1600" dirty="0">
                  <a:latin typeface="Arial" charset="0"/>
                </a:rPr>
                <a:t> = </a:t>
              </a:r>
              <a:r>
                <a:rPr lang="en-US" sz="1600" dirty="0" smtClean="0">
                  <a:latin typeface="Arial" charset="0"/>
                </a:rPr>
                <a:t>100 </a:t>
              </a:r>
              <a:r>
                <a:rPr lang="en-US" sz="1600" dirty="0">
                  <a:latin typeface="Arial" charset="0"/>
                </a:rPr>
                <a:t>kHz</a:t>
              </a:r>
            </a:p>
          </p:txBody>
        </p:sp>
        <p:sp>
          <p:nvSpPr>
            <p:cNvPr id="353488" name="Text Box 208"/>
            <p:cNvSpPr txBox="1">
              <a:spLocks noChangeArrowheads="1"/>
            </p:cNvSpPr>
            <p:nvPr/>
          </p:nvSpPr>
          <p:spPr bwMode="auto">
            <a:xfrm>
              <a:off x="2303" y="1240"/>
              <a:ext cx="960" cy="244"/>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b="0" dirty="0">
                  <a:latin typeface="Arial" charset="0"/>
                </a:rPr>
                <a:t>(T</a:t>
              </a:r>
              <a:r>
                <a:rPr lang="en-US" sz="1600" b="0" baseline="-25000" dirty="0">
                  <a:latin typeface="Arial" charset="0"/>
                </a:rPr>
                <a:t>PWM</a:t>
              </a:r>
              <a:r>
                <a:rPr lang="en-US" sz="1600" b="0" dirty="0">
                  <a:latin typeface="Arial" charset="0"/>
                </a:rPr>
                <a:t> = </a:t>
              </a:r>
              <a:r>
                <a:rPr lang="en-US" sz="1600" b="0" dirty="0" smtClean="0">
                  <a:latin typeface="Arial" charset="0"/>
                </a:rPr>
                <a:t>10 </a:t>
              </a:r>
              <a:r>
                <a:rPr lang="en-US" sz="1600" b="0" dirty="0">
                  <a:latin typeface="Arial" charset="0"/>
                  <a:sym typeface="Symbol" pitchFamily="18" charset="2"/>
                </a:rPr>
                <a:t>s)</a:t>
              </a:r>
              <a:endParaRPr lang="en-US" sz="1600" b="0" dirty="0">
                <a:latin typeface="Arial" charset="0"/>
              </a:endParaRPr>
            </a:p>
          </p:txBody>
        </p:sp>
      </p:grpSp>
      <p:sp>
        <p:nvSpPr>
          <p:cNvPr id="353489" name="Text Box 209"/>
          <p:cNvSpPr txBox="1">
            <a:spLocks noChangeArrowheads="1"/>
          </p:cNvSpPr>
          <p:nvPr/>
        </p:nvSpPr>
        <p:spPr bwMode="auto">
          <a:xfrm>
            <a:off x="3414630" y="4129088"/>
            <a:ext cx="1625766" cy="387798"/>
          </a:xfrm>
          <a:prstGeom prst="rect">
            <a:avLst/>
          </a:prstGeom>
          <a:noFill/>
          <a:ln w="12700" cap="rnd">
            <a:noFill/>
            <a:miter lim="800000"/>
            <a:headEnd/>
            <a:tailEnd/>
          </a:ln>
          <a:effectLst/>
        </p:spPr>
        <p:txBody>
          <a:bodyPr wrap="none">
            <a:spAutoFit/>
          </a:bodyPr>
          <a:lstStyle/>
          <a:p>
            <a:pPr algn="ctr">
              <a:lnSpc>
                <a:spcPct val="120000"/>
              </a:lnSpc>
              <a:spcBef>
                <a:spcPct val="0"/>
              </a:spcBef>
            </a:pPr>
            <a:r>
              <a:rPr lang="en-US" sz="1600" b="0" dirty="0">
                <a:latin typeface="Arial" charset="0"/>
              </a:rPr>
              <a:t>(T</a:t>
            </a:r>
            <a:r>
              <a:rPr lang="en-US" sz="1600" b="0" baseline="-25000" dirty="0">
                <a:latin typeface="Arial" charset="0"/>
              </a:rPr>
              <a:t>TBCLK</a:t>
            </a:r>
            <a:r>
              <a:rPr lang="en-US" sz="1600" b="0" dirty="0">
                <a:latin typeface="Arial" charset="0"/>
              </a:rPr>
              <a:t> = </a:t>
            </a:r>
            <a:r>
              <a:rPr lang="en-US" sz="1600" b="0" dirty="0" smtClean="0">
                <a:latin typeface="Arial" charset="0"/>
              </a:rPr>
              <a:t>10 </a:t>
            </a:r>
            <a:r>
              <a:rPr lang="en-US" sz="1600" b="0" dirty="0">
                <a:latin typeface="Arial" charset="0"/>
              </a:rPr>
              <a:t>ns)</a:t>
            </a: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dirty="0" err="1"/>
              <a:t>ePWM</a:t>
            </a:r>
            <a:r>
              <a:rPr lang="en-US" dirty="0"/>
              <a:t> Dead-Band 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1146700774"/>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6331"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476385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noFill/>
          <a:ln/>
        </p:spPr>
        <p:txBody>
          <a:bodyPr lIns="90488" tIns="44450" rIns="90488" bIns="44450" anchor="ctr"/>
          <a:lstStyle/>
          <a:p>
            <a:r>
              <a:rPr lang="en-US" dirty="0"/>
              <a:t>Motivation for Dead-Band</a:t>
            </a:r>
          </a:p>
        </p:txBody>
      </p:sp>
      <p:sp>
        <p:nvSpPr>
          <p:cNvPr id="23" name="Content Placeholder 22"/>
          <p:cNvSpPr>
            <a:spLocks noGrp="1"/>
          </p:cNvSpPr>
          <p:nvPr>
            <p:ph idx="1"/>
          </p:nvPr>
        </p:nvSpPr>
        <p:spPr>
          <a:xfrm>
            <a:off x="50334" y="3967786"/>
            <a:ext cx="9049805" cy="1013064"/>
          </a:xfrm>
          <a:solidFill>
            <a:schemeClr val="accent2"/>
          </a:solidFill>
        </p:spPr>
        <p:txBody>
          <a:bodyPr>
            <a:normAutofit lnSpcReduction="10000"/>
          </a:bodyPr>
          <a:lstStyle/>
          <a:p>
            <a:r>
              <a:rPr lang="en-US" sz="2800" dirty="0" smtClean="0"/>
              <a:t>Transistor gates turn on faster than they shut off</a:t>
            </a:r>
          </a:p>
          <a:p>
            <a:r>
              <a:rPr lang="en-US" sz="2800" dirty="0" smtClean="0"/>
              <a:t>Short circuit if both gates are on at the same time!</a:t>
            </a:r>
            <a:endParaRPr lang="en-US" sz="2800" dirty="0"/>
          </a:p>
        </p:txBody>
      </p:sp>
      <p:grpSp>
        <p:nvGrpSpPr>
          <p:cNvPr id="2" name="Group 1"/>
          <p:cNvGrpSpPr/>
          <p:nvPr/>
        </p:nvGrpSpPr>
        <p:grpSpPr>
          <a:xfrm>
            <a:off x="456495" y="689179"/>
            <a:ext cx="8128369" cy="3043238"/>
            <a:chOff x="238381" y="1295400"/>
            <a:chExt cx="8128369" cy="3043238"/>
          </a:xfrm>
        </p:grpSpPr>
        <p:sp>
          <p:nvSpPr>
            <p:cNvPr id="144387" name="Line 3"/>
            <p:cNvSpPr>
              <a:spLocks noChangeShapeType="1"/>
            </p:cNvSpPr>
            <p:nvPr/>
          </p:nvSpPr>
          <p:spPr bwMode="auto">
            <a:xfrm>
              <a:off x="5586730" y="1997075"/>
              <a:ext cx="0" cy="368300"/>
            </a:xfrm>
            <a:prstGeom prst="line">
              <a:avLst/>
            </a:prstGeom>
            <a:noFill/>
            <a:ln w="25400">
              <a:solidFill>
                <a:schemeClr val="tx1"/>
              </a:solidFill>
              <a:round/>
              <a:headEnd/>
              <a:tailEnd/>
            </a:ln>
            <a:effectLst/>
          </p:spPr>
          <p:txBody>
            <a:bodyPr wrap="none" anchor="ctr"/>
            <a:lstStyle/>
            <a:p>
              <a:endParaRPr lang="en-US">
                <a:effectLst/>
              </a:endParaRPr>
            </a:p>
          </p:txBody>
        </p:sp>
        <p:sp>
          <p:nvSpPr>
            <p:cNvPr id="144388" name="Line 4"/>
            <p:cNvSpPr>
              <a:spLocks noChangeShapeType="1"/>
            </p:cNvSpPr>
            <p:nvPr/>
          </p:nvSpPr>
          <p:spPr bwMode="auto">
            <a:xfrm flipV="1">
              <a:off x="5593080" y="1852613"/>
              <a:ext cx="171450" cy="269875"/>
            </a:xfrm>
            <a:prstGeom prst="line">
              <a:avLst/>
            </a:prstGeom>
            <a:noFill/>
            <a:ln w="12700">
              <a:solidFill>
                <a:schemeClr val="tx1"/>
              </a:solidFill>
              <a:round/>
              <a:headEnd/>
              <a:tailEnd/>
            </a:ln>
            <a:effectLst/>
          </p:spPr>
          <p:txBody>
            <a:bodyPr wrap="none" anchor="ctr"/>
            <a:lstStyle/>
            <a:p>
              <a:endParaRPr lang="en-US">
                <a:effectLst/>
              </a:endParaRPr>
            </a:p>
          </p:txBody>
        </p:sp>
        <p:sp>
          <p:nvSpPr>
            <p:cNvPr id="144390" name="Line 6"/>
            <p:cNvSpPr>
              <a:spLocks noChangeShapeType="1"/>
            </p:cNvSpPr>
            <p:nvPr/>
          </p:nvSpPr>
          <p:spPr bwMode="auto">
            <a:xfrm flipH="1">
              <a:off x="5193030" y="2192338"/>
              <a:ext cx="384175"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395" name="Line 11"/>
            <p:cNvSpPr>
              <a:spLocks noChangeShapeType="1"/>
            </p:cNvSpPr>
            <p:nvPr/>
          </p:nvSpPr>
          <p:spPr bwMode="auto">
            <a:xfrm flipV="1">
              <a:off x="5956618" y="2255838"/>
              <a:ext cx="0" cy="257175"/>
            </a:xfrm>
            <a:prstGeom prst="line">
              <a:avLst/>
            </a:prstGeom>
            <a:noFill/>
            <a:ln w="12700">
              <a:solidFill>
                <a:schemeClr val="tx1"/>
              </a:solidFill>
              <a:round/>
              <a:headEnd/>
              <a:tailEnd/>
            </a:ln>
            <a:effectLst/>
          </p:spPr>
          <p:txBody>
            <a:bodyPr wrap="none" anchor="ctr"/>
            <a:lstStyle/>
            <a:p>
              <a:endParaRPr lang="en-US">
                <a:effectLst/>
              </a:endParaRPr>
            </a:p>
          </p:txBody>
        </p:sp>
        <p:sp>
          <p:nvSpPr>
            <p:cNvPr id="144398" name="Line 14"/>
            <p:cNvSpPr>
              <a:spLocks noChangeShapeType="1"/>
            </p:cNvSpPr>
            <p:nvPr/>
          </p:nvSpPr>
          <p:spPr bwMode="auto">
            <a:xfrm>
              <a:off x="5870893" y="2133600"/>
              <a:ext cx="173037"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00" name="Line 16"/>
            <p:cNvSpPr>
              <a:spLocks noChangeShapeType="1"/>
            </p:cNvSpPr>
            <p:nvPr/>
          </p:nvSpPr>
          <p:spPr bwMode="auto">
            <a:xfrm>
              <a:off x="5586730" y="3195638"/>
              <a:ext cx="0" cy="368300"/>
            </a:xfrm>
            <a:prstGeom prst="line">
              <a:avLst/>
            </a:prstGeom>
            <a:noFill/>
            <a:ln w="25400">
              <a:solidFill>
                <a:schemeClr val="tx1"/>
              </a:solidFill>
              <a:round/>
              <a:headEnd/>
              <a:tailEnd/>
            </a:ln>
            <a:effectLst/>
          </p:spPr>
          <p:txBody>
            <a:bodyPr wrap="none" anchor="ctr"/>
            <a:lstStyle/>
            <a:p>
              <a:endParaRPr lang="en-US">
                <a:effectLst/>
              </a:endParaRPr>
            </a:p>
          </p:txBody>
        </p:sp>
        <p:sp>
          <p:nvSpPr>
            <p:cNvPr id="144401" name="Line 17"/>
            <p:cNvSpPr>
              <a:spLocks noChangeShapeType="1"/>
            </p:cNvSpPr>
            <p:nvPr/>
          </p:nvSpPr>
          <p:spPr bwMode="auto">
            <a:xfrm flipV="1">
              <a:off x="5593080" y="3057525"/>
              <a:ext cx="176213" cy="265113"/>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03" name="Line 19"/>
            <p:cNvSpPr>
              <a:spLocks noChangeShapeType="1"/>
            </p:cNvSpPr>
            <p:nvPr/>
          </p:nvSpPr>
          <p:spPr bwMode="auto">
            <a:xfrm flipH="1">
              <a:off x="5193030" y="3389313"/>
              <a:ext cx="384175"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11" name="Line 27"/>
            <p:cNvSpPr>
              <a:spLocks noChangeShapeType="1"/>
            </p:cNvSpPr>
            <p:nvPr/>
          </p:nvSpPr>
          <p:spPr bwMode="auto">
            <a:xfrm>
              <a:off x="5870893" y="3327400"/>
              <a:ext cx="173037"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13" name="Line 29"/>
            <p:cNvSpPr>
              <a:spLocks noChangeShapeType="1"/>
            </p:cNvSpPr>
            <p:nvPr/>
          </p:nvSpPr>
          <p:spPr bwMode="auto">
            <a:xfrm flipH="1">
              <a:off x="4819968" y="1550988"/>
              <a:ext cx="1498600"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14" name="Line 30"/>
            <p:cNvSpPr>
              <a:spLocks noChangeShapeType="1"/>
            </p:cNvSpPr>
            <p:nvPr/>
          </p:nvSpPr>
          <p:spPr bwMode="auto">
            <a:xfrm flipH="1">
              <a:off x="4819968" y="3963988"/>
              <a:ext cx="1498600"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15" name="Line 31"/>
            <p:cNvSpPr>
              <a:spLocks noChangeShapeType="1"/>
            </p:cNvSpPr>
            <p:nvPr/>
          </p:nvSpPr>
          <p:spPr bwMode="auto">
            <a:xfrm>
              <a:off x="5772468" y="2757488"/>
              <a:ext cx="958850" cy="0"/>
            </a:xfrm>
            <a:prstGeom prst="line">
              <a:avLst/>
            </a:prstGeom>
            <a:noFill/>
            <a:ln w="12700">
              <a:solidFill>
                <a:schemeClr val="tx1"/>
              </a:solidFill>
              <a:round/>
              <a:headEnd/>
              <a:tailEnd type="oval" w="med" len="med"/>
            </a:ln>
            <a:effectLst/>
          </p:spPr>
          <p:txBody>
            <a:bodyPr wrap="none" anchor="ctr"/>
            <a:lstStyle/>
            <a:p>
              <a:endParaRPr lang="en-US">
                <a:effectLst/>
              </a:endParaRPr>
            </a:p>
          </p:txBody>
        </p:sp>
        <p:sp>
          <p:nvSpPr>
            <p:cNvPr id="144416" name="Rectangle 32"/>
            <p:cNvSpPr>
              <a:spLocks noChangeArrowheads="1"/>
            </p:cNvSpPr>
            <p:nvPr/>
          </p:nvSpPr>
          <p:spPr bwMode="auto">
            <a:xfrm>
              <a:off x="6767830" y="2514600"/>
              <a:ext cx="1598920" cy="1197764"/>
            </a:xfrm>
            <a:prstGeom prst="rect">
              <a:avLst/>
            </a:prstGeom>
            <a:noFill/>
            <a:ln w="12700">
              <a:noFill/>
              <a:miter lim="800000"/>
              <a:headEnd/>
              <a:tailEnd/>
            </a:ln>
            <a:effectLst/>
          </p:spPr>
          <p:txBody>
            <a:bodyPr wrap="square" lIns="90488" tIns="44450" rIns="90488" bIns="44450">
              <a:spAutoFit/>
            </a:bodyPr>
            <a:lstStyle/>
            <a:p>
              <a:pPr>
                <a:lnSpc>
                  <a:spcPct val="100000"/>
                </a:lnSpc>
                <a:spcBef>
                  <a:spcPct val="0"/>
                </a:spcBef>
              </a:pPr>
              <a:r>
                <a:rPr lang="en-US" sz="2400" dirty="0">
                  <a:effectLst/>
                  <a:latin typeface="Arial" charset="0"/>
                </a:rPr>
                <a:t>to power switching device</a:t>
              </a:r>
            </a:p>
          </p:txBody>
        </p:sp>
        <p:sp>
          <p:nvSpPr>
            <p:cNvPr id="144417" name="Rectangle 33"/>
            <p:cNvSpPr>
              <a:spLocks noChangeArrowheads="1"/>
            </p:cNvSpPr>
            <p:nvPr/>
          </p:nvSpPr>
          <p:spPr bwMode="auto">
            <a:xfrm>
              <a:off x="6348730" y="1295400"/>
              <a:ext cx="1720024" cy="4591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400" dirty="0">
                  <a:effectLst/>
                  <a:latin typeface="Arial" charset="0"/>
                </a:rPr>
                <a:t>supply rail</a:t>
              </a:r>
            </a:p>
          </p:txBody>
        </p:sp>
        <p:grpSp>
          <p:nvGrpSpPr>
            <p:cNvPr id="144418" name="Group 34"/>
            <p:cNvGrpSpPr>
              <a:grpSpLocks/>
            </p:cNvGrpSpPr>
            <p:nvPr/>
          </p:nvGrpSpPr>
          <p:grpSpPr bwMode="auto">
            <a:xfrm>
              <a:off x="4959668" y="4186238"/>
              <a:ext cx="368300" cy="152400"/>
              <a:chOff x="3196" y="2736"/>
              <a:chExt cx="232" cy="96"/>
            </a:xfrm>
          </p:grpSpPr>
          <p:sp>
            <p:nvSpPr>
              <p:cNvPr id="144419" name="Line 35"/>
              <p:cNvSpPr>
                <a:spLocks noChangeShapeType="1"/>
              </p:cNvSpPr>
              <p:nvPr/>
            </p:nvSpPr>
            <p:spPr bwMode="auto">
              <a:xfrm>
                <a:off x="3196" y="2736"/>
                <a:ext cx="232"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20" name="Line 36"/>
              <p:cNvSpPr>
                <a:spLocks noChangeShapeType="1"/>
              </p:cNvSpPr>
              <p:nvPr/>
            </p:nvSpPr>
            <p:spPr bwMode="auto">
              <a:xfrm>
                <a:off x="3244" y="2784"/>
                <a:ext cx="136"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21" name="Line 37"/>
              <p:cNvSpPr>
                <a:spLocks noChangeShapeType="1"/>
              </p:cNvSpPr>
              <p:nvPr/>
            </p:nvSpPr>
            <p:spPr bwMode="auto">
              <a:xfrm>
                <a:off x="3292" y="2832"/>
                <a:ext cx="40" cy="0"/>
              </a:xfrm>
              <a:prstGeom prst="line">
                <a:avLst/>
              </a:prstGeom>
              <a:noFill/>
              <a:ln w="12700">
                <a:solidFill>
                  <a:schemeClr val="tx1"/>
                </a:solidFill>
                <a:round/>
                <a:headEnd/>
                <a:tailEnd/>
              </a:ln>
              <a:effectLst/>
            </p:spPr>
            <p:txBody>
              <a:bodyPr wrap="none" anchor="ctr"/>
              <a:lstStyle/>
              <a:p>
                <a:endParaRPr lang="en-US">
                  <a:effectLst/>
                </a:endParaRPr>
              </a:p>
            </p:txBody>
          </p:sp>
        </p:grpSp>
        <p:sp>
          <p:nvSpPr>
            <p:cNvPr id="144422" name="Line 38"/>
            <p:cNvSpPr>
              <a:spLocks noChangeShapeType="1"/>
            </p:cNvSpPr>
            <p:nvPr/>
          </p:nvSpPr>
          <p:spPr bwMode="auto">
            <a:xfrm>
              <a:off x="5143818" y="3963988"/>
              <a:ext cx="0" cy="215900"/>
            </a:xfrm>
            <a:prstGeom prst="line">
              <a:avLst/>
            </a:prstGeom>
            <a:noFill/>
            <a:ln w="12700">
              <a:solidFill>
                <a:schemeClr val="tx1"/>
              </a:solidFill>
              <a:round/>
              <a:headEnd/>
              <a:tailEnd/>
            </a:ln>
            <a:effectLst/>
          </p:spPr>
          <p:txBody>
            <a:bodyPr wrap="none" anchor="ctr"/>
            <a:lstStyle/>
            <a:p>
              <a:endParaRPr lang="en-US">
                <a:effectLst/>
              </a:endParaRPr>
            </a:p>
          </p:txBody>
        </p:sp>
        <p:sp>
          <p:nvSpPr>
            <p:cNvPr id="144423" name="Rectangle 39"/>
            <p:cNvSpPr>
              <a:spLocks noChangeArrowheads="1"/>
            </p:cNvSpPr>
            <p:nvPr/>
          </p:nvSpPr>
          <p:spPr bwMode="auto">
            <a:xfrm>
              <a:off x="238381" y="2514600"/>
              <a:ext cx="3295775" cy="828432"/>
            </a:xfrm>
            <a:prstGeom prst="rect">
              <a:avLst/>
            </a:prstGeom>
            <a:noFill/>
            <a:ln w="12700">
              <a:noFill/>
              <a:miter lim="800000"/>
              <a:headEnd/>
              <a:tailEnd/>
            </a:ln>
            <a:effectLst/>
          </p:spPr>
          <p:txBody>
            <a:bodyPr wrap="none" lIns="90488" tIns="44450" rIns="90488" bIns="44450">
              <a:spAutoFit/>
            </a:bodyPr>
            <a:lstStyle/>
            <a:p>
              <a:pPr algn="ctr">
                <a:lnSpc>
                  <a:spcPct val="100000"/>
                </a:lnSpc>
                <a:spcBef>
                  <a:spcPct val="0"/>
                </a:spcBef>
              </a:pPr>
              <a:r>
                <a:rPr lang="en-US" sz="2400" dirty="0">
                  <a:effectLst/>
                  <a:latin typeface="Arial" charset="0"/>
                </a:rPr>
                <a:t>gate signals are</a:t>
              </a:r>
            </a:p>
            <a:p>
              <a:pPr algn="ctr">
                <a:lnSpc>
                  <a:spcPct val="100000"/>
                </a:lnSpc>
                <a:spcBef>
                  <a:spcPct val="0"/>
                </a:spcBef>
              </a:pPr>
              <a:r>
                <a:rPr lang="en-US" sz="2400" dirty="0">
                  <a:effectLst/>
                  <a:latin typeface="Arial" charset="0"/>
                </a:rPr>
                <a:t>complementary PWM</a:t>
              </a:r>
            </a:p>
          </p:txBody>
        </p:sp>
        <p:sp>
          <p:nvSpPr>
            <p:cNvPr id="144424" name="Line 40"/>
            <p:cNvSpPr>
              <a:spLocks noChangeShapeType="1"/>
            </p:cNvSpPr>
            <p:nvPr/>
          </p:nvSpPr>
          <p:spPr bwMode="auto">
            <a:xfrm flipV="1">
              <a:off x="3168968" y="2217738"/>
              <a:ext cx="1282700" cy="546100"/>
            </a:xfrm>
            <a:prstGeom prst="line">
              <a:avLst/>
            </a:prstGeom>
            <a:noFill/>
            <a:ln w="12700">
              <a:solidFill>
                <a:schemeClr val="tx1"/>
              </a:solidFill>
              <a:round/>
              <a:headEnd/>
              <a:tailEnd type="triangle" w="med" len="med"/>
            </a:ln>
            <a:effectLst/>
          </p:spPr>
          <p:txBody>
            <a:bodyPr wrap="none" anchor="ctr"/>
            <a:lstStyle/>
            <a:p>
              <a:endParaRPr lang="en-US">
                <a:effectLst/>
              </a:endParaRPr>
            </a:p>
          </p:txBody>
        </p:sp>
        <p:sp>
          <p:nvSpPr>
            <p:cNvPr id="144425" name="Line 41"/>
            <p:cNvSpPr>
              <a:spLocks noChangeShapeType="1"/>
            </p:cNvSpPr>
            <p:nvPr/>
          </p:nvSpPr>
          <p:spPr bwMode="auto">
            <a:xfrm>
              <a:off x="3168968" y="2763838"/>
              <a:ext cx="1206500" cy="596900"/>
            </a:xfrm>
            <a:prstGeom prst="line">
              <a:avLst/>
            </a:prstGeom>
            <a:noFill/>
            <a:ln w="12700">
              <a:solidFill>
                <a:schemeClr val="tx1"/>
              </a:solidFill>
              <a:round/>
              <a:headEnd/>
              <a:tailEnd type="triangle" w="med" len="med"/>
            </a:ln>
            <a:effectLst/>
          </p:spPr>
          <p:txBody>
            <a:bodyPr wrap="none" anchor="ctr"/>
            <a:lstStyle/>
            <a:p>
              <a:endParaRPr lang="en-US">
                <a:effectLst/>
              </a:endParaRPr>
            </a:p>
          </p:txBody>
        </p:sp>
        <p:sp>
          <p:nvSpPr>
            <p:cNvPr id="144427" name="Freeform 43"/>
            <p:cNvSpPr>
              <a:spLocks/>
            </p:cNvSpPr>
            <p:nvPr/>
          </p:nvSpPr>
          <p:spPr bwMode="auto">
            <a:xfrm>
              <a:off x="4534218" y="1995488"/>
              <a:ext cx="611187" cy="382587"/>
            </a:xfrm>
            <a:custGeom>
              <a:avLst/>
              <a:gdLst/>
              <a:ahLst/>
              <a:cxnLst>
                <a:cxn ang="0">
                  <a:pos x="0" y="240"/>
                </a:cxn>
                <a:cxn ang="0">
                  <a:pos x="0" y="0"/>
                </a:cxn>
                <a:cxn ang="0">
                  <a:pos x="144" y="0"/>
                </a:cxn>
                <a:cxn ang="0">
                  <a:pos x="144" y="240"/>
                </a:cxn>
                <a:cxn ang="0">
                  <a:pos x="192" y="240"/>
                </a:cxn>
                <a:cxn ang="0">
                  <a:pos x="192" y="0"/>
                </a:cxn>
                <a:cxn ang="0">
                  <a:pos x="336" y="0"/>
                </a:cxn>
                <a:cxn ang="0">
                  <a:pos x="336" y="240"/>
                </a:cxn>
                <a:cxn ang="0">
                  <a:pos x="384" y="240"/>
                </a:cxn>
              </a:cxnLst>
              <a:rect l="0" t="0" r="r" b="b"/>
              <a:pathLst>
                <a:path w="385" h="241">
                  <a:moveTo>
                    <a:pt x="0" y="240"/>
                  </a:moveTo>
                  <a:lnTo>
                    <a:pt x="0" y="0"/>
                  </a:lnTo>
                  <a:lnTo>
                    <a:pt x="144" y="0"/>
                  </a:lnTo>
                  <a:lnTo>
                    <a:pt x="144" y="240"/>
                  </a:lnTo>
                  <a:lnTo>
                    <a:pt x="192" y="240"/>
                  </a:lnTo>
                  <a:lnTo>
                    <a:pt x="192" y="0"/>
                  </a:lnTo>
                  <a:lnTo>
                    <a:pt x="336" y="0"/>
                  </a:lnTo>
                  <a:lnTo>
                    <a:pt x="336" y="240"/>
                  </a:lnTo>
                  <a:lnTo>
                    <a:pt x="384" y="240"/>
                  </a:lnTo>
                </a:path>
              </a:pathLst>
            </a:custGeom>
            <a:noFill/>
            <a:ln w="12700" cap="rnd" cmpd="sng">
              <a:solidFill>
                <a:schemeClr val="tx2"/>
              </a:solidFill>
              <a:prstDash val="solid"/>
              <a:round/>
              <a:headEnd type="none" w="med" len="med"/>
              <a:tailEnd type="none" w="med" len="med"/>
            </a:ln>
            <a:effectLst/>
          </p:spPr>
          <p:txBody>
            <a:bodyPr/>
            <a:lstStyle/>
            <a:p>
              <a:endParaRPr lang="en-US">
                <a:effectLst/>
              </a:endParaRPr>
            </a:p>
          </p:txBody>
        </p:sp>
        <p:sp>
          <p:nvSpPr>
            <p:cNvPr id="144428" name="Freeform 44"/>
            <p:cNvSpPr>
              <a:spLocks/>
            </p:cNvSpPr>
            <p:nvPr/>
          </p:nvSpPr>
          <p:spPr bwMode="auto">
            <a:xfrm>
              <a:off x="4534218" y="3138488"/>
              <a:ext cx="611187" cy="382587"/>
            </a:xfrm>
            <a:custGeom>
              <a:avLst/>
              <a:gdLst/>
              <a:ahLst/>
              <a:cxnLst>
                <a:cxn ang="0">
                  <a:pos x="0" y="0"/>
                </a:cxn>
                <a:cxn ang="0">
                  <a:pos x="0" y="240"/>
                </a:cxn>
                <a:cxn ang="0">
                  <a:pos x="144" y="240"/>
                </a:cxn>
                <a:cxn ang="0">
                  <a:pos x="144" y="0"/>
                </a:cxn>
                <a:cxn ang="0">
                  <a:pos x="192" y="0"/>
                </a:cxn>
                <a:cxn ang="0">
                  <a:pos x="192" y="240"/>
                </a:cxn>
                <a:cxn ang="0">
                  <a:pos x="336" y="240"/>
                </a:cxn>
                <a:cxn ang="0">
                  <a:pos x="336" y="0"/>
                </a:cxn>
                <a:cxn ang="0">
                  <a:pos x="384" y="0"/>
                </a:cxn>
              </a:cxnLst>
              <a:rect l="0" t="0" r="r" b="b"/>
              <a:pathLst>
                <a:path w="385" h="241">
                  <a:moveTo>
                    <a:pt x="0" y="0"/>
                  </a:moveTo>
                  <a:lnTo>
                    <a:pt x="0" y="240"/>
                  </a:lnTo>
                  <a:lnTo>
                    <a:pt x="144" y="240"/>
                  </a:lnTo>
                  <a:lnTo>
                    <a:pt x="144" y="0"/>
                  </a:lnTo>
                  <a:lnTo>
                    <a:pt x="192" y="0"/>
                  </a:lnTo>
                  <a:lnTo>
                    <a:pt x="192" y="240"/>
                  </a:lnTo>
                  <a:lnTo>
                    <a:pt x="336" y="240"/>
                  </a:lnTo>
                  <a:lnTo>
                    <a:pt x="336" y="0"/>
                  </a:lnTo>
                  <a:lnTo>
                    <a:pt x="384" y="0"/>
                  </a:lnTo>
                </a:path>
              </a:pathLst>
            </a:custGeom>
            <a:noFill/>
            <a:ln w="12700" cap="rnd" cmpd="sng">
              <a:solidFill>
                <a:schemeClr val="tx2"/>
              </a:solidFill>
              <a:prstDash val="solid"/>
              <a:round/>
              <a:headEnd type="none" w="med" len="med"/>
              <a:tailEnd type="none" w="med" len="med"/>
            </a:ln>
            <a:effectLst/>
          </p:spPr>
          <p:txBody>
            <a:bodyPr/>
            <a:lstStyle/>
            <a:p>
              <a:endParaRPr lang="en-US">
                <a:effectLst/>
              </a:endParaRPr>
            </a:p>
          </p:txBody>
        </p:sp>
        <p:sp>
          <p:nvSpPr>
            <p:cNvPr id="144436" name="Freeform 52"/>
            <p:cNvSpPr>
              <a:spLocks/>
            </p:cNvSpPr>
            <p:nvPr/>
          </p:nvSpPr>
          <p:spPr bwMode="auto">
            <a:xfrm>
              <a:off x="5770880" y="2128838"/>
              <a:ext cx="185738" cy="1200150"/>
            </a:xfrm>
            <a:custGeom>
              <a:avLst/>
              <a:gdLst/>
              <a:ahLst/>
              <a:cxnLst>
                <a:cxn ang="0">
                  <a:pos x="117" y="0"/>
                </a:cxn>
                <a:cxn ang="0">
                  <a:pos x="117" y="239"/>
                </a:cxn>
                <a:cxn ang="0">
                  <a:pos x="0" y="239"/>
                </a:cxn>
                <a:cxn ang="0">
                  <a:pos x="0" y="584"/>
                </a:cxn>
                <a:cxn ang="0">
                  <a:pos x="117" y="584"/>
                </a:cxn>
                <a:cxn ang="0">
                  <a:pos x="117" y="756"/>
                </a:cxn>
              </a:cxnLst>
              <a:rect l="0" t="0" r="r" b="b"/>
              <a:pathLst>
                <a:path w="117" h="756">
                  <a:moveTo>
                    <a:pt x="117" y="0"/>
                  </a:moveTo>
                  <a:lnTo>
                    <a:pt x="117" y="239"/>
                  </a:lnTo>
                  <a:lnTo>
                    <a:pt x="0" y="239"/>
                  </a:lnTo>
                  <a:lnTo>
                    <a:pt x="0" y="584"/>
                  </a:lnTo>
                  <a:lnTo>
                    <a:pt x="117" y="584"/>
                  </a:lnTo>
                  <a:lnTo>
                    <a:pt x="117" y="756"/>
                  </a:lnTo>
                </a:path>
              </a:pathLst>
            </a:custGeom>
            <a:noFill/>
            <a:ln w="12700" cap="flat" cmpd="sng">
              <a:solidFill>
                <a:schemeClr val="tx1"/>
              </a:solidFill>
              <a:prstDash val="solid"/>
              <a:round/>
              <a:headEnd type="triangle" w="med" len="lg"/>
              <a:tailEnd type="none" w="sm" len="sm"/>
            </a:ln>
            <a:effectLst/>
          </p:spPr>
          <p:txBody>
            <a:bodyPr/>
            <a:lstStyle/>
            <a:p>
              <a:endParaRPr lang="en-US">
                <a:effectLst/>
              </a:endParaRPr>
            </a:p>
          </p:txBody>
        </p:sp>
        <p:sp>
          <p:nvSpPr>
            <p:cNvPr id="144437" name="Line 53"/>
            <p:cNvSpPr>
              <a:spLocks noChangeShapeType="1"/>
            </p:cNvSpPr>
            <p:nvPr/>
          </p:nvSpPr>
          <p:spPr bwMode="auto">
            <a:xfrm>
              <a:off x="5585143" y="2252663"/>
              <a:ext cx="184150" cy="255587"/>
            </a:xfrm>
            <a:prstGeom prst="line">
              <a:avLst/>
            </a:prstGeom>
            <a:noFill/>
            <a:ln w="12700">
              <a:solidFill>
                <a:schemeClr val="tx1"/>
              </a:solidFill>
              <a:round/>
              <a:headEnd type="none" w="sm" len="sm"/>
              <a:tailEnd type="triangle" w="med" len="lg"/>
            </a:ln>
            <a:effectLst/>
          </p:spPr>
          <p:txBody>
            <a:bodyPr/>
            <a:lstStyle/>
            <a:p>
              <a:endParaRPr lang="en-US">
                <a:effectLst/>
              </a:endParaRPr>
            </a:p>
          </p:txBody>
        </p:sp>
        <p:sp>
          <p:nvSpPr>
            <p:cNvPr id="144439" name="Freeform 55"/>
            <p:cNvSpPr>
              <a:spLocks/>
            </p:cNvSpPr>
            <p:nvPr/>
          </p:nvSpPr>
          <p:spPr bwMode="auto">
            <a:xfrm>
              <a:off x="5766118" y="1547813"/>
              <a:ext cx="190500" cy="588962"/>
            </a:xfrm>
            <a:custGeom>
              <a:avLst/>
              <a:gdLst/>
              <a:ahLst/>
              <a:cxnLst>
                <a:cxn ang="0">
                  <a:pos x="0" y="0"/>
                </a:cxn>
                <a:cxn ang="0">
                  <a:pos x="0" y="194"/>
                </a:cxn>
                <a:cxn ang="0">
                  <a:pos x="120" y="194"/>
                </a:cxn>
                <a:cxn ang="0">
                  <a:pos x="120" y="371"/>
                </a:cxn>
              </a:cxnLst>
              <a:rect l="0" t="0" r="r" b="b"/>
              <a:pathLst>
                <a:path w="120" h="371">
                  <a:moveTo>
                    <a:pt x="0" y="0"/>
                  </a:moveTo>
                  <a:lnTo>
                    <a:pt x="0" y="194"/>
                  </a:lnTo>
                  <a:lnTo>
                    <a:pt x="120" y="194"/>
                  </a:lnTo>
                  <a:lnTo>
                    <a:pt x="120" y="371"/>
                  </a:lnTo>
                </a:path>
              </a:pathLst>
            </a:custGeom>
            <a:noFill/>
            <a:ln w="12700" cap="flat" cmpd="sng">
              <a:solidFill>
                <a:schemeClr val="tx1"/>
              </a:solidFill>
              <a:prstDash val="solid"/>
              <a:round/>
              <a:headEnd type="none" w="sm" len="sm"/>
              <a:tailEnd type="none" w="sm" len="sm"/>
            </a:ln>
            <a:effectLst/>
          </p:spPr>
          <p:txBody>
            <a:bodyPr/>
            <a:lstStyle/>
            <a:p>
              <a:endParaRPr lang="en-US">
                <a:effectLst/>
              </a:endParaRPr>
            </a:p>
          </p:txBody>
        </p:sp>
        <p:sp>
          <p:nvSpPr>
            <p:cNvPr id="144440" name="Freeform 56"/>
            <p:cNvSpPr>
              <a:spLocks/>
            </p:cNvSpPr>
            <p:nvPr/>
          </p:nvSpPr>
          <p:spPr bwMode="auto">
            <a:xfrm>
              <a:off x="5767705" y="3327400"/>
              <a:ext cx="188913" cy="639763"/>
            </a:xfrm>
            <a:custGeom>
              <a:avLst/>
              <a:gdLst/>
              <a:ahLst/>
              <a:cxnLst>
                <a:cxn ang="0">
                  <a:pos x="119" y="0"/>
                </a:cxn>
                <a:cxn ang="0">
                  <a:pos x="119" y="240"/>
                </a:cxn>
                <a:cxn ang="0">
                  <a:pos x="0" y="240"/>
                </a:cxn>
                <a:cxn ang="0">
                  <a:pos x="0" y="403"/>
                </a:cxn>
              </a:cxnLst>
              <a:rect l="0" t="0" r="r" b="b"/>
              <a:pathLst>
                <a:path w="119" h="403">
                  <a:moveTo>
                    <a:pt x="119" y="0"/>
                  </a:moveTo>
                  <a:lnTo>
                    <a:pt x="119" y="240"/>
                  </a:lnTo>
                  <a:lnTo>
                    <a:pt x="0" y="240"/>
                  </a:lnTo>
                  <a:lnTo>
                    <a:pt x="0" y="403"/>
                  </a:lnTo>
                </a:path>
              </a:pathLst>
            </a:custGeom>
            <a:noFill/>
            <a:ln w="12700" cap="flat" cmpd="sng">
              <a:solidFill>
                <a:schemeClr val="tx1"/>
              </a:solidFill>
              <a:prstDash val="solid"/>
              <a:round/>
              <a:headEnd type="triangle" w="med" len="lg"/>
              <a:tailEnd type="none" w="sm" len="sm"/>
            </a:ln>
            <a:effectLst/>
          </p:spPr>
          <p:txBody>
            <a:bodyPr/>
            <a:lstStyle/>
            <a:p>
              <a:endParaRPr lang="en-US">
                <a:effectLst/>
              </a:endParaRPr>
            </a:p>
          </p:txBody>
        </p:sp>
        <p:sp>
          <p:nvSpPr>
            <p:cNvPr id="144442" name="Line 58"/>
            <p:cNvSpPr>
              <a:spLocks noChangeShapeType="1"/>
            </p:cNvSpPr>
            <p:nvPr/>
          </p:nvSpPr>
          <p:spPr bwMode="auto">
            <a:xfrm>
              <a:off x="5591493" y="3451225"/>
              <a:ext cx="176212" cy="257175"/>
            </a:xfrm>
            <a:prstGeom prst="line">
              <a:avLst/>
            </a:prstGeom>
            <a:noFill/>
            <a:ln w="12700">
              <a:solidFill>
                <a:schemeClr val="tx1"/>
              </a:solidFill>
              <a:round/>
              <a:headEnd type="none" w="sm" len="sm"/>
              <a:tailEnd type="triangle" w="med" len="lg"/>
            </a:ln>
            <a:effectLst/>
          </p:spPr>
          <p:txBody>
            <a:bodyPr/>
            <a:lstStyle/>
            <a:p>
              <a:endParaRPr lang="en-US">
                <a:effectLst/>
              </a:endParaRPr>
            </a:p>
          </p:txBody>
        </p:sp>
      </p:grpSp>
      <p:grpSp>
        <p:nvGrpSpPr>
          <p:cNvPr id="27" name="Group 26"/>
          <p:cNvGrpSpPr/>
          <p:nvPr/>
        </p:nvGrpSpPr>
        <p:grpSpPr>
          <a:xfrm>
            <a:off x="4974684" y="5401068"/>
            <a:ext cx="3736015" cy="1231906"/>
            <a:chOff x="4576028" y="5401068"/>
            <a:chExt cx="3736015" cy="1231906"/>
          </a:xfrm>
        </p:grpSpPr>
        <p:cxnSp>
          <p:nvCxnSpPr>
            <p:cNvPr id="94" name="Straight Connector 93"/>
            <p:cNvCxnSpPr/>
            <p:nvPr/>
          </p:nvCxnSpPr>
          <p:spPr>
            <a:xfrm>
              <a:off x="6856600" y="5401068"/>
              <a:ext cx="0" cy="1228975"/>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009000" y="5401068"/>
              <a:ext cx="0" cy="1228975"/>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661811" y="5401068"/>
              <a:ext cx="0" cy="1228975"/>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814211" y="5401068"/>
              <a:ext cx="0" cy="1228975"/>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880599" y="5438812"/>
              <a:ext cx="1285608" cy="172355"/>
            </a:xfrm>
            <a:prstGeom prst="rect">
              <a:avLst/>
            </a:prstGeom>
            <a:noFill/>
          </p:spPr>
          <p:txBody>
            <a:bodyPr wrap="none" lIns="0" tIns="0" rIns="0" bIns="0" rtlCol="0">
              <a:spAutoFit/>
            </a:bodyPr>
            <a:lstStyle/>
            <a:p>
              <a:pPr algn="r"/>
              <a:r>
                <a:rPr lang="en-US" sz="1400" b="1" dirty="0" smtClean="0">
                  <a:solidFill>
                    <a:srgbClr val="00B050"/>
                  </a:solidFill>
                  <a:latin typeface="+mn-lt"/>
                </a:rPr>
                <a:t>Original EPWM</a:t>
              </a:r>
              <a:endParaRPr lang="en-US" sz="4400" b="1" dirty="0">
                <a:solidFill>
                  <a:srgbClr val="00B050"/>
                </a:solidFill>
                <a:latin typeface="+mn-lt"/>
              </a:endParaRPr>
            </a:p>
          </p:txBody>
        </p:sp>
        <p:sp>
          <p:nvSpPr>
            <p:cNvPr id="78" name="TextBox 77"/>
            <p:cNvSpPr txBox="1"/>
            <p:nvPr/>
          </p:nvSpPr>
          <p:spPr>
            <a:xfrm>
              <a:off x="4604882" y="5949919"/>
              <a:ext cx="1561325" cy="172355"/>
            </a:xfrm>
            <a:prstGeom prst="rect">
              <a:avLst/>
            </a:prstGeom>
            <a:noFill/>
          </p:spPr>
          <p:txBody>
            <a:bodyPr wrap="none" lIns="0" tIns="0" rIns="0" bIns="0" rtlCol="0">
              <a:spAutoFit/>
            </a:bodyPr>
            <a:lstStyle/>
            <a:p>
              <a:pPr algn="r"/>
              <a:r>
                <a:rPr lang="en-US" sz="1400" b="1" dirty="0" smtClean="0">
                  <a:solidFill>
                    <a:srgbClr val="FF0000"/>
                  </a:solidFill>
                  <a:latin typeface="+mn-lt"/>
                </a:rPr>
                <a:t>Rising Edge Delay</a:t>
              </a:r>
              <a:endParaRPr lang="en-US" sz="4400" b="1" dirty="0">
                <a:solidFill>
                  <a:srgbClr val="FF0000"/>
                </a:solidFill>
                <a:latin typeface="+mn-lt"/>
              </a:endParaRPr>
            </a:p>
          </p:txBody>
        </p:sp>
        <p:sp>
          <p:nvSpPr>
            <p:cNvPr id="84" name="TextBox 83"/>
            <p:cNvSpPr txBox="1"/>
            <p:nvPr/>
          </p:nvSpPr>
          <p:spPr>
            <a:xfrm>
              <a:off x="4576028" y="6460619"/>
              <a:ext cx="1590179" cy="172355"/>
            </a:xfrm>
            <a:prstGeom prst="rect">
              <a:avLst/>
            </a:prstGeom>
            <a:noFill/>
          </p:spPr>
          <p:txBody>
            <a:bodyPr wrap="none" lIns="0" tIns="0" rIns="0" bIns="0" rtlCol="0">
              <a:spAutoFit/>
            </a:bodyPr>
            <a:lstStyle/>
            <a:p>
              <a:pPr algn="r"/>
              <a:r>
                <a:rPr lang="en-US" sz="1400" b="1" dirty="0" smtClean="0">
                  <a:solidFill>
                    <a:srgbClr val="FF0000"/>
                  </a:solidFill>
                  <a:latin typeface="+mn-lt"/>
                </a:rPr>
                <a:t>Falling Edge Delay</a:t>
              </a:r>
              <a:endParaRPr lang="en-US" sz="4400" b="1" dirty="0">
                <a:solidFill>
                  <a:srgbClr val="FF0000"/>
                </a:solidFill>
                <a:latin typeface="+mn-lt"/>
              </a:endParaRPr>
            </a:p>
          </p:txBody>
        </p:sp>
        <p:cxnSp>
          <p:nvCxnSpPr>
            <p:cNvPr id="86" name="Straight Arrow Connector 85"/>
            <p:cNvCxnSpPr/>
            <p:nvPr/>
          </p:nvCxnSpPr>
          <p:spPr>
            <a:xfrm>
              <a:off x="6667546" y="5774997"/>
              <a:ext cx="185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7010446" y="5781093"/>
              <a:ext cx="185665"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7466884" y="6282251"/>
              <a:ext cx="185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7809784" y="6288347"/>
              <a:ext cx="185665"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335596" y="5704648"/>
              <a:ext cx="309380" cy="172355"/>
            </a:xfrm>
            <a:prstGeom prst="rect">
              <a:avLst/>
            </a:prstGeom>
            <a:noFill/>
          </p:spPr>
          <p:txBody>
            <a:bodyPr wrap="none" lIns="0" tIns="0" rIns="0" bIns="0" rtlCol="0" anchor="ctr" anchorCtr="0">
              <a:spAutoFit/>
            </a:bodyPr>
            <a:lstStyle/>
            <a:p>
              <a:r>
                <a:rPr lang="en-US" sz="1400" dirty="0" smtClean="0"/>
                <a:t>RED</a:t>
              </a:r>
              <a:endParaRPr lang="en-US" sz="800" dirty="0"/>
            </a:p>
          </p:txBody>
        </p:sp>
        <p:sp>
          <p:nvSpPr>
            <p:cNvPr id="91" name="TextBox 90"/>
            <p:cNvSpPr txBox="1"/>
            <p:nvPr/>
          </p:nvSpPr>
          <p:spPr>
            <a:xfrm>
              <a:off x="8018693" y="6217998"/>
              <a:ext cx="293350" cy="172355"/>
            </a:xfrm>
            <a:prstGeom prst="rect">
              <a:avLst/>
            </a:prstGeom>
            <a:noFill/>
          </p:spPr>
          <p:txBody>
            <a:bodyPr wrap="none" lIns="0" tIns="0" rIns="0" bIns="0" rtlCol="0" anchor="ctr" anchorCtr="0">
              <a:spAutoFit/>
            </a:bodyPr>
            <a:lstStyle/>
            <a:p>
              <a:r>
                <a:rPr lang="en-US" sz="1400" dirty="0" smtClean="0"/>
                <a:t>FED</a:t>
              </a:r>
              <a:endParaRPr lang="en-US" sz="800" dirty="0"/>
            </a:p>
          </p:txBody>
        </p:sp>
        <p:grpSp>
          <p:nvGrpSpPr>
            <p:cNvPr id="18" name="Group 17"/>
            <p:cNvGrpSpPr/>
            <p:nvPr/>
          </p:nvGrpSpPr>
          <p:grpSpPr>
            <a:xfrm>
              <a:off x="6238759" y="5401068"/>
              <a:ext cx="2046490" cy="210288"/>
              <a:chOff x="6238759" y="5235825"/>
              <a:chExt cx="2046490" cy="210288"/>
            </a:xfrm>
          </p:grpSpPr>
          <p:cxnSp>
            <p:nvCxnSpPr>
              <p:cNvPr id="96" name="Straight Connector 95"/>
              <p:cNvCxnSpPr/>
              <p:nvPr/>
            </p:nvCxnSpPr>
            <p:spPr>
              <a:xfrm>
                <a:off x="6238759" y="5446113"/>
                <a:ext cx="61951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858269" y="5235825"/>
                <a:ext cx="802547"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6858269" y="5235825"/>
                <a:ext cx="0" cy="2102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660816" y="5235825"/>
                <a:ext cx="0" cy="2102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665739" y="5446089"/>
                <a:ext cx="61951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238759" y="5904365"/>
              <a:ext cx="2046490" cy="222012"/>
              <a:chOff x="6238759" y="5787418"/>
              <a:chExt cx="2046490" cy="222012"/>
            </a:xfrm>
          </p:grpSpPr>
          <p:cxnSp>
            <p:nvCxnSpPr>
              <p:cNvPr id="109" name="Straight Connector 108"/>
              <p:cNvCxnSpPr/>
              <p:nvPr/>
            </p:nvCxnSpPr>
            <p:spPr>
              <a:xfrm>
                <a:off x="6238759" y="6003257"/>
                <a:ext cx="77168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007750" y="5792969"/>
                <a:ext cx="65306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7007750" y="5787418"/>
                <a:ext cx="0" cy="22201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660816" y="5792969"/>
                <a:ext cx="0" cy="2102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665739" y="6003233"/>
                <a:ext cx="61951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241690" y="6419386"/>
              <a:ext cx="2046490" cy="210657"/>
              <a:chOff x="6241690" y="6254143"/>
              <a:chExt cx="2046490" cy="210657"/>
            </a:xfrm>
          </p:grpSpPr>
          <p:cxnSp>
            <p:nvCxnSpPr>
              <p:cNvPr id="117" name="Straight Connector 116"/>
              <p:cNvCxnSpPr/>
              <p:nvPr/>
            </p:nvCxnSpPr>
            <p:spPr>
              <a:xfrm>
                <a:off x="6241690" y="6464800"/>
                <a:ext cx="61951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6861200" y="6254143"/>
                <a:ext cx="949963" cy="3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6861200" y="6254512"/>
                <a:ext cx="0" cy="2102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816159" y="6254512"/>
                <a:ext cx="0" cy="2102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7816159" y="6464776"/>
                <a:ext cx="47202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407106" y="5564531"/>
            <a:ext cx="3440673" cy="904981"/>
            <a:chOff x="566497" y="5545893"/>
            <a:chExt cx="3440673" cy="904981"/>
          </a:xfrm>
        </p:grpSpPr>
        <p:sp>
          <p:nvSpPr>
            <p:cNvPr id="132" name="Rectangle 131"/>
            <p:cNvSpPr/>
            <p:nvPr/>
          </p:nvSpPr>
          <p:spPr>
            <a:xfrm>
              <a:off x="1886857" y="5545893"/>
              <a:ext cx="741504" cy="543832"/>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1764034" y="5795310"/>
              <a:ext cx="696024" cy="655564"/>
            </a:xfrm>
            <a:prstGeom prst="rect">
              <a:avLst/>
            </a:prstGeom>
            <a:solidFill>
              <a:schemeClr val="bg1"/>
            </a:solidFill>
            <a:ln>
              <a:solidFill>
                <a:schemeClr val="tx1"/>
              </a:solidFill>
            </a:ln>
          </p:spPr>
          <p:txBody>
            <a:bodyPr wrap="none" lIns="91440" tIns="91440" rIns="91440" bIns="91440" rtlCol="0">
              <a:spAutoFit/>
            </a:bodyPr>
            <a:lstStyle/>
            <a:p>
              <a:pPr algn="ctr">
                <a:spcBef>
                  <a:spcPts val="600"/>
                </a:spcBef>
              </a:pPr>
              <a:r>
                <a:rPr lang="en-US" sz="1600" dirty="0" smtClean="0">
                  <a:latin typeface="+mn-lt"/>
                </a:rPr>
                <a:t>Dead</a:t>
              </a:r>
            </a:p>
            <a:p>
              <a:pPr algn="ctr">
                <a:spcBef>
                  <a:spcPts val="600"/>
                </a:spcBef>
              </a:pPr>
              <a:r>
                <a:rPr lang="en-US" sz="1600" dirty="0" smtClean="0">
                  <a:latin typeface="+mn-lt"/>
                </a:rPr>
                <a:t>Band</a:t>
              </a:r>
              <a:endParaRPr lang="en-US" sz="1600" dirty="0">
                <a:latin typeface="+mn-lt"/>
              </a:endParaRPr>
            </a:p>
          </p:txBody>
        </p:sp>
        <p:sp>
          <p:nvSpPr>
            <p:cNvPr id="134" name="TextBox 133"/>
            <p:cNvSpPr txBox="1"/>
            <p:nvPr/>
          </p:nvSpPr>
          <p:spPr>
            <a:xfrm>
              <a:off x="1917445" y="5591649"/>
              <a:ext cx="686085" cy="172355"/>
            </a:xfrm>
            <a:prstGeom prst="rect">
              <a:avLst/>
            </a:prstGeom>
            <a:noFill/>
          </p:spPr>
          <p:txBody>
            <a:bodyPr wrap="none" lIns="0" tIns="0" rIns="0" bIns="0" rtlCol="0">
              <a:spAutoFit/>
            </a:bodyPr>
            <a:lstStyle/>
            <a:p>
              <a:r>
                <a:rPr lang="en-US" sz="1400" dirty="0" smtClean="0">
                  <a:latin typeface="+mn-lt"/>
                </a:rPr>
                <a:t>Shadow</a:t>
              </a:r>
              <a:endParaRPr lang="en-US" sz="1200" dirty="0">
                <a:latin typeface="+mn-lt"/>
              </a:endParaRPr>
            </a:p>
          </p:txBody>
        </p:sp>
        <p:cxnSp>
          <p:nvCxnSpPr>
            <p:cNvPr id="135" name="Straight Arrow Connector 134"/>
            <p:cNvCxnSpPr/>
            <p:nvPr/>
          </p:nvCxnSpPr>
          <p:spPr>
            <a:xfrm>
              <a:off x="2455113" y="5995699"/>
              <a:ext cx="70996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458428" y="6270680"/>
              <a:ext cx="70996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218492" y="5911938"/>
              <a:ext cx="788678" cy="172355"/>
            </a:xfrm>
            <a:prstGeom prst="rect">
              <a:avLst/>
            </a:prstGeom>
            <a:noFill/>
          </p:spPr>
          <p:txBody>
            <a:bodyPr wrap="none" lIns="0" tIns="0" rIns="0" bIns="0" rtlCol="0">
              <a:spAutoFit/>
            </a:bodyPr>
            <a:lstStyle/>
            <a:p>
              <a:pPr>
                <a:spcBef>
                  <a:spcPts val="300"/>
                </a:spcBef>
              </a:pPr>
              <a:r>
                <a:rPr lang="en-US" sz="1400" b="1" dirty="0" err="1" smtClean="0">
                  <a:solidFill>
                    <a:srgbClr val="FF0000"/>
                  </a:solidFill>
                  <a:latin typeface="+mn-lt"/>
                </a:rPr>
                <a:t>EPWMxA</a:t>
              </a:r>
              <a:endParaRPr lang="en-US" sz="4400" b="1" dirty="0">
                <a:solidFill>
                  <a:srgbClr val="FF0000"/>
                </a:solidFill>
                <a:latin typeface="+mn-lt"/>
              </a:endParaRPr>
            </a:p>
          </p:txBody>
        </p:sp>
        <p:sp>
          <p:nvSpPr>
            <p:cNvPr id="138" name="TextBox 137"/>
            <p:cNvSpPr txBox="1"/>
            <p:nvPr/>
          </p:nvSpPr>
          <p:spPr>
            <a:xfrm>
              <a:off x="3218492" y="6186919"/>
              <a:ext cx="788678" cy="172355"/>
            </a:xfrm>
            <a:prstGeom prst="rect">
              <a:avLst/>
            </a:prstGeom>
            <a:noFill/>
          </p:spPr>
          <p:txBody>
            <a:bodyPr wrap="none" lIns="0" tIns="0" rIns="0" bIns="0" rtlCol="0">
              <a:spAutoFit/>
            </a:bodyPr>
            <a:lstStyle/>
            <a:p>
              <a:pPr>
                <a:spcBef>
                  <a:spcPts val="300"/>
                </a:spcBef>
              </a:pPr>
              <a:r>
                <a:rPr lang="en-US" sz="1400" b="1" dirty="0" err="1" smtClean="0">
                  <a:solidFill>
                    <a:srgbClr val="FF0000"/>
                  </a:solidFill>
                  <a:latin typeface="+mn-lt"/>
                </a:rPr>
                <a:t>EPWMxB</a:t>
              </a:r>
              <a:endParaRPr lang="en-US" sz="4400" b="1" dirty="0">
                <a:solidFill>
                  <a:srgbClr val="FF0000"/>
                </a:solidFill>
                <a:latin typeface="+mn-lt"/>
              </a:endParaRPr>
            </a:p>
          </p:txBody>
        </p:sp>
        <p:cxnSp>
          <p:nvCxnSpPr>
            <p:cNvPr id="139" name="Straight Arrow Connector 138"/>
            <p:cNvCxnSpPr/>
            <p:nvPr/>
          </p:nvCxnSpPr>
          <p:spPr>
            <a:xfrm>
              <a:off x="1398436" y="5992797"/>
              <a:ext cx="373761"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1398436" y="6267778"/>
              <a:ext cx="377076"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566497" y="5899671"/>
              <a:ext cx="788678" cy="172355"/>
            </a:xfrm>
            <a:prstGeom prst="rect">
              <a:avLst/>
            </a:prstGeom>
            <a:noFill/>
          </p:spPr>
          <p:txBody>
            <a:bodyPr wrap="none" lIns="0" tIns="0" rIns="0" bIns="0" rtlCol="0">
              <a:spAutoFit/>
            </a:bodyPr>
            <a:lstStyle/>
            <a:p>
              <a:pPr algn="r">
                <a:spcBef>
                  <a:spcPts val="300"/>
                </a:spcBef>
              </a:pPr>
              <a:r>
                <a:rPr lang="en-US" sz="1400" b="1" dirty="0" err="1" smtClean="0">
                  <a:solidFill>
                    <a:srgbClr val="00B050"/>
                  </a:solidFill>
                  <a:latin typeface="+mn-lt"/>
                </a:rPr>
                <a:t>EPWMxA</a:t>
              </a:r>
              <a:endParaRPr lang="en-US" sz="4400" b="1" dirty="0">
                <a:solidFill>
                  <a:srgbClr val="00B050"/>
                </a:solidFill>
                <a:latin typeface="+mn-lt"/>
              </a:endParaRPr>
            </a:p>
          </p:txBody>
        </p:sp>
        <p:sp>
          <p:nvSpPr>
            <p:cNvPr id="142" name="TextBox 141"/>
            <p:cNvSpPr txBox="1"/>
            <p:nvPr/>
          </p:nvSpPr>
          <p:spPr>
            <a:xfrm>
              <a:off x="566497" y="6183118"/>
              <a:ext cx="788678" cy="172355"/>
            </a:xfrm>
            <a:prstGeom prst="rect">
              <a:avLst/>
            </a:prstGeom>
            <a:noFill/>
          </p:spPr>
          <p:txBody>
            <a:bodyPr wrap="none" lIns="0" tIns="0" rIns="0" bIns="0" rtlCol="0">
              <a:spAutoFit/>
            </a:bodyPr>
            <a:lstStyle/>
            <a:p>
              <a:pPr algn="r">
                <a:spcBef>
                  <a:spcPts val="300"/>
                </a:spcBef>
              </a:pPr>
              <a:r>
                <a:rPr lang="en-US" sz="1400" b="1" dirty="0" err="1" smtClean="0">
                  <a:solidFill>
                    <a:srgbClr val="00B050"/>
                  </a:solidFill>
                  <a:latin typeface="+mn-lt"/>
                </a:rPr>
                <a:t>EPWMxB</a:t>
              </a:r>
              <a:endParaRPr lang="en-US" sz="4400" b="1" dirty="0">
                <a:solidFill>
                  <a:srgbClr val="00B050"/>
                </a:solidFill>
                <a:latin typeface="+mn-lt"/>
              </a:endParaRPr>
            </a:p>
          </p:txBody>
        </p:sp>
      </p:grpSp>
      <p:sp>
        <p:nvSpPr>
          <p:cNvPr id="28" name="Right Arrow 27"/>
          <p:cNvSpPr/>
          <p:nvPr/>
        </p:nvSpPr>
        <p:spPr bwMode="auto">
          <a:xfrm>
            <a:off x="4116630" y="5771308"/>
            <a:ext cx="635702" cy="491426"/>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Tree>
    <p:custDataLst>
      <p:tags r:id="rId1"/>
    </p:custDataLst>
    <p:extLst>
      <p:ext uri="{BB962C8B-B14F-4D97-AF65-F5344CB8AC3E}">
        <p14:creationId xmlns:p14="http://schemas.microsoft.com/office/powerpoint/2010/main" val="15848806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a:ln/>
        </p:spPr>
        <p:txBody>
          <a:bodyPr lIns="90488" tIns="44450" rIns="90488" bIns="44450" anchor="ctr">
            <a:normAutofit/>
          </a:bodyPr>
          <a:lstStyle/>
          <a:p>
            <a:r>
              <a:rPr lang="en-US" dirty="0"/>
              <a:t>What is Pulse Width Modulation? </a:t>
            </a:r>
          </a:p>
        </p:txBody>
      </p:sp>
      <p:sp>
        <p:nvSpPr>
          <p:cNvPr id="160776" name="Rectangle 8"/>
          <p:cNvSpPr>
            <a:spLocks noGrp="1" noChangeArrowheads="1"/>
          </p:cNvSpPr>
          <p:nvPr>
            <p:ph idx="1"/>
          </p:nvPr>
        </p:nvSpPr>
        <p:spPr>
          <a:xfrm>
            <a:off x="685800" y="1000360"/>
            <a:ext cx="7772400" cy="4022435"/>
          </a:xfrm>
          <a:noFill/>
          <a:ln/>
        </p:spPr>
        <p:txBody>
          <a:bodyPr lIns="90488" tIns="44450" rIns="90488" bIns="44450" anchorCtr="0">
            <a:normAutofit/>
          </a:bodyPr>
          <a:lstStyle/>
          <a:p>
            <a:r>
              <a:rPr lang="en-US" dirty="0"/>
              <a:t>PWM is a scheme to represent a signal as a sequence of pulses</a:t>
            </a:r>
          </a:p>
          <a:p>
            <a:pPr lvl="1"/>
            <a:r>
              <a:rPr lang="en-US" dirty="0"/>
              <a:t>fixed carrier frequency</a:t>
            </a:r>
          </a:p>
          <a:p>
            <a:pPr lvl="1"/>
            <a:r>
              <a:rPr lang="en-US" dirty="0"/>
              <a:t>fixed pulse amplitude</a:t>
            </a:r>
          </a:p>
          <a:p>
            <a:pPr lvl="1"/>
            <a:r>
              <a:rPr lang="en-US" dirty="0"/>
              <a:t>pulse width proportional to instantaneous signal amplitude</a:t>
            </a:r>
          </a:p>
          <a:p>
            <a:pPr lvl="1"/>
            <a:r>
              <a:rPr lang="en-US" dirty="0"/>
              <a:t>PWM energy </a:t>
            </a:r>
            <a:r>
              <a:rPr lang="en-US" dirty="0">
                <a:latin typeface="Symbol" pitchFamily="18" charset="2"/>
              </a:rPr>
              <a:t></a:t>
            </a:r>
            <a:r>
              <a:rPr lang="en-US" dirty="0"/>
              <a:t> original signal energy</a:t>
            </a:r>
          </a:p>
        </p:txBody>
      </p:sp>
      <p:grpSp>
        <p:nvGrpSpPr>
          <p:cNvPr id="160777" name="Group 9"/>
          <p:cNvGrpSpPr>
            <a:grpSpLocks/>
          </p:cNvGrpSpPr>
          <p:nvPr/>
        </p:nvGrpSpPr>
        <p:grpSpPr bwMode="auto">
          <a:xfrm>
            <a:off x="939800" y="4871005"/>
            <a:ext cx="3100388" cy="1484313"/>
            <a:chOff x="576" y="3056"/>
            <a:chExt cx="1953" cy="935"/>
          </a:xfrm>
        </p:grpSpPr>
        <p:grpSp>
          <p:nvGrpSpPr>
            <p:cNvPr id="160778" name="Group 10"/>
            <p:cNvGrpSpPr>
              <a:grpSpLocks/>
            </p:cNvGrpSpPr>
            <p:nvPr/>
          </p:nvGrpSpPr>
          <p:grpSpPr bwMode="auto">
            <a:xfrm>
              <a:off x="576" y="3056"/>
              <a:ext cx="1953" cy="663"/>
              <a:chOff x="1952" y="992"/>
              <a:chExt cx="1953" cy="663"/>
            </a:xfrm>
          </p:grpSpPr>
          <p:sp>
            <p:nvSpPr>
              <p:cNvPr id="160779" name="Freeform 11"/>
              <p:cNvSpPr>
                <a:spLocks/>
              </p:cNvSpPr>
              <p:nvPr/>
            </p:nvSpPr>
            <p:spPr bwMode="auto">
              <a:xfrm>
                <a:off x="1952" y="992"/>
                <a:ext cx="1921" cy="433"/>
              </a:xfrm>
              <a:custGeom>
                <a:avLst/>
                <a:gdLst/>
                <a:ahLst/>
                <a:cxnLst>
                  <a:cxn ang="0">
                    <a:pos x="0" y="0"/>
                  </a:cxn>
                  <a:cxn ang="0">
                    <a:pos x="0" y="432"/>
                  </a:cxn>
                  <a:cxn ang="0">
                    <a:pos x="1920" y="432"/>
                  </a:cxn>
                </a:cxnLst>
                <a:rect l="0" t="0" r="r" b="b"/>
                <a:pathLst>
                  <a:path w="1921" h="433">
                    <a:moveTo>
                      <a:pt x="0" y="0"/>
                    </a:moveTo>
                    <a:lnTo>
                      <a:pt x="0" y="432"/>
                    </a:lnTo>
                    <a:lnTo>
                      <a:pt x="1920" y="432"/>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160780" name="Rectangle 12"/>
              <p:cNvSpPr>
                <a:spLocks noChangeArrowheads="1"/>
              </p:cNvSpPr>
              <p:nvPr/>
            </p:nvSpPr>
            <p:spPr bwMode="auto">
              <a:xfrm>
                <a:off x="3751" y="1426"/>
                <a:ext cx="154" cy="229"/>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latin typeface="Arial" charset="0"/>
                  </a:rPr>
                  <a:t>t</a:t>
                </a:r>
              </a:p>
            </p:txBody>
          </p:sp>
          <p:sp>
            <p:nvSpPr>
              <p:cNvPr id="160781" name="Freeform 13"/>
              <p:cNvSpPr>
                <a:spLocks/>
              </p:cNvSpPr>
              <p:nvPr/>
            </p:nvSpPr>
            <p:spPr bwMode="auto">
              <a:xfrm>
                <a:off x="1958" y="1088"/>
                <a:ext cx="1755" cy="337"/>
              </a:xfrm>
              <a:custGeom>
                <a:avLst/>
                <a:gdLst/>
                <a:ahLst/>
                <a:cxnLst>
                  <a:cxn ang="0">
                    <a:pos x="0" y="168"/>
                  </a:cxn>
                  <a:cxn ang="0">
                    <a:pos x="49" y="138"/>
                  </a:cxn>
                  <a:cxn ang="0">
                    <a:pos x="107" y="104"/>
                  </a:cxn>
                  <a:cxn ang="0">
                    <a:pos x="157" y="76"/>
                  </a:cxn>
                  <a:cxn ang="0">
                    <a:pos x="231" y="43"/>
                  </a:cxn>
                  <a:cxn ang="0">
                    <a:pos x="282" y="24"/>
                  </a:cxn>
                  <a:cxn ang="0">
                    <a:pos x="332" y="11"/>
                  </a:cxn>
                  <a:cxn ang="0">
                    <a:pos x="394" y="2"/>
                  </a:cxn>
                  <a:cxn ang="0">
                    <a:pos x="458" y="0"/>
                  </a:cxn>
                  <a:cxn ang="0">
                    <a:pos x="507" y="4"/>
                  </a:cxn>
                  <a:cxn ang="0">
                    <a:pos x="565" y="13"/>
                  </a:cxn>
                  <a:cxn ang="0">
                    <a:pos x="635" y="36"/>
                  </a:cxn>
                  <a:cxn ang="0">
                    <a:pos x="684" y="60"/>
                  </a:cxn>
                  <a:cxn ang="0">
                    <a:pos x="726" y="84"/>
                  </a:cxn>
                  <a:cxn ang="0">
                    <a:pos x="783" y="116"/>
                  </a:cxn>
                  <a:cxn ang="0">
                    <a:pos x="853" y="156"/>
                  </a:cxn>
                  <a:cxn ang="0">
                    <a:pos x="903" y="185"/>
                  </a:cxn>
                  <a:cxn ang="0">
                    <a:pos x="952" y="215"/>
                  </a:cxn>
                  <a:cxn ang="0">
                    <a:pos x="1000" y="244"/>
                  </a:cxn>
                  <a:cxn ang="0">
                    <a:pos x="1055" y="272"/>
                  </a:cxn>
                  <a:cxn ang="0">
                    <a:pos x="1109" y="297"/>
                  </a:cxn>
                  <a:cxn ang="0">
                    <a:pos x="1171" y="315"/>
                  </a:cxn>
                  <a:cxn ang="0">
                    <a:pos x="1216" y="325"/>
                  </a:cxn>
                  <a:cxn ang="0">
                    <a:pos x="1253" y="333"/>
                  </a:cxn>
                  <a:cxn ang="0">
                    <a:pos x="1290" y="335"/>
                  </a:cxn>
                  <a:cxn ang="0">
                    <a:pos x="1340" y="336"/>
                  </a:cxn>
                  <a:cxn ang="0">
                    <a:pos x="1397" y="328"/>
                  </a:cxn>
                  <a:cxn ang="0">
                    <a:pos x="1443" y="322"/>
                  </a:cxn>
                  <a:cxn ang="0">
                    <a:pos x="1488" y="305"/>
                  </a:cxn>
                  <a:cxn ang="0">
                    <a:pos x="1533" y="288"/>
                  </a:cxn>
                  <a:cxn ang="0">
                    <a:pos x="1575" y="269"/>
                  </a:cxn>
                  <a:cxn ang="0">
                    <a:pos x="1608" y="253"/>
                  </a:cxn>
                  <a:cxn ang="0">
                    <a:pos x="1649" y="231"/>
                  </a:cxn>
                  <a:cxn ang="0">
                    <a:pos x="1686" y="211"/>
                  </a:cxn>
                  <a:cxn ang="0">
                    <a:pos x="1715" y="192"/>
                  </a:cxn>
                  <a:cxn ang="0">
                    <a:pos x="1735" y="181"/>
                  </a:cxn>
                  <a:cxn ang="0">
                    <a:pos x="1754" y="167"/>
                  </a:cxn>
                </a:cxnLst>
                <a:rect l="0" t="0" r="r" b="b"/>
                <a:pathLst>
                  <a:path w="1755" h="337">
                    <a:moveTo>
                      <a:pt x="0" y="168"/>
                    </a:moveTo>
                    <a:lnTo>
                      <a:pt x="49" y="138"/>
                    </a:lnTo>
                    <a:lnTo>
                      <a:pt x="107" y="104"/>
                    </a:lnTo>
                    <a:lnTo>
                      <a:pt x="157" y="76"/>
                    </a:lnTo>
                    <a:lnTo>
                      <a:pt x="231" y="43"/>
                    </a:lnTo>
                    <a:lnTo>
                      <a:pt x="282" y="24"/>
                    </a:lnTo>
                    <a:lnTo>
                      <a:pt x="332" y="11"/>
                    </a:lnTo>
                    <a:lnTo>
                      <a:pt x="394" y="2"/>
                    </a:lnTo>
                    <a:lnTo>
                      <a:pt x="458" y="0"/>
                    </a:lnTo>
                    <a:lnTo>
                      <a:pt x="507" y="4"/>
                    </a:lnTo>
                    <a:lnTo>
                      <a:pt x="565" y="13"/>
                    </a:lnTo>
                    <a:lnTo>
                      <a:pt x="635" y="36"/>
                    </a:lnTo>
                    <a:lnTo>
                      <a:pt x="684" y="60"/>
                    </a:lnTo>
                    <a:lnTo>
                      <a:pt x="726" y="84"/>
                    </a:lnTo>
                    <a:lnTo>
                      <a:pt x="783" y="116"/>
                    </a:lnTo>
                    <a:lnTo>
                      <a:pt x="853" y="156"/>
                    </a:lnTo>
                    <a:lnTo>
                      <a:pt x="903" y="185"/>
                    </a:lnTo>
                    <a:lnTo>
                      <a:pt x="952" y="215"/>
                    </a:lnTo>
                    <a:lnTo>
                      <a:pt x="1000" y="244"/>
                    </a:lnTo>
                    <a:lnTo>
                      <a:pt x="1055" y="272"/>
                    </a:lnTo>
                    <a:lnTo>
                      <a:pt x="1109" y="297"/>
                    </a:lnTo>
                    <a:lnTo>
                      <a:pt x="1171" y="315"/>
                    </a:lnTo>
                    <a:lnTo>
                      <a:pt x="1216" y="325"/>
                    </a:lnTo>
                    <a:lnTo>
                      <a:pt x="1253" y="333"/>
                    </a:lnTo>
                    <a:lnTo>
                      <a:pt x="1290" y="335"/>
                    </a:lnTo>
                    <a:lnTo>
                      <a:pt x="1340" y="336"/>
                    </a:lnTo>
                    <a:lnTo>
                      <a:pt x="1397" y="328"/>
                    </a:lnTo>
                    <a:lnTo>
                      <a:pt x="1443" y="322"/>
                    </a:lnTo>
                    <a:lnTo>
                      <a:pt x="1488" y="305"/>
                    </a:lnTo>
                    <a:lnTo>
                      <a:pt x="1533" y="288"/>
                    </a:lnTo>
                    <a:lnTo>
                      <a:pt x="1575" y="269"/>
                    </a:lnTo>
                    <a:lnTo>
                      <a:pt x="1608" y="253"/>
                    </a:lnTo>
                    <a:lnTo>
                      <a:pt x="1649" y="231"/>
                    </a:lnTo>
                    <a:lnTo>
                      <a:pt x="1686" y="211"/>
                    </a:lnTo>
                    <a:lnTo>
                      <a:pt x="1715" y="192"/>
                    </a:lnTo>
                    <a:lnTo>
                      <a:pt x="1735" y="181"/>
                    </a:lnTo>
                    <a:lnTo>
                      <a:pt x="1754" y="167"/>
                    </a:lnTo>
                  </a:path>
                </a:pathLst>
              </a:custGeom>
              <a:noFill/>
              <a:ln w="12700" cap="rnd" cmpd="sng">
                <a:solidFill>
                  <a:schemeClr val="tx1"/>
                </a:solidFill>
                <a:prstDash val="solid"/>
                <a:round/>
                <a:headEnd type="none" w="med" len="med"/>
                <a:tailEnd type="none" w="med" len="med"/>
              </a:ln>
              <a:effectLst/>
            </p:spPr>
            <p:txBody>
              <a:bodyPr/>
              <a:lstStyle/>
              <a:p>
                <a:endParaRPr lang="en-US"/>
              </a:p>
            </p:txBody>
          </p:sp>
        </p:grpSp>
        <p:sp>
          <p:nvSpPr>
            <p:cNvPr id="160782" name="Rectangle 14"/>
            <p:cNvSpPr>
              <a:spLocks noChangeArrowheads="1"/>
            </p:cNvSpPr>
            <p:nvPr/>
          </p:nvSpPr>
          <p:spPr bwMode="auto">
            <a:xfrm>
              <a:off x="831" y="3743"/>
              <a:ext cx="1241" cy="24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solidFill>
                    <a:schemeClr val="tx2"/>
                  </a:solidFill>
                  <a:latin typeface="Arial" charset="0"/>
                </a:rPr>
                <a:t>Original Signal</a:t>
              </a:r>
            </a:p>
          </p:txBody>
        </p:sp>
      </p:grpSp>
      <p:grpSp>
        <p:nvGrpSpPr>
          <p:cNvPr id="160834" name="Group 66"/>
          <p:cNvGrpSpPr>
            <a:grpSpLocks/>
          </p:cNvGrpSpPr>
          <p:nvPr/>
        </p:nvGrpSpPr>
        <p:grpSpPr bwMode="auto">
          <a:xfrm>
            <a:off x="4870450" y="4871005"/>
            <a:ext cx="3125788" cy="1509713"/>
            <a:chOff x="3068" y="3008"/>
            <a:chExt cx="1969" cy="951"/>
          </a:xfrm>
        </p:grpSpPr>
        <p:sp>
          <p:nvSpPr>
            <p:cNvPr id="160784" name="Freeform 16"/>
            <p:cNvSpPr>
              <a:spLocks/>
            </p:cNvSpPr>
            <p:nvPr/>
          </p:nvSpPr>
          <p:spPr bwMode="auto">
            <a:xfrm>
              <a:off x="3068" y="3008"/>
              <a:ext cx="1921" cy="433"/>
            </a:xfrm>
            <a:custGeom>
              <a:avLst/>
              <a:gdLst/>
              <a:ahLst/>
              <a:cxnLst>
                <a:cxn ang="0">
                  <a:pos x="0" y="0"/>
                </a:cxn>
                <a:cxn ang="0">
                  <a:pos x="0" y="432"/>
                </a:cxn>
                <a:cxn ang="0">
                  <a:pos x="1920" y="432"/>
                </a:cxn>
              </a:cxnLst>
              <a:rect l="0" t="0" r="r" b="b"/>
              <a:pathLst>
                <a:path w="1921" h="433">
                  <a:moveTo>
                    <a:pt x="0" y="0"/>
                  </a:moveTo>
                  <a:lnTo>
                    <a:pt x="0" y="432"/>
                  </a:lnTo>
                  <a:lnTo>
                    <a:pt x="1920" y="432"/>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160785" name="Rectangle 17"/>
            <p:cNvSpPr>
              <a:spLocks noChangeArrowheads="1"/>
            </p:cNvSpPr>
            <p:nvPr/>
          </p:nvSpPr>
          <p:spPr bwMode="auto">
            <a:xfrm>
              <a:off x="3072" y="3066"/>
              <a:ext cx="112"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86" name="Rectangle 18"/>
            <p:cNvSpPr>
              <a:spLocks noChangeArrowheads="1"/>
            </p:cNvSpPr>
            <p:nvPr/>
          </p:nvSpPr>
          <p:spPr bwMode="auto">
            <a:xfrm>
              <a:off x="3312" y="3066"/>
              <a:ext cx="164"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87" name="Rectangle 19"/>
            <p:cNvSpPr>
              <a:spLocks noChangeArrowheads="1"/>
            </p:cNvSpPr>
            <p:nvPr/>
          </p:nvSpPr>
          <p:spPr bwMode="auto">
            <a:xfrm>
              <a:off x="3552" y="3066"/>
              <a:ext cx="208"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88" name="Rectangle 20"/>
            <p:cNvSpPr>
              <a:spLocks noChangeArrowheads="1"/>
            </p:cNvSpPr>
            <p:nvPr/>
          </p:nvSpPr>
          <p:spPr bwMode="auto">
            <a:xfrm>
              <a:off x="3792" y="3066"/>
              <a:ext cx="144"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89" name="Rectangle 21"/>
            <p:cNvSpPr>
              <a:spLocks noChangeArrowheads="1"/>
            </p:cNvSpPr>
            <p:nvPr/>
          </p:nvSpPr>
          <p:spPr bwMode="auto">
            <a:xfrm>
              <a:off x="4032" y="3066"/>
              <a:ext cx="56"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90" name="Rectangle 22"/>
            <p:cNvSpPr>
              <a:spLocks noChangeArrowheads="1"/>
            </p:cNvSpPr>
            <p:nvPr/>
          </p:nvSpPr>
          <p:spPr bwMode="auto">
            <a:xfrm>
              <a:off x="4272" y="3066"/>
              <a:ext cx="8"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91" name="Rectangle 23"/>
            <p:cNvSpPr>
              <a:spLocks noChangeArrowheads="1"/>
            </p:cNvSpPr>
            <p:nvPr/>
          </p:nvSpPr>
          <p:spPr bwMode="auto">
            <a:xfrm>
              <a:off x="4512" y="3074"/>
              <a:ext cx="12" cy="368"/>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sp>
          <p:nvSpPr>
            <p:cNvPr id="160792" name="Rectangle 24"/>
            <p:cNvSpPr>
              <a:spLocks noChangeArrowheads="1"/>
            </p:cNvSpPr>
            <p:nvPr/>
          </p:nvSpPr>
          <p:spPr bwMode="auto">
            <a:xfrm>
              <a:off x="4752" y="3066"/>
              <a:ext cx="56" cy="376"/>
            </a:xfrm>
            <a:prstGeom prst="rect">
              <a:avLst/>
            </a:prstGeom>
            <a:solidFill>
              <a:schemeClr val="accent4">
                <a:lumMod val="40000"/>
                <a:lumOff val="60000"/>
              </a:schemeClr>
            </a:solidFill>
            <a:ln w="12700">
              <a:solidFill>
                <a:schemeClr val="tx1"/>
              </a:solidFill>
              <a:miter lim="800000"/>
              <a:headEnd/>
              <a:tailEnd/>
            </a:ln>
            <a:effectLst/>
          </p:spPr>
          <p:txBody>
            <a:bodyPr wrap="none" anchor="ctr"/>
            <a:lstStyle/>
            <a:p>
              <a:endParaRPr lang="en-US"/>
            </a:p>
          </p:txBody>
        </p:sp>
        <p:grpSp>
          <p:nvGrpSpPr>
            <p:cNvPr id="160793" name="Group 25"/>
            <p:cNvGrpSpPr>
              <a:grpSpLocks/>
            </p:cNvGrpSpPr>
            <p:nvPr/>
          </p:nvGrpSpPr>
          <p:grpSpPr bwMode="auto">
            <a:xfrm>
              <a:off x="3068" y="3442"/>
              <a:ext cx="1969" cy="361"/>
              <a:chOff x="484" y="3362"/>
              <a:chExt cx="1969" cy="361"/>
            </a:xfrm>
          </p:grpSpPr>
          <p:sp>
            <p:nvSpPr>
              <p:cNvPr id="160794" name="Line 26"/>
              <p:cNvSpPr>
                <a:spLocks noChangeShapeType="1"/>
              </p:cNvSpPr>
              <p:nvPr/>
            </p:nvSpPr>
            <p:spPr bwMode="auto">
              <a:xfrm>
                <a:off x="724" y="3412"/>
                <a:ext cx="0" cy="136"/>
              </a:xfrm>
              <a:prstGeom prst="line">
                <a:avLst/>
              </a:prstGeom>
              <a:noFill/>
              <a:ln w="12700">
                <a:solidFill>
                  <a:schemeClr val="tx1"/>
                </a:solidFill>
                <a:round/>
                <a:headEnd/>
                <a:tailEnd/>
              </a:ln>
              <a:effectLst/>
            </p:spPr>
            <p:txBody>
              <a:bodyPr wrap="none" anchor="ctr"/>
              <a:lstStyle/>
              <a:p>
                <a:endParaRPr lang="en-US"/>
              </a:p>
            </p:txBody>
          </p:sp>
          <p:sp>
            <p:nvSpPr>
              <p:cNvPr id="160795" name="Line 27"/>
              <p:cNvSpPr>
                <a:spLocks noChangeShapeType="1"/>
              </p:cNvSpPr>
              <p:nvPr/>
            </p:nvSpPr>
            <p:spPr bwMode="auto">
              <a:xfrm>
                <a:off x="964" y="3412"/>
                <a:ext cx="0" cy="136"/>
              </a:xfrm>
              <a:prstGeom prst="line">
                <a:avLst/>
              </a:prstGeom>
              <a:noFill/>
              <a:ln w="12700">
                <a:solidFill>
                  <a:schemeClr val="tx1"/>
                </a:solidFill>
                <a:round/>
                <a:headEnd/>
                <a:tailEnd/>
              </a:ln>
              <a:effectLst/>
            </p:spPr>
            <p:txBody>
              <a:bodyPr wrap="none" anchor="ctr"/>
              <a:lstStyle/>
              <a:p>
                <a:endParaRPr lang="en-US"/>
              </a:p>
            </p:txBody>
          </p:sp>
          <p:sp>
            <p:nvSpPr>
              <p:cNvPr id="160796" name="Line 28"/>
              <p:cNvSpPr>
                <a:spLocks noChangeShapeType="1"/>
              </p:cNvSpPr>
              <p:nvPr/>
            </p:nvSpPr>
            <p:spPr bwMode="auto">
              <a:xfrm>
                <a:off x="1204" y="3412"/>
                <a:ext cx="0" cy="136"/>
              </a:xfrm>
              <a:prstGeom prst="line">
                <a:avLst/>
              </a:prstGeom>
              <a:noFill/>
              <a:ln w="12700">
                <a:solidFill>
                  <a:schemeClr val="tx1"/>
                </a:solidFill>
                <a:round/>
                <a:headEnd/>
                <a:tailEnd/>
              </a:ln>
              <a:effectLst/>
            </p:spPr>
            <p:txBody>
              <a:bodyPr wrap="none" anchor="ctr"/>
              <a:lstStyle/>
              <a:p>
                <a:endParaRPr lang="en-US"/>
              </a:p>
            </p:txBody>
          </p:sp>
          <p:sp>
            <p:nvSpPr>
              <p:cNvPr id="160797" name="Line 29"/>
              <p:cNvSpPr>
                <a:spLocks noChangeShapeType="1"/>
              </p:cNvSpPr>
              <p:nvPr/>
            </p:nvSpPr>
            <p:spPr bwMode="auto">
              <a:xfrm>
                <a:off x="1444" y="3412"/>
                <a:ext cx="0" cy="136"/>
              </a:xfrm>
              <a:prstGeom prst="line">
                <a:avLst/>
              </a:prstGeom>
              <a:noFill/>
              <a:ln w="12700">
                <a:solidFill>
                  <a:schemeClr val="tx1"/>
                </a:solidFill>
                <a:round/>
                <a:headEnd/>
                <a:tailEnd/>
              </a:ln>
              <a:effectLst/>
            </p:spPr>
            <p:txBody>
              <a:bodyPr wrap="none" anchor="ctr"/>
              <a:lstStyle/>
              <a:p>
                <a:endParaRPr lang="en-US"/>
              </a:p>
            </p:txBody>
          </p:sp>
          <p:sp>
            <p:nvSpPr>
              <p:cNvPr id="160798" name="Line 30"/>
              <p:cNvSpPr>
                <a:spLocks noChangeShapeType="1"/>
              </p:cNvSpPr>
              <p:nvPr/>
            </p:nvSpPr>
            <p:spPr bwMode="auto">
              <a:xfrm>
                <a:off x="1684" y="3412"/>
                <a:ext cx="0" cy="136"/>
              </a:xfrm>
              <a:prstGeom prst="line">
                <a:avLst/>
              </a:prstGeom>
              <a:noFill/>
              <a:ln w="12700">
                <a:solidFill>
                  <a:schemeClr val="tx1"/>
                </a:solidFill>
                <a:round/>
                <a:headEnd/>
                <a:tailEnd/>
              </a:ln>
              <a:effectLst/>
            </p:spPr>
            <p:txBody>
              <a:bodyPr wrap="none" anchor="ctr"/>
              <a:lstStyle/>
              <a:p>
                <a:endParaRPr lang="en-US"/>
              </a:p>
            </p:txBody>
          </p:sp>
          <p:sp>
            <p:nvSpPr>
              <p:cNvPr id="160799" name="Line 31"/>
              <p:cNvSpPr>
                <a:spLocks noChangeShapeType="1"/>
              </p:cNvSpPr>
              <p:nvPr/>
            </p:nvSpPr>
            <p:spPr bwMode="auto">
              <a:xfrm>
                <a:off x="1924" y="3412"/>
                <a:ext cx="0" cy="136"/>
              </a:xfrm>
              <a:prstGeom prst="line">
                <a:avLst/>
              </a:prstGeom>
              <a:noFill/>
              <a:ln w="12700">
                <a:solidFill>
                  <a:schemeClr val="tx1"/>
                </a:solidFill>
                <a:round/>
                <a:headEnd/>
                <a:tailEnd/>
              </a:ln>
              <a:effectLst/>
            </p:spPr>
            <p:txBody>
              <a:bodyPr wrap="none" anchor="ctr"/>
              <a:lstStyle/>
              <a:p>
                <a:endParaRPr lang="en-US"/>
              </a:p>
            </p:txBody>
          </p:sp>
          <p:sp>
            <p:nvSpPr>
              <p:cNvPr id="160800" name="Line 32"/>
              <p:cNvSpPr>
                <a:spLocks noChangeShapeType="1"/>
              </p:cNvSpPr>
              <p:nvPr/>
            </p:nvSpPr>
            <p:spPr bwMode="auto">
              <a:xfrm>
                <a:off x="2164" y="3412"/>
                <a:ext cx="0" cy="136"/>
              </a:xfrm>
              <a:prstGeom prst="line">
                <a:avLst/>
              </a:prstGeom>
              <a:noFill/>
              <a:ln w="12700">
                <a:solidFill>
                  <a:schemeClr val="tx1"/>
                </a:solidFill>
                <a:round/>
                <a:headEnd/>
                <a:tailEnd/>
              </a:ln>
              <a:effectLst/>
            </p:spPr>
            <p:txBody>
              <a:bodyPr wrap="none" anchor="ctr"/>
              <a:lstStyle/>
              <a:p>
                <a:endParaRPr lang="en-US"/>
              </a:p>
            </p:txBody>
          </p:sp>
          <p:sp>
            <p:nvSpPr>
              <p:cNvPr id="160801" name="Line 33"/>
              <p:cNvSpPr>
                <a:spLocks noChangeShapeType="1"/>
              </p:cNvSpPr>
              <p:nvPr/>
            </p:nvSpPr>
            <p:spPr bwMode="auto">
              <a:xfrm>
                <a:off x="484" y="3412"/>
                <a:ext cx="0" cy="136"/>
              </a:xfrm>
              <a:prstGeom prst="line">
                <a:avLst/>
              </a:prstGeom>
              <a:noFill/>
              <a:ln w="12700">
                <a:solidFill>
                  <a:schemeClr val="tx1"/>
                </a:solidFill>
                <a:round/>
                <a:headEnd/>
                <a:tailEnd/>
              </a:ln>
              <a:effectLst/>
            </p:spPr>
            <p:txBody>
              <a:bodyPr wrap="none" anchor="ctr"/>
              <a:lstStyle/>
              <a:p>
                <a:endParaRPr lang="en-US"/>
              </a:p>
            </p:txBody>
          </p:sp>
          <p:grpSp>
            <p:nvGrpSpPr>
              <p:cNvPr id="160802" name="Group 34"/>
              <p:cNvGrpSpPr>
                <a:grpSpLocks/>
              </p:cNvGrpSpPr>
              <p:nvPr/>
            </p:nvGrpSpPr>
            <p:grpSpPr bwMode="auto">
              <a:xfrm>
                <a:off x="504" y="3468"/>
                <a:ext cx="196" cy="24"/>
                <a:chOff x="504" y="3468"/>
                <a:chExt cx="196" cy="24"/>
              </a:xfrm>
            </p:grpSpPr>
            <p:sp>
              <p:nvSpPr>
                <p:cNvPr id="160803" name="Line 35"/>
                <p:cNvSpPr>
                  <a:spLocks noChangeShapeType="1"/>
                </p:cNvSpPr>
                <p:nvPr/>
              </p:nvSpPr>
              <p:spPr bwMode="auto">
                <a:xfrm flipH="1">
                  <a:off x="528" y="3484"/>
                  <a:ext cx="152" cy="0"/>
                </a:xfrm>
                <a:prstGeom prst="line">
                  <a:avLst/>
                </a:prstGeom>
                <a:noFill/>
                <a:ln w="12700">
                  <a:solidFill>
                    <a:schemeClr val="tx1"/>
                  </a:solidFill>
                  <a:round/>
                  <a:headEnd/>
                  <a:tailEnd/>
                </a:ln>
                <a:effectLst/>
              </p:spPr>
              <p:txBody>
                <a:bodyPr wrap="none" anchor="ctr"/>
                <a:lstStyle/>
                <a:p>
                  <a:endParaRPr lang="en-US"/>
                </a:p>
              </p:txBody>
            </p:sp>
            <p:sp>
              <p:nvSpPr>
                <p:cNvPr id="160804" name="AutoShape 36"/>
                <p:cNvSpPr>
                  <a:spLocks noChangeArrowheads="1"/>
                </p:cNvSpPr>
                <p:nvPr/>
              </p:nvSpPr>
              <p:spPr bwMode="auto">
                <a:xfrm rot="16200000">
                  <a:off x="51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05" name="AutoShape 37"/>
                <p:cNvSpPr>
                  <a:spLocks noChangeArrowheads="1"/>
                </p:cNvSpPr>
                <p:nvPr/>
              </p:nvSpPr>
              <p:spPr bwMode="auto">
                <a:xfrm rot="5400000" flipH="1">
                  <a:off x="66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06" name="Group 38"/>
              <p:cNvGrpSpPr>
                <a:grpSpLocks/>
              </p:cNvGrpSpPr>
              <p:nvPr/>
            </p:nvGrpSpPr>
            <p:grpSpPr bwMode="auto">
              <a:xfrm>
                <a:off x="744" y="3468"/>
                <a:ext cx="196" cy="24"/>
                <a:chOff x="744" y="3468"/>
                <a:chExt cx="196" cy="24"/>
              </a:xfrm>
            </p:grpSpPr>
            <p:sp>
              <p:nvSpPr>
                <p:cNvPr id="160807" name="Line 39"/>
                <p:cNvSpPr>
                  <a:spLocks noChangeShapeType="1"/>
                </p:cNvSpPr>
                <p:nvPr/>
              </p:nvSpPr>
              <p:spPr bwMode="auto">
                <a:xfrm flipH="1">
                  <a:off x="768" y="3484"/>
                  <a:ext cx="152" cy="0"/>
                </a:xfrm>
                <a:prstGeom prst="line">
                  <a:avLst/>
                </a:prstGeom>
                <a:noFill/>
                <a:ln w="12700">
                  <a:solidFill>
                    <a:schemeClr val="tx1"/>
                  </a:solidFill>
                  <a:round/>
                  <a:headEnd/>
                  <a:tailEnd/>
                </a:ln>
                <a:effectLst/>
              </p:spPr>
              <p:txBody>
                <a:bodyPr wrap="none" anchor="ctr"/>
                <a:lstStyle/>
                <a:p>
                  <a:endParaRPr lang="en-US"/>
                </a:p>
              </p:txBody>
            </p:sp>
            <p:sp>
              <p:nvSpPr>
                <p:cNvPr id="160808" name="AutoShape 40"/>
                <p:cNvSpPr>
                  <a:spLocks noChangeArrowheads="1"/>
                </p:cNvSpPr>
                <p:nvPr/>
              </p:nvSpPr>
              <p:spPr bwMode="auto">
                <a:xfrm rot="16200000">
                  <a:off x="75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09" name="AutoShape 41"/>
                <p:cNvSpPr>
                  <a:spLocks noChangeArrowheads="1"/>
                </p:cNvSpPr>
                <p:nvPr/>
              </p:nvSpPr>
              <p:spPr bwMode="auto">
                <a:xfrm rot="5400000" flipH="1">
                  <a:off x="90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10" name="Group 42"/>
              <p:cNvGrpSpPr>
                <a:grpSpLocks/>
              </p:cNvGrpSpPr>
              <p:nvPr/>
            </p:nvGrpSpPr>
            <p:grpSpPr bwMode="auto">
              <a:xfrm>
                <a:off x="984" y="3468"/>
                <a:ext cx="196" cy="24"/>
                <a:chOff x="984" y="3468"/>
                <a:chExt cx="196" cy="24"/>
              </a:xfrm>
            </p:grpSpPr>
            <p:sp>
              <p:nvSpPr>
                <p:cNvPr id="160811" name="Line 43"/>
                <p:cNvSpPr>
                  <a:spLocks noChangeShapeType="1"/>
                </p:cNvSpPr>
                <p:nvPr/>
              </p:nvSpPr>
              <p:spPr bwMode="auto">
                <a:xfrm flipH="1">
                  <a:off x="1008" y="3484"/>
                  <a:ext cx="152" cy="0"/>
                </a:xfrm>
                <a:prstGeom prst="line">
                  <a:avLst/>
                </a:prstGeom>
                <a:noFill/>
                <a:ln w="12700">
                  <a:solidFill>
                    <a:schemeClr val="tx1"/>
                  </a:solidFill>
                  <a:round/>
                  <a:headEnd/>
                  <a:tailEnd/>
                </a:ln>
                <a:effectLst/>
              </p:spPr>
              <p:txBody>
                <a:bodyPr wrap="none" anchor="ctr"/>
                <a:lstStyle/>
                <a:p>
                  <a:endParaRPr lang="en-US"/>
                </a:p>
              </p:txBody>
            </p:sp>
            <p:sp>
              <p:nvSpPr>
                <p:cNvPr id="160812" name="AutoShape 44"/>
                <p:cNvSpPr>
                  <a:spLocks noChangeArrowheads="1"/>
                </p:cNvSpPr>
                <p:nvPr/>
              </p:nvSpPr>
              <p:spPr bwMode="auto">
                <a:xfrm rot="16200000">
                  <a:off x="99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13" name="AutoShape 45"/>
                <p:cNvSpPr>
                  <a:spLocks noChangeArrowheads="1"/>
                </p:cNvSpPr>
                <p:nvPr/>
              </p:nvSpPr>
              <p:spPr bwMode="auto">
                <a:xfrm rot="5400000" flipH="1">
                  <a:off x="114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14" name="Group 46"/>
              <p:cNvGrpSpPr>
                <a:grpSpLocks/>
              </p:cNvGrpSpPr>
              <p:nvPr/>
            </p:nvGrpSpPr>
            <p:grpSpPr bwMode="auto">
              <a:xfrm>
                <a:off x="1224" y="3468"/>
                <a:ext cx="196" cy="24"/>
                <a:chOff x="1224" y="3468"/>
                <a:chExt cx="196" cy="24"/>
              </a:xfrm>
            </p:grpSpPr>
            <p:sp>
              <p:nvSpPr>
                <p:cNvPr id="160815" name="Line 47"/>
                <p:cNvSpPr>
                  <a:spLocks noChangeShapeType="1"/>
                </p:cNvSpPr>
                <p:nvPr/>
              </p:nvSpPr>
              <p:spPr bwMode="auto">
                <a:xfrm flipH="1">
                  <a:off x="1248" y="3484"/>
                  <a:ext cx="152" cy="0"/>
                </a:xfrm>
                <a:prstGeom prst="line">
                  <a:avLst/>
                </a:prstGeom>
                <a:noFill/>
                <a:ln w="12700">
                  <a:solidFill>
                    <a:schemeClr val="tx1"/>
                  </a:solidFill>
                  <a:round/>
                  <a:headEnd/>
                  <a:tailEnd/>
                </a:ln>
                <a:effectLst/>
              </p:spPr>
              <p:txBody>
                <a:bodyPr wrap="none" anchor="ctr"/>
                <a:lstStyle/>
                <a:p>
                  <a:endParaRPr lang="en-US"/>
                </a:p>
              </p:txBody>
            </p:sp>
            <p:sp>
              <p:nvSpPr>
                <p:cNvPr id="160816" name="AutoShape 48"/>
                <p:cNvSpPr>
                  <a:spLocks noChangeArrowheads="1"/>
                </p:cNvSpPr>
                <p:nvPr/>
              </p:nvSpPr>
              <p:spPr bwMode="auto">
                <a:xfrm rot="16200000">
                  <a:off x="123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17" name="AutoShape 49"/>
                <p:cNvSpPr>
                  <a:spLocks noChangeArrowheads="1"/>
                </p:cNvSpPr>
                <p:nvPr/>
              </p:nvSpPr>
              <p:spPr bwMode="auto">
                <a:xfrm rot="5400000" flipH="1">
                  <a:off x="138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18" name="Group 50"/>
              <p:cNvGrpSpPr>
                <a:grpSpLocks/>
              </p:cNvGrpSpPr>
              <p:nvPr/>
            </p:nvGrpSpPr>
            <p:grpSpPr bwMode="auto">
              <a:xfrm>
                <a:off x="1464" y="3468"/>
                <a:ext cx="196" cy="24"/>
                <a:chOff x="1464" y="3468"/>
                <a:chExt cx="196" cy="24"/>
              </a:xfrm>
            </p:grpSpPr>
            <p:sp>
              <p:nvSpPr>
                <p:cNvPr id="160819" name="Line 51"/>
                <p:cNvSpPr>
                  <a:spLocks noChangeShapeType="1"/>
                </p:cNvSpPr>
                <p:nvPr/>
              </p:nvSpPr>
              <p:spPr bwMode="auto">
                <a:xfrm flipH="1">
                  <a:off x="1488" y="3484"/>
                  <a:ext cx="152" cy="0"/>
                </a:xfrm>
                <a:prstGeom prst="line">
                  <a:avLst/>
                </a:prstGeom>
                <a:noFill/>
                <a:ln w="12700">
                  <a:solidFill>
                    <a:schemeClr val="tx1"/>
                  </a:solidFill>
                  <a:round/>
                  <a:headEnd/>
                  <a:tailEnd/>
                </a:ln>
                <a:effectLst/>
              </p:spPr>
              <p:txBody>
                <a:bodyPr wrap="none" anchor="ctr"/>
                <a:lstStyle/>
                <a:p>
                  <a:endParaRPr lang="en-US"/>
                </a:p>
              </p:txBody>
            </p:sp>
            <p:sp>
              <p:nvSpPr>
                <p:cNvPr id="160820" name="AutoShape 52"/>
                <p:cNvSpPr>
                  <a:spLocks noChangeArrowheads="1"/>
                </p:cNvSpPr>
                <p:nvPr/>
              </p:nvSpPr>
              <p:spPr bwMode="auto">
                <a:xfrm rot="16200000">
                  <a:off x="147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21" name="AutoShape 53"/>
                <p:cNvSpPr>
                  <a:spLocks noChangeArrowheads="1"/>
                </p:cNvSpPr>
                <p:nvPr/>
              </p:nvSpPr>
              <p:spPr bwMode="auto">
                <a:xfrm rot="5400000" flipH="1">
                  <a:off x="162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22" name="Group 54"/>
              <p:cNvGrpSpPr>
                <a:grpSpLocks/>
              </p:cNvGrpSpPr>
              <p:nvPr/>
            </p:nvGrpSpPr>
            <p:grpSpPr bwMode="auto">
              <a:xfrm>
                <a:off x="1704" y="3468"/>
                <a:ext cx="196" cy="24"/>
                <a:chOff x="1704" y="3468"/>
                <a:chExt cx="196" cy="24"/>
              </a:xfrm>
            </p:grpSpPr>
            <p:sp>
              <p:nvSpPr>
                <p:cNvPr id="160823" name="Line 55"/>
                <p:cNvSpPr>
                  <a:spLocks noChangeShapeType="1"/>
                </p:cNvSpPr>
                <p:nvPr/>
              </p:nvSpPr>
              <p:spPr bwMode="auto">
                <a:xfrm flipH="1">
                  <a:off x="1728" y="3484"/>
                  <a:ext cx="152" cy="0"/>
                </a:xfrm>
                <a:prstGeom prst="line">
                  <a:avLst/>
                </a:prstGeom>
                <a:noFill/>
                <a:ln w="12700">
                  <a:solidFill>
                    <a:schemeClr val="tx1"/>
                  </a:solidFill>
                  <a:round/>
                  <a:headEnd/>
                  <a:tailEnd/>
                </a:ln>
                <a:effectLst/>
              </p:spPr>
              <p:txBody>
                <a:bodyPr wrap="none" anchor="ctr"/>
                <a:lstStyle/>
                <a:p>
                  <a:endParaRPr lang="en-US"/>
                </a:p>
              </p:txBody>
            </p:sp>
            <p:sp>
              <p:nvSpPr>
                <p:cNvPr id="160824" name="AutoShape 56"/>
                <p:cNvSpPr>
                  <a:spLocks noChangeArrowheads="1"/>
                </p:cNvSpPr>
                <p:nvPr/>
              </p:nvSpPr>
              <p:spPr bwMode="auto">
                <a:xfrm rot="16200000">
                  <a:off x="171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25" name="AutoShape 57"/>
                <p:cNvSpPr>
                  <a:spLocks noChangeArrowheads="1"/>
                </p:cNvSpPr>
                <p:nvPr/>
              </p:nvSpPr>
              <p:spPr bwMode="auto">
                <a:xfrm rot="5400000" flipH="1">
                  <a:off x="186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grpSp>
            <p:nvGrpSpPr>
              <p:cNvPr id="160826" name="Group 58"/>
              <p:cNvGrpSpPr>
                <a:grpSpLocks/>
              </p:cNvGrpSpPr>
              <p:nvPr/>
            </p:nvGrpSpPr>
            <p:grpSpPr bwMode="auto">
              <a:xfrm>
                <a:off x="1944" y="3468"/>
                <a:ext cx="196" cy="24"/>
                <a:chOff x="1944" y="3468"/>
                <a:chExt cx="196" cy="24"/>
              </a:xfrm>
            </p:grpSpPr>
            <p:sp>
              <p:nvSpPr>
                <p:cNvPr id="160827" name="Line 59"/>
                <p:cNvSpPr>
                  <a:spLocks noChangeShapeType="1"/>
                </p:cNvSpPr>
                <p:nvPr/>
              </p:nvSpPr>
              <p:spPr bwMode="auto">
                <a:xfrm flipH="1">
                  <a:off x="1968" y="3484"/>
                  <a:ext cx="152" cy="0"/>
                </a:xfrm>
                <a:prstGeom prst="line">
                  <a:avLst/>
                </a:prstGeom>
                <a:noFill/>
                <a:ln w="12700">
                  <a:solidFill>
                    <a:schemeClr val="tx1"/>
                  </a:solidFill>
                  <a:round/>
                  <a:headEnd/>
                  <a:tailEnd/>
                </a:ln>
                <a:effectLst/>
              </p:spPr>
              <p:txBody>
                <a:bodyPr wrap="none" anchor="ctr"/>
                <a:lstStyle/>
                <a:p>
                  <a:endParaRPr lang="en-US"/>
                </a:p>
              </p:txBody>
            </p:sp>
            <p:sp>
              <p:nvSpPr>
                <p:cNvPr id="160828" name="AutoShape 60"/>
                <p:cNvSpPr>
                  <a:spLocks noChangeArrowheads="1"/>
                </p:cNvSpPr>
                <p:nvPr/>
              </p:nvSpPr>
              <p:spPr bwMode="auto">
                <a:xfrm rot="16200000">
                  <a:off x="1952"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160829" name="AutoShape 61"/>
                <p:cNvSpPr>
                  <a:spLocks noChangeArrowheads="1"/>
                </p:cNvSpPr>
                <p:nvPr/>
              </p:nvSpPr>
              <p:spPr bwMode="auto">
                <a:xfrm rot="5400000" flipH="1">
                  <a:off x="2108" y="3460"/>
                  <a:ext cx="24" cy="4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grpSp>
          <p:sp>
            <p:nvSpPr>
              <p:cNvPr id="160830" name="Rectangle 62"/>
              <p:cNvSpPr>
                <a:spLocks noChangeArrowheads="1"/>
              </p:cNvSpPr>
              <p:nvPr/>
            </p:nvSpPr>
            <p:spPr bwMode="auto">
              <a:xfrm>
                <a:off x="507" y="3494"/>
                <a:ext cx="202" cy="229"/>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latin typeface="Arial" charset="0"/>
                  </a:rPr>
                  <a:t>T</a:t>
                </a:r>
              </a:p>
            </p:txBody>
          </p:sp>
          <p:sp>
            <p:nvSpPr>
              <p:cNvPr id="160831" name="Rectangle 63"/>
              <p:cNvSpPr>
                <a:spLocks noChangeArrowheads="1"/>
              </p:cNvSpPr>
              <p:nvPr/>
            </p:nvSpPr>
            <p:spPr bwMode="auto">
              <a:xfrm>
                <a:off x="2299" y="3362"/>
                <a:ext cx="154" cy="229"/>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latin typeface="Arial" charset="0"/>
                  </a:rPr>
                  <a:t>t</a:t>
                </a:r>
              </a:p>
            </p:txBody>
          </p:sp>
        </p:grpSp>
        <p:sp>
          <p:nvSpPr>
            <p:cNvPr id="160832" name="Freeform 64"/>
            <p:cNvSpPr>
              <a:spLocks/>
            </p:cNvSpPr>
            <p:nvPr/>
          </p:nvSpPr>
          <p:spPr bwMode="auto">
            <a:xfrm>
              <a:off x="3074" y="3104"/>
              <a:ext cx="1755" cy="337"/>
            </a:xfrm>
            <a:custGeom>
              <a:avLst/>
              <a:gdLst/>
              <a:ahLst/>
              <a:cxnLst>
                <a:cxn ang="0">
                  <a:pos x="0" y="168"/>
                </a:cxn>
                <a:cxn ang="0">
                  <a:pos x="49" y="138"/>
                </a:cxn>
                <a:cxn ang="0">
                  <a:pos x="107" y="104"/>
                </a:cxn>
                <a:cxn ang="0">
                  <a:pos x="157" y="76"/>
                </a:cxn>
                <a:cxn ang="0">
                  <a:pos x="231" y="43"/>
                </a:cxn>
                <a:cxn ang="0">
                  <a:pos x="282" y="24"/>
                </a:cxn>
                <a:cxn ang="0">
                  <a:pos x="332" y="11"/>
                </a:cxn>
                <a:cxn ang="0">
                  <a:pos x="394" y="2"/>
                </a:cxn>
                <a:cxn ang="0">
                  <a:pos x="458" y="0"/>
                </a:cxn>
                <a:cxn ang="0">
                  <a:pos x="507" y="4"/>
                </a:cxn>
                <a:cxn ang="0">
                  <a:pos x="565" y="13"/>
                </a:cxn>
                <a:cxn ang="0">
                  <a:pos x="635" y="36"/>
                </a:cxn>
                <a:cxn ang="0">
                  <a:pos x="684" y="60"/>
                </a:cxn>
                <a:cxn ang="0">
                  <a:pos x="726" y="84"/>
                </a:cxn>
                <a:cxn ang="0">
                  <a:pos x="783" y="116"/>
                </a:cxn>
                <a:cxn ang="0">
                  <a:pos x="853" y="156"/>
                </a:cxn>
                <a:cxn ang="0">
                  <a:pos x="903" y="185"/>
                </a:cxn>
                <a:cxn ang="0">
                  <a:pos x="952" y="215"/>
                </a:cxn>
                <a:cxn ang="0">
                  <a:pos x="1000" y="244"/>
                </a:cxn>
                <a:cxn ang="0">
                  <a:pos x="1055" y="272"/>
                </a:cxn>
                <a:cxn ang="0">
                  <a:pos x="1109" y="297"/>
                </a:cxn>
                <a:cxn ang="0">
                  <a:pos x="1171" y="315"/>
                </a:cxn>
                <a:cxn ang="0">
                  <a:pos x="1216" y="325"/>
                </a:cxn>
                <a:cxn ang="0">
                  <a:pos x="1253" y="333"/>
                </a:cxn>
                <a:cxn ang="0">
                  <a:pos x="1290" y="335"/>
                </a:cxn>
                <a:cxn ang="0">
                  <a:pos x="1340" y="336"/>
                </a:cxn>
                <a:cxn ang="0">
                  <a:pos x="1397" y="328"/>
                </a:cxn>
                <a:cxn ang="0">
                  <a:pos x="1443" y="322"/>
                </a:cxn>
                <a:cxn ang="0">
                  <a:pos x="1488" y="305"/>
                </a:cxn>
                <a:cxn ang="0">
                  <a:pos x="1533" y="288"/>
                </a:cxn>
                <a:cxn ang="0">
                  <a:pos x="1575" y="269"/>
                </a:cxn>
                <a:cxn ang="0">
                  <a:pos x="1608" y="253"/>
                </a:cxn>
                <a:cxn ang="0">
                  <a:pos x="1649" y="231"/>
                </a:cxn>
                <a:cxn ang="0">
                  <a:pos x="1686" y="211"/>
                </a:cxn>
                <a:cxn ang="0">
                  <a:pos x="1715" y="192"/>
                </a:cxn>
                <a:cxn ang="0">
                  <a:pos x="1735" y="181"/>
                </a:cxn>
                <a:cxn ang="0">
                  <a:pos x="1754" y="167"/>
                </a:cxn>
              </a:cxnLst>
              <a:rect l="0" t="0" r="r" b="b"/>
              <a:pathLst>
                <a:path w="1755" h="337">
                  <a:moveTo>
                    <a:pt x="0" y="168"/>
                  </a:moveTo>
                  <a:lnTo>
                    <a:pt x="49" y="138"/>
                  </a:lnTo>
                  <a:lnTo>
                    <a:pt x="107" y="104"/>
                  </a:lnTo>
                  <a:lnTo>
                    <a:pt x="157" y="76"/>
                  </a:lnTo>
                  <a:lnTo>
                    <a:pt x="231" y="43"/>
                  </a:lnTo>
                  <a:lnTo>
                    <a:pt x="282" y="24"/>
                  </a:lnTo>
                  <a:lnTo>
                    <a:pt x="332" y="11"/>
                  </a:lnTo>
                  <a:lnTo>
                    <a:pt x="394" y="2"/>
                  </a:lnTo>
                  <a:lnTo>
                    <a:pt x="458" y="0"/>
                  </a:lnTo>
                  <a:lnTo>
                    <a:pt x="507" y="4"/>
                  </a:lnTo>
                  <a:lnTo>
                    <a:pt x="565" y="13"/>
                  </a:lnTo>
                  <a:lnTo>
                    <a:pt x="635" y="36"/>
                  </a:lnTo>
                  <a:lnTo>
                    <a:pt x="684" y="60"/>
                  </a:lnTo>
                  <a:lnTo>
                    <a:pt x="726" y="84"/>
                  </a:lnTo>
                  <a:lnTo>
                    <a:pt x="783" y="116"/>
                  </a:lnTo>
                  <a:lnTo>
                    <a:pt x="853" y="156"/>
                  </a:lnTo>
                  <a:lnTo>
                    <a:pt x="903" y="185"/>
                  </a:lnTo>
                  <a:lnTo>
                    <a:pt x="952" y="215"/>
                  </a:lnTo>
                  <a:lnTo>
                    <a:pt x="1000" y="244"/>
                  </a:lnTo>
                  <a:lnTo>
                    <a:pt x="1055" y="272"/>
                  </a:lnTo>
                  <a:lnTo>
                    <a:pt x="1109" y="297"/>
                  </a:lnTo>
                  <a:lnTo>
                    <a:pt x="1171" y="315"/>
                  </a:lnTo>
                  <a:lnTo>
                    <a:pt x="1216" y="325"/>
                  </a:lnTo>
                  <a:lnTo>
                    <a:pt x="1253" y="333"/>
                  </a:lnTo>
                  <a:lnTo>
                    <a:pt x="1290" y="335"/>
                  </a:lnTo>
                  <a:lnTo>
                    <a:pt x="1340" y="336"/>
                  </a:lnTo>
                  <a:lnTo>
                    <a:pt x="1397" y="328"/>
                  </a:lnTo>
                  <a:lnTo>
                    <a:pt x="1443" y="322"/>
                  </a:lnTo>
                  <a:lnTo>
                    <a:pt x="1488" y="305"/>
                  </a:lnTo>
                  <a:lnTo>
                    <a:pt x="1533" y="288"/>
                  </a:lnTo>
                  <a:lnTo>
                    <a:pt x="1575" y="269"/>
                  </a:lnTo>
                  <a:lnTo>
                    <a:pt x="1608" y="253"/>
                  </a:lnTo>
                  <a:lnTo>
                    <a:pt x="1649" y="231"/>
                  </a:lnTo>
                  <a:lnTo>
                    <a:pt x="1686" y="211"/>
                  </a:lnTo>
                  <a:lnTo>
                    <a:pt x="1715" y="192"/>
                  </a:lnTo>
                  <a:lnTo>
                    <a:pt x="1735" y="181"/>
                  </a:lnTo>
                  <a:lnTo>
                    <a:pt x="1754" y="167"/>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160833" name="Rectangle 65"/>
            <p:cNvSpPr>
              <a:spLocks noChangeArrowheads="1"/>
            </p:cNvSpPr>
            <p:nvPr/>
          </p:nvSpPr>
          <p:spPr bwMode="auto">
            <a:xfrm>
              <a:off x="3151" y="3711"/>
              <a:ext cx="1660" cy="24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solidFill>
                    <a:schemeClr val="tx2"/>
                  </a:solidFill>
                  <a:latin typeface="Arial" charset="0"/>
                </a:rPr>
                <a:t>PWM representation</a:t>
              </a:r>
            </a:p>
          </p:txBody>
        </p:sp>
      </p:gr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0" name="Rectangle 4"/>
          <p:cNvSpPr>
            <a:spLocks noGrp="1" noChangeArrowheads="1"/>
          </p:cNvSpPr>
          <p:nvPr>
            <p:ph type="title"/>
          </p:nvPr>
        </p:nvSpPr>
        <p:spPr/>
        <p:txBody>
          <a:bodyPr/>
          <a:lstStyle/>
          <a:p>
            <a:r>
              <a:rPr lang="en-US" dirty="0" smtClean="0"/>
              <a:t>Dead-Band </a:t>
            </a:r>
            <a:r>
              <a:rPr lang="en-US" dirty="0"/>
              <a:t>Block Diagram</a:t>
            </a:r>
          </a:p>
        </p:txBody>
      </p:sp>
      <p:grpSp>
        <p:nvGrpSpPr>
          <p:cNvPr id="3" name="Group 2"/>
          <p:cNvGrpSpPr/>
          <p:nvPr/>
        </p:nvGrpSpPr>
        <p:grpSpPr>
          <a:xfrm>
            <a:off x="198614" y="491149"/>
            <a:ext cx="8833939" cy="6047660"/>
            <a:chOff x="215866" y="491149"/>
            <a:chExt cx="8833939" cy="6047660"/>
          </a:xfrm>
        </p:grpSpPr>
        <p:sp>
          <p:nvSpPr>
            <p:cNvPr id="336977" name="Rectangle 81"/>
            <p:cNvSpPr>
              <a:spLocks noChangeArrowheads="1"/>
            </p:cNvSpPr>
            <p:nvPr/>
          </p:nvSpPr>
          <p:spPr bwMode="auto">
            <a:xfrm>
              <a:off x="4631599" y="1688368"/>
              <a:ext cx="718334" cy="3378200"/>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sp>
          <p:nvSpPr>
            <p:cNvPr id="336901" name="Text Box 5"/>
            <p:cNvSpPr txBox="1">
              <a:spLocks noChangeArrowheads="1"/>
            </p:cNvSpPr>
            <p:nvPr/>
          </p:nvSpPr>
          <p:spPr bwMode="auto">
            <a:xfrm>
              <a:off x="2551197" y="1190046"/>
              <a:ext cx="960212" cy="141577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square">
              <a:spAutoFit/>
            </a:bodyPr>
            <a:lstStyle/>
            <a:p>
              <a:pPr algn="ctr"/>
              <a:r>
                <a:rPr lang="en-US" sz="1600" dirty="0">
                  <a:effectLst/>
                  <a:latin typeface="Arial" charset="0"/>
                </a:rPr>
                <a:t>Rising Edge Delay</a:t>
              </a:r>
            </a:p>
            <a:p>
              <a:pPr algn="ctr"/>
              <a:r>
                <a:rPr lang="en-US" sz="1400" b="0" dirty="0">
                  <a:effectLst/>
                  <a:latin typeface="Arial" charset="0"/>
                </a:rPr>
                <a:t>In  </a:t>
              </a:r>
              <a:r>
                <a:rPr lang="en-US" sz="1400" b="0" dirty="0" smtClean="0">
                  <a:effectLst/>
                  <a:latin typeface="Arial" charset="0"/>
                </a:rPr>
                <a:t>    </a:t>
              </a:r>
              <a:r>
                <a:rPr lang="en-US" sz="1400" b="0" dirty="0">
                  <a:effectLst/>
                  <a:latin typeface="Arial" charset="0"/>
                </a:rPr>
                <a:t>Out</a:t>
              </a:r>
            </a:p>
            <a:p>
              <a:pPr algn="ctr"/>
              <a:r>
                <a:rPr lang="en-US" sz="1400" b="0" dirty="0">
                  <a:effectLst/>
                  <a:latin typeface="Arial" charset="0"/>
                </a:rPr>
                <a:t>(</a:t>
              </a:r>
              <a:r>
                <a:rPr lang="en-US" sz="1400" b="0" dirty="0" smtClean="0">
                  <a:effectLst/>
                  <a:latin typeface="Arial" charset="0"/>
                </a:rPr>
                <a:t>14-bit </a:t>
              </a:r>
              <a:r>
                <a:rPr lang="en-US" sz="1400" b="0" dirty="0">
                  <a:effectLst/>
                  <a:latin typeface="Arial" charset="0"/>
                </a:rPr>
                <a:t>counter</a:t>
              </a:r>
              <a:r>
                <a:rPr lang="en-US" sz="1400" b="0" dirty="0" smtClean="0">
                  <a:effectLst/>
                  <a:latin typeface="Arial" charset="0"/>
                </a:rPr>
                <a:t>)</a:t>
              </a:r>
              <a:endParaRPr lang="en-US" sz="1400" b="0" dirty="0">
                <a:effectLst/>
                <a:latin typeface="Arial" charset="0"/>
              </a:endParaRPr>
            </a:p>
          </p:txBody>
        </p:sp>
        <p:sp>
          <p:nvSpPr>
            <p:cNvPr id="336904" name="Text Box 8"/>
            <p:cNvSpPr txBox="1">
              <a:spLocks noChangeArrowheads="1"/>
            </p:cNvSpPr>
            <p:nvPr/>
          </p:nvSpPr>
          <p:spPr bwMode="auto">
            <a:xfrm>
              <a:off x="2551196" y="4301741"/>
              <a:ext cx="960213" cy="1415772"/>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square">
              <a:spAutoFit/>
            </a:bodyPr>
            <a:lstStyle/>
            <a:p>
              <a:pPr algn="ctr"/>
              <a:r>
                <a:rPr lang="en-US" sz="1600" dirty="0">
                  <a:effectLst/>
                  <a:latin typeface="Arial" charset="0"/>
                </a:rPr>
                <a:t>Falling Edge Delay</a:t>
              </a:r>
            </a:p>
            <a:p>
              <a:pPr algn="ctr"/>
              <a:r>
                <a:rPr lang="en-US" sz="1400" b="0" dirty="0">
                  <a:effectLst/>
                  <a:latin typeface="Arial" charset="0"/>
                </a:rPr>
                <a:t>In </a:t>
              </a:r>
              <a:r>
                <a:rPr lang="en-US" sz="1400" b="0" dirty="0" smtClean="0">
                  <a:effectLst/>
                  <a:latin typeface="Arial" charset="0"/>
                </a:rPr>
                <a:t>     </a:t>
              </a:r>
              <a:r>
                <a:rPr lang="en-US" sz="1400" b="0" dirty="0">
                  <a:effectLst/>
                  <a:latin typeface="Arial" charset="0"/>
                </a:rPr>
                <a:t>Out</a:t>
              </a:r>
            </a:p>
            <a:p>
              <a:pPr algn="ctr"/>
              <a:r>
                <a:rPr lang="en-US" sz="1400" b="0" dirty="0">
                  <a:effectLst/>
                  <a:latin typeface="Arial" charset="0"/>
                </a:rPr>
                <a:t>(</a:t>
              </a:r>
              <a:r>
                <a:rPr lang="en-US" sz="1400" b="0" dirty="0" smtClean="0">
                  <a:effectLst/>
                  <a:latin typeface="Arial" charset="0"/>
                </a:rPr>
                <a:t>14-bit </a:t>
              </a:r>
              <a:r>
                <a:rPr lang="en-US" sz="1400" b="0" dirty="0">
                  <a:effectLst/>
                  <a:latin typeface="Arial" charset="0"/>
                </a:rPr>
                <a:t>counter)</a:t>
              </a:r>
            </a:p>
          </p:txBody>
        </p:sp>
        <p:grpSp>
          <p:nvGrpSpPr>
            <p:cNvPr id="337001" name="Group 105"/>
            <p:cNvGrpSpPr>
              <a:grpSpLocks/>
            </p:cNvGrpSpPr>
            <p:nvPr/>
          </p:nvGrpSpPr>
          <p:grpSpPr bwMode="auto">
            <a:xfrm>
              <a:off x="4711366" y="1929668"/>
              <a:ext cx="663575" cy="998538"/>
              <a:chOff x="3160" y="1256"/>
              <a:chExt cx="418" cy="629"/>
            </a:xfrm>
          </p:grpSpPr>
          <p:sp>
            <p:nvSpPr>
              <p:cNvPr id="336908" name="Text Box 12"/>
              <p:cNvSpPr txBox="1">
                <a:spLocks noChangeArrowheads="1"/>
              </p:cNvSpPr>
              <p:nvPr/>
            </p:nvSpPr>
            <p:spPr bwMode="auto">
              <a:xfrm>
                <a:off x="3160" y="1603"/>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09" name="Text Box 13"/>
              <p:cNvSpPr txBox="1">
                <a:spLocks noChangeArrowheads="1"/>
              </p:cNvSpPr>
              <p:nvPr/>
            </p:nvSpPr>
            <p:spPr bwMode="auto">
              <a:xfrm>
                <a:off x="3160" y="1391"/>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10" name="Text Box 14"/>
              <p:cNvSpPr txBox="1">
                <a:spLocks noChangeArrowheads="1"/>
              </p:cNvSpPr>
              <p:nvPr/>
            </p:nvSpPr>
            <p:spPr bwMode="auto">
              <a:xfrm>
                <a:off x="3385" y="1487"/>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12" name="Line 16"/>
              <p:cNvSpPr>
                <a:spLocks noChangeShapeType="1"/>
              </p:cNvSpPr>
              <p:nvPr/>
            </p:nvSpPr>
            <p:spPr bwMode="auto">
              <a:xfrm>
                <a:off x="3244" y="1499"/>
                <a:ext cx="215" cy="64"/>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13" name="Text Box 17"/>
              <p:cNvSpPr txBox="1">
                <a:spLocks noChangeArrowheads="1"/>
              </p:cNvSpPr>
              <p:nvPr/>
            </p:nvSpPr>
            <p:spPr bwMode="auto">
              <a:xfrm>
                <a:off x="3160" y="1256"/>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336914" name="Text Box 18"/>
              <p:cNvSpPr txBox="1">
                <a:spLocks noChangeArrowheads="1"/>
              </p:cNvSpPr>
              <p:nvPr/>
            </p:nvSpPr>
            <p:spPr bwMode="auto">
              <a:xfrm>
                <a:off x="3160" y="1704"/>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grpSp>
          <p:nvGrpSpPr>
            <p:cNvPr id="336999" name="Group 103"/>
            <p:cNvGrpSpPr>
              <a:grpSpLocks/>
            </p:cNvGrpSpPr>
            <p:nvPr/>
          </p:nvGrpSpPr>
          <p:grpSpPr bwMode="auto">
            <a:xfrm>
              <a:off x="4711366" y="3902931"/>
              <a:ext cx="663575" cy="998537"/>
              <a:chOff x="3160" y="2499"/>
              <a:chExt cx="418" cy="629"/>
            </a:xfrm>
          </p:grpSpPr>
          <p:sp>
            <p:nvSpPr>
              <p:cNvPr id="336917" name="Text Box 21"/>
              <p:cNvSpPr txBox="1">
                <a:spLocks noChangeArrowheads="1"/>
              </p:cNvSpPr>
              <p:nvPr/>
            </p:nvSpPr>
            <p:spPr bwMode="auto">
              <a:xfrm>
                <a:off x="3160" y="2842"/>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18" name="Text Box 22"/>
              <p:cNvSpPr txBox="1">
                <a:spLocks noChangeArrowheads="1"/>
              </p:cNvSpPr>
              <p:nvPr/>
            </p:nvSpPr>
            <p:spPr bwMode="auto">
              <a:xfrm>
                <a:off x="3160" y="2634"/>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6919" name="Text Box 23"/>
              <p:cNvSpPr txBox="1">
                <a:spLocks noChangeArrowheads="1"/>
              </p:cNvSpPr>
              <p:nvPr/>
            </p:nvSpPr>
            <p:spPr bwMode="auto">
              <a:xfrm>
                <a:off x="3385" y="2730"/>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20" name="Line 24"/>
              <p:cNvSpPr>
                <a:spLocks noChangeShapeType="1"/>
              </p:cNvSpPr>
              <p:nvPr/>
            </p:nvSpPr>
            <p:spPr bwMode="auto">
              <a:xfrm>
                <a:off x="3244" y="2742"/>
                <a:ext cx="210" cy="6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21" name="Text Box 25"/>
              <p:cNvSpPr txBox="1">
                <a:spLocks noChangeArrowheads="1"/>
              </p:cNvSpPr>
              <p:nvPr/>
            </p:nvSpPr>
            <p:spPr bwMode="auto">
              <a:xfrm>
                <a:off x="3160" y="2499"/>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336922" name="Text Box 26"/>
              <p:cNvSpPr txBox="1">
                <a:spLocks noChangeArrowheads="1"/>
              </p:cNvSpPr>
              <p:nvPr/>
            </p:nvSpPr>
            <p:spPr bwMode="auto">
              <a:xfrm>
                <a:off x="3160" y="2947"/>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grpSp>
          <p:nvGrpSpPr>
            <p:cNvPr id="337003" name="Group 107"/>
            <p:cNvGrpSpPr>
              <a:grpSpLocks/>
            </p:cNvGrpSpPr>
            <p:nvPr/>
          </p:nvGrpSpPr>
          <p:grpSpPr bwMode="auto">
            <a:xfrm>
              <a:off x="6002422" y="1764568"/>
              <a:ext cx="663575" cy="998538"/>
              <a:chOff x="4202" y="1152"/>
              <a:chExt cx="418" cy="629"/>
            </a:xfrm>
          </p:grpSpPr>
          <p:sp>
            <p:nvSpPr>
              <p:cNvPr id="336931" name="Text Box 35"/>
              <p:cNvSpPr txBox="1">
                <a:spLocks noChangeArrowheads="1"/>
              </p:cNvSpPr>
              <p:nvPr/>
            </p:nvSpPr>
            <p:spPr bwMode="auto">
              <a:xfrm>
                <a:off x="4202" y="1491"/>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32" name="Text Box 36"/>
              <p:cNvSpPr txBox="1">
                <a:spLocks noChangeArrowheads="1"/>
              </p:cNvSpPr>
              <p:nvPr/>
            </p:nvSpPr>
            <p:spPr bwMode="auto">
              <a:xfrm>
                <a:off x="4202" y="1287"/>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6933" name="Text Box 37"/>
              <p:cNvSpPr txBox="1">
                <a:spLocks noChangeArrowheads="1"/>
              </p:cNvSpPr>
              <p:nvPr/>
            </p:nvSpPr>
            <p:spPr bwMode="auto">
              <a:xfrm>
                <a:off x="4427" y="138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6934" name="Line 38"/>
              <p:cNvSpPr>
                <a:spLocks noChangeShapeType="1"/>
              </p:cNvSpPr>
              <p:nvPr/>
            </p:nvSpPr>
            <p:spPr bwMode="auto">
              <a:xfrm>
                <a:off x="4286" y="1395"/>
                <a:ext cx="212" cy="61"/>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35" name="Text Box 39"/>
              <p:cNvSpPr txBox="1">
                <a:spLocks noChangeArrowheads="1"/>
              </p:cNvSpPr>
              <p:nvPr/>
            </p:nvSpPr>
            <p:spPr bwMode="auto">
              <a:xfrm>
                <a:off x="4202" y="1152"/>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336936" name="Text Box 40"/>
              <p:cNvSpPr txBox="1">
                <a:spLocks noChangeArrowheads="1"/>
              </p:cNvSpPr>
              <p:nvPr/>
            </p:nvSpPr>
            <p:spPr bwMode="auto">
              <a:xfrm>
                <a:off x="4202" y="1600"/>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grpSp>
          <p:nvGrpSpPr>
            <p:cNvPr id="336997" name="Group 101"/>
            <p:cNvGrpSpPr>
              <a:grpSpLocks/>
            </p:cNvGrpSpPr>
            <p:nvPr/>
          </p:nvGrpSpPr>
          <p:grpSpPr bwMode="auto">
            <a:xfrm>
              <a:off x="6002422" y="4050568"/>
              <a:ext cx="663575" cy="998538"/>
              <a:chOff x="4202" y="2592"/>
              <a:chExt cx="418" cy="629"/>
            </a:xfrm>
          </p:grpSpPr>
          <p:sp>
            <p:nvSpPr>
              <p:cNvPr id="336938" name="Text Box 42"/>
              <p:cNvSpPr txBox="1">
                <a:spLocks noChangeArrowheads="1"/>
              </p:cNvSpPr>
              <p:nvPr/>
            </p:nvSpPr>
            <p:spPr bwMode="auto">
              <a:xfrm>
                <a:off x="4202" y="2937"/>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39" name="Text Box 43"/>
              <p:cNvSpPr txBox="1">
                <a:spLocks noChangeArrowheads="1"/>
              </p:cNvSpPr>
              <p:nvPr/>
            </p:nvSpPr>
            <p:spPr bwMode="auto">
              <a:xfrm>
                <a:off x="4202" y="2727"/>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6940" name="Text Box 44"/>
              <p:cNvSpPr txBox="1">
                <a:spLocks noChangeArrowheads="1"/>
              </p:cNvSpPr>
              <p:nvPr/>
            </p:nvSpPr>
            <p:spPr bwMode="auto">
              <a:xfrm>
                <a:off x="4427" y="282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6941" name="Line 45"/>
              <p:cNvSpPr>
                <a:spLocks noChangeShapeType="1"/>
              </p:cNvSpPr>
              <p:nvPr/>
            </p:nvSpPr>
            <p:spPr bwMode="auto">
              <a:xfrm flipV="1">
                <a:off x="4284" y="2905"/>
                <a:ext cx="217" cy="6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42" name="Text Box 46"/>
              <p:cNvSpPr txBox="1">
                <a:spLocks noChangeArrowheads="1"/>
              </p:cNvSpPr>
              <p:nvPr/>
            </p:nvSpPr>
            <p:spPr bwMode="auto">
              <a:xfrm>
                <a:off x="4202" y="2592"/>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sp>
            <p:nvSpPr>
              <p:cNvPr id="336943" name="Text Box 47"/>
              <p:cNvSpPr txBox="1">
                <a:spLocks noChangeArrowheads="1"/>
              </p:cNvSpPr>
              <p:nvPr/>
            </p:nvSpPr>
            <p:spPr bwMode="auto">
              <a:xfrm>
                <a:off x="4202" y="3040"/>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grpSp>
        <p:sp>
          <p:nvSpPr>
            <p:cNvPr id="336944" name="Line 48"/>
            <p:cNvSpPr>
              <a:spLocks noChangeShapeType="1"/>
            </p:cNvSpPr>
            <p:nvPr/>
          </p:nvSpPr>
          <p:spPr bwMode="auto">
            <a:xfrm>
              <a:off x="3962673" y="2605818"/>
              <a:ext cx="29467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45" name="Line 49"/>
            <p:cNvSpPr>
              <a:spLocks noChangeShapeType="1"/>
            </p:cNvSpPr>
            <p:nvPr/>
          </p:nvSpPr>
          <p:spPr bwMode="auto">
            <a:xfrm>
              <a:off x="3943813" y="4558568"/>
              <a:ext cx="17203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46" name="AutoShape 50"/>
            <p:cNvSpPr>
              <a:spLocks noChangeArrowheads="1"/>
            </p:cNvSpPr>
            <p:nvPr/>
          </p:nvSpPr>
          <p:spPr bwMode="auto">
            <a:xfrm rot="5400000">
              <a:off x="4074386" y="4433156"/>
              <a:ext cx="342900" cy="266700"/>
            </a:xfrm>
            <a:prstGeom prst="triangle">
              <a:avLst>
                <a:gd name="adj"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36947" name="Text Box 51"/>
            <p:cNvSpPr txBox="1">
              <a:spLocks noChangeArrowheads="1"/>
            </p:cNvSpPr>
            <p:nvPr/>
          </p:nvSpPr>
          <p:spPr bwMode="auto">
            <a:xfrm>
              <a:off x="4264886" y="4417220"/>
              <a:ext cx="366713" cy="531813"/>
            </a:xfrm>
            <a:prstGeom prst="rect">
              <a:avLst/>
            </a:prstGeom>
            <a:noFill/>
            <a:ln w="12700">
              <a:noFill/>
              <a:miter lim="800000"/>
              <a:headEnd type="none" w="sm" len="sm"/>
              <a:tailEnd type="none" w="sm" len="sm"/>
            </a:ln>
            <a:effectLst/>
          </p:spPr>
          <p:txBody>
            <a:bodyPr wrap="none">
              <a:spAutoFit/>
            </a:bodyPr>
            <a:lstStyle/>
            <a:p>
              <a:r>
                <a:rPr lang="en-US" sz="3600" dirty="0">
                  <a:effectLst/>
                  <a:latin typeface="Arial" charset="0"/>
                  <a:sym typeface="Symbol" pitchFamily="18" charset="2"/>
                </a:rPr>
                <a:t></a:t>
              </a:r>
            </a:p>
          </p:txBody>
        </p:sp>
        <p:sp>
          <p:nvSpPr>
            <p:cNvPr id="336950" name="AutoShape 54"/>
            <p:cNvSpPr>
              <a:spLocks noChangeArrowheads="1"/>
            </p:cNvSpPr>
            <p:nvPr/>
          </p:nvSpPr>
          <p:spPr bwMode="auto">
            <a:xfrm rot="5400000">
              <a:off x="4074386" y="2455131"/>
              <a:ext cx="342900" cy="266700"/>
            </a:xfrm>
            <a:prstGeom prst="triangle">
              <a:avLst>
                <a:gd name="adj"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36951" name="Text Box 55"/>
            <p:cNvSpPr txBox="1">
              <a:spLocks noChangeArrowheads="1"/>
            </p:cNvSpPr>
            <p:nvPr/>
          </p:nvSpPr>
          <p:spPr bwMode="auto">
            <a:xfrm>
              <a:off x="4264886" y="2451071"/>
              <a:ext cx="366713" cy="531813"/>
            </a:xfrm>
            <a:prstGeom prst="rect">
              <a:avLst/>
            </a:prstGeom>
            <a:noFill/>
            <a:ln w="12700">
              <a:noFill/>
              <a:miter lim="800000"/>
              <a:headEnd type="none" w="sm" len="sm"/>
              <a:tailEnd type="none" w="sm" len="sm"/>
            </a:ln>
            <a:effectLst/>
          </p:spPr>
          <p:txBody>
            <a:bodyPr wrap="none">
              <a:spAutoFit/>
            </a:bodyPr>
            <a:lstStyle/>
            <a:p>
              <a:r>
                <a:rPr lang="en-US" sz="3600" dirty="0">
                  <a:effectLst/>
                  <a:latin typeface="Arial" charset="0"/>
                  <a:sym typeface="Symbol" pitchFamily="18" charset="2"/>
                </a:rPr>
                <a:t></a:t>
              </a:r>
            </a:p>
          </p:txBody>
        </p:sp>
        <p:sp>
          <p:nvSpPr>
            <p:cNvPr id="336952" name="Line 56"/>
            <p:cNvSpPr>
              <a:spLocks noChangeShapeType="1"/>
            </p:cNvSpPr>
            <p:nvPr/>
          </p:nvSpPr>
          <p:spPr bwMode="auto">
            <a:xfrm>
              <a:off x="4512536" y="2590068"/>
              <a:ext cx="315581"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3" name="Line 57"/>
            <p:cNvSpPr>
              <a:spLocks noChangeShapeType="1"/>
            </p:cNvSpPr>
            <p:nvPr/>
          </p:nvSpPr>
          <p:spPr bwMode="auto">
            <a:xfrm>
              <a:off x="4509361" y="4558568"/>
              <a:ext cx="31611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4" name="Line 58"/>
            <p:cNvSpPr>
              <a:spLocks noChangeShapeType="1"/>
            </p:cNvSpPr>
            <p:nvPr/>
          </p:nvSpPr>
          <p:spPr bwMode="auto">
            <a:xfrm>
              <a:off x="5266331" y="2411926"/>
              <a:ext cx="851484"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5" name="Line 59"/>
            <p:cNvSpPr>
              <a:spLocks noChangeShapeType="1"/>
            </p:cNvSpPr>
            <p:nvPr/>
          </p:nvSpPr>
          <p:spPr bwMode="auto">
            <a:xfrm>
              <a:off x="5270468" y="4380198"/>
              <a:ext cx="844613"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6" name="Line 60"/>
            <p:cNvSpPr>
              <a:spLocks noChangeShapeType="1"/>
            </p:cNvSpPr>
            <p:nvPr/>
          </p:nvSpPr>
          <p:spPr bwMode="auto">
            <a:xfrm flipH="1">
              <a:off x="3936063" y="2261456"/>
              <a:ext cx="88941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7" name="Line 61"/>
            <p:cNvSpPr>
              <a:spLocks noChangeShapeType="1"/>
            </p:cNvSpPr>
            <p:nvPr/>
          </p:nvSpPr>
          <p:spPr bwMode="auto">
            <a:xfrm flipH="1">
              <a:off x="3934606" y="4242656"/>
              <a:ext cx="893509"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8" name="Line 62"/>
            <p:cNvSpPr>
              <a:spLocks noChangeShapeType="1"/>
            </p:cNvSpPr>
            <p:nvPr/>
          </p:nvSpPr>
          <p:spPr bwMode="auto">
            <a:xfrm>
              <a:off x="3949119" y="2261456"/>
              <a:ext cx="0" cy="101441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59" name="Line 63"/>
            <p:cNvSpPr>
              <a:spLocks noChangeShapeType="1"/>
            </p:cNvSpPr>
            <p:nvPr/>
          </p:nvSpPr>
          <p:spPr bwMode="auto">
            <a:xfrm>
              <a:off x="3943161" y="4231436"/>
              <a:ext cx="0" cy="877749"/>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0" name="Text Box 64"/>
            <p:cNvSpPr txBox="1">
              <a:spLocks noChangeArrowheads="1"/>
            </p:cNvSpPr>
            <p:nvPr/>
          </p:nvSpPr>
          <p:spPr bwMode="auto">
            <a:xfrm>
              <a:off x="408297" y="4471382"/>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336961" name="Text Box 65"/>
            <p:cNvSpPr txBox="1">
              <a:spLocks noChangeArrowheads="1"/>
            </p:cNvSpPr>
            <p:nvPr/>
          </p:nvSpPr>
          <p:spPr bwMode="auto">
            <a:xfrm>
              <a:off x="3770317" y="2078333"/>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336962" name="Text Box 66"/>
            <p:cNvSpPr txBox="1">
              <a:spLocks noChangeArrowheads="1"/>
            </p:cNvSpPr>
            <p:nvPr/>
          </p:nvSpPr>
          <p:spPr bwMode="auto">
            <a:xfrm>
              <a:off x="3767142" y="4045950"/>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336963" name="Line 67"/>
            <p:cNvSpPr>
              <a:spLocks noChangeShapeType="1"/>
            </p:cNvSpPr>
            <p:nvPr/>
          </p:nvSpPr>
          <p:spPr bwMode="auto">
            <a:xfrm flipH="1">
              <a:off x="5662697" y="2107468"/>
              <a:ext cx="4572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4" name="Line 68"/>
            <p:cNvSpPr>
              <a:spLocks noChangeShapeType="1"/>
            </p:cNvSpPr>
            <p:nvPr/>
          </p:nvSpPr>
          <p:spPr bwMode="auto">
            <a:xfrm flipH="1">
              <a:off x="5662697" y="4707793"/>
              <a:ext cx="4572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5" name="Line 69"/>
            <p:cNvSpPr>
              <a:spLocks noChangeShapeType="1"/>
            </p:cNvSpPr>
            <p:nvPr/>
          </p:nvSpPr>
          <p:spPr bwMode="auto">
            <a:xfrm>
              <a:off x="5670635" y="4709381"/>
              <a:ext cx="0" cy="1472808"/>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6" name="Line 70"/>
            <p:cNvSpPr>
              <a:spLocks noChangeShapeType="1"/>
            </p:cNvSpPr>
            <p:nvPr/>
          </p:nvSpPr>
          <p:spPr bwMode="auto">
            <a:xfrm flipH="1">
              <a:off x="215866" y="6166901"/>
              <a:ext cx="547153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7" name="Line 71"/>
            <p:cNvSpPr>
              <a:spLocks noChangeShapeType="1"/>
            </p:cNvSpPr>
            <p:nvPr/>
          </p:nvSpPr>
          <p:spPr bwMode="auto">
            <a:xfrm>
              <a:off x="5675397" y="998610"/>
              <a:ext cx="0" cy="1102508"/>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8" name="Line 72"/>
            <p:cNvSpPr>
              <a:spLocks noChangeShapeType="1"/>
            </p:cNvSpPr>
            <p:nvPr/>
          </p:nvSpPr>
          <p:spPr bwMode="auto">
            <a:xfrm flipH="1">
              <a:off x="215866" y="1003718"/>
              <a:ext cx="547153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6969" name="Line 73"/>
            <p:cNvSpPr>
              <a:spLocks noChangeShapeType="1"/>
            </p:cNvSpPr>
            <p:nvPr/>
          </p:nvSpPr>
          <p:spPr bwMode="auto">
            <a:xfrm>
              <a:off x="8013047" y="2395595"/>
              <a:ext cx="964887"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36970" name="Line 74"/>
            <p:cNvSpPr>
              <a:spLocks noChangeShapeType="1"/>
            </p:cNvSpPr>
            <p:nvPr/>
          </p:nvSpPr>
          <p:spPr bwMode="auto">
            <a:xfrm>
              <a:off x="8015690" y="4068249"/>
              <a:ext cx="959070" cy="0"/>
            </a:xfrm>
            <a:prstGeom prst="line">
              <a:avLst/>
            </a:prstGeom>
            <a:noFill/>
            <a:ln w="28575">
              <a:solidFill>
                <a:schemeClr val="tx1"/>
              </a:solidFill>
              <a:round/>
              <a:headEnd type="none" w="sm" len="sm"/>
              <a:tailEnd type="triangle" w="med" len="med"/>
            </a:ln>
            <a:effectLst/>
          </p:spPr>
          <p:txBody>
            <a:bodyPr/>
            <a:lstStyle/>
            <a:p>
              <a:endParaRPr lang="en-US">
                <a:effectLst/>
              </a:endParaRPr>
            </a:p>
          </p:txBody>
        </p:sp>
        <p:sp>
          <p:nvSpPr>
            <p:cNvPr id="336971" name="Line 75"/>
            <p:cNvSpPr>
              <a:spLocks noChangeShapeType="1"/>
            </p:cNvSpPr>
            <p:nvPr/>
          </p:nvSpPr>
          <p:spPr bwMode="auto">
            <a:xfrm flipH="1">
              <a:off x="1455642" y="1998773"/>
              <a:ext cx="1092918"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sp>
          <p:nvSpPr>
            <p:cNvPr id="336975" name="Text Box 79"/>
            <p:cNvSpPr txBox="1">
              <a:spLocks noChangeArrowheads="1"/>
            </p:cNvSpPr>
            <p:nvPr/>
          </p:nvSpPr>
          <p:spPr bwMode="auto">
            <a:xfrm>
              <a:off x="226258" y="1325994"/>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336981" name="Rectangle 85"/>
            <p:cNvSpPr>
              <a:spLocks noChangeArrowheads="1"/>
            </p:cNvSpPr>
            <p:nvPr/>
          </p:nvSpPr>
          <p:spPr bwMode="auto">
            <a:xfrm>
              <a:off x="6002422" y="1688368"/>
              <a:ext cx="628650" cy="3378200"/>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sp>
          <p:nvSpPr>
            <p:cNvPr id="336982" name="Text Box 86"/>
            <p:cNvSpPr txBox="1">
              <a:spLocks noChangeArrowheads="1"/>
            </p:cNvSpPr>
            <p:nvPr/>
          </p:nvSpPr>
          <p:spPr bwMode="auto">
            <a:xfrm>
              <a:off x="230810" y="687661"/>
              <a:ext cx="939800" cy="287338"/>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PWMxA</a:t>
              </a:r>
              <a:endParaRPr lang="en-US" sz="1600" dirty="0">
                <a:effectLst/>
                <a:latin typeface="Arial" charset="0"/>
              </a:endParaRPr>
            </a:p>
          </p:txBody>
        </p:sp>
        <p:sp>
          <p:nvSpPr>
            <p:cNvPr id="336983" name="Text Box 87"/>
            <p:cNvSpPr txBox="1">
              <a:spLocks noChangeArrowheads="1"/>
            </p:cNvSpPr>
            <p:nvPr/>
          </p:nvSpPr>
          <p:spPr bwMode="auto">
            <a:xfrm>
              <a:off x="230810" y="6251472"/>
              <a:ext cx="939800" cy="287337"/>
            </a:xfrm>
            <a:prstGeom prst="rect">
              <a:avLst/>
            </a:prstGeom>
            <a:noFill/>
            <a:ln w="12700">
              <a:noFill/>
              <a:miter lim="800000"/>
              <a:headEnd type="none" w="sm" len="sm"/>
              <a:tailEnd type="none" w="sm" len="sm"/>
            </a:ln>
            <a:effectLst/>
          </p:spPr>
          <p:txBody>
            <a:bodyPr wrap="none">
              <a:spAutoFit/>
            </a:bodyPr>
            <a:lstStyle/>
            <a:p>
              <a:r>
                <a:rPr lang="en-US" sz="1600" dirty="0" err="1" smtClean="0">
                  <a:effectLst/>
                  <a:latin typeface="Arial" charset="0"/>
                </a:rPr>
                <a:t>PWMxB</a:t>
              </a:r>
              <a:endParaRPr lang="en-US" sz="1600" dirty="0">
                <a:effectLst/>
                <a:latin typeface="Arial" charset="0"/>
              </a:endParaRPr>
            </a:p>
          </p:txBody>
        </p:sp>
        <p:sp>
          <p:nvSpPr>
            <p:cNvPr id="336984" name="Text Box 88"/>
            <p:cNvSpPr txBox="1">
              <a:spLocks noChangeArrowheads="1"/>
            </p:cNvSpPr>
            <p:nvPr/>
          </p:nvSpPr>
          <p:spPr bwMode="auto">
            <a:xfrm>
              <a:off x="8097305" y="3763449"/>
              <a:ext cx="939800" cy="287338"/>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PWMxB</a:t>
              </a:r>
              <a:endParaRPr lang="en-US" sz="1600" dirty="0">
                <a:effectLst/>
                <a:latin typeface="Arial" charset="0"/>
              </a:endParaRPr>
            </a:p>
          </p:txBody>
        </p:sp>
        <p:sp>
          <p:nvSpPr>
            <p:cNvPr id="336985" name="Text Box 89"/>
            <p:cNvSpPr txBox="1">
              <a:spLocks noChangeArrowheads="1"/>
            </p:cNvSpPr>
            <p:nvPr/>
          </p:nvSpPr>
          <p:spPr bwMode="auto">
            <a:xfrm>
              <a:off x="8110005" y="2109845"/>
              <a:ext cx="939800" cy="287338"/>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PWMxA</a:t>
              </a:r>
              <a:endParaRPr lang="en-US" sz="1600" dirty="0">
                <a:effectLst/>
                <a:latin typeface="Arial" charset="0"/>
              </a:endParaRPr>
            </a:p>
          </p:txBody>
        </p:sp>
        <p:sp>
          <p:nvSpPr>
            <p:cNvPr id="336986" name="Text Box 90"/>
            <p:cNvSpPr txBox="1">
              <a:spLocks noChangeArrowheads="1"/>
            </p:cNvSpPr>
            <p:nvPr/>
          </p:nvSpPr>
          <p:spPr bwMode="auto">
            <a:xfrm>
              <a:off x="6211972" y="1909031"/>
              <a:ext cx="431800"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S1</a:t>
              </a:r>
            </a:p>
          </p:txBody>
        </p:sp>
        <p:sp>
          <p:nvSpPr>
            <p:cNvPr id="336987" name="Text Box 91"/>
            <p:cNvSpPr txBox="1">
              <a:spLocks noChangeArrowheads="1"/>
            </p:cNvSpPr>
            <p:nvPr/>
          </p:nvSpPr>
          <p:spPr bwMode="auto">
            <a:xfrm>
              <a:off x="6202447" y="4202968"/>
              <a:ext cx="431800"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S0</a:t>
              </a:r>
            </a:p>
          </p:txBody>
        </p:sp>
        <p:sp>
          <p:nvSpPr>
            <p:cNvPr id="336988" name="Text Box 92"/>
            <p:cNvSpPr txBox="1">
              <a:spLocks noChangeArrowheads="1"/>
            </p:cNvSpPr>
            <p:nvPr/>
          </p:nvSpPr>
          <p:spPr bwMode="auto">
            <a:xfrm>
              <a:off x="4927266" y="2082068"/>
              <a:ext cx="431800" cy="287338"/>
            </a:xfrm>
            <a:prstGeom prst="rect">
              <a:avLst/>
            </a:prstGeom>
            <a:noFill/>
            <a:ln w="12700">
              <a:noFill/>
              <a:miter lim="800000"/>
              <a:headEnd type="none" w="sm" len="sm"/>
              <a:tailEnd type="none" w="sm" len="sm"/>
            </a:ln>
            <a:effectLst/>
          </p:spPr>
          <p:txBody>
            <a:bodyPr wrap="none">
              <a:spAutoFit/>
            </a:bodyPr>
            <a:lstStyle/>
            <a:p>
              <a:r>
                <a:rPr lang="en-US" sz="1600" b="0" dirty="0">
                  <a:effectLst/>
                  <a:latin typeface="Arial" charset="0"/>
                </a:rPr>
                <a:t>S2</a:t>
              </a:r>
            </a:p>
          </p:txBody>
        </p:sp>
        <p:sp>
          <p:nvSpPr>
            <p:cNvPr id="336989" name="Text Box 93"/>
            <p:cNvSpPr txBox="1">
              <a:spLocks noChangeArrowheads="1"/>
            </p:cNvSpPr>
            <p:nvPr/>
          </p:nvSpPr>
          <p:spPr bwMode="auto">
            <a:xfrm>
              <a:off x="4914566" y="4050568"/>
              <a:ext cx="431800"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S3</a:t>
              </a:r>
            </a:p>
          </p:txBody>
        </p:sp>
        <p:sp>
          <p:nvSpPr>
            <p:cNvPr id="336990" name="Text Box 94"/>
            <p:cNvSpPr txBox="1">
              <a:spLocks noChangeArrowheads="1"/>
            </p:cNvSpPr>
            <p:nvPr/>
          </p:nvSpPr>
          <p:spPr bwMode="auto">
            <a:xfrm>
              <a:off x="5343696" y="4144231"/>
              <a:ext cx="588963" cy="287337"/>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FED</a:t>
              </a:r>
            </a:p>
          </p:txBody>
        </p:sp>
        <p:sp>
          <p:nvSpPr>
            <p:cNvPr id="336991" name="Text Box 95"/>
            <p:cNvSpPr txBox="1">
              <a:spLocks noChangeArrowheads="1"/>
            </p:cNvSpPr>
            <p:nvPr/>
          </p:nvSpPr>
          <p:spPr bwMode="auto">
            <a:xfrm>
              <a:off x="5335612" y="2158268"/>
              <a:ext cx="611188"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RED</a:t>
              </a:r>
            </a:p>
          </p:txBody>
        </p:sp>
        <p:sp>
          <p:nvSpPr>
            <p:cNvPr id="336994" name="Text Box 98"/>
            <p:cNvSpPr txBox="1">
              <a:spLocks noChangeArrowheads="1"/>
            </p:cNvSpPr>
            <p:nvPr/>
          </p:nvSpPr>
          <p:spPr bwMode="auto">
            <a:xfrm>
              <a:off x="5704838" y="5120744"/>
              <a:ext cx="1346844" cy="289310"/>
            </a:xfrm>
            <a:prstGeom prst="rect">
              <a:avLst/>
            </a:prstGeom>
            <a:noFill/>
            <a:ln w="12700">
              <a:noFill/>
              <a:miter lim="800000"/>
              <a:headEnd type="none" w="sm" len="sm"/>
              <a:tailEnd type="none" w="sm" len="sm"/>
            </a:ln>
            <a:effectLst/>
          </p:spPr>
          <p:txBody>
            <a:bodyPr wrap="none">
              <a:spAutoFit/>
            </a:bodyPr>
            <a:lstStyle/>
            <a:p>
              <a:r>
                <a:rPr lang="en-US" sz="1600" b="0" i="1" dirty="0" smtClean="0">
                  <a:solidFill>
                    <a:schemeClr val="tx2"/>
                  </a:solidFill>
                  <a:effectLst/>
                  <a:latin typeface="Arial" charset="0"/>
                </a:rPr>
                <a:t>OUT_MODE</a:t>
              </a:r>
              <a:endParaRPr lang="en-US" sz="1600" b="0" i="1" dirty="0">
                <a:solidFill>
                  <a:schemeClr val="tx2"/>
                </a:solidFill>
                <a:effectLst/>
                <a:latin typeface="Arial" charset="0"/>
              </a:endParaRPr>
            </a:p>
          </p:txBody>
        </p:sp>
        <p:sp>
          <p:nvSpPr>
            <p:cNvPr id="336995" name="Text Box 99"/>
            <p:cNvSpPr txBox="1">
              <a:spLocks noChangeArrowheads="1"/>
            </p:cNvSpPr>
            <p:nvPr/>
          </p:nvSpPr>
          <p:spPr bwMode="auto">
            <a:xfrm>
              <a:off x="4505857" y="5110353"/>
              <a:ext cx="973138" cy="287338"/>
            </a:xfrm>
            <a:prstGeom prst="rect">
              <a:avLst/>
            </a:prstGeom>
            <a:noFill/>
            <a:ln w="12700">
              <a:noFill/>
              <a:miter lim="800000"/>
              <a:headEnd type="none" w="sm" len="sm"/>
              <a:tailEnd type="none" w="sm" len="sm"/>
            </a:ln>
            <a:effectLst/>
          </p:spPr>
          <p:txBody>
            <a:bodyPr wrap="none">
              <a:spAutoFit/>
            </a:bodyPr>
            <a:lstStyle/>
            <a:p>
              <a:r>
                <a:rPr lang="en-US" sz="1600" b="0" i="1" dirty="0">
                  <a:solidFill>
                    <a:schemeClr val="tx2"/>
                  </a:solidFill>
                  <a:effectLst/>
                  <a:latin typeface="Arial" charset="0"/>
                </a:rPr>
                <a:t>POLSEL</a:t>
              </a:r>
            </a:p>
          </p:txBody>
        </p:sp>
        <p:grpSp>
          <p:nvGrpSpPr>
            <p:cNvPr id="337005" name="Group 109"/>
            <p:cNvGrpSpPr>
              <a:grpSpLocks/>
            </p:cNvGrpSpPr>
            <p:nvPr/>
          </p:nvGrpSpPr>
          <p:grpSpPr bwMode="auto">
            <a:xfrm>
              <a:off x="919571" y="1519348"/>
              <a:ext cx="663575" cy="998537"/>
              <a:chOff x="4202" y="1152"/>
              <a:chExt cx="418" cy="629"/>
            </a:xfrm>
          </p:grpSpPr>
          <p:sp>
            <p:nvSpPr>
              <p:cNvPr id="337006" name="Text Box 110"/>
              <p:cNvSpPr txBox="1">
                <a:spLocks noChangeArrowheads="1"/>
              </p:cNvSpPr>
              <p:nvPr/>
            </p:nvSpPr>
            <p:spPr bwMode="auto">
              <a:xfrm>
                <a:off x="4202" y="148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7007" name="Text Box 111"/>
              <p:cNvSpPr txBox="1">
                <a:spLocks noChangeArrowheads="1"/>
              </p:cNvSpPr>
              <p:nvPr/>
            </p:nvSpPr>
            <p:spPr bwMode="auto">
              <a:xfrm>
                <a:off x="4202" y="1287"/>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7008" name="Text Box 112"/>
              <p:cNvSpPr txBox="1">
                <a:spLocks noChangeArrowheads="1"/>
              </p:cNvSpPr>
              <p:nvPr/>
            </p:nvSpPr>
            <p:spPr bwMode="auto">
              <a:xfrm>
                <a:off x="4427" y="138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7009" name="Line 113"/>
              <p:cNvSpPr>
                <a:spLocks noChangeShapeType="1"/>
              </p:cNvSpPr>
              <p:nvPr/>
            </p:nvSpPr>
            <p:spPr bwMode="auto">
              <a:xfrm>
                <a:off x="4286" y="1395"/>
                <a:ext cx="212" cy="61"/>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10" name="Text Box 114"/>
              <p:cNvSpPr txBox="1">
                <a:spLocks noChangeArrowheads="1"/>
              </p:cNvSpPr>
              <p:nvPr/>
            </p:nvSpPr>
            <p:spPr bwMode="auto">
              <a:xfrm>
                <a:off x="4202" y="1152"/>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337011" name="Text Box 115"/>
              <p:cNvSpPr txBox="1">
                <a:spLocks noChangeArrowheads="1"/>
              </p:cNvSpPr>
              <p:nvPr/>
            </p:nvSpPr>
            <p:spPr bwMode="auto">
              <a:xfrm>
                <a:off x="4202" y="1600"/>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grpSp>
          <p:nvGrpSpPr>
            <p:cNvPr id="337012" name="Group 116"/>
            <p:cNvGrpSpPr>
              <a:grpSpLocks/>
            </p:cNvGrpSpPr>
            <p:nvPr/>
          </p:nvGrpSpPr>
          <p:grpSpPr bwMode="auto">
            <a:xfrm>
              <a:off x="919571" y="4329950"/>
              <a:ext cx="663575" cy="998538"/>
              <a:chOff x="4202" y="2592"/>
              <a:chExt cx="418" cy="629"/>
            </a:xfrm>
          </p:grpSpPr>
          <p:sp>
            <p:nvSpPr>
              <p:cNvPr id="337013" name="Text Box 117"/>
              <p:cNvSpPr txBox="1">
                <a:spLocks noChangeArrowheads="1"/>
              </p:cNvSpPr>
              <p:nvPr/>
            </p:nvSpPr>
            <p:spPr bwMode="auto">
              <a:xfrm>
                <a:off x="4202" y="292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7014" name="Text Box 118"/>
              <p:cNvSpPr txBox="1">
                <a:spLocks noChangeArrowheads="1"/>
              </p:cNvSpPr>
              <p:nvPr/>
            </p:nvSpPr>
            <p:spPr bwMode="auto">
              <a:xfrm>
                <a:off x="4202" y="2727"/>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337015" name="Text Box 119"/>
              <p:cNvSpPr txBox="1">
                <a:spLocks noChangeArrowheads="1"/>
              </p:cNvSpPr>
              <p:nvPr/>
            </p:nvSpPr>
            <p:spPr bwMode="auto">
              <a:xfrm>
                <a:off x="4427" y="2823"/>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337016" name="Line 120"/>
              <p:cNvSpPr>
                <a:spLocks noChangeShapeType="1"/>
              </p:cNvSpPr>
              <p:nvPr/>
            </p:nvSpPr>
            <p:spPr bwMode="auto">
              <a:xfrm flipV="1">
                <a:off x="4284" y="2905"/>
                <a:ext cx="217" cy="6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17" name="Text Box 121"/>
              <p:cNvSpPr txBox="1">
                <a:spLocks noChangeArrowheads="1"/>
              </p:cNvSpPr>
              <p:nvPr/>
            </p:nvSpPr>
            <p:spPr bwMode="auto">
              <a:xfrm>
                <a:off x="4202" y="2592"/>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337018" name="Text Box 122"/>
              <p:cNvSpPr txBox="1">
                <a:spLocks noChangeArrowheads="1"/>
              </p:cNvSpPr>
              <p:nvPr/>
            </p:nvSpPr>
            <p:spPr bwMode="auto">
              <a:xfrm>
                <a:off x="4202" y="3040"/>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sp>
          <p:nvSpPr>
            <p:cNvPr id="337019" name="Line 123"/>
            <p:cNvSpPr>
              <a:spLocks noChangeShapeType="1"/>
            </p:cNvSpPr>
            <p:nvPr/>
          </p:nvSpPr>
          <p:spPr bwMode="auto">
            <a:xfrm flipH="1">
              <a:off x="405047" y="1839613"/>
              <a:ext cx="619564"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20" name="Line 124"/>
            <p:cNvSpPr>
              <a:spLocks noChangeShapeType="1"/>
            </p:cNvSpPr>
            <p:nvPr/>
          </p:nvSpPr>
          <p:spPr bwMode="auto">
            <a:xfrm flipH="1">
              <a:off x="579846" y="4987175"/>
              <a:ext cx="4572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21" name="Line 125"/>
            <p:cNvSpPr>
              <a:spLocks noChangeShapeType="1"/>
            </p:cNvSpPr>
            <p:nvPr/>
          </p:nvSpPr>
          <p:spPr bwMode="auto">
            <a:xfrm>
              <a:off x="587784" y="2150516"/>
              <a:ext cx="0" cy="4019797"/>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22" name="Rectangle 126"/>
            <p:cNvSpPr>
              <a:spLocks noChangeArrowheads="1"/>
            </p:cNvSpPr>
            <p:nvPr/>
          </p:nvSpPr>
          <p:spPr bwMode="auto">
            <a:xfrm>
              <a:off x="919571" y="1190046"/>
              <a:ext cx="628650" cy="4105122"/>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sp>
          <p:nvSpPr>
            <p:cNvPr id="337023" name="Text Box 127"/>
            <p:cNvSpPr txBox="1">
              <a:spLocks noChangeArrowheads="1"/>
            </p:cNvSpPr>
            <p:nvPr/>
          </p:nvSpPr>
          <p:spPr bwMode="auto">
            <a:xfrm>
              <a:off x="1129121" y="1663810"/>
              <a:ext cx="431800"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S4</a:t>
              </a:r>
            </a:p>
          </p:txBody>
        </p:sp>
        <p:sp>
          <p:nvSpPr>
            <p:cNvPr id="337024" name="Text Box 128"/>
            <p:cNvSpPr txBox="1">
              <a:spLocks noChangeArrowheads="1"/>
            </p:cNvSpPr>
            <p:nvPr/>
          </p:nvSpPr>
          <p:spPr bwMode="auto">
            <a:xfrm>
              <a:off x="1119596" y="4482350"/>
              <a:ext cx="431800" cy="287338"/>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S5</a:t>
              </a:r>
            </a:p>
          </p:txBody>
        </p:sp>
        <p:sp>
          <p:nvSpPr>
            <p:cNvPr id="337026" name="Text Box 130"/>
            <p:cNvSpPr txBox="1">
              <a:spLocks noChangeArrowheads="1"/>
            </p:cNvSpPr>
            <p:nvPr/>
          </p:nvSpPr>
          <p:spPr bwMode="auto">
            <a:xfrm>
              <a:off x="713196" y="5363133"/>
              <a:ext cx="1119217" cy="289310"/>
            </a:xfrm>
            <a:prstGeom prst="rect">
              <a:avLst/>
            </a:prstGeom>
            <a:noFill/>
            <a:ln w="12700">
              <a:noFill/>
              <a:miter lim="800000"/>
              <a:headEnd type="none" w="sm" len="sm"/>
              <a:tailEnd type="none" w="sm" len="sm"/>
            </a:ln>
            <a:effectLst/>
          </p:spPr>
          <p:txBody>
            <a:bodyPr wrap="none">
              <a:spAutoFit/>
            </a:bodyPr>
            <a:lstStyle/>
            <a:p>
              <a:r>
                <a:rPr lang="en-US" sz="1600" b="0" i="1" dirty="0" smtClean="0">
                  <a:solidFill>
                    <a:schemeClr val="tx2"/>
                  </a:solidFill>
                  <a:effectLst/>
                  <a:latin typeface="Arial" charset="0"/>
                </a:rPr>
                <a:t>IN_MODE</a:t>
              </a:r>
              <a:endParaRPr lang="en-US" sz="1600" b="0" i="1" dirty="0">
                <a:solidFill>
                  <a:schemeClr val="tx2"/>
                </a:solidFill>
                <a:effectLst/>
                <a:latin typeface="Arial" charset="0"/>
              </a:endParaRPr>
            </a:p>
          </p:txBody>
        </p:sp>
        <p:sp>
          <p:nvSpPr>
            <p:cNvPr id="337028" name="Line 132"/>
            <p:cNvSpPr>
              <a:spLocks noChangeShapeType="1"/>
            </p:cNvSpPr>
            <p:nvPr/>
          </p:nvSpPr>
          <p:spPr bwMode="auto">
            <a:xfrm flipH="1">
              <a:off x="577142" y="2163573"/>
              <a:ext cx="45720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29" name="Line 133"/>
            <p:cNvSpPr>
              <a:spLocks noChangeShapeType="1"/>
            </p:cNvSpPr>
            <p:nvPr/>
          </p:nvSpPr>
          <p:spPr bwMode="auto">
            <a:xfrm flipH="1">
              <a:off x="405047" y="4672850"/>
              <a:ext cx="631635"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30" name="Line 134"/>
            <p:cNvSpPr>
              <a:spLocks noChangeShapeType="1"/>
            </p:cNvSpPr>
            <p:nvPr/>
          </p:nvSpPr>
          <p:spPr bwMode="auto">
            <a:xfrm>
              <a:off x="405047" y="1016423"/>
              <a:ext cx="0" cy="3669259"/>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7033" name="Text Box 137"/>
            <p:cNvSpPr txBox="1">
              <a:spLocks noChangeArrowheads="1"/>
            </p:cNvSpPr>
            <p:nvPr/>
          </p:nvSpPr>
          <p:spPr bwMode="auto">
            <a:xfrm>
              <a:off x="2337907" y="5757695"/>
              <a:ext cx="1376363" cy="287338"/>
            </a:xfrm>
            <a:prstGeom prst="rect">
              <a:avLst/>
            </a:prstGeom>
            <a:noFill/>
            <a:ln w="12700">
              <a:noFill/>
              <a:miter lim="800000"/>
              <a:headEnd type="none" w="sm" len="sm"/>
              <a:tailEnd type="none" w="sm" len="sm"/>
            </a:ln>
            <a:effectLst/>
          </p:spPr>
          <p:txBody>
            <a:bodyPr wrap="none">
              <a:spAutoFit/>
            </a:bodyPr>
            <a:lstStyle/>
            <a:p>
              <a:r>
                <a:rPr lang="en-US" sz="1600" b="0" i="1" dirty="0">
                  <a:solidFill>
                    <a:schemeClr val="tx2"/>
                  </a:solidFill>
                  <a:effectLst/>
                  <a:latin typeface="Arial" charset="0"/>
                </a:rPr>
                <a:t>HALFCYCLE</a:t>
              </a:r>
            </a:p>
          </p:txBody>
        </p:sp>
        <p:sp>
          <p:nvSpPr>
            <p:cNvPr id="109" name="Rectangle 81"/>
            <p:cNvSpPr>
              <a:spLocks noChangeArrowheads="1"/>
            </p:cNvSpPr>
            <p:nvPr/>
          </p:nvSpPr>
          <p:spPr bwMode="auto">
            <a:xfrm>
              <a:off x="7376535" y="1674758"/>
              <a:ext cx="739514" cy="3378200"/>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grpSp>
          <p:nvGrpSpPr>
            <p:cNvPr id="110" name="Group 105"/>
            <p:cNvGrpSpPr>
              <a:grpSpLocks/>
            </p:cNvGrpSpPr>
            <p:nvPr/>
          </p:nvGrpSpPr>
          <p:grpSpPr bwMode="auto">
            <a:xfrm>
              <a:off x="7466892" y="1916058"/>
              <a:ext cx="663575" cy="998538"/>
              <a:chOff x="3160" y="1256"/>
              <a:chExt cx="418" cy="629"/>
            </a:xfrm>
          </p:grpSpPr>
          <p:sp>
            <p:nvSpPr>
              <p:cNvPr id="111" name="Text Box 12"/>
              <p:cNvSpPr txBox="1">
                <a:spLocks noChangeArrowheads="1"/>
              </p:cNvSpPr>
              <p:nvPr/>
            </p:nvSpPr>
            <p:spPr bwMode="auto">
              <a:xfrm>
                <a:off x="3160" y="1603"/>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12" name="Text Box 13"/>
              <p:cNvSpPr txBox="1">
                <a:spLocks noChangeArrowheads="1"/>
              </p:cNvSpPr>
              <p:nvPr/>
            </p:nvSpPr>
            <p:spPr bwMode="auto">
              <a:xfrm>
                <a:off x="3160" y="1391"/>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13" name="Text Box 14"/>
              <p:cNvSpPr txBox="1">
                <a:spLocks noChangeArrowheads="1"/>
              </p:cNvSpPr>
              <p:nvPr/>
            </p:nvSpPr>
            <p:spPr bwMode="auto">
              <a:xfrm>
                <a:off x="3385" y="1487"/>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14" name="Line 16"/>
              <p:cNvSpPr>
                <a:spLocks noChangeShapeType="1"/>
              </p:cNvSpPr>
              <p:nvPr/>
            </p:nvSpPr>
            <p:spPr bwMode="auto">
              <a:xfrm>
                <a:off x="3244" y="1499"/>
                <a:ext cx="215" cy="64"/>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15" name="Text Box 17"/>
              <p:cNvSpPr txBox="1">
                <a:spLocks noChangeArrowheads="1"/>
              </p:cNvSpPr>
              <p:nvPr/>
            </p:nvSpPr>
            <p:spPr bwMode="auto">
              <a:xfrm>
                <a:off x="3160" y="1256"/>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116" name="Text Box 18"/>
              <p:cNvSpPr txBox="1">
                <a:spLocks noChangeArrowheads="1"/>
              </p:cNvSpPr>
              <p:nvPr/>
            </p:nvSpPr>
            <p:spPr bwMode="auto">
              <a:xfrm>
                <a:off x="3160" y="1704"/>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grpSp>
          <p:nvGrpSpPr>
            <p:cNvPr id="117" name="Group 103"/>
            <p:cNvGrpSpPr>
              <a:grpSpLocks/>
            </p:cNvGrpSpPr>
            <p:nvPr/>
          </p:nvGrpSpPr>
          <p:grpSpPr bwMode="auto">
            <a:xfrm>
              <a:off x="7466892" y="3592453"/>
              <a:ext cx="663575" cy="998537"/>
              <a:chOff x="3160" y="2499"/>
              <a:chExt cx="418" cy="629"/>
            </a:xfrm>
          </p:grpSpPr>
          <p:sp>
            <p:nvSpPr>
              <p:cNvPr id="118" name="Text Box 21"/>
              <p:cNvSpPr txBox="1">
                <a:spLocks noChangeArrowheads="1"/>
              </p:cNvSpPr>
              <p:nvPr/>
            </p:nvSpPr>
            <p:spPr bwMode="auto">
              <a:xfrm>
                <a:off x="3160" y="2842"/>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19" name="Text Box 22"/>
              <p:cNvSpPr txBox="1">
                <a:spLocks noChangeArrowheads="1"/>
              </p:cNvSpPr>
              <p:nvPr/>
            </p:nvSpPr>
            <p:spPr bwMode="auto">
              <a:xfrm>
                <a:off x="3160" y="2634"/>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120" name="Text Box 23"/>
              <p:cNvSpPr txBox="1">
                <a:spLocks noChangeArrowheads="1"/>
              </p:cNvSpPr>
              <p:nvPr/>
            </p:nvSpPr>
            <p:spPr bwMode="auto">
              <a:xfrm>
                <a:off x="3385" y="2730"/>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21" name="Line 24"/>
              <p:cNvSpPr>
                <a:spLocks noChangeShapeType="1"/>
              </p:cNvSpPr>
              <p:nvPr/>
            </p:nvSpPr>
            <p:spPr bwMode="auto">
              <a:xfrm>
                <a:off x="3244" y="2742"/>
                <a:ext cx="210" cy="6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2" name="Text Box 25"/>
              <p:cNvSpPr txBox="1">
                <a:spLocks noChangeArrowheads="1"/>
              </p:cNvSpPr>
              <p:nvPr/>
            </p:nvSpPr>
            <p:spPr bwMode="auto">
              <a:xfrm>
                <a:off x="3160" y="2499"/>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0</a:t>
                </a:r>
              </a:p>
            </p:txBody>
          </p:sp>
          <p:sp>
            <p:nvSpPr>
              <p:cNvPr id="123" name="Text Box 26"/>
              <p:cNvSpPr txBox="1">
                <a:spLocks noChangeArrowheads="1"/>
              </p:cNvSpPr>
              <p:nvPr/>
            </p:nvSpPr>
            <p:spPr bwMode="auto">
              <a:xfrm>
                <a:off x="3160" y="2947"/>
                <a:ext cx="187" cy="181"/>
              </a:xfrm>
              <a:prstGeom prst="rect">
                <a:avLst/>
              </a:prstGeom>
              <a:noFill/>
              <a:ln w="12700">
                <a:noFill/>
                <a:miter lim="800000"/>
                <a:headEnd type="none" w="sm" len="sm"/>
                <a:tailEnd type="none" w="sm" len="sm"/>
              </a:ln>
              <a:effectLst/>
            </p:spPr>
            <p:txBody>
              <a:bodyPr wrap="none">
                <a:spAutoFit/>
              </a:bodyPr>
              <a:lstStyle/>
              <a:p>
                <a:r>
                  <a:rPr lang="en-US" sz="1600" b="0">
                    <a:effectLst/>
                    <a:latin typeface="Arial" charset="0"/>
                  </a:rPr>
                  <a:t>1</a:t>
                </a:r>
              </a:p>
            </p:txBody>
          </p:sp>
        </p:grpSp>
        <p:sp>
          <p:nvSpPr>
            <p:cNvPr id="126" name="Line 56"/>
            <p:cNvSpPr>
              <a:spLocks noChangeShapeType="1"/>
            </p:cNvSpPr>
            <p:nvPr/>
          </p:nvSpPr>
          <p:spPr bwMode="auto">
            <a:xfrm>
              <a:off x="7169427" y="2571172"/>
              <a:ext cx="414217"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7" name="Line 57"/>
            <p:cNvSpPr>
              <a:spLocks noChangeShapeType="1"/>
            </p:cNvSpPr>
            <p:nvPr/>
          </p:nvSpPr>
          <p:spPr bwMode="auto">
            <a:xfrm>
              <a:off x="6932949" y="4245258"/>
              <a:ext cx="648051"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28" name="Text Box 92"/>
            <p:cNvSpPr txBox="1">
              <a:spLocks noChangeArrowheads="1"/>
            </p:cNvSpPr>
            <p:nvPr/>
          </p:nvSpPr>
          <p:spPr bwMode="auto">
            <a:xfrm>
              <a:off x="7682792" y="2068458"/>
              <a:ext cx="434734" cy="289310"/>
            </a:xfrm>
            <a:prstGeom prst="rect">
              <a:avLst/>
            </a:prstGeom>
            <a:noFill/>
            <a:ln w="12700">
              <a:noFill/>
              <a:miter lim="800000"/>
              <a:headEnd type="none" w="sm" len="sm"/>
              <a:tailEnd type="none" w="sm" len="sm"/>
            </a:ln>
            <a:effectLst/>
          </p:spPr>
          <p:txBody>
            <a:bodyPr wrap="none">
              <a:spAutoFit/>
            </a:bodyPr>
            <a:lstStyle/>
            <a:p>
              <a:r>
                <a:rPr lang="en-US" sz="1600" b="0" dirty="0" smtClean="0">
                  <a:effectLst/>
                  <a:latin typeface="Arial" charset="0"/>
                </a:rPr>
                <a:t>S6</a:t>
              </a:r>
              <a:endParaRPr lang="en-US" sz="1600" b="0" dirty="0">
                <a:effectLst/>
                <a:latin typeface="Arial" charset="0"/>
              </a:endParaRPr>
            </a:p>
          </p:txBody>
        </p:sp>
        <p:sp>
          <p:nvSpPr>
            <p:cNvPr id="129" name="Text Box 93"/>
            <p:cNvSpPr txBox="1">
              <a:spLocks noChangeArrowheads="1"/>
            </p:cNvSpPr>
            <p:nvPr/>
          </p:nvSpPr>
          <p:spPr bwMode="auto">
            <a:xfrm>
              <a:off x="7670092" y="3734083"/>
              <a:ext cx="434734" cy="289310"/>
            </a:xfrm>
            <a:prstGeom prst="rect">
              <a:avLst/>
            </a:prstGeom>
            <a:noFill/>
            <a:ln w="12700">
              <a:noFill/>
              <a:miter lim="800000"/>
              <a:headEnd type="none" w="sm" len="sm"/>
              <a:tailEnd type="none" w="sm" len="sm"/>
            </a:ln>
            <a:effectLst/>
          </p:spPr>
          <p:txBody>
            <a:bodyPr wrap="none">
              <a:spAutoFit/>
            </a:bodyPr>
            <a:lstStyle/>
            <a:p>
              <a:r>
                <a:rPr lang="en-US" sz="1600" b="0" dirty="0" smtClean="0">
                  <a:effectLst/>
                  <a:latin typeface="Arial" charset="0"/>
                </a:rPr>
                <a:t>S7</a:t>
              </a:r>
              <a:endParaRPr lang="en-US" sz="1600" b="0" dirty="0">
                <a:effectLst/>
                <a:latin typeface="Arial" charset="0"/>
              </a:endParaRPr>
            </a:p>
          </p:txBody>
        </p:sp>
        <p:sp>
          <p:nvSpPr>
            <p:cNvPr id="131" name="Text Box 99"/>
            <p:cNvSpPr txBox="1">
              <a:spLocks noChangeArrowheads="1"/>
            </p:cNvSpPr>
            <p:nvPr/>
          </p:nvSpPr>
          <p:spPr bwMode="auto">
            <a:xfrm>
              <a:off x="7157473" y="5079180"/>
              <a:ext cx="1216487" cy="289310"/>
            </a:xfrm>
            <a:prstGeom prst="rect">
              <a:avLst/>
            </a:prstGeom>
            <a:noFill/>
            <a:ln w="12700">
              <a:noFill/>
              <a:miter lim="800000"/>
              <a:headEnd type="none" w="sm" len="sm"/>
              <a:tailEnd type="none" w="sm" len="sm"/>
            </a:ln>
            <a:effectLst/>
          </p:spPr>
          <p:txBody>
            <a:bodyPr wrap="none">
              <a:spAutoFit/>
            </a:bodyPr>
            <a:lstStyle/>
            <a:p>
              <a:r>
                <a:rPr lang="en-US" sz="1600" b="0" i="1" dirty="0" smtClean="0">
                  <a:solidFill>
                    <a:schemeClr val="tx2"/>
                  </a:solidFill>
                  <a:effectLst/>
                  <a:latin typeface="Arial" charset="0"/>
                </a:rPr>
                <a:t>OUTSWAP</a:t>
              </a:r>
              <a:endParaRPr lang="en-US" sz="1600" b="0" i="1" dirty="0">
                <a:solidFill>
                  <a:schemeClr val="tx2"/>
                </a:solidFill>
                <a:effectLst/>
                <a:latin typeface="Arial" charset="0"/>
              </a:endParaRPr>
            </a:p>
          </p:txBody>
        </p:sp>
        <p:sp>
          <p:nvSpPr>
            <p:cNvPr id="132" name="Line 58"/>
            <p:cNvSpPr>
              <a:spLocks noChangeShapeType="1"/>
            </p:cNvSpPr>
            <p:nvPr/>
          </p:nvSpPr>
          <p:spPr bwMode="auto">
            <a:xfrm>
              <a:off x="6559166" y="2244816"/>
              <a:ext cx="1025738"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33" name="Line 134"/>
            <p:cNvSpPr>
              <a:spLocks noChangeShapeType="1"/>
            </p:cNvSpPr>
            <p:nvPr/>
          </p:nvSpPr>
          <p:spPr bwMode="auto">
            <a:xfrm>
              <a:off x="6932950" y="2249704"/>
              <a:ext cx="0" cy="200724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34" name="Line 59"/>
            <p:cNvSpPr>
              <a:spLocks noChangeShapeType="1"/>
            </p:cNvSpPr>
            <p:nvPr/>
          </p:nvSpPr>
          <p:spPr bwMode="auto">
            <a:xfrm>
              <a:off x="6559166" y="4528940"/>
              <a:ext cx="621179"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35" name="Line 134"/>
            <p:cNvSpPr>
              <a:spLocks noChangeShapeType="1"/>
            </p:cNvSpPr>
            <p:nvPr/>
          </p:nvSpPr>
          <p:spPr bwMode="auto">
            <a:xfrm>
              <a:off x="7180345" y="2560859"/>
              <a:ext cx="0" cy="1981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36" name="Line 57"/>
            <p:cNvSpPr>
              <a:spLocks noChangeShapeType="1"/>
            </p:cNvSpPr>
            <p:nvPr/>
          </p:nvSpPr>
          <p:spPr bwMode="auto">
            <a:xfrm>
              <a:off x="7169427" y="3913633"/>
              <a:ext cx="404099"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37" name="Text Box 79"/>
            <p:cNvSpPr txBox="1">
              <a:spLocks noChangeArrowheads="1"/>
            </p:cNvSpPr>
            <p:nvPr/>
          </p:nvSpPr>
          <p:spPr bwMode="auto">
            <a:xfrm>
              <a:off x="6999511" y="3404898"/>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158" name="Line 133"/>
            <p:cNvSpPr>
              <a:spLocks noChangeShapeType="1"/>
            </p:cNvSpPr>
            <p:nvPr/>
          </p:nvSpPr>
          <p:spPr bwMode="auto">
            <a:xfrm flipH="1">
              <a:off x="1468481" y="4807975"/>
              <a:ext cx="349249" cy="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2" name="Line 49"/>
            <p:cNvSpPr>
              <a:spLocks noChangeShapeType="1"/>
            </p:cNvSpPr>
            <p:nvPr/>
          </p:nvSpPr>
          <p:spPr bwMode="auto">
            <a:xfrm>
              <a:off x="3513761" y="5099962"/>
              <a:ext cx="436190" cy="0"/>
            </a:xfrm>
            <a:prstGeom prst="line">
              <a:avLst/>
            </a:prstGeom>
            <a:noFill/>
            <a:ln w="28575">
              <a:solidFill>
                <a:schemeClr val="tx1"/>
              </a:solidFill>
              <a:round/>
              <a:headEnd type="none" w="sm" len="sm"/>
              <a:tailEnd type="none" w="sm" len="sm"/>
            </a:ln>
            <a:effectLst/>
          </p:spPr>
          <p:txBody>
            <a:bodyPr/>
            <a:lstStyle/>
            <a:p>
              <a:endParaRPr lang="en-US">
                <a:effectLst/>
              </a:endParaRPr>
            </a:p>
          </p:txBody>
        </p:sp>
        <p:grpSp>
          <p:nvGrpSpPr>
            <p:cNvPr id="174" name="Group 116"/>
            <p:cNvGrpSpPr>
              <a:grpSpLocks/>
            </p:cNvGrpSpPr>
            <p:nvPr/>
          </p:nvGrpSpPr>
          <p:grpSpPr bwMode="auto">
            <a:xfrm>
              <a:off x="1716725" y="4183992"/>
              <a:ext cx="663575" cy="998538"/>
              <a:chOff x="4202" y="2592"/>
              <a:chExt cx="418" cy="629"/>
            </a:xfrm>
          </p:grpSpPr>
          <p:sp>
            <p:nvSpPr>
              <p:cNvPr id="175" name="Text Box 117"/>
              <p:cNvSpPr txBox="1">
                <a:spLocks noChangeArrowheads="1"/>
              </p:cNvSpPr>
              <p:nvPr/>
            </p:nvSpPr>
            <p:spPr bwMode="auto">
              <a:xfrm>
                <a:off x="4202" y="2923"/>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176" name="Text Box 118"/>
              <p:cNvSpPr txBox="1">
                <a:spLocks noChangeArrowheads="1"/>
              </p:cNvSpPr>
              <p:nvPr/>
            </p:nvSpPr>
            <p:spPr bwMode="auto">
              <a:xfrm>
                <a:off x="4202" y="2727"/>
                <a:ext cx="193" cy="242"/>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177" name="Text Box 119"/>
              <p:cNvSpPr txBox="1">
                <a:spLocks noChangeArrowheads="1"/>
              </p:cNvSpPr>
              <p:nvPr/>
            </p:nvSpPr>
            <p:spPr bwMode="auto">
              <a:xfrm>
                <a:off x="4427" y="2823"/>
                <a:ext cx="193" cy="242"/>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78" name="Line 120"/>
              <p:cNvSpPr>
                <a:spLocks noChangeShapeType="1"/>
              </p:cNvSpPr>
              <p:nvPr/>
            </p:nvSpPr>
            <p:spPr bwMode="auto">
              <a:xfrm flipV="1">
                <a:off x="4284" y="2905"/>
                <a:ext cx="217" cy="6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79" name="Text Box 121"/>
              <p:cNvSpPr txBox="1">
                <a:spLocks noChangeArrowheads="1"/>
              </p:cNvSpPr>
              <p:nvPr/>
            </p:nvSpPr>
            <p:spPr bwMode="auto">
              <a:xfrm>
                <a:off x="4277" y="2592"/>
                <a:ext cx="187" cy="181"/>
              </a:xfrm>
              <a:prstGeom prst="rect">
                <a:avLst/>
              </a:prstGeom>
              <a:noFill/>
              <a:ln w="12700">
                <a:noFill/>
                <a:miter lim="800000"/>
                <a:headEnd type="none" w="sm" len="sm"/>
                <a:tailEnd type="none" w="sm" len="sm"/>
              </a:ln>
              <a:effectLst/>
            </p:spPr>
            <p:txBody>
              <a:bodyPr wrap="none">
                <a:spAutoFit/>
              </a:bodyPr>
              <a:lstStyle/>
              <a:p>
                <a:r>
                  <a:rPr lang="en-US" sz="1600" b="0" dirty="0" smtClean="0">
                    <a:effectLst/>
                    <a:latin typeface="Arial" charset="0"/>
                  </a:rPr>
                  <a:t>1</a:t>
                </a:r>
                <a:endParaRPr lang="en-US" sz="1600" b="0" dirty="0">
                  <a:effectLst/>
                  <a:latin typeface="Arial" charset="0"/>
                </a:endParaRPr>
              </a:p>
            </p:txBody>
          </p:sp>
          <p:sp>
            <p:nvSpPr>
              <p:cNvPr id="180" name="Text Box 122"/>
              <p:cNvSpPr txBox="1">
                <a:spLocks noChangeArrowheads="1"/>
              </p:cNvSpPr>
              <p:nvPr/>
            </p:nvSpPr>
            <p:spPr bwMode="auto">
              <a:xfrm>
                <a:off x="4202" y="3040"/>
                <a:ext cx="187" cy="181"/>
              </a:xfrm>
              <a:prstGeom prst="rect">
                <a:avLst/>
              </a:prstGeom>
              <a:noFill/>
              <a:ln w="12700">
                <a:noFill/>
                <a:miter lim="800000"/>
                <a:headEnd type="none" w="sm" len="sm"/>
                <a:tailEnd type="none" w="sm" len="sm"/>
              </a:ln>
              <a:effectLst/>
            </p:spPr>
            <p:txBody>
              <a:bodyPr wrap="none">
                <a:spAutoFit/>
              </a:bodyPr>
              <a:lstStyle/>
              <a:p>
                <a:r>
                  <a:rPr lang="en-US" sz="1600" b="0" dirty="0" smtClean="0">
                    <a:effectLst/>
                    <a:latin typeface="Arial" charset="0"/>
                  </a:rPr>
                  <a:t>0</a:t>
                </a:r>
                <a:endParaRPr lang="en-US" sz="1600" b="0" dirty="0">
                  <a:effectLst/>
                  <a:latin typeface="Arial" charset="0"/>
                </a:endParaRPr>
              </a:p>
            </p:txBody>
          </p:sp>
        </p:grpSp>
        <p:sp>
          <p:nvSpPr>
            <p:cNvPr id="182" name="Text Box 128"/>
            <p:cNvSpPr txBox="1">
              <a:spLocks noChangeArrowheads="1"/>
            </p:cNvSpPr>
            <p:nvPr/>
          </p:nvSpPr>
          <p:spPr bwMode="auto">
            <a:xfrm>
              <a:off x="2005873" y="4280730"/>
              <a:ext cx="434734" cy="289310"/>
            </a:xfrm>
            <a:prstGeom prst="rect">
              <a:avLst/>
            </a:prstGeom>
            <a:noFill/>
            <a:ln w="12700">
              <a:noFill/>
              <a:miter lim="800000"/>
              <a:headEnd type="none" w="sm" len="sm"/>
              <a:tailEnd type="none" w="sm" len="sm"/>
            </a:ln>
            <a:effectLst/>
          </p:spPr>
          <p:txBody>
            <a:bodyPr wrap="none">
              <a:spAutoFit/>
            </a:bodyPr>
            <a:lstStyle/>
            <a:p>
              <a:r>
                <a:rPr lang="en-US" sz="1600" b="0" dirty="0" smtClean="0">
                  <a:effectLst/>
                  <a:latin typeface="Arial" charset="0"/>
                </a:rPr>
                <a:t>S8</a:t>
              </a:r>
              <a:endParaRPr lang="en-US" sz="1600" b="0" dirty="0">
                <a:effectLst/>
                <a:latin typeface="Arial" charset="0"/>
              </a:endParaRPr>
            </a:p>
          </p:txBody>
        </p:sp>
        <p:sp>
          <p:nvSpPr>
            <p:cNvPr id="185" name="Line 63"/>
            <p:cNvSpPr>
              <a:spLocks noChangeShapeType="1"/>
            </p:cNvSpPr>
            <p:nvPr/>
          </p:nvSpPr>
          <p:spPr bwMode="auto">
            <a:xfrm>
              <a:off x="2228229" y="4693833"/>
              <a:ext cx="0" cy="446981"/>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6" name="Line 63"/>
            <p:cNvSpPr>
              <a:spLocks noChangeShapeType="1"/>
            </p:cNvSpPr>
            <p:nvPr/>
          </p:nvSpPr>
          <p:spPr bwMode="auto">
            <a:xfrm>
              <a:off x="1872842" y="4012468"/>
              <a:ext cx="0" cy="451954"/>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87" name="Line 75"/>
            <p:cNvSpPr>
              <a:spLocks noChangeShapeType="1"/>
            </p:cNvSpPr>
            <p:nvPr/>
          </p:nvSpPr>
          <p:spPr bwMode="auto">
            <a:xfrm flipH="1">
              <a:off x="2227106" y="5126905"/>
              <a:ext cx="321454"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grpSp>
          <p:nvGrpSpPr>
            <p:cNvPr id="5" name="Group 4"/>
            <p:cNvGrpSpPr/>
            <p:nvPr/>
          </p:nvGrpSpPr>
          <p:grpSpPr>
            <a:xfrm>
              <a:off x="2651740" y="2941640"/>
              <a:ext cx="710232" cy="998538"/>
              <a:chOff x="-1882885" y="3042180"/>
              <a:chExt cx="710232" cy="998538"/>
            </a:xfrm>
          </p:grpSpPr>
          <p:sp>
            <p:nvSpPr>
              <p:cNvPr id="190" name="Text Box 117"/>
              <p:cNvSpPr txBox="1">
                <a:spLocks noChangeArrowheads="1"/>
              </p:cNvSpPr>
              <p:nvPr/>
            </p:nvSpPr>
            <p:spPr bwMode="auto">
              <a:xfrm>
                <a:off x="-1479041" y="3567643"/>
                <a:ext cx="306388" cy="384175"/>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191" name="Text Box 118"/>
              <p:cNvSpPr txBox="1">
                <a:spLocks noChangeArrowheads="1"/>
              </p:cNvSpPr>
              <p:nvPr/>
            </p:nvSpPr>
            <p:spPr bwMode="auto">
              <a:xfrm>
                <a:off x="-1479041" y="3256493"/>
                <a:ext cx="306388" cy="384175"/>
              </a:xfrm>
              <a:prstGeom prst="rect">
                <a:avLst/>
              </a:prstGeom>
              <a:noFill/>
              <a:ln w="12700">
                <a:noFill/>
                <a:miter lim="800000"/>
                <a:headEnd type="none" w="sm" len="sm"/>
                <a:tailEnd type="none" w="sm" len="sm"/>
              </a:ln>
              <a:effectLst/>
            </p:spPr>
            <p:txBody>
              <a:bodyPr wrap="none">
                <a:spAutoFit/>
              </a:bodyPr>
              <a:lstStyle/>
              <a:p>
                <a:r>
                  <a:rPr lang="en-US" sz="2400">
                    <a:effectLst/>
                    <a:latin typeface="Arial" charset="0"/>
                    <a:sym typeface="Symbol" pitchFamily="18" charset="2"/>
                  </a:rPr>
                  <a:t></a:t>
                </a:r>
              </a:p>
            </p:txBody>
          </p:sp>
          <p:sp>
            <p:nvSpPr>
              <p:cNvPr id="192" name="Text Box 119"/>
              <p:cNvSpPr txBox="1">
                <a:spLocks noChangeArrowheads="1"/>
              </p:cNvSpPr>
              <p:nvPr/>
            </p:nvSpPr>
            <p:spPr bwMode="auto">
              <a:xfrm>
                <a:off x="-1882885" y="3408893"/>
                <a:ext cx="306388" cy="384175"/>
              </a:xfrm>
              <a:prstGeom prst="rect">
                <a:avLst/>
              </a:prstGeom>
              <a:noFill/>
              <a:ln w="12700">
                <a:noFill/>
                <a:miter lim="800000"/>
                <a:headEnd type="none" w="sm" len="sm"/>
                <a:tailEnd type="none" w="sm" len="sm"/>
              </a:ln>
              <a:effectLst/>
            </p:spPr>
            <p:txBody>
              <a:bodyPr wrap="none">
                <a:spAutoFit/>
              </a:bodyPr>
              <a:lstStyle/>
              <a:p>
                <a:r>
                  <a:rPr lang="en-US" sz="2400" dirty="0">
                    <a:effectLst/>
                    <a:latin typeface="Arial" charset="0"/>
                    <a:sym typeface="Symbol" pitchFamily="18" charset="2"/>
                  </a:rPr>
                  <a:t></a:t>
                </a:r>
              </a:p>
            </p:txBody>
          </p:sp>
          <p:sp>
            <p:nvSpPr>
              <p:cNvPr id="193" name="Line 120"/>
              <p:cNvSpPr>
                <a:spLocks noChangeShapeType="1"/>
              </p:cNvSpPr>
              <p:nvPr/>
            </p:nvSpPr>
            <p:spPr bwMode="auto">
              <a:xfrm flipH="1">
                <a:off x="-1698648" y="3329518"/>
                <a:ext cx="344488" cy="14849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194" name="Text Box 121"/>
              <p:cNvSpPr txBox="1">
                <a:spLocks noChangeArrowheads="1"/>
              </p:cNvSpPr>
              <p:nvPr/>
            </p:nvSpPr>
            <p:spPr bwMode="auto">
              <a:xfrm>
                <a:off x="-1575495" y="3042180"/>
                <a:ext cx="296863" cy="287338"/>
              </a:xfrm>
              <a:prstGeom prst="rect">
                <a:avLst/>
              </a:prstGeom>
              <a:noFill/>
              <a:ln w="12700">
                <a:noFill/>
                <a:miter lim="800000"/>
                <a:headEnd type="none" w="sm" len="sm"/>
                <a:tailEnd type="none" w="sm" len="sm"/>
              </a:ln>
              <a:effectLst/>
            </p:spPr>
            <p:txBody>
              <a:bodyPr wrap="none">
                <a:spAutoFit/>
              </a:bodyPr>
              <a:lstStyle/>
              <a:p>
                <a:r>
                  <a:rPr lang="en-US" sz="1600" b="0" dirty="0" smtClean="0">
                    <a:effectLst/>
                    <a:latin typeface="Arial" charset="0"/>
                  </a:rPr>
                  <a:t>0</a:t>
                </a:r>
                <a:endParaRPr lang="en-US" sz="1600" b="0" dirty="0">
                  <a:effectLst/>
                  <a:latin typeface="Arial" charset="0"/>
                </a:endParaRPr>
              </a:p>
            </p:txBody>
          </p:sp>
          <p:sp>
            <p:nvSpPr>
              <p:cNvPr id="195" name="Text Box 122"/>
              <p:cNvSpPr txBox="1">
                <a:spLocks noChangeArrowheads="1"/>
              </p:cNvSpPr>
              <p:nvPr/>
            </p:nvSpPr>
            <p:spPr bwMode="auto">
              <a:xfrm>
                <a:off x="-1479041" y="3753380"/>
                <a:ext cx="296863" cy="287338"/>
              </a:xfrm>
              <a:prstGeom prst="rect">
                <a:avLst/>
              </a:prstGeom>
              <a:noFill/>
              <a:ln w="12700">
                <a:noFill/>
                <a:miter lim="800000"/>
                <a:headEnd type="none" w="sm" len="sm"/>
                <a:tailEnd type="none" w="sm" len="sm"/>
              </a:ln>
              <a:effectLst/>
            </p:spPr>
            <p:txBody>
              <a:bodyPr wrap="none">
                <a:spAutoFit/>
              </a:bodyPr>
              <a:lstStyle/>
              <a:p>
                <a:r>
                  <a:rPr lang="en-US" sz="1600" b="0" dirty="0" smtClean="0">
                    <a:effectLst/>
                    <a:latin typeface="Arial" charset="0"/>
                  </a:rPr>
                  <a:t>1</a:t>
                </a:r>
                <a:endParaRPr lang="en-US" sz="1600" b="0" dirty="0">
                  <a:effectLst/>
                  <a:latin typeface="Arial" charset="0"/>
                </a:endParaRPr>
              </a:p>
            </p:txBody>
          </p:sp>
          <p:sp>
            <p:nvSpPr>
              <p:cNvPr id="196" name="Text Box 128"/>
              <p:cNvSpPr txBox="1">
                <a:spLocks noChangeArrowheads="1"/>
              </p:cNvSpPr>
              <p:nvPr/>
            </p:nvSpPr>
            <p:spPr bwMode="auto">
              <a:xfrm>
                <a:off x="-1879075" y="3670955"/>
                <a:ext cx="434734" cy="289310"/>
              </a:xfrm>
              <a:prstGeom prst="rect">
                <a:avLst/>
              </a:prstGeom>
              <a:noFill/>
              <a:ln w="12700">
                <a:noFill/>
                <a:miter lim="800000"/>
                <a:headEnd type="none" w="sm" len="sm"/>
                <a:tailEnd type="none" w="sm" len="sm"/>
              </a:ln>
              <a:effectLst/>
            </p:spPr>
            <p:txBody>
              <a:bodyPr wrap="none">
                <a:spAutoFit/>
              </a:bodyPr>
              <a:lstStyle/>
              <a:p>
                <a:r>
                  <a:rPr lang="en-US" sz="1600" b="0" dirty="0" smtClean="0">
                    <a:effectLst/>
                    <a:latin typeface="Arial" charset="0"/>
                  </a:rPr>
                  <a:t>S8</a:t>
                </a:r>
                <a:endParaRPr lang="en-US" sz="1600" b="0" dirty="0">
                  <a:effectLst/>
                  <a:latin typeface="Arial" charset="0"/>
                </a:endParaRPr>
              </a:p>
            </p:txBody>
          </p:sp>
        </p:grpSp>
        <p:sp>
          <p:nvSpPr>
            <p:cNvPr id="201" name="Line 60"/>
            <p:cNvSpPr>
              <a:spLocks noChangeShapeType="1"/>
            </p:cNvSpPr>
            <p:nvPr/>
          </p:nvSpPr>
          <p:spPr bwMode="auto">
            <a:xfrm flipH="1">
              <a:off x="3252550" y="3263778"/>
              <a:ext cx="698728"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2" name="Line 60"/>
            <p:cNvSpPr>
              <a:spLocks noChangeShapeType="1"/>
            </p:cNvSpPr>
            <p:nvPr/>
          </p:nvSpPr>
          <p:spPr bwMode="auto">
            <a:xfrm flipH="1">
              <a:off x="3252549" y="3573708"/>
              <a:ext cx="474610"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3" name="Line 60"/>
            <p:cNvSpPr>
              <a:spLocks noChangeShapeType="1"/>
            </p:cNvSpPr>
            <p:nvPr/>
          </p:nvSpPr>
          <p:spPr bwMode="auto">
            <a:xfrm flipH="1">
              <a:off x="1861121" y="4016378"/>
              <a:ext cx="1866037"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4" name="Line 60"/>
            <p:cNvSpPr>
              <a:spLocks noChangeShapeType="1"/>
            </p:cNvSpPr>
            <p:nvPr/>
          </p:nvSpPr>
          <p:spPr bwMode="auto">
            <a:xfrm flipH="1">
              <a:off x="2505547" y="2839399"/>
              <a:ext cx="1210396"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5" name="Line 60"/>
            <p:cNvSpPr>
              <a:spLocks noChangeShapeType="1"/>
            </p:cNvSpPr>
            <p:nvPr/>
          </p:nvSpPr>
          <p:spPr bwMode="auto">
            <a:xfrm flipH="1">
              <a:off x="2493600" y="3408913"/>
              <a:ext cx="261211"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6" name="Line 62"/>
            <p:cNvSpPr>
              <a:spLocks noChangeShapeType="1"/>
            </p:cNvSpPr>
            <p:nvPr/>
          </p:nvSpPr>
          <p:spPr bwMode="auto">
            <a:xfrm>
              <a:off x="2508946" y="2827632"/>
              <a:ext cx="0" cy="581585"/>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207" name="Line 60"/>
            <p:cNvSpPr>
              <a:spLocks noChangeShapeType="1"/>
            </p:cNvSpPr>
            <p:nvPr/>
          </p:nvSpPr>
          <p:spPr bwMode="auto">
            <a:xfrm flipH="1">
              <a:off x="3506920" y="2002057"/>
              <a:ext cx="213888" cy="0"/>
            </a:xfrm>
            <a:prstGeom prst="line">
              <a:avLst/>
            </a:prstGeom>
            <a:noFill/>
            <a:ln w="28575">
              <a:solidFill>
                <a:schemeClr val="tx1"/>
              </a:solidFill>
              <a:round/>
              <a:headEnd type="none" w="sm" len="sm"/>
              <a:tailEnd type="none" w="sm" len="sm"/>
            </a:ln>
            <a:effectLst/>
          </p:spPr>
          <p:txBody>
            <a:bodyPr/>
            <a:lstStyle/>
            <a:p>
              <a:endParaRPr lang="en-US" dirty="0">
                <a:effectLst/>
              </a:endParaRPr>
            </a:p>
          </p:txBody>
        </p:sp>
        <p:sp>
          <p:nvSpPr>
            <p:cNvPr id="208" name="Line 62"/>
            <p:cNvSpPr>
              <a:spLocks noChangeShapeType="1"/>
            </p:cNvSpPr>
            <p:nvPr/>
          </p:nvSpPr>
          <p:spPr bwMode="auto">
            <a:xfrm>
              <a:off x="3710871" y="1995259"/>
              <a:ext cx="0" cy="853672"/>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209" name="Line 62"/>
            <p:cNvSpPr>
              <a:spLocks noChangeShapeType="1"/>
            </p:cNvSpPr>
            <p:nvPr/>
          </p:nvSpPr>
          <p:spPr bwMode="auto">
            <a:xfrm>
              <a:off x="3714270" y="3564405"/>
              <a:ext cx="0" cy="460763"/>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210" name="Rectangle 126"/>
            <p:cNvSpPr>
              <a:spLocks noChangeArrowheads="1"/>
            </p:cNvSpPr>
            <p:nvPr/>
          </p:nvSpPr>
          <p:spPr bwMode="auto">
            <a:xfrm>
              <a:off x="1757610" y="4117243"/>
              <a:ext cx="628650" cy="1177092"/>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sp>
          <p:nvSpPr>
            <p:cNvPr id="211" name="Rectangle 126"/>
            <p:cNvSpPr>
              <a:spLocks noChangeArrowheads="1"/>
            </p:cNvSpPr>
            <p:nvPr/>
          </p:nvSpPr>
          <p:spPr bwMode="auto">
            <a:xfrm rot="16200000">
              <a:off x="2517687" y="2821245"/>
              <a:ext cx="937894" cy="1177092"/>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effectLst/>
              </a:endParaRPr>
            </a:p>
          </p:txBody>
        </p:sp>
        <p:sp>
          <p:nvSpPr>
            <p:cNvPr id="212" name="Text Box 98"/>
            <p:cNvSpPr txBox="1">
              <a:spLocks noChangeArrowheads="1"/>
            </p:cNvSpPr>
            <p:nvPr/>
          </p:nvSpPr>
          <p:spPr bwMode="auto">
            <a:xfrm>
              <a:off x="1561385" y="3108178"/>
              <a:ext cx="865943" cy="609398"/>
            </a:xfrm>
            <a:prstGeom prst="rect">
              <a:avLst/>
            </a:prstGeom>
            <a:noFill/>
            <a:ln w="12700">
              <a:noFill/>
              <a:miter lim="800000"/>
              <a:headEnd type="none" w="sm" len="sm"/>
              <a:tailEnd type="none" w="sm" len="sm"/>
            </a:ln>
            <a:effectLst/>
          </p:spPr>
          <p:txBody>
            <a:bodyPr wrap="none">
              <a:spAutoFit/>
            </a:bodyPr>
            <a:lstStyle/>
            <a:p>
              <a:r>
                <a:rPr lang="en-US" sz="1600" b="0" i="1" dirty="0" smtClean="0">
                  <a:solidFill>
                    <a:schemeClr val="tx2"/>
                  </a:solidFill>
                  <a:effectLst/>
                  <a:latin typeface="Arial" charset="0"/>
                </a:rPr>
                <a:t>DEDB_</a:t>
              </a:r>
            </a:p>
            <a:p>
              <a:r>
                <a:rPr lang="en-US" sz="1600" b="0" i="1" dirty="0" smtClean="0">
                  <a:solidFill>
                    <a:schemeClr val="tx2"/>
                  </a:solidFill>
                  <a:effectLst/>
                  <a:latin typeface="Arial" charset="0"/>
                </a:rPr>
                <a:t>MODE</a:t>
              </a:r>
              <a:endParaRPr lang="en-US" sz="1600" b="0" i="1" dirty="0">
                <a:solidFill>
                  <a:schemeClr val="tx2"/>
                </a:solidFill>
                <a:effectLst/>
                <a:latin typeface="Arial" charset="0"/>
              </a:endParaRPr>
            </a:p>
          </p:txBody>
        </p:sp>
        <p:sp>
          <p:nvSpPr>
            <p:cNvPr id="214" name="Text Box 79"/>
            <p:cNvSpPr txBox="1">
              <a:spLocks noChangeArrowheads="1"/>
            </p:cNvSpPr>
            <p:nvPr/>
          </p:nvSpPr>
          <p:spPr bwMode="auto">
            <a:xfrm>
              <a:off x="233491" y="491149"/>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sp>
          <p:nvSpPr>
            <p:cNvPr id="215" name="Text Box 79"/>
            <p:cNvSpPr txBox="1">
              <a:spLocks noChangeArrowheads="1"/>
            </p:cNvSpPr>
            <p:nvPr/>
          </p:nvSpPr>
          <p:spPr bwMode="auto">
            <a:xfrm>
              <a:off x="398765" y="5662400"/>
              <a:ext cx="357790" cy="757130"/>
            </a:xfrm>
            <a:prstGeom prst="rect">
              <a:avLst/>
            </a:prstGeom>
            <a:noFill/>
            <a:ln w="12700">
              <a:noFill/>
              <a:miter lim="800000"/>
              <a:headEnd type="none" w="sm" len="sm"/>
              <a:tailEnd type="none" w="sm" len="sm"/>
            </a:ln>
            <a:effectLst/>
          </p:spPr>
          <p:txBody>
            <a:bodyPr wrap="none">
              <a:spAutoFit/>
            </a:bodyPr>
            <a:lstStyle/>
            <a:p>
              <a:r>
                <a:rPr lang="en-US" sz="5400" dirty="0">
                  <a:effectLst/>
                  <a:latin typeface="Arial" charset="0"/>
                  <a:cs typeface="Arial" charset="0"/>
                  <a:sym typeface="Symbol" pitchFamily="18" charset="2"/>
                </a:rPr>
                <a:t></a:t>
              </a:r>
            </a:p>
          </p:txBody>
        </p:sp>
      </p:grpSp>
      <p:sp>
        <p:nvSpPr>
          <p:cNvPr id="2" name="TextBox 1"/>
          <p:cNvSpPr txBox="1"/>
          <p:nvPr/>
        </p:nvSpPr>
        <p:spPr>
          <a:xfrm>
            <a:off x="1187764" y="6390752"/>
            <a:ext cx="7786146" cy="384721"/>
          </a:xfrm>
          <a:prstGeom prst="rect">
            <a:avLst/>
          </a:prstGeom>
          <a:solidFill>
            <a:schemeClr val="accent2"/>
          </a:solidFill>
          <a:ln w="28575">
            <a:solidFill>
              <a:schemeClr val="tx2"/>
            </a:solidFill>
          </a:ln>
        </p:spPr>
        <p:txBody>
          <a:bodyPr wrap="square" tIns="91440" rtlCol="0" anchor="ctr" anchorCtr="0">
            <a:spAutoFit/>
          </a:bodyPr>
          <a:lstStyle/>
          <a:p>
            <a:pPr algn="ctr"/>
            <a:r>
              <a:rPr lang="en-US" sz="2000" b="0" i="1" dirty="0" smtClean="0">
                <a:solidFill>
                  <a:schemeClr val="dk1"/>
                </a:solidFill>
                <a:latin typeface="+mn-lt"/>
              </a:rPr>
              <a:t>See the F28004x Driver Library User’s Guide for available functions</a:t>
            </a:r>
            <a:endParaRPr lang="en-US" sz="2000" b="0" i="1" dirty="0" smtClean="0">
              <a:solidFill>
                <a:schemeClr val="dk1"/>
              </a:solidFill>
              <a:effectLst/>
              <a:latin typeface="+mn-lt"/>
            </a:endParaRPr>
          </a:p>
        </p:txBody>
      </p:sp>
    </p:spTree>
    <p:custDataLst>
      <p:tags r:id="rId1"/>
    </p:custDataLst>
    <p:extLst>
      <p:ext uri="{BB962C8B-B14F-4D97-AF65-F5344CB8AC3E}">
        <p14:creationId xmlns:p14="http://schemas.microsoft.com/office/powerpoint/2010/main" val="2327565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1" name="Rectangle 5"/>
          <p:cNvSpPr>
            <a:spLocks noGrp="1" noChangeArrowheads="1"/>
          </p:cNvSpPr>
          <p:nvPr>
            <p:ph type="title"/>
          </p:nvPr>
        </p:nvSpPr>
        <p:spPr/>
        <p:txBody>
          <a:bodyPr/>
          <a:lstStyle/>
          <a:p>
            <a:r>
              <a:rPr lang="en-US" dirty="0" err="1"/>
              <a:t>ePWM</a:t>
            </a:r>
            <a:r>
              <a:rPr lang="en-US" dirty="0"/>
              <a:t> </a:t>
            </a:r>
            <a:r>
              <a:rPr lang="en-US" dirty="0" smtClean="0"/>
              <a:t>Chopper </a:t>
            </a:r>
            <a:r>
              <a:rPr lang="en-US" dirty="0"/>
              <a:t>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3869798155"/>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7355"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183542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dirty="0"/>
              <a:t>Purpose of the PWM Chopper</a:t>
            </a:r>
          </a:p>
        </p:txBody>
      </p:sp>
      <p:sp>
        <p:nvSpPr>
          <p:cNvPr id="344067" name="Rectangle 3"/>
          <p:cNvSpPr>
            <a:spLocks noGrp="1" noChangeArrowheads="1"/>
          </p:cNvSpPr>
          <p:nvPr>
            <p:ph idx="1"/>
          </p:nvPr>
        </p:nvSpPr>
        <p:spPr>
          <a:xfrm>
            <a:off x="837590" y="1371600"/>
            <a:ext cx="7453265" cy="4106565"/>
          </a:xfrm>
        </p:spPr>
        <p:txBody>
          <a:bodyPr>
            <a:normAutofit/>
          </a:bodyPr>
          <a:lstStyle/>
          <a:p>
            <a:r>
              <a:rPr lang="en-US" dirty="0"/>
              <a:t>Allows a high frequency carrier signal to modulate the PWM waveform generated by the Action Qualifier and Dead-Band modules</a:t>
            </a:r>
          </a:p>
          <a:p>
            <a:r>
              <a:rPr lang="en-US" dirty="0"/>
              <a:t>Used with pulse transformer-based gate drivers to control power switching elements</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Rectangle 4"/>
          <p:cNvSpPr>
            <a:spLocks noGrp="1" noChangeArrowheads="1"/>
          </p:cNvSpPr>
          <p:nvPr>
            <p:ph type="title"/>
          </p:nvPr>
        </p:nvSpPr>
        <p:spPr/>
        <p:txBody>
          <a:bodyPr/>
          <a:lstStyle/>
          <a:p>
            <a:r>
              <a:rPr lang="en-US" dirty="0" smtClean="0"/>
              <a:t>Chopper </a:t>
            </a:r>
            <a:r>
              <a:rPr lang="en-US" dirty="0"/>
              <a:t>Waveform</a:t>
            </a:r>
          </a:p>
        </p:txBody>
      </p:sp>
      <p:sp>
        <p:nvSpPr>
          <p:cNvPr id="334287" name="Line 463"/>
          <p:cNvSpPr>
            <a:spLocks noChangeShapeType="1"/>
          </p:cNvSpPr>
          <p:nvPr/>
        </p:nvSpPr>
        <p:spPr bwMode="auto">
          <a:xfrm>
            <a:off x="7526338" y="1292225"/>
            <a:ext cx="0" cy="4386321"/>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88" name="Line 464"/>
          <p:cNvSpPr>
            <a:spLocks noChangeShapeType="1"/>
          </p:cNvSpPr>
          <p:nvPr/>
        </p:nvSpPr>
        <p:spPr bwMode="auto">
          <a:xfrm>
            <a:off x="8377238" y="909638"/>
            <a:ext cx="0" cy="5200708"/>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89" name="Line 465"/>
          <p:cNvSpPr>
            <a:spLocks noChangeShapeType="1"/>
          </p:cNvSpPr>
          <p:nvPr/>
        </p:nvSpPr>
        <p:spPr bwMode="auto">
          <a:xfrm>
            <a:off x="5430838" y="1993900"/>
            <a:ext cx="0" cy="1905000"/>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0" name="Line 466"/>
          <p:cNvSpPr>
            <a:spLocks noChangeShapeType="1"/>
          </p:cNvSpPr>
          <p:nvPr/>
        </p:nvSpPr>
        <p:spPr bwMode="auto">
          <a:xfrm>
            <a:off x="5786438" y="1279525"/>
            <a:ext cx="0" cy="4399021"/>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1" name="Line 467"/>
          <p:cNvSpPr>
            <a:spLocks noChangeShapeType="1"/>
          </p:cNvSpPr>
          <p:nvPr/>
        </p:nvSpPr>
        <p:spPr bwMode="auto">
          <a:xfrm>
            <a:off x="4300538" y="1289050"/>
            <a:ext cx="12142" cy="4389496"/>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2" name="Line 468"/>
          <p:cNvSpPr>
            <a:spLocks noChangeShapeType="1"/>
          </p:cNvSpPr>
          <p:nvPr/>
        </p:nvSpPr>
        <p:spPr bwMode="auto">
          <a:xfrm>
            <a:off x="4719638" y="1997075"/>
            <a:ext cx="0" cy="1901825"/>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3" name="Line 469"/>
          <p:cNvSpPr>
            <a:spLocks noChangeShapeType="1"/>
          </p:cNvSpPr>
          <p:nvPr/>
        </p:nvSpPr>
        <p:spPr bwMode="auto">
          <a:xfrm>
            <a:off x="2230438" y="1958975"/>
            <a:ext cx="0" cy="1939925"/>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4" name="Line 470"/>
          <p:cNvSpPr>
            <a:spLocks noChangeShapeType="1"/>
          </p:cNvSpPr>
          <p:nvPr/>
        </p:nvSpPr>
        <p:spPr bwMode="auto">
          <a:xfrm>
            <a:off x="2560638" y="1289050"/>
            <a:ext cx="0" cy="4383146"/>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295" name="Line 471"/>
          <p:cNvSpPr>
            <a:spLocks noChangeShapeType="1"/>
          </p:cNvSpPr>
          <p:nvPr/>
        </p:nvSpPr>
        <p:spPr bwMode="auto">
          <a:xfrm>
            <a:off x="1849438" y="882650"/>
            <a:ext cx="0" cy="5219758"/>
          </a:xfrm>
          <a:prstGeom prst="line">
            <a:avLst/>
          </a:prstGeom>
          <a:noFill/>
          <a:ln w="12700">
            <a:solidFill>
              <a:schemeClr val="tx1"/>
            </a:solidFill>
            <a:prstDash val="dash"/>
            <a:round/>
            <a:headEnd type="none" w="sm" len="sm"/>
            <a:tailEnd type="none" w="sm" len="sm"/>
          </a:ln>
          <a:effectLst/>
        </p:spPr>
        <p:txBody>
          <a:bodyPr/>
          <a:lstStyle/>
          <a:p>
            <a:endParaRPr lang="en-US"/>
          </a:p>
        </p:txBody>
      </p:sp>
      <p:grpSp>
        <p:nvGrpSpPr>
          <p:cNvPr id="334296" name="Group 472"/>
          <p:cNvGrpSpPr>
            <a:grpSpLocks/>
          </p:cNvGrpSpPr>
          <p:nvPr/>
        </p:nvGrpSpPr>
        <p:grpSpPr bwMode="auto">
          <a:xfrm>
            <a:off x="617538" y="850900"/>
            <a:ext cx="7751762" cy="457200"/>
            <a:chOff x="192" y="858"/>
            <a:chExt cx="4883" cy="288"/>
          </a:xfrm>
        </p:grpSpPr>
        <p:sp>
          <p:nvSpPr>
            <p:cNvPr id="334297" name="Text Box 473"/>
            <p:cNvSpPr txBox="1">
              <a:spLocks noChangeArrowheads="1"/>
            </p:cNvSpPr>
            <p:nvPr/>
          </p:nvSpPr>
          <p:spPr bwMode="auto">
            <a:xfrm>
              <a:off x="192" y="904"/>
              <a:ext cx="748"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EPWMxA</a:t>
              </a:r>
            </a:p>
          </p:txBody>
        </p:sp>
        <p:sp>
          <p:nvSpPr>
            <p:cNvPr id="334298" name="Line 474"/>
            <p:cNvSpPr>
              <a:spLocks noChangeShapeType="1"/>
            </p:cNvSpPr>
            <p:nvPr/>
          </p:nvSpPr>
          <p:spPr bwMode="auto">
            <a:xfrm>
              <a:off x="968" y="1140"/>
              <a:ext cx="46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299" name="Line 475"/>
            <p:cNvSpPr>
              <a:spLocks noChangeShapeType="1"/>
            </p:cNvSpPr>
            <p:nvPr/>
          </p:nvSpPr>
          <p:spPr bwMode="auto">
            <a:xfrm>
              <a:off x="1428" y="864"/>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00" name="Line 476"/>
            <p:cNvSpPr>
              <a:spLocks noChangeShapeType="1"/>
            </p:cNvSpPr>
            <p:nvPr/>
          </p:nvSpPr>
          <p:spPr bwMode="auto">
            <a:xfrm>
              <a:off x="1421" y="864"/>
              <a:ext cx="111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01" name="Line 477"/>
            <p:cNvSpPr>
              <a:spLocks noChangeShapeType="1"/>
            </p:cNvSpPr>
            <p:nvPr/>
          </p:nvSpPr>
          <p:spPr bwMode="auto">
            <a:xfrm>
              <a:off x="2526" y="858"/>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02" name="Line 478"/>
            <p:cNvSpPr>
              <a:spLocks noChangeShapeType="1"/>
            </p:cNvSpPr>
            <p:nvPr/>
          </p:nvSpPr>
          <p:spPr bwMode="auto">
            <a:xfrm>
              <a:off x="2527" y="1136"/>
              <a:ext cx="911"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03" name="Line 479"/>
            <p:cNvSpPr>
              <a:spLocks noChangeShapeType="1"/>
            </p:cNvSpPr>
            <p:nvPr/>
          </p:nvSpPr>
          <p:spPr bwMode="auto">
            <a:xfrm>
              <a:off x="3432" y="864"/>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04" name="Line 480"/>
            <p:cNvSpPr>
              <a:spLocks noChangeShapeType="1"/>
            </p:cNvSpPr>
            <p:nvPr/>
          </p:nvSpPr>
          <p:spPr bwMode="auto">
            <a:xfrm>
              <a:off x="3428" y="864"/>
              <a:ext cx="1104"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05" name="Line 481"/>
            <p:cNvSpPr>
              <a:spLocks noChangeShapeType="1"/>
            </p:cNvSpPr>
            <p:nvPr/>
          </p:nvSpPr>
          <p:spPr bwMode="auto">
            <a:xfrm>
              <a:off x="4530" y="858"/>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06" name="Line 482"/>
            <p:cNvSpPr>
              <a:spLocks noChangeShapeType="1"/>
            </p:cNvSpPr>
            <p:nvPr/>
          </p:nvSpPr>
          <p:spPr bwMode="auto">
            <a:xfrm>
              <a:off x="4525" y="1136"/>
              <a:ext cx="550" cy="0"/>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07" name="Group 483"/>
          <p:cNvGrpSpPr>
            <a:grpSpLocks/>
          </p:cNvGrpSpPr>
          <p:nvPr/>
        </p:nvGrpSpPr>
        <p:grpSpPr bwMode="auto">
          <a:xfrm>
            <a:off x="617538" y="1536700"/>
            <a:ext cx="7764462" cy="457200"/>
            <a:chOff x="192" y="1344"/>
            <a:chExt cx="4891" cy="288"/>
          </a:xfrm>
        </p:grpSpPr>
        <p:sp>
          <p:nvSpPr>
            <p:cNvPr id="334308" name="Text Box 484"/>
            <p:cNvSpPr txBox="1">
              <a:spLocks noChangeArrowheads="1"/>
            </p:cNvSpPr>
            <p:nvPr/>
          </p:nvSpPr>
          <p:spPr bwMode="auto">
            <a:xfrm>
              <a:off x="192" y="1436"/>
              <a:ext cx="748"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EPWMxB</a:t>
              </a:r>
            </a:p>
          </p:txBody>
        </p:sp>
        <p:sp>
          <p:nvSpPr>
            <p:cNvPr id="334309" name="Line 485"/>
            <p:cNvSpPr>
              <a:spLocks noChangeShapeType="1"/>
            </p:cNvSpPr>
            <p:nvPr/>
          </p:nvSpPr>
          <p:spPr bwMode="auto">
            <a:xfrm flipV="1">
              <a:off x="968" y="1350"/>
              <a:ext cx="239"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10" name="Line 486"/>
            <p:cNvSpPr>
              <a:spLocks noChangeShapeType="1"/>
            </p:cNvSpPr>
            <p:nvPr/>
          </p:nvSpPr>
          <p:spPr bwMode="auto">
            <a:xfrm flipV="1">
              <a:off x="1200" y="1350"/>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11" name="Line 487"/>
            <p:cNvSpPr>
              <a:spLocks noChangeShapeType="1"/>
            </p:cNvSpPr>
            <p:nvPr/>
          </p:nvSpPr>
          <p:spPr bwMode="auto">
            <a:xfrm flipV="1">
              <a:off x="1191" y="1626"/>
              <a:ext cx="160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12" name="Line 488"/>
            <p:cNvSpPr>
              <a:spLocks noChangeShapeType="1"/>
            </p:cNvSpPr>
            <p:nvPr/>
          </p:nvSpPr>
          <p:spPr bwMode="auto">
            <a:xfrm flipV="1">
              <a:off x="2784" y="1344"/>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13" name="Line 489"/>
            <p:cNvSpPr>
              <a:spLocks noChangeShapeType="1"/>
            </p:cNvSpPr>
            <p:nvPr/>
          </p:nvSpPr>
          <p:spPr bwMode="auto">
            <a:xfrm flipV="1">
              <a:off x="2775" y="1354"/>
              <a:ext cx="448"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14" name="Line 490"/>
            <p:cNvSpPr>
              <a:spLocks noChangeShapeType="1"/>
            </p:cNvSpPr>
            <p:nvPr/>
          </p:nvSpPr>
          <p:spPr bwMode="auto">
            <a:xfrm flipV="1">
              <a:off x="3216" y="1350"/>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15" name="Line 491"/>
            <p:cNvSpPr>
              <a:spLocks noChangeShapeType="1"/>
            </p:cNvSpPr>
            <p:nvPr/>
          </p:nvSpPr>
          <p:spPr bwMode="auto">
            <a:xfrm flipV="1">
              <a:off x="3206" y="1626"/>
              <a:ext cx="1659"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16" name="Line 492"/>
            <p:cNvSpPr>
              <a:spLocks noChangeShapeType="1"/>
            </p:cNvSpPr>
            <p:nvPr/>
          </p:nvSpPr>
          <p:spPr bwMode="auto">
            <a:xfrm flipV="1">
              <a:off x="4856" y="1344"/>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17" name="Line 493"/>
            <p:cNvSpPr>
              <a:spLocks noChangeShapeType="1"/>
            </p:cNvSpPr>
            <p:nvPr/>
          </p:nvSpPr>
          <p:spPr bwMode="auto">
            <a:xfrm flipV="1">
              <a:off x="4852" y="1354"/>
              <a:ext cx="231" cy="0"/>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318" name="Line 494"/>
          <p:cNvSpPr>
            <a:spLocks noChangeShapeType="1"/>
          </p:cNvSpPr>
          <p:nvPr/>
        </p:nvSpPr>
        <p:spPr bwMode="auto">
          <a:xfrm>
            <a:off x="8034338" y="1993900"/>
            <a:ext cx="0" cy="1905000"/>
          </a:xfrm>
          <a:prstGeom prst="line">
            <a:avLst/>
          </a:prstGeom>
          <a:noFill/>
          <a:ln w="12700">
            <a:solidFill>
              <a:schemeClr val="tx1"/>
            </a:solidFill>
            <a:prstDash val="dash"/>
            <a:round/>
            <a:headEnd type="none" w="sm" len="sm"/>
            <a:tailEnd type="none" w="sm" len="sm"/>
          </a:ln>
          <a:effectLst/>
        </p:spPr>
        <p:txBody>
          <a:bodyPr/>
          <a:lstStyle/>
          <a:p>
            <a:endParaRPr lang="en-US"/>
          </a:p>
        </p:txBody>
      </p:sp>
      <p:grpSp>
        <p:nvGrpSpPr>
          <p:cNvPr id="334319" name="Group 495"/>
          <p:cNvGrpSpPr>
            <a:grpSpLocks/>
          </p:cNvGrpSpPr>
          <p:nvPr/>
        </p:nvGrpSpPr>
        <p:grpSpPr bwMode="auto">
          <a:xfrm>
            <a:off x="482600" y="2298700"/>
            <a:ext cx="7881938" cy="457200"/>
            <a:chOff x="304" y="2142"/>
            <a:chExt cx="4965" cy="288"/>
          </a:xfrm>
        </p:grpSpPr>
        <p:grpSp>
          <p:nvGrpSpPr>
            <p:cNvPr id="334320" name="Group 496"/>
            <p:cNvGrpSpPr>
              <a:grpSpLocks/>
            </p:cNvGrpSpPr>
            <p:nvPr/>
          </p:nvGrpSpPr>
          <p:grpSpPr bwMode="auto">
            <a:xfrm>
              <a:off x="1157" y="2142"/>
              <a:ext cx="4112" cy="288"/>
              <a:chOff x="960" y="1968"/>
              <a:chExt cx="4112" cy="288"/>
            </a:xfrm>
          </p:grpSpPr>
          <p:grpSp>
            <p:nvGrpSpPr>
              <p:cNvPr id="334321" name="Group 497"/>
              <p:cNvGrpSpPr>
                <a:grpSpLocks/>
              </p:cNvGrpSpPr>
              <p:nvPr/>
            </p:nvGrpSpPr>
            <p:grpSpPr bwMode="auto">
              <a:xfrm>
                <a:off x="960" y="1968"/>
                <a:ext cx="272" cy="288"/>
                <a:chOff x="960" y="3312"/>
                <a:chExt cx="272" cy="288"/>
              </a:xfrm>
            </p:grpSpPr>
            <p:sp>
              <p:nvSpPr>
                <p:cNvPr id="334322" name="Line 498"/>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23" name="Line 499"/>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24" name="Line 500"/>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25" name="Line 501"/>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26" name="Line 502"/>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27" name="Line 503"/>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28" name="Line 504"/>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29" name="Line 505"/>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30" name="Group 506"/>
              <p:cNvGrpSpPr>
                <a:grpSpLocks/>
              </p:cNvGrpSpPr>
              <p:nvPr/>
            </p:nvGrpSpPr>
            <p:grpSpPr bwMode="auto">
              <a:xfrm>
                <a:off x="1216" y="1968"/>
                <a:ext cx="272" cy="288"/>
                <a:chOff x="960" y="3312"/>
                <a:chExt cx="272" cy="288"/>
              </a:xfrm>
            </p:grpSpPr>
            <p:sp>
              <p:nvSpPr>
                <p:cNvPr id="334331" name="Line 507"/>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32" name="Line 508"/>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33" name="Line 509"/>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34" name="Line 510"/>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35" name="Line 511"/>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36" name="Line 512"/>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37" name="Line 513"/>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38" name="Line 514"/>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39" name="Group 515"/>
              <p:cNvGrpSpPr>
                <a:grpSpLocks/>
              </p:cNvGrpSpPr>
              <p:nvPr/>
            </p:nvGrpSpPr>
            <p:grpSpPr bwMode="auto">
              <a:xfrm>
                <a:off x="1472" y="1968"/>
                <a:ext cx="272" cy="288"/>
                <a:chOff x="960" y="3312"/>
                <a:chExt cx="272" cy="288"/>
              </a:xfrm>
            </p:grpSpPr>
            <p:sp>
              <p:nvSpPr>
                <p:cNvPr id="334340" name="Line 516"/>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41" name="Line 517"/>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42" name="Line 518"/>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43" name="Line 519"/>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44" name="Line 520"/>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45" name="Line 521"/>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46" name="Line 522"/>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47" name="Line 523"/>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48" name="Group 524"/>
              <p:cNvGrpSpPr>
                <a:grpSpLocks/>
              </p:cNvGrpSpPr>
              <p:nvPr/>
            </p:nvGrpSpPr>
            <p:grpSpPr bwMode="auto">
              <a:xfrm>
                <a:off x="1728" y="1968"/>
                <a:ext cx="272" cy="288"/>
                <a:chOff x="960" y="3312"/>
                <a:chExt cx="272" cy="288"/>
              </a:xfrm>
            </p:grpSpPr>
            <p:sp>
              <p:nvSpPr>
                <p:cNvPr id="334349" name="Line 525"/>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50" name="Line 526"/>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51" name="Line 527"/>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52" name="Line 528"/>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53" name="Line 529"/>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54" name="Line 530"/>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55" name="Line 531"/>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56" name="Line 532"/>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57" name="Group 533"/>
              <p:cNvGrpSpPr>
                <a:grpSpLocks/>
              </p:cNvGrpSpPr>
              <p:nvPr/>
            </p:nvGrpSpPr>
            <p:grpSpPr bwMode="auto">
              <a:xfrm>
                <a:off x="1984" y="1968"/>
                <a:ext cx="272" cy="288"/>
                <a:chOff x="960" y="3312"/>
                <a:chExt cx="272" cy="288"/>
              </a:xfrm>
            </p:grpSpPr>
            <p:sp>
              <p:nvSpPr>
                <p:cNvPr id="334358" name="Line 534"/>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59" name="Line 535"/>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60" name="Line 536"/>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61" name="Line 537"/>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62" name="Line 538"/>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63" name="Line 539"/>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64" name="Line 540"/>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65" name="Line 541"/>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66" name="Group 542"/>
              <p:cNvGrpSpPr>
                <a:grpSpLocks/>
              </p:cNvGrpSpPr>
              <p:nvPr/>
            </p:nvGrpSpPr>
            <p:grpSpPr bwMode="auto">
              <a:xfrm>
                <a:off x="2240" y="1968"/>
                <a:ext cx="272" cy="288"/>
                <a:chOff x="960" y="3312"/>
                <a:chExt cx="272" cy="288"/>
              </a:xfrm>
            </p:grpSpPr>
            <p:sp>
              <p:nvSpPr>
                <p:cNvPr id="334367" name="Line 54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68" name="Line 54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69" name="Line 54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70" name="Line 54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71" name="Line 54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72" name="Line 54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73" name="Line 54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74" name="Line 55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75" name="Group 551"/>
              <p:cNvGrpSpPr>
                <a:grpSpLocks/>
              </p:cNvGrpSpPr>
              <p:nvPr/>
            </p:nvGrpSpPr>
            <p:grpSpPr bwMode="auto">
              <a:xfrm>
                <a:off x="2496" y="1968"/>
                <a:ext cx="272" cy="288"/>
                <a:chOff x="960" y="3312"/>
                <a:chExt cx="272" cy="288"/>
              </a:xfrm>
            </p:grpSpPr>
            <p:sp>
              <p:nvSpPr>
                <p:cNvPr id="334376" name="Line 552"/>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77" name="Line 553"/>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78" name="Line 554"/>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79" name="Line 555"/>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80" name="Line 556"/>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81" name="Line 557"/>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82" name="Line 558"/>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83" name="Line 559"/>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84" name="Group 560"/>
              <p:cNvGrpSpPr>
                <a:grpSpLocks/>
              </p:cNvGrpSpPr>
              <p:nvPr/>
            </p:nvGrpSpPr>
            <p:grpSpPr bwMode="auto">
              <a:xfrm>
                <a:off x="2752" y="1968"/>
                <a:ext cx="272" cy="288"/>
                <a:chOff x="960" y="3312"/>
                <a:chExt cx="272" cy="288"/>
              </a:xfrm>
            </p:grpSpPr>
            <p:sp>
              <p:nvSpPr>
                <p:cNvPr id="334385" name="Line 561"/>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86" name="Line 562"/>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87" name="Line 563"/>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88" name="Line 564"/>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89" name="Line 565"/>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90" name="Line 566"/>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91" name="Line 567"/>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92" name="Line 568"/>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393" name="Group 569"/>
              <p:cNvGrpSpPr>
                <a:grpSpLocks/>
              </p:cNvGrpSpPr>
              <p:nvPr/>
            </p:nvGrpSpPr>
            <p:grpSpPr bwMode="auto">
              <a:xfrm>
                <a:off x="3008" y="1968"/>
                <a:ext cx="272" cy="288"/>
                <a:chOff x="960" y="3312"/>
                <a:chExt cx="272" cy="288"/>
              </a:xfrm>
            </p:grpSpPr>
            <p:sp>
              <p:nvSpPr>
                <p:cNvPr id="334394" name="Line 570"/>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95" name="Line 571"/>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396" name="Line 572"/>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397" name="Line 573"/>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398" name="Line 574"/>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399" name="Line 575"/>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00" name="Line 576"/>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01" name="Line 577"/>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02" name="Group 578"/>
              <p:cNvGrpSpPr>
                <a:grpSpLocks/>
              </p:cNvGrpSpPr>
              <p:nvPr/>
            </p:nvGrpSpPr>
            <p:grpSpPr bwMode="auto">
              <a:xfrm>
                <a:off x="3264" y="1968"/>
                <a:ext cx="272" cy="288"/>
                <a:chOff x="960" y="3312"/>
                <a:chExt cx="272" cy="288"/>
              </a:xfrm>
            </p:grpSpPr>
            <p:sp>
              <p:nvSpPr>
                <p:cNvPr id="334403" name="Line 579"/>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04" name="Line 580"/>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05" name="Line 581"/>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06" name="Line 582"/>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07" name="Line 583"/>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08" name="Line 584"/>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09" name="Line 585"/>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10" name="Line 586"/>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11" name="Group 587"/>
              <p:cNvGrpSpPr>
                <a:grpSpLocks/>
              </p:cNvGrpSpPr>
              <p:nvPr/>
            </p:nvGrpSpPr>
            <p:grpSpPr bwMode="auto">
              <a:xfrm>
                <a:off x="3520" y="1968"/>
                <a:ext cx="272" cy="288"/>
                <a:chOff x="960" y="3312"/>
                <a:chExt cx="272" cy="288"/>
              </a:xfrm>
            </p:grpSpPr>
            <p:sp>
              <p:nvSpPr>
                <p:cNvPr id="334412" name="Line 588"/>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13" name="Line 589"/>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14" name="Line 590"/>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15" name="Line 591"/>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16" name="Line 592"/>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17" name="Line 593"/>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18" name="Line 594"/>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19" name="Line 595"/>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20" name="Group 596"/>
              <p:cNvGrpSpPr>
                <a:grpSpLocks/>
              </p:cNvGrpSpPr>
              <p:nvPr/>
            </p:nvGrpSpPr>
            <p:grpSpPr bwMode="auto">
              <a:xfrm>
                <a:off x="3776" y="1968"/>
                <a:ext cx="272" cy="288"/>
                <a:chOff x="960" y="3312"/>
                <a:chExt cx="272" cy="288"/>
              </a:xfrm>
            </p:grpSpPr>
            <p:sp>
              <p:nvSpPr>
                <p:cNvPr id="334421" name="Line 597"/>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22" name="Line 598"/>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23" name="Line 599"/>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24" name="Line 600"/>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25" name="Line 601"/>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26" name="Line 602"/>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27" name="Line 603"/>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28" name="Line 604"/>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29" name="Group 605"/>
              <p:cNvGrpSpPr>
                <a:grpSpLocks/>
              </p:cNvGrpSpPr>
              <p:nvPr/>
            </p:nvGrpSpPr>
            <p:grpSpPr bwMode="auto">
              <a:xfrm>
                <a:off x="4032" y="1968"/>
                <a:ext cx="272" cy="288"/>
                <a:chOff x="960" y="3312"/>
                <a:chExt cx="272" cy="288"/>
              </a:xfrm>
            </p:grpSpPr>
            <p:sp>
              <p:nvSpPr>
                <p:cNvPr id="334430" name="Line 606"/>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31" name="Line 607"/>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32" name="Line 608"/>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33" name="Line 609"/>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34" name="Line 610"/>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35" name="Line 611"/>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36" name="Line 612"/>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37" name="Line 613"/>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38" name="Group 614"/>
              <p:cNvGrpSpPr>
                <a:grpSpLocks/>
              </p:cNvGrpSpPr>
              <p:nvPr/>
            </p:nvGrpSpPr>
            <p:grpSpPr bwMode="auto">
              <a:xfrm>
                <a:off x="4288" y="1968"/>
                <a:ext cx="272" cy="288"/>
                <a:chOff x="960" y="3312"/>
                <a:chExt cx="272" cy="288"/>
              </a:xfrm>
            </p:grpSpPr>
            <p:sp>
              <p:nvSpPr>
                <p:cNvPr id="334439" name="Line 615"/>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40" name="Line 616"/>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41" name="Line 617"/>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42" name="Line 618"/>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43" name="Line 619"/>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44" name="Line 620"/>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45" name="Line 621"/>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46" name="Line 622"/>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47" name="Group 623"/>
              <p:cNvGrpSpPr>
                <a:grpSpLocks/>
              </p:cNvGrpSpPr>
              <p:nvPr/>
            </p:nvGrpSpPr>
            <p:grpSpPr bwMode="auto">
              <a:xfrm>
                <a:off x="4544" y="1968"/>
                <a:ext cx="272" cy="288"/>
                <a:chOff x="960" y="3312"/>
                <a:chExt cx="272" cy="288"/>
              </a:xfrm>
            </p:grpSpPr>
            <p:sp>
              <p:nvSpPr>
                <p:cNvPr id="334448" name="Line 624"/>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49" name="Line 625"/>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50" name="Line 626"/>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51" name="Line 627"/>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52" name="Line 628"/>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53" name="Line 629"/>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54" name="Line 630"/>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55" name="Line 631"/>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56" name="Group 632"/>
              <p:cNvGrpSpPr>
                <a:grpSpLocks/>
              </p:cNvGrpSpPr>
              <p:nvPr/>
            </p:nvGrpSpPr>
            <p:grpSpPr bwMode="auto">
              <a:xfrm>
                <a:off x="4800" y="1968"/>
                <a:ext cx="272" cy="288"/>
                <a:chOff x="960" y="3312"/>
                <a:chExt cx="272" cy="288"/>
              </a:xfrm>
            </p:grpSpPr>
            <p:sp>
              <p:nvSpPr>
                <p:cNvPr id="334457" name="Line 63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58" name="Line 63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59" name="Line 63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60" name="Line 63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61" name="Line 63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62" name="Line 63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63" name="Line 63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64" name="Line 64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sp>
          <p:nvSpPr>
            <p:cNvPr id="334465" name="Text Box 641"/>
            <p:cNvSpPr txBox="1">
              <a:spLocks noChangeArrowheads="1"/>
            </p:cNvSpPr>
            <p:nvPr/>
          </p:nvSpPr>
          <p:spPr bwMode="auto">
            <a:xfrm>
              <a:off x="304" y="2190"/>
              <a:ext cx="820"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CHPFREQ</a:t>
              </a:r>
            </a:p>
          </p:txBody>
        </p:sp>
      </p:grpSp>
      <p:grpSp>
        <p:nvGrpSpPr>
          <p:cNvPr id="334466" name="Group 642"/>
          <p:cNvGrpSpPr>
            <a:grpSpLocks/>
          </p:cNvGrpSpPr>
          <p:nvPr/>
        </p:nvGrpSpPr>
        <p:grpSpPr bwMode="auto">
          <a:xfrm>
            <a:off x="617538" y="3060700"/>
            <a:ext cx="7762875" cy="457200"/>
            <a:chOff x="192" y="2592"/>
            <a:chExt cx="4890" cy="288"/>
          </a:xfrm>
        </p:grpSpPr>
        <p:grpSp>
          <p:nvGrpSpPr>
            <p:cNvPr id="334467" name="Group 643"/>
            <p:cNvGrpSpPr>
              <a:grpSpLocks/>
            </p:cNvGrpSpPr>
            <p:nvPr/>
          </p:nvGrpSpPr>
          <p:grpSpPr bwMode="auto">
            <a:xfrm>
              <a:off x="1346" y="2592"/>
              <a:ext cx="1166" cy="288"/>
              <a:chOff x="1346" y="2688"/>
              <a:chExt cx="1166" cy="288"/>
            </a:xfrm>
          </p:grpSpPr>
          <p:sp>
            <p:nvSpPr>
              <p:cNvPr id="334468" name="Line 644"/>
              <p:cNvSpPr>
                <a:spLocks noChangeShapeType="1"/>
              </p:cNvSpPr>
              <p:nvPr/>
            </p:nvSpPr>
            <p:spPr bwMode="auto">
              <a:xfrm>
                <a:off x="1346" y="2970"/>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69" name="Line 645"/>
              <p:cNvSpPr>
                <a:spLocks noChangeShapeType="1"/>
              </p:cNvSpPr>
              <p:nvPr/>
            </p:nvSpPr>
            <p:spPr bwMode="auto">
              <a:xfrm>
                <a:off x="1410" y="2688"/>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70" name="Line 646"/>
              <p:cNvSpPr>
                <a:spLocks noChangeShapeType="1"/>
              </p:cNvSpPr>
              <p:nvPr/>
            </p:nvSpPr>
            <p:spPr bwMode="auto">
              <a:xfrm flipV="1">
                <a:off x="1402" y="2692"/>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71" name="Line 647"/>
              <p:cNvSpPr>
                <a:spLocks noChangeShapeType="1"/>
              </p:cNvSpPr>
              <p:nvPr/>
            </p:nvSpPr>
            <p:spPr bwMode="auto">
              <a:xfrm>
                <a:off x="1480" y="2698"/>
                <a:ext cx="0" cy="276"/>
              </a:xfrm>
              <a:prstGeom prst="line">
                <a:avLst/>
              </a:prstGeom>
              <a:noFill/>
              <a:ln w="28575">
                <a:solidFill>
                  <a:schemeClr val="tx1"/>
                </a:solidFill>
                <a:round/>
                <a:headEnd type="none" w="sm" len="sm"/>
                <a:tailEnd type="none" w="sm" len="sm"/>
              </a:ln>
              <a:effectLst/>
            </p:spPr>
            <p:txBody>
              <a:bodyPr/>
              <a:lstStyle/>
              <a:p>
                <a:endParaRPr lang="en-US"/>
              </a:p>
            </p:txBody>
          </p:sp>
          <p:grpSp>
            <p:nvGrpSpPr>
              <p:cNvPr id="334472" name="Group 648"/>
              <p:cNvGrpSpPr>
                <a:grpSpLocks/>
              </p:cNvGrpSpPr>
              <p:nvPr/>
            </p:nvGrpSpPr>
            <p:grpSpPr bwMode="auto">
              <a:xfrm>
                <a:off x="1472" y="2688"/>
                <a:ext cx="272" cy="288"/>
                <a:chOff x="960" y="3312"/>
                <a:chExt cx="272" cy="288"/>
              </a:xfrm>
            </p:grpSpPr>
            <p:sp>
              <p:nvSpPr>
                <p:cNvPr id="334473" name="Line 649"/>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74" name="Line 650"/>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75" name="Line 651"/>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76" name="Line 652"/>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77" name="Line 653"/>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78" name="Line 654"/>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79" name="Line 655"/>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80" name="Line 656"/>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81" name="Group 657"/>
              <p:cNvGrpSpPr>
                <a:grpSpLocks/>
              </p:cNvGrpSpPr>
              <p:nvPr/>
            </p:nvGrpSpPr>
            <p:grpSpPr bwMode="auto">
              <a:xfrm>
                <a:off x="1728" y="2688"/>
                <a:ext cx="272" cy="288"/>
                <a:chOff x="960" y="3312"/>
                <a:chExt cx="272" cy="288"/>
              </a:xfrm>
            </p:grpSpPr>
            <p:sp>
              <p:nvSpPr>
                <p:cNvPr id="334482" name="Line 658"/>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83" name="Line 659"/>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84" name="Line 660"/>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85" name="Line 661"/>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86" name="Line 662"/>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87" name="Line 663"/>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88" name="Line 664"/>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89" name="Line 665"/>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90" name="Group 666"/>
              <p:cNvGrpSpPr>
                <a:grpSpLocks/>
              </p:cNvGrpSpPr>
              <p:nvPr/>
            </p:nvGrpSpPr>
            <p:grpSpPr bwMode="auto">
              <a:xfrm>
                <a:off x="1984" y="2688"/>
                <a:ext cx="272" cy="288"/>
                <a:chOff x="960" y="3312"/>
                <a:chExt cx="272" cy="288"/>
              </a:xfrm>
            </p:grpSpPr>
            <p:sp>
              <p:nvSpPr>
                <p:cNvPr id="334491" name="Line 667"/>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92" name="Line 668"/>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493" name="Line 669"/>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94" name="Line 670"/>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95" name="Line 671"/>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496" name="Line 672"/>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497" name="Line 673"/>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498" name="Line 674"/>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499" name="Group 675"/>
              <p:cNvGrpSpPr>
                <a:grpSpLocks/>
              </p:cNvGrpSpPr>
              <p:nvPr/>
            </p:nvGrpSpPr>
            <p:grpSpPr bwMode="auto">
              <a:xfrm>
                <a:off x="2240" y="2688"/>
                <a:ext cx="272" cy="288"/>
                <a:chOff x="960" y="3312"/>
                <a:chExt cx="272" cy="288"/>
              </a:xfrm>
            </p:grpSpPr>
            <p:sp>
              <p:nvSpPr>
                <p:cNvPr id="334500" name="Line 676"/>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01" name="Line 677"/>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02" name="Line 678"/>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03" name="Line 679"/>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04" name="Line 680"/>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05" name="Line 681"/>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06" name="Line 682"/>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07" name="Line 683"/>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grpSp>
          <p:nvGrpSpPr>
            <p:cNvPr id="334508" name="Group 684"/>
            <p:cNvGrpSpPr>
              <a:grpSpLocks/>
            </p:cNvGrpSpPr>
            <p:nvPr/>
          </p:nvGrpSpPr>
          <p:grpSpPr bwMode="auto">
            <a:xfrm>
              <a:off x="3392" y="2592"/>
              <a:ext cx="1226" cy="288"/>
              <a:chOff x="3392" y="2640"/>
              <a:chExt cx="1226" cy="288"/>
            </a:xfrm>
          </p:grpSpPr>
          <p:grpSp>
            <p:nvGrpSpPr>
              <p:cNvPr id="334509" name="Group 685"/>
              <p:cNvGrpSpPr>
                <a:grpSpLocks/>
              </p:cNvGrpSpPr>
              <p:nvPr/>
            </p:nvGrpSpPr>
            <p:grpSpPr bwMode="auto">
              <a:xfrm>
                <a:off x="3392" y="2640"/>
                <a:ext cx="272" cy="288"/>
                <a:chOff x="960" y="3312"/>
                <a:chExt cx="272" cy="288"/>
              </a:xfrm>
            </p:grpSpPr>
            <p:sp>
              <p:nvSpPr>
                <p:cNvPr id="334510" name="Line 686"/>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11" name="Line 687"/>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12" name="Line 688"/>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13" name="Line 689"/>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14" name="Line 690"/>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15" name="Line 691"/>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16" name="Line 692"/>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17" name="Line 693"/>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518" name="Group 694"/>
              <p:cNvGrpSpPr>
                <a:grpSpLocks/>
              </p:cNvGrpSpPr>
              <p:nvPr/>
            </p:nvGrpSpPr>
            <p:grpSpPr bwMode="auto">
              <a:xfrm>
                <a:off x="3648" y="2640"/>
                <a:ext cx="272" cy="288"/>
                <a:chOff x="960" y="3312"/>
                <a:chExt cx="272" cy="288"/>
              </a:xfrm>
            </p:grpSpPr>
            <p:sp>
              <p:nvSpPr>
                <p:cNvPr id="334519" name="Line 695"/>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20" name="Line 696"/>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21" name="Line 697"/>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22" name="Line 698"/>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23" name="Line 699"/>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24" name="Line 700"/>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25" name="Line 701"/>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26" name="Line 702"/>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527" name="Group 703"/>
              <p:cNvGrpSpPr>
                <a:grpSpLocks/>
              </p:cNvGrpSpPr>
              <p:nvPr/>
            </p:nvGrpSpPr>
            <p:grpSpPr bwMode="auto">
              <a:xfrm>
                <a:off x="3904" y="2640"/>
                <a:ext cx="272" cy="288"/>
                <a:chOff x="960" y="3312"/>
                <a:chExt cx="272" cy="288"/>
              </a:xfrm>
            </p:grpSpPr>
            <p:sp>
              <p:nvSpPr>
                <p:cNvPr id="334528" name="Line 704"/>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29" name="Line 705"/>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30" name="Line 706"/>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31" name="Line 707"/>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32" name="Line 708"/>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33" name="Line 709"/>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34" name="Line 710"/>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35" name="Line 711"/>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536" name="Group 712"/>
              <p:cNvGrpSpPr>
                <a:grpSpLocks/>
              </p:cNvGrpSpPr>
              <p:nvPr/>
            </p:nvGrpSpPr>
            <p:grpSpPr bwMode="auto">
              <a:xfrm>
                <a:off x="4160" y="2640"/>
                <a:ext cx="272" cy="288"/>
                <a:chOff x="960" y="3312"/>
                <a:chExt cx="272" cy="288"/>
              </a:xfrm>
            </p:grpSpPr>
            <p:sp>
              <p:nvSpPr>
                <p:cNvPr id="334537" name="Line 71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38" name="Line 71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39" name="Line 71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40" name="Line 71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41" name="Line 71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42" name="Line 71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43" name="Line 71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44" name="Line 72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45" name="Line 721"/>
              <p:cNvSpPr>
                <a:spLocks noChangeShapeType="1"/>
              </p:cNvSpPr>
              <p:nvPr/>
            </p:nvSpPr>
            <p:spPr bwMode="auto">
              <a:xfrm>
                <a:off x="4416" y="2922"/>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46" name="Line 722"/>
              <p:cNvSpPr>
                <a:spLocks noChangeShapeType="1"/>
              </p:cNvSpPr>
              <p:nvPr/>
            </p:nvSpPr>
            <p:spPr bwMode="auto">
              <a:xfrm>
                <a:off x="4480" y="2646"/>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47" name="Line 723"/>
              <p:cNvSpPr>
                <a:spLocks noChangeShapeType="1"/>
              </p:cNvSpPr>
              <p:nvPr/>
            </p:nvSpPr>
            <p:spPr bwMode="auto">
              <a:xfrm flipV="1">
                <a:off x="4474" y="2645"/>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48" name="Line 724"/>
              <p:cNvSpPr>
                <a:spLocks noChangeShapeType="1"/>
              </p:cNvSpPr>
              <p:nvPr/>
            </p:nvSpPr>
            <p:spPr bwMode="auto">
              <a:xfrm>
                <a:off x="4552" y="2640"/>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49" name="Line 725"/>
              <p:cNvSpPr>
                <a:spLocks noChangeShapeType="1"/>
              </p:cNvSpPr>
              <p:nvPr/>
            </p:nvSpPr>
            <p:spPr bwMode="auto">
              <a:xfrm>
                <a:off x="4546" y="2922"/>
                <a:ext cx="72" cy="0"/>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50" name="Line 726"/>
            <p:cNvSpPr>
              <a:spLocks noChangeShapeType="1"/>
            </p:cNvSpPr>
            <p:nvPr/>
          </p:nvSpPr>
          <p:spPr bwMode="auto">
            <a:xfrm>
              <a:off x="2496" y="2874"/>
              <a:ext cx="960"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51" name="Line 727"/>
            <p:cNvSpPr>
              <a:spLocks noChangeShapeType="1"/>
            </p:cNvSpPr>
            <p:nvPr/>
          </p:nvSpPr>
          <p:spPr bwMode="auto">
            <a:xfrm>
              <a:off x="4587" y="2874"/>
              <a:ext cx="495"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52" name="Line 728"/>
            <p:cNvSpPr>
              <a:spLocks noChangeShapeType="1"/>
            </p:cNvSpPr>
            <p:nvPr/>
          </p:nvSpPr>
          <p:spPr bwMode="auto">
            <a:xfrm flipH="1">
              <a:off x="966" y="2874"/>
              <a:ext cx="393"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53" name="Text Box 729"/>
            <p:cNvSpPr txBox="1">
              <a:spLocks noChangeArrowheads="1"/>
            </p:cNvSpPr>
            <p:nvPr/>
          </p:nvSpPr>
          <p:spPr bwMode="auto">
            <a:xfrm>
              <a:off x="192" y="2652"/>
              <a:ext cx="748"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EPWMxA</a:t>
              </a:r>
            </a:p>
          </p:txBody>
        </p:sp>
      </p:grpSp>
      <p:grpSp>
        <p:nvGrpSpPr>
          <p:cNvPr id="334554" name="Group 730"/>
          <p:cNvGrpSpPr>
            <a:grpSpLocks/>
          </p:cNvGrpSpPr>
          <p:nvPr/>
        </p:nvGrpSpPr>
        <p:grpSpPr bwMode="auto">
          <a:xfrm>
            <a:off x="617538" y="3898900"/>
            <a:ext cx="7747000" cy="460375"/>
            <a:chOff x="192" y="3262"/>
            <a:chExt cx="4880" cy="290"/>
          </a:xfrm>
        </p:grpSpPr>
        <p:grpSp>
          <p:nvGrpSpPr>
            <p:cNvPr id="334555" name="Group 731"/>
            <p:cNvGrpSpPr>
              <a:grpSpLocks/>
            </p:cNvGrpSpPr>
            <p:nvPr/>
          </p:nvGrpSpPr>
          <p:grpSpPr bwMode="auto">
            <a:xfrm>
              <a:off x="960" y="3264"/>
              <a:ext cx="328" cy="288"/>
              <a:chOff x="960" y="3456"/>
              <a:chExt cx="328" cy="288"/>
            </a:xfrm>
          </p:grpSpPr>
          <p:grpSp>
            <p:nvGrpSpPr>
              <p:cNvPr id="334556" name="Group 732"/>
              <p:cNvGrpSpPr>
                <a:grpSpLocks/>
              </p:cNvGrpSpPr>
              <p:nvPr/>
            </p:nvGrpSpPr>
            <p:grpSpPr bwMode="auto">
              <a:xfrm>
                <a:off x="960" y="3456"/>
                <a:ext cx="272" cy="288"/>
                <a:chOff x="960" y="3312"/>
                <a:chExt cx="272" cy="288"/>
              </a:xfrm>
            </p:grpSpPr>
            <p:sp>
              <p:nvSpPr>
                <p:cNvPr id="334557" name="Line 73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58" name="Line 73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59" name="Line 73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60" name="Line 73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61" name="Line 73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62" name="Line 73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63" name="Line 73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64" name="Line 74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65" name="Line 741"/>
              <p:cNvSpPr>
                <a:spLocks noChangeShapeType="1"/>
              </p:cNvSpPr>
              <p:nvPr/>
            </p:nvSpPr>
            <p:spPr bwMode="auto">
              <a:xfrm>
                <a:off x="1216" y="3738"/>
                <a:ext cx="72" cy="0"/>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566" name="Group 742"/>
            <p:cNvGrpSpPr>
              <a:grpSpLocks/>
            </p:cNvGrpSpPr>
            <p:nvPr/>
          </p:nvGrpSpPr>
          <p:grpSpPr bwMode="auto">
            <a:xfrm>
              <a:off x="4800" y="3264"/>
              <a:ext cx="272" cy="288"/>
              <a:chOff x="960" y="3312"/>
              <a:chExt cx="272" cy="288"/>
            </a:xfrm>
          </p:grpSpPr>
          <p:sp>
            <p:nvSpPr>
              <p:cNvPr id="334567" name="Line 74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68" name="Line 74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69" name="Line 74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70" name="Line 74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71" name="Line 74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72" name="Line 74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73" name="Line 74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74" name="Line 75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75" name="Line 751"/>
            <p:cNvSpPr>
              <a:spLocks noChangeShapeType="1"/>
            </p:cNvSpPr>
            <p:nvPr/>
          </p:nvSpPr>
          <p:spPr bwMode="auto">
            <a:xfrm>
              <a:off x="1275" y="3546"/>
              <a:ext cx="1488"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76" name="Line 752"/>
            <p:cNvSpPr>
              <a:spLocks noChangeShapeType="1"/>
            </p:cNvSpPr>
            <p:nvPr/>
          </p:nvSpPr>
          <p:spPr bwMode="auto">
            <a:xfrm>
              <a:off x="3224" y="3546"/>
              <a:ext cx="1612" cy="0"/>
            </a:xfrm>
            <a:prstGeom prst="line">
              <a:avLst/>
            </a:prstGeom>
            <a:noFill/>
            <a:ln w="28575">
              <a:solidFill>
                <a:schemeClr val="tx1"/>
              </a:solidFill>
              <a:round/>
              <a:headEnd type="none" w="sm" len="sm"/>
              <a:tailEnd type="none" w="sm" len="sm"/>
            </a:ln>
            <a:effectLst/>
          </p:spPr>
          <p:txBody>
            <a:bodyPr/>
            <a:lstStyle/>
            <a:p>
              <a:endParaRPr lang="en-US"/>
            </a:p>
          </p:txBody>
        </p:sp>
        <p:grpSp>
          <p:nvGrpSpPr>
            <p:cNvPr id="334577" name="Group 753"/>
            <p:cNvGrpSpPr>
              <a:grpSpLocks/>
            </p:cNvGrpSpPr>
            <p:nvPr/>
          </p:nvGrpSpPr>
          <p:grpSpPr bwMode="auto">
            <a:xfrm>
              <a:off x="2704" y="3262"/>
              <a:ext cx="532" cy="290"/>
              <a:chOff x="2704" y="3262"/>
              <a:chExt cx="532" cy="290"/>
            </a:xfrm>
          </p:grpSpPr>
          <p:grpSp>
            <p:nvGrpSpPr>
              <p:cNvPr id="334578" name="Group 754"/>
              <p:cNvGrpSpPr>
                <a:grpSpLocks/>
              </p:cNvGrpSpPr>
              <p:nvPr/>
            </p:nvGrpSpPr>
            <p:grpSpPr bwMode="auto">
              <a:xfrm>
                <a:off x="2704" y="3264"/>
                <a:ext cx="272" cy="288"/>
                <a:chOff x="960" y="3312"/>
                <a:chExt cx="272" cy="288"/>
              </a:xfrm>
            </p:grpSpPr>
            <p:sp>
              <p:nvSpPr>
                <p:cNvPr id="334579" name="Line 755"/>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80" name="Line 756"/>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81" name="Line 757"/>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82" name="Line 758"/>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83" name="Line 759"/>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84" name="Line 760"/>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85" name="Line 761"/>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86" name="Line 762"/>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87" name="Line 763"/>
              <p:cNvSpPr>
                <a:spLocks noChangeShapeType="1"/>
              </p:cNvSpPr>
              <p:nvPr/>
            </p:nvSpPr>
            <p:spPr bwMode="auto">
              <a:xfrm>
                <a:off x="2960" y="3546"/>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88" name="Line 764"/>
              <p:cNvSpPr>
                <a:spLocks noChangeShapeType="1"/>
              </p:cNvSpPr>
              <p:nvPr/>
            </p:nvSpPr>
            <p:spPr bwMode="auto">
              <a:xfrm>
                <a:off x="3024" y="3270"/>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89" name="Line 765"/>
              <p:cNvSpPr>
                <a:spLocks noChangeShapeType="1"/>
              </p:cNvSpPr>
              <p:nvPr/>
            </p:nvSpPr>
            <p:spPr bwMode="auto">
              <a:xfrm flipV="1">
                <a:off x="3018" y="3269"/>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90" name="Line 766"/>
              <p:cNvSpPr>
                <a:spLocks noChangeShapeType="1"/>
              </p:cNvSpPr>
              <p:nvPr/>
            </p:nvSpPr>
            <p:spPr bwMode="auto">
              <a:xfrm>
                <a:off x="3096" y="3264"/>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591" name="Line 767"/>
              <p:cNvSpPr>
                <a:spLocks noChangeShapeType="1"/>
              </p:cNvSpPr>
              <p:nvPr/>
            </p:nvSpPr>
            <p:spPr bwMode="auto">
              <a:xfrm>
                <a:off x="3090" y="3546"/>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592" name="Line 768"/>
              <p:cNvSpPr>
                <a:spLocks noChangeShapeType="1"/>
              </p:cNvSpPr>
              <p:nvPr/>
            </p:nvSpPr>
            <p:spPr bwMode="auto">
              <a:xfrm>
                <a:off x="3156" y="326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593" name="Line 769"/>
              <p:cNvSpPr>
                <a:spLocks noChangeShapeType="1"/>
              </p:cNvSpPr>
              <p:nvPr/>
            </p:nvSpPr>
            <p:spPr bwMode="auto">
              <a:xfrm flipV="1">
                <a:off x="3150" y="326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594" name="Line 770"/>
              <p:cNvSpPr>
                <a:spLocks noChangeShapeType="1"/>
              </p:cNvSpPr>
              <p:nvPr/>
            </p:nvSpPr>
            <p:spPr bwMode="auto">
              <a:xfrm>
                <a:off x="3228" y="3262"/>
                <a:ext cx="0" cy="288"/>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595" name="Text Box 771"/>
            <p:cNvSpPr txBox="1">
              <a:spLocks noChangeArrowheads="1"/>
            </p:cNvSpPr>
            <p:nvPr/>
          </p:nvSpPr>
          <p:spPr bwMode="auto">
            <a:xfrm>
              <a:off x="192" y="3324"/>
              <a:ext cx="748"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EPWMxB</a:t>
              </a:r>
            </a:p>
          </p:txBody>
        </p:sp>
      </p:grpSp>
      <p:sp>
        <p:nvSpPr>
          <p:cNvPr id="334596" name="Line 772"/>
          <p:cNvSpPr>
            <a:spLocks noChangeShapeType="1"/>
          </p:cNvSpPr>
          <p:nvPr/>
        </p:nvSpPr>
        <p:spPr bwMode="auto">
          <a:xfrm>
            <a:off x="2870200" y="4660900"/>
            <a:ext cx="0" cy="1011296"/>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597" name="Line 773"/>
          <p:cNvSpPr>
            <a:spLocks noChangeShapeType="1"/>
          </p:cNvSpPr>
          <p:nvPr/>
        </p:nvSpPr>
        <p:spPr bwMode="auto">
          <a:xfrm>
            <a:off x="6121400" y="5381625"/>
            <a:ext cx="0" cy="296921"/>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334599" name="Text Box 775"/>
          <p:cNvSpPr txBox="1">
            <a:spLocks noChangeArrowheads="1"/>
          </p:cNvSpPr>
          <p:nvPr/>
        </p:nvSpPr>
        <p:spPr bwMode="auto">
          <a:xfrm>
            <a:off x="974725" y="4927396"/>
            <a:ext cx="819150" cy="311150"/>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OSHT</a:t>
            </a:r>
          </a:p>
        </p:txBody>
      </p:sp>
      <p:grpSp>
        <p:nvGrpSpPr>
          <p:cNvPr id="334609" name="Group 785"/>
          <p:cNvGrpSpPr>
            <a:grpSpLocks/>
          </p:cNvGrpSpPr>
          <p:nvPr/>
        </p:nvGrpSpPr>
        <p:grpSpPr bwMode="auto">
          <a:xfrm>
            <a:off x="617538" y="5662671"/>
            <a:ext cx="7762875" cy="457200"/>
            <a:chOff x="389" y="2743"/>
            <a:chExt cx="4890" cy="288"/>
          </a:xfrm>
        </p:grpSpPr>
        <p:sp>
          <p:nvSpPr>
            <p:cNvPr id="334610" name="Line 786"/>
            <p:cNvSpPr>
              <a:spLocks noChangeShapeType="1"/>
            </p:cNvSpPr>
            <p:nvPr/>
          </p:nvSpPr>
          <p:spPr bwMode="auto">
            <a:xfrm>
              <a:off x="1543" y="3025"/>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11" name="Line 787"/>
            <p:cNvSpPr>
              <a:spLocks noChangeShapeType="1"/>
            </p:cNvSpPr>
            <p:nvPr/>
          </p:nvSpPr>
          <p:spPr bwMode="auto">
            <a:xfrm>
              <a:off x="1607" y="2743"/>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12" name="Line 788"/>
            <p:cNvSpPr>
              <a:spLocks noChangeShapeType="1"/>
            </p:cNvSpPr>
            <p:nvPr/>
          </p:nvSpPr>
          <p:spPr bwMode="auto">
            <a:xfrm>
              <a:off x="1805" y="2743"/>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13" name="Line 789"/>
            <p:cNvSpPr>
              <a:spLocks noChangeShapeType="1"/>
            </p:cNvSpPr>
            <p:nvPr/>
          </p:nvSpPr>
          <p:spPr bwMode="auto">
            <a:xfrm>
              <a:off x="1799" y="3025"/>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14" name="Line 790"/>
            <p:cNvSpPr>
              <a:spLocks noChangeShapeType="1"/>
            </p:cNvSpPr>
            <p:nvPr/>
          </p:nvSpPr>
          <p:spPr bwMode="auto">
            <a:xfrm>
              <a:off x="1863" y="2743"/>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15" name="Line 791"/>
            <p:cNvSpPr>
              <a:spLocks noChangeShapeType="1"/>
            </p:cNvSpPr>
            <p:nvPr/>
          </p:nvSpPr>
          <p:spPr bwMode="auto">
            <a:xfrm flipV="1">
              <a:off x="1855" y="274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16" name="Line 792"/>
            <p:cNvSpPr>
              <a:spLocks noChangeShapeType="1"/>
            </p:cNvSpPr>
            <p:nvPr/>
          </p:nvSpPr>
          <p:spPr bwMode="auto">
            <a:xfrm>
              <a:off x="1933" y="2753"/>
              <a:ext cx="0" cy="276"/>
            </a:xfrm>
            <a:prstGeom prst="line">
              <a:avLst/>
            </a:prstGeom>
            <a:noFill/>
            <a:ln w="28575">
              <a:solidFill>
                <a:schemeClr val="tx1"/>
              </a:solidFill>
              <a:round/>
              <a:headEnd type="none" w="sm" len="sm"/>
              <a:tailEnd type="none" w="sm" len="sm"/>
            </a:ln>
            <a:effectLst/>
          </p:spPr>
          <p:txBody>
            <a:bodyPr/>
            <a:lstStyle/>
            <a:p>
              <a:endParaRPr lang="en-US"/>
            </a:p>
          </p:txBody>
        </p:sp>
        <p:grpSp>
          <p:nvGrpSpPr>
            <p:cNvPr id="334617" name="Group 793"/>
            <p:cNvGrpSpPr>
              <a:grpSpLocks/>
            </p:cNvGrpSpPr>
            <p:nvPr/>
          </p:nvGrpSpPr>
          <p:grpSpPr bwMode="auto">
            <a:xfrm>
              <a:off x="1925" y="2743"/>
              <a:ext cx="272" cy="288"/>
              <a:chOff x="960" y="3312"/>
              <a:chExt cx="272" cy="288"/>
            </a:xfrm>
          </p:grpSpPr>
          <p:sp>
            <p:nvSpPr>
              <p:cNvPr id="334618" name="Line 794"/>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19" name="Line 795"/>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20" name="Line 796"/>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21" name="Line 797"/>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22" name="Line 798"/>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23" name="Line 799"/>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24" name="Line 800"/>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25" name="Line 801"/>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626" name="Group 802"/>
            <p:cNvGrpSpPr>
              <a:grpSpLocks/>
            </p:cNvGrpSpPr>
            <p:nvPr/>
          </p:nvGrpSpPr>
          <p:grpSpPr bwMode="auto">
            <a:xfrm>
              <a:off x="2181" y="2743"/>
              <a:ext cx="272" cy="288"/>
              <a:chOff x="960" y="3312"/>
              <a:chExt cx="272" cy="288"/>
            </a:xfrm>
          </p:grpSpPr>
          <p:sp>
            <p:nvSpPr>
              <p:cNvPr id="334627" name="Line 80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28" name="Line 80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29" name="Line 80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30" name="Line 80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31" name="Line 80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32" name="Line 80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33" name="Line 80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34" name="Line 81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635" name="Group 811"/>
            <p:cNvGrpSpPr>
              <a:grpSpLocks/>
            </p:cNvGrpSpPr>
            <p:nvPr/>
          </p:nvGrpSpPr>
          <p:grpSpPr bwMode="auto">
            <a:xfrm>
              <a:off x="2437" y="2743"/>
              <a:ext cx="272" cy="288"/>
              <a:chOff x="960" y="3312"/>
              <a:chExt cx="272" cy="288"/>
            </a:xfrm>
          </p:grpSpPr>
          <p:sp>
            <p:nvSpPr>
              <p:cNvPr id="334636" name="Line 812"/>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37" name="Line 813"/>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38" name="Line 814"/>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39" name="Line 815"/>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40" name="Line 816"/>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41" name="Line 817"/>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42" name="Line 818"/>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43" name="Line 819"/>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644" name="Line 820"/>
            <p:cNvSpPr>
              <a:spLocks noChangeShapeType="1"/>
            </p:cNvSpPr>
            <p:nvPr/>
          </p:nvSpPr>
          <p:spPr bwMode="auto">
            <a:xfrm>
              <a:off x="3589" y="3025"/>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45" name="Line 821"/>
            <p:cNvSpPr>
              <a:spLocks noChangeShapeType="1"/>
            </p:cNvSpPr>
            <p:nvPr/>
          </p:nvSpPr>
          <p:spPr bwMode="auto">
            <a:xfrm>
              <a:off x="3653" y="2749"/>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46" name="Line 822"/>
            <p:cNvSpPr>
              <a:spLocks noChangeShapeType="1"/>
            </p:cNvSpPr>
            <p:nvPr/>
          </p:nvSpPr>
          <p:spPr bwMode="auto">
            <a:xfrm>
              <a:off x="3853" y="2753"/>
              <a:ext cx="0" cy="276"/>
            </a:xfrm>
            <a:prstGeom prst="line">
              <a:avLst/>
            </a:prstGeom>
            <a:noFill/>
            <a:ln w="28575">
              <a:solidFill>
                <a:schemeClr val="tx1"/>
              </a:solidFill>
              <a:round/>
              <a:headEnd type="none" w="sm" len="sm"/>
              <a:tailEnd type="none" w="sm" len="sm"/>
            </a:ln>
            <a:effectLst/>
          </p:spPr>
          <p:txBody>
            <a:bodyPr/>
            <a:lstStyle/>
            <a:p>
              <a:endParaRPr lang="en-US"/>
            </a:p>
          </p:txBody>
        </p:sp>
        <p:grpSp>
          <p:nvGrpSpPr>
            <p:cNvPr id="334647" name="Group 823"/>
            <p:cNvGrpSpPr>
              <a:grpSpLocks/>
            </p:cNvGrpSpPr>
            <p:nvPr/>
          </p:nvGrpSpPr>
          <p:grpSpPr bwMode="auto">
            <a:xfrm>
              <a:off x="3845" y="2743"/>
              <a:ext cx="272" cy="288"/>
              <a:chOff x="960" y="3312"/>
              <a:chExt cx="272" cy="288"/>
            </a:xfrm>
          </p:grpSpPr>
          <p:sp>
            <p:nvSpPr>
              <p:cNvPr id="334648" name="Line 824"/>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49" name="Line 825"/>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50" name="Line 826"/>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51" name="Line 827"/>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52" name="Line 828"/>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53" name="Line 829"/>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54" name="Line 830"/>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55" name="Line 831"/>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656" name="Group 832"/>
            <p:cNvGrpSpPr>
              <a:grpSpLocks/>
            </p:cNvGrpSpPr>
            <p:nvPr/>
          </p:nvGrpSpPr>
          <p:grpSpPr bwMode="auto">
            <a:xfrm>
              <a:off x="4101" y="2743"/>
              <a:ext cx="272" cy="288"/>
              <a:chOff x="960" y="3312"/>
              <a:chExt cx="272" cy="288"/>
            </a:xfrm>
          </p:grpSpPr>
          <p:sp>
            <p:nvSpPr>
              <p:cNvPr id="334657" name="Line 833"/>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58" name="Line 834"/>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59" name="Line 835"/>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60" name="Line 836"/>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61" name="Line 837"/>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62" name="Line 838"/>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63" name="Line 839"/>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64" name="Line 840"/>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34665" name="Group 841"/>
            <p:cNvGrpSpPr>
              <a:grpSpLocks/>
            </p:cNvGrpSpPr>
            <p:nvPr/>
          </p:nvGrpSpPr>
          <p:grpSpPr bwMode="auto">
            <a:xfrm>
              <a:off x="4357" y="2743"/>
              <a:ext cx="272" cy="288"/>
              <a:chOff x="960" y="3312"/>
              <a:chExt cx="272" cy="288"/>
            </a:xfrm>
          </p:grpSpPr>
          <p:sp>
            <p:nvSpPr>
              <p:cNvPr id="334666" name="Line 842"/>
              <p:cNvSpPr>
                <a:spLocks noChangeShapeType="1"/>
              </p:cNvSpPr>
              <p:nvPr/>
            </p:nvSpPr>
            <p:spPr bwMode="auto">
              <a:xfrm>
                <a:off x="96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67" name="Line 843"/>
              <p:cNvSpPr>
                <a:spLocks noChangeShapeType="1"/>
              </p:cNvSpPr>
              <p:nvPr/>
            </p:nvSpPr>
            <p:spPr bwMode="auto">
              <a:xfrm>
                <a:off x="1024" y="3318"/>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68" name="Line 844"/>
              <p:cNvSpPr>
                <a:spLocks noChangeShapeType="1"/>
              </p:cNvSpPr>
              <p:nvPr/>
            </p:nvSpPr>
            <p:spPr bwMode="auto">
              <a:xfrm flipV="1">
                <a:off x="1018" y="3317"/>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69" name="Line 845"/>
              <p:cNvSpPr>
                <a:spLocks noChangeShapeType="1"/>
              </p:cNvSpPr>
              <p:nvPr/>
            </p:nvSpPr>
            <p:spPr bwMode="auto">
              <a:xfrm>
                <a:off x="1096"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70" name="Line 846"/>
              <p:cNvSpPr>
                <a:spLocks noChangeShapeType="1"/>
              </p:cNvSpPr>
              <p:nvPr/>
            </p:nvSpPr>
            <p:spPr bwMode="auto">
              <a:xfrm>
                <a:off x="1090" y="3594"/>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71" name="Line 847"/>
              <p:cNvSpPr>
                <a:spLocks noChangeShapeType="1"/>
              </p:cNvSpPr>
              <p:nvPr/>
            </p:nvSpPr>
            <p:spPr bwMode="auto">
              <a:xfrm>
                <a:off x="1154" y="3312"/>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72" name="Line 848"/>
              <p:cNvSpPr>
                <a:spLocks noChangeShapeType="1"/>
              </p:cNvSpPr>
              <p:nvPr/>
            </p:nvSpPr>
            <p:spPr bwMode="auto">
              <a:xfrm flipV="1">
                <a:off x="1146" y="3316"/>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73" name="Line 849"/>
              <p:cNvSpPr>
                <a:spLocks noChangeShapeType="1"/>
              </p:cNvSpPr>
              <p:nvPr/>
            </p:nvSpPr>
            <p:spPr bwMode="auto">
              <a:xfrm>
                <a:off x="1224" y="3322"/>
                <a:ext cx="0" cy="276"/>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674" name="Line 850"/>
            <p:cNvSpPr>
              <a:spLocks noChangeShapeType="1"/>
            </p:cNvSpPr>
            <p:nvPr/>
          </p:nvSpPr>
          <p:spPr bwMode="auto">
            <a:xfrm>
              <a:off x="4613" y="3025"/>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75" name="Line 851"/>
            <p:cNvSpPr>
              <a:spLocks noChangeShapeType="1"/>
            </p:cNvSpPr>
            <p:nvPr/>
          </p:nvSpPr>
          <p:spPr bwMode="auto">
            <a:xfrm>
              <a:off x="4677" y="2749"/>
              <a:ext cx="0" cy="276"/>
            </a:xfrm>
            <a:prstGeom prst="line">
              <a:avLst/>
            </a:prstGeom>
            <a:noFill/>
            <a:ln w="28575">
              <a:solidFill>
                <a:schemeClr val="tx1"/>
              </a:solidFill>
              <a:round/>
              <a:headEnd type="none" w="sm" len="sm"/>
              <a:tailEnd type="none" w="sm" len="sm"/>
            </a:ln>
            <a:effectLst/>
          </p:spPr>
          <p:txBody>
            <a:bodyPr/>
            <a:lstStyle/>
            <a:p>
              <a:endParaRPr lang="en-US"/>
            </a:p>
          </p:txBody>
        </p:sp>
        <p:sp>
          <p:nvSpPr>
            <p:cNvPr id="334676" name="Line 852"/>
            <p:cNvSpPr>
              <a:spLocks noChangeShapeType="1"/>
            </p:cNvSpPr>
            <p:nvPr/>
          </p:nvSpPr>
          <p:spPr bwMode="auto">
            <a:xfrm flipV="1">
              <a:off x="4671" y="2748"/>
              <a:ext cx="86" cy="2"/>
            </a:xfrm>
            <a:prstGeom prst="line">
              <a:avLst/>
            </a:prstGeom>
            <a:noFill/>
            <a:ln w="28575">
              <a:solidFill>
                <a:schemeClr val="tx1"/>
              </a:solidFill>
              <a:round/>
              <a:headEnd type="none" w="sm" len="sm"/>
              <a:tailEnd type="none" w="sm" len="sm"/>
            </a:ln>
            <a:effectLst/>
          </p:spPr>
          <p:txBody>
            <a:bodyPr/>
            <a:lstStyle/>
            <a:p>
              <a:endParaRPr lang="en-US"/>
            </a:p>
          </p:txBody>
        </p:sp>
        <p:sp>
          <p:nvSpPr>
            <p:cNvPr id="334677" name="Line 853"/>
            <p:cNvSpPr>
              <a:spLocks noChangeShapeType="1"/>
            </p:cNvSpPr>
            <p:nvPr/>
          </p:nvSpPr>
          <p:spPr bwMode="auto">
            <a:xfrm>
              <a:off x="4749" y="2743"/>
              <a:ext cx="0" cy="288"/>
            </a:xfrm>
            <a:prstGeom prst="line">
              <a:avLst/>
            </a:prstGeom>
            <a:noFill/>
            <a:ln w="28575">
              <a:solidFill>
                <a:schemeClr val="tx1"/>
              </a:solidFill>
              <a:round/>
              <a:headEnd type="none" w="sm" len="sm"/>
              <a:tailEnd type="none" w="sm" len="sm"/>
            </a:ln>
            <a:effectLst/>
          </p:spPr>
          <p:txBody>
            <a:bodyPr/>
            <a:lstStyle/>
            <a:p>
              <a:endParaRPr lang="en-US"/>
            </a:p>
          </p:txBody>
        </p:sp>
        <p:sp>
          <p:nvSpPr>
            <p:cNvPr id="334678" name="Line 854"/>
            <p:cNvSpPr>
              <a:spLocks noChangeShapeType="1"/>
            </p:cNvSpPr>
            <p:nvPr/>
          </p:nvSpPr>
          <p:spPr bwMode="auto">
            <a:xfrm>
              <a:off x="4743" y="3025"/>
              <a:ext cx="72"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79" name="Line 855"/>
            <p:cNvSpPr>
              <a:spLocks noChangeShapeType="1"/>
            </p:cNvSpPr>
            <p:nvPr/>
          </p:nvSpPr>
          <p:spPr bwMode="auto">
            <a:xfrm>
              <a:off x="2693" y="3025"/>
              <a:ext cx="960"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80" name="Line 856"/>
            <p:cNvSpPr>
              <a:spLocks noChangeShapeType="1"/>
            </p:cNvSpPr>
            <p:nvPr/>
          </p:nvSpPr>
          <p:spPr bwMode="auto">
            <a:xfrm>
              <a:off x="4784" y="3025"/>
              <a:ext cx="495"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81" name="Line 857"/>
            <p:cNvSpPr>
              <a:spLocks noChangeShapeType="1"/>
            </p:cNvSpPr>
            <p:nvPr/>
          </p:nvSpPr>
          <p:spPr bwMode="auto">
            <a:xfrm flipH="1">
              <a:off x="1163" y="3025"/>
              <a:ext cx="393"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82" name="Text Box 858"/>
            <p:cNvSpPr txBox="1">
              <a:spLocks noChangeArrowheads="1"/>
            </p:cNvSpPr>
            <p:nvPr/>
          </p:nvSpPr>
          <p:spPr bwMode="auto">
            <a:xfrm>
              <a:off x="389" y="2803"/>
              <a:ext cx="748" cy="196"/>
            </a:xfrm>
            <a:prstGeom prst="rect">
              <a:avLst/>
            </a:prstGeom>
            <a:noFill/>
            <a:ln w="12700">
              <a:noFill/>
              <a:miter lim="800000"/>
              <a:headEnd type="none" w="sm" len="sm"/>
              <a:tailEnd type="none" w="sm" len="sm"/>
            </a:ln>
            <a:effectLst/>
          </p:spPr>
          <p:txBody>
            <a:bodyPr wrap="none">
              <a:spAutoFit/>
            </a:bodyPr>
            <a:lstStyle/>
            <a:p>
              <a:r>
                <a:rPr lang="en-US" sz="1800">
                  <a:latin typeface="Arial" charset="0"/>
                </a:rPr>
                <a:t>EPWMxA</a:t>
              </a:r>
            </a:p>
          </p:txBody>
        </p:sp>
        <p:sp>
          <p:nvSpPr>
            <p:cNvPr id="334683" name="Line 859"/>
            <p:cNvSpPr>
              <a:spLocks noChangeShapeType="1"/>
            </p:cNvSpPr>
            <p:nvPr/>
          </p:nvSpPr>
          <p:spPr bwMode="auto">
            <a:xfrm>
              <a:off x="3647" y="2750"/>
              <a:ext cx="210" cy="0"/>
            </a:xfrm>
            <a:prstGeom prst="line">
              <a:avLst/>
            </a:prstGeom>
            <a:noFill/>
            <a:ln w="28575">
              <a:solidFill>
                <a:schemeClr val="tx1"/>
              </a:solidFill>
              <a:round/>
              <a:headEnd type="none" w="sm" len="sm"/>
              <a:tailEnd type="none" w="sm" len="sm"/>
            </a:ln>
            <a:effectLst/>
          </p:spPr>
          <p:txBody>
            <a:bodyPr/>
            <a:lstStyle/>
            <a:p>
              <a:endParaRPr lang="en-US"/>
            </a:p>
          </p:txBody>
        </p:sp>
        <p:sp>
          <p:nvSpPr>
            <p:cNvPr id="334684" name="Line 860"/>
            <p:cNvSpPr>
              <a:spLocks noChangeShapeType="1"/>
            </p:cNvSpPr>
            <p:nvPr/>
          </p:nvSpPr>
          <p:spPr bwMode="auto">
            <a:xfrm>
              <a:off x="1603" y="2746"/>
              <a:ext cx="204" cy="0"/>
            </a:xfrm>
            <a:prstGeom prst="line">
              <a:avLst/>
            </a:prstGeom>
            <a:noFill/>
            <a:ln w="28575">
              <a:solidFill>
                <a:schemeClr val="tx1"/>
              </a:solidFill>
              <a:round/>
              <a:headEnd type="none" w="sm" len="sm"/>
              <a:tailEnd type="none" w="sm" len="sm"/>
            </a:ln>
            <a:effectLst/>
          </p:spPr>
          <p:txBody>
            <a:bodyPr/>
            <a:lstStyle/>
            <a:p>
              <a:endParaRPr lang="en-US"/>
            </a:p>
          </p:txBody>
        </p:sp>
      </p:grpSp>
      <p:sp>
        <p:nvSpPr>
          <p:cNvPr id="334685" name="Text Box 861"/>
          <p:cNvSpPr txBox="1">
            <a:spLocks noChangeArrowheads="1"/>
          </p:cNvSpPr>
          <p:nvPr/>
        </p:nvSpPr>
        <p:spPr bwMode="auto">
          <a:xfrm>
            <a:off x="2928938" y="4703777"/>
            <a:ext cx="1346200" cy="601663"/>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400" b="0" dirty="0">
                <a:solidFill>
                  <a:schemeClr val="tx2"/>
                </a:solidFill>
                <a:latin typeface="Arial" charset="0"/>
              </a:rPr>
              <a:t>Programmable</a:t>
            </a:r>
          </a:p>
          <a:p>
            <a:pPr algn="ctr">
              <a:spcBef>
                <a:spcPct val="0"/>
              </a:spcBef>
            </a:pPr>
            <a:r>
              <a:rPr lang="en-US" sz="1400" b="0" dirty="0">
                <a:solidFill>
                  <a:schemeClr val="tx2"/>
                </a:solidFill>
                <a:latin typeface="Arial" charset="0"/>
              </a:rPr>
              <a:t>Pulse Width</a:t>
            </a:r>
          </a:p>
          <a:p>
            <a:pPr algn="ctr">
              <a:spcBef>
                <a:spcPct val="0"/>
              </a:spcBef>
            </a:pPr>
            <a:r>
              <a:rPr lang="en-US" sz="1400" b="0" dirty="0">
                <a:solidFill>
                  <a:schemeClr val="tx2"/>
                </a:solidFill>
                <a:latin typeface="Arial" charset="0"/>
              </a:rPr>
              <a:t>(OSHTWTH)</a:t>
            </a:r>
          </a:p>
        </p:txBody>
      </p:sp>
      <p:sp>
        <p:nvSpPr>
          <p:cNvPr id="334686" name="Line 862"/>
          <p:cNvSpPr>
            <a:spLocks noChangeShapeType="1"/>
          </p:cNvSpPr>
          <p:nvPr/>
        </p:nvSpPr>
        <p:spPr bwMode="auto">
          <a:xfrm flipH="1">
            <a:off x="2198688" y="4665677"/>
            <a:ext cx="363537" cy="0"/>
          </a:xfrm>
          <a:prstGeom prst="line">
            <a:avLst/>
          </a:prstGeom>
          <a:noFill/>
          <a:ln w="19050">
            <a:solidFill>
              <a:schemeClr val="tx2"/>
            </a:solidFill>
            <a:round/>
            <a:headEnd type="triangle" w="med" len="med"/>
            <a:tailEnd/>
          </a:ln>
          <a:effectLst/>
        </p:spPr>
        <p:txBody>
          <a:bodyPr/>
          <a:lstStyle/>
          <a:p>
            <a:endParaRPr lang="en-US"/>
          </a:p>
        </p:txBody>
      </p:sp>
      <p:sp>
        <p:nvSpPr>
          <p:cNvPr id="334687" name="Line 863"/>
          <p:cNvSpPr>
            <a:spLocks noChangeShapeType="1"/>
          </p:cNvSpPr>
          <p:nvPr/>
        </p:nvSpPr>
        <p:spPr bwMode="auto">
          <a:xfrm flipH="1">
            <a:off x="2882900" y="4665677"/>
            <a:ext cx="363538" cy="0"/>
          </a:xfrm>
          <a:prstGeom prst="line">
            <a:avLst/>
          </a:prstGeom>
          <a:noFill/>
          <a:ln w="19050">
            <a:solidFill>
              <a:schemeClr val="tx2"/>
            </a:solidFill>
            <a:round/>
            <a:headEnd type="none" w="sm" len="sm"/>
            <a:tailEnd type="triangle" w="med" len="med"/>
          </a:ln>
          <a:effectLst/>
        </p:spPr>
        <p:txBody>
          <a:bodyPr/>
          <a:lstStyle/>
          <a:p>
            <a:endParaRPr lang="en-US"/>
          </a:p>
        </p:txBody>
      </p:sp>
      <p:sp>
        <p:nvSpPr>
          <p:cNvPr id="334688" name="AutoShape 864"/>
          <p:cNvSpPr>
            <a:spLocks/>
          </p:cNvSpPr>
          <p:nvPr/>
        </p:nvSpPr>
        <p:spPr bwMode="auto">
          <a:xfrm rot="16200000" flipV="1">
            <a:off x="3502025" y="4860983"/>
            <a:ext cx="158750" cy="1422400"/>
          </a:xfrm>
          <a:prstGeom prst="rightBrace">
            <a:avLst>
              <a:gd name="adj1" fmla="val 74667"/>
              <a:gd name="adj2" fmla="val 50875"/>
            </a:avLst>
          </a:prstGeom>
          <a:noFill/>
          <a:ln w="19050">
            <a:solidFill>
              <a:schemeClr val="tx2"/>
            </a:solidFill>
            <a:round/>
            <a:headEnd type="none" w="sm" len="sm"/>
            <a:tailEnd type="none" w="sm" len="sm"/>
          </a:ln>
          <a:effectLst/>
        </p:spPr>
        <p:txBody>
          <a:bodyPr wrap="none" anchor="ctr"/>
          <a:lstStyle/>
          <a:p>
            <a:endParaRPr lang="en-US"/>
          </a:p>
        </p:txBody>
      </p:sp>
      <p:sp>
        <p:nvSpPr>
          <p:cNvPr id="334689" name="Text Box 865"/>
          <p:cNvSpPr txBox="1">
            <a:spLocks noChangeArrowheads="1"/>
          </p:cNvSpPr>
          <p:nvPr/>
        </p:nvSpPr>
        <p:spPr bwMode="auto">
          <a:xfrm>
            <a:off x="4495800" y="5670608"/>
            <a:ext cx="1012825" cy="4318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400" b="0">
                <a:solidFill>
                  <a:schemeClr val="tx2"/>
                </a:solidFill>
                <a:latin typeface="Arial" charset="0"/>
              </a:rPr>
              <a:t>Sustaining</a:t>
            </a:r>
          </a:p>
          <a:p>
            <a:pPr algn="ctr">
              <a:spcBef>
                <a:spcPct val="0"/>
              </a:spcBef>
            </a:pPr>
            <a:r>
              <a:rPr lang="en-US" sz="1400" b="0">
                <a:solidFill>
                  <a:schemeClr val="tx2"/>
                </a:solidFill>
                <a:latin typeface="Arial" charset="0"/>
              </a:rPr>
              <a:t>Pulses</a:t>
            </a:r>
          </a:p>
        </p:txBody>
      </p:sp>
      <p:sp>
        <p:nvSpPr>
          <p:cNvPr id="334690" name="Freeform 866"/>
          <p:cNvSpPr>
            <a:spLocks/>
          </p:cNvSpPr>
          <p:nvPr/>
        </p:nvSpPr>
        <p:spPr bwMode="auto">
          <a:xfrm>
            <a:off x="3546475" y="5402320"/>
            <a:ext cx="939800" cy="242888"/>
          </a:xfrm>
          <a:custGeom>
            <a:avLst/>
            <a:gdLst/>
            <a:ahLst/>
            <a:cxnLst>
              <a:cxn ang="0">
                <a:pos x="16" y="120"/>
              </a:cxn>
              <a:cxn ang="0">
                <a:pos x="64" y="72"/>
              </a:cxn>
              <a:cxn ang="0">
                <a:pos x="400" y="24"/>
              </a:cxn>
              <a:cxn ang="0">
                <a:pos x="592" y="216"/>
              </a:cxn>
            </a:cxnLst>
            <a:rect l="0" t="0" r="r" b="b"/>
            <a:pathLst>
              <a:path w="592" h="216">
                <a:moveTo>
                  <a:pt x="16" y="120"/>
                </a:moveTo>
                <a:cubicBezTo>
                  <a:pt x="8" y="104"/>
                  <a:pt x="0" y="88"/>
                  <a:pt x="64" y="72"/>
                </a:cubicBezTo>
                <a:cubicBezTo>
                  <a:pt x="128" y="56"/>
                  <a:pt x="312" y="0"/>
                  <a:pt x="400" y="24"/>
                </a:cubicBezTo>
                <a:cubicBezTo>
                  <a:pt x="488" y="48"/>
                  <a:pt x="552" y="184"/>
                  <a:pt x="592" y="216"/>
                </a:cubicBezTo>
              </a:path>
            </a:pathLst>
          </a:custGeom>
          <a:noFill/>
          <a:ln w="19050" cap="flat" cmpd="sng">
            <a:solidFill>
              <a:schemeClr val="tx2"/>
            </a:solidFill>
            <a:prstDash val="solid"/>
            <a:round/>
            <a:headEnd type="none" w="sm" len="sm"/>
            <a:tailEnd type="none" w="sm" len="sm"/>
          </a:ln>
          <a:effectLst/>
        </p:spPr>
        <p:txBody>
          <a:bodyPr/>
          <a:lstStyle/>
          <a:p>
            <a:endParaRPr lang="en-US"/>
          </a:p>
        </p:txBody>
      </p:sp>
      <p:sp>
        <p:nvSpPr>
          <p:cNvPr id="334691" name="Line 867"/>
          <p:cNvSpPr>
            <a:spLocks noChangeShapeType="1"/>
          </p:cNvSpPr>
          <p:nvPr/>
        </p:nvSpPr>
        <p:spPr bwMode="auto">
          <a:xfrm>
            <a:off x="533400" y="4517588"/>
            <a:ext cx="8216900" cy="0"/>
          </a:xfrm>
          <a:prstGeom prst="line">
            <a:avLst/>
          </a:prstGeom>
          <a:noFill/>
          <a:ln w="38100" cmpd="dbl">
            <a:solidFill>
              <a:schemeClr val="tx2"/>
            </a:solidFill>
            <a:round/>
            <a:headEnd type="none" w="sm" len="sm"/>
            <a:tailEnd type="none" w="sm" len="sm"/>
          </a:ln>
          <a:effectLst/>
        </p:spPr>
        <p:txBody>
          <a:bodyPr/>
          <a:lstStyle/>
          <a:p>
            <a:endParaRPr lang="en-US"/>
          </a:p>
        </p:txBody>
      </p:sp>
      <p:sp>
        <p:nvSpPr>
          <p:cNvPr id="334697" name="Freeform 873"/>
          <p:cNvSpPr>
            <a:spLocks/>
          </p:cNvSpPr>
          <p:nvPr/>
        </p:nvSpPr>
        <p:spPr bwMode="auto">
          <a:xfrm>
            <a:off x="1857375" y="4840084"/>
            <a:ext cx="6519863" cy="471487"/>
          </a:xfrm>
          <a:custGeom>
            <a:avLst/>
            <a:gdLst/>
            <a:ahLst/>
            <a:cxnLst>
              <a:cxn ang="0">
                <a:pos x="0" y="291"/>
              </a:cxn>
              <a:cxn ang="0">
                <a:pos x="442" y="291"/>
              </a:cxn>
              <a:cxn ang="0">
                <a:pos x="442" y="6"/>
              </a:cxn>
              <a:cxn ang="0">
                <a:pos x="640" y="6"/>
              </a:cxn>
              <a:cxn ang="0">
                <a:pos x="640" y="285"/>
              </a:cxn>
              <a:cxn ang="0">
                <a:pos x="2478" y="285"/>
              </a:cxn>
              <a:cxn ang="0">
                <a:pos x="2478" y="0"/>
              </a:cxn>
              <a:cxn ang="0">
                <a:pos x="2688" y="0"/>
              </a:cxn>
              <a:cxn ang="0">
                <a:pos x="2688" y="297"/>
              </a:cxn>
              <a:cxn ang="0">
                <a:pos x="4107" y="297"/>
              </a:cxn>
            </a:cxnLst>
            <a:rect l="0" t="0" r="r" b="b"/>
            <a:pathLst>
              <a:path w="4107" h="297">
                <a:moveTo>
                  <a:pt x="0" y="291"/>
                </a:moveTo>
                <a:lnTo>
                  <a:pt x="442" y="291"/>
                </a:lnTo>
                <a:lnTo>
                  <a:pt x="442" y="6"/>
                </a:lnTo>
                <a:lnTo>
                  <a:pt x="640" y="6"/>
                </a:lnTo>
                <a:lnTo>
                  <a:pt x="640" y="285"/>
                </a:lnTo>
                <a:lnTo>
                  <a:pt x="2478" y="285"/>
                </a:lnTo>
                <a:lnTo>
                  <a:pt x="2478" y="0"/>
                </a:lnTo>
                <a:lnTo>
                  <a:pt x="2688" y="0"/>
                </a:lnTo>
                <a:lnTo>
                  <a:pt x="2688" y="297"/>
                </a:lnTo>
                <a:lnTo>
                  <a:pt x="4107" y="297"/>
                </a:lnTo>
              </a:path>
            </a:pathLst>
          </a:custGeom>
          <a:noFill/>
          <a:ln w="28575" cap="flat" cmpd="sng">
            <a:solidFill>
              <a:schemeClr val="tx1"/>
            </a:solidFill>
            <a:prstDash val="solid"/>
            <a:round/>
            <a:headEnd type="none" w="sm" len="sm"/>
            <a:tailEnd type="none" w="sm" len="sm"/>
          </a:ln>
          <a:effectLst/>
        </p:spPr>
        <p:txBody>
          <a:bodyPr/>
          <a:lstStyle/>
          <a:p>
            <a:endParaRPr lang="en-US"/>
          </a:p>
        </p:txBody>
      </p:sp>
      <p:sp>
        <p:nvSpPr>
          <p:cNvPr id="402" name="TextBox 401"/>
          <p:cNvSpPr txBox="1"/>
          <p:nvPr/>
        </p:nvSpPr>
        <p:spPr>
          <a:xfrm>
            <a:off x="682377" y="6313010"/>
            <a:ext cx="7786146" cy="384721"/>
          </a:xfrm>
          <a:prstGeom prst="rect">
            <a:avLst/>
          </a:prstGeom>
          <a:solidFill>
            <a:schemeClr val="accent2"/>
          </a:solidFill>
          <a:ln w="28575">
            <a:solidFill>
              <a:schemeClr val="tx2"/>
            </a:solidFill>
          </a:ln>
        </p:spPr>
        <p:txBody>
          <a:bodyPr wrap="square" tIns="91440" rtlCol="0" anchor="ctr" anchorCtr="0">
            <a:spAutoFit/>
          </a:bodyPr>
          <a:lstStyle/>
          <a:p>
            <a:pPr algn="ctr"/>
            <a:r>
              <a:rPr lang="en-US" sz="2000" b="0" i="1" dirty="0" smtClean="0">
                <a:solidFill>
                  <a:schemeClr val="dk1"/>
                </a:solidFill>
                <a:latin typeface="+mn-lt"/>
              </a:rPr>
              <a:t>See the F28004x Driver Library User’s Guide for available functions</a:t>
            </a:r>
            <a:endParaRPr lang="en-US" sz="2000" b="0" i="1" dirty="0" smtClean="0">
              <a:solidFill>
                <a:schemeClr val="dk1"/>
              </a:solidFill>
              <a:effectLst/>
              <a:latin typeface="+mn-lt"/>
            </a:endParaRPr>
          </a:p>
        </p:txBody>
      </p:sp>
      <p:sp>
        <p:nvSpPr>
          <p:cNvPr id="403" name="Text Box 868"/>
          <p:cNvSpPr txBox="1">
            <a:spLocks noChangeArrowheads="1"/>
          </p:cNvSpPr>
          <p:nvPr/>
        </p:nvSpPr>
        <p:spPr bwMode="auto">
          <a:xfrm>
            <a:off x="7668919" y="4770923"/>
            <a:ext cx="1338547" cy="1323439"/>
          </a:xfrm>
          <a:prstGeom prst="rect">
            <a:avLst/>
          </a:prstGeom>
          <a:noFill/>
          <a:ln w="12700">
            <a:noFill/>
            <a:miter lim="800000"/>
            <a:headEnd type="none" w="sm" len="sm"/>
            <a:tailEnd type="none" w="sm" len="sm"/>
          </a:ln>
          <a:effectLst/>
        </p:spPr>
        <p:txBody>
          <a:bodyPr wrap="square">
            <a:spAutoFit/>
          </a:bodyPr>
          <a:lstStyle/>
          <a:p>
            <a:pPr>
              <a:lnSpc>
                <a:spcPct val="100000"/>
              </a:lnSpc>
              <a:spcBef>
                <a:spcPts val="1200"/>
              </a:spcBef>
            </a:pPr>
            <a:r>
              <a:rPr lang="en-US" sz="1600" b="0" dirty="0">
                <a:solidFill>
                  <a:schemeClr val="tx2"/>
                </a:solidFill>
                <a:latin typeface="Arial" charset="0"/>
              </a:rPr>
              <a:t>With One-Shot Pulse on </a:t>
            </a:r>
            <a:r>
              <a:rPr lang="en-US" sz="1600" b="0" dirty="0" err="1">
                <a:solidFill>
                  <a:schemeClr val="tx2"/>
                </a:solidFill>
                <a:latin typeface="Arial" charset="0"/>
              </a:rPr>
              <a:t>EPWMxA</a:t>
            </a:r>
            <a:r>
              <a:rPr lang="en-US" sz="1600" b="0" dirty="0">
                <a:solidFill>
                  <a:schemeClr val="tx2"/>
                </a:solidFill>
                <a:latin typeface="Arial" charset="0"/>
              </a:rPr>
              <a:t> and/or </a:t>
            </a:r>
            <a:r>
              <a:rPr lang="en-US" sz="1600" b="0" dirty="0" err="1">
                <a:solidFill>
                  <a:schemeClr val="tx2"/>
                </a:solidFill>
                <a:latin typeface="Arial" charset="0"/>
              </a:rPr>
              <a:t>EPWMxB</a:t>
            </a:r>
            <a:endParaRPr lang="en-US" sz="1600" b="0" dirty="0">
              <a:solidFill>
                <a:schemeClr val="tx2"/>
              </a:solidFill>
              <a:latin typeface="Arial" charset="0"/>
            </a:endParaRP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5" name="Rectangle 5"/>
          <p:cNvSpPr>
            <a:spLocks noGrp="1" noChangeArrowheads="1"/>
          </p:cNvSpPr>
          <p:nvPr>
            <p:ph type="title"/>
          </p:nvPr>
        </p:nvSpPr>
        <p:spPr>
          <a:xfrm>
            <a:off x="0" y="13725"/>
            <a:ext cx="9144000" cy="910740"/>
          </a:xfrm>
        </p:spPr>
        <p:txBody>
          <a:bodyPr wrap="square">
            <a:noAutofit/>
          </a:bodyPr>
          <a:lstStyle/>
          <a:p>
            <a:pPr>
              <a:lnSpc>
                <a:spcPct val="80000"/>
              </a:lnSpc>
            </a:pPr>
            <a:r>
              <a:rPr lang="en-US" dirty="0" err="1" smtClean="0"/>
              <a:t>ePWM</a:t>
            </a:r>
            <a:r>
              <a:rPr lang="en-US" dirty="0"/>
              <a:t> </a:t>
            </a:r>
            <a:r>
              <a:rPr lang="en-US" dirty="0" smtClean="0"/>
              <a:t>Trip-Zone and Digital Compare</a:t>
            </a:r>
            <a:br>
              <a:rPr lang="en-US" dirty="0" smtClean="0"/>
            </a:br>
            <a:r>
              <a:rPr lang="en-US" dirty="0" smtClean="0"/>
              <a:t>Sub-Modules</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526689885"/>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8379"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279674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normAutofit/>
          </a:bodyPr>
          <a:lstStyle/>
          <a:p>
            <a:r>
              <a:rPr lang="en-US" dirty="0"/>
              <a:t>Trip-Zone Features</a:t>
            </a:r>
            <a:endParaRPr lang="en-US" sz="2400" dirty="0"/>
          </a:p>
        </p:txBody>
      </p:sp>
      <p:sp>
        <p:nvSpPr>
          <p:cNvPr id="2" name="Content Placeholder 1"/>
          <p:cNvSpPr>
            <a:spLocks noGrp="1"/>
          </p:cNvSpPr>
          <p:nvPr>
            <p:ph idx="1"/>
          </p:nvPr>
        </p:nvSpPr>
        <p:spPr>
          <a:xfrm>
            <a:off x="111726" y="638882"/>
            <a:ext cx="8900228" cy="2540915"/>
          </a:xfrm>
        </p:spPr>
        <p:txBody>
          <a:bodyPr/>
          <a:lstStyle/>
          <a:p>
            <a:r>
              <a:rPr lang="en-US" sz="2000" dirty="0">
                <a:latin typeface="Arial" charset="0"/>
              </a:rPr>
              <a:t>Trip-Zone has a fast, clock independent logic path to high-impedance the </a:t>
            </a:r>
            <a:r>
              <a:rPr lang="en-US" sz="2000" dirty="0" err="1">
                <a:latin typeface="Arial" charset="0"/>
              </a:rPr>
              <a:t>EPWMxA</a:t>
            </a:r>
            <a:r>
              <a:rPr lang="en-US" sz="2000" dirty="0">
                <a:latin typeface="Arial" charset="0"/>
              </a:rPr>
              <a:t>/B output pins</a:t>
            </a:r>
          </a:p>
          <a:p>
            <a:r>
              <a:rPr lang="en-US" sz="2000" dirty="0">
                <a:latin typeface="Arial" charset="0"/>
              </a:rPr>
              <a:t>Interrupt latency may not protect hardware when responding to over current conditions or short-circuits through ISR </a:t>
            </a:r>
            <a:r>
              <a:rPr lang="en-US" sz="2000" dirty="0" smtClean="0">
                <a:latin typeface="Arial" charset="0"/>
              </a:rPr>
              <a:t>software</a:t>
            </a:r>
          </a:p>
          <a:p>
            <a:pPr>
              <a:lnSpc>
                <a:spcPct val="100000"/>
              </a:lnSpc>
              <a:spcBef>
                <a:spcPct val="33000"/>
              </a:spcBef>
              <a:buClr>
                <a:schemeClr val="tx2"/>
              </a:buClr>
            </a:pPr>
            <a:r>
              <a:rPr lang="en-US" sz="2000" dirty="0" smtClean="0">
                <a:latin typeface="Arial" charset="0"/>
              </a:rPr>
              <a:t>Supports</a:t>
            </a:r>
            <a:r>
              <a:rPr lang="en-US" sz="2000" dirty="0">
                <a:latin typeface="Arial" charset="0"/>
              </a:rPr>
              <a:t>:    #1) one-shot trip for major short circuits </a:t>
            </a:r>
            <a:r>
              <a:rPr lang="en-US" sz="2000" dirty="0" smtClean="0">
                <a:latin typeface="Arial" charset="0"/>
              </a:rPr>
              <a:t>or over       			      current conditions</a:t>
            </a:r>
          </a:p>
          <a:p>
            <a:pPr marL="0" indent="0">
              <a:lnSpc>
                <a:spcPct val="100000"/>
              </a:lnSpc>
              <a:spcBef>
                <a:spcPct val="33000"/>
              </a:spcBef>
              <a:buClr>
                <a:schemeClr val="tx2"/>
              </a:buClr>
              <a:buNone/>
            </a:pPr>
            <a:r>
              <a:rPr lang="en-US" sz="2000" dirty="0" smtClean="0">
                <a:latin typeface="Arial" charset="0"/>
              </a:rPr>
              <a:t>                          #2) cycle-by-cycle trip for current limiting operation</a:t>
            </a:r>
          </a:p>
          <a:p>
            <a:endParaRPr lang="en-US" sz="2400" dirty="0" smtClean="0">
              <a:latin typeface="Arial" charset="0"/>
            </a:endParaRPr>
          </a:p>
          <a:p>
            <a:endParaRPr lang="en-US" dirty="0"/>
          </a:p>
        </p:txBody>
      </p:sp>
      <p:sp>
        <p:nvSpPr>
          <p:cNvPr id="218285" name="Freeform 173"/>
          <p:cNvSpPr>
            <a:spLocks/>
          </p:cNvSpPr>
          <p:nvPr/>
        </p:nvSpPr>
        <p:spPr bwMode="auto">
          <a:xfrm>
            <a:off x="3111478" y="4353596"/>
            <a:ext cx="303212" cy="303212"/>
          </a:xfrm>
          <a:custGeom>
            <a:avLst/>
            <a:gdLst/>
            <a:ahLst/>
            <a:cxnLst>
              <a:cxn ang="0">
                <a:pos x="0" y="0"/>
              </a:cxn>
              <a:cxn ang="0">
                <a:pos x="0" y="144"/>
              </a:cxn>
              <a:cxn ang="0">
                <a:pos x="191" y="144"/>
              </a:cxn>
            </a:cxnLst>
            <a:rect l="0" t="0" r="r" b="b"/>
            <a:pathLst>
              <a:path w="191" h="144">
                <a:moveTo>
                  <a:pt x="0" y="0"/>
                </a:moveTo>
                <a:lnTo>
                  <a:pt x="0" y="144"/>
                </a:lnTo>
                <a:lnTo>
                  <a:pt x="191" y="144"/>
                </a:lnTo>
              </a:path>
            </a:pathLst>
          </a:custGeom>
          <a:noFill/>
          <a:ln w="12700" cap="flat" cmpd="sng">
            <a:solidFill>
              <a:schemeClr val="tx1"/>
            </a:solidFill>
            <a:prstDash val="solid"/>
            <a:round/>
            <a:headEnd type="none" w="sm" len="sm"/>
            <a:tailEnd type="triangle" w="med" len="med"/>
          </a:ln>
          <a:effectLst/>
        </p:spPr>
        <p:txBody>
          <a:bodyPr/>
          <a:lstStyle/>
          <a:p>
            <a:endParaRPr lang="en-US">
              <a:effectLst/>
            </a:endParaRPr>
          </a:p>
        </p:txBody>
      </p:sp>
      <p:sp>
        <p:nvSpPr>
          <p:cNvPr id="218240" name="Freeform 128"/>
          <p:cNvSpPr>
            <a:spLocks/>
          </p:cNvSpPr>
          <p:nvPr/>
        </p:nvSpPr>
        <p:spPr bwMode="auto">
          <a:xfrm>
            <a:off x="187303" y="3664973"/>
            <a:ext cx="709613" cy="1564984"/>
          </a:xfrm>
          <a:custGeom>
            <a:avLst/>
            <a:gdLst/>
            <a:ahLst/>
            <a:cxnLst>
              <a:cxn ang="0">
                <a:pos x="160" y="0"/>
              </a:cxn>
              <a:cxn ang="0">
                <a:pos x="48" y="673"/>
              </a:cxn>
              <a:cxn ang="0">
                <a:pos x="450" y="1055"/>
              </a:cxn>
            </a:cxnLst>
            <a:rect l="0" t="0" r="r" b="b"/>
            <a:pathLst>
              <a:path w="450" h="1055">
                <a:moveTo>
                  <a:pt x="160" y="0"/>
                </a:moveTo>
                <a:cubicBezTo>
                  <a:pt x="141" y="112"/>
                  <a:pt x="0" y="497"/>
                  <a:pt x="48" y="673"/>
                </a:cubicBezTo>
                <a:cubicBezTo>
                  <a:pt x="96" y="849"/>
                  <a:pt x="366" y="976"/>
                  <a:pt x="450" y="1055"/>
                </a:cubicBezTo>
              </a:path>
            </a:pathLst>
          </a:custGeom>
          <a:noFill/>
          <a:ln w="19050" cap="flat" cmpd="sng">
            <a:solidFill>
              <a:schemeClr val="tx1"/>
            </a:solidFill>
            <a:prstDash val="solid"/>
            <a:round/>
            <a:headEnd type="none" w="sm" len="sm"/>
            <a:tailEnd type="triangle" w="med" len="med"/>
          </a:ln>
          <a:effectLst/>
        </p:spPr>
        <p:txBody>
          <a:bodyPr/>
          <a:lstStyle/>
          <a:p>
            <a:endParaRPr lang="en-US">
              <a:effectLst/>
            </a:endParaRPr>
          </a:p>
        </p:txBody>
      </p:sp>
      <p:sp>
        <p:nvSpPr>
          <p:cNvPr id="218243" name="Rectangle 131"/>
          <p:cNvSpPr>
            <a:spLocks noChangeArrowheads="1"/>
          </p:cNvSpPr>
          <p:nvPr/>
        </p:nvSpPr>
        <p:spPr bwMode="auto">
          <a:xfrm>
            <a:off x="3795690" y="3414147"/>
            <a:ext cx="1250950" cy="650875"/>
          </a:xfrm>
          <a:prstGeom prst="rect">
            <a:avLst/>
          </a:prstGeom>
          <a:solidFill>
            <a:schemeClr val="accent3"/>
          </a:solidFill>
          <a:ln w="12700">
            <a:solidFill>
              <a:schemeClr val="tx1"/>
            </a:solidFill>
            <a:miter lim="800000"/>
            <a:headEnd/>
            <a:tailEnd/>
          </a:ln>
          <a:effectLst/>
        </p:spPr>
        <p:txBody>
          <a:bodyPr lIns="90488" tIns="44450" rIns="90488" bIns="44450">
            <a:spAutoFit/>
          </a:bodyPr>
          <a:lstStyle/>
          <a:p>
            <a:pPr algn="ctr">
              <a:lnSpc>
                <a:spcPct val="100000"/>
              </a:lnSpc>
              <a:spcBef>
                <a:spcPct val="0"/>
              </a:spcBef>
            </a:pPr>
            <a:r>
              <a:rPr lang="en-US" sz="1800" b="0">
                <a:effectLst/>
                <a:latin typeface="Arial" charset="0"/>
              </a:rPr>
              <a:t>CPU</a:t>
            </a:r>
          </a:p>
          <a:p>
            <a:pPr algn="ctr">
              <a:lnSpc>
                <a:spcPct val="100000"/>
              </a:lnSpc>
              <a:spcBef>
                <a:spcPct val="0"/>
              </a:spcBef>
            </a:pPr>
            <a:r>
              <a:rPr lang="en-US" sz="1800" b="0">
                <a:effectLst/>
                <a:latin typeface="Arial" charset="0"/>
              </a:rPr>
              <a:t>core</a:t>
            </a:r>
          </a:p>
        </p:txBody>
      </p:sp>
      <p:sp>
        <p:nvSpPr>
          <p:cNvPr id="218244" name="Rectangle 132"/>
          <p:cNvSpPr>
            <a:spLocks noChangeArrowheads="1"/>
          </p:cNvSpPr>
          <p:nvPr/>
        </p:nvSpPr>
        <p:spPr bwMode="auto">
          <a:xfrm>
            <a:off x="8629277" y="3682419"/>
            <a:ext cx="400752" cy="2527359"/>
          </a:xfrm>
          <a:prstGeom prst="rect">
            <a:avLst/>
          </a:prstGeom>
          <a:noFill/>
          <a:ln w="12700">
            <a:noFill/>
            <a:miter lim="800000"/>
            <a:headEnd/>
            <a:tailEnd/>
          </a:ln>
          <a:effectLst/>
        </p:spPr>
        <p:txBody>
          <a:bodyPr wrap="none" lIns="90488" tIns="44450" rIns="90488" bIns="44450">
            <a:spAutoFit/>
          </a:bodyPr>
          <a:lstStyle/>
          <a:p>
            <a:pPr algn="ctr">
              <a:spcBef>
                <a:spcPct val="0"/>
              </a:spcBef>
            </a:pPr>
            <a:r>
              <a:rPr lang="en-US" sz="1800" b="0" dirty="0">
                <a:effectLst/>
                <a:latin typeface="Arial" charset="0"/>
              </a:rPr>
              <a:t>P</a:t>
            </a:r>
          </a:p>
          <a:p>
            <a:pPr algn="ctr">
              <a:spcBef>
                <a:spcPct val="0"/>
              </a:spcBef>
            </a:pPr>
            <a:r>
              <a:rPr lang="en-US" sz="1800" b="0" dirty="0">
                <a:effectLst/>
                <a:latin typeface="Arial" charset="0"/>
              </a:rPr>
              <a:t>W</a:t>
            </a:r>
          </a:p>
          <a:p>
            <a:pPr algn="ctr">
              <a:spcBef>
                <a:spcPct val="0"/>
              </a:spcBef>
            </a:pPr>
            <a:r>
              <a:rPr lang="en-US" sz="1800" b="0" dirty="0">
                <a:effectLst/>
                <a:latin typeface="Arial" charset="0"/>
              </a:rPr>
              <a:t>M</a:t>
            </a:r>
          </a:p>
          <a:p>
            <a:pPr algn="ctr">
              <a:spcBef>
                <a:spcPct val="0"/>
              </a:spcBef>
            </a:pPr>
            <a:endParaRPr lang="en-US" sz="1800" b="0" dirty="0">
              <a:effectLst/>
              <a:latin typeface="Arial" charset="0"/>
            </a:endParaRPr>
          </a:p>
          <a:p>
            <a:pPr algn="ctr">
              <a:spcBef>
                <a:spcPct val="0"/>
              </a:spcBef>
            </a:pPr>
            <a:r>
              <a:rPr lang="en-US" sz="1800" b="0" dirty="0">
                <a:effectLst/>
                <a:latin typeface="Arial" charset="0"/>
              </a:rPr>
              <a:t>O</a:t>
            </a:r>
          </a:p>
          <a:p>
            <a:pPr algn="ctr">
              <a:spcBef>
                <a:spcPct val="0"/>
              </a:spcBef>
            </a:pPr>
            <a:r>
              <a:rPr lang="en-US" sz="1800" b="0" dirty="0">
                <a:effectLst/>
                <a:latin typeface="Arial" charset="0"/>
              </a:rPr>
              <a:t>U</a:t>
            </a:r>
          </a:p>
          <a:p>
            <a:pPr algn="ctr">
              <a:spcBef>
                <a:spcPct val="0"/>
              </a:spcBef>
            </a:pPr>
            <a:r>
              <a:rPr lang="en-US" sz="1800" b="0" dirty="0">
                <a:effectLst/>
                <a:latin typeface="Arial" charset="0"/>
              </a:rPr>
              <a:t>T</a:t>
            </a:r>
          </a:p>
          <a:p>
            <a:pPr algn="ctr">
              <a:spcBef>
                <a:spcPct val="0"/>
              </a:spcBef>
            </a:pPr>
            <a:r>
              <a:rPr lang="en-US" sz="1800" b="0" dirty="0">
                <a:effectLst/>
                <a:latin typeface="Arial" charset="0"/>
              </a:rPr>
              <a:t>P</a:t>
            </a:r>
          </a:p>
          <a:p>
            <a:pPr algn="ctr">
              <a:spcBef>
                <a:spcPct val="0"/>
              </a:spcBef>
            </a:pPr>
            <a:r>
              <a:rPr lang="en-US" sz="1800" b="0" dirty="0">
                <a:effectLst/>
                <a:latin typeface="Arial" charset="0"/>
              </a:rPr>
              <a:t>U</a:t>
            </a:r>
          </a:p>
          <a:p>
            <a:pPr algn="ctr">
              <a:spcBef>
                <a:spcPct val="0"/>
              </a:spcBef>
            </a:pPr>
            <a:r>
              <a:rPr lang="en-US" sz="1800" b="0" dirty="0">
                <a:effectLst/>
                <a:latin typeface="Arial" charset="0"/>
              </a:rPr>
              <a:t>T</a:t>
            </a:r>
          </a:p>
          <a:p>
            <a:pPr algn="ctr">
              <a:spcBef>
                <a:spcPct val="0"/>
              </a:spcBef>
            </a:pPr>
            <a:r>
              <a:rPr lang="en-US" sz="1800" b="0" dirty="0">
                <a:effectLst/>
                <a:latin typeface="Arial" charset="0"/>
              </a:rPr>
              <a:t>S</a:t>
            </a:r>
          </a:p>
        </p:txBody>
      </p:sp>
      <p:sp>
        <p:nvSpPr>
          <p:cNvPr id="218245" name="Rectangle 133"/>
          <p:cNvSpPr>
            <a:spLocks noChangeArrowheads="1"/>
          </p:cNvSpPr>
          <p:nvPr/>
        </p:nvSpPr>
        <p:spPr bwMode="auto">
          <a:xfrm>
            <a:off x="7160345" y="3454812"/>
            <a:ext cx="236640" cy="2820620"/>
          </a:xfrm>
          <a:prstGeom prst="rect">
            <a:avLst/>
          </a:prstGeom>
          <a:solidFill>
            <a:schemeClr val="accent2"/>
          </a:solidFill>
          <a:ln w="12700">
            <a:solidFill>
              <a:schemeClr val="tx1"/>
            </a:solidFill>
            <a:miter lim="800000"/>
            <a:headEnd/>
            <a:tailEnd/>
          </a:ln>
          <a:effectLst/>
        </p:spPr>
        <p:txBody>
          <a:bodyPr wrap="none" anchor="ctr"/>
          <a:lstStyle/>
          <a:p>
            <a:endParaRPr lang="en-US">
              <a:effectLst/>
            </a:endParaRPr>
          </a:p>
        </p:txBody>
      </p:sp>
      <p:sp>
        <p:nvSpPr>
          <p:cNvPr id="218246" name="Freeform 134"/>
          <p:cNvSpPr>
            <a:spLocks/>
          </p:cNvSpPr>
          <p:nvPr/>
        </p:nvSpPr>
        <p:spPr bwMode="auto">
          <a:xfrm>
            <a:off x="5113315" y="4867262"/>
            <a:ext cx="2057400" cy="516973"/>
          </a:xfrm>
          <a:custGeom>
            <a:avLst/>
            <a:gdLst/>
            <a:ahLst/>
            <a:cxnLst>
              <a:cxn ang="0">
                <a:pos x="0" y="672"/>
              </a:cxn>
              <a:cxn ang="0">
                <a:pos x="576" y="672"/>
              </a:cxn>
              <a:cxn ang="0">
                <a:pos x="576" y="0"/>
              </a:cxn>
              <a:cxn ang="0">
                <a:pos x="864" y="0"/>
              </a:cxn>
            </a:cxnLst>
            <a:rect l="0" t="0" r="r" b="b"/>
            <a:pathLst>
              <a:path w="865" h="673">
                <a:moveTo>
                  <a:pt x="0" y="672"/>
                </a:moveTo>
                <a:lnTo>
                  <a:pt x="576" y="672"/>
                </a:lnTo>
                <a:lnTo>
                  <a:pt x="576" y="0"/>
                </a:lnTo>
                <a:lnTo>
                  <a:pt x="864" y="0"/>
                </a:lnTo>
              </a:path>
            </a:pathLst>
          </a:custGeom>
          <a:noFill/>
          <a:ln w="38100" cap="rnd" cmpd="sng">
            <a:solidFill>
              <a:schemeClr val="tx1"/>
            </a:solidFill>
            <a:prstDash val="solid"/>
            <a:round/>
            <a:headEnd type="none" w="med" len="med"/>
            <a:tailEnd type="triangle" w="med" len="med"/>
          </a:ln>
          <a:effectLst/>
        </p:spPr>
        <p:txBody>
          <a:bodyPr/>
          <a:lstStyle/>
          <a:p>
            <a:endParaRPr lang="en-US">
              <a:effectLst/>
            </a:endParaRPr>
          </a:p>
        </p:txBody>
      </p:sp>
      <p:sp>
        <p:nvSpPr>
          <p:cNvPr id="218248" name="Rectangle 136"/>
          <p:cNvSpPr>
            <a:spLocks noChangeArrowheads="1"/>
          </p:cNvSpPr>
          <p:nvPr/>
        </p:nvSpPr>
        <p:spPr bwMode="auto">
          <a:xfrm>
            <a:off x="5414940" y="4171385"/>
            <a:ext cx="1524000" cy="346075"/>
          </a:xfrm>
          <a:prstGeom prst="rect">
            <a:avLst/>
          </a:prstGeom>
          <a:solidFill>
            <a:schemeClr val="bg1"/>
          </a:solidFill>
          <a:ln w="12700">
            <a:solidFill>
              <a:schemeClr val="tx1"/>
            </a:solidFill>
            <a:miter lim="800000"/>
            <a:headEnd/>
            <a:tailEnd/>
          </a:ln>
          <a:effectLst/>
        </p:spPr>
        <p:txBody>
          <a:bodyPr lIns="90488" tIns="44450" rIns="90488" bIns="44450">
            <a:spAutoFit/>
          </a:bodyPr>
          <a:lstStyle/>
          <a:p>
            <a:pPr>
              <a:lnSpc>
                <a:spcPct val="100000"/>
              </a:lnSpc>
              <a:spcBef>
                <a:spcPct val="0"/>
              </a:spcBef>
            </a:pPr>
            <a:r>
              <a:rPr lang="en-US" sz="1600" b="0">
                <a:effectLst/>
                <a:latin typeface="Arial" charset="0"/>
              </a:rPr>
              <a:t>EPWMxTZINT</a:t>
            </a:r>
          </a:p>
        </p:txBody>
      </p:sp>
      <p:sp>
        <p:nvSpPr>
          <p:cNvPr id="218250" name="Line 138"/>
          <p:cNvSpPr>
            <a:spLocks noChangeShapeType="1"/>
          </p:cNvSpPr>
          <p:nvPr/>
        </p:nvSpPr>
        <p:spPr bwMode="auto">
          <a:xfrm flipV="1">
            <a:off x="6186286" y="4520635"/>
            <a:ext cx="0" cy="871537"/>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218251" name="Rectangle 139"/>
          <p:cNvSpPr>
            <a:spLocks noChangeArrowheads="1"/>
          </p:cNvSpPr>
          <p:nvPr/>
        </p:nvSpPr>
        <p:spPr bwMode="auto">
          <a:xfrm>
            <a:off x="3414690" y="4522222"/>
            <a:ext cx="1828800" cy="171450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18252" name="AutoShape 140"/>
          <p:cNvSpPr>
            <a:spLocks noChangeArrowheads="1"/>
          </p:cNvSpPr>
          <p:nvPr/>
        </p:nvSpPr>
        <p:spPr bwMode="auto">
          <a:xfrm rot="16200000">
            <a:off x="4500540" y="5265172"/>
            <a:ext cx="17145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18254" name="Line 142"/>
          <p:cNvSpPr>
            <a:spLocks noChangeShapeType="1"/>
          </p:cNvSpPr>
          <p:nvPr/>
        </p:nvSpPr>
        <p:spPr bwMode="auto">
          <a:xfrm>
            <a:off x="7386615" y="4254365"/>
            <a:ext cx="1155700" cy="0"/>
          </a:xfrm>
          <a:prstGeom prst="line">
            <a:avLst/>
          </a:prstGeom>
          <a:noFill/>
          <a:ln w="12700">
            <a:solidFill>
              <a:schemeClr val="tx1"/>
            </a:solidFill>
            <a:round/>
            <a:headEnd/>
            <a:tailEnd type="triangle" w="med" len="med"/>
          </a:ln>
          <a:effectLst/>
        </p:spPr>
        <p:txBody>
          <a:bodyPr wrap="none" anchor="ctr"/>
          <a:lstStyle/>
          <a:p>
            <a:endParaRPr lang="en-US">
              <a:effectLst/>
            </a:endParaRPr>
          </a:p>
        </p:txBody>
      </p:sp>
      <p:sp>
        <p:nvSpPr>
          <p:cNvPr id="218255" name="Line 143"/>
          <p:cNvSpPr>
            <a:spLocks noChangeShapeType="1"/>
          </p:cNvSpPr>
          <p:nvPr/>
        </p:nvSpPr>
        <p:spPr bwMode="auto">
          <a:xfrm>
            <a:off x="933910" y="4943382"/>
            <a:ext cx="1817375" cy="0"/>
          </a:xfrm>
          <a:prstGeom prst="line">
            <a:avLst/>
          </a:prstGeom>
          <a:noFill/>
          <a:ln w="12700">
            <a:solidFill>
              <a:schemeClr val="tx1"/>
            </a:solidFill>
            <a:round/>
            <a:headEnd type="none" w="sm" len="sm"/>
            <a:tailEnd type="none" w="med" len="med"/>
          </a:ln>
          <a:effectLst/>
        </p:spPr>
        <p:txBody>
          <a:bodyPr/>
          <a:lstStyle/>
          <a:p>
            <a:endParaRPr lang="en-US">
              <a:effectLst/>
            </a:endParaRPr>
          </a:p>
        </p:txBody>
      </p:sp>
      <p:sp>
        <p:nvSpPr>
          <p:cNvPr id="218256" name="Line 144"/>
          <p:cNvSpPr>
            <a:spLocks noChangeShapeType="1"/>
          </p:cNvSpPr>
          <p:nvPr/>
        </p:nvSpPr>
        <p:spPr bwMode="auto">
          <a:xfrm>
            <a:off x="926511" y="5229956"/>
            <a:ext cx="2480518"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218258" name="Line 146"/>
          <p:cNvSpPr>
            <a:spLocks noChangeShapeType="1"/>
          </p:cNvSpPr>
          <p:nvPr/>
        </p:nvSpPr>
        <p:spPr bwMode="auto">
          <a:xfrm>
            <a:off x="911713" y="5516530"/>
            <a:ext cx="2499016"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218259" name="Line 147"/>
          <p:cNvSpPr>
            <a:spLocks noChangeShapeType="1"/>
          </p:cNvSpPr>
          <p:nvPr/>
        </p:nvSpPr>
        <p:spPr bwMode="auto">
          <a:xfrm>
            <a:off x="904314" y="5803104"/>
            <a:ext cx="2511964"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218260" name="Line 148"/>
          <p:cNvSpPr>
            <a:spLocks noChangeShapeType="1"/>
          </p:cNvSpPr>
          <p:nvPr/>
        </p:nvSpPr>
        <p:spPr bwMode="auto">
          <a:xfrm>
            <a:off x="896915" y="6089678"/>
            <a:ext cx="2517513"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218262" name="Text Box 150"/>
          <p:cNvSpPr txBox="1">
            <a:spLocks noChangeArrowheads="1"/>
          </p:cNvSpPr>
          <p:nvPr/>
        </p:nvSpPr>
        <p:spPr bwMode="auto">
          <a:xfrm>
            <a:off x="1139803" y="5869367"/>
            <a:ext cx="544512"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TZ6</a:t>
            </a:r>
          </a:p>
        </p:txBody>
      </p:sp>
      <p:sp>
        <p:nvSpPr>
          <p:cNvPr id="218263" name="Text Box 151"/>
          <p:cNvSpPr txBox="1">
            <a:spLocks noChangeArrowheads="1"/>
          </p:cNvSpPr>
          <p:nvPr/>
        </p:nvSpPr>
        <p:spPr bwMode="auto">
          <a:xfrm>
            <a:off x="1139803" y="5579679"/>
            <a:ext cx="544512"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TZ5</a:t>
            </a:r>
          </a:p>
        </p:txBody>
      </p:sp>
      <p:sp>
        <p:nvSpPr>
          <p:cNvPr id="218264" name="Text Box 152"/>
          <p:cNvSpPr txBox="1">
            <a:spLocks noChangeArrowheads="1"/>
          </p:cNvSpPr>
          <p:nvPr/>
        </p:nvSpPr>
        <p:spPr bwMode="auto">
          <a:xfrm>
            <a:off x="1139803" y="5289227"/>
            <a:ext cx="544512" cy="287337"/>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TZ4</a:t>
            </a:r>
          </a:p>
        </p:txBody>
      </p:sp>
      <p:sp>
        <p:nvSpPr>
          <p:cNvPr id="218266" name="Text Box 154"/>
          <p:cNvSpPr txBox="1">
            <a:spLocks noChangeArrowheads="1"/>
          </p:cNvSpPr>
          <p:nvPr/>
        </p:nvSpPr>
        <p:spPr bwMode="auto">
          <a:xfrm>
            <a:off x="1930260" y="5035815"/>
            <a:ext cx="1079591" cy="240066"/>
          </a:xfrm>
          <a:prstGeom prst="rect">
            <a:avLst/>
          </a:prstGeom>
          <a:noFill/>
          <a:ln w="12700">
            <a:noFill/>
            <a:miter lim="800000"/>
            <a:headEnd type="none" w="sm" len="sm"/>
            <a:tailEnd type="none" w="sm" len="sm"/>
          </a:ln>
          <a:effectLst/>
        </p:spPr>
        <p:txBody>
          <a:bodyPr wrap="none">
            <a:spAutoFit/>
          </a:bodyPr>
          <a:lstStyle/>
          <a:p>
            <a:r>
              <a:rPr lang="en-US" sz="1200" b="0" dirty="0" smtClean="0">
                <a:effectLst/>
                <a:latin typeface="Arial" charset="0"/>
              </a:rPr>
              <a:t>INPUT X-Bar</a:t>
            </a:r>
            <a:endParaRPr lang="en-US" sz="1200" b="0" dirty="0">
              <a:effectLst/>
              <a:latin typeface="Arial" charset="0"/>
            </a:endParaRPr>
          </a:p>
        </p:txBody>
      </p:sp>
      <p:sp>
        <p:nvSpPr>
          <p:cNvPr id="218267" name="Text Box 155"/>
          <p:cNvSpPr txBox="1">
            <a:spLocks noChangeArrowheads="1"/>
          </p:cNvSpPr>
          <p:nvPr/>
        </p:nvSpPr>
        <p:spPr bwMode="auto">
          <a:xfrm>
            <a:off x="1139803" y="4715886"/>
            <a:ext cx="1404552" cy="289310"/>
          </a:xfrm>
          <a:prstGeom prst="rect">
            <a:avLst/>
          </a:prstGeom>
          <a:noFill/>
          <a:ln w="12700">
            <a:noFill/>
            <a:miter lim="800000"/>
            <a:headEnd type="none" w="sm" len="sm"/>
            <a:tailEnd type="none" w="sm" len="sm"/>
          </a:ln>
          <a:effectLst/>
        </p:spPr>
        <p:txBody>
          <a:bodyPr wrap="none">
            <a:spAutoFit/>
          </a:bodyPr>
          <a:lstStyle/>
          <a:p>
            <a:r>
              <a:rPr lang="en-US" sz="1600" dirty="0" err="1" smtClean="0">
                <a:effectLst/>
                <a:latin typeface="Arial" charset="0"/>
              </a:rPr>
              <a:t>ePWM</a:t>
            </a:r>
            <a:r>
              <a:rPr lang="en-US" sz="1600" dirty="0" smtClean="0">
                <a:effectLst/>
                <a:latin typeface="Arial" charset="0"/>
              </a:rPr>
              <a:t> X-Bar</a:t>
            </a:r>
            <a:endParaRPr lang="en-US" sz="1600" dirty="0">
              <a:effectLst/>
              <a:latin typeface="Arial" charset="0"/>
            </a:endParaRPr>
          </a:p>
        </p:txBody>
      </p:sp>
      <p:sp>
        <p:nvSpPr>
          <p:cNvPr id="218271" name="Line 159"/>
          <p:cNvSpPr>
            <a:spLocks noChangeShapeType="1"/>
          </p:cNvSpPr>
          <p:nvPr/>
        </p:nvSpPr>
        <p:spPr bwMode="auto">
          <a:xfrm flipH="1">
            <a:off x="3411515" y="4522222"/>
            <a:ext cx="1831975" cy="1709738"/>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218272" name="Text Box 160"/>
          <p:cNvSpPr txBox="1">
            <a:spLocks noChangeArrowheads="1"/>
          </p:cNvSpPr>
          <p:nvPr/>
        </p:nvSpPr>
        <p:spPr bwMode="auto">
          <a:xfrm>
            <a:off x="3428978" y="4636522"/>
            <a:ext cx="1547812" cy="604838"/>
          </a:xfrm>
          <a:prstGeom prst="rect">
            <a:avLst/>
          </a:prstGeom>
          <a:noFill/>
          <a:ln w="12700">
            <a:noFill/>
            <a:miter lim="800000"/>
            <a:headEnd type="none" w="sm" len="sm"/>
            <a:tailEnd type="none" w="sm" len="sm"/>
          </a:ln>
          <a:effectLst/>
        </p:spPr>
        <p:txBody>
          <a:bodyPr wrap="none">
            <a:spAutoFit/>
          </a:bodyPr>
          <a:lstStyle/>
          <a:p>
            <a:pPr algn="ctr"/>
            <a:r>
              <a:rPr lang="en-US" sz="1600" b="0">
                <a:effectLst/>
                <a:latin typeface="Arial" charset="0"/>
              </a:rPr>
              <a:t>Cycle-by-Cycle</a:t>
            </a:r>
          </a:p>
          <a:p>
            <a:pPr algn="ctr"/>
            <a:r>
              <a:rPr lang="en-US" sz="1600" b="0">
                <a:effectLst/>
                <a:latin typeface="Arial" charset="0"/>
              </a:rPr>
              <a:t>Mode</a:t>
            </a:r>
          </a:p>
        </p:txBody>
      </p:sp>
      <p:sp>
        <p:nvSpPr>
          <p:cNvPr id="218273" name="Text Box 161"/>
          <p:cNvSpPr txBox="1">
            <a:spLocks noChangeArrowheads="1"/>
          </p:cNvSpPr>
          <p:nvPr/>
        </p:nvSpPr>
        <p:spPr bwMode="auto">
          <a:xfrm>
            <a:off x="4151290" y="5542985"/>
            <a:ext cx="1054100" cy="604837"/>
          </a:xfrm>
          <a:prstGeom prst="rect">
            <a:avLst/>
          </a:prstGeom>
          <a:noFill/>
          <a:ln w="12700">
            <a:noFill/>
            <a:miter lim="800000"/>
            <a:headEnd type="none" w="sm" len="sm"/>
            <a:tailEnd type="none" w="sm" len="sm"/>
          </a:ln>
          <a:effectLst/>
        </p:spPr>
        <p:txBody>
          <a:bodyPr wrap="none">
            <a:spAutoFit/>
          </a:bodyPr>
          <a:lstStyle/>
          <a:p>
            <a:pPr algn="ctr"/>
            <a:r>
              <a:rPr lang="en-US" sz="1600" b="0">
                <a:effectLst/>
                <a:latin typeface="Arial" charset="0"/>
              </a:rPr>
              <a:t>One-Shot</a:t>
            </a:r>
          </a:p>
          <a:p>
            <a:pPr algn="ctr"/>
            <a:r>
              <a:rPr lang="en-US" sz="1600" b="0">
                <a:effectLst/>
                <a:latin typeface="Arial" charset="0"/>
              </a:rPr>
              <a:t>Mode</a:t>
            </a:r>
          </a:p>
        </p:txBody>
      </p:sp>
      <p:sp>
        <p:nvSpPr>
          <p:cNvPr id="218275" name="Line 163"/>
          <p:cNvSpPr>
            <a:spLocks noChangeShapeType="1"/>
          </p:cNvSpPr>
          <p:nvPr/>
        </p:nvSpPr>
        <p:spPr bwMode="auto">
          <a:xfrm>
            <a:off x="7392965" y="5628779"/>
            <a:ext cx="1155700" cy="0"/>
          </a:xfrm>
          <a:prstGeom prst="line">
            <a:avLst/>
          </a:prstGeom>
          <a:noFill/>
          <a:ln w="12700">
            <a:solidFill>
              <a:schemeClr val="tx1"/>
            </a:solidFill>
            <a:round/>
            <a:headEnd/>
            <a:tailEnd type="triangle" w="med" len="med"/>
          </a:ln>
          <a:effectLst/>
        </p:spPr>
        <p:txBody>
          <a:bodyPr wrap="none" anchor="ctr"/>
          <a:lstStyle/>
          <a:p>
            <a:endParaRPr lang="en-US">
              <a:effectLst/>
            </a:endParaRPr>
          </a:p>
        </p:txBody>
      </p:sp>
      <p:sp>
        <p:nvSpPr>
          <p:cNvPr id="218277" name="Text Box 165"/>
          <p:cNvSpPr txBox="1">
            <a:spLocks noChangeArrowheads="1"/>
          </p:cNvSpPr>
          <p:nvPr/>
        </p:nvSpPr>
        <p:spPr bwMode="auto">
          <a:xfrm>
            <a:off x="7365978" y="3986077"/>
            <a:ext cx="1074737" cy="287338"/>
          </a:xfrm>
          <a:prstGeom prst="rect">
            <a:avLst/>
          </a:prstGeom>
          <a:noFill/>
          <a:ln w="12700">
            <a:noFill/>
            <a:miter lim="800000"/>
            <a:headEnd type="none" w="sm" len="sm"/>
            <a:tailEnd type="none" w="sm" len="sm"/>
          </a:ln>
          <a:effectLst/>
        </p:spPr>
        <p:txBody>
          <a:bodyPr wrap="none">
            <a:spAutoFit/>
          </a:bodyPr>
          <a:lstStyle/>
          <a:p>
            <a:r>
              <a:rPr lang="en-US" sz="1600" dirty="0" err="1">
                <a:effectLst/>
                <a:latin typeface="Arial" charset="0"/>
              </a:rPr>
              <a:t>EPWMxA</a:t>
            </a:r>
            <a:endParaRPr lang="en-US" sz="1600" dirty="0">
              <a:effectLst/>
              <a:latin typeface="Arial" charset="0"/>
            </a:endParaRPr>
          </a:p>
        </p:txBody>
      </p:sp>
      <p:sp>
        <p:nvSpPr>
          <p:cNvPr id="218278" name="Text Box 166"/>
          <p:cNvSpPr txBox="1">
            <a:spLocks noChangeArrowheads="1"/>
          </p:cNvSpPr>
          <p:nvPr/>
        </p:nvSpPr>
        <p:spPr bwMode="auto">
          <a:xfrm>
            <a:off x="7365978" y="5368429"/>
            <a:ext cx="1074737"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EPWMxB</a:t>
            </a:r>
          </a:p>
        </p:txBody>
      </p:sp>
      <p:sp>
        <p:nvSpPr>
          <p:cNvPr id="218279" name="Freeform 167"/>
          <p:cNvSpPr>
            <a:spLocks/>
          </p:cNvSpPr>
          <p:nvPr/>
        </p:nvSpPr>
        <p:spPr bwMode="auto">
          <a:xfrm>
            <a:off x="433366" y="3718768"/>
            <a:ext cx="470948" cy="1220174"/>
          </a:xfrm>
          <a:custGeom>
            <a:avLst/>
            <a:gdLst/>
            <a:ahLst/>
            <a:cxnLst>
              <a:cxn ang="0">
                <a:pos x="119" y="0"/>
              </a:cxn>
              <a:cxn ang="0">
                <a:pos x="30" y="526"/>
              </a:cxn>
              <a:cxn ang="0">
                <a:pos x="299" y="840"/>
              </a:cxn>
            </a:cxnLst>
            <a:rect l="0" t="0" r="r" b="b"/>
            <a:pathLst>
              <a:path w="299" h="840">
                <a:moveTo>
                  <a:pt x="119" y="0"/>
                </a:moveTo>
                <a:cubicBezTo>
                  <a:pt x="104" y="87"/>
                  <a:pt x="0" y="386"/>
                  <a:pt x="30" y="526"/>
                </a:cubicBezTo>
                <a:cubicBezTo>
                  <a:pt x="60" y="666"/>
                  <a:pt x="243" y="775"/>
                  <a:pt x="299" y="840"/>
                </a:cubicBezTo>
              </a:path>
            </a:pathLst>
          </a:custGeom>
          <a:noFill/>
          <a:ln w="19050" cap="flat" cmpd="sng">
            <a:solidFill>
              <a:schemeClr val="tx1"/>
            </a:solidFill>
            <a:prstDash val="solid"/>
            <a:round/>
            <a:headEnd type="none" w="sm" len="sm"/>
            <a:tailEnd type="triangle" w="med" len="med"/>
          </a:ln>
          <a:effectLst/>
        </p:spPr>
        <p:txBody>
          <a:bodyPr/>
          <a:lstStyle/>
          <a:p>
            <a:endParaRPr lang="en-US">
              <a:effectLst/>
            </a:endParaRPr>
          </a:p>
        </p:txBody>
      </p:sp>
      <p:sp>
        <p:nvSpPr>
          <p:cNvPr id="218281" name="Rectangle 169"/>
          <p:cNvSpPr>
            <a:spLocks noChangeArrowheads="1"/>
          </p:cNvSpPr>
          <p:nvPr/>
        </p:nvSpPr>
        <p:spPr bwMode="auto">
          <a:xfrm>
            <a:off x="2586015" y="3909447"/>
            <a:ext cx="911225" cy="455613"/>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18283" name="Text Box 171"/>
          <p:cNvSpPr txBox="1">
            <a:spLocks noChangeArrowheads="1"/>
          </p:cNvSpPr>
          <p:nvPr/>
        </p:nvSpPr>
        <p:spPr bwMode="auto">
          <a:xfrm>
            <a:off x="2530453" y="4018985"/>
            <a:ext cx="1019175" cy="338137"/>
          </a:xfrm>
          <a:prstGeom prst="rect">
            <a:avLst/>
          </a:prstGeom>
          <a:noFill/>
          <a:ln w="12700">
            <a:noFill/>
            <a:miter lim="800000"/>
            <a:headEnd type="none" w="sm" len="sm"/>
            <a:tailEnd type="none" w="sm" len="sm"/>
          </a:ln>
          <a:effectLst/>
        </p:spPr>
        <p:txBody>
          <a:bodyPr wrap="none">
            <a:spAutoFit/>
          </a:bodyPr>
          <a:lstStyle/>
          <a:p>
            <a:pPr algn="ctr">
              <a:lnSpc>
                <a:spcPct val="25000"/>
              </a:lnSpc>
            </a:pPr>
            <a:r>
              <a:rPr lang="en-US" sz="1600" b="0" dirty="0">
                <a:effectLst/>
                <a:latin typeface="Arial" charset="0"/>
              </a:rPr>
              <a:t>Digital</a:t>
            </a:r>
          </a:p>
          <a:p>
            <a:pPr algn="ctr">
              <a:lnSpc>
                <a:spcPct val="25000"/>
              </a:lnSpc>
            </a:pPr>
            <a:r>
              <a:rPr lang="en-US" sz="1600" b="0" dirty="0">
                <a:effectLst/>
                <a:latin typeface="Arial" charset="0"/>
              </a:rPr>
              <a:t>Compare</a:t>
            </a:r>
          </a:p>
        </p:txBody>
      </p:sp>
      <p:sp>
        <p:nvSpPr>
          <p:cNvPr id="218286" name="Line 174"/>
          <p:cNvSpPr>
            <a:spLocks noChangeShapeType="1"/>
          </p:cNvSpPr>
          <p:nvPr/>
        </p:nvSpPr>
        <p:spPr bwMode="auto">
          <a:xfrm>
            <a:off x="2751285" y="4368235"/>
            <a:ext cx="0" cy="577863"/>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18287" name="Line 175"/>
          <p:cNvSpPr>
            <a:spLocks noChangeShapeType="1"/>
          </p:cNvSpPr>
          <p:nvPr/>
        </p:nvSpPr>
        <p:spPr bwMode="auto">
          <a:xfrm>
            <a:off x="2957127" y="4368235"/>
            <a:ext cx="0" cy="861721"/>
          </a:xfrm>
          <a:prstGeom prst="line">
            <a:avLst/>
          </a:prstGeom>
          <a:noFill/>
          <a:ln w="12700">
            <a:solidFill>
              <a:schemeClr val="tx1"/>
            </a:solidFill>
            <a:round/>
            <a:headEnd type="triangle" w="med" len="med"/>
            <a:tailEnd type="oval" w="sm" len="sm"/>
          </a:ln>
          <a:effectLst/>
        </p:spPr>
        <p:txBody>
          <a:bodyPr/>
          <a:lstStyle/>
          <a:p>
            <a:endParaRPr lang="en-US">
              <a:effectLst/>
            </a:endParaRPr>
          </a:p>
        </p:txBody>
      </p:sp>
      <p:sp>
        <p:nvSpPr>
          <p:cNvPr id="218289" name="Text Box 177"/>
          <p:cNvSpPr txBox="1">
            <a:spLocks noChangeArrowheads="1"/>
          </p:cNvSpPr>
          <p:nvPr/>
        </p:nvSpPr>
        <p:spPr bwMode="auto">
          <a:xfrm>
            <a:off x="501628" y="6011803"/>
            <a:ext cx="379912"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dirty="0">
                <a:effectLst/>
                <a:latin typeface="Arial" charset="0"/>
              </a:rPr>
              <a:t>CPU</a:t>
            </a:r>
          </a:p>
        </p:txBody>
      </p:sp>
      <p:sp>
        <p:nvSpPr>
          <p:cNvPr id="218290" name="Text Box 178"/>
          <p:cNvSpPr txBox="1">
            <a:spLocks noChangeArrowheads="1"/>
          </p:cNvSpPr>
          <p:nvPr/>
        </p:nvSpPr>
        <p:spPr bwMode="auto">
          <a:xfrm>
            <a:off x="76480" y="5718671"/>
            <a:ext cx="828753"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dirty="0">
                <a:effectLst/>
                <a:latin typeface="Arial" charset="0"/>
              </a:rPr>
              <a:t>SYSCTRL</a:t>
            </a:r>
          </a:p>
        </p:txBody>
      </p:sp>
      <p:sp>
        <p:nvSpPr>
          <p:cNvPr id="218291" name="Text Box 179"/>
          <p:cNvSpPr txBox="1">
            <a:spLocks noChangeArrowheads="1"/>
          </p:cNvSpPr>
          <p:nvPr/>
        </p:nvSpPr>
        <p:spPr bwMode="auto">
          <a:xfrm>
            <a:off x="326146" y="5433185"/>
            <a:ext cx="578685"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dirty="0">
                <a:effectLst/>
                <a:latin typeface="Arial" charset="0"/>
              </a:rPr>
              <a:t>eQEP1</a:t>
            </a:r>
          </a:p>
        </p:txBody>
      </p:sp>
      <p:sp>
        <p:nvSpPr>
          <p:cNvPr id="218295" name="Text Box 183"/>
          <p:cNvSpPr txBox="1">
            <a:spLocks noChangeArrowheads="1"/>
          </p:cNvSpPr>
          <p:nvPr/>
        </p:nvSpPr>
        <p:spPr bwMode="auto">
          <a:xfrm>
            <a:off x="2332814" y="5926517"/>
            <a:ext cx="884794"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dirty="0">
                <a:effectLst/>
                <a:latin typeface="Arial" charset="0"/>
              </a:rPr>
              <a:t>EMUSTOP</a:t>
            </a:r>
          </a:p>
        </p:txBody>
      </p:sp>
      <p:sp>
        <p:nvSpPr>
          <p:cNvPr id="218296" name="Text Box 184"/>
          <p:cNvSpPr txBox="1">
            <a:spLocks noChangeArrowheads="1"/>
          </p:cNvSpPr>
          <p:nvPr/>
        </p:nvSpPr>
        <p:spPr bwMode="auto">
          <a:xfrm>
            <a:off x="2230415" y="5641591"/>
            <a:ext cx="987193"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a:effectLst/>
                <a:latin typeface="Arial" charset="0"/>
              </a:rPr>
              <a:t>CLOCKFAIL</a:t>
            </a:r>
          </a:p>
        </p:txBody>
      </p:sp>
      <p:sp>
        <p:nvSpPr>
          <p:cNvPr id="218297" name="Text Box 185"/>
          <p:cNvSpPr txBox="1">
            <a:spLocks noChangeArrowheads="1"/>
          </p:cNvSpPr>
          <p:nvPr/>
        </p:nvSpPr>
        <p:spPr bwMode="auto">
          <a:xfrm>
            <a:off x="2238173" y="5344789"/>
            <a:ext cx="979435" cy="172355"/>
          </a:xfrm>
          <a:prstGeom prst="rect">
            <a:avLst/>
          </a:prstGeom>
          <a:noFill/>
          <a:ln w="12700">
            <a:noFill/>
            <a:miter lim="800000"/>
            <a:headEnd type="none" w="sm" len="sm"/>
            <a:tailEnd type="none" w="sm" len="sm"/>
          </a:ln>
          <a:effectLst/>
        </p:spPr>
        <p:txBody>
          <a:bodyPr wrap="none" lIns="0" tIns="0" rIns="0" bIns="0">
            <a:spAutoFit/>
          </a:bodyPr>
          <a:lstStyle/>
          <a:p>
            <a:r>
              <a:rPr lang="en-US" sz="1400" b="0" dirty="0">
                <a:effectLst/>
                <a:latin typeface="Arial" charset="0"/>
              </a:rPr>
              <a:t>EQEP1ERR</a:t>
            </a:r>
          </a:p>
        </p:txBody>
      </p:sp>
      <p:cxnSp>
        <p:nvCxnSpPr>
          <p:cNvPr id="63" name="Elbow Connector 62"/>
          <p:cNvCxnSpPr>
            <a:stCxn id="218248" idx="0"/>
            <a:endCxn id="218243" idx="3"/>
          </p:cNvCxnSpPr>
          <p:nvPr/>
        </p:nvCxnSpPr>
        <p:spPr bwMode="auto">
          <a:xfrm rot="16200000" flipV="1">
            <a:off x="5395890" y="3390335"/>
            <a:ext cx="431800" cy="1130300"/>
          </a:xfrm>
          <a:prstGeom prst="bentConnector2">
            <a:avLst/>
          </a:prstGeom>
          <a:solidFill>
            <a:schemeClr val="accent1"/>
          </a:solidFill>
          <a:ln w="12700" cap="flat" cmpd="sng" algn="ctr">
            <a:solidFill>
              <a:schemeClr val="tx1"/>
            </a:solidFill>
            <a:prstDash val="solid"/>
            <a:round/>
            <a:headEnd type="none" w="sm" len="sm"/>
            <a:tailEnd type="triangle"/>
          </a:ln>
          <a:effectLst/>
        </p:spPr>
      </p:cxnSp>
      <p:grpSp>
        <p:nvGrpSpPr>
          <p:cNvPr id="218268" name="Group 156"/>
          <p:cNvGrpSpPr>
            <a:grpSpLocks/>
          </p:cNvGrpSpPr>
          <p:nvPr/>
        </p:nvGrpSpPr>
        <p:grpSpPr bwMode="auto">
          <a:xfrm>
            <a:off x="249630" y="3299667"/>
            <a:ext cx="1066800" cy="838200"/>
            <a:chOff x="-184" y="3400"/>
            <a:chExt cx="672" cy="480"/>
          </a:xfrm>
        </p:grpSpPr>
        <p:sp>
          <p:nvSpPr>
            <p:cNvPr id="218269" name="Oval 157"/>
            <p:cNvSpPr>
              <a:spLocks noChangeArrowheads="1"/>
            </p:cNvSpPr>
            <p:nvPr/>
          </p:nvSpPr>
          <p:spPr bwMode="auto">
            <a:xfrm>
              <a:off x="-184" y="3400"/>
              <a:ext cx="672" cy="480"/>
            </a:xfrm>
            <a:prstGeom prst="ellipse">
              <a:avLst/>
            </a:prstGeom>
            <a:solidFill>
              <a:schemeClr val="accent2"/>
            </a:solidFill>
            <a:ln w="12700">
              <a:solidFill>
                <a:schemeClr val="tx1"/>
              </a:solidFill>
              <a:round/>
              <a:headEnd type="none" w="sm" len="sm"/>
              <a:tailEnd type="none" w="sm" len="sm"/>
            </a:ln>
            <a:effectLst/>
          </p:spPr>
          <p:txBody>
            <a:bodyPr wrap="none" anchor="ctr"/>
            <a:lstStyle/>
            <a:p>
              <a:endParaRPr lang="en-US">
                <a:effectLst/>
              </a:endParaRPr>
            </a:p>
          </p:txBody>
        </p:sp>
        <p:sp>
          <p:nvSpPr>
            <p:cNvPr id="218270" name="Text Box 158"/>
            <p:cNvSpPr txBox="1">
              <a:spLocks noChangeArrowheads="1"/>
            </p:cNvSpPr>
            <p:nvPr/>
          </p:nvSpPr>
          <p:spPr bwMode="auto">
            <a:xfrm>
              <a:off x="-155" y="3423"/>
              <a:ext cx="620" cy="388"/>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a:effectLst/>
                  <a:latin typeface="Arial" charset="0"/>
                </a:rPr>
                <a:t>Over</a:t>
              </a:r>
            </a:p>
            <a:p>
              <a:pPr algn="ctr">
                <a:spcBef>
                  <a:spcPct val="0"/>
                </a:spcBef>
              </a:pPr>
              <a:r>
                <a:rPr lang="en-US" sz="1600">
                  <a:effectLst/>
                  <a:latin typeface="Arial" charset="0"/>
                </a:rPr>
                <a:t>Current</a:t>
              </a:r>
            </a:p>
            <a:p>
              <a:pPr algn="ctr">
                <a:spcBef>
                  <a:spcPct val="0"/>
                </a:spcBef>
              </a:pPr>
              <a:r>
                <a:rPr lang="en-US" sz="1600">
                  <a:effectLst/>
                  <a:latin typeface="Arial" charset="0"/>
                </a:rPr>
                <a:t>Sensors</a:t>
              </a:r>
            </a:p>
          </p:txBody>
        </p:sp>
      </p:grpSp>
      <p:sp>
        <p:nvSpPr>
          <p:cNvPr id="46" name="Text Box 152"/>
          <p:cNvSpPr txBox="1">
            <a:spLocks noChangeArrowheads="1"/>
          </p:cNvSpPr>
          <p:nvPr/>
        </p:nvSpPr>
        <p:spPr bwMode="auto">
          <a:xfrm>
            <a:off x="857826" y="4972712"/>
            <a:ext cx="1141659"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TZ1 – TZ3</a:t>
            </a:r>
            <a:endParaRPr lang="en-US" sz="1600" dirty="0">
              <a:effectLst/>
              <a:latin typeface="Arial" charset="0"/>
            </a:endParaRPr>
          </a:p>
        </p:txBody>
      </p:sp>
      <p:sp>
        <p:nvSpPr>
          <p:cNvPr id="3" name="TextBox 2"/>
          <p:cNvSpPr txBox="1"/>
          <p:nvPr/>
        </p:nvSpPr>
        <p:spPr>
          <a:xfrm>
            <a:off x="770363" y="6527932"/>
            <a:ext cx="7596388" cy="289310"/>
          </a:xfrm>
          <a:prstGeom prst="rect">
            <a:avLst/>
          </a:prstGeom>
          <a:noFill/>
        </p:spPr>
        <p:txBody>
          <a:bodyPr wrap="square" rtlCol="0" anchor="ctr" anchorCtr="0">
            <a:spAutoFit/>
          </a:bodyPr>
          <a:lstStyle/>
          <a:p>
            <a:pPr algn="ctr"/>
            <a:r>
              <a:rPr lang="en-US" sz="1600" b="0" i="1" dirty="0">
                <a:solidFill>
                  <a:srgbClr val="FF0000"/>
                </a:solidFill>
                <a:latin typeface="Arial" panose="020B0604020202020204" pitchFamily="34" charset="0"/>
                <a:cs typeface="Arial" panose="020B0604020202020204" pitchFamily="34" charset="0"/>
              </a:rPr>
              <a:t>See </a:t>
            </a:r>
            <a:r>
              <a:rPr lang="en-US" sz="1600" b="0" i="1" dirty="0" smtClean="0">
                <a:solidFill>
                  <a:srgbClr val="FF0000"/>
                </a:solidFill>
                <a:latin typeface="Arial" panose="020B0604020202020204" pitchFamily="34" charset="0"/>
                <a:cs typeface="Arial" panose="020B0604020202020204" pitchFamily="34" charset="0"/>
              </a:rPr>
              <a:t>‘Trip-Zone </a:t>
            </a:r>
            <a:r>
              <a:rPr lang="en-US" sz="1600" b="0" i="1" dirty="0">
                <a:solidFill>
                  <a:srgbClr val="FF0000"/>
                </a:solidFill>
                <a:latin typeface="Arial" panose="020B0604020202020204" pitchFamily="34" charset="0"/>
                <a:cs typeface="Arial" panose="020B0604020202020204" pitchFamily="34" charset="0"/>
              </a:rPr>
              <a:t>Submodule Mode Control </a:t>
            </a:r>
            <a:r>
              <a:rPr lang="en-US" sz="1600" b="0" i="1" dirty="0" smtClean="0">
                <a:solidFill>
                  <a:srgbClr val="FF0000"/>
                </a:solidFill>
                <a:latin typeface="Arial" panose="020B0604020202020204" pitchFamily="34" charset="0"/>
                <a:cs typeface="Arial" panose="020B0604020202020204" pitchFamily="34" charset="0"/>
              </a:rPr>
              <a:t>Logic’ figure in F28004x TRM for details </a:t>
            </a:r>
            <a:endParaRPr lang="en-US" sz="1600" b="0" i="1" dirty="0" smtClean="0">
              <a:solidFill>
                <a:srgbClr val="FF0000"/>
              </a:solidFill>
              <a:effectLst/>
              <a:latin typeface="Arial" panose="020B0604020202020204" pitchFamily="34" charset="0"/>
              <a:cs typeface="Arial" panose="020B0604020202020204" pitchFamily="34" charset="0"/>
            </a:endParaRPr>
          </a:p>
        </p:txBody>
      </p:sp>
      <p:cxnSp>
        <p:nvCxnSpPr>
          <p:cNvPr id="5" name="Straight Connector 4"/>
          <p:cNvCxnSpPr>
            <a:stCxn id="3" idx="0"/>
          </p:cNvCxnSpPr>
          <p:nvPr/>
        </p:nvCxnSpPr>
        <p:spPr bwMode="auto">
          <a:xfrm flipV="1">
            <a:off x="4568557" y="6231962"/>
            <a:ext cx="0" cy="295970"/>
          </a:xfrm>
          <a:prstGeom prst="line">
            <a:avLst/>
          </a:prstGeom>
          <a:solidFill>
            <a:schemeClr val="accent1"/>
          </a:solidFill>
          <a:ln w="12700" cap="flat" cmpd="sng" algn="ctr">
            <a:solidFill>
              <a:schemeClr val="tx2"/>
            </a:solidFill>
            <a:prstDash val="dash"/>
            <a:round/>
            <a:headEnd type="none" w="sm" len="sm"/>
            <a:tailEnd type="none" w="sm" len="sm"/>
          </a:ln>
          <a:effectLst/>
        </p:spPr>
      </p:cxnSp>
    </p:spTree>
    <p:custDataLst>
      <p:tags r:id="rId1"/>
    </p:custDataLst>
    <p:extLst>
      <p:ext uri="{BB962C8B-B14F-4D97-AF65-F5344CB8AC3E}">
        <p14:creationId xmlns:p14="http://schemas.microsoft.com/office/powerpoint/2010/main" val="55109258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Trip-Zone Sub-Module Control Logic</a:t>
            </a:r>
          </a:p>
        </p:txBody>
      </p:sp>
      <p:grpSp>
        <p:nvGrpSpPr>
          <p:cNvPr id="27" name="Group 26"/>
          <p:cNvGrpSpPr/>
          <p:nvPr/>
        </p:nvGrpSpPr>
        <p:grpSpPr>
          <a:xfrm>
            <a:off x="158065" y="827655"/>
            <a:ext cx="8806812" cy="5752074"/>
            <a:chOff x="158065" y="827655"/>
            <a:chExt cx="8806812" cy="5752074"/>
          </a:xfrm>
        </p:grpSpPr>
        <p:pic>
          <p:nvPicPr>
            <p:cNvPr id="11274" name="Picture 10" descr="C:\Users\a0159284\AppData\Local\Temp\SNAGHTML17bbc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777" y="1535099"/>
              <a:ext cx="4301100" cy="2325444"/>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888" y="2948464"/>
              <a:ext cx="421042" cy="304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bwMode="auto">
            <a:xfrm flipH="1">
              <a:off x="5518418" y="3105510"/>
              <a:ext cx="303581" cy="0"/>
            </a:xfrm>
            <a:prstGeom prst="line">
              <a:avLst/>
            </a:prstGeom>
            <a:solidFill>
              <a:schemeClr val="accent1"/>
            </a:solidFill>
            <a:ln w="9525" cap="flat" cmpd="sng" algn="ctr">
              <a:solidFill>
                <a:schemeClr val="tx1"/>
              </a:solidFill>
              <a:prstDash val="solid"/>
              <a:round/>
              <a:headEnd type="oval" w="sm" len="sm"/>
              <a:tailEnd type="none" w="sm" len="sm"/>
            </a:ln>
            <a:effectLst/>
          </p:spPr>
        </p:cxnSp>
        <p:pic>
          <p:nvPicPr>
            <p:cNvPr id="11272" name="Picture 8" descr="C:\Users\a0159284\AppData\Local\Temp\SNAGHTML17b5c7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65" y="827655"/>
              <a:ext cx="4586114" cy="5752074"/>
            </a:xfrm>
            <a:prstGeom prst="rect">
              <a:avLst/>
            </a:prstGeom>
            <a:noFill/>
            <a:extLst>
              <a:ext uri="{909E8E84-426E-40DD-AFC4-6F175D3DCCD1}">
                <a14:hiddenFill xmlns:a14="http://schemas.microsoft.com/office/drawing/2010/main">
                  <a:solidFill>
                    <a:srgbClr val="FFFFFF"/>
                  </a:solidFill>
                </a14:hiddenFill>
              </a:ext>
            </a:extLst>
          </p:spPr>
        </p:pic>
        <p:pic>
          <p:nvPicPr>
            <p:cNvPr id="1127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455" y="4549841"/>
              <a:ext cx="2059865" cy="712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Straight Connector 17"/>
            <p:cNvCxnSpPr/>
            <p:nvPr/>
          </p:nvCxnSpPr>
          <p:spPr bwMode="auto">
            <a:xfrm>
              <a:off x="4735215" y="4768562"/>
              <a:ext cx="271166" cy="0"/>
            </a:xfrm>
            <a:prstGeom prst="line">
              <a:avLst/>
            </a:prstGeom>
            <a:solidFill>
              <a:schemeClr val="accent1"/>
            </a:solidFill>
            <a:ln w="9525" cap="flat" cmpd="sng" algn="ctr">
              <a:solidFill>
                <a:schemeClr val="tx1"/>
              </a:solidFill>
              <a:prstDash val="solid"/>
              <a:round/>
              <a:headEnd type="none" w="sm" len="sm"/>
              <a:tailEnd type="none" w="sm" len="sm"/>
            </a:ln>
            <a:effectLst/>
          </p:spPr>
        </p:cxnSp>
        <p:cxnSp>
          <p:nvCxnSpPr>
            <p:cNvPr id="26" name="Straight Connector 25"/>
            <p:cNvCxnSpPr/>
            <p:nvPr/>
          </p:nvCxnSpPr>
          <p:spPr bwMode="auto">
            <a:xfrm>
              <a:off x="4702801" y="2081162"/>
              <a:ext cx="271166" cy="0"/>
            </a:xfrm>
            <a:prstGeom prst="line">
              <a:avLst/>
            </a:prstGeom>
            <a:solidFill>
              <a:schemeClr val="accent1"/>
            </a:solidFill>
            <a:ln w="9525" cap="flat" cmpd="sng" algn="ctr">
              <a:solidFill>
                <a:schemeClr val="tx1"/>
              </a:solidFill>
              <a:prstDash val="solid"/>
              <a:round/>
              <a:headEnd type="none" w="sm" len="sm"/>
              <a:tailEnd type="none" w="sm" len="sm"/>
            </a:ln>
            <a:effectLst/>
          </p:spPr>
        </p:cxnSp>
        <p:cxnSp>
          <p:nvCxnSpPr>
            <p:cNvPr id="20" name="Elbow Connector 19"/>
            <p:cNvCxnSpPr/>
            <p:nvPr/>
          </p:nvCxnSpPr>
          <p:spPr bwMode="auto">
            <a:xfrm rot="16200000" flipH="1">
              <a:off x="4595162" y="2459967"/>
              <a:ext cx="950779" cy="193168"/>
            </a:xfrm>
            <a:prstGeom prst="bentConnector3">
              <a:avLst>
                <a:gd name="adj1" fmla="val 99501"/>
              </a:avLst>
            </a:prstGeom>
            <a:solidFill>
              <a:schemeClr val="accent1"/>
            </a:solidFill>
            <a:ln w="9525" cap="flat" cmpd="sng" algn="ctr">
              <a:solidFill>
                <a:schemeClr val="tx1"/>
              </a:solidFill>
              <a:prstDash val="solid"/>
              <a:round/>
              <a:headEnd type="none" w="sm" len="sm"/>
              <a:tailEnd type="none" w="sm" len="sm"/>
            </a:ln>
            <a:effectLst/>
          </p:spPr>
        </p:cxnSp>
        <p:cxnSp>
          <p:nvCxnSpPr>
            <p:cNvPr id="23" name="Elbow Connector 22"/>
            <p:cNvCxnSpPr/>
            <p:nvPr/>
          </p:nvCxnSpPr>
          <p:spPr bwMode="auto">
            <a:xfrm rot="5400000" flipH="1" flipV="1">
              <a:off x="4294343" y="3895770"/>
              <a:ext cx="1584831" cy="160755"/>
            </a:xfrm>
            <a:prstGeom prst="bentConnector3">
              <a:avLst>
                <a:gd name="adj1" fmla="val 99778"/>
              </a:avLst>
            </a:prstGeom>
            <a:solidFill>
              <a:schemeClr val="accent1"/>
            </a:solidFill>
            <a:ln w="9525"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2096975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Trip-Zone </a:t>
            </a:r>
            <a:r>
              <a:rPr lang="en-US" dirty="0" err="1" smtClean="0"/>
              <a:t>Driverlib</a:t>
            </a:r>
            <a:r>
              <a:rPr lang="en-US" dirty="0" smtClean="0"/>
              <a:t> Functions</a:t>
            </a:r>
            <a:endParaRPr lang="en-US" dirty="0"/>
          </a:p>
        </p:txBody>
      </p:sp>
      <p:sp>
        <p:nvSpPr>
          <p:cNvPr id="3" name="Content Placeholder 2"/>
          <p:cNvSpPr txBox="1">
            <a:spLocks/>
          </p:cNvSpPr>
          <p:nvPr/>
        </p:nvSpPr>
        <p:spPr>
          <a:xfrm>
            <a:off x="209445" y="835949"/>
            <a:ext cx="8724355" cy="2027048"/>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smtClean="0"/>
              <a:t>Enable / disable Trip-Zone signals</a:t>
            </a:r>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a:solidFill>
                  <a:schemeClr val="accent4">
                    <a:lumMod val="75000"/>
                  </a:schemeClr>
                </a:solidFill>
                <a:latin typeface="Arial" panose="020B0604020202020204" pitchFamily="34" charset="0"/>
                <a:cs typeface="Arial" panose="020B0604020202020204" pitchFamily="34" charset="0"/>
              </a:rPr>
              <a:t>EPWM_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TripZoneSignals</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tzSignal</a:t>
            </a:r>
            <a:r>
              <a:rPr lang="en-US" sz="2000" dirty="0" smtClean="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a:latin typeface="Arial" panose="020B0604020202020204" pitchFamily="34" charset="0"/>
                <a:cs typeface="Arial" panose="020B0604020202020204" pitchFamily="34" charset="0"/>
              </a:rPr>
              <a:t>Set Trip-Zone Action</a:t>
            </a: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err="1">
                <a:solidFill>
                  <a:schemeClr val="accent4">
                    <a:lumMod val="75000"/>
                  </a:schemeClr>
                </a:solidFill>
                <a:latin typeface="Arial" panose="020B0604020202020204" pitchFamily="34" charset="0"/>
                <a:cs typeface="Arial" panose="020B0604020202020204" pitchFamily="34" charset="0"/>
              </a:rPr>
              <a:t>EPWM_setTripZoneAction</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tzEvent</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tzAction</a:t>
            </a:r>
            <a:r>
              <a:rPr lang="en-US" sz="2000" dirty="0" smtClean="0">
                <a:solidFill>
                  <a:schemeClr val="accent4">
                    <a:lumMod val="75000"/>
                  </a:schemeClr>
                </a:solidFill>
                <a:latin typeface="Arial" panose="020B0604020202020204" pitchFamily="34" charset="0"/>
                <a:cs typeface="Arial" panose="020B0604020202020204" pitchFamily="34" charset="0"/>
              </a:rPr>
              <a:t>);</a:t>
            </a:r>
            <a:endParaRPr lang="en-US" sz="2000" dirty="0" smtClean="0"/>
          </a:p>
          <a:p>
            <a:pPr fontAlgn="auto">
              <a:lnSpc>
                <a:spcPct val="100000"/>
              </a:lnSpc>
              <a:spcBef>
                <a:spcPts val="0"/>
              </a:spcBef>
              <a:spcAft>
                <a:spcPts val="100"/>
              </a:spcAft>
            </a:pPr>
            <a:r>
              <a:rPr lang="en-US" sz="2000" dirty="0" smtClean="0"/>
              <a:t>Enable / disable Trip-Zone interrupts</a:t>
            </a:r>
            <a:endParaRPr lang="en-US" sz="2000" dirty="0"/>
          </a:p>
          <a:p>
            <a:pPr marL="0" indent="0" fontAlgn="auto">
              <a:lnSpc>
                <a:spcPct val="100000"/>
              </a:lnSpc>
              <a:spcBef>
                <a:spcPts val="0"/>
              </a:spcBef>
              <a:spcAft>
                <a:spcPts val="100"/>
              </a:spcAft>
              <a:buNone/>
            </a:pPr>
            <a:r>
              <a:rPr lang="en-US" sz="2000" dirty="0" smtClean="0">
                <a:solidFill>
                  <a:schemeClr val="accent4">
                    <a:lumMod val="75000"/>
                  </a:schemeClr>
                </a:solidFill>
                <a:latin typeface="Arial" panose="020B0604020202020204" pitchFamily="34" charset="0"/>
                <a:cs typeface="Arial" panose="020B0604020202020204" pitchFamily="34" charset="0"/>
              </a:rPr>
              <a:t>	EPWM_</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enable</a:t>
            </a:r>
            <a:r>
              <a:rPr lang="en-US" sz="2000" dirty="0" err="1"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disable</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TripZoneInterrupt</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tzInterrupt</a:t>
            </a:r>
            <a:r>
              <a:rPr lang="en-US" sz="2000" dirty="0" smtClean="0">
                <a:solidFill>
                  <a:schemeClr val="accent4">
                    <a:lumMod val="75000"/>
                  </a:schemeClr>
                </a:solidFill>
                <a:latin typeface="Arial" panose="020B0604020202020204" pitchFamily="34" charset="0"/>
                <a:cs typeface="Arial" panose="020B0604020202020204" pitchFamily="34" charset="0"/>
              </a:rPr>
              <a:t>);</a:t>
            </a:r>
          </a:p>
        </p:txBody>
      </p:sp>
      <p:sp>
        <p:nvSpPr>
          <p:cNvPr id="4" name="Content Placeholder 2"/>
          <p:cNvSpPr txBox="1">
            <a:spLocks/>
          </p:cNvSpPr>
          <p:nvPr/>
        </p:nvSpPr>
        <p:spPr>
          <a:xfrm>
            <a:off x="142670" y="3116637"/>
            <a:ext cx="8847284" cy="3567065"/>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is the </a:t>
            </a:r>
            <a:r>
              <a:rPr lang="en-US" sz="1800" b="0" dirty="0" err="1" smtClean="0"/>
              <a:t>ePWM</a:t>
            </a:r>
            <a:r>
              <a:rPr lang="en-US" sz="1800" b="0" dirty="0" smtClean="0"/>
              <a:t> base address: </a:t>
            </a:r>
            <a:r>
              <a:rPr lang="en-US" sz="1800" b="0" dirty="0" err="1" smtClean="0"/>
              <a:t>EPWM</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8)</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tzSignal</a:t>
            </a:r>
            <a:r>
              <a:rPr lang="en-US" sz="1800" b="0" dirty="0" smtClean="0">
                <a:sym typeface="Wingdings" panose="05000000000000000000" pitchFamily="2" charset="2"/>
              </a:rPr>
              <a:t> is </a:t>
            </a:r>
            <a:r>
              <a:rPr lang="en-US" sz="1800" b="0" dirty="0" smtClean="0"/>
              <a:t>logical OR values of:</a:t>
            </a:r>
            <a:endParaRPr lang="en-US" sz="1800" b="0" dirty="0" smtClean="0">
              <a:sym typeface="Wingdings" panose="05000000000000000000" pitchFamily="2" charset="2"/>
            </a:endParaRPr>
          </a:p>
          <a:p>
            <a:pPr marL="1257300" lvl="4" indent="-342900" fontAlgn="auto">
              <a:lnSpc>
                <a:spcPct val="100000"/>
              </a:lnSpc>
              <a:spcAft>
                <a:spcPts val="0"/>
              </a:spcAft>
            </a:pPr>
            <a:r>
              <a:rPr lang="en-US" sz="1800" b="0" dirty="0" err="1" smtClean="0">
                <a:sym typeface="Wingdings" panose="05000000000000000000" pitchFamily="2" charset="2"/>
              </a:rPr>
              <a:t>EPWM_TZ_SIGNAL_CBC</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1 to 6)</a:t>
            </a:r>
          </a:p>
          <a:p>
            <a:pPr marL="1257300" lvl="4" indent="-342900" fontAlgn="auto">
              <a:lnSpc>
                <a:spcPct val="100000"/>
              </a:lnSpc>
              <a:spcAft>
                <a:spcPts val="0"/>
              </a:spcAft>
            </a:pPr>
            <a:r>
              <a:rPr lang="en-US" sz="1800" b="0" dirty="0" err="1" smtClean="0">
                <a:sym typeface="Wingdings" panose="05000000000000000000" pitchFamily="2" charset="2"/>
              </a:rPr>
              <a:t>EPWM_TZ_SIGNAL_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DCAEVT2 or DCBEVT2) &lt;CBC&gt;</a:t>
            </a:r>
          </a:p>
          <a:p>
            <a:pPr marL="1257300" lvl="4" indent="-342900" fontAlgn="auto">
              <a:lnSpc>
                <a:spcPct val="100000"/>
              </a:lnSpc>
              <a:spcAft>
                <a:spcPts val="0"/>
              </a:spcAft>
            </a:pPr>
            <a:r>
              <a:rPr lang="en-US" sz="1800" b="0" dirty="0" err="1" smtClean="0">
                <a:sym typeface="Wingdings" panose="05000000000000000000" pitchFamily="2" charset="2"/>
              </a:rPr>
              <a:t>EPWM_TZ_SIGNAL_OSHT</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1 to 6)</a:t>
            </a:r>
          </a:p>
          <a:p>
            <a:pPr marL="1257300" lvl="4" indent="-342900" fontAlgn="auto">
              <a:lnSpc>
                <a:spcPct val="100000"/>
              </a:lnSpc>
              <a:spcAft>
                <a:spcPts val="0"/>
              </a:spcAft>
            </a:pPr>
            <a:r>
              <a:rPr lang="en-US" sz="1800" b="0" dirty="0" err="1" smtClean="0">
                <a:sym typeface="Wingdings" panose="05000000000000000000" pitchFamily="2" charset="2"/>
              </a:rPr>
              <a:t>EPWM_TZ_SIGNAL_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DCAEVT1 or DCBEVT1) &lt;OSHT&gt;</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tzEvent</a:t>
            </a:r>
            <a:r>
              <a:rPr lang="en-US" sz="1800" b="0" dirty="0">
                <a:sym typeface="Wingdings" panose="05000000000000000000" pitchFamily="2" charset="2"/>
              </a:rPr>
              <a:t> value </a:t>
            </a:r>
            <a:r>
              <a:rPr lang="en-US" sz="1800" b="0" dirty="0" smtClean="0">
                <a:sym typeface="Wingdings" panose="05000000000000000000" pitchFamily="2" charset="2"/>
              </a:rPr>
              <a:t>is: </a:t>
            </a:r>
            <a:r>
              <a:rPr lang="en-US" sz="1800" b="0" dirty="0" err="1" smtClean="0">
                <a:sym typeface="Wingdings" panose="05000000000000000000" pitchFamily="2" charset="2"/>
              </a:rPr>
              <a:t>EPWM_TZ_ACTION_EVENT_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TZA, TZB, DCAEVT1</a:t>
            </a:r>
            <a:r>
              <a:rPr lang="en-US" sz="1800" b="0" dirty="0">
                <a:sym typeface="Wingdings" panose="05000000000000000000" pitchFamily="2" charset="2"/>
              </a:rPr>
              <a:t>, </a:t>
            </a:r>
            <a:r>
              <a:rPr lang="en-US" sz="1800" b="0" dirty="0" smtClean="0">
                <a:sym typeface="Wingdings" panose="05000000000000000000" pitchFamily="2" charset="2"/>
              </a:rPr>
              <a:t>						DCAEVT2</a:t>
            </a:r>
            <a:r>
              <a:rPr lang="en-US" sz="1800" b="0" dirty="0">
                <a:sym typeface="Wingdings" panose="05000000000000000000" pitchFamily="2" charset="2"/>
              </a:rPr>
              <a:t>, DCBEVT1, or DCBEVT2)</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tzAction</a:t>
            </a:r>
            <a:r>
              <a:rPr lang="en-US" sz="1800" b="0" dirty="0" smtClean="0">
                <a:sym typeface="Wingdings" panose="05000000000000000000" pitchFamily="2" charset="2"/>
              </a:rPr>
              <a:t> value </a:t>
            </a:r>
            <a:r>
              <a:rPr lang="en-US" sz="1800" b="0" dirty="0">
                <a:sym typeface="Wingdings" panose="05000000000000000000" pitchFamily="2" charset="2"/>
              </a:rPr>
              <a:t>is: </a:t>
            </a:r>
            <a:r>
              <a:rPr lang="en-US" sz="1800" b="0" dirty="0" err="1" smtClean="0">
                <a:sym typeface="Wingdings" panose="05000000000000000000" pitchFamily="2" charset="2"/>
              </a:rPr>
              <a:t>EPWM_TZ_ACTION_</a:t>
            </a:r>
            <a:r>
              <a:rPr lang="en-US" sz="1800" b="0" dirty="0" err="1" smtClean="0">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HIGH_Z, HIGH, LOW, or </a:t>
            </a:r>
            <a:r>
              <a:rPr lang="en-US" sz="1800" b="0" dirty="0" smtClean="0">
                <a:sym typeface="Wingdings" panose="05000000000000000000" pitchFamily="2" charset="2"/>
              </a:rPr>
              <a:t>DISABLE)</a:t>
            </a:r>
            <a:endParaRPr lang="en-US" sz="1800" b="0" i="1" dirty="0" smtClean="0">
              <a:solidFill>
                <a:srgbClr val="00B050"/>
              </a:solidFill>
              <a:sym typeface="Wingdings" panose="05000000000000000000" pitchFamily="2" charset="2"/>
            </a:endParaRP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tzInterrupt</a:t>
            </a:r>
            <a:r>
              <a:rPr lang="en-US" sz="1800" b="0" dirty="0" smtClean="0">
                <a:sym typeface="Wingdings" panose="05000000000000000000" pitchFamily="2" charset="2"/>
              </a:rPr>
              <a:t> is logical OR values of: </a:t>
            </a:r>
            <a:r>
              <a:rPr lang="en-US" sz="1800" b="0" dirty="0" err="1" smtClean="0">
                <a:sym typeface="Wingdings" panose="05000000000000000000" pitchFamily="2" charset="2"/>
              </a:rPr>
              <a:t>EPWM_TZ_INTERRUPT_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a:t>
            </a:r>
            <a:r>
              <a:rPr lang="en-US" sz="1800" b="0" dirty="0">
                <a:sym typeface="Wingdings" panose="05000000000000000000" pitchFamily="2" charset="2"/>
              </a:rPr>
              <a:t>CBC, </a:t>
            </a:r>
            <a:r>
              <a:rPr lang="en-US" sz="1800" b="0" dirty="0" smtClean="0">
                <a:sym typeface="Wingdings" panose="05000000000000000000" pitchFamily="2" charset="2"/>
              </a:rPr>
              <a:t>OST, 				DCAEVT1</a:t>
            </a:r>
            <a:r>
              <a:rPr lang="en-US" sz="1800" b="0" dirty="0">
                <a:sym typeface="Wingdings" panose="05000000000000000000" pitchFamily="2" charset="2"/>
              </a:rPr>
              <a:t>, DCAEVT2, DCBEVT1, or </a:t>
            </a:r>
            <a:r>
              <a:rPr lang="en-US" sz="1800" b="0" dirty="0" smtClean="0">
                <a:sym typeface="Wingdings" panose="05000000000000000000" pitchFamily="2" charset="2"/>
              </a:rPr>
              <a:t>DCBEVT2)</a:t>
            </a:r>
          </a:p>
        </p:txBody>
      </p:sp>
    </p:spTree>
    <p:extLst>
      <p:ext uri="{BB962C8B-B14F-4D97-AF65-F5344CB8AC3E}">
        <p14:creationId xmlns:p14="http://schemas.microsoft.com/office/powerpoint/2010/main" val="4055281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Compare Trip Inputs</a:t>
            </a:r>
            <a:endParaRPr lang="en-US" dirty="0"/>
          </a:p>
        </p:txBody>
      </p:sp>
      <p:sp>
        <p:nvSpPr>
          <p:cNvPr id="120" name="Rectangle 119"/>
          <p:cNvSpPr/>
          <p:nvPr/>
        </p:nvSpPr>
        <p:spPr bwMode="auto">
          <a:xfrm>
            <a:off x="6222796" y="3732580"/>
            <a:ext cx="531265" cy="2755053"/>
          </a:xfrm>
          <a:prstGeom prst="rect">
            <a:avLst/>
          </a:prstGeom>
          <a:solidFill>
            <a:schemeClr val="accent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21" name="TextBox 120"/>
          <p:cNvSpPr txBox="1"/>
          <p:nvPr/>
        </p:nvSpPr>
        <p:spPr>
          <a:xfrm>
            <a:off x="347754" y="1168588"/>
            <a:ext cx="761747" cy="720197"/>
          </a:xfrm>
          <a:prstGeom prst="rect">
            <a:avLst/>
          </a:prstGeom>
          <a:solidFill>
            <a:schemeClr val="accent4">
              <a:lumMod val="40000"/>
              <a:lumOff val="60000"/>
            </a:schemeClr>
          </a:solidFill>
          <a:ln>
            <a:solidFill>
              <a:schemeClr val="tx1"/>
            </a:solidFill>
          </a:ln>
        </p:spPr>
        <p:txBody>
          <a:bodyPr wrap="none" lIns="91440" tIns="91440" rtlCol="0" anchor="ctr" anchorCtr="0">
            <a:spAutoFit/>
          </a:bodyPr>
          <a:lstStyle/>
          <a:p>
            <a:pPr algn="ctr"/>
            <a:r>
              <a:rPr lang="en-US" sz="1800" dirty="0" smtClean="0">
                <a:solidFill>
                  <a:schemeClr val="dk1"/>
                </a:solidFill>
                <a:effectLst/>
                <a:latin typeface="Arial" panose="020B0604020202020204" pitchFamily="34" charset="0"/>
                <a:cs typeface="Arial" panose="020B0604020202020204" pitchFamily="34" charset="0"/>
              </a:rPr>
              <a:t>GPIO</a:t>
            </a:r>
          </a:p>
          <a:p>
            <a:pPr algn="ctr"/>
            <a:r>
              <a:rPr lang="en-US" sz="1800" dirty="0" smtClean="0">
                <a:solidFill>
                  <a:schemeClr val="dk1"/>
                </a:solidFill>
                <a:effectLst/>
                <a:latin typeface="Arial" panose="020B0604020202020204" pitchFamily="34" charset="0"/>
                <a:cs typeface="Arial" panose="020B0604020202020204" pitchFamily="34" charset="0"/>
              </a:rPr>
              <a:t>MUX</a:t>
            </a:r>
          </a:p>
        </p:txBody>
      </p:sp>
      <p:sp>
        <p:nvSpPr>
          <p:cNvPr id="122" name="TextBox 121"/>
          <p:cNvSpPr txBox="1"/>
          <p:nvPr/>
        </p:nvSpPr>
        <p:spPr>
          <a:xfrm>
            <a:off x="1601815" y="1168588"/>
            <a:ext cx="915635" cy="720197"/>
          </a:xfrm>
          <a:prstGeom prst="rect">
            <a:avLst/>
          </a:prstGeom>
          <a:solidFill>
            <a:schemeClr val="accent4">
              <a:lumMod val="40000"/>
              <a:lumOff val="60000"/>
            </a:schemeClr>
          </a:solidFill>
          <a:ln>
            <a:solidFill>
              <a:schemeClr val="tx1"/>
            </a:solidFill>
          </a:ln>
        </p:spPr>
        <p:txBody>
          <a:bodyPr wrap="none" tIns="91440" rtlCol="0" anchor="ctr" anchorCtr="0">
            <a:spAutoFit/>
          </a:bodyPr>
          <a:lstStyle/>
          <a:p>
            <a:pPr algn="ctr"/>
            <a:r>
              <a:rPr lang="en-US" sz="1800" dirty="0" smtClean="0">
                <a:solidFill>
                  <a:schemeClr val="dk1"/>
                </a:solidFill>
                <a:effectLst/>
                <a:latin typeface="Arial" panose="020B0604020202020204" pitchFamily="34" charset="0"/>
                <a:cs typeface="Arial" panose="020B0604020202020204" pitchFamily="34" charset="0"/>
              </a:rPr>
              <a:t>INPUT</a:t>
            </a:r>
          </a:p>
          <a:p>
            <a:pPr algn="ctr"/>
            <a:r>
              <a:rPr lang="en-US" sz="1800" dirty="0" smtClean="0">
                <a:solidFill>
                  <a:schemeClr val="dk1"/>
                </a:solidFill>
                <a:effectLst/>
                <a:latin typeface="Arial" panose="020B0604020202020204" pitchFamily="34" charset="0"/>
                <a:cs typeface="Arial" panose="020B0604020202020204" pitchFamily="34" charset="0"/>
              </a:rPr>
              <a:t>X-BAR</a:t>
            </a:r>
          </a:p>
        </p:txBody>
      </p:sp>
      <p:sp>
        <p:nvSpPr>
          <p:cNvPr id="123" name="TextBox 122"/>
          <p:cNvSpPr txBox="1"/>
          <p:nvPr/>
        </p:nvSpPr>
        <p:spPr>
          <a:xfrm>
            <a:off x="1601815" y="2179425"/>
            <a:ext cx="915635" cy="720197"/>
          </a:xfrm>
          <a:prstGeom prst="rect">
            <a:avLst/>
          </a:prstGeom>
          <a:solidFill>
            <a:schemeClr val="accent4">
              <a:lumMod val="40000"/>
              <a:lumOff val="60000"/>
            </a:schemeClr>
          </a:solidFill>
          <a:ln>
            <a:solidFill>
              <a:schemeClr val="tx1"/>
            </a:solidFill>
          </a:ln>
        </p:spPr>
        <p:txBody>
          <a:bodyPr wrap="none" tIns="91440" rtlCol="0" anchor="ctr" anchorCtr="0">
            <a:spAutoFit/>
          </a:bodyPr>
          <a:lstStyle/>
          <a:p>
            <a:pPr algn="ctr"/>
            <a:r>
              <a:rPr lang="en-US" sz="1800" dirty="0" err="1" smtClean="0">
                <a:solidFill>
                  <a:schemeClr val="dk1"/>
                </a:solidFill>
                <a:effectLst/>
                <a:latin typeface="Arial" panose="020B0604020202020204" pitchFamily="34" charset="0"/>
                <a:cs typeface="Arial" panose="020B0604020202020204" pitchFamily="34" charset="0"/>
              </a:rPr>
              <a:t>ePWM</a:t>
            </a:r>
            <a:endParaRPr lang="en-US" sz="1800" dirty="0" smtClean="0">
              <a:solidFill>
                <a:schemeClr val="dk1"/>
              </a:solidFill>
              <a:effectLst/>
              <a:latin typeface="Arial" panose="020B0604020202020204" pitchFamily="34" charset="0"/>
              <a:cs typeface="Arial" panose="020B0604020202020204" pitchFamily="34" charset="0"/>
            </a:endParaRPr>
          </a:p>
          <a:p>
            <a:pPr algn="ctr"/>
            <a:r>
              <a:rPr lang="en-US" sz="1800" dirty="0" smtClean="0">
                <a:solidFill>
                  <a:schemeClr val="dk1"/>
                </a:solidFill>
                <a:effectLst/>
                <a:latin typeface="Arial" panose="020B0604020202020204" pitchFamily="34" charset="0"/>
                <a:cs typeface="Arial" panose="020B0604020202020204" pitchFamily="34" charset="0"/>
              </a:rPr>
              <a:t>X-BAR</a:t>
            </a:r>
          </a:p>
        </p:txBody>
      </p:sp>
      <p:sp>
        <p:nvSpPr>
          <p:cNvPr id="125" name="TextBox 124"/>
          <p:cNvSpPr txBox="1"/>
          <p:nvPr/>
        </p:nvSpPr>
        <p:spPr>
          <a:xfrm>
            <a:off x="7631726" y="1139214"/>
            <a:ext cx="1184940" cy="2225225"/>
          </a:xfrm>
          <a:prstGeom prst="rect">
            <a:avLst/>
          </a:prstGeom>
          <a:solidFill>
            <a:schemeClr val="accent4">
              <a:lumMod val="40000"/>
              <a:lumOff val="60000"/>
            </a:schemeClr>
          </a:solidFill>
          <a:ln>
            <a:solidFill>
              <a:schemeClr val="tx1"/>
            </a:solidFill>
          </a:ln>
        </p:spPr>
        <p:txBody>
          <a:bodyPr wrap="none" tIns="457200" bIns="457200" rtlCol="0" anchor="ctr" anchorCtr="0">
            <a:spAutoFit/>
          </a:bodyPr>
          <a:lstStyle/>
          <a:p>
            <a:pPr algn="ctr"/>
            <a:r>
              <a:rPr lang="en-US" sz="1800" dirty="0" smtClean="0">
                <a:solidFill>
                  <a:schemeClr val="dk1"/>
                </a:solidFill>
                <a:effectLst/>
                <a:latin typeface="Arial" panose="020B0604020202020204" pitchFamily="34" charset="0"/>
                <a:cs typeface="Arial" panose="020B0604020202020204" pitchFamily="34" charset="0"/>
              </a:rPr>
              <a:t>Digital</a:t>
            </a:r>
          </a:p>
          <a:p>
            <a:pPr algn="ctr"/>
            <a:r>
              <a:rPr lang="en-US" sz="1800" dirty="0" smtClean="0">
                <a:solidFill>
                  <a:schemeClr val="dk1"/>
                </a:solidFill>
                <a:effectLst/>
                <a:latin typeface="Arial" panose="020B0604020202020204" pitchFamily="34" charset="0"/>
                <a:cs typeface="Arial" panose="020B0604020202020204" pitchFamily="34" charset="0"/>
              </a:rPr>
              <a:t>Compare</a:t>
            </a:r>
          </a:p>
          <a:p>
            <a:pPr algn="ctr"/>
            <a:r>
              <a:rPr lang="en-US" sz="1800" dirty="0" smtClean="0">
                <a:solidFill>
                  <a:schemeClr val="dk1"/>
                </a:solidFill>
                <a:effectLst/>
                <a:latin typeface="Arial" panose="020B0604020202020204" pitchFamily="34" charset="0"/>
                <a:cs typeface="Arial" panose="020B0604020202020204" pitchFamily="34" charset="0"/>
              </a:rPr>
              <a:t>Sub-</a:t>
            </a:r>
          </a:p>
          <a:p>
            <a:pPr algn="ctr"/>
            <a:r>
              <a:rPr lang="en-US" sz="1800" dirty="0" smtClean="0">
                <a:solidFill>
                  <a:schemeClr val="dk1"/>
                </a:solidFill>
                <a:effectLst/>
                <a:latin typeface="Arial" panose="020B0604020202020204" pitchFamily="34" charset="0"/>
                <a:cs typeface="Arial" panose="020B0604020202020204" pitchFamily="34" charset="0"/>
              </a:rPr>
              <a:t>Module</a:t>
            </a:r>
          </a:p>
        </p:txBody>
      </p:sp>
      <p:cxnSp>
        <p:nvCxnSpPr>
          <p:cNvPr id="244" name="Straight Arrow Connector 243"/>
          <p:cNvCxnSpPr/>
          <p:nvPr/>
        </p:nvCxnSpPr>
        <p:spPr bwMode="auto">
          <a:xfrm>
            <a:off x="3124610" y="1230268"/>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5" name="Straight Arrow Connector 244"/>
          <p:cNvCxnSpPr/>
          <p:nvPr/>
        </p:nvCxnSpPr>
        <p:spPr bwMode="auto">
          <a:xfrm>
            <a:off x="3124610" y="1415342"/>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6" name="Straight Arrow Connector 245"/>
          <p:cNvCxnSpPr/>
          <p:nvPr/>
        </p:nvCxnSpPr>
        <p:spPr bwMode="auto">
          <a:xfrm>
            <a:off x="3124610" y="1600416"/>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7" name="Straight Arrow Connector 246"/>
          <p:cNvCxnSpPr/>
          <p:nvPr/>
        </p:nvCxnSpPr>
        <p:spPr bwMode="auto">
          <a:xfrm>
            <a:off x="3124610" y="1785490"/>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8" name="Straight Arrow Connector 247"/>
          <p:cNvCxnSpPr/>
          <p:nvPr/>
        </p:nvCxnSpPr>
        <p:spPr bwMode="auto">
          <a:xfrm>
            <a:off x="3124610" y="1970564"/>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9" name="Straight Arrow Connector 248"/>
          <p:cNvCxnSpPr/>
          <p:nvPr/>
        </p:nvCxnSpPr>
        <p:spPr bwMode="auto">
          <a:xfrm>
            <a:off x="3124610" y="2155638"/>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0" name="Straight Arrow Connector 249"/>
          <p:cNvCxnSpPr/>
          <p:nvPr/>
        </p:nvCxnSpPr>
        <p:spPr bwMode="auto">
          <a:xfrm>
            <a:off x="3124610" y="2340712"/>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1" name="Straight Arrow Connector 250"/>
          <p:cNvCxnSpPr/>
          <p:nvPr/>
        </p:nvCxnSpPr>
        <p:spPr bwMode="auto">
          <a:xfrm>
            <a:off x="3124610" y="2525786"/>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2" name="Straight Arrow Connector 251"/>
          <p:cNvCxnSpPr/>
          <p:nvPr/>
        </p:nvCxnSpPr>
        <p:spPr bwMode="auto">
          <a:xfrm>
            <a:off x="3124610" y="2710860"/>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3" name="Straight Arrow Connector 252"/>
          <p:cNvCxnSpPr/>
          <p:nvPr/>
        </p:nvCxnSpPr>
        <p:spPr bwMode="auto">
          <a:xfrm>
            <a:off x="3124610" y="2895934"/>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4" name="Straight Arrow Connector 253"/>
          <p:cNvCxnSpPr/>
          <p:nvPr/>
        </p:nvCxnSpPr>
        <p:spPr bwMode="auto">
          <a:xfrm>
            <a:off x="3124610" y="3081008"/>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5" name="Straight Arrow Connector 254"/>
          <p:cNvCxnSpPr/>
          <p:nvPr/>
        </p:nvCxnSpPr>
        <p:spPr bwMode="auto">
          <a:xfrm>
            <a:off x="3124610" y="3266083"/>
            <a:ext cx="39465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57" name="TextBox 256"/>
          <p:cNvSpPr txBox="1"/>
          <p:nvPr/>
        </p:nvSpPr>
        <p:spPr>
          <a:xfrm>
            <a:off x="5629145" y="1041000"/>
            <a:ext cx="1278363"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 &amp; TZ1</a:t>
            </a:r>
          </a:p>
        </p:txBody>
      </p:sp>
      <p:sp>
        <p:nvSpPr>
          <p:cNvPr id="258" name="TextBox 257"/>
          <p:cNvSpPr txBox="1"/>
          <p:nvPr/>
        </p:nvSpPr>
        <p:spPr>
          <a:xfrm>
            <a:off x="5629145" y="1226162"/>
            <a:ext cx="1278363"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TRIPIN2 &amp; TZ2</a:t>
            </a:r>
          </a:p>
        </p:txBody>
      </p:sp>
      <p:sp>
        <p:nvSpPr>
          <p:cNvPr id="259" name="TextBox 258"/>
          <p:cNvSpPr txBox="1"/>
          <p:nvPr/>
        </p:nvSpPr>
        <p:spPr>
          <a:xfrm>
            <a:off x="5629145" y="1411324"/>
            <a:ext cx="1278363"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TRIPIN3 &amp; TZ3</a:t>
            </a:r>
          </a:p>
        </p:txBody>
      </p:sp>
      <p:sp>
        <p:nvSpPr>
          <p:cNvPr id="260" name="TextBox 259"/>
          <p:cNvSpPr txBox="1"/>
          <p:nvPr/>
        </p:nvSpPr>
        <p:spPr>
          <a:xfrm>
            <a:off x="6132937" y="1596486"/>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TRIPIN6</a:t>
            </a:r>
          </a:p>
        </p:txBody>
      </p:sp>
      <p:sp>
        <p:nvSpPr>
          <p:cNvPr id="261" name="TextBox 260"/>
          <p:cNvSpPr txBox="1"/>
          <p:nvPr/>
        </p:nvSpPr>
        <p:spPr>
          <a:xfrm>
            <a:off x="6132937" y="1781648"/>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TRIPIN4</a:t>
            </a:r>
          </a:p>
        </p:txBody>
      </p:sp>
      <p:sp>
        <p:nvSpPr>
          <p:cNvPr id="262" name="TextBox 261"/>
          <p:cNvSpPr txBox="1"/>
          <p:nvPr/>
        </p:nvSpPr>
        <p:spPr>
          <a:xfrm>
            <a:off x="6132937" y="1966810"/>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TRIPIN5</a:t>
            </a:r>
          </a:p>
        </p:txBody>
      </p:sp>
      <p:sp>
        <p:nvSpPr>
          <p:cNvPr id="263" name="TextBox 262"/>
          <p:cNvSpPr txBox="1"/>
          <p:nvPr/>
        </p:nvSpPr>
        <p:spPr>
          <a:xfrm>
            <a:off x="6132937" y="2151972"/>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TRIPIN7</a:t>
            </a:r>
          </a:p>
        </p:txBody>
      </p:sp>
      <p:sp>
        <p:nvSpPr>
          <p:cNvPr id="264" name="TextBox 263"/>
          <p:cNvSpPr txBox="1"/>
          <p:nvPr/>
        </p:nvSpPr>
        <p:spPr>
          <a:xfrm>
            <a:off x="6132937" y="2337134"/>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TRIPIN8</a:t>
            </a:r>
          </a:p>
        </p:txBody>
      </p:sp>
      <p:sp>
        <p:nvSpPr>
          <p:cNvPr id="265" name="TextBox 264"/>
          <p:cNvSpPr txBox="1"/>
          <p:nvPr/>
        </p:nvSpPr>
        <p:spPr>
          <a:xfrm>
            <a:off x="6132937" y="2522296"/>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TRIPIN9</a:t>
            </a:r>
          </a:p>
        </p:txBody>
      </p:sp>
      <p:sp>
        <p:nvSpPr>
          <p:cNvPr id="266" name="TextBox 265"/>
          <p:cNvSpPr txBox="1"/>
          <p:nvPr/>
        </p:nvSpPr>
        <p:spPr>
          <a:xfrm>
            <a:off x="6047977" y="2707458"/>
            <a:ext cx="85953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TRIPIN10</a:t>
            </a:r>
          </a:p>
        </p:txBody>
      </p:sp>
      <p:sp>
        <p:nvSpPr>
          <p:cNvPr id="267" name="TextBox 266"/>
          <p:cNvSpPr txBox="1"/>
          <p:nvPr/>
        </p:nvSpPr>
        <p:spPr>
          <a:xfrm>
            <a:off x="6059391" y="2892620"/>
            <a:ext cx="848117"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TRIPIN11</a:t>
            </a:r>
          </a:p>
        </p:txBody>
      </p:sp>
      <p:sp>
        <p:nvSpPr>
          <p:cNvPr id="268" name="TextBox 267"/>
          <p:cNvSpPr txBox="1"/>
          <p:nvPr/>
        </p:nvSpPr>
        <p:spPr>
          <a:xfrm>
            <a:off x="6047977" y="3077784"/>
            <a:ext cx="85953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TRIPIN12</a:t>
            </a:r>
          </a:p>
        </p:txBody>
      </p:sp>
      <p:cxnSp>
        <p:nvCxnSpPr>
          <p:cNvPr id="140" name="Straight Connector 139"/>
          <p:cNvCxnSpPr/>
          <p:nvPr/>
        </p:nvCxnSpPr>
        <p:spPr bwMode="auto">
          <a:xfrm>
            <a:off x="3124610" y="1226162"/>
            <a:ext cx="0" cy="565858"/>
          </a:xfrm>
          <a:prstGeom prst="line">
            <a:avLst/>
          </a:prstGeom>
          <a:solidFill>
            <a:schemeClr val="accent1"/>
          </a:solidFill>
          <a:ln w="50800" cap="flat" cmpd="sng" algn="ctr">
            <a:solidFill>
              <a:schemeClr val="tx1"/>
            </a:solidFill>
            <a:prstDash val="solid"/>
            <a:round/>
            <a:headEnd type="none" w="sm" len="sm"/>
            <a:tailEnd type="none" w="sm" len="sm"/>
          </a:ln>
          <a:effectLst/>
        </p:spPr>
      </p:cxnSp>
      <p:cxnSp>
        <p:nvCxnSpPr>
          <p:cNvPr id="141" name="Straight Connector 140"/>
          <p:cNvCxnSpPr/>
          <p:nvPr/>
        </p:nvCxnSpPr>
        <p:spPr bwMode="auto">
          <a:xfrm>
            <a:off x="3124610" y="1966810"/>
            <a:ext cx="0" cy="1304035"/>
          </a:xfrm>
          <a:prstGeom prst="line">
            <a:avLst/>
          </a:prstGeom>
          <a:solidFill>
            <a:schemeClr val="accent1"/>
          </a:solidFill>
          <a:ln w="50800" cap="flat" cmpd="sng" algn="ctr">
            <a:solidFill>
              <a:schemeClr val="tx1"/>
            </a:solidFill>
            <a:prstDash val="solid"/>
            <a:round/>
            <a:headEnd type="none" w="sm" len="sm"/>
            <a:tailEnd type="none" w="sm" len="sm"/>
          </a:ln>
          <a:effectLst/>
        </p:spPr>
      </p:cxnSp>
      <p:cxnSp>
        <p:nvCxnSpPr>
          <p:cNvPr id="142" name="Straight Connector 141"/>
          <p:cNvCxnSpPr/>
          <p:nvPr/>
        </p:nvCxnSpPr>
        <p:spPr bwMode="auto">
          <a:xfrm>
            <a:off x="3276400" y="1231448"/>
            <a:ext cx="0" cy="3090196"/>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43" name="Straight Connector 142"/>
          <p:cNvCxnSpPr/>
          <p:nvPr/>
        </p:nvCxnSpPr>
        <p:spPr bwMode="auto">
          <a:xfrm>
            <a:off x="3372615" y="1419614"/>
            <a:ext cx="0" cy="3083085"/>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44" name="Straight Connector 143"/>
          <p:cNvCxnSpPr/>
          <p:nvPr/>
        </p:nvCxnSpPr>
        <p:spPr bwMode="auto">
          <a:xfrm>
            <a:off x="3468830" y="1597208"/>
            <a:ext cx="0" cy="3090653"/>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46" name="Straight Connector 145"/>
          <p:cNvCxnSpPr/>
          <p:nvPr/>
        </p:nvCxnSpPr>
        <p:spPr bwMode="auto">
          <a:xfrm>
            <a:off x="3565045" y="1780088"/>
            <a:ext cx="0" cy="3092935"/>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47" name="Straight Connector 146"/>
          <p:cNvCxnSpPr/>
          <p:nvPr/>
        </p:nvCxnSpPr>
        <p:spPr bwMode="auto">
          <a:xfrm>
            <a:off x="3661260" y="1962968"/>
            <a:ext cx="0" cy="3098971"/>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49" name="Straight Connector 148"/>
          <p:cNvCxnSpPr/>
          <p:nvPr/>
        </p:nvCxnSpPr>
        <p:spPr bwMode="auto">
          <a:xfrm>
            <a:off x="3757475" y="2156420"/>
            <a:ext cx="0" cy="3090593"/>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50" name="Straight Connector 149"/>
          <p:cNvCxnSpPr/>
          <p:nvPr/>
        </p:nvCxnSpPr>
        <p:spPr bwMode="auto">
          <a:xfrm>
            <a:off x="3853690" y="2344586"/>
            <a:ext cx="0" cy="3088371"/>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51" name="Straight Connector 150"/>
          <p:cNvCxnSpPr/>
          <p:nvPr/>
        </p:nvCxnSpPr>
        <p:spPr bwMode="auto">
          <a:xfrm>
            <a:off x="3949905" y="2527466"/>
            <a:ext cx="0" cy="3089695"/>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75" name="Straight Connector 174"/>
          <p:cNvCxnSpPr/>
          <p:nvPr/>
        </p:nvCxnSpPr>
        <p:spPr bwMode="auto">
          <a:xfrm>
            <a:off x="4046120" y="2705060"/>
            <a:ext cx="0" cy="3097175"/>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77" name="Straight Connector 176"/>
          <p:cNvCxnSpPr/>
          <p:nvPr/>
        </p:nvCxnSpPr>
        <p:spPr bwMode="auto">
          <a:xfrm>
            <a:off x="4142335" y="2898512"/>
            <a:ext cx="0" cy="3085483"/>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79" name="Straight Connector 178"/>
          <p:cNvCxnSpPr/>
          <p:nvPr/>
        </p:nvCxnSpPr>
        <p:spPr bwMode="auto">
          <a:xfrm>
            <a:off x="4238550" y="3076106"/>
            <a:ext cx="0" cy="3098707"/>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80" name="Straight Connector 179"/>
          <p:cNvCxnSpPr/>
          <p:nvPr/>
        </p:nvCxnSpPr>
        <p:spPr bwMode="auto">
          <a:xfrm>
            <a:off x="4356710" y="3266754"/>
            <a:ext cx="0" cy="3093800"/>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182" name="Straight Connector 181"/>
          <p:cNvCxnSpPr>
            <a:stCxn id="122" idx="3"/>
          </p:cNvCxnSpPr>
          <p:nvPr/>
        </p:nvCxnSpPr>
        <p:spPr bwMode="auto">
          <a:xfrm>
            <a:off x="2517450" y="1528687"/>
            <a:ext cx="578810" cy="0"/>
          </a:xfrm>
          <a:prstGeom prst="line">
            <a:avLst/>
          </a:prstGeom>
          <a:solidFill>
            <a:schemeClr val="accent1"/>
          </a:solidFill>
          <a:ln w="50800" cap="flat" cmpd="sng" algn="ctr">
            <a:solidFill>
              <a:schemeClr val="tx1"/>
            </a:solidFill>
            <a:prstDash val="solid"/>
            <a:round/>
            <a:headEnd type="none" w="sm" len="sm"/>
            <a:tailEnd type="triangle" w="med" len="med"/>
          </a:ln>
          <a:effectLst/>
        </p:spPr>
      </p:cxnSp>
      <p:cxnSp>
        <p:nvCxnSpPr>
          <p:cNvPr id="183" name="Straight Connector 182"/>
          <p:cNvCxnSpPr>
            <a:stCxn id="121" idx="3"/>
            <a:endCxn id="122" idx="1"/>
          </p:cNvCxnSpPr>
          <p:nvPr/>
        </p:nvCxnSpPr>
        <p:spPr bwMode="auto">
          <a:xfrm>
            <a:off x="1109501" y="1528687"/>
            <a:ext cx="492314" cy="0"/>
          </a:xfrm>
          <a:prstGeom prst="line">
            <a:avLst/>
          </a:prstGeom>
          <a:solidFill>
            <a:schemeClr val="accent1"/>
          </a:solidFill>
          <a:ln w="50800" cap="flat" cmpd="sng" algn="ctr">
            <a:solidFill>
              <a:schemeClr val="tx1"/>
            </a:solidFill>
            <a:prstDash val="solid"/>
            <a:round/>
            <a:headEnd type="none" w="sm" len="sm"/>
            <a:tailEnd type="triangle" w="med" len="med"/>
          </a:ln>
          <a:effectLst/>
        </p:spPr>
      </p:cxnSp>
      <p:cxnSp>
        <p:nvCxnSpPr>
          <p:cNvPr id="184" name="Straight Connector 183"/>
          <p:cNvCxnSpPr>
            <a:stCxn id="123" idx="3"/>
          </p:cNvCxnSpPr>
          <p:nvPr/>
        </p:nvCxnSpPr>
        <p:spPr bwMode="auto">
          <a:xfrm flipV="1">
            <a:off x="2517450" y="2539523"/>
            <a:ext cx="578810" cy="1"/>
          </a:xfrm>
          <a:prstGeom prst="line">
            <a:avLst/>
          </a:prstGeom>
          <a:solidFill>
            <a:schemeClr val="accent1"/>
          </a:solidFill>
          <a:ln w="50800" cap="flat" cmpd="sng" algn="ctr">
            <a:solidFill>
              <a:schemeClr val="tx1"/>
            </a:solidFill>
            <a:prstDash val="solid"/>
            <a:round/>
            <a:headEnd type="none" w="sm" len="sm"/>
            <a:tailEnd type="triangle" w="med" len="med"/>
          </a:ln>
          <a:effectLst/>
        </p:spPr>
      </p:cxnSp>
      <p:cxnSp>
        <p:nvCxnSpPr>
          <p:cNvPr id="185" name="Straight Connector 184"/>
          <p:cNvCxnSpPr/>
          <p:nvPr/>
        </p:nvCxnSpPr>
        <p:spPr bwMode="auto">
          <a:xfrm>
            <a:off x="7102866" y="1155747"/>
            <a:ext cx="0" cy="2545969"/>
          </a:xfrm>
          <a:prstGeom prst="line">
            <a:avLst/>
          </a:prstGeom>
          <a:solidFill>
            <a:schemeClr val="accent1"/>
          </a:solidFill>
          <a:ln w="50800" cap="flat" cmpd="sng" algn="ctr">
            <a:solidFill>
              <a:schemeClr val="tx1"/>
            </a:solidFill>
            <a:prstDash val="solid"/>
            <a:round/>
            <a:headEnd type="none" w="sm" len="sm"/>
            <a:tailEnd type="none" w="sm" len="sm"/>
          </a:ln>
          <a:effectLst/>
        </p:spPr>
      </p:cxnSp>
      <p:cxnSp>
        <p:nvCxnSpPr>
          <p:cNvPr id="225" name="Straight Connector 224"/>
          <p:cNvCxnSpPr/>
          <p:nvPr/>
        </p:nvCxnSpPr>
        <p:spPr bwMode="auto">
          <a:xfrm>
            <a:off x="7120944" y="2245160"/>
            <a:ext cx="507735" cy="0"/>
          </a:xfrm>
          <a:prstGeom prst="line">
            <a:avLst/>
          </a:prstGeom>
          <a:solidFill>
            <a:schemeClr val="accent1"/>
          </a:solidFill>
          <a:ln w="50800" cap="flat" cmpd="sng" algn="ctr">
            <a:solidFill>
              <a:schemeClr val="tx1"/>
            </a:solidFill>
            <a:prstDash val="solid"/>
            <a:round/>
            <a:headEnd type="none" w="sm" len="sm"/>
            <a:tailEnd type="triangle" w="med" len="med"/>
          </a:ln>
          <a:effectLst/>
        </p:spPr>
      </p:cxnSp>
      <p:cxnSp>
        <p:nvCxnSpPr>
          <p:cNvPr id="126" name="Straight Arrow Connector 125"/>
          <p:cNvCxnSpPr/>
          <p:nvPr/>
        </p:nvCxnSpPr>
        <p:spPr bwMode="auto">
          <a:xfrm flipH="1">
            <a:off x="3276400" y="4321643"/>
            <a:ext cx="3087793"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27" name="Straight Arrow Connector 126"/>
          <p:cNvCxnSpPr/>
          <p:nvPr/>
        </p:nvCxnSpPr>
        <p:spPr bwMode="auto">
          <a:xfrm flipH="1">
            <a:off x="3372615" y="4506717"/>
            <a:ext cx="2986330"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28" name="Straight Arrow Connector 127"/>
          <p:cNvCxnSpPr/>
          <p:nvPr/>
        </p:nvCxnSpPr>
        <p:spPr bwMode="auto">
          <a:xfrm flipH="1">
            <a:off x="3468830" y="4691791"/>
            <a:ext cx="2890115"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29" name="Straight Arrow Connector 128"/>
          <p:cNvCxnSpPr/>
          <p:nvPr/>
        </p:nvCxnSpPr>
        <p:spPr bwMode="auto">
          <a:xfrm flipH="1">
            <a:off x="3565045" y="4876865"/>
            <a:ext cx="2793900"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0" name="Straight Arrow Connector 129"/>
          <p:cNvCxnSpPr/>
          <p:nvPr/>
        </p:nvCxnSpPr>
        <p:spPr bwMode="auto">
          <a:xfrm flipH="1">
            <a:off x="3661260" y="5061939"/>
            <a:ext cx="2697685"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1" name="Straight Arrow Connector 130"/>
          <p:cNvCxnSpPr/>
          <p:nvPr/>
        </p:nvCxnSpPr>
        <p:spPr bwMode="auto">
          <a:xfrm flipH="1">
            <a:off x="3757475" y="5247013"/>
            <a:ext cx="2606718"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2" name="Straight Arrow Connector 131"/>
          <p:cNvCxnSpPr/>
          <p:nvPr/>
        </p:nvCxnSpPr>
        <p:spPr bwMode="auto">
          <a:xfrm flipH="1">
            <a:off x="3853690" y="5432087"/>
            <a:ext cx="2505255"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3" name="Straight Arrow Connector 132"/>
          <p:cNvCxnSpPr/>
          <p:nvPr/>
        </p:nvCxnSpPr>
        <p:spPr bwMode="auto">
          <a:xfrm flipH="1">
            <a:off x="3949905" y="5617161"/>
            <a:ext cx="2409040"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4" name="Straight Arrow Connector 133"/>
          <p:cNvCxnSpPr/>
          <p:nvPr/>
        </p:nvCxnSpPr>
        <p:spPr bwMode="auto">
          <a:xfrm flipH="1">
            <a:off x="4046120" y="5802235"/>
            <a:ext cx="2312825"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5" name="Straight Arrow Connector 134"/>
          <p:cNvCxnSpPr/>
          <p:nvPr/>
        </p:nvCxnSpPr>
        <p:spPr bwMode="auto">
          <a:xfrm flipH="1">
            <a:off x="4142335" y="5987309"/>
            <a:ext cx="2216610"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6" name="Straight Arrow Connector 135"/>
          <p:cNvCxnSpPr/>
          <p:nvPr/>
        </p:nvCxnSpPr>
        <p:spPr bwMode="auto">
          <a:xfrm flipH="1">
            <a:off x="4238550" y="6172383"/>
            <a:ext cx="2120395"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37" name="Straight Arrow Connector 136"/>
          <p:cNvCxnSpPr/>
          <p:nvPr/>
        </p:nvCxnSpPr>
        <p:spPr bwMode="auto">
          <a:xfrm flipH="1">
            <a:off x="4356710" y="6357458"/>
            <a:ext cx="2007483"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sp>
        <p:nvSpPr>
          <p:cNvPr id="269" name="TextBox 268"/>
          <p:cNvSpPr txBox="1"/>
          <p:nvPr/>
        </p:nvSpPr>
        <p:spPr>
          <a:xfrm flipH="1">
            <a:off x="4876470" y="4132375"/>
            <a:ext cx="1278363"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 &amp; TZ1</a:t>
            </a:r>
          </a:p>
        </p:txBody>
      </p:sp>
      <p:sp>
        <p:nvSpPr>
          <p:cNvPr id="270" name="TextBox 269"/>
          <p:cNvSpPr txBox="1"/>
          <p:nvPr/>
        </p:nvSpPr>
        <p:spPr>
          <a:xfrm flipH="1">
            <a:off x="4876470" y="4317537"/>
            <a:ext cx="1278363"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TRIPIN2 &amp; TZ2</a:t>
            </a:r>
          </a:p>
        </p:txBody>
      </p:sp>
      <p:sp>
        <p:nvSpPr>
          <p:cNvPr id="271" name="TextBox 270"/>
          <p:cNvSpPr txBox="1"/>
          <p:nvPr/>
        </p:nvSpPr>
        <p:spPr>
          <a:xfrm flipH="1">
            <a:off x="4876470" y="4502699"/>
            <a:ext cx="1278363"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TRIPIN3 &amp; TZ3</a:t>
            </a:r>
          </a:p>
        </p:txBody>
      </p:sp>
      <p:sp>
        <p:nvSpPr>
          <p:cNvPr id="272" name="TextBox 271"/>
          <p:cNvSpPr txBox="1"/>
          <p:nvPr/>
        </p:nvSpPr>
        <p:spPr>
          <a:xfrm flipH="1">
            <a:off x="5380262" y="4687861"/>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TRIPIN6</a:t>
            </a:r>
          </a:p>
        </p:txBody>
      </p:sp>
      <p:sp>
        <p:nvSpPr>
          <p:cNvPr id="273" name="TextBox 272"/>
          <p:cNvSpPr txBox="1"/>
          <p:nvPr/>
        </p:nvSpPr>
        <p:spPr>
          <a:xfrm flipH="1">
            <a:off x="5380262" y="4873023"/>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TRIPIN4</a:t>
            </a:r>
          </a:p>
        </p:txBody>
      </p:sp>
      <p:sp>
        <p:nvSpPr>
          <p:cNvPr id="274" name="TextBox 273"/>
          <p:cNvSpPr txBox="1"/>
          <p:nvPr/>
        </p:nvSpPr>
        <p:spPr>
          <a:xfrm flipH="1">
            <a:off x="5380262" y="5058185"/>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TRIPIN5</a:t>
            </a:r>
          </a:p>
        </p:txBody>
      </p:sp>
      <p:sp>
        <p:nvSpPr>
          <p:cNvPr id="275" name="TextBox 274"/>
          <p:cNvSpPr txBox="1"/>
          <p:nvPr/>
        </p:nvSpPr>
        <p:spPr>
          <a:xfrm flipH="1">
            <a:off x="5380262" y="5243347"/>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TRIPIN7</a:t>
            </a:r>
          </a:p>
        </p:txBody>
      </p:sp>
      <p:sp>
        <p:nvSpPr>
          <p:cNvPr id="276" name="TextBox 275"/>
          <p:cNvSpPr txBox="1"/>
          <p:nvPr/>
        </p:nvSpPr>
        <p:spPr>
          <a:xfrm flipH="1">
            <a:off x="5380262" y="5428509"/>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TRIPIN8</a:t>
            </a:r>
          </a:p>
        </p:txBody>
      </p:sp>
      <p:sp>
        <p:nvSpPr>
          <p:cNvPr id="277" name="TextBox 276"/>
          <p:cNvSpPr txBox="1"/>
          <p:nvPr/>
        </p:nvSpPr>
        <p:spPr>
          <a:xfrm flipH="1">
            <a:off x="5380262" y="5613671"/>
            <a:ext cx="77457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TRIPIN9</a:t>
            </a:r>
          </a:p>
        </p:txBody>
      </p:sp>
      <p:sp>
        <p:nvSpPr>
          <p:cNvPr id="278" name="TextBox 277"/>
          <p:cNvSpPr txBox="1"/>
          <p:nvPr/>
        </p:nvSpPr>
        <p:spPr>
          <a:xfrm flipH="1">
            <a:off x="5295302" y="5798833"/>
            <a:ext cx="85953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TRIPIN10</a:t>
            </a:r>
          </a:p>
        </p:txBody>
      </p:sp>
      <p:sp>
        <p:nvSpPr>
          <p:cNvPr id="279" name="TextBox 278"/>
          <p:cNvSpPr txBox="1"/>
          <p:nvPr/>
        </p:nvSpPr>
        <p:spPr>
          <a:xfrm flipH="1">
            <a:off x="5306716" y="5983995"/>
            <a:ext cx="848117"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TRIPIN11</a:t>
            </a:r>
          </a:p>
        </p:txBody>
      </p:sp>
      <p:sp>
        <p:nvSpPr>
          <p:cNvPr id="280" name="TextBox 279"/>
          <p:cNvSpPr txBox="1"/>
          <p:nvPr/>
        </p:nvSpPr>
        <p:spPr>
          <a:xfrm flipH="1">
            <a:off x="5295302" y="6169159"/>
            <a:ext cx="859531"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TRIPIN12</a:t>
            </a:r>
          </a:p>
        </p:txBody>
      </p:sp>
      <p:cxnSp>
        <p:nvCxnSpPr>
          <p:cNvPr id="188" name="Straight Connector 187"/>
          <p:cNvCxnSpPr/>
          <p:nvPr/>
        </p:nvCxnSpPr>
        <p:spPr bwMode="auto">
          <a:xfrm flipV="1">
            <a:off x="6364191" y="4212379"/>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9" name="Straight Connector 188"/>
          <p:cNvCxnSpPr/>
          <p:nvPr/>
        </p:nvCxnSpPr>
        <p:spPr bwMode="auto">
          <a:xfrm>
            <a:off x="6600803" y="4326929"/>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190" name="Straight Connector 189"/>
          <p:cNvCxnSpPr/>
          <p:nvPr/>
        </p:nvCxnSpPr>
        <p:spPr bwMode="auto">
          <a:xfrm flipV="1">
            <a:off x="6361743" y="4398120"/>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3" name="Straight Connector 192"/>
          <p:cNvCxnSpPr/>
          <p:nvPr/>
        </p:nvCxnSpPr>
        <p:spPr bwMode="auto">
          <a:xfrm>
            <a:off x="6598355" y="4512670"/>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195" name="Straight Connector 194"/>
          <p:cNvCxnSpPr/>
          <p:nvPr/>
        </p:nvCxnSpPr>
        <p:spPr bwMode="auto">
          <a:xfrm flipV="1">
            <a:off x="6359295" y="4583861"/>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8" name="Straight Connector 197"/>
          <p:cNvCxnSpPr/>
          <p:nvPr/>
        </p:nvCxnSpPr>
        <p:spPr bwMode="auto">
          <a:xfrm>
            <a:off x="6595907" y="4698411"/>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199" name="Straight Connector 198"/>
          <p:cNvCxnSpPr/>
          <p:nvPr/>
        </p:nvCxnSpPr>
        <p:spPr bwMode="auto">
          <a:xfrm flipV="1">
            <a:off x="6361610" y="4769602"/>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0" name="Straight Connector 199"/>
          <p:cNvCxnSpPr/>
          <p:nvPr/>
        </p:nvCxnSpPr>
        <p:spPr bwMode="auto">
          <a:xfrm>
            <a:off x="6598222" y="4884152"/>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01" name="Straight Connector 200"/>
          <p:cNvCxnSpPr/>
          <p:nvPr/>
        </p:nvCxnSpPr>
        <p:spPr bwMode="auto">
          <a:xfrm flipV="1">
            <a:off x="6363925" y="4945817"/>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2" name="Straight Connector 201"/>
          <p:cNvCxnSpPr/>
          <p:nvPr/>
        </p:nvCxnSpPr>
        <p:spPr bwMode="auto">
          <a:xfrm>
            <a:off x="6600537" y="5060367"/>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03" name="Straight Connector 202"/>
          <p:cNvCxnSpPr/>
          <p:nvPr/>
        </p:nvCxnSpPr>
        <p:spPr bwMode="auto">
          <a:xfrm flipV="1">
            <a:off x="6366240" y="5131558"/>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4" name="Straight Connector 203"/>
          <p:cNvCxnSpPr/>
          <p:nvPr/>
        </p:nvCxnSpPr>
        <p:spPr bwMode="auto">
          <a:xfrm>
            <a:off x="6602852" y="5246108"/>
            <a:ext cx="503315"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05" name="Straight Connector 204"/>
          <p:cNvCxnSpPr/>
          <p:nvPr/>
        </p:nvCxnSpPr>
        <p:spPr bwMode="auto">
          <a:xfrm flipV="1">
            <a:off x="6368555" y="5317299"/>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6" name="Straight Connector 205"/>
          <p:cNvCxnSpPr/>
          <p:nvPr/>
        </p:nvCxnSpPr>
        <p:spPr bwMode="auto">
          <a:xfrm>
            <a:off x="6605166" y="5431849"/>
            <a:ext cx="501001"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07" name="Straight Connector 206"/>
          <p:cNvCxnSpPr/>
          <p:nvPr/>
        </p:nvCxnSpPr>
        <p:spPr bwMode="auto">
          <a:xfrm flipV="1">
            <a:off x="6361344" y="5503040"/>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8" name="Straight Connector 207"/>
          <p:cNvCxnSpPr/>
          <p:nvPr/>
        </p:nvCxnSpPr>
        <p:spPr bwMode="auto">
          <a:xfrm>
            <a:off x="6597956" y="5617590"/>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09" name="Straight Connector 208"/>
          <p:cNvCxnSpPr/>
          <p:nvPr/>
        </p:nvCxnSpPr>
        <p:spPr bwMode="auto">
          <a:xfrm flipV="1">
            <a:off x="6363659" y="5688781"/>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11" name="Straight Connector 210"/>
          <p:cNvCxnSpPr/>
          <p:nvPr/>
        </p:nvCxnSpPr>
        <p:spPr bwMode="auto">
          <a:xfrm>
            <a:off x="6600271" y="5803331"/>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15" name="Straight Connector 214"/>
          <p:cNvCxnSpPr/>
          <p:nvPr/>
        </p:nvCxnSpPr>
        <p:spPr bwMode="auto">
          <a:xfrm flipV="1">
            <a:off x="6361211" y="5874522"/>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16" name="Straight Connector 215"/>
          <p:cNvCxnSpPr/>
          <p:nvPr/>
        </p:nvCxnSpPr>
        <p:spPr bwMode="auto">
          <a:xfrm>
            <a:off x="6597823" y="5989072"/>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17" name="Straight Connector 216"/>
          <p:cNvCxnSpPr/>
          <p:nvPr/>
        </p:nvCxnSpPr>
        <p:spPr bwMode="auto">
          <a:xfrm flipV="1">
            <a:off x="6363526" y="6060263"/>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19" name="Straight Connector 218"/>
          <p:cNvCxnSpPr/>
          <p:nvPr/>
        </p:nvCxnSpPr>
        <p:spPr bwMode="auto">
          <a:xfrm>
            <a:off x="6600138" y="6174813"/>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21" name="Straight Connector 220"/>
          <p:cNvCxnSpPr/>
          <p:nvPr/>
        </p:nvCxnSpPr>
        <p:spPr bwMode="auto">
          <a:xfrm flipV="1">
            <a:off x="6365841" y="6246004"/>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22" name="Straight Connector 221"/>
          <p:cNvCxnSpPr/>
          <p:nvPr/>
        </p:nvCxnSpPr>
        <p:spPr bwMode="auto">
          <a:xfrm>
            <a:off x="6602453" y="6360554"/>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223" name="Straight Connector 222"/>
          <p:cNvCxnSpPr/>
          <p:nvPr/>
        </p:nvCxnSpPr>
        <p:spPr bwMode="auto">
          <a:xfrm>
            <a:off x="7110531" y="3830398"/>
            <a:ext cx="202" cy="2645359"/>
          </a:xfrm>
          <a:prstGeom prst="line">
            <a:avLst/>
          </a:prstGeom>
          <a:solidFill>
            <a:schemeClr val="accent1"/>
          </a:solidFill>
          <a:ln w="50800" cap="flat" cmpd="sng" algn="ctr">
            <a:solidFill>
              <a:schemeClr val="tx1"/>
            </a:solidFill>
            <a:prstDash val="solid"/>
            <a:round/>
            <a:headEnd type="none" w="sm" len="sm"/>
            <a:tailEnd type="none" w="sm" len="sm"/>
          </a:ln>
          <a:effectLst/>
        </p:spPr>
      </p:cxnSp>
      <p:sp>
        <p:nvSpPr>
          <p:cNvPr id="231" name="TextBox 230"/>
          <p:cNvSpPr txBox="1"/>
          <p:nvPr/>
        </p:nvSpPr>
        <p:spPr>
          <a:xfrm flipH="1">
            <a:off x="7228325" y="5554060"/>
            <a:ext cx="1158138" cy="240066"/>
          </a:xfrm>
          <a:prstGeom prst="rect">
            <a:avLst/>
          </a:prstGeom>
          <a:noFill/>
        </p:spPr>
        <p:txBody>
          <a:bodyPr wrap="none" rtlCol="0" anchor="ctr" anchorCtr="0">
            <a:spAutoFit/>
          </a:bodyPr>
          <a:lstStyle/>
          <a:p>
            <a:pPr algn="ctr"/>
            <a:r>
              <a:rPr lang="en-US" sz="1200" b="0" dirty="0" smtClean="0">
                <a:solidFill>
                  <a:schemeClr val="dk1"/>
                </a:solidFill>
                <a:effectLst/>
                <a:latin typeface="Arial" panose="020B0604020202020204" pitchFamily="34" charset="0"/>
                <a:cs typeface="Arial" panose="020B0604020202020204" pitchFamily="34" charset="0"/>
              </a:rPr>
              <a:t>TRIP COMBO</a:t>
            </a:r>
          </a:p>
        </p:txBody>
      </p:sp>
      <p:grpSp>
        <p:nvGrpSpPr>
          <p:cNvPr id="234" name="Group 209"/>
          <p:cNvGrpSpPr>
            <a:grpSpLocks/>
          </p:cNvGrpSpPr>
          <p:nvPr/>
        </p:nvGrpSpPr>
        <p:grpSpPr bwMode="auto">
          <a:xfrm rot="5400000" flipH="1">
            <a:off x="7377086" y="4798140"/>
            <a:ext cx="566741" cy="712472"/>
            <a:chOff x="144" y="3483"/>
            <a:chExt cx="480" cy="597"/>
          </a:xfrm>
        </p:grpSpPr>
        <p:sp>
          <p:nvSpPr>
            <p:cNvPr id="241" name="Arc 210"/>
            <p:cNvSpPr>
              <a:spLocks/>
            </p:cNvSpPr>
            <p:nvPr/>
          </p:nvSpPr>
          <p:spPr bwMode="auto">
            <a:xfrm>
              <a:off x="146" y="3984"/>
              <a:ext cx="478" cy="96"/>
            </a:xfrm>
            <a:custGeom>
              <a:avLst/>
              <a:gdLst>
                <a:gd name="T0" fmla="*/ 0 w 43017"/>
                <a:gd name="T1" fmla="*/ 87 h 21600"/>
                <a:gd name="T2" fmla="*/ 478 w 43017"/>
                <a:gd name="T3" fmla="*/ 87 h 21600"/>
                <a:gd name="T4" fmla="*/ 239 w 43017"/>
                <a:gd name="T5" fmla="*/ 96 h 21600"/>
                <a:gd name="T6" fmla="*/ 0 60000 65536"/>
                <a:gd name="T7" fmla="*/ 0 60000 65536"/>
                <a:gd name="T8" fmla="*/ 0 60000 65536"/>
                <a:gd name="T9" fmla="*/ 0 w 43017"/>
                <a:gd name="T10" fmla="*/ 0 h 21600"/>
                <a:gd name="T11" fmla="*/ 43017 w 43017"/>
                <a:gd name="T12" fmla="*/ 21600 h 21600"/>
              </a:gdLst>
              <a:ahLst/>
              <a:cxnLst>
                <a:cxn ang="T6">
                  <a:pos x="T0" y="T1"/>
                </a:cxn>
                <a:cxn ang="T7">
                  <a:pos x="T2" y="T3"/>
                </a:cxn>
                <a:cxn ang="T8">
                  <a:pos x="T4" y="T5"/>
                </a:cxn>
              </a:cxnLst>
              <a:rect l="T9" t="T10" r="T11" b="T12"/>
              <a:pathLst>
                <a:path w="43017" h="21600" fill="none" extrusionOk="0">
                  <a:moveTo>
                    <a:pt x="0" y="19651"/>
                  </a:moveTo>
                  <a:cubicBezTo>
                    <a:pt x="1008" y="8522"/>
                    <a:pt x="10337" y="-1"/>
                    <a:pt x="21512" y="0"/>
                  </a:cubicBezTo>
                  <a:cubicBezTo>
                    <a:pt x="32658" y="0"/>
                    <a:pt x="41974" y="8481"/>
                    <a:pt x="43017" y="19578"/>
                  </a:cubicBezTo>
                </a:path>
                <a:path w="43017" h="21600" stroke="0" extrusionOk="0">
                  <a:moveTo>
                    <a:pt x="0" y="19651"/>
                  </a:moveTo>
                  <a:cubicBezTo>
                    <a:pt x="1008" y="8522"/>
                    <a:pt x="10337" y="-1"/>
                    <a:pt x="21512" y="0"/>
                  </a:cubicBezTo>
                  <a:cubicBezTo>
                    <a:pt x="32658" y="0"/>
                    <a:pt x="41974" y="8481"/>
                    <a:pt x="43017" y="19578"/>
                  </a:cubicBezTo>
                  <a:lnTo>
                    <a:pt x="21512" y="2160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effectLst/>
              </a:endParaRPr>
            </a:p>
          </p:txBody>
        </p:sp>
        <p:sp>
          <p:nvSpPr>
            <p:cNvPr id="242" name="Arc 211"/>
            <p:cNvSpPr>
              <a:spLocks/>
            </p:cNvSpPr>
            <p:nvPr/>
          </p:nvSpPr>
          <p:spPr bwMode="auto">
            <a:xfrm flipH="1">
              <a:off x="144" y="3483"/>
              <a:ext cx="336" cy="597"/>
            </a:xfrm>
            <a:custGeom>
              <a:avLst/>
              <a:gdLst>
                <a:gd name="T0" fmla="*/ 97 w 21598"/>
                <a:gd name="T1" fmla="*/ 0 h 20690"/>
                <a:gd name="T2" fmla="*/ 336 w 21598"/>
                <a:gd name="T3" fmla="*/ 588 h 20690"/>
                <a:gd name="T4" fmla="*/ 0 w 21598"/>
                <a:gd name="T5" fmla="*/ 597 h 20690"/>
                <a:gd name="T6" fmla="*/ 0 60000 65536"/>
                <a:gd name="T7" fmla="*/ 0 60000 65536"/>
                <a:gd name="T8" fmla="*/ 0 60000 65536"/>
                <a:gd name="T9" fmla="*/ 0 w 21598"/>
                <a:gd name="T10" fmla="*/ 0 h 20690"/>
                <a:gd name="T11" fmla="*/ 21598 w 21598"/>
                <a:gd name="T12" fmla="*/ 20690 h 20690"/>
              </a:gdLst>
              <a:ahLst/>
              <a:cxnLst>
                <a:cxn ang="T6">
                  <a:pos x="T0" y="T1"/>
                </a:cxn>
                <a:cxn ang="T7">
                  <a:pos x="T2" y="T3"/>
                </a:cxn>
                <a:cxn ang="T8">
                  <a:pos x="T4" y="T5"/>
                </a:cxn>
              </a:cxnLst>
              <a:rect l="T9" t="T10" r="T11" b="T12"/>
              <a:pathLst>
                <a:path w="21598" h="20690" fill="none" extrusionOk="0">
                  <a:moveTo>
                    <a:pt x="6204" y="0"/>
                  </a:moveTo>
                  <a:cubicBezTo>
                    <a:pt x="15232" y="2707"/>
                    <a:pt x="21462" y="10956"/>
                    <a:pt x="21597" y="20381"/>
                  </a:cubicBezTo>
                </a:path>
                <a:path w="21598" h="20690" stroke="0" extrusionOk="0">
                  <a:moveTo>
                    <a:pt x="6204" y="0"/>
                  </a:moveTo>
                  <a:cubicBezTo>
                    <a:pt x="15232" y="2707"/>
                    <a:pt x="21462" y="10956"/>
                    <a:pt x="21597" y="20381"/>
                  </a:cubicBezTo>
                  <a:lnTo>
                    <a:pt x="0" y="2069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effectLst/>
              </a:endParaRPr>
            </a:p>
          </p:txBody>
        </p:sp>
        <p:sp>
          <p:nvSpPr>
            <p:cNvPr id="243" name="Arc 212"/>
            <p:cNvSpPr>
              <a:spLocks/>
            </p:cNvSpPr>
            <p:nvPr/>
          </p:nvSpPr>
          <p:spPr bwMode="auto">
            <a:xfrm>
              <a:off x="288" y="3483"/>
              <a:ext cx="336" cy="597"/>
            </a:xfrm>
            <a:custGeom>
              <a:avLst/>
              <a:gdLst>
                <a:gd name="T0" fmla="*/ 97 w 21598"/>
                <a:gd name="T1" fmla="*/ 0 h 20690"/>
                <a:gd name="T2" fmla="*/ 336 w 21598"/>
                <a:gd name="T3" fmla="*/ 588 h 20690"/>
                <a:gd name="T4" fmla="*/ 0 w 21598"/>
                <a:gd name="T5" fmla="*/ 597 h 20690"/>
                <a:gd name="T6" fmla="*/ 0 60000 65536"/>
                <a:gd name="T7" fmla="*/ 0 60000 65536"/>
                <a:gd name="T8" fmla="*/ 0 60000 65536"/>
                <a:gd name="T9" fmla="*/ 0 w 21598"/>
                <a:gd name="T10" fmla="*/ 0 h 20690"/>
                <a:gd name="T11" fmla="*/ 21598 w 21598"/>
                <a:gd name="T12" fmla="*/ 20690 h 20690"/>
              </a:gdLst>
              <a:ahLst/>
              <a:cxnLst>
                <a:cxn ang="T6">
                  <a:pos x="T0" y="T1"/>
                </a:cxn>
                <a:cxn ang="T7">
                  <a:pos x="T2" y="T3"/>
                </a:cxn>
                <a:cxn ang="T8">
                  <a:pos x="T4" y="T5"/>
                </a:cxn>
              </a:cxnLst>
              <a:rect l="T9" t="T10" r="T11" b="T12"/>
              <a:pathLst>
                <a:path w="21598" h="20690" fill="none" extrusionOk="0">
                  <a:moveTo>
                    <a:pt x="6204" y="0"/>
                  </a:moveTo>
                  <a:cubicBezTo>
                    <a:pt x="15232" y="2707"/>
                    <a:pt x="21462" y="10956"/>
                    <a:pt x="21597" y="20381"/>
                  </a:cubicBezTo>
                </a:path>
                <a:path w="21598" h="20690" stroke="0" extrusionOk="0">
                  <a:moveTo>
                    <a:pt x="6204" y="0"/>
                  </a:moveTo>
                  <a:cubicBezTo>
                    <a:pt x="15232" y="2707"/>
                    <a:pt x="21462" y="10956"/>
                    <a:pt x="21597" y="20381"/>
                  </a:cubicBezTo>
                  <a:lnTo>
                    <a:pt x="0" y="2069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effectLst/>
              </a:endParaRPr>
            </a:p>
          </p:txBody>
        </p:sp>
      </p:grpSp>
      <p:cxnSp>
        <p:nvCxnSpPr>
          <p:cNvPr id="235" name="Straight Connector 234"/>
          <p:cNvCxnSpPr/>
          <p:nvPr/>
        </p:nvCxnSpPr>
        <p:spPr bwMode="auto">
          <a:xfrm flipH="1">
            <a:off x="7101271" y="5146882"/>
            <a:ext cx="317519" cy="0"/>
          </a:xfrm>
          <a:prstGeom prst="line">
            <a:avLst/>
          </a:prstGeom>
          <a:solidFill>
            <a:schemeClr val="accent1"/>
          </a:solidFill>
          <a:ln w="50800" cap="flat" cmpd="sng" algn="ctr">
            <a:solidFill>
              <a:schemeClr val="tx1"/>
            </a:solidFill>
            <a:prstDash val="solid"/>
            <a:round/>
            <a:headEnd type="none" w="sm" len="sm"/>
            <a:tailEnd type="none" w="med" len="med"/>
          </a:ln>
          <a:effectLst/>
        </p:spPr>
      </p:cxnSp>
      <p:cxnSp>
        <p:nvCxnSpPr>
          <p:cNvPr id="145" name="Straight Arrow Connector 144"/>
          <p:cNvCxnSpPr/>
          <p:nvPr/>
        </p:nvCxnSpPr>
        <p:spPr bwMode="auto">
          <a:xfrm>
            <a:off x="4961718" y="3440163"/>
            <a:ext cx="211481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55" name="Straight Arrow Connector 154"/>
          <p:cNvCxnSpPr/>
          <p:nvPr/>
        </p:nvCxnSpPr>
        <p:spPr bwMode="auto">
          <a:xfrm>
            <a:off x="5179160" y="3625238"/>
            <a:ext cx="1897375"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56" name="TextBox 155"/>
          <p:cNvSpPr txBox="1"/>
          <p:nvPr/>
        </p:nvSpPr>
        <p:spPr>
          <a:xfrm>
            <a:off x="4961718" y="3251775"/>
            <a:ext cx="1951175"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TRIPIN14 (ECCDBLERR)</a:t>
            </a:r>
          </a:p>
        </p:txBody>
      </p:sp>
      <p:sp>
        <p:nvSpPr>
          <p:cNvPr id="157" name="TextBox 156"/>
          <p:cNvSpPr txBox="1"/>
          <p:nvPr/>
        </p:nvSpPr>
        <p:spPr>
          <a:xfrm>
            <a:off x="5335217" y="3436939"/>
            <a:ext cx="1577676"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TRIPIN15 (PIEERR)</a:t>
            </a:r>
          </a:p>
        </p:txBody>
      </p:sp>
      <p:cxnSp>
        <p:nvCxnSpPr>
          <p:cNvPr id="158" name="Straight Arrow Connector 157"/>
          <p:cNvCxnSpPr/>
          <p:nvPr/>
        </p:nvCxnSpPr>
        <p:spPr bwMode="auto">
          <a:xfrm flipH="1">
            <a:off x="5179160" y="3921848"/>
            <a:ext cx="1189599"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cxnSp>
        <p:nvCxnSpPr>
          <p:cNvPr id="159" name="Straight Arrow Connector 158"/>
          <p:cNvCxnSpPr/>
          <p:nvPr/>
        </p:nvCxnSpPr>
        <p:spPr bwMode="auto">
          <a:xfrm flipH="1">
            <a:off x="4961718" y="4106922"/>
            <a:ext cx="1401793" cy="0"/>
          </a:xfrm>
          <a:prstGeom prst="straightConnector1">
            <a:avLst/>
          </a:prstGeom>
          <a:solidFill>
            <a:schemeClr val="accent1"/>
          </a:solidFill>
          <a:ln w="12700" cap="flat" cmpd="sng" algn="ctr">
            <a:solidFill>
              <a:schemeClr val="tx1"/>
            </a:solidFill>
            <a:prstDash val="solid"/>
            <a:round/>
            <a:headEnd type="oval" w="med" len="med"/>
            <a:tailEnd type="none"/>
          </a:ln>
          <a:effectLst/>
        </p:spPr>
      </p:cxnSp>
      <p:sp>
        <p:nvSpPr>
          <p:cNvPr id="160" name="TextBox 159"/>
          <p:cNvSpPr txBox="1"/>
          <p:nvPr/>
        </p:nvSpPr>
        <p:spPr>
          <a:xfrm flipH="1">
            <a:off x="5295303" y="3732580"/>
            <a:ext cx="859530"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TRIPIN15</a:t>
            </a:r>
          </a:p>
        </p:txBody>
      </p:sp>
      <p:sp>
        <p:nvSpPr>
          <p:cNvPr id="161" name="TextBox 160"/>
          <p:cNvSpPr txBox="1"/>
          <p:nvPr/>
        </p:nvSpPr>
        <p:spPr>
          <a:xfrm flipH="1">
            <a:off x="5295303" y="3917742"/>
            <a:ext cx="859530" cy="240066"/>
          </a:xfrm>
          <a:prstGeom prst="rect">
            <a:avLst/>
          </a:prstGeom>
          <a:noFill/>
        </p:spPr>
        <p:txBody>
          <a:bodyPr wrap="none" rtlCol="0" anchor="ctr" anchorCtr="0">
            <a:spAutoFit/>
          </a:bodyPr>
          <a:lstStyle/>
          <a:p>
            <a:pPr algn="r"/>
            <a:r>
              <a:rPr lang="en-US" sz="1200" b="0" dirty="0" smtClean="0">
                <a:solidFill>
                  <a:schemeClr val="dk1"/>
                </a:solidFill>
                <a:effectLst/>
                <a:latin typeface="Arial" panose="020B0604020202020204" pitchFamily="34" charset="0"/>
                <a:cs typeface="Arial" panose="020B0604020202020204" pitchFamily="34" charset="0"/>
              </a:rPr>
              <a:t>TRIPIN14</a:t>
            </a:r>
          </a:p>
        </p:txBody>
      </p:sp>
      <p:cxnSp>
        <p:nvCxnSpPr>
          <p:cNvPr id="162" name="Straight Connector 161"/>
          <p:cNvCxnSpPr/>
          <p:nvPr/>
        </p:nvCxnSpPr>
        <p:spPr bwMode="auto">
          <a:xfrm flipV="1">
            <a:off x="6368757" y="3812584"/>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3" name="Straight Connector 162"/>
          <p:cNvCxnSpPr/>
          <p:nvPr/>
        </p:nvCxnSpPr>
        <p:spPr bwMode="auto">
          <a:xfrm>
            <a:off x="6605369" y="3927134"/>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164" name="Straight Connector 163"/>
          <p:cNvCxnSpPr/>
          <p:nvPr/>
        </p:nvCxnSpPr>
        <p:spPr bwMode="auto">
          <a:xfrm flipV="1">
            <a:off x="6366309" y="3998325"/>
            <a:ext cx="255244" cy="1092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5" name="Straight Connector 164"/>
          <p:cNvCxnSpPr/>
          <p:nvPr/>
        </p:nvCxnSpPr>
        <p:spPr bwMode="auto">
          <a:xfrm>
            <a:off x="6602921" y="4112875"/>
            <a:ext cx="50536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166" name="Straight Connector 165"/>
          <p:cNvCxnSpPr/>
          <p:nvPr/>
        </p:nvCxnSpPr>
        <p:spPr bwMode="auto">
          <a:xfrm>
            <a:off x="4961718" y="3436939"/>
            <a:ext cx="0" cy="67289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7" name="Straight Connector 166"/>
          <p:cNvCxnSpPr/>
          <p:nvPr/>
        </p:nvCxnSpPr>
        <p:spPr bwMode="auto">
          <a:xfrm>
            <a:off x="5179160" y="3625238"/>
            <a:ext cx="0" cy="3005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2" name="Straight Arrow Connector 211"/>
          <p:cNvCxnSpPr/>
          <p:nvPr/>
        </p:nvCxnSpPr>
        <p:spPr bwMode="auto">
          <a:xfrm flipH="1">
            <a:off x="8017536" y="5154265"/>
            <a:ext cx="201512" cy="0"/>
          </a:xfrm>
          <a:prstGeom prst="straightConnector1">
            <a:avLst/>
          </a:prstGeom>
          <a:solidFill>
            <a:schemeClr val="accent1"/>
          </a:solidFill>
          <a:ln w="12700" cap="flat" cmpd="sng" algn="ctr">
            <a:solidFill>
              <a:schemeClr val="tx1"/>
            </a:solidFill>
            <a:prstDash val="solid"/>
            <a:round/>
            <a:headEnd type="none" w="med" len="med"/>
            <a:tailEnd type="none"/>
          </a:ln>
          <a:effectLst/>
        </p:spPr>
      </p:cxnSp>
      <p:cxnSp>
        <p:nvCxnSpPr>
          <p:cNvPr id="213" name="Straight Connector 212"/>
          <p:cNvCxnSpPr/>
          <p:nvPr/>
        </p:nvCxnSpPr>
        <p:spPr bwMode="auto">
          <a:xfrm>
            <a:off x="8219048" y="3364176"/>
            <a:ext cx="0" cy="178890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3704461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ePWM</a:t>
            </a:r>
            <a:r>
              <a:rPr lang="en-US" dirty="0" smtClean="0"/>
              <a:t> X-BAR</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186" y="783284"/>
            <a:ext cx="5784850" cy="576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072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a:xfrm>
            <a:off x="0" y="1143000"/>
            <a:ext cx="9144000" cy="2590800"/>
          </a:xfrm>
          <a:noFill/>
          <a:ln/>
        </p:spPr>
        <p:txBody>
          <a:bodyPr lIns="90488" tIns="44450" rIns="90488" bIns="44450" anchorCtr="0"/>
          <a:lstStyle/>
          <a:p>
            <a:pPr marL="457200" indent="-457200"/>
            <a:r>
              <a:rPr lang="en-US" sz="2800" dirty="0"/>
              <a:t>Desired output currents or voltages are known</a:t>
            </a:r>
          </a:p>
          <a:p>
            <a:pPr marL="457200" indent="-457200"/>
            <a:r>
              <a:rPr lang="en-US" sz="2800" dirty="0"/>
              <a:t>Power switching devices are transistors</a:t>
            </a:r>
          </a:p>
          <a:p>
            <a:pPr marL="995363" lvl="1"/>
            <a:r>
              <a:rPr lang="en-US" sz="2400" dirty="0"/>
              <a:t>Difficult to control in proportional region</a:t>
            </a:r>
          </a:p>
          <a:p>
            <a:pPr marL="995363" lvl="1"/>
            <a:r>
              <a:rPr lang="en-US" sz="2400" dirty="0"/>
              <a:t>Easy to control in saturated region</a:t>
            </a:r>
          </a:p>
          <a:p>
            <a:pPr marL="457200" indent="-457200"/>
            <a:r>
              <a:rPr lang="en-US" sz="2800" dirty="0"/>
              <a:t>PWM is a digital signal  </a:t>
            </a:r>
            <a:r>
              <a:rPr lang="en-US" sz="2800" dirty="0">
                <a:latin typeface="Symbol" pitchFamily="18" charset="2"/>
              </a:rPr>
              <a:t></a:t>
            </a:r>
            <a:r>
              <a:rPr lang="en-US" sz="2800" dirty="0"/>
              <a:t> easy for MCU to output</a:t>
            </a:r>
          </a:p>
        </p:txBody>
      </p:sp>
      <p:sp>
        <p:nvSpPr>
          <p:cNvPr id="163844" name="Rectangle 4"/>
          <p:cNvSpPr>
            <a:spLocks noChangeArrowheads="1"/>
          </p:cNvSpPr>
          <p:nvPr/>
        </p:nvSpPr>
        <p:spPr bwMode="auto">
          <a:xfrm>
            <a:off x="7392988" y="5105400"/>
            <a:ext cx="1673225" cy="912813"/>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pPr>
            <a:r>
              <a:rPr lang="en-US" sz="1800" b="0">
                <a:solidFill>
                  <a:schemeClr val="tx2"/>
                </a:solidFill>
                <a:latin typeface="Arial" charset="0"/>
              </a:rPr>
              <a:t>PWM approx.</a:t>
            </a:r>
          </a:p>
          <a:p>
            <a:pPr>
              <a:lnSpc>
                <a:spcPct val="100000"/>
              </a:lnSpc>
              <a:spcBef>
                <a:spcPct val="0"/>
              </a:spcBef>
            </a:pPr>
            <a:r>
              <a:rPr lang="en-US" sz="1800" b="0">
                <a:solidFill>
                  <a:schemeClr val="tx2"/>
                </a:solidFill>
                <a:latin typeface="Arial" charset="0"/>
              </a:rPr>
              <a:t>of desired signal</a:t>
            </a:r>
          </a:p>
        </p:txBody>
      </p:sp>
      <p:grpSp>
        <p:nvGrpSpPr>
          <p:cNvPr id="163859" name="Group 19"/>
          <p:cNvGrpSpPr>
            <a:grpSpLocks/>
          </p:cNvGrpSpPr>
          <p:nvPr/>
        </p:nvGrpSpPr>
        <p:grpSpPr bwMode="auto">
          <a:xfrm>
            <a:off x="1765300" y="5422900"/>
            <a:ext cx="690563" cy="338138"/>
            <a:chOff x="1174" y="3436"/>
            <a:chExt cx="435" cy="213"/>
          </a:xfrm>
        </p:grpSpPr>
        <p:sp>
          <p:nvSpPr>
            <p:cNvPr id="163860" name="Freeform 20"/>
            <p:cNvSpPr>
              <a:spLocks/>
            </p:cNvSpPr>
            <p:nvPr/>
          </p:nvSpPr>
          <p:spPr bwMode="auto">
            <a:xfrm>
              <a:off x="1174" y="3436"/>
              <a:ext cx="219" cy="213"/>
            </a:xfrm>
            <a:custGeom>
              <a:avLst/>
              <a:gdLst/>
              <a:ahLst/>
              <a:cxnLst>
                <a:cxn ang="0">
                  <a:pos x="0" y="106"/>
                </a:cxn>
                <a:cxn ang="0">
                  <a:pos x="6" y="87"/>
                </a:cxn>
                <a:cxn ang="0">
                  <a:pos x="13" y="65"/>
                </a:cxn>
                <a:cxn ang="0">
                  <a:pos x="19" y="48"/>
                </a:cxn>
                <a:cxn ang="0">
                  <a:pos x="29" y="27"/>
                </a:cxn>
                <a:cxn ang="0">
                  <a:pos x="35" y="15"/>
                </a:cxn>
                <a:cxn ang="0">
                  <a:pos x="41" y="7"/>
                </a:cxn>
                <a:cxn ang="0">
                  <a:pos x="49" y="2"/>
                </a:cxn>
                <a:cxn ang="0">
                  <a:pos x="57" y="0"/>
                </a:cxn>
                <a:cxn ang="0">
                  <a:pos x="63" y="2"/>
                </a:cxn>
                <a:cxn ang="0">
                  <a:pos x="70" y="8"/>
                </a:cxn>
                <a:cxn ang="0">
                  <a:pos x="79" y="22"/>
                </a:cxn>
                <a:cxn ang="0">
                  <a:pos x="85" y="38"/>
                </a:cxn>
                <a:cxn ang="0">
                  <a:pos x="90" y="53"/>
                </a:cxn>
                <a:cxn ang="0">
                  <a:pos x="97" y="73"/>
                </a:cxn>
                <a:cxn ang="0">
                  <a:pos x="106" y="99"/>
                </a:cxn>
                <a:cxn ang="0">
                  <a:pos x="112" y="117"/>
                </a:cxn>
                <a:cxn ang="0">
                  <a:pos x="118" y="136"/>
                </a:cxn>
                <a:cxn ang="0">
                  <a:pos x="124" y="154"/>
                </a:cxn>
                <a:cxn ang="0">
                  <a:pos x="131" y="171"/>
                </a:cxn>
                <a:cxn ang="0">
                  <a:pos x="138" y="187"/>
                </a:cxn>
                <a:cxn ang="0">
                  <a:pos x="146" y="199"/>
                </a:cxn>
                <a:cxn ang="0">
                  <a:pos x="151" y="205"/>
                </a:cxn>
                <a:cxn ang="0">
                  <a:pos x="156" y="210"/>
                </a:cxn>
                <a:cxn ang="0">
                  <a:pos x="160" y="211"/>
                </a:cxn>
                <a:cxn ang="0">
                  <a:pos x="167" y="212"/>
                </a:cxn>
                <a:cxn ang="0">
                  <a:pos x="174" y="207"/>
                </a:cxn>
                <a:cxn ang="0">
                  <a:pos x="179" y="203"/>
                </a:cxn>
                <a:cxn ang="0">
                  <a:pos x="185" y="193"/>
                </a:cxn>
                <a:cxn ang="0">
                  <a:pos x="191" y="182"/>
                </a:cxn>
                <a:cxn ang="0">
                  <a:pos x="196" y="170"/>
                </a:cxn>
                <a:cxn ang="0">
                  <a:pos x="200" y="160"/>
                </a:cxn>
                <a:cxn ang="0">
                  <a:pos x="205" y="146"/>
                </a:cxn>
                <a:cxn ang="0">
                  <a:pos x="210" y="133"/>
                </a:cxn>
                <a:cxn ang="0">
                  <a:pos x="213" y="121"/>
                </a:cxn>
                <a:cxn ang="0">
                  <a:pos x="216" y="114"/>
                </a:cxn>
                <a:cxn ang="0">
                  <a:pos x="218" y="105"/>
                </a:cxn>
              </a:cxnLst>
              <a:rect l="0" t="0" r="r" b="b"/>
              <a:pathLst>
                <a:path w="219" h="213">
                  <a:moveTo>
                    <a:pt x="0" y="106"/>
                  </a:moveTo>
                  <a:lnTo>
                    <a:pt x="6" y="87"/>
                  </a:lnTo>
                  <a:lnTo>
                    <a:pt x="13" y="65"/>
                  </a:lnTo>
                  <a:lnTo>
                    <a:pt x="19" y="48"/>
                  </a:lnTo>
                  <a:lnTo>
                    <a:pt x="29" y="27"/>
                  </a:lnTo>
                  <a:lnTo>
                    <a:pt x="35" y="15"/>
                  </a:lnTo>
                  <a:lnTo>
                    <a:pt x="41" y="7"/>
                  </a:lnTo>
                  <a:lnTo>
                    <a:pt x="49" y="2"/>
                  </a:lnTo>
                  <a:lnTo>
                    <a:pt x="57" y="0"/>
                  </a:lnTo>
                  <a:lnTo>
                    <a:pt x="63" y="2"/>
                  </a:lnTo>
                  <a:lnTo>
                    <a:pt x="70" y="8"/>
                  </a:lnTo>
                  <a:lnTo>
                    <a:pt x="79" y="22"/>
                  </a:lnTo>
                  <a:lnTo>
                    <a:pt x="85" y="38"/>
                  </a:lnTo>
                  <a:lnTo>
                    <a:pt x="90" y="53"/>
                  </a:lnTo>
                  <a:lnTo>
                    <a:pt x="97" y="73"/>
                  </a:lnTo>
                  <a:lnTo>
                    <a:pt x="106" y="99"/>
                  </a:lnTo>
                  <a:lnTo>
                    <a:pt x="112" y="117"/>
                  </a:lnTo>
                  <a:lnTo>
                    <a:pt x="118" y="136"/>
                  </a:lnTo>
                  <a:lnTo>
                    <a:pt x="124" y="154"/>
                  </a:lnTo>
                  <a:lnTo>
                    <a:pt x="131" y="171"/>
                  </a:lnTo>
                  <a:lnTo>
                    <a:pt x="138" y="187"/>
                  </a:lnTo>
                  <a:lnTo>
                    <a:pt x="146" y="199"/>
                  </a:lnTo>
                  <a:lnTo>
                    <a:pt x="151" y="205"/>
                  </a:lnTo>
                  <a:lnTo>
                    <a:pt x="156" y="210"/>
                  </a:lnTo>
                  <a:lnTo>
                    <a:pt x="160" y="211"/>
                  </a:lnTo>
                  <a:lnTo>
                    <a:pt x="167" y="212"/>
                  </a:lnTo>
                  <a:lnTo>
                    <a:pt x="174" y="207"/>
                  </a:lnTo>
                  <a:lnTo>
                    <a:pt x="179" y="203"/>
                  </a:lnTo>
                  <a:lnTo>
                    <a:pt x="185" y="193"/>
                  </a:lnTo>
                  <a:lnTo>
                    <a:pt x="191" y="182"/>
                  </a:lnTo>
                  <a:lnTo>
                    <a:pt x="196" y="170"/>
                  </a:lnTo>
                  <a:lnTo>
                    <a:pt x="200" y="160"/>
                  </a:lnTo>
                  <a:lnTo>
                    <a:pt x="205" y="146"/>
                  </a:lnTo>
                  <a:lnTo>
                    <a:pt x="210" y="133"/>
                  </a:lnTo>
                  <a:lnTo>
                    <a:pt x="213" y="121"/>
                  </a:lnTo>
                  <a:lnTo>
                    <a:pt x="216" y="114"/>
                  </a:lnTo>
                  <a:lnTo>
                    <a:pt x="218" y="105"/>
                  </a:lnTo>
                </a:path>
              </a:pathLst>
            </a:custGeom>
            <a:noFill/>
            <a:ln w="12700" cap="rnd" cmpd="sng">
              <a:solidFill>
                <a:schemeClr val="tx2"/>
              </a:solidFill>
              <a:prstDash val="solid"/>
              <a:round/>
              <a:headEnd type="none" w="med" len="med"/>
              <a:tailEnd type="none" w="med" len="med"/>
            </a:ln>
            <a:effectLst/>
          </p:spPr>
          <p:txBody>
            <a:bodyPr/>
            <a:lstStyle/>
            <a:p>
              <a:endParaRPr lang="en-US"/>
            </a:p>
          </p:txBody>
        </p:sp>
        <p:sp>
          <p:nvSpPr>
            <p:cNvPr id="163861" name="Freeform 21"/>
            <p:cNvSpPr>
              <a:spLocks/>
            </p:cNvSpPr>
            <p:nvPr/>
          </p:nvSpPr>
          <p:spPr bwMode="auto">
            <a:xfrm>
              <a:off x="1390" y="3436"/>
              <a:ext cx="219" cy="213"/>
            </a:xfrm>
            <a:custGeom>
              <a:avLst/>
              <a:gdLst/>
              <a:ahLst/>
              <a:cxnLst>
                <a:cxn ang="0">
                  <a:pos x="0" y="106"/>
                </a:cxn>
                <a:cxn ang="0">
                  <a:pos x="6" y="87"/>
                </a:cxn>
                <a:cxn ang="0">
                  <a:pos x="13" y="65"/>
                </a:cxn>
                <a:cxn ang="0">
                  <a:pos x="19" y="48"/>
                </a:cxn>
                <a:cxn ang="0">
                  <a:pos x="29" y="27"/>
                </a:cxn>
                <a:cxn ang="0">
                  <a:pos x="35" y="15"/>
                </a:cxn>
                <a:cxn ang="0">
                  <a:pos x="41" y="7"/>
                </a:cxn>
                <a:cxn ang="0">
                  <a:pos x="49" y="2"/>
                </a:cxn>
                <a:cxn ang="0">
                  <a:pos x="57" y="0"/>
                </a:cxn>
                <a:cxn ang="0">
                  <a:pos x="63" y="2"/>
                </a:cxn>
                <a:cxn ang="0">
                  <a:pos x="70" y="8"/>
                </a:cxn>
                <a:cxn ang="0">
                  <a:pos x="79" y="22"/>
                </a:cxn>
                <a:cxn ang="0">
                  <a:pos x="85" y="38"/>
                </a:cxn>
                <a:cxn ang="0">
                  <a:pos x="90" y="53"/>
                </a:cxn>
                <a:cxn ang="0">
                  <a:pos x="97" y="73"/>
                </a:cxn>
                <a:cxn ang="0">
                  <a:pos x="106" y="99"/>
                </a:cxn>
                <a:cxn ang="0">
                  <a:pos x="112" y="117"/>
                </a:cxn>
                <a:cxn ang="0">
                  <a:pos x="118" y="136"/>
                </a:cxn>
                <a:cxn ang="0">
                  <a:pos x="124" y="154"/>
                </a:cxn>
                <a:cxn ang="0">
                  <a:pos x="131" y="171"/>
                </a:cxn>
                <a:cxn ang="0">
                  <a:pos x="138" y="187"/>
                </a:cxn>
                <a:cxn ang="0">
                  <a:pos x="146" y="199"/>
                </a:cxn>
                <a:cxn ang="0">
                  <a:pos x="151" y="205"/>
                </a:cxn>
                <a:cxn ang="0">
                  <a:pos x="156" y="210"/>
                </a:cxn>
                <a:cxn ang="0">
                  <a:pos x="160" y="211"/>
                </a:cxn>
                <a:cxn ang="0">
                  <a:pos x="167" y="212"/>
                </a:cxn>
                <a:cxn ang="0">
                  <a:pos x="174" y="207"/>
                </a:cxn>
                <a:cxn ang="0">
                  <a:pos x="179" y="203"/>
                </a:cxn>
                <a:cxn ang="0">
                  <a:pos x="185" y="193"/>
                </a:cxn>
                <a:cxn ang="0">
                  <a:pos x="191" y="182"/>
                </a:cxn>
                <a:cxn ang="0">
                  <a:pos x="196" y="170"/>
                </a:cxn>
                <a:cxn ang="0">
                  <a:pos x="200" y="160"/>
                </a:cxn>
                <a:cxn ang="0">
                  <a:pos x="205" y="146"/>
                </a:cxn>
                <a:cxn ang="0">
                  <a:pos x="210" y="133"/>
                </a:cxn>
                <a:cxn ang="0">
                  <a:pos x="213" y="121"/>
                </a:cxn>
                <a:cxn ang="0">
                  <a:pos x="216" y="114"/>
                </a:cxn>
                <a:cxn ang="0">
                  <a:pos x="218" y="105"/>
                </a:cxn>
              </a:cxnLst>
              <a:rect l="0" t="0" r="r" b="b"/>
              <a:pathLst>
                <a:path w="219" h="213">
                  <a:moveTo>
                    <a:pt x="0" y="106"/>
                  </a:moveTo>
                  <a:lnTo>
                    <a:pt x="6" y="87"/>
                  </a:lnTo>
                  <a:lnTo>
                    <a:pt x="13" y="65"/>
                  </a:lnTo>
                  <a:lnTo>
                    <a:pt x="19" y="48"/>
                  </a:lnTo>
                  <a:lnTo>
                    <a:pt x="29" y="27"/>
                  </a:lnTo>
                  <a:lnTo>
                    <a:pt x="35" y="15"/>
                  </a:lnTo>
                  <a:lnTo>
                    <a:pt x="41" y="7"/>
                  </a:lnTo>
                  <a:lnTo>
                    <a:pt x="49" y="2"/>
                  </a:lnTo>
                  <a:lnTo>
                    <a:pt x="57" y="0"/>
                  </a:lnTo>
                  <a:lnTo>
                    <a:pt x="63" y="2"/>
                  </a:lnTo>
                  <a:lnTo>
                    <a:pt x="70" y="8"/>
                  </a:lnTo>
                  <a:lnTo>
                    <a:pt x="79" y="22"/>
                  </a:lnTo>
                  <a:lnTo>
                    <a:pt x="85" y="38"/>
                  </a:lnTo>
                  <a:lnTo>
                    <a:pt x="90" y="53"/>
                  </a:lnTo>
                  <a:lnTo>
                    <a:pt x="97" y="73"/>
                  </a:lnTo>
                  <a:lnTo>
                    <a:pt x="106" y="99"/>
                  </a:lnTo>
                  <a:lnTo>
                    <a:pt x="112" y="117"/>
                  </a:lnTo>
                  <a:lnTo>
                    <a:pt x="118" y="136"/>
                  </a:lnTo>
                  <a:lnTo>
                    <a:pt x="124" y="154"/>
                  </a:lnTo>
                  <a:lnTo>
                    <a:pt x="131" y="171"/>
                  </a:lnTo>
                  <a:lnTo>
                    <a:pt x="138" y="187"/>
                  </a:lnTo>
                  <a:lnTo>
                    <a:pt x="146" y="199"/>
                  </a:lnTo>
                  <a:lnTo>
                    <a:pt x="151" y="205"/>
                  </a:lnTo>
                  <a:lnTo>
                    <a:pt x="156" y="210"/>
                  </a:lnTo>
                  <a:lnTo>
                    <a:pt x="160" y="211"/>
                  </a:lnTo>
                  <a:lnTo>
                    <a:pt x="167" y="212"/>
                  </a:lnTo>
                  <a:lnTo>
                    <a:pt x="174" y="207"/>
                  </a:lnTo>
                  <a:lnTo>
                    <a:pt x="179" y="203"/>
                  </a:lnTo>
                  <a:lnTo>
                    <a:pt x="185" y="193"/>
                  </a:lnTo>
                  <a:lnTo>
                    <a:pt x="191" y="182"/>
                  </a:lnTo>
                  <a:lnTo>
                    <a:pt x="196" y="170"/>
                  </a:lnTo>
                  <a:lnTo>
                    <a:pt x="200" y="160"/>
                  </a:lnTo>
                  <a:lnTo>
                    <a:pt x="205" y="146"/>
                  </a:lnTo>
                  <a:lnTo>
                    <a:pt x="210" y="133"/>
                  </a:lnTo>
                  <a:lnTo>
                    <a:pt x="213" y="121"/>
                  </a:lnTo>
                  <a:lnTo>
                    <a:pt x="216" y="114"/>
                  </a:lnTo>
                  <a:lnTo>
                    <a:pt x="218" y="105"/>
                  </a:lnTo>
                </a:path>
              </a:pathLst>
            </a:custGeom>
            <a:noFill/>
            <a:ln w="12700" cap="rnd" cmpd="sng">
              <a:solidFill>
                <a:schemeClr val="tx2"/>
              </a:solidFill>
              <a:prstDash val="solid"/>
              <a:round/>
              <a:headEnd type="none" w="med" len="med"/>
              <a:tailEnd type="none" w="med" len="med"/>
            </a:ln>
            <a:effectLst/>
          </p:spPr>
          <p:txBody>
            <a:bodyPr/>
            <a:lstStyle/>
            <a:p>
              <a:endParaRPr lang="en-US"/>
            </a:p>
          </p:txBody>
        </p:sp>
      </p:grpSp>
      <p:sp>
        <p:nvSpPr>
          <p:cNvPr id="163862" name="Rectangle 22"/>
          <p:cNvSpPr>
            <a:spLocks noChangeArrowheads="1"/>
          </p:cNvSpPr>
          <p:nvPr/>
        </p:nvSpPr>
        <p:spPr bwMode="auto">
          <a:xfrm>
            <a:off x="1639888" y="3886200"/>
            <a:ext cx="1273175" cy="36353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solidFill>
                  <a:schemeClr val="tx2"/>
                </a:solidFill>
                <a:latin typeface="Arial" charset="0"/>
              </a:rPr>
              <a:t>DC Supply</a:t>
            </a:r>
          </a:p>
        </p:txBody>
      </p:sp>
      <p:sp>
        <p:nvSpPr>
          <p:cNvPr id="163863" name="Rectangle 23"/>
          <p:cNvSpPr>
            <a:spLocks noChangeArrowheads="1"/>
          </p:cNvSpPr>
          <p:nvPr/>
        </p:nvSpPr>
        <p:spPr bwMode="auto">
          <a:xfrm>
            <a:off x="2478088" y="5029200"/>
            <a:ext cx="1031875" cy="912813"/>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solidFill>
                  <a:schemeClr val="tx2"/>
                </a:solidFill>
                <a:latin typeface="Arial" charset="0"/>
              </a:rPr>
              <a:t>Desired</a:t>
            </a:r>
          </a:p>
          <a:p>
            <a:pPr>
              <a:lnSpc>
                <a:spcPct val="100000"/>
              </a:lnSpc>
              <a:spcBef>
                <a:spcPct val="0"/>
              </a:spcBef>
            </a:pPr>
            <a:r>
              <a:rPr lang="en-US" sz="1800" b="0">
                <a:solidFill>
                  <a:schemeClr val="tx2"/>
                </a:solidFill>
                <a:latin typeface="Arial" charset="0"/>
              </a:rPr>
              <a:t>signal to</a:t>
            </a:r>
          </a:p>
          <a:p>
            <a:pPr>
              <a:lnSpc>
                <a:spcPct val="100000"/>
              </a:lnSpc>
              <a:spcBef>
                <a:spcPct val="0"/>
              </a:spcBef>
            </a:pPr>
            <a:r>
              <a:rPr lang="en-US" sz="1800" b="0">
                <a:solidFill>
                  <a:schemeClr val="tx2"/>
                </a:solidFill>
                <a:latin typeface="Arial" charset="0"/>
              </a:rPr>
              <a:t>system</a:t>
            </a:r>
          </a:p>
        </p:txBody>
      </p:sp>
      <p:sp>
        <p:nvSpPr>
          <p:cNvPr id="163864" name="Rectangle 24"/>
          <p:cNvSpPr>
            <a:spLocks noChangeArrowheads="1"/>
          </p:cNvSpPr>
          <p:nvPr/>
        </p:nvSpPr>
        <p:spPr bwMode="auto">
          <a:xfrm>
            <a:off x="496888" y="4403725"/>
            <a:ext cx="522287" cy="7588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4400">
                <a:solidFill>
                  <a:schemeClr val="tx2"/>
                </a:solidFill>
                <a:latin typeface="Arial" charset="0"/>
              </a:rPr>
              <a:t>?</a:t>
            </a:r>
          </a:p>
        </p:txBody>
      </p:sp>
      <p:sp>
        <p:nvSpPr>
          <p:cNvPr id="163878" name="Rectangle 38"/>
          <p:cNvSpPr>
            <a:spLocks noChangeArrowheads="1"/>
          </p:cNvSpPr>
          <p:nvPr/>
        </p:nvSpPr>
        <p:spPr bwMode="auto">
          <a:xfrm>
            <a:off x="6135688" y="3886200"/>
            <a:ext cx="1273175" cy="36353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solidFill>
                  <a:schemeClr val="tx2"/>
                </a:solidFill>
                <a:latin typeface="Arial" charset="0"/>
              </a:rPr>
              <a:t>DC Supply</a:t>
            </a:r>
          </a:p>
        </p:txBody>
      </p:sp>
      <p:sp>
        <p:nvSpPr>
          <p:cNvPr id="163879" name="Freeform 39"/>
          <p:cNvSpPr>
            <a:spLocks/>
          </p:cNvSpPr>
          <p:nvPr/>
        </p:nvSpPr>
        <p:spPr bwMode="auto">
          <a:xfrm>
            <a:off x="6226175" y="5454650"/>
            <a:ext cx="1068388" cy="392113"/>
          </a:xfrm>
          <a:custGeom>
            <a:avLst/>
            <a:gdLst/>
            <a:ahLst/>
            <a:cxnLst>
              <a:cxn ang="0">
                <a:pos x="0" y="240"/>
              </a:cxn>
              <a:cxn ang="0">
                <a:pos x="0" y="0"/>
              </a:cxn>
              <a:cxn ang="0">
                <a:pos x="24" y="0"/>
              </a:cxn>
              <a:cxn ang="0">
                <a:pos x="24" y="240"/>
              </a:cxn>
              <a:cxn ang="0">
                <a:pos x="96" y="240"/>
              </a:cxn>
              <a:cxn ang="0">
                <a:pos x="96" y="0"/>
              </a:cxn>
              <a:cxn ang="0">
                <a:pos x="138" y="0"/>
              </a:cxn>
              <a:cxn ang="0">
                <a:pos x="138" y="240"/>
              </a:cxn>
              <a:cxn ang="0">
                <a:pos x="192" y="240"/>
              </a:cxn>
              <a:cxn ang="0">
                <a:pos x="192" y="0"/>
              </a:cxn>
              <a:cxn ang="0">
                <a:pos x="255" y="0"/>
              </a:cxn>
              <a:cxn ang="0">
                <a:pos x="255" y="243"/>
              </a:cxn>
              <a:cxn ang="0">
                <a:pos x="288" y="244"/>
              </a:cxn>
              <a:cxn ang="0">
                <a:pos x="288" y="0"/>
              </a:cxn>
              <a:cxn ang="0">
                <a:pos x="336" y="0"/>
              </a:cxn>
              <a:cxn ang="0">
                <a:pos x="336" y="240"/>
              </a:cxn>
              <a:cxn ang="0">
                <a:pos x="384" y="240"/>
              </a:cxn>
              <a:cxn ang="0">
                <a:pos x="384" y="0"/>
              </a:cxn>
              <a:cxn ang="0">
                <a:pos x="414" y="0"/>
              </a:cxn>
              <a:cxn ang="0">
                <a:pos x="414" y="240"/>
              </a:cxn>
              <a:cxn ang="0">
                <a:pos x="480" y="240"/>
              </a:cxn>
              <a:cxn ang="0">
                <a:pos x="480" y="0"/>
              </a:cxn>
              <a:cxn ang="0">
                <a:pos x="528" y="0"/>
              </a:cxn>
              <a:cxn ang="0">
                <a:pos x="528" y="240"/>
              </a:cxn>
              <a:cxn ang="0">
                <a:pos x="576" y="240"/>
              </a:cxn>
              <a:cxn ang="0">
                <a:pos x="576" y="0"/>
              </a:cxn>
              <a:cxn ang="0">
                <a:pos x="639" y="0"/>
              </a:cxn>
              <a:cxn ang="0">
                <a:pos x="639" y="243"/>
              </a:cxn>
              <a:cxn ang="0">
                <a:pos x="672" y="246"/>
              </a:cxn>
            </a:cxnLst>
            <a:rect l="0" t="0" r="r" b="b"/>
            <a:pathLst>
              <a:path w="673" h="247">
                <a:moveTo>
                  <a:pt x="0" y="240"/>
                </a:moveTo>
                <a:lnTo>
                  <a:pt x="0" y="0"/>
                </a:lnTo>
                <a:lnTo>
                  <a:pt x="24" y="0"/>
                </a:lnTo>
                <a:lnTo>
                  <a:pt x="24" y="240"/>
                </a:lnTo>
                <a:lnTo>
                  <a:pt x="96" y="240"/>
                </a:lnTo>
                <a:lnTo>
                  <a:pt x="96" y="0"/>
                </a:lnTo>
                <a:lnTo>
                  <a:pt x="138" y="0"/>
                </a:lnTo>
                <a:lnTo>
                  <a:pt x="138" y="240"/>
                </a:lnTo>
                <a:lnTo>
                  <a:pt x="192" y="240"/>
                </a:lnTo>
                <a:lnTo>
                  <a:pt x="192" y="0"/>
                </a:lnTo>
                <a:lnTo>
                  <a:pt x="255" y="0"/>
                </a:lnTo>
                <a:lnTo>
                  <a:pt x="255" y="243"/>
                </a:lnTo>
                <a:lnTo>
                  <a:pt x="288" y="244"/>
                </a:lnTo>
                <a:lnTo>
                  <a:pt x="288" y="0"/>
                </a:lnTo>
                <a:lnTo>
                  <a:pt x="336" y="0"/>
                </a:lnTo>
                <a:lnTo>
                  <a:pt x="336" y="240"/>
                </a:lnTo>
                <a:lnTo>
                  <a:pt x="384" y="240"/>
                </a:lnTo>
                <a:lnTo>
                  <a:pt x="384" y="0"/>
                </a:lnTo>
                <a:lnTo>
                  <a:pt x="414" y="0"/>
                </a:lnTo>
                <a:lnTo>
                  <a:pt x="414" y="240"/>
                </a:lnTo>
                <a:lnTo>
                  <a:pt x="480" y="240"/>
                </a:lnTo>
                <a:lnTo>
                  <a:pt x="480" y="0"/>
                </a:lnTo>
                <a:lnTo>
                  <a:pt x="528" y="0"/>
                </a:lnTo>
                <a:lnTo>
                  <a:pt x="528" y="240"/>
                </a:lnTo>
                <a:lnTo>
                  <a:pt x="576" y="240"/>
                </a:lnTo>
                <a:lnTo>
                  <a:pt x="576" y="0"/>
                </a:lnTo>
                <a:lnTo>
                  <a:pt x="639" y="0"/>
                </a:lnTo>
                <a:lnTo>
                  <a:pt x="639" y="243"/>
                </a:lnTo>
                <a:lnTo>
                  <a:pt x="672" y="246"/>
                </a:lnTo>
              </a:path>
            </a:pathLst>
          </a:custGeom>
          <a:noFill/>
          <a:ln w="12700" cap="rnd" cmpd="sng">
            <a:solidFill>
              <a:schemeClr val="tx2"/>
            </a:solidFill>
            <a:prstDash val="solid"/>
            <a:round/>
            <a:headEnd type="none" w="med" len="med"/>
            <a:tailEnd type="none" w="med" len="med"/>
          </a:ln>
          <a:effectLst/>
        </p:spPr>
        <p:txBody>
          <a:bodyPr/>
          <a:lstStyle/>
          <a:p>
            <a:endParaRPr lang="en-US"/>
          </a:p>
        </p:txBody>
      </p:sp>
      <p:sp>
        <p:nvSpPr>
          <p:cNvPr id="163880" name="Freeform 40"/>
          <p:cNvSpPr>
            <a:spLocks/>
          </p:cNvSpPr>
          <p:nvPr/>
        </p:nvSpPr>
        <p:spPr bwMode="auto">
          <a:xfrm>
            <a:off x="4625975" y="4641850"/>
            <a:ext cx="763588" cy="204788"/>
          </a:xfrm>
          <a:custGeom>
            <a:avLst/>
            <a:gdLst/>
            <a:ahLst/>
            <a:cxnLst>
              <a:cxn ang="0">
                <a:pos x="0" y="125"/>
              </a:cxn>
              <a:cxn ang="0">
                <a:pos x="0" y="0"/>
              </a:cxn>
              <a:cxn ang="0">
                <a:pos x="17" y="0"/>
              </a:cxn>
              <a:cxn ang="0">
                <a:pos x="17" y="125"/>
              </a:cxn>
              <a:cxn ang="0">
                <a:pos x="69" y="125"/>
              </a:cxn>
              <a:cxn ang="0">
                <a:pos x="69" y="0"/>
              </a:cxn>
              <a:cxn ang="0">
                <a:pos x="99" y="0"/>
              </a:cxn>
              <a:cxn ang="0">
                <a:pos x="99" y="125"/>
              </a:cxn>
              <a:cxn ang="0">
                <a:pos x="137" y="125"/>
              </a:cxn>
              <a:cxn ang="0">
                <a:pos x="137" y="0"/>
              </a:cxn>
              <a:cxn ang="0">
                <a:pos x="182" y="0"/>
              </a:cxn>
              <a:cxn ang="0">
                <a:pos x="182" y="126"/>
              </a:cxn>
              <a:cxn ang="0">
                <a:pos x="206" y="125"/>
              </a:cxn>
              <a:cxn ang="0">
                <a:pos x="206" y="0"/>
              </a:cxn>
              <a:cxn ang="0">
                <a:pos x="240" y="0"/>
              </a:cxn>
              <a:cxn ang="0">
                <a:pos x="240" y="125"/>
              </a:cxn>
              <a:cxn ang="0">
                <a:pos x="274" y="125"/>
              </a:cxn>
              <a:cxn ang="0">
                <a:pos x="274" y="0"/>
              </a:cxn>
              <a:cxn ang="0">
                <a:pos x="296" y="0"/>
              </a:cxn>
              <a:cxn ang="0">
                <a:pos x="296" y="125"/>
              </a:cxn>
              <a:cxn ang="0">
                <a:pos x="343" y="125"/>
              </a:cxn>
              <a:cxn ang="0">
                <a:pos x="343" y="0"/>
              </a:cxn>
              <a:cxn ang="0">
                <a:pos x="377" y="0"/>
              </a:cxn>
              <a:cxn ang="0">
                <a:pos x="377" y="125"/>
              </a:cxn>
              <a:cxn ang="0">
                <a:pos x="411" y="125"/>
              </a:cxn>
              <a:cxn ang="0">
                <a:pos x="411" y="0"/>
              </a:cxn>
              <a:cxn ang="0">
                <a:pos x="456" y="0"/>
              </a:cxn>
              <a:cxn ang="0">
                <a:pos x="456" y="126"/>
              </a:cxn>
              <a:cxn ang="0">
                <a:pos x="480" y="128"/>
              </a:cxn>
            </a:cxnLst>
            <a:rect l="0" t="0" r="r" b="b"/>
            <a:pathLst>
              <a:path w="481" h="129">
                <a:moveTo>
                  <a:pt x="0" y="125"/>
                </a:moveTo>
                <a:lnTo>
                  <a:pt x="0" y="0"/>
                </a:lnTo>
                <a:lnTo>
                  <a:pt x="17" y="0"/>
                </a:lnTo>
                <a:lnTo>
                  <a:pt x="17" y="125"/>
                </a:lnTo>
                <a:lnTo>
                  <a:pt x="69" y="125"/>
                </a:lnTo>
                <a:lnTo>
                  <a:pt x="69" y="0"/>
                </a:lnTo>
                <a:lnTo>
                  <a:pt x="99" y="0"/>
                </a:lnTo>
                <a:lnTo>
                  <a:pt x="99" y="125"/>
                </a:lnTo>
                <a:lnTo>
                  <a:pt x="137" y="125"/>
                </a:lnTo>
                <a:lnTo>
                  <a:pt x="137" y="0"/>
                </a:lnTo>
                <a:lnTo>
                  <a:pt x="182" y="0"/>
                </a:lnTo>
                <a:lnTo>
                  <a:pt x="182" y="126"/>
                </a:lnTo>
                <a:lnTo>
                  <a:pt x="206" y="125"/>
                </a:lnTo>
                <a:lnTo>
                  <a:pt x="206" y="0"/>
                </a:lnTo>
                <a:lnTo>
                  <a:pt x="240" y="0"/>
                </a:lnTo>
                <a:lnTo>
                  <a:pt x="240" y="125"/>
                </a:lnTo>
                <a:lnTo>
                  <a:pt x="274" y="125"/>
                </a:lnTo>
                <a:lnTo>
                  <a:pt x="274" y="0"/>
                </a:lnTo>
                <a:lnTo>
                  <a:pt x="296" y="0"/>
                </a:lnTo>
                <a:lnTo>
                  <a:pt x="296" y="125"/>
                </a:lnTo>
                <a:lnTo>
                  <a:pt x="343" y="125"/>
                </a:lnTo>
                <a:lnTo>
                  <a:pt x="343" y="0"/>
                </a:lnTo>
                <a:lnTo>
                  <a:pt x="377" y="0"/>
                </a:lnTo>
                <a:lnTo>
                  <a:pt x="377" y="125"/>
                </a:lnTo>
                <a:lnTo>
                  <a:pt x="411" y="125"/>
                </a:lnTo>
                <a:lnTo>
                  <a:pt x="411" y="0"/>
                </a:lnTo>
                <a:lnTo>
                  <a:pt x="456" y="0"/>
                </a:lnTo>
                <a:lnTo>
                  <a:pt x="456" y="126"/>
                </a:lnTo>
                <a:lnTo>
                  <a:pt x="480" y="128"/>
                </a:lnTo>
              </a:path>
            </a:pathLst>
          </a:custGeom>
          <a:noFill/>
          <a:ln w="12700" cap="rnd" cmpd="sng">
            <a:solidFill>
              <a:schemeClr val="tx2"/>
            </a:solidFill>
            <a:prstDash val="solid"/>
            <a:round/>
            <a:headEnd type="none" w="med" len="med"/>
            <a:tailEnd type="none" w="med" len="med"/>
          </a:ln>
          <a:effectLst/>
        </p:spPr>
        <p:txBody>
          <a:bodyPr/>
          <a:lstStyle/>
          <a:p>
            <a:endParaRPr lang="en-US"/>
          </a:p>
        </p:txBody>
      </p:sp>
      <p:sp>
        <p:nvSpPr>
          <p:cNvPr id="163881" name="Rectangle 41"/>
          <p:cNvSpPr>
            <a:spLocks noChangeArrowheads="1"/>
          </p:cNvSpPr>
          <p:nvPr/>
        </p:nvSpPr>
        <p:spPr bwMode="auto">
          <a:xfrm>
            <a:off x="420688" y="6024563"/>
            <a:ext cx="2790825"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Unknown Gate Signal</a:t>
            </a:r>
          </a:p>
        </p:txBody>
      </p:sp>
      <p:sp>
        <p:nvSpPr>
          <p:cNvPr id="163882" name="Rectangle 42"/>
          <p:cNvSpPr>
            <a:spLocks noChangeArrowheads="1"/>
          </p:cNvSpPr>
          <p:nvPr/>
        </p:nvSpPr>
        <p:spPr bwMode="auto">
          <a:xfrm>
            <a:off x="4611688" y="6024563"/>
            <a:ext cx="3760787"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latin typeface="Arial" charset="0"/>
              </a:rPr>
              <a:t>Gate Signal Known with PWM</a:t>
            </a:r>
          </a:p>
        </p:txBody>
      </p:sp>
      <p:sp>
        <p:nvSpPr>
          <p:cNvPr id="163883" name="Rectangle 43"/>
          <p:cNvSpPr>
            <a:spLocks noChangeArrowheads="1"/>
          </p:cNvSpPr>
          <p:nvPr/>
        </p:nvSpPr>
        <p:spPr bwMode="auto">
          <a:xfrm>
            <a:off x="4611688" y="4876800"/>
            <a:ext cx="739775" cy="36353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b="0">
                <a:solidFill>
                  <a:schemeClr val="tx2"/>
                </a:solidFill>
                <a:latin typeface="Arial" charset="0"/>
              </a:rPr>
              <a:t>PWM</a:t>
            </a:r>
          </a:p>
        </p:txBody>
      </p:sp>
      <p:grpSp>
        <p:nvGrpSpPr>
          <p:cNvPr id="163897" name="Group 57"/>
          <p:cNvGrpSpPr>
            <a:grpSpLocks/>
          </p:cNvGrpSpPr>
          <p:nvPr/>
        </p:nvGrpSpPr>
        <p:grpSpPr bwMode="auto">
          <a:xfrm>
            <a:off x="1004888" y="4035425"/>
            <a:ext cx="850900" cy="1458913"/>
            <a:chOff x="2279" y="2696"/>
            <a:chExt cx="536" cy="919"/>
          </a:xfrm>
        </p:grpSpPr>
        <p:sp>
          <p:nvSpPr>
            <p:cNvPr id="163889" name="Line 49"/>
            <p:cNvSpPr>
              <a:spLocks noChangeShapeType="1"/>
            </p:cNvSpPr>
            <p:nvPr/>
          </p:nvSpPr>
          <p:spPr bwMode="auto">
            <a:xfrm>
              <a:off x="2527" y="3129"/>
              <a:ext cx="0" cy="232"/>
            </a:xfrm>
            <a:prstGeom prst="line">
              <a:avLst/>
            </a:prstGeom>
            <a:noFill/>
            <a:ln w="25400">
              <a:solidFill>
                <a:schemeClr val="tx1"/>
              </a:solidFill>
              <a:round/>
              <a:headEnd/>
              <a:tailEnd/>
            </a:ln>
            <a:effectLst/>
          </p:spPr>
          <p:txBody>
            <a:bodyPr wrap="none" anchor="ctr"/>
            <a:lstStyle/>
            <a:p>
              <a:endParaRPr lang="en-US"/>
            </a:p>
          </p:txBody>
        </p:sp>
        <p:sp>
          <p:nvSpPr>
            <p:cNvPr id="163890" name="Line 50"/>
            <p:cNvSpPr>
              <a:spLocks noChangeShapeType="1"/>
            </p:cNvSpPr>
            <p:nvPr/>
          </p:nvSpPr>
          <p:spPr bwMode="auto">
            <a:xfrm flipV="1">
              <a:off x="2531" y="3042"/>
              <a:ext cx="111" cy="167"/>
            </a:xfrm>
            <a:prstGeom prst="line">
              <a:avLst/>
            </a:prstGeom>
            <a:noFill/>
            <a:ln w="12700">
              <a:solidFill>
                <a:schemeClr val="tx1"/>
              </a:solidFill>
              <a:round/>
              <a:headEnd/>
              <a:tailEnd/>
            </a:ln>
            <a:effectLst/>
          </p:spPr>
          <p:txBody>
            <a:bodyPr wrap="none" anchor="ctr"/>
            <a:lstStyle/>
            <a:p>
              <a:endParaRPr lang="en-US"/>
            </a:p>
          </p:txBody>
        </p:sp>
        <p:sp>
          <p:nvSpPr>
            <p:cNvPr id="163891" name="Line 51"/>
            <p:cNvSpPr>
              <a:spLocks noChangeShapeType="1"/>
            </p:cNvSpPr>
            <p:nvPr/>
          </p:nvSpPr>
          <p:spPr bwMode="auto">
            <a:xfrm flipH="1">
              <a:off x="2279" y="3251"/>
              <a:ext cx="242" cy="0"/>
            </a:xfrm>
            <a:prstGeom prst="line">
              <a:avLst/>
            </a:prstGeom>
            <a:noFill/>
            <a:ln w="12700">
              <a:solidFill>
                <a:schemeClr val="tx1"/>
              </a:solidFill>
              <a:round/>
              <a:headEnd/>
              <a:tailEnd/>
            </a:ln>
            <a:effectLst/>
          </p:spPr>
          <p:txBody>
            <a:bodyPr wrap="none" anchor="ctr"/>
            <a:lstStyle/>
            <a:p>
              <a:endParaRPr lang="en-US"/>
            </a:p>
          </p:txBody>
        </p:sp>
        <p:sp>
          <p:nvSpPr>
            <p:cNvPr id="163892" name="Line 52"/>
            <p:cNvSpPr>
              <a:spLocks noChangeShapeType="1"/>
            </p:cNvSpPr>
            <p:nvPr/>
          </p:nvSpPr>
          <p:spPr bwMode="auto">
            <a:xfrm>
              <a:off x="2706" y="3212"/>
              <a:ext cx="109" cy="0"/>
            </a:xfrm>
            <a:prstGeom prst="line">
              <a:avLst/>
            </a:prstGeom>
            <a:noFill/>
            <a:ln w="12700">
              <a:solidFill>
                <a:schemeClr val="tx1"/>
              </a:solidFill>
              <a:round/>
              <a:headEnd/>
              <a:tailEnd/>
            </a:ln>
            <a:effectLst/>
          </p:spPr>
          <p:txBody>
            <a:bodyPr wrap="none" anchor="ctr"/>
            <a:lstStyle/>
            <a:p>
              <a:endParaRPr lang="en-US"/>
            </a:p>
          </p:txBody>
        </p:sp>
        <p:sp>
          <p:nvSpPr>
            <p:cNvPr id="163894" name="Freeform 54"/>
            <p:cNvSpPr>
              <a:spLocks/>
            </p:cNvSpPr>
            <p:nvPr/>
          </p:nvSpPr>
          <p:spPr bwMode="auto">
            <a:xfrm>
              <a:off x="2643" y="2696"/>
              <a:ext cx="117" cy="517"/>
            </a:xfrm>
            <a:custGeom>
              <a:avLst/>
              <a:gdLst/>
              <a:ahLst/>
              <a:cxnLst>
                <a:cxn ang="0">
                  <a:pos x="0" y="0"/>
                </a:cxn>
                <a:cxn ang="0">
                  <a:pos x="0" y="345"/>
                </a:cxn>
                <a:cxn ang="0">
                  <a:pos x="117" y="345"/>
                </a:cxn>
                <a:cxn ang="0">
                  <a:pos x="117" y="517"/>
                </a:cxn>
              </a:cxnLst>
              <a:rect l="0" t="0" r="r" b="b"/>
              <a:pathLst>
                <a:path w="117" h="517">
                  <a:moveTo>
                    <a:pt x="0" y="0"/>
                  </a:moveTo>
                  <a:lnTo>
                    <a:pt x="0" y="345"/>
                  </a:lnTo>
                  <a:lnTo>
                    <a:pt x="117" y="345"/>
                  </a:lnTo>
                  <a:lnTo>
                    <a:pt x="117" y="517"/>
                  </a:lnTo>
                </a:path>
              </a:pathLst>
            </a:custGeom>
            <a:noFill/>
            <a:ln w="12700" cap="flat" cmpd="sng">
              <a:solidFill>
                <a:schemeClr val="tx1"/>
              </a:solidFill>
              <a:prstDash val="solid"/>
              <a:round/>
              <a:headEnd type="none" w="med" len="lg"/>
              <a:tailEnd type="none" w="sm" len="sm"/>
            </a:ln>
            <a:effectLst/>
          </p:spPr>
          <p:txBody>
            <a:bodyPr/>
            <a:lstStyle/>
            <a:p>
              <a:endParaRPr lang="en-US"/>
            </a:p>
          </p:txBody>
        </p:sp>
        <p:sp>
          <p:nvSpPr>
            <p:cNvPr id="163895" name="Freeform 55"/>
            <p:cNvSpPr>
              <a:spLocks/>
            </p:cNvSpPr>
            <p:nvPr/>
          </p:nvSpPr>
          <p:spPr bwMode="auto">
            <a:xfrm>
              <a:off x="2641" y="3212"/>
              <a:ext cx="119" cy="403"/>
            </a:xfrm>
            <a:custGeom>
              <a:avLst/>
              <a:gdLst/>
              <a:ahLst/>
              <a:cxnLst>
                <a:cxn ang="0">
                  <a:pos x="119" y="0"/>
                </a:cxn>
                <a:cxn ang="0">
                  <a:pos x="119" y="240"/>
                </a:cxn>
                <a:cxn ang="0">
                  <a:pos x="0" y="240"/>
                </a:cxn>
                <a:cxn ang="0">
                  <a:pos x="0" y="403"/>
                </a:cxn>
              </a:cxnLst>
              <a:rect l="0" t="0" r="r" b="b"/>
              <a:pathLst>
                <a:path w="119" h="403">
                  <a:moveTo>
                    <a:pt x="119" y="0"/>
                  </a:moveTo>
                  <a:lnTo>
                    <a:pt x="119" y="240"/>
                  </a:lnTo>
                  <a:lnTo>
                    <a:pt x="0" y="240"/>
                  </a:lnTo>
                  <a:lnTo>
                    <a:pt x="0" y="403"/>
                  </a:lnTo>
                </a:path>
              </a:pathLst>
            </a:custGeom>
            <a:noFill/>
            <a:ln w="12700" cap="flat" cmpd="sng">
              <a:solidFill>
                <a:schemeClr val="tx1"/>
              </a:solidFill>
              <a:prstDash val="solid"/>
              <a:round/>
              <a:headEnd type="triangle" w="med" len="lg"/>
              <a:tailEnd type="none" w="sm" len="sm"/>
            </a:ln>
            <a:effectLst/>
          </p:spPr>
          <p:txBody>
            <a:bodyPr/>
            <a:lstStyle/>
            <a:p>
              <a:endParaRPr lang="en-US"/>
            </a:p>
          </p:txBody>
        </p:sp>
        <p:sp>
          <p:nvSpPr>
            <p:cNvPr id="163896" name="Line 56"/>
            <p:cNvSpPr>
              <a:spLocks noChangeShapeType="1"/>
            </p:cNvSpPr>
            <p:nvPr/>
          </p:nvSpPr>
          <p:spPr bwMode="auto">
            <a:xfrm>
              <a:off x="2530" y="3290"/>
              <a:ext cx="111" cy="162"/>
            </a:xfrm>
            <a:prstGeom prst="line">
              <a:avLst/>
            </a:prstGeom>
            <a:noFill/>
            <a:ln w="12700">
              <a:solidFill>
                <a:schemeClr val="tx1"/>
              </a:solidFill>
              <a:round/>
              <a:headEnd type="none" w="sm" len="sm"/>
              <a:tailEnd type="triangle" w="med" len="lg"/>
            </a:ln>
            <a:effectLst/>
          </p:spPr>
          <p:txBody>
            <a:bodyPr/>
            <a:lstStyle/>
            <a:p>
              <a:endParaRPr lang="en-US"/>
            </a:p>
          </p:txBody>
        </p:sp>
      </p:grpSp>
      <p:grpSp>
        <p:nvGrpSpPr>
          <p:cNvPr id="163898" name="Group 58"/>
          <p:cNvGrpSpPr>
            <a:grpSpLocks/>
          </p:cNvGrpSpPr>
          <p:nvPr/>
        </p:nvGrpSpPr>
        <p:grpSpPr bwMode="auto">
          <a:xfrm>
            <a:off x="5483225" y="4035425"/>
            <a:ext cx="850900" cy="1458913"/>
            <a:chOff x="2279" y="2696"/>
            <a:chExt cx="536" cy="919"/>
          </a:xfrm>
        </p:grpSpPr>
        <p:sp>
          <p:nvSpPr>
            <p:cNvPr id="163899" name="Line 59"/>
            <p:cNvSpPr>
              <a:spLocks noChangeShapeType="1"/>
            </p:cNvSpPr>
            <p:nvPr/>
          </p:nvSpPr>
          <p:spPr bwMode="auto">
            <a:xfrm>
              <a:off x="2527" y="3129"/>
              <a:ext cx="0" cy="232"/>
            </a:xfrm>
            <a:prstGeom prst="line">
              <a:avLst/>
            </a:prstGeom>
            <a:noFill/>
            <a:ln w="25400">
              <a:solidFill>
                <a:schemeClr val="tx1"/>
              </a:solidFill>
              <a:round/>
              <a:headEnd/>
              <a:tailEnd/>
            </a:ln>
            <a:effectLst/>
          </p:spPr>
          <p:txBody>
            <a:bodyPr wrap="none" anchor="ctr"/>
            <a:lstStyle/>
            <a:p>
              <a:endParaRPr lang="en-US"/>
            </a:p>
          </p:txBody>
        </p:sp>
        <p:sp>
          <p:nvSpPr>
            <p:cNvPr id="163900" name="Line 60"/>
            <p:cNvSpPr>
              <a:spLocks noChangeShapeType="1"/>
            </p:cNvSpPr>
            <p:nvPr/>
          </p:nvSpPr>
          <p:spPr bwMode="auto">
            <a:xfrm flipV="1">
              <a:off x="2531" y="3042"/>
              <a:ext cx="111" cy="167"/>
            </a:xfrm>
            <a:prstGeom prst="line">
              <a:avLst/>
            </a:prstGeom>
            <a:noFill/>
            <a:ln w="12700">
              <a:solidFill>
                <a:schemeClr val="tx1"/>
              </a:solidFill>
              <a:round/>
              <a:headEnd/>
              <a:tailEnd/>
            </a:ln>
            <a:effectLst/>
          </p:spPr>
          <p:txBody>
            <a:bodyPr wrap="none" anchor="ctr"/>
            <a:lstStyle/>
            <a:p>
              <a:endParaRPr lang="en-US"/>
            </a:p>
          </p:txBody>
        </p:sp>
        <p:sp>
          <p:nvSpPr>
            <p:cNvPr id="163901" name="Line 61"/>
            <p:cNvSpPr>
              <a:spLocks noChangeShapeType="1"/>
            </p:cNvSpPr>
            <p:nvPr/>
          </p:nvSpPr>
          <p:spPr bwMode="auto">
            <a:xfrm flipH="1">
              <a:off x="2279" y="3251"/>
              <a:ext cx="242" cy="0"/>
            </a:xfrm>
            <a:prstGeom prst="line">
              <a:avLst/>
            </a:prstGeom>
            <a:noFill/>
            <a:ln w="12700">
              <a:solidFill>
                <a:schemeClr val="tx1"/>
              </a:solidFill>
              <a:round/>
              <a:headEnd/>
              <a:tailEnd/>
            </a:ln>
            <a:effectLst/>
          </p:spPr>
          <p:txBody>
            <a:bodyPr wrap="none" anchor="ctr"/>
            <a:lstStyle/>
            <a:p>
              <a:endParaRPr lang="en-US"/>
            </a:p>
          </p:txBody>
        </p:sp>
        <p:sp>
          <p:nvSpPr>
            <p:cNvPr id="163902" name="Line 62"/>
            <p:cNvSpPr>
              <a:spLocks noChangeShapeType="1"/>
            </p:cNvSpPr>
            <p:nvPr/>
          </p:nvSpPr>
          <p:spPr bwMode="auto">
            <a:xfrm>
              <a:off x="2706" y="3212"/>
              <a:ext cx="109" cy="0"/>
            </a:xfrm>
            <a:prstGeom prst="line">
              <a:avLst/>
            </a:prstGeom>
            <a:noFill/>
            <a:ln w="12700">
              <a:solidFill>
                <a:schemeClr val="tx1"/>
              </a:solidFill>
              <a:round/>
              <a:headEnd/>
              <a:tailEnd/>
            </a:ln>
            <a:effectLst/>
          </p:spPr>
          <p:txBody>
            <a:bodyPr wrap="none" anchor="ctr"/>
            <a:lstStyle/>
            <a:p>
              <a:endParaRPr lang="en-US"/>
            </a:p>
          </p:txBody>
        </p:sp>
        <p:sp>
          <p:nvSpPr>
            <p:cNvPr id="163903" name="Freeform 63"/>
            <p:cNvSpPr>
              <a:spLocks/>
            </p:cNvSpPr>
            <p:nvPr/>
          </p:nvSpPr>
          <p:spPr bwMode="auto">
            <a:xfrm>
              <a:off x="2643" y="2696"/>
              <a:ext cx="117" cy="517"/>
            </a:xfrm>
            <a:custGeom>
              <a:avLst/>
              <a:gdLst/>
              <a:ahLst/>
              <a:cxnLst>
                <a:cxn ang="0">
                  <a:pos x="0" y="0"/>
                </a:cxn>
                <a:cxn ang="0">
                  <a:pos x="0" y="345"/>
                </a:cxn>
                <a:cxn ang="0">
                  <a:pos x="117" y="345"/>
                </a:cxn>
                <a:cxn ang="0">
                  <a:pos x="117" y="517"/>
                </a:cxn>
              </a:cxnLst>
              <a:rect l="0" t="0" r="r" b="b"/>
              <a:pathLst>
                <a:path w="117" h="517">
                  <a:moveTo>
                    <a:pt x="0" y="0"/>
                  </a:moveTo>
                  <a:lnTo>
                    <a:pt x="0" y="345"/>
                  </a:lnTo>
                  <a:lnTo>
                    <a:pt x="117" y="345"/>
                  </a:lnTo>
                  <a:lnTo>
                    <a:pt x="117" y="517"/>
                  </a:lnTo>
                </a:path>
              </a:pathLst>
            </a:custGeom>
            <a:noFill/>
            <a:ln w="12700" cap="flat" cmpd="sng">
              <a:solidFill>
                <a:schemeClr val="tx1"/>
              </a:solidFill>
              <a:prstDash val="solid"/>
              <a:round/>
              <a:headEnd type="none" w="med" len="lg"/>
              <a:tailEnd type="none" w="sm" len="sm"/>
            </a:ln>
            <a:effectLst/>
          </p:spPr>
          <p:txBody>
            <a:bodyPr/>
            <a:lstStyle/>
            <a:p>
              <a:endParaRPr lang="en-US"/>
            </a:p>
          </p:txBody>
        </p:sp>
        <p:sp>
          <p:nvSpPr>
            <p:cNvPr id="163904" name="Freeform 64"/>
            <p:cNvSpPr>
              <a:spLocks/>
            </p:cNvSpPr>
            <p:nvPr/>
          </p:nvSpPr>
          <p:spPr bwMode="auto">
            <a:xfrm>
              <a:off x="2641" y="3212"/>
              <a:ext cx="119" cy="403"/>
            </a:xfrm>
            <a:custGeom>
              <a:avLst/>
              <a:gdLst/>
              <a:ahLst/>
              <a:cxnLst>
                <a:cxn ang="0">
                  <a:pos x="119" y="0"/>
                </a:cxn>
                <a:cxn ang="0">
                  <a:pos x="119" y="240"/>
                </a:cxn>
                <a:cxn ang="0">
                  <a:pos x="0" y="240"/>
                </a:cxn>
                <a:cxn ang="0">
                  <a:pos x="0" y="403"/>
                </a:cxn>
              </a:cxnLst>
              <a:rect l="0" t="0" r="r" b="b"/>
              <a:pathLst>
                <a:path w="119" h="403">
                  <a:moveTo>
                    <a:pt x="119" y="0"/>
                  </a:moveTo>
                  <a:lnTo>
                    <a:pt x="119" y="240"/>
                  </a:lnTo>
                  <a:lnTo>
                    <a:pt x="0" y="240"/>
                  </a:lnTo>
                  <a:lnTo>
                    <a:pt x="0" y="403"/>
                  </a:lnTo>
                </a:path>
              </a:pathLst>
            </a:custGeom>
            <a:noFill/>
            <a:ln w="12700" cap="flat" cmpd="sng">
              <a:solidFill>
                <a:schemeClr val="tx1"/>
              </a:solidFill>
              <a:prstDash val="solid"/>
              <a:round/>
              <a:headEnd type="triangle" w="med" len="lg"/>
              <a:tailEnd type="none" w="sm" len="sm"/>
            </a:ln>
            <a:effectLst/>
          </p:spPr>
          <p:txBody>
            <a:bodyPr/>
            <a:lstStyle/>
            <a:p>
              <a:endParaRPr lang="en-US"/>
            </a:p>
          </p:txBody>
        </p:sp>
        <p:sp>
          <p:nvSpPr>
            <p:cNvPr id="163905" name="Line 65"/>
            <p:cNvSpPr>
              <a:spLocks noChangeShapeType="1"/>
            </p:cNvSpPr>
            <p:nvPr/>
          </p:nvSpPr>
          <p:spPr bwMode="auto">
            <a:xfrm>
              <a:off x="2530" y="3290"/>
              <a:ext cx="111" cy="162"/>
            </a:xfrm>
            <a:prstGeom prst="line">
              <a:avLst/>
            </a:prstGeom>
            <a:noFill/>
            <a:ln w="12700">
              <a:solidFill>
                <a:schemeClr val="tx1"/>
              </a:solidFill>
              <a:round/>
              <a:headEnd type="none" w="sm" len="sm"/>
              <a:tailEnd type="triangle" w="med" len="lg"/>
            </a:ln>
            <a:effectLst/>
          </p:spPr>
          <p:txBody>
            <a:bodyPr/>
            <a:lstStyle/>
            <a:p>
              <a:endParaRPr lang="en-US"/>
            </a:p>
          </p:txBody>
        </p:sp>
      </p:grpSp>
      <p:sp>
        <p:nvSpPr>
          <p:cNvPr id="35" name="Rectangle 2"/>
          <p:cNvSpPr>
            <a:spLocks noGrp="1" noChangeArrowheads="1"/>
          </p:cNvSpPr>
          <p:nvPr>
            <p:ph type="title"/>
          </p:nvPr>
        </p:nvSpPr>
        <p:spPr>
          <a:xfrm>
            <a:off x="609600" y="127017"/>
            <a:ext cx="7924800" cy="957627"/>
          </a:xfrm>
          <a:noFill/>
          <a:ln/>
        </p:spPr>
        <p:txBody>
          <a:bodyPr lIns="90488" tIns="44450" rIns="90488" bIns="44450" anchor="ctr">
            <a:noAutofit/>
          </a:bodyPr>
          <a:lstStyle/>
          <a:p>
            <a:pPr>
              <a:lnSpc>
                <a:spcPct val="80000"/>
              </a:lnSpc>
            </a:pPr>
            <a:r>
              <a:rPr lang="en-US" dirty="0"/>
              <a:t>Why use PWM with Power Switching Devices?</a:t>
            </a: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ePWM</a:t>
            </a:r>
            <a:r>
              <a:rPr lang="en-US" dirty="0" smtClean="0"/>
              <a:t> X-Bar Architecture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12877212"/>
              </p:ext>
            </p:extLst>
          </p:nvPr>
        </p:nvGraphicFramePr>
        <p:xfrm>
          <a:off x="4740411" y="4284742"/>
          <a:ext cx="3982720" cy="2476424"/>
        </p:xfrm>
        <a:graphic>
          <a:graphicData uri="http://schemas.openxmlformats.org/drawingml/2006/table">
            <a:tbl>
              <a:tblPr firstRow="1" firstCol="1" bandRow="1">
                <a:tableStyleId>{5C22544A-7EE6-4342-B048-85BDC9FD1C3A}</a:tableStyleId>
              </a:tblPr>
              <a:tblGrid>
                <a:gridCol w="335280"/>
                <a:gridCol w="995680"/>
                <a:gridCol w="1351280"/>
                <a:gridCol w="589280"/>
                <a:gridCol w="711200"/>
              </a:tblGrid>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MUX</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16</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SD1FLT1.COMPH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SD1FLT1.COMPH_OR_COMPL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17</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SD1FLT1.COMPL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r>
                        <a:rPr lang="en-US" sz="800" dirty="0" smtClean="0">
                          <a:solidFill>
                            <a:schemeClr val="tx1"/>
                          </a:solidFill>
                          <a:effectLst/>
                          <a:latin typeface="Arial Narrow" panose="020B0606020202030204" pitchFamily="34" charset="0"/>
                        </a:rPr>
                        <a:t>INPUT7</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r>
                        <a:rPr lang="en-US" sz="800" dirty="0" smtClean="0">
                          <a:solidFill>
                            <a:schemeClr val="tx1"/>
                          </a:solidFill>
                          <a:effectLst/>
                          <a:latin typeface="Arial Narrow" panose="020B0606020202030204" pitchFamily="34" charset="0"/>
                        </a:rPr>
                        <a:t>CLAHALT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18</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SD1FLT2.COMPH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SD1FLT2.COMPH_OR_COMPL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19</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SD1FLT2.COMPL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INPUT8</a:t>
                      </a: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SD1FLT3.COMPH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a:solidFill>
                            <a:schemeClr val="tx1"/>
                          </a:solidFill>
                          <a:effectLst/>
                          <a:latin typeface="Arial Narrow" panose="020B0606020202030204" pitchFamily="34" charset="0"/>
                        </a:rPr>
                        <a:t>SD1FLT3.COMPH_OR_COMPL</a:t>
                      </a:r>
                      <a:endParaRPr lang="en-US" sz="80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a:solidFill>
                            <a:schemeClr val="tx1"/>
                          </a:solidFill>
                          <a:effectLst/>
                          <a:latin typeface="Arial Narrow" panose="020B0606020202030204" pitchFamily="34" charset="0"/>
                        </a:rPr>
                        <a:t>SD1FLT3.COMPL</a:t>
                      </a:r>
                      <a:endParaRPr lang="en-US" sz="80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r>
                        <a:rPr lang="en-US" sz="800" dirty="0" smtClean="0">
                          <a:solidFill>
                            <a:schemeClr val="tx1"/>
                          </a:solidFill>
                          <a:effectLst/>
                          <a:latin typeface="Arial Narrow" panose="020B0606020202030204" pitchFamily="34" charset="0"/>
                        </a:rPr>
                        <a:t>INPUT9</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SD1FLT4.COMPH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a:solidFill>
                            <a:schemeClr val="tx1"/>
                          </a:solidFill>
                          <a:effectLst/>
                          <a:latin typeface="Arial Narrow" panose="020B0606020202030204" pitchFamily="34" charset="0"/>
                        </a:rPr>
                        <a:t>SD1FLT4.COMPH_OR_COMPL</a:t>
                      </a:r>
                      <a:endParaRPr lang="en-US" sz="80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a:solidFill>
                            <a:schemeClr val="tx1"/>
                          </a:solidFill>
                          <a:effectLst/>
                          <a:latin typeface="Arial Narrow" panose="020B0606020202030204" pitchFamily="34" charset="0"/>
                        </a:rPr>
                        <a:t>SD1FLT4.COMPL</a:t>
                      </a:r>
                      <a:endParaRPr lang="en-US" sz="80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INPUT10</a:t>
                      </a: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25</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INPUT11</a:t>
                      </a: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26</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27</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INPUT12</a:t>
                      </a: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28</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29</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r>
                        <a:rPr lang="en-US" sz="800" dirty="0" smtClean="0">
                          <a:solidFill>
                            <a:schemeClr val="tx1"/>
                          </a:solidFill>
                          <a:effectLst/>
                          <a:latin typeface="Arial Narrow" panose="020B0606020202030204" pitchFamily="34" charset="0"/>
                        </a:rPr>
                        <a:t>INPUT13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30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31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INPUT14</a:t>
                      </a: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2777799881"/>
              </p:ext>
            </p:extLst>
          </p:nvPr>
        </p:nvGraphicFramePr>
        <p:xfrm>
          <a:off x="437163" y="4284742"/>
          <a:ext cx="3982720" cy="2469169"/>
        </p:xfrm>
        <a:graphic>
          <a:graphicData uri="http://schemas.openxmlformats.org/drawingml/2006/table">
            <a:tbl>
              <a:tblPr firstRow="1" firstCol="1" bandRow="1">
                <a:tableStyleId>{5C22544A-7EE6-4342-B048-85BDC9FD1C3A}</a:tableStyleId>
              </a:tblPr>
              <a:tblGrid>
                <a:gridCol w="335280"/>
                <a:gridCol w="995680"/>
                <a:gridCol w="1351280"/>
                <a:gridCol w="589280"/>
                <a:gridCol w="711200"/>
              </a:tblGrid>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MUX</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CMPSS1.CTRIPH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CMPSS1.CTRIPH_OR_CTRIPL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ADCAEVT1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ECAP1OUT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CMPSS1.CTRIPL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INPUTXBAR1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ADCCEVT1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CMPSS2.CTRIPH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CMPSS2.CTRIPH_OR_CTRIPL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ADCAEVT2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ECAP2OUT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CMPSS2.CTRIPL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INPUTXBAR2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ADCCEVT2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CMPSS3.CTRIPH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CMPSS3.CTRIPH_OR_CTRIPL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ADCAEVT3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ECAP3OUT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5</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CMPSS3.CTRIPL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INPUTXBAR3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ADCCEVT3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6</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CMPSS4.CTRIPH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CMPSS4.CTRIPH_OR_CTRIPL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ADCAEVT4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ECAP4OUT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7</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CMPSS4.CTRIPL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INPUTXBAR4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ADCCEVT4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8</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CMPSS5.CTRIPH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CMPSS5.CTRIPH_OR_CTRIPL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ADCBEVT1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ECAP5OUT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9</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CMPSS5.CTRIPL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INPUTXBAR5</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10</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CMPSS6.CTRIPH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CMPSS6.CTRIPH_OR_CTRIPL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ADCBEVT2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ECAP6OUT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11</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CMPSS6.CTRIPL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INPUTXBAR6</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38417">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12</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CMPSS7.CTRIPH</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CMPSS7.CTRIPH_OR_CTRIPL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ADCBEVT3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ECAP7OUT</a:t>
                      </a:r>
                      <a:r>
                        <a:rPr lang="en-US" sz="800" dirty="0">
                          <a:solidFill>
                            <a:schemeClr val="tx1"/>
                          </a:solidFill>
                          <a:effectLst/>
                          <a:latin typeface="Arial Narrow" panose="020B0606020202030204" pitchFamily="34" charset="0"/>
                        </a:rPr>
                        <a:t> </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13</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CMPSS7.CTRIPL</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ADCSOCA</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ADCBEVT4</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EXTSYNCOUT</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145672">
                <a:tc>
                  <a:txBody>
                    <a:bodyPr/>
                    <a:lstStyle/>
                    <a:p>
                      <a:pPr marL="0" marR="0" algn="ctr">
                        <a:spcBef>
                          <a:spcPts val="0"/>
                        </a:spcBef>
                        <a:spcAft>
                          <a:spcPts val="0"/>
                        </a:spcAft>
                      </a:pPr>
                      <a:r>
                        <a:rPr lang="en-US" sz="800" dirty="0" smtClean="0">
                          <a:solidFill>
                            <a:schemeClr val="tx1"/>
                          </a:solidFill>
                          <a:effectLst/>
                          <a:latin typeface="Arial Narrow" panose="020B0606020202030204" pitchFamily="34" charset="0"/>
                        </a:rPr>
                        <a:t>15</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800" dirty="0">
                          <a:solidFill>
                            <a:schemeClr val="tx1"/>
                          </a:solidFill>
                          <a:effectLst/>
                          <a:latin typeface="Arial Narrow" panose="020B0606020202030204" pitchFamily="34" charset="0"/>
                        </a:rPr>
                        <a:t>ADCSOCB</a:t>
                      </a: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endParaRPr lang="en-US" sz="800" dirty="0">
                        <a:solidFill>
                          <a:schemeClr val="tx1"/>
                        </a:solidFill>
                        <a:effectLst/>
                        <a:latin typeface="Arial Narrow" panose="020B0606020202030204" pitchFamily="34" charset="0"/>
                        <a:ea typeface="Times New Roman"/>
                      </a:endParaRPr>
                    </a:p>
                  </a:txBody>
                  <a:tcPr marL="61346" marR="613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pSp>
        <p:nvGrpSpPr>
          <p:cNvPr id="71" name="Group 70"/>
          <p:cNvGrpSpPr/>
          <p:nvPr/>
        </p:nvGrpSpPr>
        <p:grpSpPr>
          <a:xfrm>
            <a:off x="482059" y="790784"/>
            <a:ext cx="8272947" cy="3382502"/>
            <a:chOff x="482059" y="790784"/>
            <a:chExt cx="8272947" cy="3382502"/>
          </a:xfrm>
        </p:grpSpPr>
        <p:cxnSp>
          <p:nvCxnSpPr>
            <p:cNvPr id="87" name="Straight Connector 86"/>
            <p:cNvCxnSpPr/>
            <p:nvPr/>
          </p:nvCxnSpPr>
          <p:spPr bwMode="auto">
            <a:xfrm>
              <a:off x="4977950" y="2246046"/>
              <a:ext cx="795005" cy="0"/>
            </a:xfrm>
            <a:prstGeom prst="line">
              <a:avLst/>
            </a:prstGeom>
            <a:solidFill>
              <a:schemeClr val="accent1"/>
            </a:solidFill>
            <a:ln w="12700" cap="flat" cmpd="sng" algn="ctr">
              <a:solidFill>
                <a:schemeClr val="tx1"/>
              </a:solidFill>
              <a:prstDash val="solid"/>
              <a:round/>
              <a:headEnd type="none" w="sm" len="sm"/>
              <a:tailEnd type="oval" w="med" len="med"/>
            </a:ln>
            <a:effectLst/>
          </p:spPr>
        </p:cxnSp>
        <p:cxnSp>
          <p:nvCxnSpPr>
            <p:cNvPr id="92" name="Straight Connector 91"/>
            <p:cNvCxnSpPr/>
            <p:nvPr/>
          </p:nvCxnSpPr>
          <p:spPr bwMode="auto">
            <a:xfrm>
              <a:off x="2706873" y="1416921"/>
              <a:ext cx="0" cy="2467055"/>
            </a:xfrm>
            <a:prstGeom prst="line">
              <a:avLst/>
            </a:prstGeom>
            <a:solidFill>
              <a:schemeClr val="accent1"/>
            </a:solidFill>
            <a:ln w="12700" cap="flat" cmpd="sng" algn="ctr">
              <a:solidFill>
                <a:schemeClr val="tx2"/>
              </a:solidFill>
              <a:prstDash val="sysDash"/>
              <a:round/>
              <a:headEnd type="none" w="sm" len="sm"/>
              <a:tailEnd type="none" w="sm" len="sm"/>
            </a:ln>
            <a:effectLst/>
          </p:spPr>
        </p:cxnSp>
        <p:cxnSp>
          <p:nvCxnSpPr>
            <p:cNvPr id="95" name="Straight Connector 94"/>
            <p:cNvCxnSpPr/>
            <p:nvPr/>
          </p:nvCxnSpPr>
          <p:spPr bwMode="auto">
            <a:xfrm>
              <a:off x="6609618" y="2518675"/>
              <a:ext cx="0" cy="317041"/>
            </a:xfrm>
            <a:prstGeom prst="line">
              <a:avLst/>
            </a:prstGeom>
            <a:solidFill>
              <a:schemeClr val="accent1"/>
            </a:solidFill>
            <a:ln w="12700" cap="flat" cmpd="sng" algn="ctr">
              <a:solidFill>
                <a:schemeClr val="tx2"/>
              </a:solidFill>
              <a:prstDash val="sysDash"/>
              <a:round/>
              <a:headEnd type="none" w="sm" len="sm"/>
              <a:tailEnd type="none" w="sm" len="sm"/>
            </a:ln>
            <a:effectLst/>
          </p:spPr>
        </p:cxnSp>
        <p:cxnSp>
          <p:nvCxnSpPr>
            <p:cNvPr id="133" name="Straight Connector 132"/>
            <p:cNvCxnSpPr/>
            <p:nvPr/>
          </p:nvCxnSpPr>
          <p:spPr bwMode="auto">
            <a:xfrm>
              <a:off x="6656875" y="2236757"/>
              <a:ext cx="1132697" cy="0"/>
            </a:xfrm>
            <a:prstGeom prst="line">
              <a:avLst/>
            </a:prstGeom>
            <a:solidFill>
              <a:schemeClr val="accent1"/>
            </a:solidFill>
            <a:ln w="12700" cap="flat" cmpd="sng" algn="ctr">
              <a:solidFill>
                <a:schemeClr val="tx1"/>
              </a:solidFill>
              <a:prstDash val="solid"/>
              <a:round/>
              <a:headEnd type="none" w="sm" len="sm"/>
              <a:tailEnd type="triangle" w="med" len="med"/>
            </a:ln>
            <a:effectLst/>
          </p:spPr>
        </p:cxnSp>
        <p:sp>
          <p:nvSpPr>
            <p:cNvPr id="77" name="Rectangle 76"/>
            <p:cNvSpPr/>
            <p:nvPr/>
          </p:nvSpPr>
          <p:spPr bwMode="auto">
            <a:xfrm>
              <a:off x="3463781" y="1435856"/>
              <a:ext cx="449248" cy="1559907"/>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72" name="Straight Connector 71"/>
            <p:cNvCxnSpPr/>
            <p:nvPr/>
          </p:nvCxnSpPr>
          <p:spPr bwMode="auto">
            <a:xfrm>
              <a:off x="3803938" y="1727966"/>
              <a:ext cx="706017"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75" name="Straight Connector 74"/>
            <p:cNvCxnSpPr/>
            <p:nvPr/>
          </p:nvCxnSpPr>
          <p:spPr bwMode="auto">
            <a:xfrm>
              <a:off x="3810562" y="2095934"/>
              <a:ext cx="852544"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76" name="Straight Connector 75"/>
            <p:cNvCxnSpPr/>
            <p:nvPr/>
          </p:nvCxnSpPr>
          <p:spPr bwMode="auto">
            <a:xfrm>
              <a:off x="3810562" y="2825246"/>
              <a:ext cx="775593" cy="0"/>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64" name="Elbow Connector 63"/>
            <p:cNvCxnSpPr/>
            <p:nvPr/>
          </p:nvCxnSpPr>
          <p:spPr bwMode="auto">
            <a:xfrm flipV="1">
              <a:off x="2804480" y="2827377"/>
              <a:ext cx="767614" cy="515425"/>
            </a:xfrm>
            <a:prstGeom prst="bentConnector3">
              <a:avLst>
                <a:gd name="adj1" fmla="val 50000"/>
              </a:avLst>
            </a:prstGeom>
            <a:solidFill>
              <a:schemeClr val="accent1"/>
            </a:solidFill>
            <a:ln w="12700" cap="flat" cmpd="sng" algn="ctr">
              <a:solidFill>
                <a:schemeClr val="tx1"/>
              </a:solidFill>
              <a:prstDash val="solid"/>
              <a:round/>
              <a:headEnd type="none" w="sm" len="sm"/>
              <a:tailEnd type="none" w="sm" len="sm"/>
            </a:ln>
            <a:effectLst/>
          </p:spPr>
        </p:cxnSp>
        <p:cxnSp>
          <p:nvCxnSpPr>
            <p:cNvPr id="47" name="Straight Connector 46"/>
            <p:cNvCxnSpPr/>
            <p:nvPr/>
          </p:nvCxnSpPr>
          <p:spPr bwMode="auto">
            <a:xfrm>
              <a:off x="2821494" y="2096708"/>
              <a:ext cx="751836"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8" name="Elbow Connector 57"/>
            <p:cNvCxnSpPr/>
            <p:nvPr/>
          </p:nvCxnSpPr>
          <p:spPr bwMode="auto">
            <a:xfrm>
              <a:off x="2748818" y="1150595"/>
              <a:ext cx="824512" cy="577371"/>
            </a:xfrm>
            <a:prstGeom prst="bentConnector3">
              <a:avLst>
                <a:gd name="adj1" fmla="val 50000"/>
              </a:avLst>
            </a:prstGeom>
            <a:solidFill>
              <a:schemeClr val="accent1"/>
            </a:solidFill>
            <a:ln w="12700" cap="flat" cmpd="sng" algn="ctr">
              <a:solidFill>
                <a:schemeClr val="tx1"/>
              </a:solidFill>
              <a:prstDash val="solid"/>
              <a:round/>
              <a:headEnd type="none" w="sm" len="sm"/>
              <a:tailEnd type="none" w="sm" len="sm"/>
            </a:ln>
            <a:effectLst/>
          </p:spPr>
        </p:cxnSp>
        <p:grpSp>
          <p:nvGrpSpPr>
            <p:cNvPr id="38" name="Group 37"/>
            <p:cNvGrpSpPr/>
            <p:nvPr/>
          </p:nvGrpSpPr>
          <p:grpSpPr>
            <a:xfrm>
              <a:off x="1983230" y="805837"/>
              <a:ext cx="868060" cy="735566"/>
              <a:chOff x="4577020" y="3103174"/>
              <a:chExt cx="868060" cy="735566"/>
            </a:xfrm>
          </p:grpSpPr>
          <p:sp>
            <p:nvSpPr>
              <p:cNvPr id="5" name="AutoShape 77"/>
              <p:cNvSpPr>
                <a:spLocks noChangeArrowheads="1"/>
              </p:cNvSpPr>
              <p:nvPr/>
            </p:nvSpPr>
            <p:spPr bwMode="auto">
              <a:xfrm rot="16200000" flipH="1">
                <a:off x="4929047" y="3334487"/>
                <a:ext cx="717550" cy="254923"/>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7" name="Text Box 79"/>
              <p:cNvSpPr txBox="1">
                <a:spLocks noChangeArrowheads="1"/>
              </p:cNvSpPr>
              <p:nvPr/>
            </p:nvSpPr>
            <p:spPr bwMode="auto">
              <a:xfrm>
                <a:off x="5146600" y="3320555"/>
                <a:ext cx="298480" cy="289310"/>
              </a:xfrm>
              <a:prstGeom prst="rect">
                <a:avLst/>
              </a:prstGeom>
              <a:noFill/>
              <a:ln w="12700" algn="ctr">
                <a:noFill/>
                <a:miter lim="800000"/>
                <a:headEnd type="none" w="sm" len="sm"/>
                <a:tailEnd type="none" w="sm" len="sm"/>
              </a:ln>
              <a:effectLst/>
            </p:spPr>
            <p:txBody>
              <a:bodyPr wrap="none">
                <a:spAutoFit/>
              </a:bodyPr>
              <a:lstStyle/>
              <a:p>
                <a:r>
                  <a:rPr lang="en-US" sz="1600" b="0" dirty="0" smtClean="0">
                    <a:effectLst/>
                    <a:latin typeface="Arial" charset="0"/>
                  </a:rPr>
                  <a:t>0</a:t>
                </a:r>
                <a:endParaRPr lang="en-US" sz="1600" b="0" dirty="0">
                  <a:effectLst/>
                  <a:latin typeface="Arial" charset="0"/>
                </a:endParaRPr>
              </a:p>
            </p:txBody>
          </p:sp>
          <p:cxnSp>
            <p:nvCxnSpPr>
              <p:cNvPr id="9" name="Straight Arrow Connector 8"/>
              <p:cNvCxnSpPr/>
              <p:nvPr/>
            </p:nvCxnSpPr>
            <p:spPr bwMode="auto">
              <a:xfrm>
                <a:off x="4869639" y="3191699"/>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Straight Arrow Connector 10"/>
              <p:cNvCxnSpPr/>
              <p:nvPr/>
            </p:nvCxnSpPr>
            <p:spPr bwMode="auto">
              <a:xfrm>
                <a:off x="4869639" y="3368643"/>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2" name="Straight Arrow Connector 11"/>
              <p:cNvCxnSpPr/>
              <p:nvPr/>
            </p:nvCxnSpPr>
            <p:spPr bwMode="auto">
              <a:xfrm>
                <a:off x="4869639" y="3545587"/>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3" name="Straight Arrow Connector 12"/>
              <p:cNvCxnSpPr/>
              <p:nvPr/>
            </p:nvCxnSpPr>
            <p:spPr bwMode="auto">
              <a:xfrm>
                <a:off x="4869639" y="3722531"/>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4" name="Text Box 79"/>
              <p:cNvSpPr txBox="1">
                <a:spLocks noChangeArrowheads="1"/>
              </p:cNvSpPr>
              <p:nvPr/>
            </p:nvSpPr>
            <p:spPr bwMode="auto">
              <a:xfrm>
                <a:off x="4577020" y="3104795"/>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0.0</a:t>
                </a:r>
                <a:endParaRPr lang="en-US" sz="1600" b="0" dirty="0">
                  <a:effectLst/>
                  <a:latin typeface="Arial" charset="0"/>
                </a:endParaRPr>
              </a:p>
            </p:txBody>
          </p:sp>
          <p:sp>
            <p:nvSpPr>
              <p:cNvPr id="15" name="Text Box 79"/>
              <p:cNvSpPr txBox="1">
                <a:spLocks noChangeArrowheads="1"/>
              </p:cNvSpPr>
              <p:nvPr/>
            </p:nvSpPr>
            <p:spPr bwMode="auto">
              <a:xfrm>
                <a:off x="4577020" y="3283784"/>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0.1</a:t>
                </a:r>
                <a:endParaRPr lang="en-US" sz="1600" b="0" dirty="0">
                  <a:effectLst/>
                  <a:latin typeface="Arial" charset="0"/>
                </a:endParaRPr>
              </a:p>
            </p:txBody>
          </p:sp>
          <p:sp>
            <p:nvSpPr>
              <p:cNvPr id="16" name="Text Box 79"/>
              <p:cNvSpPr txBox="1">
                <a:spLocks noChangeArrowheads="1"/>
              </p:cNvSpPr>
              <p:nvPr/>
            </p:nvSpPr>
            <p:spPr bwMode="auto">
              <a:xfrm>
                <a:off x="4577020" y="3462773"/>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0.2</a:t>
                </a:r>
                <a:endParaRPr lang="en-US" sz="1600" b="0" dirty="0">
                  <a:effectLst/>
                  <a:latin typeface="Arial" charset="0"/>
                </a:endParaRPr>
              </a:p>
            </p:txBody>
          </p:sp>
          <p:sp>
            <p:nvSpPr>
              <p:cNvPr id="17" name="Text Box 79"/>
              <p:cNvSpPr txBox="1">
                <a:spLocks noChangeArrowheads="1"/>
              </p:cNvSpPr>
              <p:nvPr/>
            </p:nvSpPr>
            <p:spPr bwMode="auto">
              <a:xfrm>
                <a:off x="4577020" y="3641763"/>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0.3</a:t>
                </a:r>
                <a:endParaRPr lang="en-US" sz="1600" b="0" dirty="0">
                  <a:effectLst/>
                  <a:latin typeface="Arial" charset="0"/>
                </a:endParaRPr>
              </a:p>
            </p:txBody>
          </p:sp>
        </p:grpSp>
        <p:grpSp>
          <p:nvGrpSpPr>
            <p:cNvPr id="39" name="Group 38"/>
            <p:cNvGrpSpPr/>
            <p:nvPr/>
          </p:nvGrpSpPr>
          <p:grpSpPr>
            <a:xfrm>
              <a:off x="1983230" y="1736647"/>
              <a:ext cx="868060" cy="735566"/>
              <a:chOff x="4729420" y="4151430"/>
              <a:chExt cx="868060" cy="735566"/>
            </a:xfrm>
          </p:grpSpPr>
          <p:sp>
            <p:nvSpPr>
              <p:cNvPr id="18" name="AutoShape 77"/>
              <p:cNvSpPr>
                <a:spLocks noChangeArrowheads="1"/>
              </p:cNvSpPr>
              <p:nvPr/>
            </p:nvSpPr>
            <p:spPr bwMode="auto">
              <a:xfrm rot="16200000" flipH="1">
                <a:off x="5081447" y="4382743"/>
                <a:ext cx="717550" cy="254923"/>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9" name="Text Box 79"/>
              <p:cNvSpPr txBox="1">
                <a:spLocks noChangeArrowheads="1"/>
              </p:cNvSpPr>
              <p:nvPr/>
            </p:nvSpPr>
            <p:spPr bwMode="auto">
              <a:xfrm>
                <a:off x="5299000" y="4368811"/>
                <a:ext cx="298480" cy="289310"/>
              </a:xfrm>
              <a:prstGeom prst="rect">
                <a:avLst/>
              </a:prstGeom>
              <a:noFill/>
              <a:ln w="12700" algn="ctr">
                <a:noFill/>
                <a:miter lim="800000"/>
                <a:headEnd type="none" w="sm" len="sm"/>
                <a:tailEnd type="none" w="sm" len="sm"/>
              </a:ln>
              <a:effectLst/>
            </p:spPr>
            <p:txBody>
              <a:bodyPr wrap="none">
                <a:spAutoFit/>
              </a:bodyPr>
              <a:lstStyle/>
              <a:p>
                <a:r>
                  <a:rPr lang="en-US" sz="1600" b="0" dirty="0" smtClean="0">
                    <a:effectLst/>
                    <a:latin typeface="Arial" charset="0"/>
                  </a:rPr>
                  <a:t>1</a:t>
                </a:r>
                <a:endParaRPr lang="en-US" sz="1600" b="0" dirty="0">
                  <a:effectLst/>
                  <a:latin typeface="Arial" charset="0"/>
                </a:endParaRPr>
              </a:p>
            </p:txBody>
          </p:sp>
          <p:cxnSp>
            <p:nvCxnSpPr>
              <p:cNvPr id="20" name="Straight Arrow Connector 19"/>
              <p:cNvCxnSpPr/>
              <p:nvPr/>
            </p:nvCxnSpPr>
            <p:spPr bwMode="auto">
              <a:xfrm>
                <a:off x="5022039" y="4239955"/>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Straight Arrow Connector 20"/>
              <p:cNvCxnSpPr/>
              <p:nvPr/>
            </p:nvCxnSpPr>
            <p:spPr bwMode="auto">
              <a:xfrm>
                <a:off x="5022039" y="4416899"/>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2" name="Straight Arrow Connector 21"/>
              <p:cNvCxnSpPr/>
              <p:nvPr/>
            </p:nvCxnSpPr>
            <p:spPr bwMode="auto">
              <a:xfrm>
                <a:off x="5022039" y="4593843"/>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3" name="Straight Arrow Connector 22"/>
              <p:cNvCxnSpPr/>
              <p:nvPr/>
            </p:nvCxnSpPr>
            <p:spPr bwMode="auto">
              <a:xfrm>
                <a:off x="5022039" y="4770787"/>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4" name="Text Box 79"/>
              <p:cNvSpPr txBox="1">
                <a:spLocks noChangeArrowheads="1"/>
              </p:cNvSpPr>
              <p:nvPr/>
            </p:nvSpPr>
            <p:spPr bwMode="auto">
              <a:xfrm>
                <a:off x="4729420" y="4153051"/>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1.0</a:t>
                </a:r>
                <a:endParaRPr lang="en-US" sz="1600" b="0" dirty="0">
                  <a:effectLst/>
                  <a:latin typeface="Arial" charset="0"/>
                </a:endParaRPr>
              </a:p>
            </p:txBody>
          </p:sp>
          <p:sp>
            <p:nvSpPr>
              <p:cNvPr id="25" name="Text Box 79"/>
              <p:cNvSpPr txBox="1">
                <a:spLocks noChangeArrowheads="1"/>
              </p:cNvSpPr>
              <p:nvPr/>
            </p:nvSpPr>
            <p:spPr bwMode="auto">
              <a:xfrm>
                <a:off x="4729420" y="4332040"/>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1.1</a:t>
                </a:r>
                <a:endParaRPr lang="en-US" sz="1600" b="0" dirty="0">
                  <a:effectLst/>
                  <a:latin typeface="Arial" charset="0"/>
                </a:endParaRPr>
              </a:p>
            </p:txBody>
          </p:sp>
          <p:sp>
            <p:nvSpPr>
              <p:cNvPr id="26" name="Text Box 79"/>
              <p:cNvSpPr txBox="1">
                <a:spLocks noChangeArrowheads="1"/>
              </p:cNvSpPr>
              <p:nvPr/>
            </p:nvSpPr>
            <p:spPr bwMode="auto">
              <a:xfrm>
                <a:off x="4729420" y="4511029"/>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1.2</a:t>
                </a:r>
                <a:endParaRPr lang="en-US" sz="1600" b="0" dirty="0">
                  <a:effectLst/>
                  <a:latin typeface="Arial" charset="0"/>
                </a:endParaRPr>
              </a:p>
            </p:txBody>
          </p:sp>
          <p:sp>
            <p:nvSpPr>
              <p:cNvPr id="27" name="Text Box 79"/>
              <p:cNvSpPr txBox="1">
                <a:spLocks noChangeArrowheads="1"/>
              </p:cNvSpPr>
              <p:nvPr/>
            </p:nvSpPr>
            <p:spPr bwMode="auto">
              <a:xfrm>
                <a:off x="4729420" y="4690019"/>
                <a:ext cx="285335"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1.3</a:t>
                </a:r>
                <a:endParaRPr lang="en-US" sz="1600" b="0" dirty="0">
                  <a:effectLst/>
                  <a:latin typeface="Arial" charset="0"/>
                </a:endParaRPr>
              </a:p>
            </p:txBody>
          </p:sp>
        </p:grpSp>
        <p:grpSp>
          <p:nvGrpSpPr>
            <p:cNvPr id="40" name="Group 39"/>
            <p:cNvGrpSpPr/>
            <p:nvPr/>
          </p:nvGrpSpPr>
          <p:grpSpPr>
            <a:xfrm>
              <a:off x="1875280" y="2984028"/>
              <a:ext cx="1040164" cy="735566"/>
              <a:chOff x="4771372" y="5067762"/>
              <a:chExt cx="1040164" cy="735566"/>
            </a:xfrm>
          </p:grpSpPr>
          <p:sp>
            <p:nvSpPr>
              <p:cNvPr id="28" name="AutoShape 77"/>
              <p:cNvSpPr>
                <a:spLocks noChangeArrowheads="1"/>
              </p:cNvSpPr>
              <p:nvPr/>
            </p:nvSpPr>
            <p:spPr bwMode="auto">
              <a:xfrm rot="16200000" flipH="1">
                <a:off x="5233847" y="5299075"/>
                <a:ext cx="717550" cy="254923"/>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9" name="Text Box 79"/>
              <p:cNvSpPr txBox="1">
                <a:spLocks noChangeArrowheads="1"/>
              </p:cNvSpPr>
              <p:nvPr/>
            </p:nvSpPr>
            <p:spPr bwMode="auto">
              <a:xfrm>
                <a:off x="5399244" y="5285143"/>
                <a:ext cx="412292" cy="289310"/>
              </a:xfrm>
              <a:prstGeom prst="rect">
                <a:avLst/>
              </a:prstGeom>
              <a:noFill/>
              <a:ln w="12700" algn="ctr">
                <a:noFill/>
                <a:miter lim="800000"/>
                <a:headEnd type="none" w="sm" len="sm"/>
                <a:tailEnd type="none" w="sm" len="sm"/>
              </a:ln>
              <a:effectLst/>
            </p:spPr>
            <p:txBody>
              <a:bodyPr wrap="none">
                <a:spAutoFit/>
              </a:bodyPr>
              <a:lstStyle/>
              <a:p>
                <a:r>
                  <a:rPr lang="en-US" sz="1600" b="0" dirty="0" smtClean="0">
                    <a:effectLst/>
                    <a:latin typeface="Arial" charset="0"/>
                  </a:rPr>
                  <a:t>31</a:t>
                </a:r>
                <a:endParaRPr lang="en-US" sz="1600" b="0" dirty="0">
                  <a:effectLst/>
                  <a:latin typeface="Arial" charset="0"/>
                </a:endParaRPr>
              </a:p>
            </p:txBody>
          </p:sp>
          <p:cxnSp>
            <p:nvCxnSpPr>
              <p:cNvPr id="30" name="Straight Arrow Connector 29"/>
              <p:cNvCxnSpPr/>
              <p:nvPr/>
            </p:nvCxnSpPr>
            <p:spPr bwMode="auto">
              <a:xfrm>
                <a:off x="5174439" y="5156287"/>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1" name="Straight Arrow Connector 30"/>
              <p:cNvCxnSpPr/>
              <p:nvPr/>
            </p:nvCxnSpPr>
            <p:spPr bwMode="auto">
              <a:xfrm>
                <a:off x="5174439" y="5333231"/>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2" name="Straight Arrow Connector 31"/>
              <p:cNvCxnSpPr/>
              <p:nvPr/>
            </p:nvCxnSpPr>
            <p:spPr bwMode="auto">
              <a:xfrm>
                <a:off x="5174439" y="5510175"/>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3" name="Straight Arrow Connector 32"/>
              <p:cNvCxnSpPr/>
              <p:nvPr/>
            </p:nvCxnSpPr>
            <p:spPr bwMode="auto">
              <a:xfrm>
                <a:off x="5174439" y="5687119"/>
                <a:ext cx="28309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4" name="Text Box 79"/>
              <p:cNvSpPr txBox="1">
                <a:spLocks noChangeArrowheads="1"/>
              </p:cNvSpPr>
              <p:nvPr/>
            </p:nvSpPr>
            <p:spPr bwMode="auto">
              <a:xfrm>
                <a:off x="4771372" y="5069383"/>
                <a:ext cx="399148"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31.0</a:t>
                </a:r>
                <a:endParaRPr lang="en-US" sz="1600" b="0" dirty="0">
                  <a:effectLst/>
                  <a:latin typeface="Arial" charset="0"/>
                </a:endParaRPr>
              </a:p>
            </p:txBody>
          </p:sp>
          <p:sp>
            <p:nvSpPr>
              <p:cNvPr id="35" name="Text Box 79"/>
              <p:cNvSpPr txBox="1">
                <a:spLocks noChangeArrowheads="1"/>
              </p:cNvSpPr>
              <p:nvPr/>
            </p:nvSpPr>
            <p:spPr bwMode="auto">
              <a:xfrm>
                <a:off x="4771372" y="5248372"/>
                <a:ext cx="399148"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31.1</a:t>
                </a:r>
                <a:endParaRPr lang="en-US" sz="1600" b="0" dirty="0">
                  <a:effectLst/>
                  <a:latin typeface="Arial" charset="0"/>
                </a:endParaRPr>
              </a:p>
            </p:txBody>
          </p:sp>
          <p:sp>
            <p:nvSpPr>
              <p:cNvPr id="36" name="Text Box 79"/>
              <p:cNvSpPr txBox="1">
                <a:spLocks noChangeArrowheads="1"/>
              </p:cNvSpPr>
              <p:nvPr/>
            </p:nvSpPr>
            <p:spPr bwMode="auto">
              <a:xfrm>
                <a:off x="4771372" y="5427361"/>
                <a:ext cx="399148"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31.2</a:t>
                </a:r>
                <a:endParaRPr lang="en-US" sz="1600" b="0" dirty="0">
                  <a:effectLst/>
                  <a:latin typeface="Arial" charset="0"/>
                </a:endParaRPr>
              </a:p>
            </p:txBody>
          </p:sp>
          <p:sp>
            <p:nvSpPr>
              <p:cNvPr id="37" name="Text Box 79"/>
              <p:cNvSpPr txBox="1">
                <a:spLocks noChangeArrowheads="1"/>
              </p:cNvSpPr>
              <p:nvPr/>
            </p:nvSpPr>
            <p:spPr bwMode="auto">
              <a:xfrm>
                <a:off x="4771372" y="5606351"/>
                <a:ext cx="399148" cy="196977"/>
              </a:xfrm>
              <a:prstGeom prst="rect">
                <a:avLst/>
              </a:prstGeom>
              <a:noFill/>
              <a:ln w="12700" algn="ctr">
                <a:noFill/>
                <a:miter lim="800000"/>
                <a:headEnd type="none" w="sm" len="sm"/>
                <a:tailEnd type="none" w="sm" len="sm"/>
              </a:ln>
              <a:effectLst/>
            </p:spPr>
            <p:txBody>
              <a:bodyPr wrap="none" lIns="0" tIns="0" rIns="0" bIns="0">
                <a:spAutoFit/>
              </a:bodyPr>
              <a:lstStyle/>
              <a:p>
                <a:r>
                  <a:rPr lang="en-US" sz="1600" b="0" dirty="0" smtClean="0">
                    <a:effectLst/>
                    <a:latin typeface="Arial" charset="0"/>
                  </a:rPr>
                  <a:t>31.3</a:t>
                </a:r>
                <a:endParaRPr lang="en-US" sz="1600" b="0" dirty="0">
                  <a:effectLst/>
                  <a:latin typeface="Arial" charset="0"/>
                </a:endParaRPr>
              </a:p>
            </p:txBody>
          </p:sp>
        </p:grpSp>
        <p:cxnSp>
          <p:nvCxnSpPr>
            <p:cNvPr id="42" name="Straight Connector 41"/>
            <p:cNvCxnSpPr/>
            <p:nvPr/>
          </p:nvCxnSpPr>
          <p:spPr bwMode="auto">
            <a:xfrm flipV="1">
              <a:off x="3573330" y="1520530"/>
              <a:ext cx="203778" cy="203778"/>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44" name="Straight Connector 43"/>
            <p:cNvCxnSpPr/>
            <p:nvPr/>
          </p:nvCxnSpPr>
          <p:spPr bwMode="auto">
            <a:xfrm flipV="1">
              <a:off x="3573330" y="1894820"/>
              <a:ext cx="203778" cy="203778"/>
            </a:xfrm>
            <a:prstGeom prst="line">
              <a:avLst/>
            </a:prstGeom>
            <a:solidFill>
              <a:schemeClr val="accent1"/>
            </a:solidFill>
            <a:ln w="12700" cap="flat" cmpd="sng" algn="ctr">
              <a:solidFill>
                <a:schemeClr val="tx1"/>
              </a:solidFill>
              <a:prstDash val="solid"/>
              <a:round/>
              <a:headEnd type="oval" w="med" len="med"/>
              <a:tailEnd type="none" w="sm" len="sm"/>
            </a:ln>
            <a:effectLst/>
          </p:spPr>
        </p:cxnSp>
        <p:cxnSp>
          <p:nvCxnSpPr>
            <p:cNvPr id="45" name="Straight Connector 44"/>
            <p:cNvCxnSpPr/>
            <p:nvPr/>
          </p:nvCxnSpPr>
          <p:spPr bwMode="auto">
            <a:xfrm flipV="1">
              <a:off x="3573330" y="2621948"/>
              <a:ext cx="203778" cy="203778"/>
            </a:xfrm>
            <a:prstGeom prst="line">
              <a:avLst/>
            </a:prstGeom>
            <a:solidFill>
              <a:schemeClr val="accent1"/>
            </a:solidFill>
            <a:ln w="12700" cap="flat" cmpd="sng" algn="ctr">
              <a:solidFill>
                <a:schemeClr val="tx1"/>
              </a:solidFill>
              <a:prstDash val="solid"/>
              <a:round/>
              <a:headEnd type="oval" w="med" len="med"/>
              <a:tailEnd type="none" w="sm" len="sm"/>
            </a:ln>
            <a:effectLst/>
          </p:spPr>
        </p:cxnSp>
        <p:grpSp>
          <p:nvGrpSpPr>
            <p:cNvPr id="49" name="Group 58"/>
            <p:cNvGrpSpPr>
              <a:grpSpLocks/>
            </p:cNvGrpSpPr>
            <p:nvPr/>
          </p:nvGrpSpPr>
          <p:grpSpPr bwMode="auto">
            <a:xfrm>
              <a:off x="2346842" y="2562608"/>
              <a:ext cx="55562" cy="287337"/>
              <a:chOff x="4453" y="3249"/>
              <a:chExt cx="35" cy="181"/>
            </a:xfrm>
          </p:grpSpPr>
          <p:sp>
            <p:nvSpPr>
              <p:cNvPr id="50" name="Oval 59"/>
              <p:cNvSpPr>
                <a:spLocks noChangeArrowheads="1"/>
              </p:cNvSpPr>
              <p:nvPr/>
            </p:nvSpPr>
            <p:spPr bwMode="auto">
              <a:xfrm>
                <a:off x="4453" y="3249"/>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sp>
            <p:nvSpPr>
              <p:cNvPr id="51" name="Oval 60"/>
              <p:cNvSpPr>
                <a:spLocks noChangeArrowheads="1"/>
              </p:cNvSpPr>
              <p:nvPr/>
            </p:nvSpPr>
            <p:spPr bwMode="auto">
              <a:xfrm>
                <a:off x="4453" y="3321"/>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sp>
            <p:nvSpPr>
              <p:cNvPr id="52" name="Oval 61"/>
              <p:cNvSpPr>
                <a:spLocks noChangeArrowheads="1"/>
              </p:cNvSpPr>
              <p:nvPr/>
            </p:nvSpPr>
            <p:spPr bwMode="auto">
              <a:xfrm>
                <a:off x="4453" y="3394"/>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grpSp>
        <p:grpSp>
          <p:nvGrpSpPr>
            <p:cNvPr id="53" name="Group 58"/>
            <p:cNvGrpSpPr>
              <a:grpSpLocks/>
            </p:cNvGrpSpPr>
            <p:nvPr/>
          </p:nvGrpSpPr>
          <p:grpSpPr bwMode="auto">
            <a:xfrm>
              <a:off x="3652464" y="2270805"/>
              <a:ext cx="55562" cy="287337"/>
              <a:chOff x="4489" y="3249"/>
              <a:chExt cx="35" cy="181"/>
            </a:xfrm>
          </p:grpSpPr>
          <p:sp>
            <p:nvSpPr>
              <p:cNvPr id="54" name="Oval 59"/>
              <p:cNvSpPr>
                <a:spLocks noChangeArrowheads="1"/>
              </p:cNvSpPr>
              <p:nvPr/>
            </p:nvSpPr>
            <p:spPr bwMode="auto">
              <a:xfrm>
                <a:off x="4489" y="3249"/>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sp>
            <p:nvSpPr>
              <p:cNvPr id="55" name="Oval 60"/>
              <p:cNvSpPr>
                <a:spLocks noChangeArrowheads="1"/>
              </p:cNvSpPr>
              <p:nvPr/>
            </p:nvSpPr>
            <p:spPr bwMode="auto">
              <a:xfrm>
                <a:off x="4489" y="3321"/>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sp>
            <p:nvSpPr>
              <p:cNvPr id="56" name="Oval 61"/>
              <p:cNvSpPr>
                <a:spLocks noChangeArrowheads="1"/>
              </p:cNvSpPr>
              <p:nvPr/>
            </p:nvSpPr>
            <p:spPr bwMode="auto">
              <a:xfrm>
                <a:off x="4489" y="3394"/>
                <a:ext cx="35" cy="36"/>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effectLst/>
                </a:endParaRPr>
              </a:p>
            </p:txBody>
          </p:sp>
        </p:grpSp>
        <p:sp>
          <p:nvSpPr>
            <p:cNvPr id="70" name="AutoShape 65"/>
            <p:cNvSpPr>
              <a:spLocks noChangeArrowheads="1"/>
            </p:cNvSpPr>
            <p:nvPr/>
          </p:nvSpPr>
          <p:spPr bwMode="auto">
            <a:xfrm flipH="1">
              <a:off x="4361481" y="1520530"/>
              <a:ext cx="603250" cy="1495553"/>
            </a:xfrm>
            <a:prstGeom prst="moon">
              <a:avLst>
                <a:gd name="adj" fmla="val 68475"/>
              </a:avLst>
            </a:prstGeom>
            <a:solidFill>
              <a:schemeClr val="accent1"/>
            </a:solidFill>
            <a:ln w="19050">
              <a:solidFill>
                <a:schemeClr val="tx1"/>
              </a:solidFill>
              <a:miter lim="800000"/>
              <a:headEnd type="none" w="sm" len="sm"/>
              <a:tailEnd type="none" w="sm" len="sm"/>
            </a:ln>
            <a:effectLst/>
          </p:spPr>
          <p:txBody>
            <a:bodyPr wrap="none" anchor="ctr"/>
            <a:lstStyle/>
            <a:p>
              <a:endParaRPr lang="en-US">
                <a:effectLst/>
              </a:endParaRPr>
            </a:p>
          </p:txBody>
        </p:sp>
        <p:cxnSp>
          <p:nvCxnSpPr>
            <p:cNvPr id="81" name="Straight Connector 80"/>
            <p:cNvCxnSpPr/>
            <p:nvPr/>
          </p:nvCxnSpPr>
          <p:spPr bwMode="auto">
            <a:xfrm rot="5400000" flipH="1">
              <a:off x="6121845" y="2075265"/>
              <a:ext cx="1" cy="67516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2" name="Straight Connector 81"/>
            <p:cNvCxnSpPr/>
            <p:nvPr/>
          </p:nvCxnSpPr>
          <p:spPr bwMode="auto">
            <a:xfrm rot="5400000" flipH="1">
              <a:off x="6124065" y="1746715"/>
              <a:ext cx="1" cy="671654"/>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nvGrpSpPr>
            <p:cNvPr id="83" name="Group 82"/>
            <p:cNvGrpSpPr/>
            <p:nvPr/>
          </p:nvGrpSpPr>
          <p:grpSpPr>
            <a:xfrm rot="5400000">
              <a:off x="6003032" y="2240839"/>
              <a:ext cx="254100" cy="348218"/>
              <a:chOff x="4965089" y="6133953"/>
              <a:chExt cx="254100" cy="348218"/>
            </a:xfrm>
          </p:grpSpPr>
          <p:sp>
            <p:nvSpPr>
              <p:cNvPr id="84" name="Isosceles Triangle 83"/>
              <p:cNvSpPr/>
              <p:nvPr/>
            </p:nvSpPr>
            <p:spPr bwMode="auto">
              <a:xfrm>
                <a:off x="4965089" y="6263119"/>
                <a:ext cx="254100" cy="219052"/>
              </a:xfrm>
              <a:prstGeom prst="triangle">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85" name="Oval 87"/>
              <p:cNvSpPr>
                <a:spLocks noChangeArrowheads="1"/>
              </p:cNvSpPr>
              <p:nvPr/>
            </p:nvSpPr>
            <p:spPr bwMode="auto">
              <a:xfrm>
                <a:off x="5028645" y="6133953"/>
                <a:ext cx="129410" cy="12941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effectLst/>
                </a:endParaRPr>
              </a:p>
            </p:txBody>
          </p:sp>
        </p:grpSp>
        <p:cxnSp>
          <p:nvCxnSpPr>
            <p:cNvPr id="86" name="Straight Connector 85"/>
            <p:cNvCxnSpPr/>
            <p:nvPr/>
          </p:nvCxnSpPr>
          <p:spPr bwMode="auto">
            <a:xfrm>
              <a:off x="5783152" y="2079277"/>
              <a:ext cx="0" cy="33647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78" name="AutoShape 77"/>
            <p:cNvSpPr>
              <a:spLocks noChangeArrowheads="1"/>
            </p:cNvSpPr>
            <p:nvPr/>
          </p:nvSpPr>
          <p:spPr bwMode="auto">
            <a:xfrm rot="16200000" flipH="1">
              <a:off x="6215914" y="2115870"/>
              <a:ext cx="717550" cy="260351"/>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35" name="TextBox 134"/>
            <p:cNvSpPr txBox="1"/>
            <p:nvPr/>
          </p:nvSpPr>
          <p:spPr>
            <a:xfrm>
              <a:off x="6819435" y="1981566"/>
              <a:ext cx="970137" cy="289310"/>
            </a:xfrm>
            <a:prstGeom prst="rect">
              <a:avLst/>
            </a:prstGeom>
            <a:noFill/>
          </p:spPr>
          <p:txBody>
            <a:bodyPr wrap="none" rtlCol="0" anchor="ctr" anchorCtr="0">
              <a:spAutoFit/>
            </a:bodyPr>
            <a:lstStyle/>
            <a:p>
              <a:r>
                <a:rPr lang="en-US" sz="1600" dirty="0" err="1" smtClean="0">
                  <a:solidFill>
                    <a:schemeClr val="dk1"/>
                  </a:solidFill>
                  <a:effectLst/>
                  <a:latin typeface="Arial" panose="020B0604020202020204" pitchFamily="34" charset="0"/>
                  <a:cs typeface="Arial" panose="020B0604020202020204" pitchFamily="34" charset="0"/>
                </a:rPr>
                <a:t>TRIPINx</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98" name="TextBox 97"/>
            <p:cNvSpPr txBox="1"/>
            <p:nvPr/>
          </p:nvSpPr>
          <p:spPr>
            <a:xfrm>
              <a:off x="482059" y="3883976"/>
              <a:ext cx="4452874" cy="289310"/>
            </a:xfrm>
            <a:prstGeom prst="rect">
              <a:avLst/>
            </a:prstGeom>
            <a:noFill/>
          </p:spPr>
          <p:txBody>
            <a:bodyPr wrap="square" rtlCol="0" anchor="ctr" anchorCtr="0">
              <a:spAutoFit/>
            </a:bodyPr>
            <a:lstStyle/>
            <a:p>
              <a:pPr algn="ctr"/>
              <a:r>
                <a:rPr lang="en-US" sz="1600" dirty="0" err="1" smtClean="0">
                  <a:solidFill>
                    <a:schemeClr val="accent4">
                      <a:lumMod val="75000"/>
                    </a:schemeClr>
                  </a:solidFill>
                  <a:latin typeface="+mn-lt"/>
                </a:rPr>
                <a:t>XBAR_setEPWMMuxConfig</a:t>
              </a:r>
              <a:r>
                <a:rPr lang="en-US" sz="1600" dirty="0" smtClean="0">
                  <a:solidFill>
                    <a:schemeClr val="accent4">
                      <a:lumMod val="75000"/>
                    </a:schemeClr>
                  </a:solidFill>
                  <a:latin typeface="+mn-lt"/>
                </a:rPr>
                <a:t>(</a:t>
              </a:r>
              <a:r>
                <a:rPr lang="en-US" sz="1600" b="0" i="1" dirty="0">
                  <a:solidFill>
                    <a:srgbClr val="00B050"/>
                  </a:solidFill>
                  <a:latin typeface="+mn-lt"/>
                </a:rPr>
                <a:t>trip</a:t>
              </a:r>
              <a:r>
                <a:rPr lang="en-US" sz="1600" dirty="0" smtClean="0">
                  <a:solidFill>
                    <a:schemeClr val="accent4">
                      <a:lumMod val="75000"/>
                    </a:schemeClr>
                  </a:solidFill>
                  <a:latin typeface="+mn-lt"/>
                </a:rPr>
                <a:t>, </a:t>
              </a:r>
              <a:r>
                <a:rPr lang="en-US" sz="1600" b="0" i="1" dirty="0" err="1">
                  <a:solidFill>
                    <a:srgbClr val="00B050"/>
                  </a:solidFill>
                  <a:latin typeface="+mn-lt"/>
                </a:rPr>
                <a:t>muxConfig</a:t>
              </a:r>
              <a:r>
                <a:rPr lang="en-US" sz="1600" dirty="0" smtClean="0">
                  <a:solidFill>
                    <a:schemeClr val="accent4">
                      <a:lumMod val="75000"/>
                    </a:schemeClr>
                  </a:solidFill>
                  <a:latin typeface="+mn-lt"/>
                </a:rPr>
                <a:t>);</a:t>
              </a:r>
              <a:endParaRPr lang="en-US" sz="1200" dirty="0" smtClean="0">
                <a:solidFill>
                  <a:schemeClr val="accent4">
                    <a:lumMod val="75000"/>
                  </a:schemeClr>
                </a:solidFill>
                <a:effectLst/>
                <a:latin typeface="+mn-lt"/>
              </a:endParaRPr>
            </a:p>
          </p:txBody>
        </p:sp>
        <p:sp>
          <p:nvSpPr>
            <p:cNvPr id="99" name="TextBox 98"/>
            <p:cNvSpPr txBox="1"/>
            <p:nvPr/>
          </p:nvSpPr>
          <p:spPr>
            <a:xfrm>
              <a:off x="4983228" y="2835716"/>
              <a:ext cx="3771778" cy="289310"/>
            </a:xfrm>
            <a:prstGeom prst="rect">
              <a:avLst/>
            </a:prstGeom>
            <a:noFill/>
          </p:spPr>
          <p:txBody>
            <a:bodyPr wrap="square" rtlCol="0" anchor="ctr" anchorCtr="0">
              <a:spAutoFit/>
            </a:bodyPr>
            <a:lstStyle/>
            <a:p>
              <a:pPr algn="ctr"/>
              <a:r>
                <a:rPr lang="en-US" sz="1600" dirty="0" err="1" smtClean="0">
                  <a:solidFill>
                    <a:schemeClr val="accent4">
                      <a:lumMod val="75000"/>
                    </a:schemeClr>
                  </a:solidFill>
                  <a:latin typeface="+mn-lt"/>
                </a:rPr>
                <a:t>XBAR_invertEPWMSignal</a:t>
              </a:r>
              <a:r>
                <a:rPr lang="en-US" sz="1600" dirty="0" smtClean="0">
                  <a:solidFill>
                    <a:schemeClr val="accent4">
                      <a:lumMod val="75000"/>
                    </a:schemeClr>
                  </a:solidFill>
                  <a:latin typeface="+mn-lt"/>
                </a:rPr>
                <a:t>(</a:t>
              </a:r>
              <a:r>
                <a:rPr lang="en-US" sz="1600" b="0" i="1" dirty="0">
                  <a:solidFill>
                    <a:srgbClr val="00B050"/>
                  </a:solidFill>
                  <a:latin typeface="+mn-lt"/>
                </a:rPr>
                <a:t>trip</a:t>
              </a:r>
              <a:r>
                <a:rPr lang="en-US" sz="1600" dirty="0" smtClean="0">
                  <a:solidFill>
                    <a:schemeClr val="accent4">
                      <a:lumMod val="75000"/>
                    </a:schemeClr>
                  </a:solidFill>
                  <a:latin typeface="+mn-lt"/>
                </a:rPr>
                <a:t>, </a:t>
              </a:r>
              <a:r>
                <a:rPr lang="en-US" sz="1600" b="0" i="1" dirty="0">
                  <a:solidFill>
                    <a:srgbClr val="00B050"/>
                  </a:solidFill>
                  <a:latin typeface="+mn-lt"/>
                </a:rPr>
                <a:t>invert</a:t>
              </a:r>
              <a:r>
                <a:rPr lang="en-US" sz="1600" dirty="0" smtClean="0">
                  <a:solidFill>
                    <a:schemeClr val="accent4">
                      <a:lumMod val="75000"/>
                    </a:schemeClr>
                  </a:solidFill>
                  <a:latin typeface="+mn-lt"/>
                </a:rPr>
                <a:t>);</a:t>
              </a:r>
              <a:endParaRPr lang="en-US" sz="1200" dirty="0" smtClean="0">
                <a:solidFill>
                  <a:schemeClr val="accent4">
                    <a:lumMod val="75000"/>
                  </a:schemeClr>
                </a:solidFill>
                <a:effectLst/>
                <a:latin typeface="+mn-lt"/>
              </a:endParaRPr>
            </a:p>
          </p:txBody>
        </p:sp>
        <p:sp>
          <p:nvSpPr>
            <p:cNvPr id="100" name="Text Box 233"/>
            <p:cNvSpPr txBox="1">
              <a:spLocks noChangeArrowheads="1"/>
            </p:cNvSpPr>
            <p:nvPr/>
          </p:nvSpPr>
          <p:spPr bwMode="auto">
            <a:xfrm>
              <a:off x="665602" y="1865310"/>
              <a:ext cx="1173485" cy="880241"/>
            </a:xfrm>
            <a:prstGeom prst="rect">
              <a:avLst/>
            </a:prstGeom>
            <a:noFill/>
            <a:ln w="12700" algn="ctr">
              <a:noFill/>
              <a:miter lim="800000"/>
              <a:headEnd type="none" w="sm" len="sm"/>
              <a:tailEnd type="none" w="sm" len="sm"/>
            </a:ln>
            <a:effectLst/>
          </p:spPr>
          <p:txBody>
            <a:bodyPr wrap="square">
              <a:spAutoFit/>
            </a:bodyPr>
            <a:lstStyle/>
            <a:p>
              <a:r>
                <a:rPr lang="en-US" sz="1600" b="0" i="1" dirty="0">
                  <a:solidFill>
                    <a:schemeClr val="tx2"/>
                  </a:solidFill>
                  <a:effectLst/>
                  <a:latin typeface="Arial" pitchFamily="34" charset="0"/>
                  <a:cs typeface="Arial" pitchFamily="34" charset="0"/>
                </a:rPr>
                <a:t>This block diagram is replicated </a:t>
              </a:r>
              <a:r>
                <a:rPr lang="en-US" sz="1600" b="0" i="1" dirty="0" smtClean="0">
                  <a:solidFill>
                    <a:schemeClr val="tx2"/>
                  </a:solidFill>
                  <a:effectLst/>
                  <a:latin typeface="Arial" pitchFamily="34" charset="0"/>
                  <a:cs typeface="Arial" pitchFamily="34" charset="0"/>
                </a:rPr>
                <a:t>8 </a:t>
              </a:r>
              <a:r>
                <a:rPr lang="en-US" sz="1600" b="0" i="1" dirty="0">
                  <a:solidFill>
                    <a:schemeClr val="tx2"/>
                  </a:solidFill>
                  <a:effectLst/>
                  <a:latin typeface="Arial" pitchFamily="34" charset="0"/>
                  <a:cs typeface="Arial" pitchFamily="34" charset="0"/>
                </a:rPr>
                <a:t>times</a:t>
              </a:r>
            </a:p>
          </p:txBody>
        </p:sp>
        <p:sp>
          <p:nvSpPr>
            <p:cNvPr id="101" name="TextBox 100"/>
            <p:cNvSpPr txBox="1"/>
            <p:nvPr/>
          </p:nvSpPr>
          <p:spPr>
            <a:xfrm>
              <a:off x="4154501" y="790784"/>
              <a:ext cx="3758391" cy="289310"/>
            </a:xfrm>
            <a:prstGeom prst="rect">
              <a:avLst/>
            </a:prstGeom>
            <a:noFill/>
          </p:spPr>
          <p:txBody>
            <a:bodyPr wrap="square" rtlCol="0" anchor="ctr" anchorCtr="0">
              <a:spAutoFit/>
            </a:bodyPr>
            <a:lstStyle/>
            <a:p>
              <a:r>
                <a:rPr lang="en-US" sz="1600" dirty="0" err="1" smtClean="0">
                  <a:solidFill>
                    <a:schemeClr val="accent4">
                      <a:lumMod val="75000"/>
                    </a:schemeClr>
                  </a:solidFill>
                  <a:latin typeface="+mn-lt"/>
                </a:rPr>
                <a:t>XBAR_enableEPWMMux</a:t>
              </a:r>
              <a:r>
                <a:rPr lang="en-US" sz="1600" dirty="0" smtClean="0">
                  <a:solidFill>
                    <a:schemeClr val="accent4">
                      <a:lumMod val="75000"/>
                    </a:schemeClr>
                  </a:solidFill>
                  <a:latin typeface="+mn-lt"/>
                </a:rPr>
                <a:t>(</a:t>
              </a:r>
              <a:r>
                <a:rPr lang="en-US" sz="1600" b="0" i="1" dirty="0">
                  <a:solidFill>
                    <a:srgbClr val="00B050"/>
                  </a:solidFill>
                  <a:latin typeface="+mn-lt"/>
                </a:rPr>
                <a:t>trip</a:t>
              </a:r>
              <a:r>
                <a:rPr lang="en-US" sz="1600" dirty="0" smtClean="0">
                  <a:solidFill>
                    <a:schemeClr val="accent4">
                      <a:lumMod val="75000"/>
                    </a:schemeClr>
                  </a:solidFill>
                  <a:latin typeface="+mn-lt"/>
                </a:rPr>
                <a:t>, </a:t>
              </a:r>
              <a:r>
                <a:rPr lang="en-US" sz="1600" b="0" i="1" dirty="0" err="1">
                  <a:solidFill>
                    <a:srgbClr val="00B050"/>
                  </a:solidFill>
                  <a:latin typeface="+mn-lt"/>
                </a:rPr>
                <a:t>muxes</a:t>
              </a:r>
              <a:r>
                <a:rPr lang="en-US" sz="1600" dirty="0" smtClean="0">
                  <a:solidFill>
                    <a:schemeClr val="accent4">
                      <a:lumMod val="75000"/>
                    </a:schemeClr>
                  </a:solidFill>
                  <a:latin typeface="+mn-lt"/>
                </a:rPr>
                <a:t>);</a:t>
              </a:r>
              <a:endParaRPr lang="en-US" sz="1200" dirty="0" smtClean="0">
                <a:solidFill>
                  <a:schemeClr val="accent4">
                    <a:lumMod val="75000"/>
                  </a:schemeClr>
                </a:solidFill>
                <a:effectLst/>
                <a:latin typeface="+mn-lt"/>
              </a:endParaRPr>
            </a:p>
          </p:txBody>
        </p:sp>
        <p:sp>
          <p:nvSpPr>
            <p:cNvPr id="102" name="TextBox 101"/>
            <p:cNvSpPr txBox="1"/>
            <p:nvPr/>
          </p:nvSpPr>
          <p:spPr>
            <a:xfrm>
              <a:off x="4154501" y="1090131"/>
              <a:ext cx="3852349" cy="289310"/>
            </a:xfrm>
            <a:prstGeom prst="rect">
              <a:avLst/>
            </a:prstGeom>
            <a:noFill/>
          </p:spPr>
          <p:txBody>
            <a:bodyPr wrap="square" rtlCol="0" anchor="ctr" anchorCtr="0">
              <a:spAutoFit/>
            </a:bodyPr>
            <a:lstStyle/>
            <a:p>
              <a:r>
                <a:rPr lang="en-US" sz="1600" dirty="0" err="1">
                  <a:solidFill>
                    <a:schemeClr val="accent4">
                      <a:lumMod val="75000"/>
                    </a:schemeClr>
                  </a:solidFill>
                  <a:latin typeface="+mn-lt"/>
                </a:rPr>
                <a:t>XBAR_disableEPWMMux</a:t>
              </a:r>
              <a:r>
                <a:rPr lang="en-US" sz="1600" dirty="0">
                  <a:solidFill>
                    <a:schemeClr val="accent4">
                      <a:lumMod val="75000"/>
                    </a:schemeClr>
                  </a:solidFill>
                  <a:latin typeface="+mn-lt"/>
                </a:rPr>
                <a:t>(</a:t>
              </a:r>
              <a:r>
                <a:rPr lang="en-US" sz="1600" b="0" i="1" dirty="0" smtClean="0">
                  <a:solidFill>
                    <a:srgbClr val="00B050"/>
                  </a:solidFill>
                  <a:latin typeface="+mn-lt"/>
                </a:rPr>
                <a:t>trip</a:t>
              </a:r>
              <a:r>
                <a:rPr lang="en-US" sz="1600" dirty="0" smtClean="0">
                  <a:solidFill>
                    <a:schemeClr val="accent4">
                      <a:lumMod val="75000"/>
                    </a:schemeClr>
                  </a:solidFill>
                  <a:latin typeface="+mn-lt"/>
                </a:rPr>
                <a:t>, </a:t>
              </a:r>
              <a:r>
                <a:rPr lang="en-US" sz="1600" b="0" i="1" dirty="0" err="1">
                  <a:solidFill>
                    <a:srgbClr val="00B050"/>
                  </a:solidFill>
                  <a:latin typeface="+mn-lt"/>
                </a:rPr>
                <a:t>muxes</a:t>
              </a:r>
              <a:r>
                <a:rPr lang="en-US" sz="1600" dirty="0" smtClean="0">
                  <a:solidFill>
                    <a:schemeClr val="accent4">
                      <a:lumMod val="75000"/>
                    </a:schemeClr>
                  </a:solidFill>
                  <a:latin typeface="+mn-lt"/>
                </a:rPr>
                <a:t>);</a:t>
              </a:r>
              <a:endParaRPr lang="en-US" sz="1200" dirty="0" smtClean="0">
                <a:solidFill>
                  <a:schemeClr val="accent4">
                    <a:lumMod val="75000"/>
                  </a:schemeClr>
                </a:solidFill>
                <a:effectLst/>
                <a:latin typeface="+mn-lt"/>
              </a:endParaRPr>
            </a:p>
          </p:txBody>
        </p:sp>
        <p:cxnSp>
          <p:nvCxnSpPr>
            <p:cNvPr id="62" name="Elbow Connector 61"/>
            <p:cNvCxnSpPr>
              <a:stCxn id="101" idx="1"/>
              <a:endCxn id="102" idx="1"/>
            </p:cNvCxnSpPr>
            <p:nvPr/>
          </p:nvCxnSpPr>
          <p:spPr bwMode="auto">
            <a:xfrm rot="10800000" flipV="1">
              <a:off x="4154501" y="935438"/>
              <a:ext cx="12700" cy="299347"/>
            </a:xfrm>
            <a:prstGeom prst="bentConnector3">
              <a:avLst>
                <a:gd name="adj1" fmla="val 1800000"/>
              </a:avLst>
            </a:prstGeom>
            <a:solidFill>
              <a:schemeClr val="accent1"/>
            </a:solidFill>
            <a:ln w="12700" cap="flat" cmpd="sng" algn="ctr">
              <a:solidFill>
                <a:schemeClr val="tx2"/>
              </a:solidFill>
              <a:prstDash val="sysDash"/>
              <a:round/>
              <a:headEnd type="none" w="sm" len="sm"/>
              <a:tailEnd type="none" w="sm" len="sm"/>
            </a:ln>
            <a:effectLst/>
          </p:spPr>
        </p:cxnSp>
        <p:cxnSp>
          <p:nvCxnSpPr>
            <p:cNvPr id="65" name="Elbow Connector 64"/>
            <p:cNvCxnSpPr>
              <a:stCxn id="77" idx="0"/>
            </p:cNvCxnSpPr>
            <p:nvPr/>
          </p:nvCxnSpPr>
          <p:spPr bwMode="auto">
            <a:xfrm rot="5400000" flipH="1" flipV="1">
              <a:off x="3633286" y="1140055"/>
              <a:ext cx="350921" cy="240682"/>
            </a:xfrm>
            <a:prstGeom prst="bentConnector3">
              <a:avLst>
                <a:gd name="adj1" fmla="val 99461"/>
              </a:avLst>
            </a:prstGeom>
            <a:solidFill>
              <a:schemeClr val="accent1"/>
            </a:solidFill>
            <a:ln w="12700" cap="flat" cmpd="sng" algn="ctr">
              <a:solidFill>
                <a:schemeClr val="tx2"/>
              </a:solidFill>
              <a:prstDash val="sysDash"/>
              <a:round/>
              <a:headEnd type="none" w="sm" len="sm"/>
              <a:tailEnd type="none" w="sm" len="sm"/>
            </a:ln>
            <a:effectLst/>
          </p:spPr>
        </p:cxnSp>
      </p:grpSp>
    </p:spTree>
    <p:extLst>
      <p:ext uri="{BB962C8B-B14F-4D97-AF65-F5344CB8AC3E}">
        <p14:creationId xmlns:p14="http://schemas.microsoft.com/office/powerpoint/2010/main" val="227748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9704"/>
            <a:ext cx="9144000" cy="873125"/>
          </a:xfrm>
        </p:spPr>
        <p:txBody>
          <a:bodyPr>
            <a:noAutofit/>
          </a:bodyPr>
          <a:lstStyle/>
          <a:p>
            <a:pPr>
              <a:lnSpc>
                <a:spcPct val="80000"/>
              </a:lnSpc>
            </a:pPr>
            <a:r>
              <a:rPr lang="en-US" dirty="0" smtClean="0"/>
              <a:t>Purpose of the Digital Compare</a:t>
            </a:r>
            <a:br>
              <a:rPr lang="en-US" dirty="0" smtClean="0"/>
            </a:br>
            <a:r>
              <a:rPr lang="en-US" dirty="0" smtClean="0"/>
              <a:t>Sub-Module</a:t>
            </a:r>
          </a:p>
        </p:txBody>
      </p:sp>
      <p:sp>
        <p:nvSpPr>
          <p:cNvPr id="7" name="Rectangle 3"/>
          <p:cNvSpPr txBox="1">
            <a:spLocks noChangeArrowheads="1"/>
          </p:cNvSpPr>
          <p:nvPr/>
        </p:nvSpPr>
        <p:spPr>
          <a:xfrm>
            <a:off x="151790" y="924465"/>
            <a:ext cx="8822120" cy="591981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3000" b="1" i="0" u="none" strike="noStrike" kern="1200" cap="none" spc="0" normalizeH="0" baseline="0" noProof="0" dirty="0" smtClean="0">
                <a:ln>
                  <a:noFill/>
                </a:ln>
                <a:solidFill>
                  <a:schemeClr val="tx1"/>
                </a:solidFill>
                <a:effectLst/>
                <a:uLnTx/>
                <a:uFillTx/>
                <a:latin typeface="+mn-lt"/>
                <a:ea typeface="+mn-ea"/>
                <a:cs typeface="+mn-cs"/>
              </a:rPr>
              <a:t>Generates ‘compare’ events that can:</a:t>
            </a: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Trip the </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ePWM</a:t>
            </a: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Generate a Trip interrupt</a:t>
            </a: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Sync the </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ePWM</a:t>
            </a: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Generate an ADC start of conversion</a:t>
            </a:r>
            <a:endParaRPr kumimoji="0" lang="en-US"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3000" b="1" i="0" u="none" strike="noStrike" kern="1200" cap="none" spc="0" normalizeH="0" baseline="0" noProof="0" dirty="0" smtClean="0">
                <a:ln>
                  <a:noFill/>
                </a:ln>
                <a:solidFill>
                  <a:schemeClr val="tx1"/>
                </a:solidFill>
                <a:effectLst/>
                <a:uLnTx/>
                <a:uFillTx/>
                <a:latin typeface="+mn-lt"/>
                <a:ea typeface="+mn-ea"/>
                <a:cs typeface="+mn-cs"/>
              </a:rPr>
              <a:t>Digital compare module inputs are:</a:t>
            </a: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Input X-Bar</a:t>
            </a: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ePWM</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X-Bar</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Trip-zone input pins</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3000" b="1" i="0" u="none" strike="noStrike" kern="1200" cap="none" spc="0" normalizeH="0" baseline="0" noProof="0" dirty="0" smtClean="0">
                <a:ln>
                  <a:noFill/>
                </a:ln>
                <a:solidFill>
                  <a:schemeClr val="tx1"/>
                </a:solidFill>
                <a:effectLst/>
                <a:uLnTx/>
                <a:uFillTx/>
                <a:latin typeface="+mn-lt"/>
                <a:ea typeface="+mn-ea"/>
                <a:cs typeface="+mn-cs"/>
              </a:rPr>
              <a:t>A compare event is generated when one or more of its selected inputs are either high or low</a:t>
            </a:r>
            <a:endParaRPr kumimoji="0" lang="en-US" sz="30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75000"/>
              <a:buFont typeface="Wingdings" pitchFamily="2" charset="2"/>
              <a:buChar char=""/>
              <a:tabLst/>
              <a:defRPr/>
            </a:pPr>
            <a:r>
              <a:rPr kumimoji="0" lang="en-US" sz="3000" b="1" i="0" u="none" strike="noStrike" kern="1200" cap="none" spc="0" normalizeH="0" baseline="0" noProof="0" dirty="0" smtClean="0">
                <a:ln>
                  <a:noFill/>
                </a:ln>
                <a:solidFill>
                  <a:schemeClr val="tx1"/>
                </a:solidFill>
                <a:effectLst/>
                <a:uLnTx/>
                <a:uFillTx/>
                <a:latin typeface="+mn-lt"/>
                <a:ea typeface="+mn-ea"/>
                <a:cs typeface="+mn-cs"/>
              </a:rPr>
              <a:t>Optional ‘Blanking’ can be used to temporarily disable  the compare action in alignment with PWM switching to eliminate noise effects</a:t>
            </a:r>
          </a:p>
        </p:txBody>
      </p:sp>
    </p:spTree>
    <p:extLst>
      <p:ext uri="{BB962C8B-B14F-4D97-AF65-F5344CB8AC3E}">
        <p14:creationId xmlns:p14="http://schemas.microsoft.com/office/powerpoint/2010/main" val="13876234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a:stCxn id="160" idx="1"/>
            <a:endCxn id="163" idx="1"/>
          </p:cNvCxnSpPr>
          <p:nvPr/>
        </p:nvCxnSpPr>
        <p:spPr bwMode="auto">
          <a:xfrm>
            <a:off x="2079416" y="1845141"/>
            <a:ext cx="0" cy="4138613"/>
          </a:xfrm>
          <a:prstGeom prst="line">
            <a:avLst/>
          </a:prstGeom>
          <a:solidFill>
            <a:schemeClr val="accent1"/>
          </a:solidFill>
          <a:ln w="12700" cap="flat" cmpd="sng" algn="ctr">
            <a:solidFill>
              <a:schemeClr val="tx2"/>
            </a:solidFill>
            <a:prstDash val="dash"/>
            <a:round/>
            <a:headEnd type="none" w="sm" len="sm"/>
            <a:tailEnd type="none" w="sm" len="sm"/>
          </a:ln>
          <a:effectLst/>
        </p:spPr>
      </p:cxnSp>
      <p:cxnSp>
        <p:nvCxnSpPr>
          <p:cNvPr id="8" name="Straight Connector 7"/>
          <p:cNvCxnSpPr>
            <a:stCxn id="6" idx="2"/>
            <a:endCxn id="289" idx="2"/>
          </p:cNvCxnSpPr>
          <p:nvPr/>
        </p:nvCxnSpPr>
        <p:spPr bwMode="auto">
          <a:xfrm>
            <a:off x="4112149" y="1000360"/>
            <a:ext cx="18315" cy="4837029"/>
          </a:xfrm>
          <a:prstGeom prst="line">
            <a:avLst/>
          </a:prstGeom>
          <a:solidFill>
            <a:schemeClr val="accent1"/>
          </a:solidFill>
          <a:ln w="12700" cap="flat" cmpd="sng" algn="ctr">
            <a:solidFill>
              <a:schemeClr val="tx2"/>
            </a:solidFill>
            <a:prstDash val="dash"/>
            <a:round/>
            <a:headEnd type="none" w="sm" len="sm"/>
            <a:tailEnd type="none" w="sm" len="sm"/>
          </a:ln>
          <a:effectLst/>
        </p:spPr>
      </p:cxnSp>
      <p:sp>
        <p:nvSpPr>
          <p:cNvPr id="394242" name="Rectangle 2"/>
          <p:cNvSpPr>
            <a:spLocks noGrp="1" noChangeArrowheads="1"/>
          </p:cNvSpPr>
          <p:nvPr>
            <p:ph type="title"/>
          </p:nvPr>
        </p:nvSpPr>
        <p:spPr/>
        <p:txBody>
          <a:bodyPr/>
          <a:lstStyle/>
          <a:p>
            <a:r>
              <a:rPr lang="en-US" dirty="0"/>
              <a:t>Digital Compare Sub-Module Signals</a:t>
            </a:r>
          </a:p>
        </p:txBody>
      </p:sp>
      <p:grpSp>
        <p:nvGrpSpPr>
          <p:cNvPr id="16" name="Group 15"/>
          <p:cNvGrpSpPr/>
          <p:nvPr/>
        </p:nvGrpSpPr>
        <p:grpSpPr>
          <a:xfrm>
            <a:off x="220818" y="1000274"/>
            <a:ext cx="8707071" cy="5219275"/>
            <a:chOff x="220818" y="1000274"/>
            <a:chExt cx="8707071" cy="5219275"/>
          </a:xfrm>
        </p:grpSpPr>
        <p:sp>
          <p:nvSpPr>
            <p:cNvPr id="160" name="AutoShape 9"/>
            <p:cNvSpPr>
              <a:spLocks noChangeArrowheads="1"/>
            </p:cNvSpPr>
            <p:nvPr/>
          </p:nvSpPr>
          <p:spPr bwMode="auto">
            <a:xfrm rot="16200000">
              <a:off x="1719847" y="1424136"/>
              <a:ext cx="719138" cy="266700"/>
            </a:xfrm>
            <a:prstGeom prst="flowChartManualOperation">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1" name="AutoShape 10"/>
            <p:cNvSpPr>
              <a:spLocks noChangeArrowheads="1"/>
            </p:cNvSpPr>
            <p:nvPr/>
          </p:nvSpPr>
          <p:spPr bwMode="auto">
            <a:xfrm rot="16200000">
              <a:off x="1719847" y="2803674"/>
              <a:ext cx="719138" cy="266700"/>
            </a:xfrm>
            <a:prstGeom prst="flowChartManualOperation">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2" name="AutoShape 11"/>
            <p:cNvSpPr>
              <a:spLocks noChangeArrowheads="1"/>
            </p:cNvSpPr>
            <p:nvPr/>
          </p:nvSpPr>
          <p:spPr bwMode="auto">
            <a:xfrm rot="16200000">
              <a:off x="1719847" y="4183211"/>
              <a:ext cx="719138" cy="266700"/>
            </a:xfrm>
            <a:prstGeom prst="flowChartManualOperation">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3" name="AutoShape 12"/>
            <p:cNvSpPr>
              <a:spLocks noChangeArrowheads="1"/>
            </p:cNvSpPr>
            <p:nvPr/>
          </p:nvSpPr>
          <p:spPr bwMode="auto">
            <a:xfrm rot="16200000">
              <a:off x="1719847" y="5562749"/>
              <a:ext cx="719138" cy="266700"/>
            </a:xfrm>
            <a:prstGeom prst="flowChartManualOperation">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cxnSp>
          <p:nvCxnSpPr>
            <p:cNvPr id="164" name="AutoShape 13"/>
            <p:cNvCxnSpPr>
              <a:cxnSpLocks noChangeShapeType="1"/>
              <a:stCxn id="160" idx="0"/>
              <a:endCxn id="163" idx="0"/>
            </p:cNvCxnSpPr>
            <p:nvPr/>
          </p:nvCxnSpPr>
          <p:spPr bwMode="auto">
            <a:xfrm rot="10800000" flipH="1" flipV="1">
              <a:off x="1949241" y="1557487"/>
              <a:ext cx="1588" cy="4138613"/>
            </a:xfrm>
            <a:prstGeom prst="bentConnector3">
              <a:avLst>
                <a:gd name="adj1" fmla="val -21300000"/>
              </a:avLst>
            </a:prstGeom>
            <a:noFill/>
            <a:ln w="76200">
              <a:solidFill>
                <a:schemeClr val="tx1"/>
              </a:solidFill>
              <a:miter lim="800000"/>
              <a:headEnd type="none" w="sm" len="sm"/>
              <a:tailEnd type="none" w="sm" len="sm"/>
            </a:ln>
            <a:effectLst/>
          </p:spPr>
        </p:cxnSp>
        <p:cxnSp>
          <p:nvCxnSpPr>
            <p:cNvPr id="165" name="AutoShape 14"/>
            <p:cNvCxnSpPr>
              <a:cxnSpLocks noChangeShapeType="1"/>
            </p:cNvCxnSpPr>
            <p:nvPr/>
          </p:nvCxnSpPr>
          <p:spPr bwMode="auto">
            <a:xfrm flipH="1">
              <a:off x="1606340" y="4319737"/>
              <a:ext cx="342900" cy="0"/>
            </a:xfrm>
            <a:prstGeom prst="straightConnector1">
              <a:avLst/>
            </a:prstGeom>
            <a:noFill/>
            <a:ln w="76200">
              <a:solidFill>
                <a:schemeClr val="tx1"/>
              </a:solidFill>
              <a:round/>
              <a:headEnd type="none" w="sm" len="sm"/>
              <a:tailEnd type="none" w="sm" len="sm"/>
            </a:ln>
            <a:effectLst/>
          </p:spPr>
        </p:cxnSp>
        <p:cxnSp>
          <p:nvCxnSpPr>
            <p:cNvPr id="166" name="AutoShape 15"/>
            <p:cNvCxnSpPr>
              <a:cxnSpLocks noChangeShapeType="1"/>
            </p:cNvCxnSpPr>
            <p:nvPr/>
          </p:nvCxnSpPr>
          <p:spPr bwMode="auto">
            <a:xfrm flipH="1">
              <a:off x="1606340" y="2943374"/>
              <a:ext cx="342900" cy="0"/>
            </a:xfrm>
            <a:prstGeom prst="straightConnector1">
              <a:avLst/>
            </a:prstGeom>
            <a:noFill/>
            <a:ln w="76200">
              <a:solidFill>
                <a:schemeClr val="tx1"/>
              </a:solidFill>
              <a:round/>
              <a:headEnd type="none" w="sm" len="sm"/>
              <a:tailEnd type="none" w="sm" len="sm"/>
            </a:ln>
            <a:effectLst/>
          </p:spPr>
        </p:cxnSp>
        <p:grpSp>
          <p:nvGrpSpPr>
            <p:cNvPr id="167" name="Group 28"/>
            <p:cNvGrpSpPr>
              <a:grpSpLocks/>
            </p:cNvGrpSpPr>
            <p:nvPr/>
          </p:nvGrpSpPr>
          <p:grpSpPr bwMode="auto">
            <a:xfrm>
              <a:off x="3506576" y="1328889"/>
              <a:ext cx="1247775" cy="758826"/>
              <a:chOff x="2487" y="965"/>
              <a:chExt cx="786" cy="478"/>
            </a:xfrm>
          </p:grpSpPr>
          <p:sp>
            <p:nvSpPr>
              <p:cNvPr id="294" name="Rectangle 29"/>
              <p:cNvSpPr>
                <a:spLocks noChangeArrowheads="1"/>
              </p:cNvSpPr>
              <p:nvPr/>
            </p:nvSpPr>
            <p:spPr bwMode="auto">
              <a:xfrm>
                <a:off x="2498" y="965"/>
                <a:ext cx="764" cy="47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95" name="Text Box 30"/>
              <p:cNvSpPr txBox="1">
                <a:spLocks noChangeArrowheads="1"/>
              </p:cNvSpPr>
              <p:nvPr/>
            </p:nvSpPr>
            <p:spPr bwMode="auto">
              <a:xfrm>
                <a:off x="2487" y="979"/>
                <a:ext cx="786" cy="427"/>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a:effectLst/>
                    <a:latin typeface="Arial" charset="0"/>
                  </a:rPr>
                  <a:t>Digital Trip</a:t>
                </a:r>
              </a:p>
              <a:p>
                <a:pPr algn="ctr">
                  <a:spcBef>
                    <a:spcPct val="0"/>
                  </a:spcBef>
                </a:pPr>
                <a:r>
                  <a:rPr lang="en-US" sz="1600">
                    <a:effectLst/>
                    <a:latin typeface="Arial" charset="0"/>
                  </a:rPr>
                  <a:t>Event A1</a:t>
                </a:r>
              </a:p>
              <a:p>
                <a:pPr algn="ctr">
                  <a:spcBef>
                    <a:spcPct val="0"/>
                  </a:spcBef>
                </a:pPr>
                <a:r>
                  <a:rPr lang="en-US" sz="1600">
                    <a:effectLst/>
                    <a:latin typeface="Arial" charset="0"/>
                  </a:rPr>
                  <a:t>Compare</a:t>
                </a:r>
              </a:p>
            </p:txBody>
          </p:sp>
        </p:grpSp>
        <p:grpSp>
          <p:nvGrpSpPr>
            <p:cNvPr id="168" name="Group 31"/>
            <p:cNvGrpSpPr>
              <a:grpSpLocks/>
            </p:cNvGrpSpPr>
            <p:nvPr/>
          </p:nvGrpSpPr>
          <p:grpSpPr bwMode="auto">
            <a:xfrm>
              <a:off x="3506576" y="2411564"/>
              <a:ext cx="1247775" cy="758826"/>
              <a:chOff x="2487" y="965"/>
              <a:chExt cx="786" cy="478"/>
            </a:xfrm>
          </p:grpSpPr>
          <p:sp>
            <p:nvSpPr>
              <p:cNvPr id="292" name="Rectangle 32"/>
              <p:cNvSpPr>
                <a:spLocks noChangeArrowheads="1"/>
              </p:cNvSpPr>
              <p:nvPr/>
            </p:nvSpPr>
            <p:spPr bwMode="auto">
              <a:xfrm>
                <a:off x="2498" y="965"/>
                <a:ext cx="764" cy="47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93" name="Text Box 33"/>
              <p:cNvSpPr txBox="1">
                <a:spLocks noChangeArrowheads="1"/>
              </p:cNvSpPr>
              <p:nvPr/>
            </p:nvSpPr>
            <p:spPr bwMode="auto">
              <a:xfrm>
                <a:off x="2487" y="979"/>
                <a:ext cx="786" cy="427"/>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dirty="0">
                    <a:effectLst/>
                    <a:latin typeface="Arial" charset="0"/>
                  </a:rPr>
                  <a:t>Digital Trip</a:t>
                </a:r>
              </a:p>
              <a:p>
                <a:pPr algn="ctr">
                  <a:spcBef>
                    <a:spcPct val="0"/>
                  </a:spcBef>
                </a:pPr>
                <a:r>
                  <a:rPr lang="en-US" sz="1600" dirty="0">
                    <a:effectLst/>
                    <a:latin typeface="Arial" charset="0"/>
                  </a:rPr>
                  <a:t>Event A2</a:t>
                </a:r>
              </a:p>
              <a:p>
                <a:pPr algn="ctr">
                  <a:spcBef>
                    <a:spcPct val="0"/>
                  </a:spcBef>
                </a:pPr>
                <a:r>
                  <a:rPr lang="en-US" sz="1600" dirty="0">
                    <a:effectLst/>
                    <a:latin typeface="Arial" charset="0"/>
                  </a:rPr>
                  <a:t>Compare</a:t>
                </a:r>
              </a:p>
            </p:txBody>
          </p:sp>
        </p:grpSp>
        <p:grpSp>
          <p:nvGrpSpPr>
            <p:cNvPr id="169" name="Group 34"/>
            <p:cNvGrpSpPr>
              <a:grpSpLocks/>
            </p:cNvGrpSpPr>
            <p:nvPr/>
          </p:nvGrpSpPr>
          <p:grpSpPr bwMode="auto">
            <a:xfrm>
              <a:off x="3506576" y="4100664"/>
              <a:ext cx="1247775" cy="758826"/>
              <a:chOff x="2487" y="965"/>
              <a:chExt cx="786" cy="478"/>
            </a:xfrm>
          </p:grpSpPr>
          <p:sp>
            <p:nvSpPr>
              <p:cNvPr id="290" name="Rectangle 35"/>
              <p:cNvSpPr>
                <a:spLocks noChangeArrowheads="1"/>
              </p:cNvSpPr>
              <p:nvPr/>
            </p:nvSpPr>
            <p:spPr bwMode="auto">
              <a:xfrm>
                <a:off x="2498" y="965"/>
                <a:ext cx="764" cy="47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91" name="Text Box 36"/>
              <p:cNvSpPr txBox="1">
                <a:spLocks noChangeArrowheads="1"/>
              </p:cNvSpPr>
              <p:nvPr/>
            </p:nvSpPr>
            <p:spPr bwMode="auto">
              <a:xfrm>
                <a:off x="2487" y="979"/>
                <a:ext cx="786" cy="427"/>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a:effectLst/>
                    <a:latin typeface="Arial" charset="0"/>
                  </a:rPr>
                  <a:t>Digital Trip</a:t>
                </a:r>
              </a:p>
              <a:p>
                <a:pPr algn="ctr">
                  <a:spcBef>
                    <a:spcPct val="0"/>
                  </a:spcBef>
                </a:pPr>
                <a:r>
                  <a:rPr lang="en-US" sz="1600">
                    <a:effectLst/>
                    <a:latin typeface="Arial" charset="0"/>
                  </a:rPr>
                  <a:t>Event B1</a:t>
                </a:r>
              </a:p>
              <a:p>
                <a:pPr algn="ctr">
                  <a:spcBef>
                    <a:spcPct val="0"/>
                  </a:spcBef>
                </a:pPr>
                <a:r>
                  <a:rPr lang="en-US" sz="1600">
                    <a:effectLst/>
                    <a:latin typeface="Arial" charset="0"/>
                  </a:rPr>
                  <a:t>Compare</a:t>
                </a:r>
              </a:p>
            </p:txBody>
          </p:sp>
        </p:grpSp>
        <p:grpSp>
          <p:nvGrpSpPr>
            <p:cNvPr id="170" name="Group 37"/>
            <p:cNvGrpSpPr>
              <a:grpSpLocks/>
            </p:cNvGrpSpPr>
            <p:nvPr/>
          </p:nvGrpSpPr>
          <p:grpSpPr bwMode="auto">
            <a:xfrm>
              <a:off x="3506576" y="5137301"/>
              <a:ext cx="1247775" cy="758826"/>
              <a:chOff x="2487" y="965"/>
              <a:chExt cx="786" cy="478"/>
            </a:xfrm>
          </p:grpSpPr>
          <p:sp>
            <p:nvSpPr>
              <p:cNvPr id="288" name="Rectangle 38"/>
              <p:cNvSpPr>
                <a:spLocks noChangeArrowheads="1"/>
              </p:cNvSpPr>
              <p:nvPr/>
            </p:nvSpPr>
            <p:spPr bwMode="auto">
              <a:xfrm>
                <a:off x="2498" y="965"/>
                <a:ext cx="764" cy="47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89" name="Text Box 39"/>
              <p:cNvSpPr txBox="1">
                <a:spLocks noChangeArrowheads="1"/>
              </p:cNvSpPr>
              <p:nvPr/>
            </p:nvSpPr>
            <p:spPr bwMode="auto">
              <a:xfrm>
                <a:off x="2487" y="979"/>
                <a:ext cx="786" cy="427"/>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dirty="0">
                    <a:effectLst/>
                    <a:latin typeface="Arial" charset="0"/>
                  </a:rPr>
                  <a:t>Digital Trip</a:t>
                </a:r>
              </a:p>
              <a:p>
                <a:pPr algn="ctr">
                  <a:spcBef>
                    <a:spcPct val="0"/>
                  </a:spcBef>
                </a:pPr>
                <a:r>
                  <a:rPr lang="en-US" sz="1600" dirty="0">
                    <a:effectLst/>
                    <a:latin typeface="Arial" charset="0"/>
                  </a:rPr>
                  <a:t>Event B2</a:t>
                </a:r>
              </a:p>
              <a:p>
                <a:pPr algn="ctr">
                  <a:spcBef>
                    <a:spcPct val="0"/>
                  </a:spcBef>
                </a:pPr>
                <a:r>
                  <a:rPr lang="en-US" sz="1600" dirty="0">
                    <a:effectLst/>
                    <a:latin typeface="Arial" charset="0"/>
                  </a:rPr>
                  <a:t>Compare</a:t>
                </a:r>
              </a:p>
            </p:txBody>
          </p:sp>
        </p:grpSp>
        <p:grpSp>
          <p:nvGrpSpPr>
            <p:cNvPr id="171" name="Group 40"/>
            <p:cNvGrpSpPr>
              <a:grpSpLocks/>
            </p:cNvGrpSpPr>
            <p:nvPr/>
          </p:nvGrpSpPr>
          <p:grpSpPr bwMode="auto">
            <a:xfrm>
              <a:off x="6362489" y="1000274"/>
              <a:ext cx="2565400" cy="2300289"/>
              <a:chOff x="3520" y="821"/>
              <a:chExt cx="1616" cy="1449"/>
            </a:xfrm>
          </p:grpSpPr>
          <p:grpSp>
            <p:nvGrpSpPr>
              <p:cNvPr id="270" name="Group 41"/>
              <p:cNvGrpSpPr>
                <a:grpSpLocks/>
              </p:cNvGrpSpPr>
              <p:nvPr/>
            </p:nvGrpSpPr>
            <p:grpSpPr bwMode="auto">
              <a:xfrm>
                <a:off x="3577" y="821"/>
                <a:ext cx="1489" cy="394"/>
                <a:chOff x="3625" y="653"/>
                <a:chExt cx="1489" cy="394"/>
              </a:xfrm>
            </p:grpSpPr>
            <p:grpSp>
              <p:nvGrpSpPr>
                <p:cNvPr id="284" name="Group 42"/>
                <p:cNvGrpSpPr>
                  <a:grpSpLocks/>
                </p:cNvGrpSpPr>
                <p:nvPr/>
              </p:nvGrpSpPr>
              <p:grpSpPr bwMode="auto">
                <a:xfrm>
                  <a:off x="3625" y="821"/>
                  <a:ext cx="1489" cy="226"/>
                  <a:chOff x="3625" y="1006"/>
                  <a:chExt cx="1489" cy="226"/>
                </a:xfrm>
              </p:grpSpPr>
              <p:sp>
                <p:nvSpPr>
                  <p:cNvPr id="286" name="Rectangle 43"/>
                  <p:cNvSpPr>
                    <a:spLocks noChangeArrowheads="1"/>
                  </p:cNvSpPr>
                  <p:nvPr/>
                </p:nvSpPr>
                <p:spPr bwMode="auto">
                  <a:xfrm>
                    <a:off x="3625" y="1006"/>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87" name="Text Box 44"/>
                  <p:cNvSpPr txBox="1">
                    <a:spLocks noChangeArrowheads="1"/>
                  </p:cNvSpPr>
                  <p:nvPr/>
                </p:nvSpPr>
                <p:spPr bwMode="auto">
                  <a:xfrm>
                    <a:off x="3683" y="1027"/>
                    <a:ext cx="1361"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PWM Sync</a:t>
                    </a:r>
                  </a:p>
                </p:txBody>
              </p:sp>
            </p:grpSp>
            <p:sp>
              <p:nvSpPr>
                <p:cNvPr id="285" name="Text Box 45"/>
                <p:cNvSpPr txBox="1">
                  <a:spLocks noChangeArrowheads="1"/>
                </p:cNvSpPr>
                <p:nvPr/>
              </p:nvSpPr>
              <p:spPr bwMode="auto">
                <a:xfrm>
                  <a:off x="3634" y="653"/>
                  <a:ext cx="1459"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Time-Base Sub-Module</a:t>
                  </a:r>
                </a:p>
              </p:txBody>
            </p:sp>
          </p:grpSp>
          <p:grpSp>
            <p:nvGrpSpPr>
              <p:cNvPr id="271" name="Group 46"/>
              <p:cNvGrpSpPr>
                <a:grpSpLocks/>
              </p:cNvGrpSpPr>
              <p:nvPr/>
            </p:nvGrpSpPr>
            <p:grpSpPr bwMode="auto">
              <a:xfrm>
                <a:off x="3520" y="1242"/>
                <a:ext cx="1616" cy="382"/>
                <a:chOff x="3466" y="1177"/>
                <a:chExt cx="1616" cy="382"/>
              </a:xfrm>
            </p:grpSpPr>
            <p:grpSp>
              <p:nvGrpSpPr>
                <p:cNvPr id="280" name="Group 47"/>
                <p:cNvGrpSpPr>
                  <a:grpSpLocks/>
                </p:cNvGrpSpPr>
                <p:nvPr/>
              </p:nvGrpSpPr>
              <p:grpSpPr bwMode="auto">
                <a:xfrm>
                  <a:off x="3528" y="1333"/>
                  <a:ext cx="1489" cy="226"/>
                  <a:chOff x="3528" y="1333"/>
                  <a:chExt cx="1489" cy="226"/>
                </a:xfrm>
              </p:grpSpPr>
              <p:sp>
                <p:nvSpPr>
                  <p:cNvPr id="282" name="Rectangle 48"/>
                  <p:cNvSpPr>
                    <a:spLocks noChangeArrowheads="1"/>
                  </p:cNvSpPr>
                  <p:nvPr/>
                </p:nvSpPr>
                <p:spPr bwMode="auto">
                  <a:xfrm>
                    <a:off x="3528" y="1333"/>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83" name="Text Box 49"/>
                  <p:cNvSpPr txBox="1">
                    <a:spLocks noChangeArrowheads="1"/>
                  </p:cNvSpPr>
                  <p:nvPr/>
                </p:nvSpPr>
                <p:spPr bwMode="auto">
                  <a:xfrm>
                    <a:off x="3693" y="1358"/>
                    <a:ext cx="1076"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SOCA</a:t>
                    </a:r>
                  </a:p>
                </p:txBody>
              </p:sp>
            </p:grpSp>
            <p:sp>
              <p:nvSpPr>
                <p:cNvPr id="281" name="Text Box 50"/>
                <p:cNvSpPr txBox="1">
                  <a:spLocks noChangeArrowheads="1"/>
                </p:cNvSpPr>
                <p:nvPr/>
              </p:nvSpPr>
              <p:spPr bwMode="auto">
                <a:xfrm>
                  <a:off x="3466" y="1177"/>
                  <a:ext cx="1616"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Event-Trigger Sub-Module</a:t>
                  </a:r>
                </a:p>
              </p:txBody>
            </p:sp>
          </p:grpSp>
          <p:grpSp>
            <p:nvGrpSpPr>
              <p:cNvPr id="272" name="Group 51"/>
              <p:cNvGrpSpPr>
                <a:grpSpLocks/>
              </p:cNvGrpSpPr>
              <p:nvPr/>
            </p:nvGrpSpPr>
            <p:grpSpPr bwMode="auto">
              <a:xfrm>
                <a:off x="3566" y="1651"/>
                <a:ext cx="1512" cy="619"/>
                <a:chOff x="3665" y="1651"/>
                <a:chExt cx="1512" cy="619"/>
              </a:xfrm>
            </p:grpSpPr>
            <p:grpSp>
              <p:nvGrpSpPr>
                <p:cNvPr id="273" name="Group 52"/>
                <p:cNvGrpSpPr>
                  <a:grpSpLocks/>
                </p:cNvGrpSpPr>
                <p:nvPr/>
              </p:nvGrpSpPr>
              <p:grpSpPr bwMode="auto">
                <a:xfrm>
                  <a:off x="3679" y="1818"/>
                  <a:ext cx="1489" cy="226"/>
                  <a:chOff x="3679" y="1818"/>
                  <a:chExt cx="1489" cy="226"/>
                </a:xfrm>
              </p:grpSpPr>
              <p:sp>
                <p:nvSpPr>
                  <p:cNvPr id="278" name="Rectangle 53"/>
                  <p:cNvSpPr>
                    <a:spLocks noChangeArrowheads="1"/>
                  </p:cNvSpPr>
                  <p:nvPr/>
                </p:nvSpPr>
                <p:spPr bwMode="auto">
                  <a:xfrm>
                    <a:off x="3679" y="1818"/>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9" name="Text Box 54"/>
                  <p:cNvSpPr txBox="1">
                    <a:spLocks noChangeArrowheads="1"/>
                  </p:cNvSpPr>
                  <p:nvPr/>
                </p:nvSpPr>
                <p:spPr bwMode="auto">
                  <a:xfrm>
                    <a:off x="3789" y="1836"/>
                    <a:ext cx="1255"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Trip PWMA Output</a:t>
                    </a:r>
                  </a:p>
                </p:txBody>
              </p:sp>
            </p:grpSp>
            <p:grpSp>
              <p:nvGrpSpPr>
                <p:cNvPr id="274" name="Group 55"/>
                <p:cNvGrpSpPr>
                  <a:grpSpLocks/>
                </p:cNvGrpSpPr>
                <p:nvPr/>
              </p:nvGrpSpPr>
              <p:grpSpPr bwMode="auto">
                <a:xfrm>
                  <a:off x="3665" y="2044"/>
                  <a:ext cx="1512" cy="226"/>
                  <a:chOff x="3788" y="2242"/>
                  <a:chExt cx="1512" cy="226"/>
                </a:xfrm>
              </p:grpSpPr>
              <p:sp>
                <p:nvSpPr>
                  <p:cNvPr id="276" name="Rectangle 56"/>
                  <p:cNvSpPr>
                    <a:spLocks noChangeArrowheads="1"/>
                  </p:cNvSpPr>
                  <p:nvPr/>
                </p:nvSpPr>
                <p:spPr bwMode="auto">
                  <a:xfrm>
                    <a:off x="3802" y="2242"/>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77" name="Text Box 57"/>
                  <p:cNvSpPr txBox="1">
                    <a:spLocks noChangeArrowheads="1"/>
                  </p:cNvSpPr>
                  <p:nvPr/>
                </p:nvSpPr>
                <p:spPr bwMode="auto">
                  <a:xfrm>
                    <a:off x="3788" y="2266"/>
                    <a:ext cx="1512"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Trip Interrupt</a:t>
                    </a:r>
                  </a:p>
                </p:txBody>
              </p:sp>
            </p:grpSp>
            <p:sp>
              <p:nvSpPr>
                <p:cNvPr id="275" name="Text Box 58"/>
                <p:cNvSpPr txBox="1">
                  <a:spLocks noChangeArrowheads="1"/>
                </p:cNvSpPr>
                <p:nvPr/>
              </p:nvSpPr>
              <p:spPr bwMode="auto">
                <a:xfrm>
                  <a:off x="3732" y="1651"/>
                  <a:ext cx="1395"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Trip-Zone Sub-Module</a:t>
                  </a:r>
                </a:p>
              </p:txBody>
            </p:sp>
          </p:grpSp>
        </p:grpSp>
        <p:grpSp>
          <p:nvGrpSpPr>
            <p:cNvPr id="172" name="Group 59"/>
            <p:cNvGrpSpPr>
              <a:grpSpLocks/>
            </p:cNvGrpSpPr>
            <p:nvPr/>
          </p:nvGrpSpPr>
          <p:grpSpPr bwMode="auto">
            <a:xfrm>
              <a:off x="6362489" y="3754587"/>
              <a:ext cx="2565400" cy="2300289"/>
              <a:chOff x="3520" y="821"/>
              <a:chExt cx="1616" cy="1449"/>
            </a:xfrm>
          </p:grpSpPr>
          <p:grpSp>
            <p:nvGrpSpPr>
              <p:cNvPr id="252" name="Group 60"/>
              <p:cNvGrpSpPr>
                <a:grpSpLocks/>
              </p:cNvGrpSpPr>
              <p:nvPr/>
            </p:nvGrpSpPr>
            <p:grpSpPr bwMode="auto">
              <a:xfrm>
                <a:off x="3577" y="821"/>
                <a:ext cx="1489" cy="394"/>
                <a:chOff x="3625" y="653"/>
                <a:chExt cx="1489" cy="394"/>
              </a:xfrm>
            </p:grpSpPr>
            <p:grpSp>
              <p:nvGrpSpPr>
                <p:cNvPr id="266" name="Group 61"/>
                <p:cNvGrpSpPr>
                  <a:grpSpLocks/>
                </p:cNvGrpSpPr>
                <p:nvPr/>
              </p:nvGrpSpPr>
              <p:grpSpPr bwMode="auto">
                <a:xfrm>
                  <a:off x="3625" y="821"/>
                  <a:ext cx="1489" cy="226"/>
                  <a:chOff x="3625" y="1006"/>
                  <a:chExt cx="1489" cy="226"/>
                </a:xfrm>
              </p:grpSpPr>
              <p:sp>
                <p:nvSpPr>
                  <p:cNvPr id="268" name="Rectangle 62"/>
                  <p:cNvSpPr>
                    <a:spLocks noChangeArrowheads="1"/>
                  </p:cNvSpPr>
                  <p:nvPr/>
                </p:nvSpPr>
                <p:spPr bwMode="auto">
                  <a:xfrm>
                    <a:off x="3625" y="1006"/>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69" name="Text Box 63"/>
                  <p:cNvSpPr txBox="1">
                    <a:spLocks noChangeArrowheads="1"/>
                  </p:cNvSpPr>
                  <p:nvPr/>
                </p:nvSpPr>
                <p:spPr bwMode="auto">
                  <a:xfrm>
                    <a:off x="3683" y="1027"/>
                    <a:ext cx="1361"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PWM Sync</a:t>
                    </a:r>
                  </a:p>
                </p:txBody>
              </p:sp>
            </p:grpSp>
            <p:sp>
              <p:nvSpPr>
                <p:cNvPr id="267" name="Text Box 64"/>
                <p:cNvSpPr txBox="1">
                  <a:spLocks noChangeArrowheads="1"/>
                </p:cNvSpPr>
                <p:nvPr/>
              </p:nvSpPr>
              <p:spPr bwMode="auto">
                <a:xfrm>
                  <a:off x="3634" y="653"/>
                  <a:ext cx="1459"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Time-Base Sub-Module</a:t>
                  </a:r>
                </a:p>
              </p:txBody>
            </p:sp>
          </p:grpSp>
          <p:grpSp>
            <p:nvGrpSpPr>
              <p:cNvPr id="253" name="Group 65"/>
              <p:cNvGrpSpPr>
                <a:grpSpLocks/>
              </p:cNvGrpSpPr>
              <p:nvPr/>
            </p:nvGrpSpPr>
            <p:grpSpPr bwMode="auto">
              <a:xfrm>
                <a:off x="3520" y="1242"/>
                <a:ext cx="1616" cy="382"/>
                <a:chOff x="3466" y="1177"/>
                <a:chExt cx="1616" cy="382"/>
              </a:xfrm>
            </p:grpSpPr>
            <p:grpSp>
              <p:nvGrpSpPr>
                <p:cNvPr id="262" name="Group 66"/>
                <p:cNvGrpSpPr>
                  <a:grpSpLocks/>
                </p:cNvGrpSpPr>
                <p:nvPr/>
              </p:nvGrpSpPr>
              <p:grpSpPr bwMode="auto">
                <a:xfrm>
                  <a:off x="3528" y="1333"/>
                  <a:ext cx="1489" cy="226"/>
                  <a:chOff x="3528" y="1333"/>
                  <a:chExt cx="1489" cy="226"/>
                </a:xfrm>
              </p:grpSpPr>
              <p:sp>
                <p:nvSpPr>
                  <p:cNvPr id="264" name="Rectangle 67"/>
                  <p:cNvSpPr>
                    <a:spLocks noChangeArrowheads="1"/>
                  </p:cNvSpPr>
                  <p:nvPr/>
                </p:nvSpPr>
                <p:spPr bwMode="auto">
                  <a:xfrm>
                    <a:off x="3528" y="1333"/>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65" name="Text Box 68"/>
                  <p:cNvSpPr txBox="1">
                    <a:spLocks noChangeArrowheads="1"/>
                  </p:cNvSpPr>
                  <p:nvPr/>
                </p:nvSpPr>
                <p:spPr bwMode="auto">
                  <a:xfrm>
                    <a:off x="3693" y="1358"/>
                    <a:ext cx="1076"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SOCB</a:t>
                    </a:r>
                  </a:p>
                </p:txBody>
              </p:sp>
            </p:grpSp>
            <p:sp>
              <p:nvSpPr>
                <p:cNvPr id="263" name="Text Box 69"/>
                <p:cNvSpPr txBox="1">
                  <a:spLocks noChangeArrowheads="1"/>
                </p:cNvSpPr>
                <p:nvPr/>
              </p:nvSpPr>
              <p:spPr bwMode="auto">
                <a:xfrm>
                  <a:off x="3466" y="1177"/>
                  <a:ext cx="1616"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Event-Trigger Sub-Module</a:t>
                  </a:r>
                </a:p>
              </p:txBody>
            </p:sp>
          </p:grpSp>
          <p:grpSp>
            <p:nvGrpSpPr>
              <p:cNvPr id="254" name="Group 70"/>
              <p:cNvGrpSpPr>
                <a:grpSpLocks/>
              </p:cNvGrpSpPr>
              <p:nvPr/>
            </p:nvGrpSpPr>
            <p:grpSpPr bwMode="auto">
              <a:xfrm>
                <a:off x="3566" y="1651"/>
                <a:ext cx="1512" cy="619"/>
                <a:chOff x="3665" y="1651"/>
                <a:chExt cx="1512" cy="619"/>
              </a:xfrm>
            </p:grpSpPr>
            <p:grpSp>
              <p:nvGrpSpPr>
                <p:cNvPr id="255" name="Group 71"/>
                <p:cNvGrpSpPr>
                  <a:grpSpLocks/>
                </p:cNvGrpSpPr>
                <p:nvPr/>
              </p:nvGrpSpPr>
              <p:grpSpPr bwMode="auto">
                <a:xfrm>
                  <a:off x="3679" y="1818"/>
                  <a:ext cx="1489" cy="226"/>
                  <a:chOff x="3679" y="1818"/>
                  <a:chExt cx="1489" cy="226"/>
                </a:xfrm>
              </p:grpSpPr>
              <p:sp>
                <p:nvSpPr>
                  <p:cNvPr id="260" name="Rectangle 72"/>
                  <p:cNvSpPr>
                    <a:spLocks noChangeArrowheads="1"/>
                  </p:cNvSpPr>
                  <p:nvPr/>
                </p:nvSpPr>
                <p:spPr bwMode="auto">
                  <a:xfrm>
                    <a:off x="3679" y="1818"/>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61" name="Text Box 73"/>
                  <p:cNvSpPr txBox="1">
                    <a:spLocks noChangeArrowheads="1"/>
                  </p:cNvSpPr>
                  <p:nvPr/>
                </p:nvSpPr>
                <p:spPr bwMode="auto">
                  <a:xfrm>
                    <a:off x="3789" y="1836"/>
                    <a:ext cx="1255"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Trip PWMB Output</a:t>
                    </a:r>
                  </a:p>
                </p:txBody>
              </p:sp>
            </p:grpSp>
            <p:grpSp>
              <p:nvGrpSpPr>
                <p:cNvPr id="256" name="Group 74"/>
                <p:cNvGrpSpPr>
                  <a:grpSpLocks/>
                </p:cNvGrpSpPr>
                <p:nvPr/>
              </p:nvGrpSpPr>
              <p:grpSpPr bwMode="auto">
                <a:xfrm>
                  <a:off x="3665" y="2044"/>
                  <a:ext cx="1512" cy="226"/>
                  <a:chOff x="3788" y="2242"/>
                  <a:chExt cx="1512" cy="226"/>
                </a:xfrm>
              </p:grpSpPr>
              <p:sp>
                <p:nvSpPr>
                  <p:cNvPr id="258" name="Rectangle 75"/>
                  <p:cNvSpPr>
                    <a:spLocks noChangeArrowheads="1"/>
                  </p:cNvSpPr>
                  <p:nvPr/>
                </p:nvSpPr>
                <p:spPr bwMode="auto">
                  <a:xfrm>
                    <a:off x="3802" y="2242"/>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59" name="Text Box 76"/>
                  <p:cNvSpPr txBox="1">
                    <a:spLocks noChangeArrowheads="1"/>
                  </p:cNvSpPr>
                  <p:nvPr/>
                </p:nvSpPr>
                <p:spPr bwMode="auto">
                  <a:xfrm>
                    <a:off x="3788" y="2266"/>
                    <a:ext cx="1512" cy="181"/>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Generate Trip Interrupt</a:t>
                    </a:r>
                  </a:p>
                </p:txBody>
              </p:sp>
            </p:grpSp>
            <p:sp>
              <p:nvSpPr>
                <p:cNvPr id="257" name="Text Box 77"/>
                <p:cNvSpPr txBox="1">
                  <a:spLocks noChangeArrowheads="1"/>
                </p:cNvSpPr>
                <p:nvPr/>
              </p:nvSpPr>
              <p:spPr bwMode="auto">
                <a:xfrm>
                  <a:off x="3732" y="1651"/>
                  <a:ext cx="1395"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Trip-Zone Sub-Module</a:t>
                  </a:r>
                </a:p>
              </p:txBody>
            </p:sp>
          </p:grpSp>
        </p:grpSp>
        <p:sp>
          <p:nvSpPr>
            <p:cNvPr id="173" name="Line 78"/>
            <p:cNvSpPr>
              <a:spLocks noChangeShapeType="1"/>
            </p:cNvSpPr>
            <p:nvPr/>
          </p:nvSpPr>
          <p:spPr bwMode="auto">
            <a:xfrm>
              <a:off x="2212764" y="1557487"/>
              <a:ext cx="1308100"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174" name="Line 79"/>
            <p:cNvSpPr>
              <a:spLocks noChangeShapeType="1"/>
            </p:cNvSpPr>
            <p:nvPr/>
          </p:nvSpPr>
          <p:spPr bwMode="auto">
            <a:xfrm>
              <a:off x="2212764" y="2937024"/>
              <a:ext cx="1308100"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175" name="Line 80"/>
            <p:cNvSpPr>
              <a:spLocks noChangeShapeType="1"/>
            </p:cNvSpPr>
            <p:nvPr/>
          </p:nvSpPr>
          <p:spPr bwMode="auto">
            <a:xfrm>
              <a:off x="2212764" y="4318149"/>
              <a:ext cx="1308100"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176" name="Line 81"/>
            <p:cNvSpPr>
              <a:spLocks noChangeShapeType="1"/>
            </p:cNvSpPr>
            <p:nvPr/>
          </p:nvSpPr>
          <p:spPr bwMode="auto">
            <a:xfrm>
              <a:off x="2212764" y="5699274"/>
              <a:ext cx="1308100" cy="0"/>
            </a:xfrm>
            <a:prstGeom prst="line">
              <a:avLst/>
            </a:prstGeom>
            <a:noFill/>
            <a:ln w="12700">
              <a:solidFill>
                <a:schemeClr val="tx1"/>
              </a:solidFill>
              <a:round/>
              <a:headEnd type="none" w="sm" len="sm"/>
              <a:tailEnd type="triangle" w="med" len="med"/>
            </a:ln>
            <a:effectLst/>
          </p:spPr>
          <p:txBody>
            <a:bodyPr/>
            <a:lstStyle/>
            <a:p>
              <a:endParaRPr lang="en-US">
                <a:effectLst/>
              </a:endParaRPr>
            </a:p>
          </p:txBody>
        </p:sp>
        <p:sp>
          <p:nvSpPr>
            <p:cNvPr id="177" name="Text Box 82"/>
            <p:cNvSpPr txBox="1">
              <a:spLocks noChangeArrowheads="1"/>
            </p:cNvSpPr>
            <p:nvPr/>
          </p:nvSpPr>
          <p:spPr bwMode="auto">
            <a:xfrm>
              <a:off x="2182601" y="1306662"/>
              <a:ext cx="694421"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DCAH</a:t>
              </a:r>
            </a:p>
          </p:txBody>
        </p:sp>
        <p:sp>
          <p:nvSpPr>
            <p:cNvPr id="178" name="Text Box 83"/>
            <p:cNvSpPr txBox="1">
              <a:spLocks noChangeArrowheads="1"/>
            </p:cNvSpPr>
            <p:nvPr/>
          </p:nvSpPr>
          <p:spPr bwMode="auto">
            <a:xfrm>
              <a:off x="2185776" y="2706837"/>
              <a:ext cx="663964"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DCAL</a:t>
              </a:r>
            </a:p>
          </p:txBody>
        </p:sp>
        <p:sp>
          <p:nvSpPr>
            <p:cNvPr id="179" name="Text Box 84"/>
            <p:cNvSpPr txBox="1">
              <a:spLocks noChangeArrowheads="1"/>
            </p:cNvSpPr>
            <p:nvPr/>
          </p:nvSpPr>
          <p:spPr bwMode="auto">
            <a:xfrm>
              <a:off x="2185776" y="4081612"/>
              <a:ext cx="694421"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DCBH</a:t>
              </a:r>
            </a:p>
          </p:txBody>
        </p:sp>
        <p:sp>
          <p:nvSpPr>
            <p:cNvPr id="180" name="Text Box 85"/>
            <p:cNvSpPr txBox="1">
              <a:spLocks noChangeArrowheads="1"/>
            </p:cNvSpPr>
            <p:nvPr/>
          </p:nvSpPr>
          <p:spPr bwMode="auto">
            <a:xfrm>
              <a:off x="2185776" y="5470674"/>
              <a:ext cx="663964"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DCBL</a:t>
              </a:r>
            </a:p>
          </p:txBody>
        </p:sp>
        <p:sp>
          <p:nvSpPr>
            <p:cNvPr id="181" name="Freeform 86"/>
            <p:cNvSpPr>
              <a:spLocks/>
            </p:cNvSpPr>
            <p:nvPr/>
          </p:nvSpPr>
          <p:spPr bwMode="auto">
            <a:xfrm flipV="1">
              <a:off x="3217651" y="1870224"/>
              <a:ext cx="303213" cy="1063625"/>
            </a:xfrm>
            <a:custGeom>
              <a:avLst/>
              <a:gdLst/>
              <a:ahLst/>
              <a:cxnLst>
                <a:cxn ang="0">
                  <a:pos x="0" y="0"/>
                </a:cxn>
                <a:cxn ang="0">
                  <a:pos x="0" y="670"/>
                </a:cxn>
                <a:cxn ang="0">
                  <a:pos x="191" y="670"/>
                </a:cxn>
              </a:cxnLst>
              <a:rect l="0" t="0" r="r" b="b"/>
              <a:pathLst>
                <a:path w="191" h="670">
                  <a:moveTo>
                    <a:pt x="0" y="0"/>
                  </a:moveTo>
                  <a:lnTo>
                    <a:pt x="0" y="670"/>
                  </a:lnTo>
                  <a:lnTo>
                    <a:pt x="191" y="67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182" name="Freeform 87"/>
            <p:cNvSpPr>
              <a:spLocks/>
            </p:cNvSpPr>
            <p:nvPr/>
          </p:nvSpPr>
          <p:spPr bwMode="auto">
            <a:xfrm flipV="1">
              <a:off x="2984289" y="1563837"/>
              <a:ext cx="531813" cy="1066800"/>
            </a:xfrm>
            <a:custGeom>
              <a:avLst/>
              <a:gdLst/>
              <a:ahLst/>
              <a:cxnLst>
                <a:cxn ang="0">
                  <a:pos x="0" y="717"/>
                </a:cxn>
                <a:cxn ang="0">
                  <a:pos x="0" y="0"/>
                </a:cxn>
                <a:cxn ang="0">
                  <a:pos x="335" y="0"/>
                </a:cxn>
              </a:cxnLst>
              <a:rect l="0" t="0" r="r" b="b"/>
              <a:pathLst>
                <a:path w="335" h="717">
                  <a:moveTo>
                    <a:pt x="0" y="717"/>
                  </a:moveTo>
                  <a:lnTo>
                    <a:pt x="0" y="0"/>
                  </a:lnTo>
                  <a:lnTo>
                    <a:pt x="335" y="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183" name="Freeform 88"/>
            <p:cNvSpPr>
              <a:spLocks/>
            </p:cNvSpPr>
            <p:nvPr/>
          </p:nvSpPr>
          <p:spPr bwMode="auto">
            <a:xfrm flipV="1">
              <a:off x="3217651" y="4629299"/>
              <a:ext cx="303213" cy="1063625"/>
            </a:xfrm>
            <a:custGeom>
              <a:avLst/>
              <a:gdLst/>
              <a:ahLst/>
              <a:cxnLst>
                <a:cxn ang="0">
                  <a:pos x="0" y="0"/>
                </a:cxn>
                <a:cxn ang="0">
                  <a:pos x="0" y="670"/>
                </a:cxn>
                <a:cxn ang="0">
                  <a:pos x="191" y="670"/>
                </a:cxn>
              </a:cxnLst>
              <a:rect l="0" t="0" r="r" b="b"/>
              <a:pathLst>
                <a:path w="191" h="670">
                  <a:moveTo>
                    <a:pt x="0" y="0"/>
                  </a:moveTo>
                  <a:lnTo>
                    <a:pt x="0" y="670"/>
                  </a:lnTo>
                  <a:lnTo>
                    <a:pt x="191" y="67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184" name="Freeform 89"/>
            <p:cNvSpPr>
              <a:spLocks/>
            </p:cNvSpPr>
            <p:nvPr/>
          </p:nvSpPr>
          <p:spPr bwMode="auto">
            <a:xfrm flipV="1">
              <a:off x="2984289" y="4322912"/>
              <a:ext cx="531813" cy="1066800"/>
            </a:xfrm>
            <a:custGeom>
              <a:avLst/>
              <a:gdLst/>
              <a:ahLst/>
              <a:cxnLst>
                <a:cxn ang="0">
                  <a:pos x="0" y="717"/>
                </a:cxn>
                <a:cxn ang="0">
                  <a:pos x="0" y="0"/>
                </a:cxn>
                <a:cxn ang="0">
                  <a:pos x="335" y="0"/>
                </a:cxn>
              </a:cxnLst>
              <a:rect l="0" t="0" r="r" b="b"/>
              <a:pathLst>
                <a:path w="335" h="717">
                  <a:moveTo>
                    <a:pt x="0" y="717"/>
                  </a:moveTo>
                  <a:lnTo>
                    <a:pt x="0" y="0"/>
                  </a:lnTo>
                  <a:lnTo>
                    <a:pt x="335" y="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grpSp>
          <p:nvGrpSpPr>
            <p:cNvPr id="185" name="Group 90"/>
            <p:cNvGrpSpPr>
              <a:grpSpLocks/>
            </p:cNvGrpSpPr>
            <p:nvPr/>
          </p:nvGrpSpPr>
          <p:grpSpPr bwMode="auto">
            <a:xfrm>
              <a:off x="4735301" y="1444776"/>
              <a:ext cx="1719263" cy="1744664"/>
              <a:chOff x="2868" y="786"/>
              <a:chExt cx="1083" cy="1099"/>
            </a:xfrm>
          </p:grpSpPr>
          <p:sp>
            <p:nvSpPr>
              <p:cNvPr id="246" name="Freeform 91"/>
              <p:cNvSpPr>
                <a:spLocks/>
              </p:cNvSpPr>
              <p:nvPr/>
            </p:nvSpPr>
            <p:spPr bwMode="auto">
              <a:xfrm>
                <a:off x="2868" y="786"/>
                <a:ext cx="1077" cy="168"/>
              </a:xfrm>
              <a:custGeom>
                <a:avLst/>
                <a:gdLst/>
                <a:ahLst/>
                <a:cxnLst>
                  <a:cxn ang="0">
                    <a:pos x="0" y="191"/>
                  </a:cxn>
                  <a:cxn ang="0">
                    <a:pos x="239" y="191"/>
                  </a:cxn>
                  <a:cxn ang="0">
                    <a:pos x="239" y="0"/>
                  </a:cxn>
                  <a:cxn ang="0">
                    <a:pos x="1077" y="0"/>
                  </a:cxn>
                </a:cxnLst>
                <a:rect l="0" t="0" r="r" b="b"/>
                <a:pathLst>
                  <a:path w="1077" h="191">
                    <a:moveTo>
                      <a:pt x="0" y="191"/>
                    </a:moveTo>
                    <a:lnTo>
                      <a:pt x="239" y="191"/>
                    </a:lnTo>
                    <a:lnTo>
                      <a:pt x="239" y="0"/>
                    </a:lnTo>
                    <a:lnTo>
                      <a:pt x="1077" y="0"/>
                    </a:lnTo>
                  </a:path>
                </a:pathLst>
              </a:custGeom>
              <a:noFill/>
              <a:ln w="12700" cap="flat" cmpd="sng">
                <a:solidFill>
                  <a:schemeClr val="tx1"/>
                </a:solidFill>
                <a:prstDash val="solid"/>
                <a:round/>
                <a:headEnd type="none" w="sm" len="sm"/>
                <a:tailEnd type="triangle" w="med" len="med"/>
              </a:ln>
              <a:effectLst/>
            </p:spPr>
            <p:txBody>
              <a:bodyPr/>
              <a:lstStyle/>
              <a:p>
                <a:endParaRPr lang="en-US">
                  <a:effectLst/>
                </a:endParaRPr>
              </a:p>
            </p:txBody>
          </p:sp>
          <p:sp>
            <p:nvSpPr>
              <p:cNvPr id="247" name="Freeform 92"/>
              <p:cNvSpPr>
                <a:spLocks/>
              </p:cNvSpPr>
              <p:nvPr/>
            </p:nvSpPr>
            <p:spPr bwMode="auto">
              <a:xfrm>
                <a:off x="3657" y="786"/>
                <a:ext cx="287" cy="1024"/>
              </a:xfrm>
              <a:custGeom>
                <a:avLst/>
                <a:gdLst/>
                <a:ahLst/>
                <a:cxnLst>
                  <a:cxn ang="0">
                    <a:pos x="0" y="0"/>
                  </a:cxn>
                  <a:cxn ang="0">
                    <a:pos x="0" y="1004"/>
                  </a:cxn>
                  <a:cxn ang="0">
                    <a:pos x="287" y="1004"/>
                  </a:cxn>
                </a:cxnLst>
                <a:rect l="0" t="0" r="r" b="b"/>
                <a:pathLst>
                  <a:path w="287" h="1004">
                    <a:moveTo>
                      <a:pt x="0" y="0"/>
                    </a:moveTo>
                    <a:lnTo>
                      <a:pt x="0" y="1004"/>
                    </a:lnTo>
                    <a:lnTo>
                      <a:pt x="287" y="1004"/>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248" name="Line 93"/>
              <p:cNvSpPr>
                <a:spLocks noChangeShapeType="1"/>
              </p:cNvSpPr>
              <p:nvPr/>
            </p:nvSpPr>
            <p:spPr bwMode="auto">
              <a:xfrm>
                <a:off x="3657" y="1201"/>
                <a:ext cx="294"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249" name="Line 94"/>
              <p:cNvSpPr>
                <a:spLocks noChangeShapeType="1"/>
              </p:cNvSpPr>
              <p:nvPr/>
            </p:nvSpPr>
            <p:spPr bwMode="auto">
              <a:xfrm>
                <a:off x="3657" y="1578"/>
                <a:ext cx="294"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250" name="Freeform 95"/>
              <p:cNvSpPr>
                <a:spLocks/>
              </p:cNvSpPr>
              <p:nvPr/>
            </p:nvSpPr>
            <p:spPr bwMode="auto">
              <a:xfrm flipV="1">
                <a:off x="2870" y="1635"/>
                <a:ext cx="1077" cy="250"/>
              </a:xfrm>
              <a:custGeom>
                <a:avLst/>
                <a:gdLst/>
                <a:ahLst/>
                <a:cxnLst>
                  <a:cxn ang="0">
                    <a:pos x="0" y="191"/>
                  </a:cxn>
                  <a:cxn ang="0">
                    <a:pos x="239" y="191"/>
                  </a:cxn>
                  <a:cxn ang="0">
                    <a:pos x="239" y="0"/>
                  </a:cxn>
                  <a:cxn ang="0">
                    <a:pos x="1077" y="0"/>
                  </a:cxn>
                </a:cxnLst>
                <a:rect l="0" t="0" r="r" b="b"/>
                <a:pathLst>
                  <a:path w="1077" h="191">
                    <a:moveTo>
                      <a:pt x="0" y="191"/>
                    </a:moveTo>
                    <a:lnTo>
                      <a:pt x="239" y="191"/>
                    </a:lnTo>
                    <a:lnTo>
                      <a:pt x="239" y="0"/>
                    </a:lnTo>
                    <a:lnTo>
                      <a:pt x="1077" y="0"/>
                    </a:lnTo>
                  </a:path>
                </a:pathLst>
              </a:custGeom>
              <a:noFill/>
              <a:ln w="12700" cap="flat" cmpd="sng">
                <a:solidFill>
                  <a:schemeClr val="tx1"/>
                </a:solidFill>
                <a:prstDash val="solid"/>
                <a:round/>
                <a:headEnd type="none" w="sm" len="sm"/>
                <a:tailEnd type="triangle" w="med" len="med"/>
              </a:ln>
              <a:effectLst/>
            </p:spPr>
            <p:txBody>
              <a:bodyPr/>
              <a:lstStyle/>
              <a:p>
                <a:endParaRPr lang="en-US">
                  <a:effectLst/>
                </a:endParaRPr>
              </a:p>
            </p:txBody>
          </p:sp>
          <p:sp>
            <p:nvSpPr>
              <p:cNvPr id="251" name="Freeform 96"/>
              <p:cNvSpPr>
                <a:spLocks/>
              </p:cNvSpPr>
              <p:nvPr/>
            </p:nvSpPr>
            <p:spPr bwMode="auto">
              <a:xfrm>
                <a:off x="3472" y="1664"/>
                <a:ext cx="478" cy="220"/>
              </a:xfrm>
              <a:custGeom>
                <a:avLst/>
                <a:gdLst/>
                <a:ahLst/>
                <a:cxnLst>
                  <a:cxn ang="0">
                    <a:pos x="0" y="239"/>
                  </a:cxn>
                  <a:cxn ang="0">
                    <a:pos x="0" y="0"/>
                  </a:cxn>
                  <a:cxn ang="0">
                    <a:pos x="478" y="0"/>
                  </a:cxn>
                </a:cxnLst>
                <a:rect l="0" t="0" r="r" b="b"/>
                <a:pathLst>
                  <a:path w="478" h="239">
                    <a:moveTo>
                      <a:pt x="0" y="239"/>
                    </a:moveTo>
                    <a:lnTo>
                      <a:pt x="0" y="0"/>
                    </a:lnTo>
                    <a:lnTo>
                      <a:pt x="478" y="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grpSp>
        <p:grpSp>
          <p:nvGrpSpPr>
            <p:cNvPr id="186" name="Group 97"/>
            <p:cNvGrpSpPr>
              <a:grpSpLocks/>
            </p:cNvGrpSpPr>
            <p:nvPr/>
          </p:nvGrpSpPr>
          <p:grpSpPr bwMode="auto">
            <a:xfrm>
              <a:off x="4740064" y="4195914"/>
              <a:ext cx="1719263" cy="1744664"/>
              <a:chOff x="2868" y="786"/>
              <a:chExt cx="1083" cy="1099"/>
            </a:xfrm>
          </p:grpSpPr>
          <p:sp>
            <p:nvSpPr>
              <p:cNvPr id="240" name="Freeform 98"/>
              <p:cNvSpPr>
                <a:spLocks/>
              </p:cNvSpPr>
              <p:nvPr/>
            </p:nvSpPr>
            <p:spPr bwMode="auto">
              <a:xfrm>
                <a:off x="2868" y="786"/>
                <a:ext cx="1077" cy="168"/>
              </a:xfrm>
              <a:custGeom>
                <a:avLst/>
                <a:gdLst/>
                <a:ahLst/>
                <a:cxnLst>
                  <a:cxn ang="0">
                    <a:pos x="0" y="191"/>
                  </a:cxn>
                  <a:cxn ang="0">
                    <a:pos x="239" y="191"/>
                  </a:cxn>
                  <a:cxn ang="0">
                    <a:pos x="239" y="0"/>
                  </a:cxn>
                  <a:cxn ang="0">
                    <a:pos x="1077" y="0"/>
                  </a:cxn>
                </a:cxnLst>
                <a:rect l="0" t="0" r="r" b="b"/>
                <a:pathLst>
                  <a:path w="1077" h="191">
                    <a:moveTo>
                      <a:pt x="0" y="191"/>
                    </a:moveTo>
                    <a:lnTo>
                      <a:pt x="239" y="191"/>
                    </a:lnTo>
                    <a:lnTo>
                      <a:pt x="239" y="0"/>
                    </a:lnTo>
                    <a:lnTo>
                      <a:pt x="1077" y="0"/>
                    </a:lnTo>
                  </a:path>
                </a:pathLst>
              </a:custGeom>
              <a:noFill/>
              <a:ln w="12700" cap="flat" cmpd="sng">
                <a:solidFill>
                  <a:schemeClr val="tx1"/>
                </a:solidFill>
                <a:prstDash val="solid"/>
                <a:round/>
                <a:headEnd type="none" w="sm" len="sm"/>
                <a:tailEnd type="triangle" w="med" len="med"/>
              </a:ln>
              <a:effectLst/>
            </p:spPr>
            <p:txBody>
              <a:bodyPr/>
              <a:lstStyle/>
              <a:p>
                <a:endParaRPr lang="en-US">
                  <a:effectLst/>
                </a:endParaRPr>
              </a:p>
            </p:txBody>
          </p:sp>
          <p:sp>
            <p:nvSpPr>
              <p:cNvPr id="241" name="Freeform 99"/>
              <p:cNvSpPr>
                <a:spLocks/>
              </p:cNvSpPr>
              <p:nvPr/>
            </p:nvSpPr>
            <p:spPr bwMode="auto">
              <a:xfrm>
                <a:off x="3657" y="786"/>
                <a:ext cx="287" cy="1024"/>
              </a:xfrm>
              <a:custGeom>
                <a:avLst/>
                <a:gdLst/>
                <a:ahLst/>
                <a:cxnLst>
                  <a:cxn ang="0">
                    <a:pos x="0" y="0"/>
                  </a:cxn>
                  <a:cxn ang="0">
                    <a:pos x="0" y="1004"/>
                  </a:cxn>
                  <a:cxn ang="0">
                    <a:pos x="287" y="1004"/>
                  </a:cxn>
                </a:cxnLst>
                <a:rect l="0" t="0" r="r" b="b"/>
                <a:pathLst>
                  <a:path w="287" h="1004">
                    <a:moveTo>
                      <a:pt x="0" y="0"/>
                    </a:moveTo>
                    <a:lnTo>
                      <a:pt x="0" y="1004"/>
                    </a:lnTo>
                    <a:lnTo>
                      <a:pt x="287" y="1004"/>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242" name="Line 100"/>
              <p:cNvSpPr>
                <a:spLocks noChangeShapeType="1"/>
              </p:cNvSpPr>
              <p:nvPr/>
            </p:nvSpPr>
            <p:spPr bwMode="auto">
              <a:xfrm>
                <a:off x="3657" y="1201"/>
                <a:ext cx="294"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243" name="Line 101"/>
              <p:cNvSpPr>
                <a:spLocks noChangeShapeType="1"/>
              </p:cNvSpPr>
              <p:nvPr/>
            </p:nvSpPr>
            <p:spPr bwMode="auto">
              <a:xfrm>
                <a:off x="3657" y="1578"/>
                <a:ext cx="294"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244" name="Freeform 102"/>
              <p:cNvSpPr>
                <a:spLocks/>
              </p:cNvSpPr>
              <p:nvPr/>
            </p:nvSpPr>
            <p:spPr bwMode="auto">
              <a:xfrm flipV="1">
                <a:off x="2870" y="1635"/>
                <a:ext cx="1077" cy="250"/>
              </a:xfrm>
              <a:custGeom>
                <a:avLst/>
                <a:gdLst/>
                <a:ahLst/>
                <a:cxnLst>
                  <a:cxn ang="0">
                    <a:pos x="0" y="191"/>
                  </a:cxn>
                  <a:cxn ang="0">
                    <a:pos x="239" y="191"/>
                  </a:cxn>
                  <a:cxn ang="0">
                    <a:pos x="239" y="0"/>
                  </a:cxn>
                  <a:cxn ang="0">
                    <a:pos x="1077" y="0"/>
                  </a:cxn>
                </a:cxnLst>
                <a:rect l="0" t="0" r="r" b="b"/>
                <a:pathLst>
                  <a:path w="1077" h="191">
                    <a:moveTo>
                      <a:pt x="0" y="191"/>
                    </a:moveTo>
                    <a:lnTo>
                      <a:pt x="239" y="191"/>
                    </a:lnTo>
                    <a:lnTo>
                      <a:pt x="239" y="0"/>
                    </a:lnTo>
                    <a:lnTo>
                      <a:pt x="1077" y="0"/>
                    </a:lnTo>
                  </a:path>
                </a:pathLst>
              </a:custGeom>
              <a:noFill/>
              <a:ln w="12700" cap="flat" cmpd="sng">
                <a:solidFill>
                  <a:schemeClr val="tx1"/>
                </a:solidFill>
                <a:prstDash val="solid"/>
                <a:round/>
                <a:headEnd type="none" w="sm" len="sm"/>
                <a:tailEnd type="triangle" w="med" len="med"/>
              </a:ln>
              <a:effectLst/>
            </p:spPr>
            <p:txBody>
              <a:bodyPr/>
              <a:lstStyle/>
              <a:p>
                <a:endParaRPr lang="en-US">
                  <a:effectLst/>
                </a:endParaRPr>
              </a:p>
            </p:txBody>
          </p:sp>
          <p:sp>
            <p:nvSpPr>
              <p:cNvPr id="245" name="Freeform 103"/>
              <p:cNvSpPr>
                <a:spLocks/>
              </p:cNvSpPr>
              <p:nvPr/>
            </p:nvSpPr>
            <p:spPr bwMode="auto">
              <a:xfrm>
                <a:off x="3472" y="1664"/>
                <a:ext cx="478" cy="220"/>
              </a:xfrm>
              <a:custGeom>
                <a:avLst/>
                <a:gdLst/>
                <a:ahLst/>
                <a:cxnLst>
                  <a:cxn ang="0">
                    <a:pos x="0" y="239"/>
                  </a:cxn>
                  <a:cxn ang="0">
                    <a:pos x="0" y="0"/>
                  </a:cxn>
                  <a:cxn ang="0">
                    <a:pos x="478" y="0"/>
                  </a:cxn>
                </a:cxnLst>
                <a:rect l="0" t="0" r="r" b="b"/>
                <a:pathLst>
                  <a:path w="478" h="239">
                    <a:moveTo>
                      <a:pt x="0" y="239"/>
                    </a:moveTo>
                    <a:lnTo>
                      <a:pt x="0" y="0"/>
                    </a:lnTo>
                    <a:lnTo>
                      <a:pt x="478" y="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grpSp>
        <p:sp>
          <p:nvSpPr>
            <p:cNvPr id="193" name="Text Box 111"/>
            <p:cNvSpPr txBox="1">
              <a:spLocks noChangeArrowheads="1"/>
            </p:cNvSpPr>
            <p:nvPr/>
          </p:nvSpPr>
          <p:spPr bwMode="auto">
            <a:xfrm>
              <a:off x="5086138" y="1208236"/>
              <a:ext cx="1013419"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DCAEVT1</a:t>
              </a:r>
            </a:p>
          </p:txBody>
        </p:sp>
        <p:sp>
          <p:nvSpPr>
            <p:cNvPr id="194" name="Text Box 112"/>
            <p:cNvSpPr txBox="1">
              <a:spLocks noChangeArrowheads="1"/>
            </p:cNvSpPr>
            <p:nvPr/>
          </p:nvSpPr>
          <p:spPr bwMode="auto">
            <a:xfrm>
              <a:off x="5086138" y="3200549"/>
              <a:ext cx="1013419"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DCAEVT2</a:t>
              </a:r>
            </a:p>
          </p:txBody>
        </p:sp>
        <p:sp>
          <p:nvSpPr>
            <p:cNvPr id="195" name="Text Box 113"/>
            <p:cNvSpPr txBox="1">
              <a:spLocks noChangeArrowheads="1"/>
            </p:cNvSpPr>
            <p:nvPr/>
          </p:nvSpPr>
          <p:spPr bwMode="auto">
            <a:xfrm>
              <a:off x="5086138" y="3959374"/>
              <a:ext cx="1013419"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DCBEVT1</a:t>
              </a:r>
            </a:p>
          </p:txBody>
        </p:sp>
        <p:sp>
          <p:nvSpPr>
            <p:cNvPr id="196" name="Text Box 114"/>
            <p:cNvSpPr txBox="1">
              <a:spLocks noChangeArrowheads="1"/>
            </p:cNvSpPr>
            <p:nvPr/>
          </p:nvSpPr>
          <p:spPr bwMode="auto">
            <a:xfrm>
              <a:off x="5086138" y="5954861"/>
              <a:ext cx="1013419"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DCBEVT2</a:t>
              </a:r>
            </a:p>
          </p:txBody>
        </p:sp>
        <p:sp>
          <p:nvSpPr>
            <p:cNvPr id="197" name="TextBox 196"/>
            <p:cNvSpPr txBox="1"/>
            <p:nvPr/>
          </p:nvSpPr>
          <p:spPr>
            <a:xfrm>
              <a:off x="4837169" y="2072274"/>
              <a:ext cx="874713" cy="288925"/>
            </a:xfrm>
            <a:prstGeom prst="rect">
              <a:avLst/>
            </a:prstGeom>
            <a:solidFill>
              <a:schemeClr val="bg1">
                <a:lumMod val="60000"/>
                <a:lumOff val="40000"/>
              </a:schemeClr>
            </a:solidFill>
            <a:ln>
              <a:solidFill>
                <a:schemeClr val="tx1"/>
              </a:solidFill>
            </a:ln>
          </p:spPr>
          <p:txBody>
            <a:bodyPr wrap="none">
              <a:spAutoFit/>
            </a:bodyPr>
            <a:lstStyle/>
            <a:p>
              <a:pPr>
                <a:defRPr/>
              </a:pPr>
              <a:r>
                <a:rPr lang="en-US" sz="1600">
                  <a:effectLst/>
                </a:rPr>
                <a:t>blanking</a:t>
              </a:r>
            </a:p>
          </p:txBody>
        </p:sp>
        <p:cxnSp>
          <p:nvCxnSpPr>
            <p:cNvPr id="198" name="Elbow Connector 113"/>
            <p:cNvCxnSpPr>
              <a:cxnSpLocks noChangeShapeType="1"/>
              <a:stCxn id="197" idx="0"/>
            </p:cNvCxnSpPr>
            <p:nvPr/>
          </p:nvCxnSpPr>
          <p:spPr bwMode="auto">
            <a:xfrm rot="16200000" flipV="1">
              <a:off x="4903844" y="1702386"/>
              <a:ext cx="227013" cy="512763"/>
            </a:xfrm>
            <a:prstGeom prst="bentConnector2">
              <a:avLst/>
            </a:prstGeom>
            <a:noFill/>
            <a:ln w="12700" algn="ctr">
              <a:solidFill>
                <a:schemeClr val="tx1"/>
              </a:solidFill>
              <a:prstDash val="dash"/>
              <a:round/>
              <a:headEnd type="none" w="sm" len="sm"/>
              <a:tailEnd type="arrow" w="med" len="med"/>
            </a:ln>
          </p:spPr>
        </p:cxnSp>
        <p:cxnSp>
          <p:nvCxnSpPr>
            <p:cNvPr id="199" name="Elbow Connector 113"/>
            <p:cNvCxnSpPr>
              <a:cxnSpLocks noChangeShapeType="1"/>
              <a:stCxn id="197" idx="2"/>
            </p:cNvCxnSpPr>
            <p:nvPr/>
          </p:nvCxnSpPr>
          <p:spPr bwMode="auto">
            <a:xfrm rot="5400000">
              <a:off x="4934007" y="2188161"/>
              <a:ext cx="166687" cy="512763"/>
            </a:xfrm>
            <a:prstGeom prst="bentConnector2">
              <a:avLst/>
            </a:prstGeom>
            <a:noFill/>
            <a:ln w="12700" algn="ctr">
              <a:solidFill>
                <a:schemeClr val="tx1"/>
              </a:solidFill>
              <a:prstDash val="dash"/>
              <a:round/>
              <a:headEnd type="none" w="sm" len="sm"/>
              <a:tailEnd type="arrow" w="med" len="med"/>
            </a:ln>
          </p:spPr>
        </p:cxnSp>
        <p:sp>
          <p:nvSpPr>
            <p:cNvPr id="200" name="TextBox 199"/>
            <p:cNvSpPr txBox="1"/>
            <p:nvPr/>
          </p:nvSpPr>
          <p:spPr>
            <a:xfrm>
              <a:off x="4837169" y="4880561"/>
              <a:ext cx="874713" cy="288925"/>
            </a:xfrm>
            <a:prstGeom prst="rect">
              <a:avLst/>
            </a:prstGeom>
            <a:solidFill>
              <a:schemeClr val="bg1">
                <a:lumMod val="60000"/>
                <a:lumOff val="40000"/>
              </a:schemeClr>
            </a:solidFill>
            <a:ln>
              <a:solidFill>
                <a:schemeClr val="tx1"/>
              </a:solidFill>
            </a:ln>
          </p:spPr>
          <p:txBody>
            <a:bodyPr wrap="none">
              <a:spAutoFit/>
            </a:bodyPr>
            <a:lstStyle/>
            <a:p>
              <a:pPr>
                <a:defRPr/>
              </a:pPr>
              <a:r>
                <a:rPr lang="en-US" sz="1600">
                  <a:effectLst/>
                </a:rPr>
                <a:t>blanking</a:t>
              </a:r>
            </a:p>
          </p:txBody>
        </p:sp>
        <p:cxnSp>
          <p:nvCxnSpPr>
            <p:cNvPr id="201" name="Elbow Connector 113"/>
            <p:cNvCxnSpPr>
              <a:cxnSpLocks noChangeShapeType="1"/>
              <a:stCxn id="200" idx="0"/>
            </p:cNvCxnSpPr>
            <p:nvPr/>
          </p:nvCxnSpPr>
          <p:spPr bwMode="auto">
            <a:xfrm rot="16200000" flipV="1">
              <a:off x="4903845" y="4510673"/>
              <a:ext cx="227012" cy="512763"/>
            </a:xfrm>
            <a:prstGeom prst="bentConnector2">
              <a:avLst/>
            </a:prstGeom>
            <a:noFill/>
            <a:ln w="12700" algn="ctr">
              <a:solidFill>
                <a:schemeClr val="tx1"/>
              </a:solidFill>
              <a:prstDash val="dash"/>
              <a:round/>
              <a:headEnd type="none" w="sm" len="sm"/>
              <a:tailEnd type="arrow" w="med" len="med"/>
            </a:ln>
          </p:spPr>
        </p:cxnSp>
        <p:cxnSp>
          <p:nvCxnSpPr>
            <p:cNvPr id="202" name="Elbow Connector 113"/>
            <p:cNvCxnSpPr>
              <a:cxnSpLocks noChangeShapeType="1"/>
              <a:stCxn id="200" idx="2"/>
            </p:cNvCxnSpPr>
            <p:nvPr/>
          </p:nvCxnSpPr>
          <p:spPr bwMode="auto">
            <a:xfrm rot="5400000">
              <a:off x="4934007" y="4996448"/>
              <a:ext cx="166688" cy="512763"/>
            </a:xfrm>
            <a:prstGeom prst="bentConnector2">
              <a:avLst/>
            </a:prstGeom>
            <a:noFill/>
            <a:ln w="12700" algn="ctr">
              <a:solidFill>
                <a:schemeClr val="tx1"/>
              </a:solidFill>
              <a:prstDash val="dash"/>
              <a:round/>
              <a:headEnd type="none" w="sm" len="sm"/>
              <a:tailEnd type="arrow" w="med" len="med"/>
            </a:ln>
          </p:spPr>
        </p:cxnSp>
        <p:grpSp>
          <p:nvGrpSpPr>
            <p:cNvPr id="2" name="Group 1"/>
            <p:cNvGrpSpPr/>
            <p:nvPr/>
          </p:nvGrpSpPr>
          <p:grpSpPr>
            <a:xfrm>
              <a:off x="220818" y="1600341"/>
              <a:ext cx="1352561" cy="4043077"/>
              <a:chOff x="94195" y="1524532"/>
              <a:chExt cx="1352561" cy="4043077"/>
            </a:xfrm>
          </p:grpSpPr>
          <p:sp>
            <p:nvSpPr>
              <p:cNvPr id="204" name="Line 16"/>
              <p:cNvSpPr>
                <a:spLocks noChangeShapeType="1"/>
              </p:cNvSpPr>
              <p:nvPr/>
            </p:nvSpPr>
            <p:spPr bwMode="auto">
              <a:xfrm flipH="1">
                <a:off x="308331" y="1748919"/>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05" name="Text Box 22"/>
              <p:cNvSpPr txBox="1">
                <a:spLocks noChangeArrowheads="1"/>
              </p:cNvSpPr>
              <p:nvPr/>
            </p:nvSpPr>
            <p:spPr bwMode="auto">
              <a:xfrm>
                <a:off x="104722" y="1524532"/>
                <a:ext cx="1342034"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rPr>
                  <a:t>TRIPIN1 &amp; TZ1</a:t>
                </a:r>
                <a:endParaRPr lang="en-US" sz="1600" dirty="0">
                  <a:effectLst/>
                </a:endParaRPr>
              </a:p>
            </p:txBody>
          </p:sp>
          <p:sp>
            <p:nvSpPr>
              <p:cNvPr id="206" name="Text Box 22"/>
              <p:cNvSpPr txBox="1">
                <a:spLocks noChangeArrowheads="1"/>
              </p:cNvSpPr>
              <p:nvPr/>
            </p:nvSpPr>
            <p:spPr bwMode="auto">
              <a:xfrm>
                <a:off x="104722" y="1899909"/>
                <a:ext cx="1342034"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rPr>
                  <a:t>TRIPIN2 &amp; TZ2</a:t>
                </a:r>
                <a:endParaRPr lang="en-US" sz="1600" dirty="0">
                  <a:effectLst/>
                </a:endParaRPr>
              </a:p>
            </p:txBody>
          </p:sp>
          <p:sp>
            <p:nvSpPr>
              <p:cNvPr id="207" name="Text Box 22"/>
              <p:cNvSpPr txBox="1">
                <a:spLocks noChangeArrowheads="1"/>
              </p:cNvSpPr>
              <p:nvPr/>
            </p:nvSpPr>
            <p:spPr bwMode="auto">
              <a:xfrm>
                <a:off x="94195" y="2275286"/>
                <a:ext cx="1342034"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rPr>
                  <a:t>TRIPIN3 &amp; TZ3</a:t>
                </a:r>
                <a:endParaRPr lang="en-US" sz="1600" dirty="0">
                  <a:effectLst/>
                </a:endParaRPr>
              </a:p>
            </p:txBody>
          </p:sp>
          <p:sp>
            <p:nvSpPr>
              <p:cNvPr id="208" name="Text Box 22"/>
              <p:cNvSpPr txBox="1">
                <a:spLocks noChangeArrowheads="1"/>
              </p:cNvSpPr>
              <p:nvPr/>
            </p:nvSpPr>
            <p:spPr bwMode="auto">
              <a:xfrm>
                <a:off x="617683" y="2650663"/>
                <a:ext cx="829073"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rPr>
                  <a:t>TRIPIN4</a:t>
                </a:r>
                <a:endParaRPr lang="en-US" sz="1600" dirty="0">
                  <a:effectLst/>
                </a:endParaRPr>
              </a:p>
            </p:txBody>
          </p:sp>
          <p:sp>
            <p:nvSpPr>
              <p:cNvPr id="210" name="Text Box 22"/>
              <p:cNvSpPr txBox="1">
                <a:spLocks noChangeArrowheads="1"/>
              </p:cNvSpPr>
              <p:nvPr/>
            </p:nvSpPr>
            <p:spPr bwMode="auto">
              <a:xfrm>
                <a:off x="524709" y="4152171"/>
                <a:ext cx="922047"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rPr>
                  <a:t>TRIPIN12</a:t>
                </a:r>
                <a:endParaRPr lang="en-US" sz="1600" dirty="0">
                  <a:effectLst/>
                </a:endParaRPr>
              </a:p>
            </p:txBody>
          </p:sp>
          <p:sp>
            <p:nvSpPr>
              <p:cNvPr id="211" name="Text Box 22"/>
              <p:cNvSpPr txBox="1">
                <a:spLocks noChangeArrowheads="1"/>
              </p:cNvSpPr>
              <p:nvPr/>
            </p:nvSpPr>
            <p:spPr bwMode="auto">
              <a:xfrm>
                <a:off x="524709" y="4902925"/>
                <a:ext cx="922047"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rPr>
                  <a:t>TRIPIN15</a:t>
                </a:r>
                <a:endParaRPr lang="en-US" sz="1600" dirty="0">
                  <a:effectLst/>
                </a:endParaRPr>
              </a:p>
            </p:txBody>
          </p:sp>
          <p:sp>
            <p:nvSpPr>
              <p:cNvPr id="212" name="Text Box 22"/>
              <p:cNvSpPr txBox="1">
                <a:spLocks noChangeArrowheads="1"/>
              </p:cNvSpPr>
              <p:nvPr/>
            </p:nvSpPr>
            <p:spPr bwMode="auto">
              <a:xfrm>
                <a:off x="524709" y="4527548"/>
                <a:ext cx="922047"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rPr>
                  <a:t>TRIPIN14</a:t>
                </a:r>
                <a:endParaRPr lang="en-US" sz="1600" dirty="0">
                  <a:effectLst/>
                </a:endParaRPr>
              </a:p>
            </p:txBody>
          </p:sp>
          <p:sp>
            <p:nvSpPr>
              <p:cNvPr id="213" name="Text Box 22"/>
              <p:cNvSpPr txBox="1">
                <a:spLocks noChangeArrowheads="1"/>
              </p:cNvSpPr>
              <p:nvPr/>
            </p:nvSpPr>
            <p:spPr bwMode="auto">
              <a:xfrm>
                <a:off x="189361" y="5278299"/>
                <a:ext cx="1257395" cy="289310"/>
              </a:xfrm>
              <a:prstGeom prst="rect">
                <a:avLst/>
              </a:prstGeom>
              <a:noFill/>
              <a:ln w="12700">
                <a:noFill/>
                <a:miter lim="800000"/>
                <a:headEnd type="none" w="sm" len="sm"/>
                <a:tailEnd type="none" w="sm" len="sm"/>
              </a:ln>
              <a:effectLst/>
            </p:spPr>
            <p:txBody>
              <a:bodyPr wrap="none">
                <a:spAutoFit/>
              </a:bodyPr>
              <a:lstStyle/>
              <a:p>
                <a:r>
                  <a:rPr lang="en-US" sz="1600" dirty="0" smtClean="0">
                    <a:effectLst/>
                  </a:rPr>
                  <a:t>TRIP COMBO</a:t>
                </a:r>
                <a:endParaRPr lang="en-US" sz="1600" dirty="0">
                  <a:effectLst/>
                </a:endParaRPr>
              </a:p>
            </p:txBody>
          </p:sp>
          <p:sp>
            <p:nvSpPr>
              <p:cNvPr id="214" name="Line 16"/>
              <p:cNvSpPr>
                <a:spLocks noChangeShapeType="1"/>
              </p:cNvSpPr>
              <p:nvPr/>
            </p:nvSpPr>
            <p:spPr bwMode="auto">
              <a:xfrm flipH="1">
                <a:off x="308331" y="2124238"/>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15" name="Line 16"/>
              <p:cNvSpPr>
                <a:spLocks noChangeShapeType="1"/>
              </p:cNvSpPr>
              <p:nvPr/>
            </p:nvSpPr>
            <p:spPr bwMode="auto">
              <a:xfrm flipH="1">
                <a:off x="308331" y="2499557"/>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16" name="Line 16"/>
              <p:cNvSpPr>
                <a:spLocks noChangeShapeType="1"/>
              </p:cNvSpPr>
              <p:nvPr/>
            </p:nvSpPr>
            <p:spPr bwMode="auto">
              <a:xfrm flipH="1">
                <a:off x="308331" y="2874876"/>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17" name="Line 16"/>
              <p:cNvSpPr>
                <a:spLocks noChangeShapeType="1"/>
              </p:cNvSpPr>
              <p:nvPr/>
            </p:nvSpPr>
            <p:spPr bwMode="auto">
              <a:xfrm flipH="1">
                <a:off x="1032218" y="353294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18" name="Line 16"/>
              <p:cNvSpPr>
                <a:spLocks noChangeShapeType="1"/>
              </p:cNvSpPr>
              <p:nvPr/>
            </p:nvSpPr>
            <p:spPr bwMode="auto">
              <a:xfrm flipH="1">
                <a:off x="1032217" y="4072785"/>
                <a:ext cx="414538"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20" name="Line 16"/>
              <p:cNvSpPr>
                <a:spLocks noChangeShapeType="1"/>
              </p:cNvSpPr>
              <p:nvPr/>
            </p:nvSpPr>
            <p:spPr bwMode="auto">
              <a:xfrm flipH="1">
                <a:off x="308331" y="4376152"/>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21" name="Line 16"/>
              <p:cNvSpPr>
                <a:spLocks noChangeShapeType="1"/>
              </p:cNvSpPr>
              <p:nvPr/>
            </p:nvSpPr>
            <p:spPr bwMode="auto">
              <a:xfrm flipH="1">
                <a:off x="308331" y="4751471"/>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22" name="Line 16"/>
              <p:cNvSpPr>
                <a:spLocks noChangeShapeType="1"/>
              </p:cNvSpPr>
              <p:nvPr/>
            </p:nvSpPr>
            <p:spPr bwMode="auto">
              <a:xfrm flipH="1">
                <a:off x="308331" y="5126790"/>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23" name="Line 16"/>
              <p:cNvSpPr>
                <a:spLocks noChangeShapeType="1"/>
              </p:cNvSpPr>
              <p:nvPr/>
            </p:nvSpPr>
            <p:spPr bwMode="auto">
              <a:xfrm flipH="1">
                <a:off x="308331" y="5502105"/>
                <a:ext cx="1138425"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24" name="TextBox 223"/>
              <p:cNvSpPr txBox="1"/>
              <p:nvPr/>
            </p:nvSpPr>
            <p:spPr>
              <a:xfrm>
                <a:off x="704488" y="3105625"/>
                <a:ext cx="324128" cy="313932"/>
              </a:xfrm>
              <a:prstGeom prst="rect">
                <a:avLst/>
              </a:prstGeom>
              <a:noFill/>
            </p:spPr>
            <p:txBody>
              <a:bodyPr wrap="none" rtlCol="0" anchor="ctr" anchorCtr="0">
                <a:spAutoFit/>
              </a:bodyPr>
              <a:lstStyle/>
              <a:p>
                <a:r>
                  <a:rPr lang="en-US" sz="1800" dirty="0" smtClean="0">
                    <a:effectLst/>
                  </a:rPr>
                  <a:t>●</a:t>
                </a:r>
                <a:endParaRPr lang="en-US" sz="2000" dirty="0" smtClean="0">
                  <a:effectLst/>
                </a:endParaRPr>
              </a:p>
            </p:txBody>
          </p:sp>
          <p:sp>
            <p:nvSpPr>
              <p:cNvPr id="225" name="TextBox 224"/>
              <p:cNvSpPr txBox="1"/>
              <p:nvPr/>
            </p:nvSpPr>
            <p:spPr>
              <a:xfrm>
                <a:off x="704488" y="3443025"/>
                <a:ext cx="324128" cy="313932"/>
              </a:xfrm>
              <a:prstGeom prst="rect">
                <a:avLst/>
              </a:prstGeom>
              <a:noFill/>
            </p:spPr>
            <p:txBody>
              <a:bodyPr wrap="none" rtlCol="0" anchor="ctr" anchorCtr="0">
                <a:spAutoFit/>
              </a:bodyPr>
              <a:lstStyle/>
              <a:p>
                <a:r>
                  <a:rPr lang="en-US" sz="1800" dirty="0" smtClean="0">
                    <a:effectLst/>
                  </a:rPr>
                  <a:t>●</a:t>
                </a:r>
                <a:endParaRPr lang="en-US" sz="2000" dirty="0" smtClean="0">
                  <a:effectLst/>
                </a:endParaRPr>
              </a:p>
            </p:txBody>
          </p:sp>
          <p:sp>
            <p:nvSpPr>
              <p:cNvPr id="226" name="TextBox 225"/>
              <p:cNvSpPr txBox="1"/>
              <p:nvPr/>
            </p:nvSpPr>
            <p:spPr>
              <a:xfrm>
                <a:off x="704488" y="3780425"/>
                <a:ext cx="324128" cy="313932"/>
              </a:xfrm>
              <a:prstGeom prst="rect">
                <a:avLst/>
              </a:prstGeom>
              <a:noFill/>
            </p:spPr>
            <p:txBody>
              <a:bodyPr wrap="none" rtlCol="0" anchor="ctr" anchorCtr="0">
                <a:spAutoFit/>
              </a:bodyPr>
              <a:lstStyle/>
              <a:p>
                <a:r>
                  <a:rPr lang="en-US" sz="1800" dirty="0" smtClean="0">
                    <a:effectLst/>
                  </a:rPr>
                  <a:t>●</a:t>
                </a:r>
                <a:endParaRPr lang="en-US" sz="2000" dirty="0" smtClean="0">
                  <a:effectLst/>
                </a:endParaRPr>
              </a:p>
            </p:txBody>
          </p:sp>
          <p:sp>
            <p:nvSpPr>
              <p:cNvPr id="233" name="Line 16"/>
              <p:cNvSpPr>
                <a:spLocks noChangeShapeType="1"/>
              </p:cNvSpPr>
              <p:nvPr/>
            </p:nvSpPr>
            <p:spPr bwMode="auto">
              <a:xfrm flipH="1">
                <a:off x="1032218" y="380286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35" name="Line 16"/>
              <p:cNvSpPr>
                <a:spLocks noChangeShapeType="1"/>
              </p:cNvSpPr>
              <p:nvPr/>
            </p:nvSpPr>
            <p:spPr bwMode="auto">
              <a:xfrm flipH="1">
                <a:off x="1032218" y="326302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36" name="Line 16"/>
              <p:cNvSpPr>
                <a:spLocks noChangeShapeType="1"/>
              </p:cNvSpPr>
              <p:nvPr/>
            </p:nvSpPr>
            <p:spPr bwMode="auto">
              <a:xfrm flipH="1">
                <a:off x="1032218" y="312806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37" name="Line 16"/>
              <p:cNvSpPr>
                <a:spLocks noChangeShapeType="1"/>
              </p:cNvSpPr>
              <p:nvPr/>
            </p:nvSpPr>
            <p:spPr bwMode="auto">
              <a:xfrm flipH="1">
                <a:off x="1032218" y="339798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38" name="Line 16"/>
              <p:cNvSpPr>
                <a:spLocks noChangeShapeType="1"/>
              </p:cNvSpPr>
              <p:nvPr/>
            </p:nvSpPr>
            <p:spPr bwMode="auto">
              <a:xfrm flipH="1">
                <a:off x="1032218" y="366790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sp>
            <p:nvSpPr>
              <p:cNvPr id="239" name="Line 16"/>
              <p:cNvSpPr>
                <a:spLocks noChangeShapeType="1"/>
              </p:cNvSpPr>
              <p:nvPr/>
            </p:nvSpPr>
            <p:spPr bwMode="auto">
              <a:xfrm flipH="1">
                <a:off x="1032218" y="3937825"/>
                <a:ext cx="414537" cy="0"/>
              </a:xfrm>
              <a:prstGeom prst="line">
                <a:avLst/>
              </a:prstGeom>
              <a:noFill/>
              <a:ln w="12700">
                <a:solidFill>
                  <a:schemeClr val="tx1"/>
                </a:solidFill>
                <a:round/>
                <a:headEnd type="triangle" w="med" len="med"/>
                <a:tailEnd type="none" w="sm" len="sm"/>
              </a:ln>
              <a:effectLst/>
            </p:spPr>
            <p:txBody>
              <a:bodyPr/>
              <a:lstStyle/>
              <a:p>
                <a:endParaRPr lang="en-US">
                  <a:effectLst/>
                </a:endParaRPr>
              </a:p>
            </p:txBody>
          </p:sp>
        </p:grpSp>
      </p:grpSp>
      <p:sp>
        <p:nvSpPr>
          <p:cNvPr id="5" name="Rectangle 4"/>
          <p:cNvSpPr/>
          <p:nvPr/>
        </p:nvSpPr>
        <p:spPr>
          <a:xfrm>
            <a:off x="780110" y="6204731"/>
            <a:ext cx="8336807" cy="597599"/>
          </a:xfrm>
          <a:prstGeom prst="rect">
            <a:avLst/>
          </a:prstGeom>
        </p:spPr>
        <p:txBody>
          <a:bodyPr wrap="square">
            <a:spAutoFit/>
          </a:bodyPr>
          <a:lstStyle/>
          <a:p>
            <a:pPr marL="0" indent="0" fontAlgn="auto">
              <a:lnSpc>
                <a:spcPct val="100000"/>
              </a:lnSpc>
              <a:spcBef>
                <a:spcPts val="0"/>
              </a:spcBef>
              <a:spcAft>
                <a:spcPts val="100"/>
              </a:spcAft>
              <a:buNone/>
            </a:pPr>
            <a:r>
              <a:rPr lang="en-US" sz="1600" dirty="0" err="1" smtClean="0">
                <a:solidFill>
                  <a:schemeClr val="accent4">
                    <a:lumMod val="75000"/>
                  </a:schemeClr>
                </a:solidFill>
                <a:latin typeface="Arial" panose="020B0604020202020204" pitchFamily="34" charset="0"/>
                <a:cs typeface="Arial" panose="020B0604020202020204" pitchFamily="34" charset="0"/>
              </a:rPr>
              <a:t>EPWM_selectDigitalCompareTripInput</a:t>
            </a:r>
            <a:r>
              <a:rPr lang="en-US" sz="1600" dirty="0" smtClean="0">
                <a:solidFill>
                  <a:schemeClr val="accent4">
                    <a:lumMod val="75000"/>
                  </a:schemeClr>
                </a:solidFill>
                <a:latin typeface="Arial" panose="020B0604020202020204" pitchFamily="34" charset="0"/>
                <a:cs typeface="Arial" panose="020B0604020202020204" pitchFamily="34" charset="0"/>
              </a:rPr>
              <a:t>(</a:t>
            </a:r>
            <a:r>
              <a:rPr lang="en-US" sz="1600" b="0" i="1" dirty="0" smtClean="0">
                <a:solidFill>
                  <a:srgbClr val="00B050"/>
                </a:solidFill>
                <a:latin typeface="Arial" panose="020B0604020202020204" pitchFamily="34" charset="0"/>
                <a:cs typeface="Arial" panose="020B0604020202020204" pitchFamily="34" charset="0"/>
              </a:rPr>
              <a:t>base</a:t>
            </a:r>
            <a:r>
              <a:rPr lang="en-US" sz="1600" dirty="0">
                <a:solidFill>
                  <a:schemeClr val="accent4">
                    <a:lumMod val="75000"/>
                  </a:schemeClr>
                </a:solidFill>
                <a:latin typeface="Arial" panose="020B0604020202020204" pitchFamily="34" charset="0"/>
                <a:cs typeface="Arial" panose="020B0604020202020204" pitchFamily="34" charset="0"/>
              </a:rPr>
              <a:t>, </a:t>
            </a:r>
            <a:r>
              <a:rPr lang="en-US" sz="1600" b="0" i="1" dirty="0" err="1">
                <a:solidFill>
                  <a:srgbClr val="00B050"/>
                </a:solidFill>
                <a:latin typeface="Arial" panose="020B0604020202020204" pitchFamily="34" charset="0"/>
                <a:cs typeface="Arial" panose="020B0604020202020204" pitchFamily="34" charset="0"/>
              </a:rPr>
              <a:t>tripSource</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anose="020B0604020202020204" pitchFamily="34" charset="0"/>
                <a:cs typeface="Arial" panose="020B0604020202020204" pitchFamily="34" charset="0"/>
              </a:rPr>
              <a:t> </a:t>
            </a:r>
            <a:r>
              <a:rPr lang="en-US" sz="1600" b="0" i="1" dirty="0" err="1">
                <a:solidFill>
                  <a:srgbClr val="00B050"/>
                </a:solidFill>
                <a:latin typeface="Arial" panose="020B0604020202020204" pitchFamily="34" charset="0"/>
                <a:cs typeface="Arial" panose="020B0604020202020204" pitchFamily="34" charset="0"/>
              </a:rPr>
              <a:t>dcType</a:t>
            </a:r>
            <a:r>
              <a:rPr lang="en-US" sz="1600" dirty="0" smtClean="0">
                <a:solidFill>
                  <a:schemeClr val="accent4">
                    <a:lumMod val="75000"/>
                  </a:schemeClr>
                </a:solidFill>
                <a:latin typeface="Arial" panose="020B0604020202020204" pitchFamily="34" charset="0"/>
                <a:cs typeface="Arial" panose="020B0604020202020204" pitchFamily="34" charset="0"/>
              </a:rPr>
              <a:t>);</a:t>
            </a:r>
          </a:p>
          <a:p>
            <a:pPr marL="0" indent="0" fontAlgn="auto">
              <a:lnSpc>
                <a:spcPct val="100000"/>
              </a:lnSpc>
              <a:spcBef>
                <a:spcPts val="0"/>
              </a:spcBef>
              <a:spcAft>
                <a:spcPts val="100"/>
              </a:spcAft>
              <a:buNone/>
            </a:pPr>
            <a:r>
              <a:rPr lang="en-US" sz="1600" dirty="0" smtClean="0">
                <a:solidFill>
                  <a:schemeClr val="accent4">
                    <a:lumMod val="75000"/>
                  </a:schemeClr>
                </a:solidFill>
                <a:latin typeface="Arial" panose="020B0604020202020204" pitchFamily="34" charset="0"/>
                <a:cs typeface="Arial" panose="020B0604020202020204" pitchFamily="34" charset="0"/>
              </a:rPr>
              <a:t>EPWM</a:t>
            </a:r>
            <a:r>
              <a:rPr lang="en-US" sz="1600" dirty="0">
                <a:solidFill>
                  <a:schemeClr val="accent4">
                    <a:lumMod val="75000"/>
                  </a:schemeClr>
                </a:solidFill>
                <a:latin typeface="Arial" panose="020B0604020202020204" pitchFamily="34" charset="0"/>
                <a:cs typeface="Arial" panose="020B0604020202020204" pitchFamily="34" charset="0"/>
              </a:rPr>
              <a:t>_</a:t>
            </a:r>
            <a:r>
              <a:rPr lang="en-US" sz="1600" dirty="0">
                <a:latin typeface="Arial" panose="020B0604020202020204" pitchFamily="34" charset="0"/>
                <a:cs typeface="Arial" panose="020B0604020202020204" pitchFamily="34" charset="0"/>
              </a:rPr>
              <a:t>[</a:t>
            </a:r>
            <a:r>
              <a:rPr lang="en-US" sz="1600" dirty="0" err="1" smtClean="0">
                <a:solidFill>
                  <a:schemeClr val="accent4">
                    <a:lumMod val="75000"/>
                  </a:schemeClr>
                </a:solidFill>
                <a:latin typeface="Arial" panose="020B0604020202020204" pitchFamily="34" charset="0"/>
                <a:cs typeface="Arial" panose="020B0604020202020204" pitchFamily="34" charset="0"/>
              </a:rPr>
              <a:t>enable</a:t>
            </a:r>
            <a:r>
              <a:rPr lang="en-US" sz="1600" dirty="0" err="1" smtClean="0">
                <a:latin typeface="Arial" panose="020B0604020202020204" pitchFamily="34" charset="0"/>
                <a:cs typeface="Arial" panose="020B0604020202020204" pitchFamily="34" charset="0"/>
              </a:rPr>
              <a:t>|</a:t>
            </a:r>
            <a:r>
              <a:rPr lang="en-US" sz="1600" dirty="0" err="1" smtClean="0">
                <a:solidFill>
                  <a:schemeClr val="accent4">
                    <a:lumMod val="75000"/>
                  </a:schemeClr>
                </a:solidFill>
                <a:latin typeface="Arial" panose="020B0604020202020204" pitchFamily="34" charset="0"/>
                <a:cs typeface="Arial" panose="020B0604020202020204" pitchFamily="34" charset="0"/>
              </a:rPr>
              <a:t>disable</a:t>
            </a:r>
            <a:r>
              <a:rPr lang="en-US" sz="1600" dirty="0" smtClean="0">
                <a:latin typeface="Arial" panose="020B0604020202020204" pitchFamily="34" charset="0"/>
                <a:cs typeface="Arial" panose="020B0604020202020204" pitchFamily="34" charset="0"/>
              </a:rPr>
              <a:t>]</a:t>
            </a:r>
            <a:r>
              <a:rPr lang="en-US" sz="1600" dirty="0" err="1" smtClean="0">
                <a:solidFill>
                  <a:schemeClr val="accent4">
                    <a:lumMod val="75000"/>
                  </a:schemeClr>
                </a:solidFill>
                <a:latin typeface="Arial" panose="020B0604020202020204" pitchFamily="34" charset="0"/>
                <a:cs typeface="Arial" panose="020B0604020202020204" pitchFamily="34" charset="0"/>
              </a:rPr>
              <a:t>DigitalCompareTripCombinationInput</a:t>
            </a:r>
            <a:r>
              <a:rPr lang="en-US" sz="1600" dirty="0" smtClean="0">
                <a:solidFill>
                  <a:schemeClr val="accent4">
                    <a:lumMod val="75000"/>
                  </a:schemeClr>
                </a:solidFill>
                <a:latin typeface="Arial" panose="020B0604020202020204" pitchFamily="34" charset="0"/>
                <a:cs typeface="Arial" panose="020B0604020202020204" pitchFamily="34" charset="0"/>
              </a:rPr>
              <a:t>(</a:t>
            </a:r>
            <a:r>
              <a:rPr lang="en-US" sz="1600" b="0" i="1" dirty="0" smtClean="0">
                <a:solidFill>
                  <a:srgbClr val="00B050"/>
                </a:solidFill>
                <a:latin typeface="Arial" panose="020B0604020202020204" pitchFamily="34" charset="0"/>
                <a:cs typeface="Arial" panose="020B0604020202020204" pitchFamily="34" charset="0"/>
              </a:rPr>
              <a:t>base</a:t>
            </a:r>
            <a:r>
              <a:rPr lang="en-US" sz="1600" dirty="0">
                <a:solidFill>
                  <a:schemeClr val="accent4">
                    <a:lumMod val="75000"/>
                  </a:schemeClr>
                </a:solidFill>
                <a:latin typeface="Arial" panose="020B0604020202020204" pitchFamily="34" charset="0"/>
                <a:cs typeface="Arial" panose="020B0604020202020204" pitchFamily="34" charset="0"/>
              </a:rPr>
              <a:t>, </a:t>
            </a:r>
            <a:r>
              <a:rPr lang="en-US" sz="1600" b="0" i="1" dirty="0" err="1">
                <a:solidFill>
                  <a:srgbClr val="00B050"/>
                </a:solidFill>
                <a:latin typeface="Arial" panose="020B0604020202020204" pitchFamily="34" charset="0"/>
                <a:cs typeface="Arial" panose="020B0604020202020204" pitchFamily="34" charset="0"/>
              </a:rPr>
              <a:t>tripInput</a:t>
            </a:r>
            <a:r>
              <a:rPr lang="en-US" sz="1600" dirty="0">
                <a:solidFill>
                  <a:schemeClr val="accent4">
                    <a:lumMod val="75000"/>
                  </a:schemeClr>
                </a:solidFill>
                <a:latin typeface="Arial" panose="020B0604020202020204" pitchFamily="34" charset="0"/>
                <a:cs typeface="Arial" panose="020B0604020202020204" pitchFamily="34" charset="0"/>
              </a:rPr>
              <a:t>, </a:t>
            </a:r>
            <a:r>
              <a:rPr lang="en-US" sz="1600" b="0" i="1" dirty="0" err="1">
                <a:solidFill>
                  <a:srgbClr val="00B050"/>
                </a:solidFill>
                <a:latin typeface="Arial" panose="020B0604020202020204" pitchFamily="34" charset="0"/>
                <a:cs typeface="Arial" panose="020B0604020202020204" pitchFamily="34" charset="0"/>
              </a:rPr>
              <a:t>dcType</a:t>
            </a:r>
            <a:r>
              <a:rPr lang="en-US" sz="1600" dirty="0">
                <a:solidFill>
                  <a:schemeClr val="accent4">
                    <a:lumMod val="75000"/>
                  </a:schemeClr>
                </a:solidFill>
                <a:latin typeface="Arial" pitchFamily="34" charset="0"/>
                <a:cs typeface="Arial" pitchFamily="34" charset="0"/>
              </a:rPr>
              <a:t>);</a:t>
            </a:r>
          </a:p>
        </p:txBody>
      </p:sp>
      <p:sp>
        <p:nvSpPr>
          <p:cNvPr id="6" name="Rectangle 5"/>
          <p:cNvSpPr/>
          <p:nvPr/>
        </p:nvSpPr>
        <p:spPr>
          <a:xfrm>
            <a:off x="397775" y="661806"/>
            <a:ext cx="7428748" cy="338554"/>
          </a:xfrm>
          <a:prstGeom prst="rect">
            <a:avLst/>
          </a:prstGeom>
        </p:spPr>
        <p:txBody>
          <a:bodyPr wrap="square">
            <a:spAutoFit/>
          </a:bodyPr>
          <a:lstStyle/>
          <a:p>
            <a:pPr marL="0" indent="0" fontAlgn="auto">
              <a:lnSpc>
                <a:spcPct val="100000"/>
              </a:lnSpc>
              <a:spcBef>
                <a:spcPts val="0"/>
              </a:spcBef>
              <a:spcAft>
                <a:spcPts val="100"/>
              </a:spcAft>
              <a:buNone/>
            </a:pPr>
            <a:r>
              <a:rPr lang="en-US" sz="1600" dirty="0" err="1">
                <a:solidFill>
                  <a:schemeClr val="accent4">
                    <a:lumMod val="75000"/>
                  </a:schemeClr>
                </a:solidFill>
                <a:latin typeface="Arial" panose="020B0604020202020204" pitchFamily="34" charset="0"/>
                <a:cs typeface="Arial" panose="020B0604020202020204" pitchFamily="34" charset="0"/>
              </a:rPr>
              <a:t>EPWM_setTripZoneDigitalCompareEventCondition</a:t>
            </a:r>
            <a:r>
              <a:rPr lang="en-US" sz="1600" dirty="0">
                <a:solidFill>
                  <a:schemeClr val="accent4">
                    <a:lumMod val="75000"/>
                  </a:schemeClr>
                </a:solidFill>
                <a:latin typeface="Arial" panose="020B0604020202020204" pitchFamily="34" charset="0"/>
                <a:cs typeface="Arial" panose="020B0604020202020204" pitchFamily="34" charset="0"/>
              </a:rPr>
              <a:t>(</a:t>
            </a:r>
            <a:r>
              <a:rPr lang="en-US" sz="1600" b="0" i="1" dirty="0">
                <a:solidFill>
                  <a:srgbClr val="00B050"/>
                </a:solidFill>
                <a:latin typeface="Arial" pitchFamily="34" charset="0"/>
                <a:cs typeface="Arial" pitchFamily="34" charset="0"/>
              </a:rPr>
              <a:t>base</a:t>
            </a:r>
            <a:r>
              <a:rPr lang="en-US" sz="1600" dirty="0">
                <a:solidFill>
                  <a:schemeClr val="accent4">
                    <a:lumMod val="75000"/>
                  </a:schemeClr>
                </a:solidFill>
                <a:latin typeface="Arial" pitchFamily="34" charset="0"/>
                <a:cs typeface="Arial" pitchFamily="34" charset="0"/>
              </a:rPr>
              <a:t>,</a:t>
            </a:r>
            <a:r>
              <a:rPr lang="en-US" sz="1600" b="0" i="1" dirty="0">
                <a:solidFill>
                  <a:srgbClr val="00B050"/>
                </a:solidFill>
                <a:latin typeface="Arial" pitchFamily="34" charset="0"/>
                <a:cs typeface="Arial" pitchFamily="34" charset="0"/>
              </a:rPr>
              <a:t> </a:t>
            </a:r>
            <a:r>
              <a:rPr lang="en-US" sz="1600" b="0" i="1" dirty="0" err="1" smtClean="0">
                <a:solidFill>
                  <a:srgbClr val="00B050"/>
                </a:solidFill>
                <a:latin typeface="Arial" pitchFamily="34" charset="0"/>
                <a:cs typeface="Arial" pitchFamily="34" charset="0"/>
              </a:rPr>
              <a:t>dcType</a:t>
            </a:r>
            <a:r>
              <a:rPr lang="en-US" sz="1600" b="0" i="1" dirty="0" smtClean="0">
                <a:solidFill>
                  <a:srgbClr val="00B050"/>
                </a:solidFill>
                <a:latin typeface="Arial" pitchFamily="34" charset="0"/>
                <a:cs typeface="Arial" pitchFamily="34" charset="0"/>
              </a:rPr>
              <a:t>*</a:t>
            </a:r>
            <a:r>
              <a:rPr lang="en-US" sz="1600" dirty="0" smtClean="0">
                <a:solidFill>
                  <a:schemeClr val="accent4">
                    <a:lumMod val="75000"/>
                  </a:schemeClr>
                </a:solidFill>
                <a:latin typeface="Arial" pitchFamily="34" charset="0"/>
                <a:cs typeface="Arial" pitchFamily="34" charset="0"/>
              </a:rPr>
              <a:t>, </a:t>
            </a:r>
            <a:r>
              <a:rPr lang="en-US" sz="1600" b="0" i="1" dirty="0" err="1" smtClean="0">
                <a:solidFill>
                  <a:srgbClr val="00B050"/>
                </a:solidFill>
                <a:latin typeface="Arial" pitchFamily="34" charset="0"/>
                <a:cs typeface="Arial" pitchFamily="34" charset="0"/>
              </a:rPr>
              <a:t>dcEvent</a:t>
            </a:r>
            <a:r>
              <a:rPr lang="en-US" sz="1600" dirty="0">
                <a:solidFill>
                  <a:schemeClr val="accent4">
                    <a:lumMod val="75000"/>
                  </a:schemeClr>
                </a:solidFill>
                <a:latin typeface="Arial" pitchFamily="34" charset="0"/>
                <a:cs typeface="Arial" pitchFamily="34" charset="0"/>
              </a:rPr>
              <a:t>); </a:t>
            </a:r>
            <a:endParaRPr lang="en-US" sz="1050" dirty="0">
              <a:solidFill>
                <a:schemeClr val="accent4">
                  <a:lumMod val="75000"/>
                </a:schemeClr>
              </a:solidFill>
              <a:latin typeface="Arial" pitchFamily="34" charset="0"/>
              <a:cs typeface="Arial" pitchFamily="34" charset="0"/>
            </a:endParaRPr>
          </a:p>
        </p:txBody>
      </p:sp>
      <p:cxnSp>
        <p:nvCxnSpPr>
          <p:cNvPr id="13" name="Elbow Connector 12"/>
          <p:cNvCxnSpPr>
            <a:stCxn id="5" idx="1"/>
            <a:endCxn id="163" idx="1"/>
          </p:cNvCxnSpPr>
          <p:nvPr/>
        </p:nvCxnSpPr>
        <p:spPr bwMode="auto">
          <a:xfrm rot="10800000" flipH="1">
            <a:off x="780110" y="5983755"/>
            <a:ext cx="1299306" cy="519777"/>
          </a:xfrm>
          <a:prstGeom prst="bentConnector4">
            <a:avLst>
              <a:gd name="adj1" fmla="val -17594"/>
              <a:gd name="adj2" fmla="val 56936"/>
            </a:avLst>
          </a:prstGeom>
          <a:solidFill>
            <a:schemeClr val="accent1"/>
          </a:solidFill>
          <a:ln w="12700" cap="flat" cmpd="sng" algn="ctr">
            <a:solidFill>
              <a:schemeClr val="tx2"/>
            </a:solidFill>
            <a:prstDash val="dash"/>
            <a:round/>
            <a:headEnd type="none" w="sm" len="sm"/>
            <a:tailEnd type="none" w="sm" len="sm"/>
          </a:ln>
          <a:effectLst/>
        </p:spPr>
      </p:cxnSp>
    </p:spTree>
    <p:extLst>
      <p:ext uri="{BB962C8B-B14F-4D97-AF65-F5344CB8AC3E}">
        <p14:creationId xmlns:p14="http://schemas.microsoft.com/office/powerpoint/2010/main" val="23943645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a:stCxn id="6" idx="2"/>
            <a:endCxn id="5" idx="0"/>
          </p:cNvCxnSpPr>
          <p:nvPr/>
        </p:nvCxnSpPr>
        <p:spPr bwMode="auto">
          <a:xfrm>
            <a:off x="4561205" y="5939896"/>
            <a:ext cx="6404" cy="356336"/>
          </a:xfrm>
          <a:prstGeom prst="line">
            <a:avLst/>
          </a:prstGeom>
          <a:solidFill>
            <a:schemeClr val="accent1"/>
          </a:solidFill>
          <a:ln w="12700" cap="flat" cmpd="sng" algn="ctr">
            <a:solidFill>
              <a:schemeClr val="tx2"/>
            </a:solidFill>
            <a:prstDash val="solid"/>
            <a:round/>
            <a:headEnd type="none" w="sm" len="sm"/>
            <a:tailEnd type="none" w="sm" len="sm"/>
          </a:ln>
          <a:effectLst/>
        </p:spPr>
      </p:cxnSp>
      <p:sp>
        <p:nvSpPr>
          <p:cNvPr id="3" name="Title 2"/>
          <p:cNvSpPr>
            <a:spLocks noGrp="1"/>
          </p:cNvSpPr>
          <p:nvPr>
            <p:ph type="title"/>
          </p:nvPr>
        </p:nvSpPr>
        <p:spPr/>
        <p:txBody>
          <a:bodyPr/>
          <a:lstStyle/>
          <a:p>
            <a:r>
              <a:rPr lang="en-US" dirty="0" smtClean="0"/>
              <a:t>Digital Compare Events</a:t>
            </a:r>
            <a:endParaRPr lang="en-US" dirty="0"/>
          </a:p>
        </p:txBody>
      </p:sp>
      <p:sp>
        <p:nvSpPr>
          <p:cNvPr id="4" name="Content Placeholder 3"/>
          <p:cNvSpPr>
            <a:spLocks noGrp="1"/>
          </p:cNvSpPr>
          <p:nvPr>
            <p:ph idx="1"/>
          </p:nvPr>
        </p:nvSpPr>
        <p:spPr>
          <a:xfrm>
            <a:off x="457200" y="771178"/>
            <a:ext cx="8229600" cy="2667000"/>
          </a:xfrm>
        </p:spPr>
        <p:txBody>
          <a:bodyPr>
            <a:normAutofit/>
          </a:bodyPr>
          <a:lstStyle/>
          <a:p>
            <a:pPr marL="552450" indent="-552450">
              <a:spcBef>
                <a:spcPct val="40000"/>
              </a:spcBef>
              <a:buFont typeface="Wingdings" pitchFamily="2" charset="2"/>
              <a:buChar char="u"/>
              <a:defRPr/>
            </a:pPr>
            <a:r>
              <a:rPr lang="en-US" sz="2400" kern="0" dirty="0" smtClean="0"/>
              <a:t>The user selects the input for each of DCAH, DCAL, DCBH, DCBL</a:t>
            </a:r>
          </a:p>
          <a:p>
            <a:pPr marL="552450" indent="-552450">
              <a:spcBef>
                <a:spcPct val="40000"/>
              </a:spcBef>
              <a:buFont typeface="Wingdings" pitchFamily="2" charset="2"/>
              <a:buChar char="u"/>
              <a:defRPr/>
            </a:pPr>
            <a:r>
              <a:rPr lang="en-US" sz="2400" kern="0" dirty="0" smtClean="0"/>
              <a:t>Each A and B compare uses its corresponding </a:t>
            </a:r>
            <a:r>
              <a:rPr lang="en-US" sz="2400" kern="0" dirty="0" err="1" smtClean="0"/>
              <a:t>DCyH</a:t>
            </a:r>
            <a:r>
              <a:rPr lang="en-US" sz="2400" kern="0" dirty="0" smtClean="0"/>
              <a:t>/L inputs (y = A or B)</a:t>
            </a:r>
          </a:p>
          <a:p>
            <a:pPr marL="552450" indent="-552450">
              <a:spcBef>
                <a:spcPct val="40000"/>
              </a:spcBef>
              <a:buFont typeface="Wingdings" pitchFamily="2" charset="2"/>
              <a:buChar char="u"/>
              <a:defRPr/>
            </a:pPr>
            <a:r>
              <a:rPr lang="en-US" sz="2400" kern="0" dirty="0" smtClean="0"/>
              <a:t>The user selects the signal state that triggers each compare from the following choices:</a:t>
            </a:r>
            <a:endParaRPr lang="en-US" sz="2400" dirty="0"/>
          </a:p>
        </p:txBody>
      </p:sp>
      <p:sp>
        <p:nvSpPr>
          <p:cNvPr id="6" name="TextBox 5"/>
          <p:cNvSpPr txBox="1"/>
          <p:nvPr/>
        </p:nvSpPr>
        <p:spPr>
          <a:xfrm>
            <a:off x="1924906" y="3539239"/>
            <a:ext cx="5272597" cy="2400657"/>
          </a:xfrm>
          <a:prstGeom prst="rect">
            <a:avLst/>
          </a:prstGeom>
          <a:solidFill>
            <a:schemeClr val="accent4">
              <a:lumMod val="40000"/>
              <a:lumOff val="60000"/>
            </a:schemeClr>
          </a:solidFill>
          <a:ln w="38100">
            <a:solidFill>
              <a:schemeClr val="tx1"/>
            </a:solidFill>
          </a:ln>
        </p:spPr>
        <p:txBody>
          <a:bodyPr wrap="none" rtlCol="0" anchor="ctr" anchorCtr="1">
            <a:spAutoFit/>
          </a:bodyPr>
          <a:lstStyle/>
          <a:p>
            <a:pPr marL="514350" indent="-514350">
              <a:lnSpc>
                <a:spcPct val="150000"/>
              </a:lnSpc>
              <a:spcBef>
                <a:spcPct val="0"/>
              </a:spcBef>
              <a:buFontTx/>
              <a:buAutoNum type="romanLcPeriod"/>
              <a:tabLst>
                <a:tab pos="514350" algn="l"/>
              </a:tabLst>
              <a:defRPr/>
            </a:pPr>
            <a:r>
              <a:rPr lang="en-US" sz="2000" dirty="0" err="1" smtClean="0">
                <a:effectLst/>
                <a:latin typeface="Arial" charset="0"/>
              </a:rPr>
              <a:t>DCyH</a:t>
            </a:r>
            <a:r>
              <a:rPr lang="en-US" sz="2000" dirty="0" smtClean="0">
                <a:effectLst/>
                <a:latin typeface="Arial" charset="0"/>
              </a:rPr>
              <a:t> </a:t>
            </a:r>
            <a:r>
              <a:rPr lang="en-US" sz="2000" dirty="0" smtClean="0">
                <a:effectLst/>
                <a:latin typeface="Arial" charset="0"/>
                <a:sym typeface="Wingdings" pitchFamily="2" charset="2"/>
              </a:rPr>
              <a:t></a:t>
            </a:r>
            <a:r>
              <a:rPr lang="en-US" sz="2000" dirty="0" smtClean="0">
                <a:effectLst/>
                <a:latin typeface="Arial" charset="0"/>
              </a:rPr>
              <a:t> low	</a:t>
            </a:r>
            <a:r>
              <a:rPr lang="en-US" sz="2000" dirty="0" err="1" smtClean="0">
                <a:effectLst/>
                <a:latin typeface="Arial" charset="0"/>
              </a:rPr>
              <a:t>DCyL</a:t>
            </a:r>
            <a:r>
              <a:rPr lang="en-US" sz="2000" dirty="0" smtClean="0">
                <a:effectLst/>
                <a:latin typeface="Arial" charset="0"/>
              </a:rPr>
              <a:t> </a:t>
            </a:r>
            <a:r>
              <a:rPr lang="en-US" sz="2000" dirty="0" smtClean="0">
                <a:effectLst/>
                <a:latin typeface="Arial" charset="0"/>
                <a:sym typeface="Wingdings" pitchFamily="2" charset="2"/>
              </a:rPr>
              <a:t></a:t>
            </a:r>
            <a:r>
              <a:rPr lang="en-US" sz="2000" dirty="0" smtClean="0">
                <a:effectLst/>
                <a:latin typeface="Arial" charset="0"/>
              </a:rPr>
              <a:t> don’t care</a:t>
            </a:r>
          </a:p>
          <a:p>
            <a:pPr marL="514350" indent="-514350">
              <a:lnSpc>
                <a:spcPct val="150000"/>
              </a:lnSpc>
              <a:spcBef>
                <a:spcPct val="0"/>
              </a:spcBef>
              <a:buFontTx/>
              <a:buAutoNum type="romanLcPeriod"/>
              <a:tabLst>
                <a:tab pos="514350" algn="l"/>
              </a:tabLst>
              <a:defRPr/>
            </a:pPr>
            <a:r>
              <a:rPr lang="en-US" sz="2000" dirty="0" err="1" smtClean="0">
                <a:effectLst/>
                <a:latin typeface="Arial" charset="0"/>
              </a:rPr>
              <a:t>DCyH</a:t>
            </a:r>
            <a:r>
              <a:rPr lang="en-US" sz="2000" dirty="0" smtClean="0">
                <a:effectLst/>
                <a:latin typeface="Arial" charset="0"/>
              </a:rPr>
              <a:t> </a:t>
            </a:r>
            <a:r>
              <a:rPr lang="en-US" sz="2000" dirty="0" smtClean="0">
                <a:effectLst/>
                <a:latin typeface="Arial" charset="0"/>
                <a:sym typeface="Wingdings" pitchFamily="2" charset="2"/>
              </a:rPr>
              <a:t></a:t>
            </a:r>
            <a:r>
              <a:rPr lang="en-US" sz="2000" dirty="0" smtClean="0">
                <a:effectLst/>
                <a:latin typeface="Arial" charset="0"/>
              </a:rPr>
              <a:t> high	</a:t>
            </a:r>
            <a:r>
              <a:rPr lang="en-US" sz="2000" dirty="0" err="1" smtClean="0">
                <a:effectLst/>
                <a:latin typeface="Arial" charset="0"/>
              </a:rPr>
              <a:t>DCyL</a:t>
            </a:r>
            <a:r>
              <a:rPr lang="en-US" sz="2000" dirty="0" smtClean="0">
                <a:effectLst/>
                <a:latin typeface="Arial" charset="0"/>
              </a:rPr>
              <a:t> </a:t>
            </a:r>
            <a:r>
              <a:rPr lang="en-US" sz="2000" dirty="0" smtClean="0">
                <a:effectLst/>
                <a:latin typeface="Arial" charset="0"/>
                <a:sym typeface="Wingdings" pitchFamily="2" charset="2"/>
              </a:rPr>
              <a:t></a:t>
            </a:r>
            <a:r>
              <a:rPr lang="en-US" sz="2000" dirty="0" smtClean="0">
                <a:effectLst/>
                <a:latin typeface="Arial" charset="0"/>
              </a:rPr>
              <a:t> don’t care</a:t>
            </a:r>
          </a:p>
          <a:p>
            <a:pPr>
              <a:lnSpc>
                <a:spcPct val="150000"/>
              </a:lnSpc>
              <a:spcBef>
                <a:spcPct val="0"/>
              </a:spcBef>
              <a:tabLst>
                <a:tab pos="514350" algn="l"/>
              </a:tabLst>
              <a:defRPr/>
            </a:pPr>
            <a:r>
              <a:rPr lang="en-US" sz="2000" dirty="0" smtClean="0">
                <a:effectLst/>
                <a:latin typeface="Arial" charset="0"/>
              </a:rPr>
              <a:t>iii.	</a:t>
            </a:r>
            <a:r>
              <a:rPr lang="en-US" sz="2000" dirty="0" err="1" smtClean="0">
                <a:effectLst/>
                <a:latin typeface="Arial" charset="0"/>
              </a:rPr>
              <a:t>DCyL</a:t>
            </a:r>
            <a:r>
              <a:rPr lang="en-US" sz="2000" dirty="0" smtClean="0">
                <a:effectLst/>
                <a:latin typeface="Arial" charset="0"/>
              </a:rPr>
              <a:t> </a:t>
            </a:r>
            <a:r>
              <a:rPr lang="en-US" sz="2000" dirty="0" smtClean="0">
                <a:effectLst/>
                <a:latin typeface="Arial" charset="0"/>
                <a:sym typeface="Wingdings" pitchFamily="2" charset="2"/>
              </a:rPr>
              <a:t></a:t>
            </a:r>
            <a:r>
              <a:rPr lang="en-US" sz="2000" dirty="0" smtClean="0">
                <a:effectLst/>
                <a:latin typeface="Arial" charset="0"/>
              </a:rPr>
              <a:t> low	</a:t>
            </a:r>
            <a:r>
              <a:rPr lang="en-US" sz="2000" dirty="0" err="1" smtClean="0">
                <a:effectLst/>
                <a:latin typeface="Arial" charset="0"/>
              </a:rPr>
              <a:t>DCyH</a:t>
            </a:r>
            <a:r>
              <a:rPr lang="en-US" sz="2000" dirty="0" smtClean="0">
                <a:effectLst/>
                <a:latin typeface="Arial" charset="0"/>
              </a:rPr>
              <a:t> </a:t>
            </a:r>
            <a:r>
              <a:rPr lang="en-US" sz="2000" dirty="0" smtClean="0">
                <a:effectLst/>
                <a:latin typeface="Arial" charset="0"/>
                <a:sym typeface="Wingdings" pitchFamily="2" charset="2"/>
              </a:rPr>
              <a:t></a:t>
            </a:r>
            <a:r>
              <a:rPr lang="en-US" sz="2000" dirty="0" smtClean="0">
                <a:effectLst/>
                <a:latin typeface="Arial" charset="0"/>
              </a:rPr>
              <a:t> don’t care</a:t>
            </a:r>
          </a:p>
          <a:p>
            <a:pPr>
              <a:lnSpc>
                <a:spcPct val="150000"/>
              </a:lnSpc>
              <a:spcBef>
                <a:spcPct val="0"/>
              </a:spcBef>
              <a:tabLst>
                <a:tab pos="514350" algn="l"/>
              </a:tabLst>
              <a:defRPr/>
            </a:pPr>
            <a:r>
              <a:rPr lang="en-US" sz="2000" dirty="0" smtClean="0">
                <a:effectLst/>
                <a:latin typeface="Arial" charset="0"/>
              </a:rPr>
              <a:t>iv.	</a:t>
            </a:r>
            <a:r>
              <a:rPr lang="en-US" sz="2000" dirty="0" err="1" smtClean="0">
                <a:effectLst/>
                <a:latin typeface="Arial" charset="0"/>
              </a:rPr>
              <a:t>DCyL</a:t>
            </a:r>
            <a:r>
              <a:rPr lang="en-US" sz="2000" dirty="0" smtClean="0">
                <a:effectLst/>
                <a:latin typeface="Arial" charset="0"/>
              </a:rPr>
              <a:t> </a:t>
            </a:r>
            <a:r>
              <a:rPr lang="en-US" sz="2000" dirty="0" smtClean="0">
                <a:effectLst/>
                <a:latin typeface="Arial" charset="0"/>
                <a:sym typeface="Wingdings" pitchFamily="2" charset="2"/>
              </a:rPr>
              <a:t></a:t>
            </a:r>
            <a:r>
              <a:rPr lang="en-US" sz="2000" dirty="0" smtClean="0">
                <a:effectLst/>
                <a:latin typeface="Arial" charset="0"/>
              </a:rPr>
              <a:t> high	</a:t>
            </a:r>
            <a:r>
              <a:rPr lang="en-US" sz="2000" dirty="0" err="1" smtClean="0">
                <a:effectLst/>
                <a:latin typeface="Arial" charset="0"/>
              </a:rPr>
              <a:t>DCyH</a:t>
            </a:r>
            <a:r>
              <a:rPr lang="en-US" sz="2000" dirty="0" smtClean="0">
                <a:effectLst/>
                <a:latin typeface="Arial" charset="0"/>
              </a:rPr>
              <a:t> </a:t>
            </a:r>
            <a:r>
              <a:rPr lang="en-US" sz="2000" dirty="0" smtClean="0">
                <a:effectLst/>
                <a:latin typeface="Arial" charset="0"/>
                <a:sym typeface="Wingdings" pitchFamily="2" charset="2"/>
              </a:rPr>
              <a:t></a:t>
            </a:r>
            <a:r>
              <a:rPr lang="en-US" sz="2000" dirty="0" smtClean="0">
                <a:effectLst/>
                <a:latin typeface="Arial" charset="0"/>
              </a:rPr>
              <a:t> don’t care</a:t>
            </a:r>
          </a:p>
          <a:p>
            <a:pPr>
              <a:lnSpc>
                <a:spcPct val="150000"/>
              </a:lnSpc>
              <a:spcBef>
                <a:spcPct val="0"/>
              </a:spcBef>
              <a:tabLst>
                <a:tab pos="514350" algn="l"/>
              </a:tabLst>
              <a:defRPr/>
            </a:pPr>
            <a:r>
              <a:rPr lang="en-US" sz="2000" dirty="0" smtClean="0">
                <a:effectLst/>
                <a:latin typeface="Arial" charset="0"/>
              </a:rPr>
              <a:t>v.	</a:t>
            </a:r>
            <a:r>
              <a:rPr lang="en-US" sz="2000" dirty="0" err="1" smtClean="0">
                <a:effectLst/>
                <a:latin typeface="Arial" charset="0"/>
              </a:rPr>
              <a:t>DCyL</a:t>
            </a:r>
            <a:r>
              <a:rPr lang="en-US" sz="2000" dirty="0" smtClean="0">
                <a:effectLst/>
                <a:latin typeface="Arial" charset="0"/>
              </a:rPr>
              <a:t> </a:t>
            </a:r>
            <a:r>
              <a:rPr lang="en-US" sz="2000" dirty="0" smtClean="0">
                <a:effectLst/>
                <a:latin typeface="Arial" charset="0"/>
                <a:sym typeface="Wingdings" pitchFamily="2" charset="2"/>
              </a:rPr>
              <a:t></a:t>
            </a:r>
            <a:r>
              <a:rPr lang="en-US" sz="2000" dirty="0" smtClean="0">
                <a:effectLst/>
                <a:latin typeface="Arial" charset="0"/>
              </a:rPr>
              <a:t> high	</a:t>
            </a:r>
            <a:r>
              <a:rPr lang="en-US" sz="2000" dirty="0" err="1" smtClean="0">
                <a:effectLst/>
                <a:latin typeface="Arial" charset="0"/>
              </a:rPr>
              <a:t>DCyH</a:t>
            </a:r>
            <a:r>
              <a:rPr lang="en-US" sz="2000" dirty="0" smtClean="0">
                <a:effectLst/>
                <a:latin typeface="Arial" charset="0"/>
              </a:rPr>
              <a:t> </a:t>
            </a:r>
            <a:r>
              <a:rPr lang="en-US" sz="2000" dirty="0" smtClean="0">
                <a:effectLst/>
                <a:latin typeface="Arial" charset="0"/>
                <a:sym typeface="Wingdings" pitchFamily="2" charset="2"/>
              </a:rPr>
              <a:t></a:t>
            </a:r>
            <a:r>
              <a:rPr lang="en-US" sz="2000" dirty="0" smtClean="0">
                <a:effectLst/>
                <a:latin typeface="Arial" charset="0"/>
              </a:rPr>
              <a:t> low</a:t>
            </a:r>
            <a:endParaRPr lang="en-US" sz="2000" dirty="0" smtClean="0">
              <a:solidFill>
                <a:schemeClr val="dk1"/>
              </a:solidFill>
              <a:effectLst/>
            </a:endParaRPr>
          </a:p>
        </p:txBody>
      </p:sp>
      <p:sp>
        <p:nvSpPr>
          <p:cNvPr id="5" name="Text Box 238"/>
          <p:cNvSpPr txBox="1">
            <a:spLocks noChangeArrowheads="1"/>
          </p:cNvSpPr>
          <p:nvPr/>
        </p:nvSpPr>
        <p:spPr bwMode="auto">
          <a:xfrm>
            <a:off x="431332" y="6296232"/>
            <a:ext cx="8272554" cy="406265"/>
          </a:xfrm>
          <a:prstGeom prst="rect">
            <a:avLst/>
          </a:prstGeom>
          <a:noFill/>
          <a:ln w="12700" algn="ctr">
            <a:solidFill>
              <a:schemeClr val="tx2"/>
            </a:solidFill>
            <a:miter lim="800000"/>
            <a:headEnd type="none" w="sm" len="sm"/>
            <a:tailEnd type="none" w="sm" len="sm"/>
          </a:ln>
          <a:effectLst/>
        </p:spPr>
        <p:txBody>
          <a:bodyPr wrap="square" tIns="91440" bIns="91440" anchor="ctr" anchorCtr="0">
            <a:spAutoFit/>
          </a:bodyPr>
          <a:lstStyle/>
          <a:p>
            <a:pPr algn="ctr"/>
            <a:r>
              <a:rPr lang="en-US" sz="1800" dirty="0" err="1">
                <a:solidFill>
                  <a:schemeClr val="accent4">
                    <a:lumMod val="75000"/>
                  </a:schemeClr>
                </a:solidFill>
                <a:latin typeface="Arial" panose="020B0604020202020204" pitchFamily="34" charset="0"/>
                <a:cs typeface="Arial" panose="020B0604020202020204" pitchFamily="34" charset="0"/>
              </a:rPr>
              <a:t>EPWM_setTripZoneDigitalCompareEventCondition</a:t>
            </a:r>
            <a:r>
              <a:rPr lang="en-US" sz="1800" dirty="0">
                <a:solidFill>
                  <a:schemeClr val="accent4">
                    <a:lumMod val="75000"/>
                  </a:schemeClr>
                </a:solidFill>
                <a:latin typeface="Arial" panose="020B0604020202020204" pitchFamily="34" charset="0"/>
                <a:cs typeface="Arial" panose="020B0604020202020204" pitchFamily="34" charset="0"/>
              </a:rPr>
              <a:t>(</a:t>
            </a:r>
            <a:r>
              <a:rPr lang="en-US" sz="1800" b="0" i="1" dirty="0" smtClean="0">
                <a:solidFill>
                  <a:srgbClr val="00B050"/>
                </a:solidFill>
                <a:latin typeface="Arial" pitchFamily="34" charset="0"/>
                <a:cs typeface="Arial" pitchFamily="34" charset="0"/>
              </a:rPr>
              <a:t>base</a:t>
            </a:r>
            <a:r>
              <a:rPr lang="en-US" sz="1800" dirty="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a:solidFill>
                  <a:srgbClr val="00B050"/>
                </a:solidFill>
                <a:latin typeface="Arial" pitchFamily="34" charset="0"/>
                <a:cs typeface="Arial" pitchFamily="34" charset="0"/>
              </a:rPr>
              <a:t>dcType</a:t>
            </a:r>
            <a:r>
              <a:rPr lang="en-US" sz="1800" dirty="0" smtClean="0">
                <a:solidFill>
                  <a:schemeClr val="accent4">
                    <a:lumMod val="75000"/>
                  </a:schemeClr>
                </a:solidFill>
                <a:latin typeface="Arial" pitchFamily="34" charset="0"/>
                <a:cs typeface="Arial" pitchFamily="34" charset="0"/>
              </a:rPr>
              <a:t>,</a:t>
            </a:r>
            <a:r>
              <a:rPr lang="en-US" sz="1800" b="0" i="1" dirty="0">
                <a:solidFill>
                  <a:srgbClr val="00B050"/>
                </a:solidFill>
                <a:latin typeface="Arial" pitchFamily="34" charset="0"/>
                <a:cs typeface="Arial" pitchFamily="34" charset="0"/>
              </a:rPr>
              <a:t> </a:t>
            </a:r>
            <a:r>
              <a:rPr lang="en-US" sz="1800" b="0" i="1" dirty="0" err="1">
                <a:solidFill>
                  <a:srgbClr val="00B050"/>
                </a:solidFill>
                <a:latin typeface="Arial" pitchFamily="34" charset="0"/>
                <a:cs typeface="Arial" pitchFamily="34" charset="0"/>
              </a:rPr>
              <a:t>dcEvent</a:t>
            </a:r>
            <a:r>
              <a:rPr lang="en-US" sz="1800" dirty="0" smtClean="0">
                <a:solidFill>
                  <a:schemeClr val="accent4">
                    <a:lumMod val="75000"/>
                  </a:schemeClr>
                </a:solidFill>
                <a:latin typeface="Arial" pitchFamily="34" charset="0"/>
                <a:cs typeface="Arial" pitchFamily="34" charset="0"/>
              </a:rPr>
              <a:t>); </a:t>
            </a:r>
            <a:endParaRPr lang="en-US" sz="1100" dirty="0">
              <a:solidFill>
                <a:schemeClr val="accent4">
                  <a:lumMod val="75000"/>
                </a:schemeClr>
              </a:solidFill>
              <a:effectLst/>
              <a:latin typeface="Arial" pitchFamily="34" charset="0"/>
              <a:cs typeface="Arial" pitchFamily="34" charset="0"/>
            </a:endParaRPr>
          </a:p>
        </p:txBody>
      </p:sp>
    </p:spTree>
    <p:extLst>
      <p:ext uri="{BB962C8B-B14F-4D97-AF65-F5344CB8AC3E}">
        <p14:creationId xmlns:p14="http://schemas.microsoft.com/office/powerpoint/2010/main" val="3313086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Compare </a:t>
            </a:r>
            <a:r>
              <a:rPr lang="en-US" dirty="0" err="1" smtClean="0"/>
              <a:t>Driverlib</a:t>
            </a:r>
            <a:r>
              <a:rPr lang="en-US" dirty="0" smtClean="0"/>
              <a:t> Functions</a:t>
            </a:r>
            <a:endParaRPr lang="en-US" dirty="0"/>
          </a:p>
        </p:txBody>
      </p:sp>
      <p:sp>
        <p:nvSpPr>
          <p:cNvPr id="3" name="Content Placeholder 2"/>
          <p:cNvSpPr txBox="1">
            <a:spLocks/>
          </p:cNvSpPr>
          <p:nvPr/>
        </p:nvSpPr>
        <p:spPr>
          <a:xfrm>
            <a:off x="153291" y="628880"/>
            <a:ext cx="8836664" cy="2571647"/>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smtClean="0"/>
              <a:t>Select Digital Compare trip inputs</a:t>
            </a:r>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EPWM_selectDigitalCompareTripInput</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smtClean="0">
                <a:solidFill>
                  <a:srgbClr val="00B050"/>
                </a:solidFill>
                <a:latin typeface="Arial" panose="020B0604020202020204" pitchFamily="34" charset="0"/>
                <a:cs typeface="Arial" panose="020B0604020202020204" pitchFamily="34" charset="0"/>
              </a:rPr>
              <a:t>tripSource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dcType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 </a:t>
            </a:r>
            <a:endParaRPr lang="en-US" sz="2000" dirty="0" smtClean="0">
              <a:solidFill>
                <a:schemeClr val="accent4">
                  <a:lumMod val="75000"/>
                </a:schemeClr>
              </a:solidFill>
              <a:latin typeface="Arial" pitchFamily="34" charset="0"/>
              <a:cs typeface="Arial" pitchFamily="34" charset="0"/>
            </a:endParaRPr>
          </a:p>
          <a:p>
            <a:pPr fontAlgn="auto">
              <a:lnSpc>
                <a:spcPct val="100000"/>
              </a:lnSpc>
              <a:spcBef>
                <a:spcPts val="0"/>
              </a:spcBef>
              <a:spcAft>
                <a:spcPts val="100"/>
              </a:spcAft>
            </a:pPr>
            <a:r>
              <a:rPr lang="en-US" sz="2000" dirty="0" smtClean="0">
                <a:latin typeface="Arial" panose="020B0604020202020204" pitchFamily="34" charset="0"/>
                <a:cs typeface="Arial" panose="020B0604020202020204" pitchFamily="34" charset="0"/>
              </a:rPr>
              <a:t>Enable / disable Digital Compare trip combination inputs</a:t>
            </a:r>
            <a:endParaRPr lang="en-US" sz="2000" dirty="0">
              <a:latin typeface="Arial" panose="020B0604020202020204" pitchFamily="34" charset="0"/>
              <a:cs typeface="Arial" panose="020B0604020202020204" pitchFamily="34" charset="0"/>
            </a:endParaRP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a:solidFill>
                  <a:schemeClr val="accent4">
                    <a:lumMod val="75000"/>
                  </a:schemeClr>
                </a:solidFill>
                <a:latin typeface="Arial" panose="020B0604020202020204" pitchFamily="34" charset="0"/>
                <a:cs typeface="Arial" panose="020B0604020202020204" pitchFamily="34" charset="0"/>
              </a:rPr>
              <a:t>EPWM_</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enable</a:t>
            </a:r>
            <a:r>
              <a:rPr lang="en-US" sz="2000" dirty="0" err="1">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disable</a:t>
            </a:r>
            <a:r>
              <a:rPr lang="en-US" sz="2000" dirty="0">
                <a:latin typeface="Arial" panose="020B0604020202020204" pitchFamily="34" charset="0"/>
                <a:cs typeface="Arial" panose="020B0604020202020204" pitchFamily="34" charset="0"/>
              </a:rPr>
              <a:t>]</a:t>
            </a:r>
            <a:r>
              <a:rPr lang="en-US" sz="2000" dirty="0" err="1">
                <a:solidFill>
                  <a:schemeClr val="accent4">
                    <a:lumMod val="75000"/>
                  </a:schemeClr>
                </a:solidFill>
                <a:latin typeface="Arial" panose="020B0604020202020204" pitchFamily="34" charset="0"/>
                <a:cs typeface="Arial" panose="020B0604020202020204" pitchFamily="34" charset="0"/>
              </a:rPr>
              <a:t>DigitalCompareTripCombinationInput</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tripInput</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dcType</a:t>
            </a:r>
            <a:r>
              <a:rPr lang="en-US" sz="2000" dirty="0" smtClean="0">
                <a:solidFill>
                  <a:schemeClr val="accent4">
                    <a:lumMod val="75000"/>
                  </a:schemeClr>
                </a:solidFill>
                <a:latin typeface="Arial" panose="020B0604020202020204" pitchFamily="34" charset="0"/>
                <a:cs typeface="Arial" panose="020B0604020202020204" pitchFamily="34" charset="0"/>
              </a:rPr>
              <a:t>);</a:t>
            </a:r>
            <a:endParaRPr lang="en-US" sz="2000" dirty="0">
              <a:solidFill>
                <a:schemeClr val="accent4">
                  <a:lumMod val="75000"/>
                </a:schemeClr>
              </a:solidFill>
              <a:latin typeface="Arial" panose="020B0604020202020204" pitchFamily="34" charset="0"/>
              <a:cs typeface="Arial" panose="020B0604020202020204" pitchFamily="34" charset="0"/>
            </a:endParaRPr>
          </a:p>
          <a:p>
            <a:pPr fontAlgn="auto">
              <a:lnSpc>
                <a:spcPct val="100000"/>
              </a:lnSpc>
              <a:spcBef>
                <a:spcPts val="0"/>
              </a:spcBef>
              <a:spcAft>
                <a:spcPts val="100"/>
              </a:spcAft>
            </a:pPr>
            <a:r>
              <a:rPr lang="en-US" sz="2000" dirty="0"/>
              <a:t>Set Digital </a:t>
            </a:r>
            <a:r>
              <a:rPr lang="en-US" sz="2000" dirty="0" smtClean="0"/>
              <a:t>Compare </a:t>
            </a:r>
            <a:r>
              <a:rPr lang="en-US" sz="2000" dirty="0"/>
              <a:t>conditions </a:t>
            </a:r>
            <a:r>
              <a:rPr lang="en-US" sz="2000" dirty="0" smtClean="0"/>
              <a:t>which cause Trip-Zone events</a:t>
            </a:r>
          </a:p>
          <a:p>
            <a:pPr marL="0" indent="0" fontAlgn="auto">
              <a:lnSpc>
                <a:spcPct val="100000"/>
              </a:lnSpc>
              <a:spcBef>
                <a:spcPts val="0"/>
              </a:spcBef>
              <a:spcAft>
                <a:spcPts val="100"/>
              </a:spcAft>
              <a:buNone/>
            </a:pP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EPWM_setTripZoneDigitalCompareEventCondition</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dcType</a:t>
            </a:r>
            <a:r>
              <a:rPr lang="en-US" sz="2000" b="0" i="1" dirty="0" smtClean="0">
                <a:solidFill>
                  <a:srgbClr val="00B050"/>
                </a:solidFill>
                <a:latin typeface="Arial" pitchFamily="34" charset="0"/>
                <a:cs typeface="Arial" pitchFamily="34" charset="0"/>
              </a:rPr>
              <a:t>*</a:t>
            </a:r>
            <a:r>
              <a:rPr lang="en-US" sz="2000" dirty="0" smtClean="0">
                <a:solidFill>
                  <a:schemeClr val="accent4">
                    <a:lumMod val="75000"/>
                  </a:schemeClr>
                </a:solidFill>
                <a:latin typeface="Arial" pitchFamily="34" charset="0"/>
                <a:cs typeface="Arial" pitchFamily="34" charset="0"/>
              </a:rPr>
              <a:t>,</a:t>
            </a:r>
            <a:r>
              <a:rPr lang="en-US" sz="2000" b="0" i="1" dirty="0" smtClean="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dcEvent</a:t>
            </a:r>
            <a:r>
              <a:rPr lang="en-US" sz="2000" dirty="0" smtClean="0">
                <a:solidFill>
                  <a:schemeClr val="accent4">
                    <a:lumMod val="75000"/>
                  </a:schemeClr>
                </a:solidFill>
                <a:latin typeface="Arial" pitchFamily="34" charset="0"/>
                <a:cs typeface="Arial" pitchFamily="34" charset="0"/>
              </a:rPr>
              <a:t>);</a:t>
            </a:r>
            <a:endParaRPr lang="en-US" sz="1200" dirty="0">
              <a:solidFill>
                <a:schemeClr val="accent4">
                  <a:lumMod val="75000"/>
                </a:schemeClr>
              </a:solidFill>
              <a:latin typeface="Arial" pitchFamily="34" charset="0"/>
              <a:cs typeface="Arial" pitchFamily="34" charset="0"/>
            </a:endParaRPr>
          </a:p>
          <a:p>
            <a:pPr marL="0" indent="0" fontAlgn="auto">
              <a:lnSpc>
                <a:spcPct val="100000"/>
              </a:lnSpc>
              <a:spcBef>
                <a:spcPts val="0"/>
              </a:spcBef>
              <a:spcAft>
                <a:spcPts val="100"/>
              </a:spcAft>
              <a:buNone/>
            </a:pPr>
            <a:endParaRPr lang="en-US" sz="2000" dirty="0" smtClean="0"/>
          </a:p>
        </p:txBody>
      </p:sp>
      <p:sp>
        <p:nvSpPr>
          <p:cNvPr id="4" name="Content Placeholder 2"/>
          <p:cNvSpPr txBox="1">
            <a:spLocks/>
          </p:cNvSpPr>
          <p:nvPr/>
        </p:nvSpPr>
        <p:spPr>
          <a:xfrm>
            <a:off x="154102" y="3192138"/>
            <a:ext cx="8827464" cy="3567065"/>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is the </a:t>
            </a:r>
            <a:r>
              <a:rPr lang="en-US" sz="1800" b="0" dirty="0" err="1" smtClean="0"/>
              <a:t>ePWM</a:t>
            </a:r>
            <a:r>
              <a:rPr lang="en-US" sz="1800" b="0" dirty="0" smtClean="0"/>
              <a:t> base address: </a:t>
            </a:r>
            <a:r>
              <a:rPr lang="en-US" sz="1800" b="0" dirty="0" err="1" smtClean="0"/>
              <a:t>EPWM</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8)</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tripSource</a:t>
            </a:r>
            <a:r>
              <a:rPr lang="en-US" sz="1800" b="0" dirty="0" smtClean="0">
                <a:sym typeface="Wingdings" panose="05000000000000000000" pitchFamily="2" charset="2"/>
              </a:rPr>
              <a:t> </a:t>
            </a:r>
            <a:r>
              <a:rPr lang="en-US" sz="1800" b="0" dirty="0">
                <a:sym typeface="Wingdings" panose="05000000000000000000" pitchFamily="2" charset="2"/>
              </a:rPr>
              <a:t>value </a:t>
            </a:r>
            <a:r>
              <a:rPr lang="en-US" sz="1800" b="0" dirty="0" smtClean="0">
                <a:sym typeface="Wingdings" panose="05000000000000000000" pitchFamily="2" charset="2"/>
              </a:rPr>
              <a:t>is:</a:t>
            </a:r>
          </a:p>
          <a:p>
            <a:pPr marL="1257300" lvl="4" indent="-342900" fontAlgn="auto">
              <a:lnSpc>
                <a:spcPct val="100000"/>
              </a:lnSpc>
              <a:spcAft>
                <a:spcPts val="0"/>
              </a:spcAft>
            </a:pPr>
            <a:r>
              <a:rPr lang="en-US" sz="1800" b="0" dirty="0" err="1" smtClean="0">
                <a:sym typeface="Wingdings" panose="05000000000000000000" pitchFamily="2" charset="2"/>
              </a:rPr>
              <a:t>EPWM_DC_TRIP_TRIPIN</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a:t>
            </a:r>
            <a:r>
              <a:rPr lang="en-US" sz="1800" b="0" dirty="0" smtClean="0">
                <a:sym typeface="Wingdings" panose="05000000000000000000" pitchFamily="2" charset="2"/>
              </a:rPr>
              <a:t>12, 14, 15)</a:t>
            </a:r>
          </a:p>
          <a:p>
            <a:pPr marL="1257300" lvl="4" indent="-342900" fontAlgn="auto">
              <a:lnSpc>
                <a:spcPct val="100000"/>
              </a:lnSpc>
              <a:spcAft>
                <a:spcPts val="0"/>
              </a:spcAft>
            </a:pPr>
            <a:r>
              <a:rPr lang="en-US" sz="1800" b="0" dirty="0">
                <a:sym typeface="Wingdings" panose="05000000000000000000" pitchFamily="2" charset="2"/>
              </a:rPr>
              <a:t>EPWM_DC_TRIP_COMBINATION - selects </a:t>
            </a:r>
            <a:r>
              <a:rPr lang="en-US" sz="1800" b="0" dirty="0" smtClean="0">
                <a:sym typeface="Wingdings" panose="05000000000000000000" pitchFamily="2" charset="2"/>
              </a:rPr>
              <a:t>trip </a:t>
            </a:r>
            <a:r>
              <a:rPr lang="en-US" sz="1800" b="0" dirty="0">
                <a:sym typeface="Wingdings" panose="05000000000000000000" pitchFamily="2" charset="2"/>
              </a:rPr>
              <a:t>signals </a:t>
            </a:r>
            <a:r>
              <a:rPr lang="en-US" sz="1800" b="0" dirty="0" smtClean="0">
                <a:sym typeface="Wingdings" panose="05000000000000000000" pitchFamily="2" charset="2"/>
              </a:rPr>
              <a:t>enabled </a:t>
            </a:r>
            <a:r>
              <a:rPr lang="en-US" sz="1800" b="0" dirty="0">
                <a:sym typeface="Wingdings" panose="05000000000000000000" pitchFamily="2" charset="2"/>
              </a:rPr>
              <a:t>by the</a:t>
            </a:r>
          </a:p>
          <a:p>
            <a:pPr marL="914400" lvl="4" indent="0" fontAlgn="auto">
              <a:lnSpc>
                <a:spcPct val="100000"/>
              </a:lnSpc>
              <a:spcAft>
                <a:spcPts val="0"/>
              </a:spcAft>
              <a:buNone/>
            </a:pPr>
            <a:r>
              <a:rPr lang="en-US" sz="1800" b="0" dirty="0" smtClean="0">
                <a:sym typeface="Wingdings" panose="05000000000000000000" pitchFamily="2" charset="2"/>
              </a:rPr>
              <a:t>	     </a:t>
            </a:r>
            <a:r>
              <a:rPr lang="en-US" sz="1800" b="0" dirty="0" err="1" smtClean="0">
                <a:sym typeface="Wingdings" panose="05000000000000000000" pitchFamily="2" charset="2"/>
              </a:rPr>
              <a:t>EPWM_enableDigitalCompareTripCombinationInput</a:t>
            </a:r>
            <a:r>
              <a:rPr lang="en-US" sz="1800" b="0" dirty="0">
                <a:sym typeface="Wingdings" panose="05000000000000000000" pitchFamily="2" charset="2"/>
              </a:rPr>
              <a:t>() </a:t>
            </a:r>
            <a:r>
              <a:rPr lang="en-US" sz="1800" b="0" dirty="0" smtClean="0">
                <a:sym typeface="Wingdings" panose="05000000000000000000" pitchFamily="2" charset="2"/>
              </a:rPr>
              <a:t>function</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dcType</a:t>
            </a:r>
            <a:r>
              <a:rPr lang="en-US" sz="1800" b="0" dirty="0" smtClean="0">
                <a:sym typeface="Wingdings" panose="05000000000000000000" pitchFamily="2" charset="2"/>
              </a:rPr>
              <a:t> </a:t>
            </a:r>
            <a:r>
              <a:rPr lang="en-US" sz="1800" b="0" dirty="0">
                <a:sym typeface="Wingdings" panose="05000000000000000000" pitchFamily="2" charset="2"/>
              </a:rPr>
              <a:t>value is: </a:t>
            </a:r>
            <a:r>
              <a:rPr lang="en-US" sz="1800" b="0" dirty="0" err="1">
                <a:sym typeface="Wingdings" panose="05000000000000000000" pitchFamily="2" charset="2"/>
              </a:rPr>
              <a:t>EPWM_DC_TYPE_</a:t>
            </a:r>
            <a:r>
              <a:rPr lang="en-US" sz="1800" b="0" dirty="0" err="1">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DCAH, DCAL, DCBH , or DCBL)</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tripInput</a:t>
            </a:r>
            <a:r>
              <a:rPr lang="en-US" sz="1800" b="0" dirty="0" smtClean="0">
                <a:sym typeface="Wingdings" panose="05000000000000000000" pitchFamily="2" charset="2"/>
              </a:rPr>
              <a:t> value </a:t>
            </a:r>
            <a:r>
              <a:rPr lang="en-US" sz="1800" b="0" dirty="0">
                <a:sym typeface="Wingdings" panose="05000000000000000000" pitchFamily="2" charset="2"/>
              </a:rPr>
              <a:t>is: </a:t>
            </a:r>
            <a:r>
              <a:rPr lang="en-US" sz="1800" b="0" dirty="0" err="1" smtClean="0">
                <a:sym typeface="Wingdings" panose="05000000000000000000" pitchFamily="2" charset="2"/>
              </a:rPr>
              <a:t>EPWM_DC_COMBINATIONAL_TRIPIN</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1 to 12, 14, 15)</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dcType</a:t>
            </a:r>
            <a:r>
              <a:rPr lang="en-US" sz="1800" b="0" i="1" dirty="0" smtClean="0">
                <a:solidFill>
                  <a:srgbClr val="00B050"/>
                </a:solidFill>
                <a:sym typeface="Wingdings" panose="05000000000000000000" pitchFamily="2" charset="2"/>
              </a:rPr>
              <a:t>*</a:t>
            </a:r>
            <a:r>
              <a:rPr lang="en-US" sz="1800" b="0" dirty="0" smtClean="0">
                <a:sym typeface="Wingdings" panose="05000000000000000000" pitchFamily="2" charset="2"/>
              </a:rPr>
              <a:t> value </a:t>
            </a:r>
            <a:r>
              <a:rPr lang="en-US" sz="1800" b="0" dirty="0">
                <a:sym typeface="Wingdings" panose="05000000000000000000" pitchFamily="2" charset="2"/>
              </a:rPr>
              <a:t>is: </a:t>
            </a:r>
            <a:r>
              <a:rPr lang="en-US" sz="1800" b="0" dirty="0" err="1" smtClean="0">
                <a:sym typeface="Wingdings" panose="05000000000000000000" pitchFamily="2" charset="2"/>
              </a:rPr>
              <a:t>EPWM_TZ_DC_OUTPUT_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A1, A2, B1, or B2)</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dcEvent</a:t>
            </a:r>
            <a:r>
              <a:rPr lang="en-US" sz="1800" b="0" dirty="0" smtClean="0">
                <a:sym typeface="Wingdings" panose="05000000000000000000" pitchFamily="2" charset="2"/>
              </a:rPr>
              <a:t> value </a:t>
            </a:r>
            <a:r>
              <a:rPr lang="en-US" sz="1800" b="0" dirty="0">
                <a:sym typeface="Wingdings" panose="05000000000000000000" pitchFamily="2" charset="2"/>
              </a:rPr>
              <a:t>is: </a:t>
            </a:r>
            <a:r>
              <a:rPr lang="en-US" sz="1800" b="0" dirty="0" err="1" smtClean="0">
                <a:sym typeface="Wingdings" panose="05000000000000000000" pitchFamily="2" charset="2"/>
              </a:rPr>
              <a:t>EPWM_TZ_EVENT_</a:t>
            </a:r>
            <a:r>
              <a:rPr lang="en-US" sz="1800" b="0" dirty="0" err="1" smtClean="0">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DC_DISABLED, </a:t>
            </a:r>
            <a:r>
              <a:rPr lang="en-US" sz="1800" b="0" dirty="0" err="1" smtClean="0">
                <a:sym typeface="Wingdings" panose="05000000000000000000" pitchFamily="2" charset="2"/>
              </a:rPr>
              <a:t>DC</a:t>
            </a:r>
            <a:r>
              <a:rPr lang="en-US" sz="1800" b="0" dirty="0" err="1" smtClean="0">
                <a:solidFill>
                  <a:schemeClr val="tx2"/>
                </a:solidFill>
                <a:sym typeface="Wingdings" panose="05000000000000000000" pitchFamily="2" charset="2"/>
              </a:rPr>
              <a:t>y</a:t>
            </a:r>
            <a:r>
              <a:rPr lang="en-US" sz="1800" b="0" dirty="0" err="1" smtClean="0">
                <a:sym typeface="Wingdings" panose="05000000000000000000" pitchFamily="2" charset="2"/>
              </a:rPr>
              <a:t>H_LOW</a:t>
            </a:r>
            <a:r>
              <a:rPr lang="en-US" sz="1800" b="0" dirty="0">
                <a:sym typeface="Wingdings" panose="05000000000000000000" pitchFamily="2" charset="2"/>
              </a:rPr>
              <a:t>, </a:t>
            </a:r>
            <a:r>
              <a:rPr lang="en-US" sz="1800" b="0" dirty="0" smtClean="0">
                <a:sym typeface="Wingdings" panose="05000000000000000000" pitchFamily="2" charset="2"/>
              </a:rPr>
              <a:t>		</a:t>
            </a:r>
            <a:r>
              <a:rPr lang="en-US" sz="1800" b="0" dirty="0" err="1" smtClean="0">
                <a:sym typeface="Wingdings" panose="05000000000000000000" pitchFamily="2" charset="2"/>
              </a:rPr>
              <a:t>DC</a:t>
            </a:r>
            <a:r>
              <a:rPr lang="en-US" sz="1800" b="0" dirty="0" err="1" smtClean="0">
                <a:solidFill>
                  <a:schemeClr val="tx2"/>
                </a:solidFill>
                <a:sym typeface="Wingdings" panose="05000000000000000000" pitchFamily="2" charset="2"/>
              </a:rPr>
              <a:t>y</a:t>
            </a:r>
            <a:r>
              <a:rPr lang="en-US" sz="1800" b="0" dirty="0" err="1" smtClean="0">
                <a:sym typeface="Wingdings" panose="05000000000000000000" pitchFamily="2" charset="2"/>
              </a:rPr>
              <a:t>H_HIGH</a:t>
            </a:r>
            <a:r>
              <a:rPr lang="en-US" sz="1800" b="0" dirty="0">
                <a:sym typeface="Wingdings" panose="05000000000000000000" pitchFamily="2" charset="2"/>
              </a:rPr>
              <a:t>, </a:t>
            </a:r>
            <a:r>
              <a:rPr lang="en-US" sz="1800" b="0" dirty="0" err="1" smtClean="0">
                <a:sym typeface="Wingdings" panose="05000000000000000000" pitchFamily="2" charset="2"/>
              </a:rPr>
              <a:t>DC</a:t>
            </a:r>
            <a:r>
              <a:rPr lang="en-US" sz="1800" b="0" dirty="0" err="1" smtClean="0">
                <a:solidFill>
                  <a:schemeClr val="tx2"/>
                </a:solidFill>
                <a:sym typeface="Wingdings" panose="05000000000000000000" pitchFamily="2" charset="2"/>
              </a:rPr>
              <a:t>y</a:t>
            </a:r>
            <a:r>
              <a:rPr lang="en-US" sz="1800" b="0" dirty="0" err="1" smtClean="0">
                <a:sym typeface="Wingdings" panose="05000000000000000000" pitchFamily="2" charset="2"/>
              </a:rPr>
              <a:t>L_LOW</a:t>
            </a:r>
            <a:r>
              <a:rPr lang="en-US" sz="1800" b="0" dirty="0">
                <a:sym typeface="Wingdings" panose="05000000000000000000" pitchFamily="2" charset="2"/>
              </a:rPr>
              <a:t>, </a:t>
            </a:r>
            <a:r>
              <a:rPr lang="en-US" sz="1800" b="0" dirty="0" err="1" smtClean="0">
                <a:sym typeface="Wingdings" panose="05000000000000000000" pitchFamily="2" charset="2"/>
              </a:rPr>
              <a:t>DC</a:t>
            </a:r>
            <a:r>
              <a:rPr lang="en-US" sz="1800" b="0" dirty="0" err="1" smtClean="0">
                <a:solidFill>
                  <a:schemeClr val="tx2"/>
                </a:solidFill>
                <a:sym typeface="Wingdings" panose="05000000000000000000" pitchFamily="2" charset="2"/>
              </a:rPr>
              <a:t>y</a:t>
            </a:r>
            <a:r>
              <a:rPr lang="en-US" sz="1800" b="0" dirty="0" err="1" smtClean="0">
                <a:sym typeface="Wingdings" panose="05000000000000000000" pitchFamily="2" charset="2"/>
              </a:rPr>
              <a:t>L_HIGH</a:t>
            </a:r>
            <a:r>
              <a:rPr lang="en-US" sz="1800" b="0" dirty="0">
                <a:sym typeface="Wingdings" panose="05000000000000000000" pitchFamily="2" charset="2"/>
              </a:rPr>
              <a:t>, or </a:t>
            </a:r>
            <a:r>
              <a:rPr lang="en-US" sz="1800" b="0" dirty="0" err="1" smtClean="0">
                <a:sym typeface="Wingdings" panose="05000000000000000000" pitchFamily="2" charset="2"/>
              </a:rPr>
              <a:t>DC</a:t>
            </a:r>
            <a:r>
              <a:rPr lang="en-US" sz="1800" b="0" dirty="0" err="1" smtClean="0">
                <a:solidFill>
                  <a:schemeClr val="tx2"/>
                </a:solidFill>
                <a:sym typeface="Wingdings" panose="05000000000000000000" pitchFamily="2" charset="2"/>
              </a:rPr>
              <a:t>y</a:t>
            </a:r>
            <a:r>
              <a:rPr lang="en-US" sz="1800" b="0" dirty="0" err="1" smtClean="0">
                <a:sym typeface="Wingdings" panose="05000000000000000000" pitchFamily="2" charset="2"/>
              </a:rPr>
              <a:t>L_HIGH_DC</a:t>
            </a:r>
            <a:r>
              <a:rPr lang="en-US" sz="1800" b="0" dirty="0" err="1" smtClean="0">
                <a:solidFill>
                  <a:schemeClr val="tx2"/>
                </a:solidFill>
                <a:sym typeface="Wingdings" panose="05000000000000000000" pitchFamily="2" charset="2"/>
              </a:rPr>
              <a:t>y</a:t>
            </a:r>
            <a:r>
              <a:rPr lang="en-US" sz="1800" b="0" dirty="0" err="1" smtClean="0">
                <a:sym typeface="Wingdings" panose="05000000000000000000" pitchFamily="2" charset="2"/>
              </a:rPr>
              <a:t>H_LOW</a:t>
            </a:r>
            <a:r>
              <a:rPr lang="en-US" sz="1800" b="0" dirty="0" smtClean="0">
                <a:sym typeface="Wingdings" panose="05000000000000000000" pitchFamily="2" charset="2"/>
              </a:rPr>
              <a:t>)		 where </a:t>
            </a:r>
            <a:r>
              <a:rPr lang="en-US" sz="1800" b="0" dirty="0" smtClean="0">
                <a:solidFill>
                  <a:schemeClr val="tx2"/>
                </a:solidFill>
                <a:sym typeface="Wingdings" panose="05000000000000000000" pitchFamily="2" charset="2"/>
              </a:rPr>
              <a:t>y</a:t>
            </a:r>
            <a:r>
              <a:rPr lang="en-US" sz="1800" b="0" dirty="0" smtClean="0">
                <a:sym typeface="Wingdings" panose="05000000000000000000" pitchFamily="2" charset="2"/>
              </a:rPr>
              <a:t> in </a:t>
            </a:r>
            <a:r>
              <a:rPr lang="en-US" sz="1800" b="0" dirty="0" err="1" smtClean="0">
                <a:sym typeface="Wingdings" panose="05000000000000000000" pitchFamily="2" charset="2"/>
              </a:rPr>
              <a:t>DC</a:t>
            </a:r>
            <a:r>
              <a:rPr lang="en-US" sz="1800" b="0" dirty="0" err="1" smtClean="0">
                <a:solidFill>
                  <a:schemeClr val="tx2"/>
                </a:solidFill>
                <a:sym typeface="Wingdings" panose="05000000000000000000" pitchFamily="2" charset="2"/>
              </a:rPr>
              <a:t>y</a:t>
            </a:r>
            <a:r>
              <a:rPr lang="en-US" sz="1800" b="0" dirty="0" err="1" smtClean="0">
                <a:sym typeface="Wingdings" panose="05000000000000000000" pitchFamily="2" charset="2"/>
              </a:rPr>
              <a:t>H</a:t>
            </a:r>
            <a:r>
              <a:rPr lang="en-US" sz="1800" b="0" dirty="0" smtClean="0">
                <a:sym typeface="Wingdings" panose="05000000000000000000" pitchFamily="2" charset="2"/>
              </a:rPr>
              <a:t>/</a:t>
            </a:r>
            <a:r>
              <a:rPr lang="en-US" sz="1800" b="0" dirty="0" err="1" smtClean="0">
                <a:sym typeface="Wingdings" panose="05000000000000000000" pitchFamily="2" charset="2"/>
              </a:rPr>
              <a:t>DC</a:t>
            </a:r>
            <a:r>
              <a:rPr lang="en-US" sz="1800" b="0" dirty="0" err="1" smtClean="0">
                <a:solidFill>
                  <a:schemeClr val="tx2"/>
                </a:solidFill>
                <a:sym typeface="Wingdings" panose="05000000000000000000" pitchFamily="2" charset="2"/>
              </a:rPr>
              <a:t>y</a:t>
            </a:r>
            <a:r>
              <a:rPr lang="en-US" sz="1800" b="0" dirty="0" err="1" smtClean="0">
                <a:sym typeface="Wingdings" panose="05000000000000000000" pitchFamily="2" charset="2"/>
              </a:rPr>
              <a:t>L</a:t>
            </a:r>
            <a:r>
              <a:rPr lang="en-US" sz="1800" b="0" dirty="0" smtClean="0">
                <a:sym typeface="Wingdings" panose="05000000000000000000" pitchFamily="2" charset="2"/>
              </a:rPr>
              <a:t> </a:t>
            </a:r>
            <a:r>
              <a:rPr lang="en-US" sz="1800" b="0" dirty="0">
                <a:sym typeface="Wingdings" panose="05000000000000000000" pitchFamily="2" charset="2"/>
              </a:rPr>
              <a:t>represents DCAH/DCAL or DCBH/DCBL</a:t>
            </a:r>
            <a:endParaRPr lang="en-US" sz="1800" b="0" dirty="0" smtClean="0">
              <a:sym typeface="Wingdings" panose="05000000000000000000" pitchFamily="2" charset="2"/>
            </a:endParaRPr>
          </a:p>
          <a:p>
            <a:pPr marL="342900" lvl="2" indent="-342900" fontAlgn="auto">
              <a:lnSpc>
                <a:spcPct val="100000"/>
              </a:lnSpc>
              <a:spcAft>
                <a:spcPts val="0"/>
              </a:spcAft>
            </a:pPr>
            <a:endParaRPr lang="en-US" sz="1800" b="0" dirty="0" smtClean="0">
              <a:sym typeface="Wingdings" panose="05000000000000000000" pitchFamily="2" charset="2"/>
            </a:endParaRPr>
          </a:p>
        </p:txBody>
      </p:sp>
    </p:spTree>
    <p:extLst>
      <p:ext uri="{BB962C8B-B14F-4D97-AF65-F5344CB8AC3E}">
        <p14:creationId xmlns:p14="http://schemas.microsoft.com/office/powerpoint/2010/main" val="36523168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Compare </a:t>
            </a:r>
            <a:r>
              <a:rPr lang="en-US" dirty="0" err="1" smtClean="0"/>
              <a:t>Driverlib</a:t>
            </a:r>
            <a:r>
              <a:rPr lang="en-US" dirty="0" smtClean="0"/>
              <a:t> Functions</a:t>
            </a:r>
            <a:endParaRPr lang="en-US" dirty="0"/>
          </a:p>
        </p:txBody>
      </p:sp>
      <p:sp>
        <p:nvSpPr>
          <p:cNvPr id="3" name="Content Placeholder 2"/>
          <p:cNvSpPr txBox="1">
            <a:spLocks/>
          </p:cNvSpPr>
          <p:nvPr/>
        </p:nvSpPr>
        <p:spPr>
          <a:xfrm>
            <a:off x="566715" y="3035751"/>
            <a:ext cx="7985775" cy="3097626"/>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smtClean="0"/>
              <a:t>Enable / disable Digital Compare Sync Event</a:t>
            </a:r>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smtClean="0">
                <a:solidFill>
                  <a:schemeClr val="accent4">
                    <a:lumMod val="75000"/>
                  </a:schemeClr>
                </a:solidFill>
                <a:latin typeface="Arial" panose="020B0604020202020204" pitchFamily="34" charset="0"/>
                <a:cs typeface="Arial" panose="020B0604020202020204" pitchFamily="34" charset="0"/>
              </a:rPr>
              <a:t>EPWM_</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enable</a:t>
            </a:r>
            <a:r>
              <a:rPr lang="en-US" sz="2000" dirty="0" err="1"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disable</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DigitalCompareSyncEvent</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b="0" i="1" dirty="0" err="1" smtClean="0">
                <a:solidFill>
                  <a:srgbClr val="00B050"/>
                </a:solidFill>
                <a:latin typeface="Arial" panose="020B0604020202020204" pitchFamily="34" charset="0"/>
                <a:cs typeface="Arial" panose="020B0604020202020204" pitchFamily="34" charset="0"/>
              </a:rPr>
              <a:t>dcModule</a:t>
            </a:r>
            <a:r>
              <a:rPr lang="en-US" sz="2000" dirty="0" smtClean="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smtClean="0">
                <a:latin typeface="Arial" panose="020B0604020202020204" pitchFamily="34" charset="0"/>
                <a:cs typeface="Arial" panose="020B0604020202020204" pitchFamily="34" charset="0"/>
              </a:rPr>
              <a:t>Enable / disable Digital Compare ADC trigger</a:t>
            </a:r>
            <a:endParaRPr lang="en-US" sz="2000" dirty="0">
              <a:latin typeface="Arial" panose="020B0604020202020204" pitchFamily="34" charset="0"/>
              <a:cs typeface="Arial" panose="020B0604020202020204" pitchFamily="34" charset="0"/>
            </a:endParaRP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smtClean="0">
                <a:solidFill>
                  <a:schemeClr val="accent4">
                    <a:lumMod val="75000"/>
                  </a:schemeClr>
                </a:solidFill>
                <a:latin typeface="Arial" panose="020B0604020202020204" pitchFamily="34" charset="0"/>
                <a:cs typeface="Arial" panose="020B0604020202020204" pitchFamily="34" charset="0"/>
              </a:rPr>
              <a:t>EPWM_[</a:t>
            </a:r>
            <a:r>
              <a:rPr lang="en-US" sz="2000" dirty="0" err="1" smtClean="0">
                <a:solidFill>
                  <a:schemeClr val="accent4">
                    <a:lumMod val="75000"/>
                  </a:schemeClr>
                </a:solidFill>
                <a:latin typeface="Arial" panose="020B0604020202020204" pitchFamily="34" charset="0"/>
                <a:cs typeface="Arial" panose="020B0604020202020204" pitchFamily="34" charset="0"/>
              </a:rPr>
              <a:t>enable|disable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DigitalCompareADCTrigger</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b="0" i="1" dirty="0" err="1" smtClean="0">
                <a:solidFill>
                  <a:srgbClr val="00B050"/>
                </a:solidFill>
                <a:latin typeface="Arial" panose="020B0604020202020204" pitchFamily="34" charset="0"/>
                <a:cs typeface="Arial" panose="020B0604020202020204" pitchFamily="34" charset="0"/>
              </a:rPr>
              <a:t>dcModule</a:t>
            </a:r>
            <a:r>
              <a:rPr lang="en-US" sz="2000" dirty="0" smtClean="0">
                <a:solidFill>
                  <a:schemeClr val="accent4">
                    <a:lumMod val="75000"/>
                  </a:schemeClr>
                </a:solidFill>
                <a:latin typeface="Arial" panose="020B0604020202020204" pitchFamily="34" charset="0"/>
                <a:cs typeface="Arial" panose="020B0604020202020204" pitchFamily="34" charset="0"/>
              </a:rPr>
              <a:t>);</a:t>
            </a:r>
            <a:endParaRPr lang="en-US" sz="2000" dirty="0">
              <a:solidFill>
                <a:schemeClr val="accent4">
                  <a:lumMod val="75000"/>
                </a:schemeClr>
              </a:solidFill>
              <a:latin typeface="Arial" panose="020B0604020202020204" pitchFamily="34" charset="0"/>
              <a:cs typeface="Arial" panose="020B0604020202020204" pitchFamily="34" charset="0"/>
            </a:endParaRPr>
          </a:p>
          <a:p>
            <a:pPr fontAlgn="auto">
              <a:lnSpc>
                <a:spcPct val="100000"/>
              </a:lnSpc>
              <a:spcBef>
                <a:spcPts val="0"/>
              </a:spcBef>
              <a:spcAft>
                <a:spcPts val="100"/>
              </a:spcAft>
            </a:pPr>
            <a:r>
              <a:rPr lang="en-US" sz="1800" i="1" dirty="0" smtClean="0"/>
              <a:t>Enable / disable Trip-Zone signals and Trip-Zone interrupts</a:t>
            </a:r>
          </a:p>
          <a:p>
            <a:pPr lvl="1" fontAlgn="auto">
              <a:lnSpc>
                <a:spcPct val="100000"/>
              </a:lnSpc>
              <a:spcBef>
                <a:spcPts val="0"/>
              </a:spcBef>
              <a:spcAft>
                <a:spcPts val="100"/>
              </a:spcAft>
            </a:pPr>
            <a:r>
              <a:rPr lang="en-US" sz="1800" b="0" i="1" dirty="0" smtClean="0">
                <a:solidFill>
                  <a:schemeClr val="tx2"/>
                </a:solidFill>
              </a:rPr>
              <a:t>See Trip-Zone </a:t>
            </a:r>
            <a:r>
              <a:rPr lang="en-US" sz="1800" b="0" i="1" dirty="0" err="1" smtClean="0">
                <a:solidFill>
                  <a:schemeClr val="tx2"/>
                </a:solidFill>
              </a:rPr>
              <a:t>Driverlib</a:t>
            </a:r>
            <a:r>
              <a:rPr lang="en-US" sz="1800" b="0" i="1" dirty="0" smtClean="0">
                <a:solidFill>
                  <a:schemeClr val="tx2"/>
                </a:solidFill>
              </a:rPr>
              <a:t> Functions:</a:t>
            </a:r>
          </a:p>
          <a:p>
            <a:pPr marL="0" indent="0" fontAlgn="auto">
              <a:lnSpc>
                <a:spcPct val="100000"/>
              </a:lnSpc>
              <a:spcBef>
                <a:spcPts val="0"/>
              </a:spcBef>
              <a:spcAft>
                <a:spcPts val="100"/>
              </a:spcAft>
              <a:buNone/>
            </a:pPr>
            <a:r>
              <a:rPr lang="en-US" sz="1800" dirty="0" smtClean="0">
                <a:solidFill>
                  <a:schemeClr val="accent4">
                    <a:lumMod val="75000"/>
                  </a:schemeClr>
                </a:solidFill>
                <a:latin typeface="Arial" panose="020B0604020202020204" pitchFamily="34" charset="0"/>
                <a:cs typeface="Arial" panose="020B0604020202020204" pitchFamily="34" charset="0"/>
              </a:rPr>
              <a:t>	</a:t>
            </a:r>
            <a:r>
              <a:rPr lang="en-US" sz="1800" dirty="0">
                <a:solidFill>
                  <a:schemeClr val="accent4">
                    <a:lumMod val="75000"/>
                  </a:schemeClr>
                </a:solidFill>
                <a:latin typeface="Arial" panose="020B0604020202020204" pitchFamily="34" charset="0"/>
                <a:cs typeface="Arial" panose="020B0604020202020204" pitchFamily="34" charset="0"/>
              </a:rPr>
              <a:t>EPWM_</a:t>
            </a:r>
            <a:r>
              <a:rPr lang="en-US" sz="1800" dirty="0">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enable</a:t>
            </a:r>
            <a:r>
              <a:rPr lang="en-US" sz="1800" dirty="0" err="1">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disable</a:t>
            </a:r>
            <a:r>
              <a:rPr lang="en-US" sz="1800" dirty="0">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TripZoneSignals</a:t>
            </a:r>
            <a:r>
              <a:rPr lang="en-US" sz="1800" dirty="0">
                <a:solidFill>
                  <a:schemeClr val="accent4">
                    <a:lumMod val="75000"/>
                  </a:schemeClr>
                </a:solidFill>
                <a:latin typeface="Arial" panose="020B0604020202020204" pitchFamily="34" charset="0"/>
                <a:cs typeface="Arial" panose="020B0604020202020204" pitchFamily="34" charset="0"/>
              </a:rPr>
              <a:t>(</a:t>
            </a:r>
            <a:r>
              <a:rPr lang="en-US" sz="1800" b="0" i="1" dirty="0">
                <a:solidFill>
                  <a:srgbClr val="00B050"/>
                </a:solidFill>
                <a:latin typeface="Arial" panose="020B0604020202020204" pitchFamily="34" charset="0"/>
                <a:cs typeface="Arial" panose="020B0604020202020204" pitchFamily="34" charset="0"/>
              </a:rPr>
              <a:t>base</a:t>
            </a:r>
            <a:r>
              <a:rPr lang="en-US" sz="1800" dirty="0">
                <a:solidFill>
                  <a:schemeClr val="accent4">
                    <a:lumMod val="75000"/>
                  </a:schemeClr>
                </a:solidFill>
                <a:latin typeface="Arial" panose="020B0604020202020204" pitchFamily="34" charset="0"/>
                <a:cs typeface="Arial" panose="020B0604020202020204" pitchFamily="34" charset="0"/>
              </a:rPr>
              <a:t>, </a:t>
            </a:r>
            <a:r>
              <a:rPr lang="en-US" sz="1800" b="0" i="1" dirty="0" err="1">
                <a:solidFill>
                  <a:srgbClr val="00B050"/>
                </a:solidFill>
                <a:latin typeface="Arial" panose="020B0604020202020204" pitchFamily="34" charset="0"/>
                <a:cs typeface="Arial" panose="020B0604020202020204" pitchFamily="34" charset="0"/>
              </a:rPr>
              <a:t>tzSignal</a:t>
            </a:r>
            <a:r>
              <a:rPr lang="en-US" sz="1800" dirty="0" smtClean="0">
                <a:solidFill>
                  <a:schemeClr val="accent4">
                    <a:lumMod val="75000"/>
                  </a:schemeClr>
                </a:solidFill>
                <a:latin typeface="Arial" panose="020B0604020202020204" pitchFamily="34" charset="0"/>
                <a:cs typeface="Arial" panose="020B0604020202020204" pitchFamily="34" charset="0"/>
              </a:rPr>
              <a:t>);</a:t>
            </a:r>
          </a:p>
          <a:p>
            <a:pPr marL="0" indent="0" fontAlgn="auto">
              <a:lnSpc>
                <a:spcPct val="100000"/>
              </a:lnSpc>
              <a:spcBef>
                <a:spcPts val="0"/>
              </a:spcBef>
              <a:spcAft>
                <a:spcPts val="100"/>
              </a:spcAft>
              <a:buNone/>
            </a:pPr>
            <a:r>
              <a:rPr lang="en-US" sz="1800" dirty="0">
                <a:solidFill>
                  <a:schemeClr val="accent4">
                    <a:lumMod val="75000"/>
                  </a:schemeClr>
                </a:solidFill>
                <a:latin typeface="Arial" panose="020B0604020202020204" pitchFamily="34" charset="0"/>
                <a:cs typeface="Arial" panose="020B0604020202020204" pitchFamily="34" charset="0"/>
              </a:rPr>
              <a:t>	EPWM_</a:t>
            </a:r>
            <a:r>
              <a:rPr lang="en-US" sz="1800" dirty="0">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enable</a:t>
            </a:r>
            <a:r>
              <a:rPr lang="en-US" sz="1800" dirty="0" err="1">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disable</a:t>
            </a:r>
            <a:r>
              <a:rPr lang="en-US" sz="1800" dirty="0">
                <a:latin typeface="Arial" panose="020B0604020202020204" pitchFamily="34" charset="0"/>
                <a:cs typeface="Arial" panose="020B0604020202020204" pitchFamily="34" charset="0"/>
              </a:rPr>
              <a:t>]</a:t>
            </a:r>
            <a:r>
              <a:rPr lang="en-US" sz="1800" dirty="0" err="1">
                <a:solidFill>
                  <a:schemeClr val="accent4">
                    <a:lumMod val="75000"/>
                  </a:schemeClr>
                </a:solidFill>
                <a:latin typeface="Arial" panose="020B0604020202020204" pitchFamily="34" charset="0"/>
                <a:cs typeface="Arial" panose="020B0604020202020204" pitchFamily="34" charset="0"/>
              </a:rPr>
              <a:t>TripZoneInterrupt</a:t>
            </a:r>
            <a:r>
              <a:rPr lang="en-US" sz="1800" dirty="0">
                <a:solidFill>
                  <a:schemeClr val="accent4">
                    <a:lumMod val="75000"/>
                  </a:schemeClr>
                </a:solidFill>
                <a:latin typeface="Arial" panose="020B0604020202020204" pitchFamily="34" charset="0"/>
                <a:cs typeface="Arial" panose="020B0604020202020204" pitchFamily="34" charset="0"/>
              </a:rPr>
              <a:t>(</a:t>
            </a:r>
            <a:r>
              <a:rPr lang="en-US" sz="1800" b="0" i="1" dirty="0">
                <a:solidFill>
                  <a:srgbClr val="00B050"/>
                </a:solidFill>
                <a:latin typeface="Arial" panose="020B0604020202020204" pitchFamily="34" charset="0"/>
                <a:cs typeface="Arial" panose="020B0604020202020204" pitchFamily="34" charset="0"/>
              </a:rPr>
              <a:t>base</a:t>
            </a:r>
            <a:r>
              <a:rPr lang="en-US" sz="1800" dirty="0">
                <a:solidFill>
                  <a:schemeClr val="accent4">
                    <a:lumMod val="75000"/>
                  </a:schemeClr>
                </a:solidFill>
                <a:latin typeface="Arial" panose="020B0604020202020204" pitchFamily="34" charset="0"/>
                <a:cs typeface="Arial" panose="020B0604020202020204" pitchFamily="34" charset="0"/>
              </a:rPr>
              <a:t>, </a:t>
            </a:r>
            <a:r>
              <a:rPr lang="en-US" sz="1800" b="0" i="1" dirty="0" err="1">
                <a:solidFill>
                  <a:srgbClr val="00B050"/>
                </a:solidFill>
                <a:latin typeface="Arial" panose="020B0604020202020204" pitchFamily="34" charset="0"/>
                <a:cs typeface="Arial" panose="020B0604020202020204" pitchFamily="34" charset="0"/>
              </a:rPr>
              <a:t>tzInterrupt</a:t>
            </a:r>
            <a:r>
              <a:rPr lang="en-US" sz="1800" dirty="0" smtClean="0">
                <a:solidFill>
                  <a:schemeClr val="accent4">
                    <a:lumMod val="75000"/>
                  </a:schemeClr>
                </a:solidFill>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0" indent="0" fontAlgn="auto">
              <a:lnSpc>
                <a:spcPct val="100000"/>
              </a:lnSpc>
              <a:spcBef>
                <a:spcPts val="0"/>
              </a:spcBef>
              <a:spcAft>
                <a:spcPts val="100"/>
              </a:spcAft>
              <a:buNone/>
            </a:pPr>
            <a:endParaRPr lang="en-US" sz="2000" dirty="0" smtClean="0"/>
          </a:p>
        </p:txBody>
      </p:sp>
      <p:sp>
        <p:nvSpPr>
          <p:cNvPr id="4" name="Content Placeholder 2"/>
          <p:cNvSpPr txBox="1">
            <a:spLocks/>
          </p:cNvSpPr>
          <p:nvPr/>
        </p:nvSpPr>
        <p:spPr>
          <a:xfrm>
            <a:off x="566715" y="6112391"/>
            <a:ext cx="7985775" cy="692232"/>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is the </a:t>
            </a:r>
            <a:r>
              <a:rPr lang="en-US" sz="1800" b="0" dirty="0" err="1" smtClean="0"/>
              <a:t>ePWM</a:t>
            </a:r>
            <a:r>
              <a:rPr lang="en-US" sz="1800" b="0" dirty="0" smtClean="0"/>
              <a:t> base address: </a:t>
            </a:r>
            <a:r>
              <a:rPr lang="en-US" sz="1800" b="0" dirty="0" err="1" smtClean="0"/>
              <a:t>EPWM</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8)</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dcModule</a:t>
            </a:r>
            <a:r>
              <a:rPr lang="en-US" sz="1800" b="0" dirty="0" smtClean="0">
                <a:sym typeface="Wingdings" panose="05000000000000000000" pitchFamily="2" charset="2"/>
              </a:rPr>
              <a:t> </a:t>
            </a:r>
            <a:r>
              <a:rPr lang="en-US" sz="1800" b="0" dirty="0">
                <a:sym typeface="Wingdings" panose="05000000000000000000" pitchFamily="2" charset="2"/>
              </a:rPr>
              <a:t>value is</a:t>
            </a:r>
            <a:r>
              <a:rPr lang="en-US" sz="1800" b="0" dirty="0" smtClean="0">
                <a:sym typeface="Wingdings" panose="05000000000000000000" pitchFamily="2" charset="2"/>
              </a:rPr>
              <a:t>: </a:t>
            </a:r>
            <a:r>
              <a:rPr lang="en-US" sz="1800" b="0" dirty="0" err="1" smtClean="0">
                <a:sym typeface="Wingdings" panose="05000000000000000000" pitchFamily="2" charset="2"/>
              </a:rPr>
              <a:t>EPWM_DC_MODULE_</a:t>
            </a:r>
            <a:r>
              <a:rPr lang="en-US" sz="1800" b="0" dirty="0" err="1" smtClean="0">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A or B)</a:t>
            </a:r>
          </a:p>
        </p:txBody>
      </p:sp>
      <p:grpSp>
        <p:nvGrpSpPr>
          <p:cNvPr id="50" name="Group 49"/>
          <p:cNvGrpSpPr/>
          <p:nvPr/>
        </p:nvGrpSpPr>
        <p:grpSpPr>
          <a:xfrm>
            <a:off x="2158873" y="613998"/>
            <a:ext cx="4815889" cy="2324874"/>
            <a:chOff x="1198116" y="544990"/>
            <a:chExt cx="4815889" cy="2324874"/>
          </a:xfrm>
        </p:grpSpPr>
        <p:grpSp>
          <p:nvGrpSpPr>
            <p:cNvPr id="6" name="Group 40"/>
            <p:cNvGrpSpPr>
              <a:grpSpLocks/>
            </p:cNvGrpSpPr>
            <p:nvPr/>
          </p:nvGrpSpPr>
          <p:grpSpPr bwMode="auto">
            <a:xfrm>
              <a:off x="3448605" y="544990"/>
              <a:ext cx="2565400" cy="2300289"/>
              <a:chOff x="3520" y="821"/>
              <a:chExt cx="1616" cy="1449"/>
            </a:xfrm>
          </p:grpSpPr>
          <p:grpSp>
            <p:nvGrpSpPr>
              <p:cNvPr id="7" name="Group 41"/>
              <p:cNvGrpSpPr>
                <a:grpSpLocks/>
              </p:cNvGrpSpPr>
              <p:nvPr/>
            </p:nvGrpSpPr>
            <p:grpSpPr bwMode="auto">
              <a:xfrm>
                <a:off x="3577" y="821"/>
                <a:ext cx="1489" cy="394"/>
                <a:chOff x="3625" y="653"/>
                <a:chExt cx="1489" cy="394"/>
              </a:xfrm>
            </p:grpSpPr>
            <p:grpSp>
              <p:nvGrpSpPr>
                <p:cNvPr id="21" name="Group 42"/>
                <p:cNvGrpSpPr>
                  <a:grpSpLocks/>
                </p:cNvGrpSpPr>
                <p:nvPr/>
              </p:nvGrpSpPr>
              <p:grpSpPr bwMode="auto">
                <a:xfrm>
                  <a:off x="3625" y="821"/>
                  <a:ext cx="1489" cy="226"/>
                  <a:chOff x="3625" y="1006"/>
                  <a:chExt cx="1489" cy="226"/>
                </a:xfrm>
              </p:grpSpPr>
              <p:sp>
                <p:nvSpPr>
                  <p:cNvPr id="23" name="Rectangle 43"/>
                  <p:cNvSpPr>
                    <a:spLocks noChangeArrowheads="1"/>
                  </p:cNvSpPr>
                  <p:nvPr/>
                </p:nvSpPr>
                <p:spPr bwMode="auto">
                  <a:xfrm>
                    <a:off x="3625" y="1006"/>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4" name="Text Box 44"/>
                  <p:cNvSpPr txBox="1">
                    <a:spLocks noChangeArrowheads="1"/>
                  </p:cNvSpPr>
                  <p:nvPr/>
                </p:nvSpPr>
                <p:spPr bwMode="auto">
                  <a:xfrm>
                    <a:off x="3683" y="1027"/>
                    <a:ext cx="1361"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Generate PWM Sync</a:t>
                    </a:r>
                  </a:p>
                </p:txBody>
              </p:sp>
            </p:grpSp>
            <p:sp>
              <p:nvSpPr>
                <p:cNvPr id="22" name="Text Box 45"/>
                <p:cNvSpPr txBox="1">
                  <a:spLocks noChangeArrowheads="1"/>
                </p:cNvSpPr>
                <p:nvPr/>
              </p:nvSpPr>
              <p:spPr bwMode="auto">
                <a:xfrm>
                  <a:off x="3634" y="653"/>
                  <a:ext cx="1459"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Time-Base Sub-Module</a:t>
                  </a:r>
                </a:p>
              </p:txBody>
            </p:sp>
          </p:grpSp>
          <p:grpSp>
            <p:nvGrpSpPr>
              <p:cNvPr id="8" name="Group 46"/>
              <p:cNvGrpSpPr>
                <a:grpSpLocks/>
              </p:cNvGrpSpPr>
              <p:nvPr/>
            </p:nvGrpSpPr>
            <p:grpSpPr bwMode="auto">
              <a:xfrm>
                <a:off x="3520" y="1242"/>
                <a:ext cx="1616" cy="382"/>
                <a:chOff x="3466" y="1177"/>
                <a:chExt cx="1616" cy="382"/>
              </a:xfrm>
            </p:grpSpPr>
            <p:grpSp>
              <p:nvGrpSpPr>
                <p:cNvPr id="17" name="Group 47"/>
                <p:cNvGrpSpPr>
                  <a:grpSpLocks/>
                </p:cNvGrpSpPr>
                <p:nvPr/>
              </p:nvGrpSpPr>
              <p:grpSpPr bwMode="auto">
                <a:xfrm>
                  <a:off x="3528" y="1333"/>
                  <a:ext cx="1489" cy="226"/>
                  <a:chOff x="3528" y="1333"/>
                  <a:chExt cx="1489" cy="226"/>
                </a:xfrm>
              </p:grpSpPr>
              <p:sp>
                <p:nvSpPr>
                  <p:cNvPr id="19" name="Rectangle 48"/>
                  <p:cNvSpPr>
                    <a:spLocks noChangeArrowheads="1"/>
                  </p:cNvSpPr>
                  <p:nvPr/>
                </p:nvSpPr>
                <p:spPr bwMode="auto">
                  <a:xfrm>
                    <a:off x="3528" y="1333"/>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20" name="Text Box 49"/>
                  <p:cNvSpPr txBox="1">
                    <a:spLocks noChangeArrowheads="1"/>
                  </p:cNvSpPr>
                  <p:nvPr/>
                </p:nvSpPr>
                <p:spPr bwMode="auto">
                  <a:xfrm>
                    <a:off x="3693" y="1358"/>
                    <a:ext cx="1076" cy="181"/>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Generate </a:t>
                    </a:r>
                    <a:r>
                      <a:rPr lang="en-US" sz="1600" dirty="0" err="1" smtClean="0">
                        <a:effectLst/>
                        <a:latin typeface="Arial" charset="0"/>
                      </a:rPr>
                      <a:t>SOC</a:t>
                    </a:r>
                    <a:r>
                      <a:rPr lang="en-US" sz="1600" dirty="0" err="1" smtClean="0">
                        <a:solidFill>
                          <a:schemeClr val="tx2"/>
                        </a:solidFill>
                        <a:effectLst/>
                        <a:latin typeface="Arial" charset="0"/>
                      </a:rPr>
                      <a:t>x</a:t>
                    </a:r>
                    <a:endParaRPr lang="en-US" sz="1600" dirty="0">
                      <a:solidFill>
                        <a:schemeClr val="tx2"/>
                      </a:solidFill>
                      <a:effectLst/>
                      <a:latin typeface="Arial" charset="0"/>
                    </a:endParaRPr>
                  </a:p>
                </p:txBody>
              </p:sp>
            </p:grpSp>
            <p:sp>
              <p:nvSpPr>
                <p:cNvPr id="18" name="Text Box 50"/>
                <p:cNvSpPr txBox="1">
                  <a:spLocks noChangeArrowheads="1"/>
                </p:cNvSpPr>
                <p:nvPr/>
              </p:nvSpPr>
              <p:spPr bwMode="auto">
                <a:xfrm>
                  <a:off x="3466" y="1177"/>
                  <a:ext cx="1616" cy="181"/>
                </a:xfrm>
                <a:prstGeom prst="rect">
                  <a:avLst/>
                </a:prstGeom>
                <a:noFill/>
                <a:ln w="12700">
                  <a:noFill/>
                  <a:miter lim="800000"/>
                  <a:headEnd type="none" w="sm" len="sm"/>
                  <a:tailEnd type="none" w="sm" len="sm"/>
                </a:ln>
                <a:effectLst/>
              </p:spPr>
              <p:txBody>
                <a:bodyPr wrap="none">
                  <a:spAutoFit/>
                </a:bodyPr>
                <a:lstStyle/>
                <a:p>
                  <a:r>
                    <a:rPr lang="en-US" sz="1600" b="0" i="1">
                      <a:effectLst/>
                      <a:latin typeface="Arial" charset="0"/>
                    </a:rPr>
                    <a:t>Event-Trigger Sub-Module</a:t>
                  </a:r>
                </a:p>
              </p:txBody>
            </p:sp>
          </p:grpSp>
          <p:grpSp>
            <p:nvGrpSpPr>
              <p:cNvPr id="9" name="Group 51"/>
              <p:cNvGrpSpPr>
                <a:grpSpLocks/>
              </p:cNvGrpSpPr>
              <p:nvPr/>
            </p:nvGrpSpPr>
            <p:grpSpPr bwMode="auto">
              <a:xfrm>
                <a:off x="3566" y="1651"/>
                <a:ext cx="1512" cy="619"/>
                <a:chOff x="3665" y="1651"/>
                <a:chExt cx="1512" cy="619"/>
              </a:xfrm>
            </p:grpSpPr>
            <p:grpSp>
              <p:nvGrpSpPr>
                <p:cNvPr id="10" name="Group 52"/>
                <p:cNvGrpSpPr>
                  <a:grpSpLocks/>
                </p:cNvGrpSpPr>
                <p:nvPr/>
              </p:nvGrpSpPr>
              <p:grpSpPr bwMode="auto">
                <a:xfrm>
                  <a:off x="3679" y="1818"/>
                  <a:ext cx="1489" cy="226"/>
                  <a:chOff x="3679" y="1818"/>
                  <a:chExt cx="1489" cy="226"/>
                </a:xfrm>
              </p:grpSpPr>
              <p:sp>
                <p:nvSpPr>
                  <p:cNvPr id="15" name="Rectangle 53"/>
                  <p:cNvSpPr>
                    <a:spLocks noChangeArrowheads="1"/>
                  </p:cNvSpPr>
                  <p:nvPr/>
                </p:nvSpPr>
                <p:spPr bwMode="auto">
                  <a:xfrm>
                    <a:off x="3679" y="1818"/>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6" name="Text Box 54"/>
                  <p:cNvSpPr txBox="1">
                    <a:spLocks noChangeArrowheads="1"/>
                  </p:cNvSpPr>
                  <p:nvPr/>
                </p:nvSpPr>
                <p:spPr bwMode="auto">
                  <a:xfrm>
                    <a:off x="3789" y="1836"/>
                    <a:ext cx="1255" cy="181"/>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Trip </a:t>
                    </a:r>
                    <a:r>
                      <a:rPr lang="en-US" sz="1600" dirty="0" err="1" smtClean="0">
                        <a:effectLst/>
                        <a:latin typeface="Arial" charset="0"/>
                      </a:rPr>
                      <a:t>PWM</a:t>
                    </a:r>
                    <a:r>
                      <a:rPr lang="en-US" sz="1600" dirty="0" err="1" smtClean="0">
                        <a:solidFill>
                          <a:schemeClr val="tx2"/>
                        </a:solidFill>
                        <a:effectLst/>
                        <a:latin typeface="Arial" charset="0"/>
                      </a:rPr>
                      <a:t>x</a:t>
                    </a:r>
                    <a:r>
                      <a:rPr lang="en-US" sz="1600" dirty="0" smtClean="0">
                        <a:effectLst/>
                        <a:latin typeface="Arial" charset="0"/>
                      </a:rPr>
                      <a:t> </a:t>
                    </a:r>
                    <a:r>
                      <a:rPr lang="en-US" sz="1600" dirty="0">
                        <a:effectLst/>
                        <a:latin typeface="Arial" charset="0"/>
                      </a:rPr>
                      <a:t>Output</a:t>
                    </a:r>
                  </a:p>
                </p:txBody>
              </p:sp>
            </p:grpSp>
            <p:grpSp>
              <p:nvGrpSpPr>
                <p:cNvPr id="11" name="Group 55"/>
                <p:cNvGrpSpPr>
                  <a:grpSpLocks/>
                </p:cNvGrpSpPr>
                <p:nvPr/>
              </p:nvGrpSpPr>
              <p:grpSpPr bwMode="auto">
                <a:xfrm>
                  <a:off x="3665" y="2044"/>
                  <a:ext cx="1512" cy="226"/>
                  <a:chOff x="3788" y="2242"/>
                  <a:chExt cx="1512" cy="226"/>
                </a:xfrm>
              </p:grpSpPr>
              <p:sp>
                <p:nvSpPr>
                  <p:cNvPr id="13" name="Rectangle 56"/>
                  <p:cNvSpPr>
                    <a:spLocks noChangeArrowheads="1"/>
                  </p:cNvSpPr>
                  <p:nvPr/>
                </p:nvSpPr>
                <p:spPr bwMode="auto">
                  <a:xfrm>
                    <a:off x="3802" y="2242"/>
                    <a:ext cx="1489" cy="226"/>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14" name="Text Box 57"/>
                  <p:cNvSpPr txBox="1">
                    <a:spLocks noChangeArrowheads="1"/>
                  </p:cNvSpPr>
                  <p:nvPr/>
                </p:nvSpPr>
                <p:spPr bwMode="auto">
                  <a:xfrm>
                    <a:off x="3788" y="2266"/>
                    <a:ext cx="1512" cy="181"/>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Generate Trip Interrupt</a:t>
                    </a:r>
                  </a:p>
                </p:txBody>
              </p:sp>
            </p:grpSp>
            <p:sp>
              <p:nvSpPr>
                <p:cNvPr id="12" name="Text Box 58"/>
                <p:cNvSpPr txBox="1">
                  <a:spLocks noChangeArrowheads="1"/>
                </p:cNvSpPr>
                <p:nvPr/>
              </p:nvSpPr>
              <p:spPr bwMode="auto">
                <a:xfrm>
                  <a:off x="3732" y="1651"/>
                  <a:ext cx="1395" cy="181"/>
                </a:xfrm>
                <a:prstGeom prst="rect">
                  <a:avLst/>
                </a:prstGeom>
                <a:noFill/>
                <a:ln w="12700">
                  <a:noFill/>
                  <a:miter lim="800000"/>
                  <a:headEnd type="none" w="sm" len="sm"/>
                  <a:tailEnd type="none" w="sm" len="sm"/>
                </a:ln>
                <a:effectLst/>
              </p:spPr>
              <p:txBody>
                <a:bodyPr wrap="none">
                  <a:spAutoFit/>
                </a:bodyPr>
                <a:lstStyle/>
                <a:p>
                  <a:r>
                    <a:rPr lang="en-US" sz="1600" b="0" i="1" dirty="0">
                      <a:effectLst/>
                      <a:latin typeface="Arial" charset="0"/>
                    </a:rPr>
                    <a:t>Trip-Zone Sub-Module</a:t>
                  </a:r>
                </a:p>
              </p:txBody>
            </p:sp>
          </p:grpSp>
        </p:grpSp>
        <p:sp>
          <p:nvSpPr>
            <p:cNvPr id="27" name="Freeform 92"/>
            <p:cNvSpPr>
              <a:spLocks/>
            </p:cNvSpPr>
            <p:nvPr/>
          </p:nvSpPr>
          <p:spPr bwMode="auto">
            <a:xfrm>
              <a:off x="3073955" y="989492"/>
              <a:ext cx="455613" cy="1625601"/>
            </a:xfrm>
            <a:custGeom>
              <a:avLst/>
              <a:gdLst/>
              <a:ahLst/>
              <a:cxnLst>
                <a:cxn ang="0">
                  <a:pos x="0" y="0"/>
                </a:cxn>
                <a:cxn ang="0">
                  <a:pos x="0" y="1004"/>
                </a:cxn>
                <a:cxn ang="0">
                  <a:pos x="287" y="1004"/>
                </a:cxn>
              </a:cxnLst>
              <a:rect l="0" t="0" r="r" b="b"/>
              <a:pathLst>
                <a:path w="287" h="1004">
                  <a:moveTo>
                    <a:pt x="0" y="0"/>
                  </a:moveTo>
                  <a:lnTo>
                    <a:pt x="0" y="1004"/>
                  </a:lnTo>
                  <a:lnTo>
                    <a:pt x="287" y="1004"/>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28" name="Line 93"/>
            <p:cNvSpPr>
              <a:spLocks noChangeShapeType="1"/>
            </p:cNvSpPr>
            <p:nvPr/>
          </p:nvSpPr>
          <p:spPr bwMode="auto">
            <a:xfrm>
              <a:off x="3073955" y="1648305"/>
              <a:ext cx="466725"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29" name="Line 94"/>
            <p:cNvSpPr>
              <a:spLocks noChangeShapeType="1"/>
            </p:cNvSpPr>
            <p:nvPr/>
          </p:nvSpPr>
          <p:spPr bwMode="auto">
            <a:xfrm>
              <a:off x="3073955" y="2246793"/>
              <a:ext cx="466725" cy="0"/>
            </a:xfrm>
            <a:prstGeom prst="line">
              <a:avLst/>
            </a:prstGeom>
            <a:noFill/>
            <a:ln w="12700">
              <a:solidFill>
                <a:schemeClr val="tx1"/>
              </a:solidFill>
              <a:round/>
              <a:headEnd type="oval" w="sm" len="sm"/>
              <a:tailEnd type="triangle" w="med" len="med"/>
            </a:ln>
            <a:effectLst/>
          </p:spPr>
          <p:txBody>
            <a:bodyPr/>
            <a:lstStyle/>
            <a:p>
              <a:endParaRPr lang="en-US">
                <a:effectLst/>
              </a:endParaRPr>
            </a:p>
          </p:txBody>
        </p:sp>
        <p:sp>
          <p:nvSpPr>
            <p:cNvPr id="31" name="Freeform 96"/>
            <p:cNvSpPr>
              <a:spLocks/>
            </p:cNvSpPr>
            <p:nvPr/>
          </p:nvSpPr>
          <p:spPr bwMode="auto">
            <a:xfrm>
              <a:off x="2780267" y="2383318"/>
              <a:ext cx="758825" cy="349250"/>
            </a:xfrm>
            <a:custGeom>
              <a:avLst/>
              <a:gdLst/>
              <a:ahLst/>
              <a:cxnLst>
                <a:cxn ang="0">
                  <a:pos x="0" y="239"/>
                </a:cxn>
                <a:cxn ang="0">
                  <a:pos x="0" y="0"/>
                </a:cxn>
                <a:cxn ang="0">
                  <a:pos x="478" y="0"/>
                </a:cxn>
              </a:cxnLst>
              <a:rect l="0" t="0" r="r" b="b"/>
              <a:pathLst>
                <a:path w="478" h="239">
                  <a:moveTo>
                    <a:pt x="0" y="239"/>
                  </a:moveTo>
                  <a:lnTo>
                    <a:pt x="0" y="0"/>
                  </a:lnTo>
                  <a:lnTo>
                    <a:pt x="478" y="0"/>
                  </a:lnTo>
                </a:path>
              </a:pathLst>
            </a:custGeom>
            <a:noFill/>
            <a:ln w="12700" cap="flat" cmpd="sng">
              <a:solidFill>
                <a:schemeClr val="tx1"/>
              </a:solidFill>
              <a:prstDash val="solid"/>
              <a:round/>
              <a:headEnd type="oval" w="sm" len="sm"/>
              <a:tailEnd type="triangle" w="med" len="med"/>
            </a:ln>
            <a:effectLst/>
          </p:spPr>
          <p:txBody>
            <a:bodyPr/>
            <a:lstStyle/>
            <a:p>
              <a:endParaRPr lang="en-US">
                <a:effectLst/>
              </a:endParaRPr>
            </a:p>
          </p:txBody>
        </p:sp>
        <p:sp>
          <p:nvSpPr>
            <p:cNvPr id="32" name="Text Box 111"/>
            <p:cNvSpPr txBox="1">
              <a:spLocks noChangeArrowheads="1"/>
            </p:cNvSpPr>
            <p:nvPr/>
          </p:nvSpPr>
          <p:spPr bwMode="auto">
            <a:xfrm>
              <a:off x="1198116" y="861205"/>
              <a:ext cx="1013419" cy="264688"/>
            </a:xfrm>
            <a:prstGeom prst="rect">
              <a:avLst/>
            </a:prstGeom>
            <a:noFill/>
            <a:ln w="12700">
              <a:noFill/>
              <a:miter lim="800000"/>
              <a:headEnd type="none" w="sm" len="sm"/>
              <a:tailEnd type="none" w="sm" len="sm"/>
            </a:ln>
            <a:effectLst/>
          </p:spPr>
          <p:txBody>
            <a:bodyPr wrap="none">
              <a:spAutoFit/>
            </a:bodyPr>
            <a:lstStyle/>
            <a:p>
              <a:pPr algn="r"/>
              <a:r>
                <a:rPr lang="en-US" sz="1400" b="0" dirty="0" smtClean="0">
                  <a:effectLst/>
                  <a:latin typeface="Arial" charset="0"/>
                </a:rPr>
                <a:t>DC</a:t>
              </a:r>
              <a:r>
                <a:rPr lang="en-US" sz="1400" b="0" dirty="0" smtClean="0">
                  <a:solidFill>
                    <a:schemeClr val="tx2"/>
                  </a:solidFill>
                  <a:effectLst/>
                  <a:latin typeface="Arial" charset="0"/>
                </a:rPr>
                <a:t>x</a:t>
              </a:r>
              <a:r>
                <a:rPr lang="en-US" sz="1400" b="0" dirty="0" smtClean="0">
                  <a:effectLst/>
                  <a:latin typeface="Arial" charset="0"/>
                </a:rPr>
                <a:t>EVT1</a:t>
              </a:r>
              <a:endParaRPr lang="en-US" sz="1400" b="0" dirty="0">
                <a:effectLst/>
                <a:latin typeface="Arial" charset="0"/>
              </a:endParaRPr>
            </a:p>
          </p:txBody>
        </p:sp>
        <p:sp>
          <p:nvSpPr>
            <p:cNvPr id="33" name="Text Box 112"/>
            <p:cNvSpPr txBox="1">
              <a:spLocks noChangeArrowheads="1"/>
            </p:cNvSpPr>
            <p:nvPr/>
          </p:nvSpPr>
          <p:spPr bwMode="auto">
            <a:xfrm>
              <a:off x="1198116" y="2605176"/>
              <a:ext cx="1013419" cy="264688"/>
            </a:xfrm>
            <a:prstGeom prst="rect">
              <a:avLst/>
            </a:prstGeom>
            <a:noFill/>
            <a:ln w="12700">
              <a:noFill/>
              <a:miter lim="800000"/>
              <a:headEnd type="none" w="sm" len="sm"/>
              <a:tailEnd type="none" w="sm" len="sm"/>
            </a:ln>
            <a:effectLst/>
          </p:spPr>
          <p:txBody>
            <a:bodyPr wrap="none">
              <a:spAutoFit/>
            </a:bodyPr>
            <a:lstStyle/>
            <a:p>
              <a:pPr algn="r"/>
              <a:r>
                <a:rPr lang="en-US" sz="1400" b="0" dirty="0" smtClean="0">
                  <a:effectLst/>
                  <a:latin typeface="Arial" charset="0"/>
                </a:rPr>
                <a:t>DC</a:t>
              </a:r>
              <a:r>
                <a:rPr lang="en-US" sz="1400" b="0" dirty="0" smtClean="0">
                  <a:solidFill>
                    <a:schemeClr val="tx2"/>
                  </a:solidFill>
                  <a:effectLst/>
                  <a:latin typeface="Arial" charset="0"/>
                </a:rPr>
                <a:t>x</a:t>
              </a:r>
              <a:r>
                <a:rPr lang="en-US" sz="1400" b="0" dirty="0" smtClean="0">
                  <a:effectLst/>
                  <a:latin typeface="Arial" charset="0"/>
                </a:rPr>
                <a:t>EVT2</a:t>
              </a:r>
              <a:endParaRPr lang="en-US" sz="1400" b="0" dirty="0">
                <a:effectLst/>
                <a:latin typeface="Arial" charset="0"/>
              </a:endParaRPr>
            </a:p>
          </p:txBody>
        </p:sp>
        <p:cxnSp>
          <p:nvCxnSpPr>
            <p:cNvPr id="40" name="Straight Connector 39"/>
            <p:cNvCxnSpPr>
              <a:stCxn id="23" idx="1"/>
            </p:cNvCxnSpPr>
            <p:nvPr/>
          </p:nvCxnSpPr>
          <p:spPr bwMode="auto">
            <a:xfrm flipH="1">
              <a:off x="2172254" y="991078"/>
              <a:ext cx="1366839" cy="0"/>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47" name="Straight Connector 46"/>
            <p:cNvCxnSpPr/>
            <p:nvPr/>
          </p:nvCxnSpPr>
          <p:spPr bwMode="auto">
            <a:xfrm flipH="1">
              <a:off x="2173535" y="2739935"/>
              <a:ext cx="1366839" cy="0"/>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sp>
          <p:nvSpPr>
            <p:cNvPr id="48" name="Text Box 111"/>
            <p:cNvSpPr txBox="1">
              <a:spLocks noChangeArrowheads="1"/>
            </p:cNvSpPr>
            <p:nvPr/>
          </p:nvSpPr>
          <p:spPr bwMode="auto">
            <a:xfrm>
              <a:off x="1257445" y="1779357"/>
              <a:ext cx="954090" cy="172355"/>
            </a:xfrm>
            <a:prstGeom prst="rect">
              <a:avLst/>
            </a:prstGeom>
            <a:noFill/>
            <a:ln w="12700">
              <a:noFill/>
              <a:miter lim="800000"/>
              <a:headEnd type="none" w="sm" len="sm"/>
              <a:tailEnd type="none" w="sm" len="sm"/>
            </a:ln>
            <a:effectLst/>
          </p:spPr>
          <p:txBody>
            <a:bodyPr wrap="square" lIns="0" tIns="0" rIns="0" bIns="0">
              <a:spAutoFit/>
            </a:bodyPr>
            <a:lstStyle/>
            <a:p>
              <a:pPr algn="r"/>
              <a:r>
                <a:rPr lang="en-US" sz="1400" b="0" dirty="0" smtClean="0">
                  <a:effectLst/>
                  <a:latin typeface="Arial" charset="0"/>
                </a:rPr>
                <a:t>(</a:t>
              </a:r>
              <a:r>
                <a:rPr lang="en-US" sz="1400" b="0" dirty="0" smtClean="0">
                  <a:solidFill>
                    <a:schemeClr val="tx2"/>
                  </a:solidFill>
                  <a:effectLst/>
                  <a:latin typeface="Arial" charset="0"/>
                </a:rPr>
                <a:t>x </a:t>
              </a:r>
              <a:r>
                <a:rPr lang="en-US" sz="1400" b="0" dirty="0" smtClean="0">
                  <a:effectLst/>
                  <a:latin typeface="Arial" charset="0"/>
                </a:rPr>
                <a:t>= A or B)</a:t>
              </a:r>
              <a:endParaRPr lang="en-US" sz="1400" b="0" dirty="0">
                <a:effectLst/>
                <a:latin typeface="Arial" charset="0"/>
              </a:endParaRPr>
            </a:p>
          </p:txBody>
        </p:sp>
      </p:grpSp>
    </p:spTree>
    <p:extLst>
      <p:ext uri="{BB962C8B-B14F-4D97-AF65-F5344CB8AC3E}">
        <p14:creationId xmlns:p14="http://schemas.microsoft.com/office/powerpoint/2010/main" val="1710875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9" name="Rectangle 5"/>
          <p:cNvSpPr>
            <a:spLocks noGrp="1" noChangeArrowheads="1"/>
          </p:cNvSpPr>
          <p:nvPr>
            <p:ph type="title"/>
          </p:nvPr>
        </p:nvSpPr>
        <p:spPr/>
        <p:txBody>
          <a:bodyPr/>
          <a:lstStyle/>
          <a:p>
            <a:r>
              <a:rPr lang="en-US" dirty="0" err="1"/>
              <a:t>ePWM</a:t>
            </a:r>
            <a:r>
              <a:rPr lang="en-US" dirty="0"/>
              <a:t> Event-Trigger 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1246765159"/>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9403"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17251896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2" name="Rectangle 4"/>
          <p:cNvSpPr>
            <a:spLocks noGrp="1" noChangeArrowheads="1"/>
          </p:cNvSpPr>
          <p:nvPr>
            <p:ph type="title"/>
          </p:nvPr>
        </p:nvSpPr>
        <p:spPr/>
        <p:txBody>
          <a:bodyPr/>
          <a:lstStyle/>
          <a:p>
            <a:r>
              <a:rPr lang="en-US" dirty="0" smtClean="0"/>
              <a:t>Event-Trigger </a:t>
            </a:r>
            <a:r>
              <a:rPr lang="en-US" dirty="0"/>
              <a:t>Interrupts and SOC</a:t>
            </a:r>
          </a:p>
        </p:txBody>
      </p:sp>
      <p:sp>
        <p:nvSpPr>
          <p:cNvPr id="340044" name="Line 76"/>
          <p:cNvSpPr>
            <a:spLocks noChangeShapeType="1"/>
          </p:cNvSpPr>
          <p:nvPr/>
        </p:nvSpPr>
        <p:spPr bwMode="auto">
          <a:xfrm>
            <a:off x="2108200" y="1914586"/>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43" name="Line 75"/>
          <p:cNvSpPr>
            <a:spLocks noChangeShapeType="1"/>
          </p:cNvSpPr>
          <p:nvPr/>
        </p:nvSpPr>
        <p:spPr bwMode="auto">
          <a:xfrm>
            <a:off x="2108200" y="1143629"/>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4" name="Line 6"/>
          <p:cNvSpPr>
            <a:spLocks noChangeShapeType="1"/>
          </p:cNvSpPr>
          <p:nvPr/>
        </p:nvSpPr>
        <p:spPr bwMode="auto">
          <a:xfrm>
            <a:off x="7874113" y="1645154"/>
            <a:ext cx="0" cy="481094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5" name="Line 7"/>
          <p:cNvSpPr>
            <a:spLocks noChangeShapeType="1"/>
          </p:cNvSpPr>
          <p:nvPr/>
        </p:nvSpPr>
        <p:spPr bwMode="auto">
          <a:xfrm>
            <a:off x="7492150" y="1363862"/>
            <a:ext cx="0" cy="5084281"/>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6" name="Line 8"/>
          <p:cNvSpPr>
            <a:spLocks noChangeShapeType="1"/>
          </p:cNvSpPr>
          <p:nvPr/>
        </p:nvSpPr>
        <p:spPr bwMode="auto">
          <a:xfrm>
            <a:off x="6291340" y="1372234"/>
            <a:ext cx="0" cy="5084281"/>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7" name="Line 9"/>
          <p:cNvSpPr>
            <a:spLocks noChangeShapeType="1"/>
          </p:cNvSpPr>
          <p:nvPr/>
        </p:nvSpPr>
        <p:spPr bwMode="auto">
          <a:xfrm>
            <a:off x="5923025" y="1645137"/>
            <a:ext cx="0" cy="480413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8" name="Line 10"/>
          <p:cNvSpPr>
            <a:spLocks noChangeShapeType="1"/>
          </p:cNvSpPr>
          <p:nvPr/>
        </p:nvSpPr>
        <p:spPr bwMode="auto">
          <a:xfrm>
            <a:off x="4686936" y="1654143"/>
            <a:ext cx="0" cy="480877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79" name="Line 11"/>
          <p:cNvSpPr>
            <a:spLocks noChangeShapeType="1"/>
          </p:cNvSpPr>
          <p:nvPr/>
        </p:nvSpPr>
        <p:spPr bwMode="auto">
          <a:xfrm>
            <a:off x="4332983" y="1378637"/>
            <a:ext cx="0" cy="5084281"/>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80" name="Line 12"/>
          <p:cNvSpPr>
            <a:spLocks noChangeShapeType="1"/>
          </p:cNvSpPr>
          <p:nvPr/>
        </p:nvSpPr>
        <p:spPr bwMode="auto">
          <a:xfrm>
            <a:off x="3399455" y="1144549"/>
            <a:ext cx="0" cy="5303594"/>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81" name="Line 13"/>
          <p:cNvSpPr>
            <a:spLocks noChangeShapeType="1"/>
          </p:cNvSpPr>
          <p:nvPr/>
        </p:nvSpPr>
        <p:spPr bwMode="auto">
          <a:xfrm>
            <a:off x="3081162" y="1379057"/>
            <a:ext cx="0" cy="5075909"/>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82" name="Line 14"/>
          <p:cNvSpPr>
            <a:spLocks noChangeShapeType="1"/>
          </p:cNvSpPr>
          <p:nvPr/>
        </p:nvSpPr>
        <p:spPr bwMode="auto">
          <a:xfrm flipV="1">
            <a:off x="2108200" y="907409"/>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9983" name="Line 15"/>
          <p:cNvSpPr>
            <a:spLocks noChangeShapeType="1"/>
          </p:cNvSpPr>
          <p:nvPr/>
        </p:nvSpPr>
        <p:spPr bwMode="auto">
          <a:xfrm>
            <a:off x="2108200" y="553148"/>
            <a:ext cx="0" cy="1573461"/>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339984" name="Line 16"/>
          <p:cNvSpPr>
            <a:spLocks noChangeShapeType="1"/>
          </p:cNvSpPr>
          <p:nvPr/>
        </p:nvSpPr>
        <p:spPr bwMode="auto">
          <a:xfrm>
            <a:off x="2108200" y="907409"/>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39985" name="Text Box 17"/>
          <p:cNvSpPr txBox="1">
            <a:spLocks noChangeArrowheads="1"/>
          </p:cNvSpPr>
          <p:nvPr/>
        </p:nvSpPr>
        <p:spPr bwMode="auto">
          <a:xfrm>
            <a:off x="1238250" y="553149"/>
            <a:ext cx="869950"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TBCTR</a:t>
            </a:r>
          </a:p>
        </p:txBody>
      </p:sp>
      <p:sp>
        <p:nvSpPr>
          <p:cNvPr id="339986" name="Text Box 18"/>
          <p:cNvSpPr txBox="1">
            <a:spLocks noChangeArrowheads="1"/>
          </p:cNvSpPr>
          <p:nvPr/>
        </p:nvSpPr>
        <p:spPr bwMode="auto">
          <a:xfrm>
            <a:off x="1238250" y="772472"/>
            <a:ext cx="881063"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TBPRD</a:t>
            </a:r>
          </a:p>
        </p:txBody>
      </p:sp>
      <p:sp>
        <p:nvSpPr>
          <p:cNvPr id="339987" name="Line 19"/>
          <p:cNvSpPr>
            <a:spLocks noChangeShapeType="1"/>
          </p:cNvSpPr>
          <p:nvPr/>
        </p:nvSpPr>
        <p:spPr bwMode="auto">
          <a:xfrm flipH="1" flipV="1">
            <a:off x="3698875" y="907409"/>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9988" name="Line 20"/>
          <p:cNvSpPr>
            <a:spLocks noChangeShapeType="1"/>
          </p:cNvSpPr>
          <p:nvPr/>
        </p:nvSpPr>
        <p:spPr bwMode="auto">
          <a:xfrm flipV="1">
            <a:off x="5295900" y="907409"/>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9989" name="Line 21"/>
          <p:cNvSpPr>
            <a:spLocks noChangeShapeType="1"/>
          </p:cNvSpPr>
          <p:nvPr/>
        </p:nvSpPr>
        <p:spPr bwMode="auto">
          <a:xfrm flipH="1" flipV="1">
            <a:off x="6886575" y="907409"/>
            <a:ext cx="1600200" cy="1219200"/>
          </a:xfrm>
          <a:prstGeom prst="line">
            <a:avLst/>
          </a:prstGeom>
          <a:noFill/>
          <a:ln w="28575">
            <a:solidFill>
              <a:schemeClr val="tx1"/>
            </a:solidFill>
            <a:round/>
            <a:headEnd type="none" w="sm" len="sm"/>
            <a:tailEnd type="none" w="sm" len="sm"/>
          </a:ln>
          <a:effectLst/>
        </p:spPr>
        <p:txBody>
          <a:bodyPr/>
          <a:lstStyle/>
          <a:p>
            <a:endParaRPr lang="en-US">
              <a:effectLst/>
            </a:endParaRPr>
          </a:p>
        </p:txBody>
      </p:sp>
      <p:sp>
        <p:nvSpPr>
          <p:cNvPr id="339998" name="Line 30"/>
          <p:cNvSpPr>
            <a:spLocks noChangeShapeType="1"/>
          </p:cNvSpPr>
          <p:nvPr/>
        </p:nvSpPr>
        <p:spPr bwMode="auto">
          <a:xfrm>
            <a:off x="2133200" y="2107559"/>
            <a:ext cx="0" cy="432752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45" name="Text Box 77"/>
          <p:cNvSpPr txBox="1">
            <a:spLocks noChangeArrowheads="1"/>
          </p:cNvSpPr>
          <p:nvPr/>
        </p:nvSpPr>
        <p:spPr bwMode="auto">
          <a:xfrm>
            <a:off x="1338263" y="1027441"/>
            <a:ext cx="781050" cy="287338"/>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CMPD</a:t>
            </a:r>
            <a:endParaRPr lang="en-US" sz="1600" dirty="0">
              <a:effectLst/>
              <a:latin typeface="Arial" charset="0"/>
            </a:endParaRPr>
          </a:p>
        </p:txBody>
      </p:sp>
      <p:sp>
        <p:nvSpPr>
          <p:cNvPr id="340046" name="Text Box 78"/>
          <p:cNvSpPr txBox="1">
            <a:spLocks noChangeArrowheads="1"/>
          </p:cNvSpPr>
          <p:nvPr/>
        </p:nvSpPr>
        <p:spPr bwMode="auto">
          <a:xfrm>
            <a:off x="1338263" y="1792349"/>
            <a:ext cx="781050" cy="287338"/>
          </a:xfrm>
          <a:prstGeom prst="rect">
            <a:avLst/>
          </a:prstGeom>
          <a:noFill/>
          <a:ln w="12700">
            <a:noFill/>
            <a:miter lim="800000"/>
            <a:headEnd type="none" w="sm" len="sm"/>
            <a:tailEnd type="none" w="sm" len="sm"/>
          </a:ln>
          <a:effectLst/>
        </p:spPr>
        <p:txBody>
          <a:bodyPr wrap="none">
            <a:spAutoFit/>
          </a:bodyPr>
          <a:lstStyle/>
          <a:p>
            <a:r>
              <a:rPr lang="en-US" sz="1600" dirty="0">
                <a:effectLst/>
                <a:latin typeface="Arial" charset="0"/>
              </a:rPr>
              <a:t>CMPA</a:t>
            </a:r>
          </a:p>
        </p:txBody>
      </p:sp>
      <p:sp>
        <p:nvSpPr>
          <p:cNvPr id="340048" name="Line 80"/>
          <p:cNvSpPr>
            <a:spLocks noChangeShapeType="1"/>
          </p:cNvSpPr>
          <p:nvPr/>
        </p:nvSpPr>
        <p:spPr bwMode="auto">
          <a:xfrm>
            <a:off x="2108200" y="6446197"/>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49" name="Line 81"/>
          <p:cNvSpPr>
            <a:spLocks noChangeShapeType="1"/>
          </p:cNvSpPr>
          <p:nvPr/>
        </p:nvSpPr>
        <p:spPr bwMode="auto">
          <a:xfrm>
            <a:off x="3699164" y="907409"/>
            <a:ext cx="0" cy="5540734"/>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50" name="Line 82"/>
          <p:cNvSpPr>
            <a:spLocks noChangeShapeType="1"/>
          </p:cNvSpPr>
          <p:nvPr/>
        </p:nvSpPr>
        <p:spPr bwMode="auto">
          <a:xfrm>
            <a:off x="6905233" y="907409"/>
            <a:ext cx="0" cy="55308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51" name="Line 83"/>
          <p:cNvSpPr>
            <a:spLocks noChangeShapeType="1"/>
          </p:cNvSpPr>
          <p:nvPr/>
        </p:nvSpPr>
        <p:spPr bwMode="auto">
          <a:xfrm>
            <a:off x="5329072" y="2119146"/>
            <a:ext cx="0" cy="433070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52" name="Line 84"/>
          <p:cNvSpPr>
            <a:spLocks noChangeShapeType="1"/>
          </p:cNvSpPr>
          <p:nvPr/>
        </p:nvSpPr>
        <p:spPr bwMode="auto">
          <a:xfrm>
            <a:off x="8483600" y="2126609"/>
            <a:ext cx="0" cy="431165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40053" name="Text Box 85"/>
          <p:cNvSpPr txBox="1">
            <a:spLocks noChangeArrowheads="1"/>
          </p:cNvSpPr>
          <p:nvPr/>
        </p:nvSpPr>
        <p:spPr bwMode="auto">
          <a:xfrm>
            <a:off x="1015905" y="2500499"/>
            <a:ext cx="1041400" cy="311150"/>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 = 0</a:t>
            </a:r>
          </a:p>
        </p:txBody>
      </p:sp>
      <p:sp>
        <p:nvSpPr>
          <p:cNvPr id="340054" name="Line 86"/>
          <p:cNvSpPr>
            <a:spLocks noChangeShapeType="1"/>
          </p:cNvSpPr>
          <p:nvPr/>
        </p:nvSpPr>
        <p:spPr bwMode="auto">
          <a:xfrm>
            <a:off x="2108200" y="6069856"/>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55" name="Line 87"/>
          <p:cNvSpPr>
            <a:spLocks noChangeShapeType="1"/>
          </p:cNvSpPr>
          <p:nvPr/>
        </p:nvSpPr>
        <p:spPr bwMode="auto">
          <a:xfrm>
            <a:off x="2108200" y="5693513"/>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56" name="Line 88"/>
          <p:cNvSpPr>
            <a:spLocks noChangeShapeType="1"/>
          </p:cNvSpPr>
          <p:nvPr/>
        </p:nvSpPr>
        <p:spPr bwMode="auto">
          <a:xfrm>
            <a:off x="2108200" y="5317170"/>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57" name="Line 89"/>
          <p:cNvSpPr>
            <a:spLocks noChangeShapeType="1"/>
          </p:cNvSpPr>
          <p:nvPr/>
        </p:nvSpPr>
        <p:spPr bwMode="auto">
          <a:xfrm>
            <a:off x="2108200" y="4564484"/>
            <a:ext cx="636587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58" name="Line 90"/>
          <p:cNvSpPr>
            <a:spLocks noChangeShapeType="1"/>
          </p:cNvSpPr>
          <p:nvPr/>
        </p:nvSpPr>
        <p:spPr bwMode="auto">
          <a:xfrm>
            <a:off x="2118360" y="2682769"/>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59" name="Text Box 91"/>
          <p:cNvSpPr txBox="1">
            <a:spLocks noChangeArrowheads="1"/>
          </p:cNvSpPr>
          <p:nvPr/>
        </p:nvSpPr>
        <p:spPr bwMode="auto">
          <a:xfrm>
            <a:off x="660305" y="2872384"/>
            <a:ext cx="1397000" cy="311150"/>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 = PRD</a:t>
            </a:r>
          </a:p>
        </p:txBody>
      </p:sp>
      <p:sp>
        <p:nvSpPr>
          <p:cNvPr id="340060" name="Text Box 92"/>
          <p:cNvSpPr txBox="1">
            <a:spLocks noChangeArrowheads="1"/>
          </p:cNvSpPr>
          <p:nvPr/>
        </p:nvSpPr>
        <p:spPr bwMode="auto">
          <a:xfrm>
            <a:off x="304705" y="3616154"/>
            <a:ext cx="1752600" cy="311150"/>
          </a:xfrm>
          <a:prstGeom prst="rect">
            <a:avLst/>
          </a:prstGeom>
          <a:noFill/>
          <a:ln w="12700">
            <a:noFill/>
            <a:miter lim="800000"/>
            <a:headEnd type="none" w="sm" len="sm"/>
            <a:tailEnd type="none" w="sm" len="sm"/>
          </a:ln>
          <a:effectLst/>
        </p:spPr>
        <p:txBody>
          <a:bodyPr wrap="none">
            <a:spAutoFit/>
          </a:bodyPr>
          <a:lstStyle/>
          <a:p>
            <a:pPr algn="r"/>
            <a:r>
              <a:rPr lang="en-US" sz="1800" i="1">
                <a:effectLst/>
                <a:latin typeface="Arial" charset="0"/>
              </a:rPr>
              <a:t>CTRU = CMPA</a:t>
            </a:r>
          </a:p>
        </p:txBody>
      </p:sp>
      <p:sp>
        <p:nvSpPr>
          <p:cNvPr id="340061" name="Text Box 93"/>
          <p:cNvSpPr txBox="1">
            <a:spLocks noChangeArrowheads="1"/>
          </p:cNvSpPr>
          <p:nvPr/>
        </p:nvSpPr>
        <p:spPr bwMode="auto">
          <a:xfrm>
            <a:off x="304705" y="3988039"/>
            <a:ext cx="1752600" cy="311150"/>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CTRD = CMPA</a:t>
            </a:r>
          </a:p>
        </p:txBody>
      </p:sp>
      <p:sp>
        <p:nvSpPr>
          <p:cNvPr id="340062" name="Text Box 94"/>
          <p:cNvSpPr txBox="1">
            <a:spLocks noChangeArrowheads="1"/>
          </p:cNvSpPr>
          <p:nvPr/>
        </p:nvSpPr>
        <p:spPr bwMode="auto">
          <a:xfrm>
            <a:off x="304705" y="4359924"/>
            <a:ext cx="1752600" cy="311150"/>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CTRU = CMPB</a:t>
            </a:r>
          </a:p>
        </p:txBody>
      </p:sp>
      <p:sp>
        <p:nvSpPr>
          <p:cNvPr id="340063" name="Text Box 95"/>
          <p:cNvSpPr txBox="1">
            <a:spLocks noChangeArrowheads="1"/>
          </p:cNvSpPr>
          <p:nvPr/>
        </p:nvSpPr>
        <p:spPr bwMode="auto">
          <a:xfrm>
            <a:off x="304705" y="4731809"/>
            <a:ext cx="1752600" cy="311150"/>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CTRD = CMPB</a:t>
            </a:r>
          </a:p>
        </p:txBody>
      </p:sp>
      <p:sp>
        <p:nvSpPr>
          <p:cNvPr id="340064" name="Line 96"/>
          <p:cNvSpPr>
            <a:spLocks noChangeShapeType="1"/>
          </p:cNvSpPr>
          <p:nvPr/>
        </p:nvSpPr>
        <p:spPr bwMode="auto">
          <a:xfrm flipV="1">
            <a:off x="2136433" y="2348297"/>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340078" name="Line 110"/>
          <p:cNvSpPr>
            <a:spLocks noChangeShapeType="1"/>
          </p:cNvSpPr>
          <p:nvPr/>
        </p:nvSpPr>
        <p:spPr bwMode="auto">
          <a:xfrm>
            <a:off x="2127250" y="4940827"/>
            <a:ext cx="636587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40079" name="Text Box 111"/>
          <p:cNvSpPr txBox="1">
            <a:spLocks noChangeArrowheads="1"/>
          </p:cNvSpPr>
          <p:nvPr/>
        </p:nvSpPr>
        <p:spPr bwMode="auto">
          <a:xfrm>
            <a:off x="177705" y="3244269"/>
            <a:ext cx="1879600" cy="311150"/>
          </a:xfrm>
          <a:prstGeom prst="rect">
            <a:avLst/>
          </a:prstGeom>
          <a:noFill/>
          <a:ln w="12700">
            <a:noFill/>
            <a:miter lim="800000"/>
            <a:headEnd type="none" w="sm" len="sm"/>
            <a:tailEnd type="none" w="sm" len="sm"/>
          </a:ln>
          <a:effectLst/>
        </p:spPr>
        <p:txBody>
          <a:bodyPr wrap="none">
            <a:spAutoFit/>
          </a:bodyPr>
          <a:lstStyle/>
          <a:p>
            <a:pPr algn="r"/>
            <a:r>
              <a:rPr lang="en-US" sz="1800" i="1">
                <a:effectLst/>
                <a:latin typeface="Arial" charset="0"/>
              </a:rPr>
              <a:t>CTR = 0 or PRD</a:t>
            </a:r>
          </a:p>
        </p:txBody>
      </p:sp>
      <p:sp>
        <p:nvSpPr>
          <p:cNvPr id="88" name="Line 75"/>
          <p:cNvSpPr>
            <a:spLocks noChangeShapeType="1"/>
          </p:cNvSpPr>
          <p:nvPr/>
        </p:nvSpPr>
        <p:spPr bwMode="auto">
          <a:xfrm>
            <a:off x="2108200" y="1377309"/>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89" name="Text Box 77"/>
          <p:cNvSpPr txBox="1">
            <a:spLocks noChangeArrowheads="1"/>
          </p:cNvSpPr>
          <p:nvPr/>
        </p:nvSpPr>
        <p:spPr bwMode="auto">
          <a:xfrm>
            <a:off x="1338263" y="1282410"/>
            <a:ext cx="781050" cy="287338"/>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CMPC</a:t>
            </a:r>
            <a:endParaRPr lang="en-US" sz="1600" dirty="0">
              <a:effectLst/>
              <a:latin typeface="Arial" charset="0"/>
            </a:endParaRPr>
          </a:p>
        </p:txBody>
      </p:sp>
      <p:sp>
        <p:nvSpPr>
          <p:cNvPr id="90" name="Line 75"/>
          <p:cNvSpPr>
            <a:spLocks noChangeShapeType="1"/>
          </p:cNvSpPr>
          <p:nvPr/>
        </p:nvSpPr>
        <p:spPr bwMode="auto">
          <a:xfrm>
            <a:off x="2108200" y="1649803"/>
            <a:ext cx="6367463"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1" name="Text Box 77"/>
          <p:cNvSpPr txBox="1">
            <a:spLocks noChangeArrowheads="1"/>
          </p:cNvSpPr>
          <p:nvPr/>
        </p:nvSpPr>
        <p:spPr bwMode="auto">
          <a:xfrm>
            <a:off x="1338263" y="1537379"/>
            <a:ext cx="7810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CMPB</a:t>
            </a:r>
          </a:p>
        </p:txBody>
      </p:sp>
      <p:sp>
        <p:nvSpPr>
          <p:cNvPr id="92" name="Line 13"/>
          <p:cNvSpPr>
            <a:spLocks noChangeShapeType="1"/>
          </p:cNvSpPr>
          <p:nvPr/>
        </p:nvSpPr>
        <p:spPr bwMode="auto">
          <a:xfrm>
            <a:off x="2402218" y="1922351"/>
            <a:ext cx="0" cy="4523846"/>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3" name="Line 13"/>
          <p:cNvSpPr>
            <a:spLocks noChangeShapeType="1"/>
          </p:cNvSpPr>
          <p:nvPr/>
        </p:nvSpPr>
        <p:spPr bwMode="auto">
          <a:xfrm>
            <a:off x="2726171" y="1660335"/>
            <a:ext cx="0" cy="4795759"/>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4" name="Line 12"/>
          <p:cNvSpPr>
            <a:spLocks noChangeShapeType="1"/>
          </p:cNvSpPr>
          <p:nvPr/>
        </p:nvSpPr>
        <p:spPr bwMode="auto">
          <a:xfrm>
            <a:off x="4006677" y="1136598"/>
            <a:ext cx="0" cy="5319496"/>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5" name="Line 11"/>
          <p:cNvSpPr>
            <a:spLocks noChangeShapeType="1"/>
          </p:cNvSpPr>
          <p:nvPr/>
        </p:nvSpPr>
        <p:spPr bwMode="auto">
          <a:xfrm>
            <a:off x="5007132" y="1918980"/>
            <a:ext cx="0" cy="452916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6" name="Line 9"/>
          <p:cNvSpPr>
            <a:spLocks noChangeShapeType="1"/>
          </p:cNvSpPr>
          <p:nvPr/>
        </p:nvSpPr>
        <p:spPr bwMode="auto">
          <a:xfrm>
            <a:off x="5586824" y="1921720"/>
            <a:ext cx="0" cy="4526423"/>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7" name="Line 8"/>
          <p:cNvSpPr>
            <a:spLocks noChangeShapeType="1"/>
          </p:cNvSpPr>
          <p:nvPr/>
        </p:nvSpPr>
        <p:spPr bwMode="auto">
          <a:xfrm>
            <a:off x="6604136" y="1136598"/>
            <a:ext cx="0" cy="5311545"/>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8" name="Line 7"/>
          <p:cNvSpPr>
            <a:spLocks noChangeShapeType="1"/>
          </p:cNvSpPr>
          <p:nvPr/>
        </p:nvSpPr>
        <p:spPr bwMode="auto">
          <a:xfrm>
            <a:off x="7200136" y="1144549"/>
            <a:ext cx="0" cy="5303594"/>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99" name="Line 6"/>
          <p:cNvSpPr>
            <a:spLocks noChangeShapeType="1"/>
          </p:cNvSpPr>
          <p:nvPr/>
        </p:nvSpPr>
        <p:spPr bwMode="auto">
          <a:xfrm>
            <a:off x="8228608" y="1920545"/>
            <a:ext cx="0" cy="4535549"/>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100" name="Text Box 92"/>
          <p:cNvSpPr txBox="1">
            <a:spLocks noChangeArrowheads="1"/>
          </p:cNvSpPr>
          <p:nvPr/>
        </p:nvSpPr>
        <p:spPr bwMode="auto">
          <a:xfrm>
            <a:off x="288872" y="5103694"/>
            <a:ext cx="1768433" cy="313932"/>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CTRU = </a:t>
            </a:r>
            <a:r>
              <a:rPr lang="en-US" sz="1800" i="1" dirty="0" smtClean="0">
                <a:effectLst/>
                <a:latin typeface="Arial" charset="0"/>
              </a:rPr>
              <a:t>CMPC</a:t>
            </a:r>
            <a:endParaRPr lang="en-US" sz="1800" i="1" dirty="0">
              <a:effectLst/>
              <a:latin typeface="Arial" charset="0"/>
            </a:endParaRPr>
          </a:p>
        </p:txBody>
      </p:sp>
      <p:sp>
        <p:nvSpPr>
          <p:cNvPr id="101" name="Text Box 93"/>
          <p:cNvSpPr txBox="1">
            <a:spLocks noChangeArrowheads="1"/>
          </p:cNvSpPr>
          <p:nvPr/>
        </p:nvSpPr>
        <p:spPr bwMode="auto">
          <a:xfrm>
            <a:off x="288872" y="5475579"/>
            <a:ext cx="1768433" cy="313932"/>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CTRD = </a:t>
            </a:r>
            <a:r>
              <a:rPr lang="en-US" sz="1800" i="1" dirty="0" smtClean="0">
                <a:effectLst/>
                <a:latin typeface="Arial" charset="0"/>
              </a:rPr>
              <a:t>CMPC</a:t>
            </a:r>
            <a:endParaRPr lang="en-US" sz="1800" i="1" dirty="0">
              <a:effectLst/>
              <a:latin typeface="Arial" charset="0"/>
            </a:endParaRPr>
          </a:p>
        </p:txBody>
      </p:sp>
      <p:sp>
        <p:nvSpPr>
          <p:cNvPr id="102" name="Text Box 94"/>
          <p:cNvSpPr txBox="1">
            <a:spLocks noChangeArrowheads="1"/>
          </p:cNvSpPr>
          <p:nvPr/>
        </p:nvSpPr>
        <p:spPr bwMode="auto">
          <a:xfrm>
            <a:off x="288872" y="5847464"/>
            <a:ext cx="1768433" cy="313932"/>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CTRU = </a:t>
            </a:r>
            <a:r>
              <a:rPr lang="en-US" sz="1800" i="1" dirty="0" smtClean="0">
                <a:effectLst/>
                <a:latin typeface="Arial" charset="0"/>
              </a:rPr>
              <a:t>CMPD</a:t>
            </a:r>
            <a:endParaRPr lang="en-US" sz="1800" i="1" dirty="0">
              <a:effectLst/>
              <a:latin typeface="Arial" charset="0"/>
            </a:endParaRPr>
          </a:p>
        </p:txBody>
      </p:sp>
      <p:sp>
        <p:nvSpPr>
          <p:cNvPr id="103" name="Text Box 95"/>
          <p:cNvSpPr txBox="1">
            <a:spLocks noChangeArrowheads="1"/>
          </p:cNvSpPr>
          <p:nvPr/>
        </p:nvSpPr>
        <p:spPr bwMode="auto">
          <a:xfrm>
            <a:off x="288872" y="6219354"/>
            <a:ext cx="1768433" cy="313932"/>
          </a:xfrm>
          <a:prstGeom prst="rect">
            <a:avLst/>
          </a:prstGeom>
          <a:noFill/>
          <a:ln w="12700">
            <a:noFill/>
            <a:miter lim="800000"/>
            <a:headEnd type="none" w="sm" len="sm"/>
            <a:tailEnd type="none" w="sm" len="sm"/>
          </a:ln>
          <a:effectLst/>
        </p:spPr>
        <p:txBody>
          <a:bodyPr wrap="none">
            <a:spAutoFit/>
          </a:bodyPr>
          <a:lstStyle/>
          <a:p>
            <a:pPr algn="r"/>
            <a:r>
              <a:rPr lang="en-US" sz="1800" i="1" dirty="0">
                <a:effectLst/>
                <a:latin typeface="Arial" charset="0"/>
              </a:rPr>
              <a:t>CTRD = </a:t>
            </a:r>
            <a:r>
              <a:rPr lang="en-US" sz="1800" i="1" dirty="0" smtClean="0">
                <a:effectLst/>
                <a:latin typeface="Arial" charset="0"/>
              </a:rPr>
              <a:t>CMPD</a:t>
            </a:r>
            <a:endParaRPr lang="en-US" sz="1800" i="1" dirty="0">
              <a:effectLst/>
              <a:latin typeface="Arial" charset="0"/>
            </a:endParaRPr>
          </a:p>
        </p:txBody>
      </p:sp>
      <p:sp>
        <p:nvSpPr>
          <p:cNvPr id="104" name="Line 90"/>
          <p:cNvSpPr>
            <a:spLocks noChangeShapeType="1"/>
          </p:cNvSpPr>
          <p:nvPr/>
        </p:nvSpPr>
        <p:spPr bwMode="auto">
          <a:xfrm>
            <a:off x="2125995" y="3059112"/>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105" name="Line 90"/>
          <p:cNvSpPr>
            <a:spLocks noChangeShapeType="1"/>
          </p:cNvSpPr>
          <p:nvPr/>
        </p:nvSpPr>
        <p:spPr bwMode="auto">
          <a:xfrm>
            <a:off x="2123470" y="3435455"/>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106" name="Line 90"/>
          <p:cNvSpPr>
            <a:spLocks noChangeShapeType="1"/>
          </p:cNvSpPr>
          <p:nvPr/>
        </p:nvSpPr>
        <p:spPr bwMode="auto">
          <a:xfrm>
            <a:off x="2120945" y="3811798"/>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107" name="Line 90"/>
          <p:cNvSpPr>
            <a:spLocks noChangeShapeType="1"/>
          </p:cNvSpPr>
          <p:nvPr/>
        </p:nvSpPr>
        <p:spPr bwMode="auto">
          <a:xfrm>
            <a:off x="2118420" y="4188141"/>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339991" name="Rectangle 23"/>
          <p:cNvSpPr>
            <a:spLocks noChangeArrowheads="1"/>
          </p:cNvSpPr>
          <p:nvPr/>
        </p:nvSpPr>
        <p:spPr bwMode="auto">
          <a:xfrm>
            <a:off x="2205685" y="140453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08" name="Rectangle 23"/>
          <p:cNvSpPr>
            <a:spLocks noChangeArrowheads="1"/>
          </p:cNvSpPr>
          <p:nvPr/>
        </p:nvSpPr>
        <p:spPr bwMode="auto">
          <a:xfrm>
            <a:off x="2534360" y="1144549"/>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09" name="Rectangle 23"/>
          <p:cNvSpPr>
            <a:spLocks noChangeArrowheads="1"/>
          </p:cNvSpPr>
          <p:nvPr/>
        </p:nvSpPr>
        <p:spPr bwMode="auto">
          <a:xfrm>
            <a:off x="2883355" y="87440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10" name="Rectangle 23"/>
          <p:cNvSpPr>
            <a:spLocks noChangeArrowheads="1"/>
          </p:cNvSpPr>
          <p:nvPr/>
        </p:nvSpPr>
        <p:spPr bwMode="auto">
          <a:xfrm>
            <a:off x="3201870" y="624579"/>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11" name="Rectangle 23"/>
          <p:cNvSpPr>
            <a:spLocks noChangeArrowheads="1"/>
          </p:cNvSpPr>
          <p:nvPr/>
        </p:nvSpPr>
        <p:spPr bwMode="auto">
          <a:xfrm>
            <a:off x="3510225" y="39507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12" name="Rectangle 23"/>
          <p:cNvSpPr>
            <a:spLocks noChangeArrowheads="1"/>
          </p:cNvSpPr>
          <p:nvPr/>
        </p:nvSpPr>
        <p:spPr bwMode="auto">
          <a:xfrm>
            <a:off x="3818580" y="61510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13" name="Rectangle 23"/>
          <p:cNvSpPr>
            <a:spLocks noChangeArrowheads="1"/>
          </p:cNvSpPr>
          <p:nvPr/>
        </p:nvSpPr>
        <p:spPr bwMode="auto">
          <a:xfrm>
            <a:off x="4137095" y="86561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14" name="Rectangle 23"/>
          <p:cNvSpPr>
            <a:spLocks noChangeArrowheads="1"/>
          </p:cNvSpPr>
          <p:nvPr/>
        </p:nvSpPr>
        <p:spPr bwMode="auto">
          <a:xfrm>
            <a:off x="4496250" y="113644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15" name="Rectangle 23"/>
          <p:cNvSpPr>
            <a:spLocks noChangeArrowheads="1"/>
          </p:cNvSpPr>
          <p:nvPr/>
        </p:nvSpPr>
        <p:spPr bwMode="auto">
          <a:xfrm>
            <a:off x="4824925" y="139711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17" name="Rectangle 23"/>
          <p:cNvSpPr>
            <a:spLocks noChangeArrowheads="1"/>
          </p:cNvSpPr>
          <p:nvPr/>
        </p:nvSpPr>
        <p:spPr bwMode="auto">
          <a:xfrm>
            <a:off x="5398050" y="140271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18" name="Rectangle 23"/>
          <p:cNvSpPr>
            <a:spLocks noChangeArrowheads="1"/>
          </p:cNvSpPr>
          <p:nvPr/>
        </p:nvSpPr>
        <p:spPr bwMode="auto">
          <a:xfrm>
            <a:off x="5732110" y="1134389"/>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19" name="Rectangle 23"/>
          <p:cNvSpPr>
            <a:spLocks noChangeArrowheads="1"/>
          </p:cNvSpPr>
          <p:nvPr/>
        </p:nvSpPr>
        <p:spPr bwMode="auto">
          <a:xfrm>
            <a:off x="6101425" y="86606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20" name="Rectangle 23"/>
          <p:cNvSpPr>
            <a:spLocks noChangeArrowheads="1"/>
          </p:cNvSpPr>
          <p:nvPr/>
        </p:nvSpPr>
        <p:spPr bwMode="auto">
          <a:xfrm>
            <a:off x="6417288" y="624731"/>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21" name="Rectangle 23"/>
          <p:cNvSpPr>
            <a:spLocks noChangeArrowheads="1"/>
          </p:cNvSpPr>
          <p:nvPr/>
        </p:nvSpPr>
        <p:spPr bwMode="auto">
          <a:xfrm>
            <a:off x="6716015" y="40053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22" name="Rectangle 23"/>
          <p:cNvSpPr>
            <a:spLocks noChangeArrowheads="1"/>
          </p:cNvSpPr>
          <p:nvPr/>
        </p:nvSpPr>
        <p:spPr bwMode="auto">
          <a:xfrm>
            <a:off x="7008070" y="61510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23" name="Rectangle 23"/>
          <p:cNvSpPr>
            <a:spLocks noChangeArrowheads="1"/>
          </p:cNvSpPr>
          <p:nvPr/>
        </p:nvSpPr>
        <p:spPr bwMode="auto">
          <a:xfrm>
            <a:off x="7300125" y="84999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24" name="Rectangle 23"/>
          <p:cNvSpPr>
            <a:spLocks noChangeArrowheads="1"/>
          </p:cNvSpPr>
          <p:nvPr/>
        </p:nvSpPr>
        <p:spPr bwMode="auto">
          <a:xfrm>
            <a:off x="7685060" y="1136209"/>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25" name="Rectangle 23"/>
          <p:cNvSpPr>
            <a:spLocks noChangeArrowheads="1"/>
          </p:cNvSpPr>
          <p:nvPr/>
        </p:nvSpPr>
        <p:spPr bwMode="auto">
          <a:xfrm>
            <a:off x="8039515" y="140210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28" name="Line 90"/>
          <p:cNvSpPr>
            <a:spLocks noChangeShapeType="1"/>
          </p:cNvSpPr>
          <p:nvPr/>
        </p:nvSpPr>
        <p:spPr bwMode="auto">
          <a:xfrm>
            <a:off x="2123040" y="2141344"/>
            <a:ext cx="6372225" cy="0"/>
          </a:xfrm>
          <a:prstGeom prst="line">
            <a:avLst/>
          </a:prstGeom>
          <a:noFill/>
          <a:ln w="12700">
            <a:solidFill>
              <a:schemeClr val="tx1"/>
            </a:solidFill>
            <a:round/>
            <a:headEnd type="none" w="sm" len="sm"/>
            <a:tailEnd type="none" w="sm" len="sm"/>
          </a:ln>
          <a:effectLst/>
        </p:spPr>
        <p:txBody>
          <a:bodyPr/>
          <a:lstStyle/>
          <a:p>
            <a:endParaRPr lang="en-US">
              <a:effectLst/>
            </a:endParaRPr>
          </a:p>
        </p:txBody>
      </p:sp>
      <p:sp>
        <p:nvSpPr>
          <p:cNvPr id="127" name="Rectangle 23"/>
          <p:cNvSpPr>
            <a:spLocks noChangeArrowheads="1"/>
          </p:cNvSpPr>
          <p:nvPr/>
        </p:nvSpPr>
        <p:spPr bwMode="auto">
          <a:xfrm>
            <a:off x="1935995" y="1610079"/>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26" name="Rectangle 23"/>
          <p:cNvSpPr>
            <a:spLocks noChangeArrowheads="1"/>
          </p:cNvSpPr>
          <p:nvPr/>
        </p:nvSpPr>
        <p:spPr bwMode="auto">
          <a:xfrm>
            <a:off x="8280695" y="1599919"/>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16" name="Rectangle 23"/>
          <p:cNvSpPr>
            <a:spLocks noChangeArrowheads="1"/>
          </p:cNvSpPr>
          <p:nvPr/>
        </p:nvSpPr>
        <p:spPr bwMode="auto">
          <a:xfrm>
            <a:off x="5133280" y="1617144"/>
            <a:ext cx="357790" cy="757130"/>
          </a:xfrm>
          <a:prstGeom prst="rect">
            <a:avLst/>
          </a:prstGeom>
          <a:noFill/>
          <a:ln w="12700">
            <a:noFill/>
            <a:miter lim="800000"/>
            <a:headEnd type="none" w="sm" len="sm"/>
            <a:tailEnd type="none" w="sm" len="sm"/>
          </a:ln>
          <a:effectLst/>
        </p:spPr>
        <p:txBody>
          <a:bodyPr wrap="none">
            <a:spAutoFit/>
          </a:bodyPr>
          <a:lstStyle/>
          <a:p>
            <a:r>
              <a:rPr lang="en-US" sz="5400" dirty="0" smtClean="0">
                <a:solidFill>
                  <a:schemeClr val="tx2"/>
                </a:solidFill>
                <a:effectLst/>
                <a:latin typeface="Arial" charset="0"/>
                <a:sym typeface="Symbol" pitchFamily="18" charset="2"/>
              </a:rPr>
              <a:t></a:t>
            </a:r>
            <a:endParaRPr lang="en-US" sz="5400" dirty="0">
              <a:solidFill>
                <a:schemeClr val="tx2"/>
              </a:solidFill>
              <a:effectLst/>
              <a:latin typeface="Arial" charset="0"/>
              <a:sym typeface="Symbol" pitchFamily="18" charset="2"/>
            </a:endParaRPr>
          </a:p>
        </p:txBody>
      </p:sp>
      <p:sp>
        <p:nvSpPr>
          <p:cNvPr id="129" name="Line 96"/>
          <p:cNvSpPr>
            <a:spLocks noChangeShapeType="1"/>
          </p:cNvSpPr>
          <p:nvPr/>
        </p:nvSpPr>
        <p:spPr bwMode="auto">
          <a:xfrm flipV="1">
            <a:off x="5325260" y="2358869"/>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0" name="Line 96"/>
          <p:cNvSpPr>
            <a:spLocks noChangeShapeType="1"/>
          </p:cNvSpPr>
          <p:nvPr/>
        </p:nvSpPr>
        <p:spPr bwMode="auto">
          <a:xfrm flipV="1">
            <a:off x="8481982" y="2347496"/>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1" name="Line 96"/>
          <p:cNvSpPr>
            <a:spLocks noChangeShapeType="1"/>
          </p:cNvSpPr>
          <p:nvPr/>
        </p:nvSpPr>
        <p:spPr bwMode="auto">
          <a:xfrm flipV="1">
            <a:off x="3710139" y="2723714"/>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2" name="Line 96"/>
          <p:cNvSpPr>
            <a:spLocks noChangeShapeType="1"/>
          </p:cNvSpPr>
          <p:nvPr/>
        </p:nvSpPr>
        <p:spPr bwMode="auto">
          <a:xfrm flipV="1">
            <a:off x="6903963" y="2731029"/>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3" name="Line 96"/>
          <p:cNvSpPr>
            <a:spLocks noChangeShapeType="1"/>
          </p:cNvSpPr>
          <p:nvPr/>
        </p:nvSpPr>
        <p:spPr bwMode="auto">
          <a:xfrm flipV="1">
            <a:off x="2129893" y="309985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4" name="Line 96"/>
          <p:cNvSpPr>
            <a:spLocks noChangeShapeType="1"/>
          </p:cNvSpPr>
          <p:nvPr/>
        </p:nvSpPr>
        <p:spPr bwMode="auto">
          <a:xfrm flipV="1">
            <a:off x="3702824" y="309985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5" name="Line 96"/>
          <p:cNvSpPr>
            <a:spLocks noChangeShapeType="1"/>
          </p:cNvSpPr>
          <p:nvPr/>
        </p:nvSpPr>
        <p:spPr bwMode="auto">
          <a:xfrm flipV="1">
            <a:off x="5328873" y="309985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6" name="Line 96"/>
          <p:cNvSpPr>
            <a:spLocks noChangeShapeType="1"/>
          </p:cNvSpPr>
          <p:nvPr/>
        </p:nvSpPr>
        <p:spPr bwMode="auto">
          <a:xfrm flipV="1">
            <a:off x="6912195" y="309985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7" name="Line 96"/>
          <p:cNvSpPr>
            <a:spLocks noChangeShapeType="1"/>
          </p:cNvSpPr>
          <p:nvPr/>
        </p:nvSpPr>
        <p:spPr bwMode="auto">
          <a:xfrm flipV="1">
            <a:off x="8485372" y="309985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8" name="Line 96"/>
          <p:cNvSpPr>
            <a:spLocks noChangeShapeType="1"/>
          </p:cNvSpPr>
          <p:nvPr/>
        </p:nvSpPr>
        <p:spPr bwMode="auto">
          <a:xfrm flipV="1">
            <a:off x="2393822" y="3479333"/>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39" name="Line 96"/>
          <p:cNvSpPr>
            <a:spLocks noChangeShapeType="1"/>
          </p:cNvSpPr>
          <p:nvPr/>
        </p:nvSpPr>
        <p:spPr bwMode="auto">
          <a:xfrm flipV="1">
            <a:off x="5597123" y="3473436"/>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0" name="Line 96"/>
          <p:cNvSpPr>
            <a:spLocks noChangeShapeType="1"/>
          </p:cNvSpPr>
          <p:nvPr/>
        </p:nvSpPr>
        <p:spPr bwMode="auto">
          <a:xfrm flipV="1">
            <a:off x="5002349" y="3855987"/>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1" name="Line 96"/>
          <p:cNvSpPr>
            <a:spLocks noChangeShapeType="1"/>
          </p:cNvSpPr>
          <p:nvPr/>
        </p:nvSpPr>
        <p:spPr bwMode="auto">
          <a:xfrm flipV="1">
            <a:off x="8232666" y="385174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2" name="Line 96"/>
          <p:cNvSpPr>
            <a:spLocks noChangeShapeType="1"/>
          </p:cNvSpPr>
          <p:nvPr/>
        </p:nvSpPr>
        <p:spPr bwMode="auto">
          <a:xfrm flipV="1">
            <a:off x="2729738" y="4230968"/>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3" name="Line 96"/>
          <p:cNvSpPr>
            <a:spLocks noChangeShapeType="1"/>
          </p:cNvSpPr>
          <p:nvPr/>
        </p:nvSpPr>
        <p:spPr bwMode="auto">
          <a:xfrm flipV="1">
            <a:off x="5928882" y="4232304"/>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4" name="Line 96"/>
          <p:cNvSpPr>
            <a:spLocks noChangeShapeType="1"/>
          </p:cNvSpPr>
          <p:nvPr/>
        </p:nvSpPr>
        <p:spPr bwMode="auto">
          <a:xfrm flipV="1">
            <a:off x="4686465" y="4600052"/>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5" name="Line 96"/>
          <p:cNvSpPr>
            <a:spLocks noChangeShapeType="1"/>
          </p:cNvSpPr>
          <p:nvPr/>
        </p:nvSpPr>
        <p:spPr bwMode="auto">
          <a:xfrm flipV="1">
            <a:off x="7872892" y="4614682"/>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6" name="Line 96"/>
          <p:cNvSpPr>
            <a:spLocks noChangeShapeType="1"/>
          </p:cNvSpPr>
          <p:nvPr/>
        </p:nvSpPr>
        <p:spPr bwMode="auto">
          <a:xfrm flipV="1">
            <a:off x="3085273" y="4979527"/>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7" name="Line 96"/>
          <p:cNvSpPr>
            <a:spLocks noChangeShapeType="1"/>
          </p:cNvSpPr>
          <p:nvPr/>
        </p:nvSpPr>
        <p:spPr bwMode="auto">
          <a:xfrm flipV="1">
            <a:off x="6296803" y="4988260"/>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8" name="Line 96"/>
          <p:cNvSpPr>
            <a:spLocks noChangeShapeType="1"/>
          </p:cNvSpPr>
          <p:nvPr/>
        </p:nvSpPr>
        <p:spPr bwMode="auto">
          <a:xfrm flipV="1">
            <a:off x="4330848" y="5357344"/>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49" name="Line 96"/>
          <p:cNvSpPr>
            <a:spLocks noChangeShapeType="1"/>
          </p:cNvSpPr>
          <p:nvPr/>
        </p:nvSpPr>
        <p:spPr bwMode="auto">
          <a:xfrm flipV="1">
            <a:off x="7495330" y="5363241"/>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50" name="Line 96"/>
          <p:cNvSpPr>
            <a:spLocks noChangeShapeType="1"/>
          </p:cNvSpPr>
          <p:nvPr/>
        </p:nvSpPr>
        <p:spPr bwMode="auto">
          <a:xfrm flipV="1">
            <a:off x="3404646" y="5745792"/>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51" name="Line 96"/>
          <p:cNvSpPr>
            <a:spLocks noChangeShapeType="1"/>
          </p:cNvSpPr>
          <p:nvPr/>
        </p:nvSpPr>
        <p:spPr bwMode="auto">
          <a:xfrm flipV="1">
            <a:off x="6606535" y="5745792"/>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52" name="Line 96"/>
          <p:cNvSpPr>
            <a:spLocks noChangeShapeType="1"/>
          </p:cNvSpPr>
          <p:nvPr/>
        </p:nvSpPr>
        <p:spPr bwMode="auto">
          <a:xfrm flipV="1">
            <a:off x="4009290" y="6118917"/>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53" name="Line 96"/>
          <p:cNvSpPr>
            <a:spLocks noChangeShapeType="1"/>
          </p:cNvSpPr>
          <p:nvPr/>
        </p:nvSpPr>
        <p:spPr bwMode="auto">
          <a:xfrm flipV="1">
            <a:off x="7209275" y="6109474"/>
            <a:ext cx="0" cy="331932"/>
          </a:xfrm>
          <a:prstGeom prst="line">
            <a:avLst/>
          </a:prstGeom>
          <a:noFill/>
          <a:ln w="57150">
            <a:solidFill>
              <a:schemeClr val="tx2"/>
            </a:solidFill>
            <a:round/>
            <a:headEnd type="none" w="sm" len="sm"/>
            <a:tailEnd type="triangle" w="med" len="med"/>
          </a:ln>
          <a:effectLst/>
        </p:spPr>
        <p:txBody>
          <a:bodyPr/>
          <a:lstStyle/>
          <a:p>
            <a:endParaRPr lang="en-US">
              <a:effectLst/>
            </a:endParaRPr>
          </a:p>
        </p:txBody>
      </p:sp>
      <p:sp>
        <p:nvSpPr>
          <p:cNvPr id="154" name="Text Box 95"/>
          <p:cNvSpPr txBox="1">
            <a:spLocks noChangeArrowheads="1"/>
          </p:cNvSpPr>
          <p:nvPr/>
        </p:nvSpPr>
        <p:spPr bwMode="auto">
          <a:xfrm>
            <a:off x="306308" y="6550539"/>
            <a:ext cx="8332178" cy="313932"/>
          </a:xfrm>
          <a:prstGeom prst="rect">
            <a:avLst/>
          </a:prstGeom>
          <a:noFill/>
          <a:ln w="12700">
            <a:noFill/>
            <a:miter lim="800000"/>
            <a:headEnd type="none" w="sm" len="sm"/>
            <a:tailEnd type="none" w="sm" len="sm"/>
          </a:ln>
          <a:effectLst/>
        </p:spPr>
        <p:txBody>
          <a:bodyPr wrap="square">
            <a:spAutoFit/>
          </a:bodyPr>
          <a:lstStyle/>
          <a:p>
            <a:r>
              <a:rPr lang="en-US" sz="1800" i="1" dirty="0" smtClean="0">
                <a:effectLst/>
                <a:latin typeface="Arial" charset="0"/>
              </a:rPr>
              <a:t>DCAEVT1.soc / DCBEVT1.soc generates </a:t>
            </a:r>
            <a:r>
              <a:rPr lang="en-US" sz="1800" i="1" dirty="0" err="1" smtClean="0">
                <a:effectLst/>
                <a:latin typeface="Arial" charset="0"/>
              </a:rPr>
              <a:t>EPWM</a:t>
            </a:r>
            <a:r>
              <a:rPr lang="en-US" sz="1800" i="1" dirty="0" err="1" smtClean="0">
                <a:solidFill>
                  <a:schemeClr val="tx2"/>
                </a:solidFill>
                <a:effectLst/>
                <a:latin typeface="Arial" charset="0"/>
              </a:rPr>
              <a:t>x</a:t>
            </a:r>
            <a:r>
              <a:rPr lang="en-US" sz="1800" i="1" dirty="0" err="1" smtClean="0">
                <a:effectLst/>
                <a:latin typeface="Arial" charset="0"/>
              </a:rPr>
              <a:t>SOCA</a:t>
            </a:r>
            <a:r>
              <a:rPr lang="en-US" sz="1800" i="1" dirty="0" smtClean="0">
                <a:effectLst/>
                <a:latin typeface="Arial" charset="0"/>
              </a:rPr>
              <a:t>/B pulse  (</a:t>
            </a:r>
            <a:r>
              <a:rPr lang="en-US" sz="1800" i="1" dirty="0" smtClean="0">
                <a:solidFill>
                  <a:schemeClr val="tx2"/>
                </a:solidFill>
                <a:effectLst/>
                <a:latin typeface="Arial" charset="0"/>
              </a:rPr>
              <a:t>x</a:t>
            </a:r>
            <a:r>
              <a:rPr lang="en-US" sz="1800" i="1" dirty="0" smtClean="0">
                <a:effectLst/>
                <a:latin typeface="Arial" charset="0"/>
              </a:rPr>
              <a:t> = 1 to 8)</a:t>
            </a:r>
            <a:endParaRPr lang="en-US" sz="1800" i="1" dirty="0">
              <a:effectLst/>
              <a:latin typeface="Arial" charset="0"/>
            </a:endParaRPr>
          </a:p>
        </p:txBody>
      </p:sp>
    </p:spTree>
    <p:custDataLst>
      <p:tags r:id="rId1"/>
    </p:custDataLst>
    <p:extLst>
      <p:ext uri="{BB962C8B-B14F-4D97-AF65-F5344CB8AC3E}">
        <p14:creationId xmlns:p14="http://schemas.microsoft.com/office/powerpoint/2010/main" val="27066544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Event-Trigger </a:t>
            </a:r>
            <a:r>
              <a:rPr lang="en-US" dirty="0" err="1" smtClean="0"/>
              <a:t>Driverlib</a:t>
            </a:r>
            <a:r>
              <a:rPr lang="en-US" dirty="0" smtClean="0"/>
              <a:t> Functions</a:t>
            </a:r>
            <a:endParaRPr lang="en-US" dirty="0"/>
          </a:p>
        </p:txBody>
      </p:sp>
      <p:sp>
        <p:nvSpPr>
          <p:cNvPr id="3" name="Content Placeholder 2"/>
          <p:cNvSpPr txBox="1">
            <a:spLocks/>
          </p:cNvSpPr>
          <p:nvPr/>
        </p:nvSpPr>
        <p:spPr>
          <a:xfrm>
            <a:off x="312683" y="780669"/>
            <a:ext cx="8517038" cy="2951911"/>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100"/>
              </a:spcAft>
            </a:pPr>
            <a:r>
              <a:rPr lang="en-US" sz="2000" dirty="0" smtClean="0">
                <a:latin typeface="Arial" panose="020B0604020202020204" pitchFamily="34" charset="0"/>
                <a:cs typeface="Arial" panose="020B0604020202020204" pitchFamily="34" charset="0"/>
              </a:rPr>
              <a:t>Enable / disable Event-Trigger ADC SOC</a:t>
            </a:r>
            <a:endParaRPr lang="en-US" sz="2000" dirty="0">
              <a:latin typeface="Arial" panose="020B0604020202020204" pitchFamily="34" charset="0"/>
              <a:cs typeface="Arial" panose="020B0604020202020204" pitchFamily="34" charset="0"/>
            </a:endParaRP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smtClean="0">
                <a:solidFill>
                  <a:schemeClr val="accent4">
                    <a:lumMod val="75000"/>
                  </a:schemeClr>
                </a:solidFill>
                <a:latin typeface="Arial" panose="020B0604020202020204" pitchFamily="34" charset="0"/>
                <a:cs typeface="Arial" panose="020B0604020202020204" pitchFamily="34" charset="0"/>
              </a:rPr>
              <a:t>EPWM_</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enable</a:t>
            </a:r>
            <a:r>
              <a:rPr lang="en-US" sz="2000" dirty="0" err="1"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disable</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ADCTrigger</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adcSOCType</a:t>
            </a:r>
            <a:r>
              <a:rPr lang="en-US" sz="2000" dirty="0" smtClean="0">
                <a:solidFill>
                  <a:schemeClr val="accent4">
                    <a:lumMod val="75000"/>
                  </a:schemeClr>
                </a:solidFill>
                <a:latin typeface="Arial" panose="020B0604020202020204" pitchFamily="34" charset="0"/>
                <a:cs typeface="Arial" panose="020B0604020202020204" pitchFamily="34" charset="0"/>
              </a:rPr>
              <a:t>);</a:t>
            </a:r>
            <a:endParaRPr lang="en-US" sz="2000" dirty="0">
              <a:solidFill>
                <a:schemeClr val="accent4">
                  <a:lumMod val="75000"/>
                </a:schemeClr>
              </a:solidFill>
              <a:latin typeface="Arial" panose="020B0604020202020204" pitchFamily="34" charset="0"/>
              <a:cs typeface="Arial" panose="020B0604020202020204" pitchFamily="34" charset="0"/>
            </a:endParaRPr>
          </a:p>
          <a:p>
            <a:pPr marL="0" indent="0" fontAlgn="auto">
              <a:lnSpc>
                <a:spcPct val="100000"/>
              </a:lnSpc>
              <a:spcBef>
                <a:spcPts val="0"/>
              </a:spcBef>
              <a:spcAft>
                <a:spcPts val="100"/>
              </a:spcAft>
              <a:buNone/>
            </a:pPr>
            <a:endParaRPr lang="en-US" sz="2000" dirty="0" smtClean="0"/>
          </a:p>
          <a:p>
            <a:pPr fontAlgn="auto">
              <a:lnSpc>
                <a:spcPct val="100000"/>
              </a:lnSpc>
              <a:spcBef>
                <a:spcPts val="0"/>
              </a:spcBef>
              <a:spcAft>
                <a:spcPts val="100"/>
              </a:spcAft>
            </a:pPr>
            <a:r>
              <a:rPr lang="en-US" sz="2000" dirty="0" smtClean="0"/>
              <a:t>Set Event-Trigger ADC SOC source</a:t>
            </a:r>
          </a:p>
          <a:p>
            <a:pPr marL="0" indent="0" fontAlgn="auto">
              <a:lnSpc>
                <a:spcPct val="100000"/>
              </a:lnSpc>
              <a:spcBef>
                <a:spcPts val="0"/>
              </a:spcBef>
              <a:spcAft>
                <a:spcPts val="100"/>
              </a:spcAft>
              <a:buNone/>
            </a:pP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EPWM_setADCTriggerSource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adcSOCType</a:t>
            </a:r>
            <a:r>
              <a:rPr lang="en-US" sz="2000" dirty="0" smtClean="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socSource</a:t>
            </a:r>
            <a:r>
              <a:rPr lang="en-US" sz="2000" dirty="0" smtClean="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smtClean="0"/>
          </a:p>
          <a:p>
            <a:pPr fontAlgn="auto">
              <a:lnSpc>
                <a:spcPct val="100000"/>
              </a:lnSpc>
              <a:spcBef>
                <a:spcPts val="0"/>
              </a:spcBef>
              <a:spcAft>
                <a:spcPts val="100"/>
              </a:spcAft>
            </a:pPr>
            <a:r>
              <a:rPr lang="en-US" sz="2000" dirty="0" smtClean="0"/>
              <a:t>Set Event-Trigger ADC SOC </a:t>
            </a:r>
            <a:r>
              <a:rPr lang="en-US" sz="2000" dirty="0" err="1" smtClean="0"/>
              <a:t>prescale</a:t>
            </a:r>
            <a:endParaRPr lang="en-US" sz="2000" dirty="0"/>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EPWM_setADCTriggerEventPrescale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a:solidFill>
                  <a:srgbClr val="00B050"/>
                </a:solidFill>
                <a:latin typeface="Arial" pitchFamily="34" charset="0"/>
                <a:cs typeface="Arial" pitchFamily="34" charset="0"/>
              </a:rPr>
              <a:t>adcSOCType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smtClean="0">
                <a:solidFill>
                  <a:srgbClr val="00B050"/>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preScaleCount</a:t>
            </a:r>
            <a:r>
              <a:rPr lang="en-US" sz="2000" dirty="0" smtClean="0">
                <a:solidFill>
                  <a:schemeClr val="accent4">
                    <a:lumMod val="75000"/>
                  </a:schemeClr>
                </a:solidFill>
                <a:latin typeface="Arial" pitchFamily="34" charset="0"/>
                <a:cs typeface="Arial" pitchFamily="34" charset="0"/>
              </a:rPr>
              <a:t>);</a:t>
            </a:r>
            <a:endParaRPr lang="en-US" sz="2000" dirty="0" smtClean="0"/>
          </a:p>
        </p:txBody>
      </p:sp>
      <p:sp>
        <p:nvSpPr>
          <p:cNvPr id="4" name="Content Placeholder 2"/>
          <p:cNvSpPr txBox="1">
            <a:spLocks/>
          </p:cNvSpPr>
          <p:nvPr/>
        </p:nvSpPr>
        <p:spPr>
          <a:xfrm>
            <a:off x="313493" y="3884370"/>
            <a:ext cx="8516228" cy="2741396"/>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is the </a:t>
            </a:r>
            <a:r>
              <a:rPr lang="en-US" sz="1800" b="0" dirty="0" err="1" smtClean="0"/>
              <a:t>ePWM</a:t>
            </a:r>
            <a:r>
              <a:rPr lang="en-US" sz="1800" b="0" dirty="0" smtClean="0"/>
              <a:t> base address: </a:t>
            </a:r>
            <a:r>
              <a:rPr lang="en-US" sz="1800" b="0" dirty="0" err="1" smtClean="0"/>
              <a:t>EPWM</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8)</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adcSOCType</a:t>
            </a:r>
            <a:r>
              <a:rPr lang="en-US" sz="1800" b="0" dirty="0" smtClean="0">
                <a:sym typeface="Wingdings" panose="05000000000000000000" pitchFamily="2" charset="2"/>
              </a:rPr>
              <a:t> </a:t>
            </a:r>
            <a:r>
              <a:rPr lang="en-US" sz="1800" b="0" dirty="0">
                <a:sym typeface="Wingdings" panose="05000000000000000000" pitchFamily="2" charset="2"/>
              </a:rPr>
              <a:t>value </a:t>
            </a:r>
            <a:r>
              <a:rPr lang="en-US" sz="1800" b="0" dirty="0" smtClean="0">
                <a:sym typeface="Wingdings" panose="05000000000000000000" pitchFamily="2" charset="2"/>
              </a:rPr>
              <a:t>is</a:t>
            </a:r>
            <a:r>
              <a:rPr lang="en-US" sz="1800" b="0" dirty="0">
                <a:sym typeface="Wingdings" panose="05000000000000000000" pitchFamily="2" charset="2"/>
              </a:rPr>
              <a:t>: </a:t>
            </a:r>
            <a:r>
              <a:rPr lang="en-US" sz="1800" b="0" dirty="0" err="1" smtClean="0">
                <a:sym typeface="Wingdings" panose="05000000000000000000" pitchFamily="2" charset="2"/>
              </a:rPr>
              <a:t>EPWM_SOC_</a:t>
            </a:r>
            <a:r>
              <a:rPr lang="en-US" sz="1800" b="0" dirty="0" err="1" smtClean="0">
                <a:solidFill>
                  <a:srgbClr val="FF0000"/>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rgbClr val="FF0000"/>
                </a:solidFill>
                <a:sym typeface="Wingdings" panose="05000000000000000000" pitchFamily="2" charset="2"/>
              </a:rPr>
              <a:t>x</a:t>
            </a:r>
            <a:r>
              <a:rPr lang="en-US" sz="1800" b="0" dirty="0" smtClean="0">
                <a:sym typeface="Wingdings" panose="05000000000000000000" pitchFamily="2" charset="2"/>
              </a:rPr>
              <a:t> = A or B)</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socSource</a:t>
            </a:r>
            <a:r>
              <a:rPr lang="en-US" sz="1800" b="0" dirty="0" smtClean="0">
                <a:sym typeface="Wingdings" panose="05000000000000000000" pitchFamily="2" charset="2"/>
              </a:rPr>
              <a:t> value is:</a:t>
            </a:r>
          </a:p>
          <a:p>
            <a:pPr marL="1257300" lvl="4" indent="-342900" fontAlgn="auto">
              <a:lnSpc>
                <a:spcPct val="100000"/>
              </a:lnSpc>
              <a:spcAft>
                <a:spcPts val="0"/>
              </a:spcAft>
            </a:pPr>
            <a:r>
              <a:rPr lang="en-US" sz="1800" b="0" dirty="0" smtClean="0">
                <a:sym typeface="Wingdings" panose="05000000000000000000" pitchFamily="2" charset="2"/>
              </a:rPr>
              <a:t>EPWM_SOC_DC</a:t>
            </a:r>
            <a:r>
              <a:rPr lang="en-US" sz="1800" b="0" dirty="0" smtClean="0">
                <a:solidFill>
                  <a:schemeClr val="tx2"/>
                </a:solidFill>
                <a:sym typeface="Wingdings" panose="05000000000000000000" pitchFamily="2" charset="2"/>
              </a:rPr>
              <a:t>x</a:t>
            </a:r>
            <a:r>
              <a:rPr lang="en-US" sz="1800" b="0" dirty="0">
                <a:sym typeface="Wingdings" panose="05000000000000000000" pitchFamily="2" charset="2"/>
              </a:rPr>
              <a:t>EVT1 </a:t>
            </a:r>
            <a:r>
              <a:rPr lang="en-US" sz="1800" b="0" dirty="0" smtClean="0">
                <a:sym typeface="Wingdings" panose="05000000000000000000" pitchFamily="2" charset="2"/>
              </a:rPr>
              <a:t> (</a:t>
            </a:r>
            <a:r>
              <a:rPr lang="en-US" sz="1800" b="0" dirty="0">
                <a:solidFill>
                  <a:srgbClr val="FF0000"/>
                </a:solidFill>
                <a:sym typeface="Wingdings" panose="05000000000000000000" pitchFamily="2" charset="2"/>
              </a:rPr>
              <a:t>x</a:t>
            </a:r>
            <a:r>
              <a:rPr lang="en-US" sz="1800" b="0" dirty="0">
                <a:sym typeface="Wingdings" panose="05000000000000000000" pitchFamily="2" charset="2"/>
              </a:rPr>
              <a:t> = A or B)</a:t>
            </a:r>
            <a:endParaRPr lang="en-US" sz="1800" b="0" dirty="0" smtClean="0">
              <a:sym typeface="Wingdings" panose="05000000000000000000" pitchFamily="2" charset="2"/>
            </a:endParaRPr>
          </a:p>
          <a:p>
            <a:pPr marL="1257300" lvl="4" indent="-342900" fontAlgn="auto">
              <a:lnSpc>
                <a:spcPct val="100000"/>
              </a:lnSpc>
              <a:spcAft>
                <a:spcPts val="0"/>
              </a:spcAft>
            </a:pPr>
            <a:r>
              <a:rPr lang="en-US" sz="1800" b="0" dirty="0" err="1" smtClean="0">
                <a:sym typeface="Wingdings" panose="05000000000000000000" pitchFamily="2" charset="2"/>
              </a:rPr>
              <a:t>EPWM_SOC_TBCTR_</a:t>
            </a:r>
            <a:r>
              <a:rPr lang="en-US" sz="1800" b="0" dirty="0" err="1" smtClean="0">
                <a:solidFill>
                  <a:schemeClr val="tx2"/>
                </a:solidFill>
                <a:sym typeface="Wingdings" panose="05000000000000000000" pitchFamily="2" charset="2"/>
              </a:rPr>
              <a:t>x</a:t>
            </a:r>
            <a:r>
              <a:rPr lang="en-US" sz="1800" b="0" dirty="0">
                <a:sym typeface="Wingdings" panose="05000000000000000000" pitchFamily="2" charset="2"/>
              </a:rPr>
              <a:t>  (</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ZERO, PERIOD, </a:t>
            </a:r>
            <a:r>
              <a:rPr lang="en-US" sz="1800" b="0" dirty="0" smtClean="0">
                <a:sym typeface="Wingdings" panose="05000000000000000000" pitchFamily="2" charset="2"/>
              </a:rPr>
              <a:t>ZERO_OR_PERIOD)</a:t>
            </a:r>
          </a:p>
          <a:p>
            <a:pPr marL="1257300" lvl="4" indent="-342900" fontAlgn="auto">
              <a:lnSpc>
                <a:spcPct val="100000"/>
              </a:lnSpc>
              <a:spcAft>
                <a:spcPts val="0"/>
              </a:spcAft>
            </a:pPr>
            <a:r>
              <a:rPr lang="en-US" sz="1800" b="0" dirty="0" err="1" smtClean="0">
                <a:sym typeface="Wingdings" panose="05000000000000000000" pitchFamily="2" charset="2"/>
              </a:rPr>
              <a:t>EPWM_SOC_TBCTR_U_CMP</a:t>
            </a:r>
            <a:r>
              <a:rPr lang="en-US" sz="1800" b="0" dirty="0" err="1" smtClean="0">
                <a:solidFill>
                  <a:srgbClr val="FF0000"/>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A, B, C, or D)</a:t>
            </a:r>
          </a:p>
          <a:p>
            <a:pPr marL="1257300" lvl="4" indent="-342900" fontAlgn="auto">
              <a:lnSpc>
                <a:spcPct val="100000"/>
              </a:lnSpc>
              <a:spcAft>
                <a:spcPts val="0"/>
              </a:spcAft>
            </a:pPr>
            <a:r>
              <a:rPr lang="en-US" sz="1800" b="0" dirty="0" err="1" smtClean="0">
                <a:sym typeface="Wingdings" panose="05000000000000000000" pitchFamily="2" charset="2"/>
              </a:rPr>
              <a:t>EPWM_SOC_TBCTR_D_CMP</a:t>
            </a:r>
            <a:r>
              <a:rPr lang="en-US" sz="1800" b="0" dirty="0" err="1" smtClean="0">
                <a:solidFill>
                  <a:srgbClr val="FF0000"/>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A, B, C, or D)</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preScaleCount</a:t>
            </a:r>
            <a:r>
              <a:rPr lang="en-US" sz="1800" b="0" dirty="0" smtClean="0">
                <a:sym typeface="Wingdings" panose="05000000000000000000" pitchFamily="2" charset="2"/>
              </a:rPr>
              <a:t> value is: 1 to 15 (0 disables the </a:t>
            </a:r>
            <a:r>
              <a:rPr lang="en-US" sz="1800" b="0" dirty="0" err="1" smtClean="0">
                <a:sym typeface="Wingdings" panose="05000000000000000000" pitchFamily="2" charset="2"/>
              </a:rPr>
              <a:t>prescale</a:t>
            </a:r>
            <a:r>
              <a:rPr lang="en-US" sz="1800" b="0" dirty="0" smtClean="0">
                <a:sym typeface="Wingdings" panose="05000000000000000000" pitchFamily="2" charset="2"/>
              </a:rPr>
              <a:t>)</a:t>
            </a:r>
          </a:p>
          <a:p>
            <a:pPr marL="342900" lvl="2" indent="-342900" fontAlgn="auto">
              <a:lnSpc>
                <a:spcPct val="100000"/>
              </a:lnSpc>
              <a:spcAft>
                <a:spcPts val="0"/>
              </a:spcAft>
            </a:pPr>
            <a:endParaRPr lang="en-US" sz="2000" b="0" dirty="0" smtClean="0">
              <a:sym typeface="Wingdings" panose="05000000000000000000" pitchFamily="2" charset="2"/>
            </a:endParaRPr>
          </a:p>
          <a:p>
            <a:pPr marL="342900" lvl="2" indent="-342900" fontAlgn="auto">
              <a:lnSpc>
                <a:spcPct val="100000"/>
              </a:lnSpc>
              <a:spcAft>
                <a:spcPts val="0"/>
              </a:spcAft>
            </a:pPr>
            <a:endParaRPr lang="en-US" sz="1800" b="0" dirty="0">
              <a:sym typeface="Wingdings" panose="05000000000000000000" pitchFamily="2" charset="2"/>
            </a:endParaRPr>
          </a:p>
        </p:txBody>
      </p:sp>
    </p:spTree>
    <p:extLst>
      <p:ext uri="{BB962C8B-B14F-4D97-AF65-F5344CB8AC3E}">
        <p14:creationId xmlns:p14="http://schemas.microsoft.com/office/powerpoint/2010/main" val="211302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Event-Trigger </a:t>
            </a:r>
            <a:r>
              <a:rPr lang="en-US" dirty="0" err="1" smtClean="0"/>
              <a:t>Driverlib</a:t>
            </a:r>
            <a:r>
              <a:rPr lang="en-US" dirty="0" smtClean="0"/>
              <a:t> Functions</a:t>
            </a:r>
            <a:endParaRPr lang="en-US" dirty="0"/>
          </a:p>
        </p:txBody>
      </p:sp>
      <p:sp>
        <p:nvSpPr>
          <p:cNvPr id="3" name="Content Placeholder 2"/>
          <p:cNvSpPr txBox="1">
            <a:spLocks/>
          </p:cNvSpPr>
          <p:nvPr/>
        </p:nvSpPr>
        <p:spPr>
          <a:xfrm>
            <a:off x="347026" y="1000360"/>
            <a:ext cx="8441144" cy="2656325"/>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100"/>
              </a:spcAft>
            </a:pPr>
            <a:r>
              <a:rPr lang="en-US" sz="2000" dirty="0" smtClean="0">
                <a:latin typeface="Arial" panose="020B0604020202020204" pitchFamily="34" charset="0"/>
                <a:cs typeface="Arial" panose="020B0604020202020204" pitchFamily="34" charset="0"/>
              </a:rPr>
              <a:t>Enable / disable Event-Trigger interrupt</a:t>
            </a:r>
            <a:endParaRPr lang="en-US" sz="2000" dirty="0">
              <a:latin typeface="Arial" panose="020B0604020202020204" pitchFamily="34" charset="0"/>
              <a:cs typeface="Arial" panose="020B0604020202020204" pitchFamily="34" charset="0"/>
            </a:endParaRP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smtClean="0">
                <a:solidFill>
                  <a:schemeClr val="accent4">
                    <a:lumMod val="75000"/>
                  </a:schemeClr>
                </a:solidFill>
                <a:latin typeface="Arial" panose="020B0604020202020204" pitchFamily="34" charset="0"/>
                <a:cs typeface="Arial" panose="020B0604020202020204" pitchFamily="34" charset="0"/>
              </a:rPr>
              <a:t>EPWM_</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enable</a:t>
            </a:r>
            <a:r>
              <a:rPr lang="en-US" sz="2000" dirty="0" err="1"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disable</a:t>
            </a:r>
            <a:r>
              <a:rPr lang="en-US" sz="2000" dirty="0" smtClean="0">
                <a:latin typeface="Arial" panose="020B0604020202020204" pitchFamily="34" charset="0"/>
                <a:cs typeface="Arial" panose="020B0604020202020204" pitchFamily="34" charset="0"/>
              </a:rPr>
              <a:t>]</a:t>
            </a:r>
            <a:r>
              <a:rPr lang="en-US" sz="2000" dirty="0" smtClean="0">
                <a:solidFill>
                  <a:schemeClr val="accent4">
                    <a:lumMod val="75000"/>
                  </a:schemeClr>
                </a:solidFill>
                <a:latin typeface="Arial" panose="020B0604020202020204" pitchFamily="34" charset="0"/>
                <a:cs typeface="Arial" panose="020B0604020202020204" pitchFamily="34" charset="0"/>
              </a:rPr>
              <a:t>Interrupt(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smtClean="0">
                <a:solidFill>
                  <a:schemeClr val="accent4">
                    <a:lumMod val="75000"/>
                  </a:schemeClr>
                </a:solidFill>
                <a:latin typeface="Arial" panose="020B0604020202020204" pitchFamily="34" charset="0"/>
                <a:cs typeface="Arial" panose="020B0604020202020204" pitchFamily="34" charset="0"/>
              </a:rPr>
              <a:t>);</a:t>
            </a:r>
            <a:endParaRPr lang="en-US" sz="2000" dirty="0">
              <a:solidFill>
                <a:schemeClr val="accent4">
                  <a:lumMod val="75000"/>
                </a:schemeClr>
              </a:solidFill>
              <a:latin typeface="Arial" panose="020B0604020202020204" pitchFamily="34" charset="0"/>
              <a:cs typeface="Arial" panose="020B0604020202020204" pitchFamily="34" charset="0"/>
            </a:endParaRPr>
          </a:p>
          <a:p>
            <a:pPr marL="0" indent="0" fontAlgn="auto">
              <a:lnSpc>
                <a:spcPct val="100000"/>
              </a:lnSpc>
              <a:spcBef>
                <a:spcPts val="0"/>
              </a:spcBef>
              <a:spcAft>
                <a:spcPts val="100"/>
              </a:spcAft>
              <a:buNone/>
            </a:pPr>
            <a:endParaRPr lang="en-US" sz="2000" dirty="0" smtClean="0"/>
          </a:p>
          <a:p>
            <a:pPr fontAlgn="auto">
              <a:lnSpc>
                <a:spcPct val="100000"/>
              </a:lnSpc>
              <a:spcBef>
                <a:spcPts val="0"/>
              </a:spcBef>
              <a:spcAft>
                <a:spcPts val="100"/>
              </a:spcAft>
            </a:pPr>
            <a:r>
              <a:rPr lang="en-US" sz="2000" dirty="0" smtClean="0"/>
              <a:t>Set Event-Trigger interrupt source</a:t>
            </a:r>
          </a:p>
          <a:p>
            <a:pPr marL="0" indent="0" fontAlgn="auto">
              <a:lnSpc>
                <a:spcPct val="100000"/>
              </a:lnSpc>
              <a:spcBef>
                <a:spcPts val="0"/>
              </a:spcBef>
              <a:spcAft>
                <a:spcPts val="100"/>
              </a:spcAft>
              <a:buNone/>
            </a:pP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EPWM_setInterruptSource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interruptSource</a:t>
            </a:r>
            <a:r>
              <a:rPr lang="en-US" sz="2000" dirty="0" smtClean="0">
                <a:solidFill>
                  <a:schemeClr val="accent4">
                    <a:lumMod val="75000"/>
                  </a:schemeClr>
                </a:solidFill>
                <a:latin typeface="Arial" pitchFamily="34" charset="0"/>
                <a:cs typeface="Arial" pitchFamily="34" charset="0"/>
              </a:rPr>
              <a:t>);</a:t>
            </a:r>
          </a:p>
          <a:p>
            <a:pPr marL="0" indent="0" fontAlgn="auto">
              <a:lnSpc>
                <a:spcPct val="100000"/>
              </a:lnSpc>
              <a:spcBef>
                <a:spcPts val="0"/>
              </a:spcBef>
              <a:spcAft>
                <a:spcPts val="100"/>
              </a:spcAft>
              <a:buNone/>
            </a:pPr>
            <a:endParaRPr lang="en-US" sz="2000" dirty="0" smtClean="0"/>
          </a:p>
          <a:p>
            <a:pPr fontAlgn="auto">
              <a:lnSpc>
                <a:spcPct val="100000"/>
              </a:lnSpc>
              <a:spcBef>
                <a:spcPts val="0"/>
              </a:spcBef>
              <a:spcAft>
                <a:spcPts val="100"/>
              </a:spcAft>
            </a:pPr>
            <a:r>
              <a:rPr lang="en-US" sz="2000" dirty="0" smtClean="0"/>
              <a:t>Set Event-Trigger interrupt event counts</a:t>
            </a:r>
            <a:endParaRPr lang="en-US" sz="2000" dirty="0"/>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EPWM_setInterruptEventCount</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itchFamily="34" charset="0"/>
                <a:cs typeface="Arial" pitchFamily="34" charset="0"/>
              </a:rPr>
              <a:t>base</a:t>
            </a:r>
            <a:r>
              <a:rPr lang="en-US" sz="2000" dirty="0">
                <a:solidFill>
                  <a:schemeClr val="accent4">
                    <a:lumMod val="75000"/>
                  </a:schemeClr>
                </a:solidFill>
                <a:latin typeface="Arial" pitchFamily="34" charset="0"/>
                <a:cs typeface="Arial" pitchFamily="34" charset="0"/>
              </a:rPr>
              <a:t>,</a:t>
            </a:r>
            <a:r>
              <a:rPr lang="en-US" sz="2000" b="0" i="1" dirty="0">
                <a:solidFill>
                  <a:srgbClr val="00B050"/>
                </a:solidFill>
                <a:latin typeface="Arial" pitchFamily="34" charset="0"/>
                <a:cs typeface="Arial" pitchFamily="34" charset="0"/>
              </a:rPr>
              <a:t> </a:t>
            </a:r>
            <a:r>
              <a:rPr lang="en-US" sz="2000" b="0" i="1" dirty="0" err="1" smtClean="0">
                <a:solidFill>
                  <a:srgbClr val="00B050"/>
                </a:solidFill>
                <a:latin typeface="Arial" pitchFamily="34" charset="0"/>
                <a:cs typeface="Arial" pitchFamily="34" charset="0"/>
              </a:rPr>
              <a:t>eventCount</a:t>
            </a:r>
            <a:r>
              <a:rPr lang="en-US" sz="2000" dirty="0" smtClean="0">
                <a:solidFill>
                  <a:schemeClr val="accent4">
                    <a:lumMod val="75000"/>
                  </a:schemeClr>
                </a:solidFill>
                <a:latin typeface="Arial" pitchFamily="34" charset="0"/>
                <a:cs typeface="Arial" pitchFamily="34" charset="0"/>
              </a:rPr>
              <a:t>);</a:t>
            </a:r>
            <a:endParaRPr lang="en-US" sz="2000" dirty="0" smtClean="0"/>
          </a:p>
        </p:txBody>
      </p:sp>
      <p:sp>
        <p:nvSpPr>
          <p:cNvPr id="4" name="Content Placeholder 2"/>
          <p:cNvSpPr txBox="1">
            <a:spLocks/>
          </p:cNvSpPr>
          <p:nvPr/>
        </p:nvSpPr>
        <p:spPr>
          <a:xfrm>
            <a:off x="347837" y="3960265"/>
            <a:ext cx="8440333" cy="2352745"/>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is the </a:t>
            </a:r>
            <a:r>
              <a:rPr lang="en-US" sz="1800" b="0" dirty="0" err="1" smtClean="0"/>
              <a:t>ePWM</a:t>
            </a:r>
            <a:r>
              <a:rPr lang="en-US" sz="1800" b="0" dirty="0" smtClean="0"/>
              <a:t> base address: </a:t>
            </a:r>
            <a:r>
              <a:rPr lang="en-US" sz="1800" b="0" dirty="0" err="1" smtClean="0"/>
              <a:t>EPWM</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8)</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interruptSource</a:t>
            </a:r>
            <a:r>
              <a:rPr lang="en-US" sz="1800" b="0" dirty="0" smtClean="0">
                <a:sym typeface="Wingdings" panose="05000000000000000000" pitchFamily="2" charset="2"/>
              </a:rPr>
              <a:t> value is:</a:t>
            </a:r>
          </a:p>
          <a:p>
            <a:pPr marL="1257300" lvl="4" indent="-342900" fontAlgn="auto">
              <a:lnSpc>
                <a:spcPct val="100000"/>
              </a:lnSpc>
              <a:spcAft>
                <a:spcPts val="0"/>
              </a:spcAft>
            </a:pPr>
            <a:r>
              <a:rPr lang="en-US" sz="1800" b="0" dirty="0" err="1" smtClean="0">
                <a:sym typeface="Wingdings" panose="05000000000000000000" pitchFamily="2" charset="2"/>
              </a:rPr>
              <a:t>EPWM_INT_TBCTR_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ZERO, PERIOD, </a:t>
            </a:r>
            <a:r>
              <a:rPr lang="en-US" sz="1800" b="0" dirty="0" smtClean="0">
                <a:sym typeface="Wingdings" panose="05000000000000000000" pitchFamily="2" charset="2"/>
              </a:rPr>
              <a:t>ZERO_OR_PERIOD)</a:t>
            </a:r>
          </a:p>
          <a:p>
            <a:pPr marL="1257300" lvl="4" indent="-342900" fontAlgn="auto">
              <a:lnSpc>
                <a:spcPct val="100000"/>
              </a:lnSpc>
              <a:spcAft>
                <a:spcPts val="0"/>
              </a:spcAft>
            </a:pPr>
            <a:r>
              <a:rPr lang="en-US" sz="1800" b="0" dirty="0" err="1" smtClean="0">
                <a:sym typeface="Wingdings" panose="05000000000000000000" pitchFamily="2" charset="2"/>
              </a:rPr>
              <a:t>EPWM_INT_TBCTR_U_CMP</a:t>
            </a:r>
            <a:r>
              <a:rPr lang="en-US" sz="1800" b="0" dirty="0" err="1" smtClean="0">
                <a:solidFill>
                  <a:srgbClr val="FF0000"/>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A, B, C, or D)</a:t>
            </a:r>
          </a:p>
          <a:p>
            <a:pPr marL="1257300" lvl="4" indent="-342900" fontAlgn="auto">
              <a:lnSpc>
                <a:spcPct val="100000"/>
              </a:lnSpc>
              <a:spcAft>
                <a:spcPts val="0"/>
              </a:spcAft>
            </a:pPr>
            <a:r>
              <a:rPr lang="en-US" sz="1800" b="0" dirty="0" err="1" smtClean="0">
                <a:sym typeface="Wingdings" panose="05000000000000000000" pitchFamily="2" charset="2"/>
              </a:rPr>
              <a:t>EPWM_INT_TBCTR_D_CMP</a:t>
            </a:r>
            <a:r>
              <a:rPr lang="en-US" sz="1800" b="0" dirty="0" err="1" smtClean="0">
                <a:solidFill>
                  <a:srgbClr val="FF0000"/>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A, B, C, or D)</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eventCount</a:t>
            </a:r>
            <a:r>
              <a:rPr lang="en-US" sz="1800" b="0" dirty="0" smtClean="0">
                <a:sym typeface="Wingdings" panose="05000000000000000000" pitchFamily="2" charset="2"/>
              </a:rPr>
              <a:t> maximum value is: </a:t>
            </a:r>
            <a:r>
              <a:rPr lang="en-US" sz="1800" b="0" dirty="0">
                <a:sym typeface="Wingdings" panose="05000000000000000000" pitchFamily="2" charset="2"/>
              </a:rPr>
              <a:t>15 </a:t>
            </a:r>
            <a:r>
              <a:rPr lang="en-US" sz="1800" b="0" dirty="0" smtClean="0">
                <a:sym typeface="Wingdings" panose="05000000000000000000" pitchFamily="2" charset="2"/>
              </a:rPr>
              <a:t>(Determines </a:t>
            </a:r>
            <a:r>
              <a:rPr lang="en-US" sz="1800" b="0" dirty="0">
                <a:sym typeface="Wingdings" panose="05000000000000000000" pitchFamily="2" charset="2"/>
              </a:rPr>
              <a:t>the number of events that </a:t>
            </a:r>
            <a:r>
              <a:rPr lang="en-US" sz="1800" b="0" dirty="0" smtClean="0">
                <a:sym typeface="Wingdings" panose="05000000000000000000" pitchFamily="2" charset="2"/>
              </a:rPr>
              <a:t>					have to occur </a:t>
            </a:r>
            <a:r>
              <a:rPr lang="en-US" sz="1800" b="0" dirty="0">
                <a:sym typeface="Wingdings" panose="05000000000000000000" pitchFamily="2" charset="2"/>
              </a:rPr>
              <a:t>before an interrupt is issued</a:t>
            </a:r>
            <a:r>
              <a:rPr lang="en-US" sz="1800" b="0" dirty="0" smtClean="0">
                <a:sym typeface="Wingdings" panose="05000000000000000000" pitchFamily="2" charset="2"/>
              </a:rPr>
              <a:t>)</a:t>
            </a:r>
            <a:endParaRPr lang="en-US" sz="1800" b="0" dirty="0">
              <a:sym typeface="Wingdings" panose="05000000000000000000" pitchFamily="2" charset="2"/>
            </a:endParaRPr>
          </a:p>
        </p:txBody>
      </p:sp>
    </p:spTree>
    <p:extLst>
      <p:ext uri="{BB962C8B-B14F-4D97-AF65-F5344CB8AC3E}">
        <p14:creationId xmlns:p14="http://schemas.microsoft.com/office/powerpoint/2010/main" val="2595686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Rectangle 4"/>
          <p:cNvSpPr>
            <a:spLocks noGrp="1" noChangeArrowheads="1"/>
          </p:cNvSpPr>
          <p:nvPr>
            <p:ph type="title"/>
          </p:nvPr>
        </p:nvSpPr>
        <p:spPr/>
        <p:txBody>
          <a:bodyPr>
            <a:normAutofit/>
          </a:bodyPr>
          <a:lstStyle/>
          <a:p>
            <a:r>
              <a:rPr lang="en-US" dirty="0" err="1"/>
              <a:t>ePWM</a:t>
            </a:r>
            <a:r>
              <a:rPr lang="en-US" dirty="0"/>
              <a:t> Module Signals and Connections</a:t>
            </a:r>
          </a:p>
        </p:txBody>
      </p:sp>
      <p:sp>
        <p:nvSpPr>
          <p:cNvPr id="364551" name="AutoShape 7"/>
          <p:cNvSpPr>
            <a:spLocks noChangeArrowheads="1"/>
          </p:cNvSpPr>
          <p:nvPr/>
        </p:nvSpPr>
        <p:spPr bwMode="auto">
          <a:xfrm flipH="1">
            <a:off x="3722688" y="5544965"/>
            <a:ext cx="1671637" cy="692150"/>
          </a:xfrm>
          <a:prstGeom prst="flowChartDocumen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52" name="Rectangle 8"/>
          <p:cNvSpPr>
            <a:spLocks noChangeArrowheads="1"/>
          </p:cNvSpPr>
          <p:nvPr/>
        </p:nvSpPr>
        <p:spPr bwMode="auto">
          <a:xfrm>
            <a:off x="3724275" y="2054053"/>
            <a:ext cx="1670050" cy="30353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57" name="Text Box 13"/>
          <p:cNvSpPr txBox="1">
            <a:spLocks noChangeArrowheads="1"/>
          </p:cNvSpPr>
          <p:nvPr/>
        </p:nvSpPr>
        <p:spPr bwMode="auto">
          <a:xfrm>
            <a:off x="3835400" y="3301828"/>
            <a:ext cx="1449388" cy="433387"/>
          </a:xfrm>
          <a:prstGeom prst="rect">
            <a:avLst/>
          </a:prstGeom>
          <a:noFill/>
          <a:ln w="12700">
            <a:noFill/>
            <a:miter lim="800000"/>
            <a:headEnd type="none" w="sm" len="sm"/>
            <a:tailEnd type="none" w="sm" len="sm"/>
          </a:ln>
          <a:effectLst/>
        </p:spPr>
        <p:txBody>
          <a:bodyPr wrap="none">
            <a:spAutoFit/>
          </a:bodyPr>
          <a:lstStyle/>
          <a:p>
            <a:r>
              <a:rPr lang="en-US">
                <a:effectLst/>
                <a:latin typeface="Arial" charset="0"/>
              </a:rPr>
              <a:t>ePWMx</a:t>
            </a:r>
          </a:p>
        </p:txBody>
      </p:sp>
      <p:sp>
        <p:nvSpPr>
          <p:cNvPr id="364559" name="Text Box 15"/>
          <p:cNvSpPr txBox="1">
            <a:spLocks noChangeArrowheads="1"/>
          </p:cNvSpPr>
          <p:nvPr/>
        </p:nvSpPr>
        <p:spPr bwMode="auto">
          <a:xfrm>
            <a:off x="3884613" y="5613228"/>
            <a:ext cx="1347787" cy="336550"/>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rPr>
              <a:t>ePWMx</a:t>
            </a:r>
            <a:r>
              <a:rPr lang="en-US" sz="1800">
                <a:effectLst/>
                <a:latin typeface="Arial" charset="0"/>
              </a:rPr>
              <a:t>+1</a:t>
            </a:r>
          </a:p>
        </p:txBody>
      </p:sp>
      <p:sp>
        <p:nvSpPr>
          <p:cNvPr id="364560" name="Text Box 16"/>
          <p:cNvSpPr txBox="1">
            <a:spLocks noChangeArrowheads="1"/>
          </p:cNvSpPr>
          <p:nvPr/>
        </p:nvSpPr>
        <p:spPr bwMode="auto">
          <a:xfrm>
            <a:off x="3778250" y="2096915"/>
            <a:ext cx="1547813"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EPWMxSYNCI</a:t>
            </a:r>
          </a:p>
        </p:txBody>
      </p:sp>
      <p:sp>
        <p:nvSpPr>
          <p:cNvPr id="364561" name="Text Box 17"/>
          <p:cNvSpPr txBox="1">
            <a:spLocks noChangeArrowheads="1"/>
          </p:cNvSpPr>
          <p:nvPr/>
        </p:nvSpPr>
        <p:spPr bwMode="auto">
          <a:xfrm>
            <a:off x="3727450" y="4762328"/>
            <a:ext cx="1649413"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EPWMxSYNCO</a:t>
            </a:r>
          </a:p>
        </p:txBody>
      </p:sp>
      <p:sp>
        <p:nvSpPr>
          <p:cNvPr id="364562" name="Line 18"/>
          <p:cNvSpPr>
            <a:spLocks noChangeShapeType="1"/>
          </p:cNvSpPr>
          <p:nvPr/>
        </p:nvSpPr>
        <p:spPr bwMode="auto">
          <a:xfrm>
            <a:off x="4552950" y="1598440"/>
            <a:ext cx="0" cy="442913"/>
          </a:xfrm>
          <a:prstGeom prst="line">
            <a:avLst/>
          </a:prstGeom>
          <a:noFill/>
          <a:ln w="38100">
            <a:solidFill>
              <a:schemeClr val="tx1"/>
            </a:solidFill>
            <a:round/>
            <a:headEnd type="none" w="sm" len="sm"/>
            <a:tailEnd type="triangle" w="med" len="med"/>
          </a:ln>
          <a:effectLst/>
        </p:spPr>
        <p:txBody>
          <a:bodyPr/>
          <a:lstStyle/>
          <a:p>
            <a:endParaRPr lang="en-US">
              <a:effectLst/>
            </a:endParaRPr>
          </a:p>
        </p:txBody>
      </p:sp>
      <p:sp>
        <p:nvSpPr>
          <p:cNvPr id="364563" name="Line 19"/>
          <p:cNvSpPr>
            <a:spLocks noChangeShapeType="1"/>
          </p:cNvSpPr>
          <p:nvPr/>
        </p:nvSpPr>
        <p:spPr bwMode="auto">
          <a:xfrm>
            <a:off x="4552950" y="5102053"/>
            <a:ext cx="0" cy="442912"/>
          </a:xfrm>
          <a:prstGeom prst="line">
            <a:avLst/>
          </a:prstGeom>
          <a:noFill/>
          <a:ln w="38100">
            <a:solidFill>
              <a:schemeClr val="tx1"/>
            </a:solidFill>
            <a:round/>
            <a:headEnd type="none" w="sm" len="sm"/>
            <a:tailEnd type="triangle" w="med" len="med"/>
          </a:ln>
          <a:effectLst/>
        </p:spPr>
        <p:txBody>
          <a:bodyPr/>
          <a:lstStyle/>
          <a:p>
            <a:endParaRPr lang="en-US">
              <a:effectLst/>
            </a:endParaRPr>
          </a:p>
        </p:txBody>
      </p:sp>
      <p:grpSp>
        <p:nvGrpSpPr>
          <p:cNvPr id="364619" name="Group 75"/>
          <p:cNvGrpSpPr>
            <a:grpSpLocks/>
          </p:cNvGrpSpPr>
          <p:nvPr/>
        </p:nvGrpSpPr>
        <p:grpSpPr bwMode="auto">
          <a:xfrm>
            <a:off x="5397500" y="2044528"/>
            <a:ext cx="2671763" cy="920750"/>
            <a:chOff x="5404" y="2632"/>
            <a:chExt cx="1683" cy="580"/>
          </a:xfrm>
        </p:grpSpPr>
        <p:sp>
          <p:nvSpPr>
            <p:cNvPr id="364564" name="Rectangle 20"/>
            <p:cNvSpPr>
              <a:spLocks noChangeArrowheads="1"/>
            </p:cNvSpPr>
            <p:nvPr/>
          </p:nvSpPr>
          <p:spPr bwMode="auto">
            <a:xfrm>
              <a:off x="6513" y="2687"/>
              <a:ext cx="574" cy="5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76" name="Text Box 32"/>
            <p:cNvSpPr txBox="1">
              <a:spLocks noChangeArrowheads="1"/>
            </p:cNvSpPr>
            <p:nvPr/>
          </p:nvSpPr>
          <p:spPr bwMode="auto">
            <a:xfrm>
              <a:off x="6586" y="2760"/>
              <a:ext cx="450" cy="417"/>
            </a:xfrm>
            <a:prstGeom prst="rect">
              <a:avLst/>
            </a:prstGeom>
            <a:noFill/>
            <a:ln w="12700">
              <a:noFill/>
              <a:miter lim="800000"/>
              <a:headEnd type="none" w="sm" len="sm"/>
              <a:tailEnd type="none" w="sm" len="sm"/>
            </a:ln>
            <a:effectLst/>
          </p:spPr>
          <p:txBody>
            <a:bodyPr wrap="none">
              <a:spAutoFit/>
            </a:bodyPr>
            <a:lstStyle/>
            <a:p>
              <a:pPr>
                <a:spcBef>
                  <a:spcPts val="600"/>
                </a:spcBef>
              </a:pPr>
              <a:r>
                <a:rPr lang="en-US" sz="2000" dirty="0" smtClean="0">
                  <a:effectLst/>
                  <a:latin typeface="Arial" charset="0"/>
                </a:rPr>
                <a:t>PIE</a:t>
              </a:r>
            </a:p>
            <a:p>
              <a:pPr>
                <a:spcBef>
                  <a:spcPts val="600"/>
                </a:spcBef>
              </a:pPr>
              <a:r>
                <a:rPr lang="en-US" sz="2000" dirty="0" smtClean="0">
                  <a:effectLst/>
                  <a:latin typeface="Arial" charset="0"/>
                </a:rPr>
                <a:t>CLA</a:t>
              </a:r>
              <a:endParaRPr lang="en-US" sz="2000" dirty="0">
                <a:effectLst/>
                <a:latin typeface="Arial" charset="0"/>
              </a:endParaRPr>
            </a:p>
          </p:txBody>
        </p:sp>
        <p:sp>
          <p:nvSpPr>
            <p:cNvPr id="364578" name="Line 34"/>
            <p:cNvSpPr>
              <a:spLocks noChangeShapeType="1"/>
            </p:cNvSpPr>
            <p:nvPr/>
          </p:nvSpPr>
          <p:spPr bwMode="auto">
            <a:xfrm flipH="1">
              <a:off x="5404" y="2821"/>
              <a:ext cx="1105" cy="0"/>
            </a:xfrm>
            <a:prstGeom prst="line">
              <a:avLst/>
            </a:prstGeom>
            <a:noFill/>
            <a:ln w="19050">
              <a:solidFill>
                <a:schemeClr val="tx1"/>
              </a:solidFill>
              <a:round/>
              <a:headEnd type="triangle" w="med" len="med"/>
              <a:tailEnd/>
            </a:ln>
            <a:effectLst/>
          </p:spPr>
          <p:txBody>
            <a:bodyPr/>
            <a:lstStyle/>
            <a:p>
              <a:endParaRPr lang="en-US">
                <a:effectLst/>
              </a:endParaRPr>
            </a:p>
          </p:txBody>
        </p:sp>
        <p:sp>
          <p:nvSpPr>
            <p:cNvPr id="364579" name="Line 35"/>
            <p:cNvSpPr>
              <a:spLocks noChangeShapeType="1"/>
            </p:cNvSpPr>
            <p:nvPr/>
          </p:nvSpPr>
          <p:spPr bwMode="auto">
            <a:xfrm flipH="1">
              <a:off x="5404" y="3074"/>
              <a:ext cx="1105" cy="0"/>
            </a:xfrm>
            <a:prstGeom prst="line">
              <a:avLst/>
            </a:prstGeom>
            <a:noFill/>
            <a:ln w="19050">
              <a:solidFill>
                <a:schemeClr val="tx1"/>
              </a:solidFill>
              <a:round/>
              <a:headEnd type="triangle" w="med" len="med"/>
              <a:tailEnd/>
            </a:ln>
            <a:effectLst/>
          </p:spPr>
          <p:txBody>
            <a:bodyPr/>
            <a:lstStyle/>
            <a:p>
              <a:endParaRPr lang="en-US">
                <a:effectLst/>
              </a:endParaRPr>
            </a:p>
          </p:txBody>
        </p:sp>
        <p:sp>
          <p:nvSpPr>
            <p:cNvPr id="364580" name="Text Box 36"/>
            <p:cNvSpPr txBox="1">
              <a:spLocks noChangeArrowheads="1"/>
            </p:cNvSpPr>
            <p:nvPr/>
          </p:nvSpPr>
          <p:spPr bwMode="auto">
            <a:xfrm>
              <a:off x="5653" y="2887"/>
              <a:ext cx="791"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EPWMxINT</a:t>
              </a:r>
            </a:p>
          </p:txBody>
        </p:sp>
        <p:sp>
          <p:nvSpPr>
            <p:cNvPr id="364581" name="Text Box 37"/>
            <p:cNvSpPr txBox="1">
              <a:spLocks noChangeArrowheads="1"/>
            </p:cNvSpPr>
            <p:nvPr/>
          </p:nvSpPr>
          <p:spPr bwMode="auto">
            <a:xfrm>
              <a:off x="5497" y="2632"/>
              <a:ext cx="947"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EPWMxTZINT</a:t>
              </a:r>
            </a:p>
          </p:txBody>
        </p:sp>
      </p:grpSp>
      <p:sp>
        <p:nvSpPr>
          <p:cNvPr id="364586" name="AutoShape 42"/>
          <p:cNvSpPr>
            <a:spLocks noChangeArrowheads="1"/>
          </p:cNvSpPr>
          <p:nvPr/>
        </p:nvSpPr>
        <p:spPr bwMode="auto">
          <a:xfrm flipV="1">
            <a:off x="3725863" y="906290"/>
            <a:ext cx="1671637" cy="692150"/>
          </a:xfrm>
          <a:prstGeom prst="flowChartDocument">
            <a:avLst/>
          </a:prstGeom>
          <a:solidFill>
            <a:schemeClr val="accent1"/>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58" name="Text Box 14"/>
          <p:cNvSpPr txBox="1">
            <a:spLocks noChangeArrowheads="1"/>
          </p:cNvSpPr>
          <p:nvPr/>
        </p:nvSpPr>
        <p:spPr bwMode="auto">
          <a:xfrm>
            <a:off x="3916363" y="1250778"/>
            <a:ext cx="1290637" cy="336550"/>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rPr>
              <a:t>ePWMx</a:t>
            </a:r>
            <a:r>
              <a:rPr lang="en-US" sz="1800">
                <a:effectLst/>
                <a:latin typeface="Arial" charset="0"/>
              </a:rPr>
              <a:t>-1</a:t>
            </a:r>
          </a:p>
        </p:txBody>
      </p:sp>
      <p:grpSp>
        <p:nvGrpSpPr>
          <p:cNvPr id="364620" name="Group 76"/>
          <p:cNvGrpSpPr>
            <a:grpSpLocks/>
          </p:cNvGrpSpPr>
          <p:nvPr/>
        </p:nvGrpSpPr>
        <p:grpSpPr bwMode="auto">
          <a:xfrm>
            <a:off x="5397500" y="4081290"/>
            <a:ext cx="2671763" cy="930275"/>
            <a:chOff x="3683" y="3486"/>
            <a:chExt cx="1683" cy="586"/>
          </a:xfrm>
        </p:grpSpPr>
        <p:sp>
          <p:nvSpPr>
            <p:cNvPr id="364587" name="Line 43"/>
            <p:cNvSpPr>
              <a:spLocks noChangeShapeType="1"/>
            </p:cNvSpPr>
            <p:nvPr/>
          </p:nvSpPr>
          <p:spPr bwMode="auto">
            <a:xfrm>
              <a:off x="3683" y="3675"/>
              <a:ext cx="1105" cy="0"/>
            </a:xfrm>
            <a:prstGeom prst="line">
              <a:avLst/>
            </a:prstGeom>
            <a:noFill/>
            <a:ln w="19050">
              <a:solidFill>
                <a:schemeClr val="tx1"/>
              </a:solidFill>
              <a:round/>
              <a:headEnd/>
              <a:tailEnd type="triangle" w="med" len="med"/>
            </a:ln>
            <a:effectLst/>
          </p:spPr>
          <p:txBody>
            <a:bodyPr/>
            <a:lstStyle/>
            <a:p>
              <a:endParaRPr lang="en-US">
                <a:effectLst/>
              </a:endParaRPr>
            </a:p>
          </p:txBody>
        </p:sp>
        <p:sp>
          <p:nvSpPr>
            <p:cNvPr id="364588" name="Line 44"/>
            <p:cNvSpPr>
              <a:spLocks noChangeShapeType="1"/>
            </p:cNvSpPr>
            <p:nvPr/>
          </p:nvSpPr>
          <p:spPr bwMode="auto">
            <a:xfrm>
              <a:off x="3683" y="3928"/>
              <a:ext cx="1105" cy="0"/>
            </a:xfrm>
            <a:prstGeom prst="line">
              <a:avLst/>
            </a:prstGeom>
            <a:noFill/>
            <a:ln w="19050">
              <a:solidFill>
                <a:schemeClr val="tx1"/>
              </a:solidFill>
              <a:round/>
              <a:headEnd/>
              <a:tailEnd type="triangle" w="med" len="med"/>
            </a:ln>
            <a:effectLst/>
          </p:spPr>
          <p:txBody>
            <a:bodyPr/>
            <a:lstStyle/>
            <a:p>
              <a:endParaRPr lang="en-US">
                <a:effectLst/>
              </a:endParaRPr>
            </a:p>
          </p:txBody>
        </p:sp>
        <p:sp>
          <p:nvSpPr>
            <p:cNvPr id="364589" name="Text Box 45"/>
            <p:cNvSpPr txBox="1">
              <a:spLocks noChangeArrowheads="1"/>
            </p:cNvSpPr>
            <p:nvPr/>
          </p:nvSpPr>
          <p:spPr bwMode="auto">
            <a:xfrm>
              <a:off x="3776" y="3741"/>
              <a:ext cx="954"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EPWMxSOCB</a:t>
              </a:r>
            </a:p>
          </p:txBody>
        </p:sp>
        <p:sp>
          <p:nvSpPr>
            <p:cNvPr id="364590" name="Text Box 46"/>
            <p:cNvSpPr txBox="1">
              <a:spLocks noChangeArrowheads="1"/>
            </p:cNvSpPr>
            <p:nvPr/>
          </p:nvSpPr>
          <p:spPr bwMode="auto">
            <a:xfrm>
              <a:off x="3776" y="3486"/>
              <a:ext cx="954"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EPWMxSOCA</a:t>
              </a:r>
            </a:p>
          </p:txBody>
        </p:sp>
        <p:sp>
          <p:nvSpPr>
            <p:cNvPr id="364591" name="Rectangle 47"/>
            <p:cNvSpPr>
              <a:spLocks noChangeArrowheads="1"/>
            </p:cNvSpPr>
            <p:nvPr/>
          </p:nvSpPr>
          <p:spPr bwMode="auto">
            <a:xfrm>
              <a:off x="4792" y="3547"/>
              <a:ext cx="574" cy="5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75" name="Text Box 31"/>
            <p:cNvSpPr txBox="1">
              <a:spLocks noChangeArrowheads="1"/>
            </p:cNvSpPr>
            <p:nvPr/>
          </p:nvSpPr>
          <p:spPr bwMode="auto">
            <a:xfrm>
              <a:off x="4850" y="3710"/>
              <a:ext cx="464" cy="212"/>
            </a:xfrm>
            <a:prstGeom prst="rect">
              <a:avLst/>
            </a:prstGeom>
            <a:noFill/>
            <a:ln w="12700">
              <a:noFill/>
              <a:miter lim="800000"/>
              <a:headEnd type="none" w="sm" len="sm"/>
              <a:tailEnd type="none" w="sm" len="sm"/>
            </a:ln>
            <a:effectLst/>
          </p:spPr>
          <p:txBody>
            <a:bodyPr wrap="none">
              <a:spAutoFit/>
            </a:bodyPr>
            <a:lstStyle/>
            <a:p>
              <a:r>
                <a:rPr lang="en-US" sz="2000">
                  <a:effectLst/>
                  <a:latin typeface="Arial" charset="0"/>
                </a:rPr>
                <a:t>ADC</a:t>
              </a:r>
            </a:p>
          </p:txBody>
        </p:sp>
      </p:grpSp>
      <p:grpSp>
        <p:nvGrpSpPr>
          <p:cNvPr id="364622" name="Group 78"/>
          <p:cNvGrpSpPr>
            <a:grpSpLocks/>
          </p:cNvGrpSpPr>
          <p:nvPr/>
        </p:nvGrpSpPr>
        <p:grpSpPr bwMode="auto">
          <a:xfrm>
            <a:off x="1025525" y="4327351"/>
            <a:ext cx="2692400" cy="685799"/>
            <a:chOff x="652" y="1395"/>
            <a:chExt cx="1696" cy="432"/>
          </a:xfrm>
        </p:grpSpPr>
        <p:sp>
          <p:nvSpPr>
            <p:cNvPr id="364592" name="Rectangle 48"/>
            <p:cNvSpPr>
              <a:spLocks noChangeArrowheads="1"/>
            </p:cNvSpPr>
            <p:nvPr/>
          </p:nvSpPr>
          <p:spPr bwMode="auto">
            <a:xfrm>
              <a:off x="667" y="1395"/>
              <a:ext cx="574" cy="429"/>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577" name="Text Box 33"/>
            <p:cNvSpPr txBox="1">
              <a:spLocks noChangeArrowheads="1"/>
            </p:cNvSpPr>
            <p:nvPr/>
          </p:nvSpPr>
          <p:spPr bwMode="auto">
            <a:xfrm>
              <a:off x="652" y="1410"/>
              <a:ext cx="601" cy="417"/>
            </a:xfrm>
            <a:prstGeom prst="rect">
              <a:avLst/>
            </a:prstGeom>
            <a:noFill/>
            <a:ln w="12700">
              <a:noFill/>
              <a:miter lim="800000"/>
              <a:headEnd type="none" w="sm" len="sm"/>
              <a:tailEnd type="none" w="sm" len="sm"/>
            </a:ln>
            <a:effectLst/>
          </p:spPr>
          <p:txBody>
            <a:bodyPr wrap="none">
              <a:spAutoFit/>
            </a:bodyPr>
            <a:lstStyle/>
            <a:p>
              <a:pPr algn="ctr">
                <a:spcBef>
                  <a:spcPts val="600"/>
                </a:spcBef>
              </a:pPr>
              <a:r>
                <a:rPr lang="en-US" sz="2000" dirty="0" err="1" smtClean="0">
                  <a:effectLst/>
                  <a:latin typeface="Arial" charset="0"/>
                </a:rPr>
                <a:t>ePWM</a:t>
              </a:r>
              <a:endParaRPr lang="en-US" sz="2000" dirty="0" smtClean="0">
                <a:effectLst/>
                <a:latin typeface="Arial" charset="0"/>
              </a:endParaRPr>
            </a:p>
            <a:p>
              <a:pPr algn="ctr">
                <a:spcBef>
                  <a:spcPts val="600"/>
                </a:spcBef>
              </a:pPr>
              <a:r>
                <a:rPr lang="en-US" sz="2000" dirty="0" smtClean="0">
                  <a:effectLst/>
                  <a:latin typeface="Arial" charset="0"/>
                </a:rPr>
                <a:t>X-Bar</a:t>
              </a:r>
              <a:endParaRPr lang="en-US" sz="2000" dirty="0">
                <a:effectLst/>
                <a:latin typeface="Arial" charset="0"/>
              </a:endParaRPr>
            </a:p>
          </p:txBody>
        </p:sp>
        <p:sp>
          <p:nvSpPr>
            <p:cNvPr id="364593" name="Line 49"/>
            <p:cNvSpPr>
              <a:spLocks noChangeShapeType="1"/>
            </p:cNvSpPr>
            <p:nvPr/>
          </p:nvSpPr>
          <p:spPr bwMode="auto">
            <a:xfrm>
              <a:off x="1243" y="1616"/>
              <a:ext cx="1105" cy="0"/>
            </a:xfrm>
            <a:prstGeom prst="line">
              <a:avLst/>
            </a:prstGeom>
            <a:noFill/>
            <a:ln w="57150">
              <a:solidFill>
                <a:schemeClr val="tx1"/>
              </a:solidFill>
              <a:round/>
              <a:headEnd/>
              <a:tailEnd type="triangle" w="med" len="med"/>
            </a:ln>
            <a:effectLst/>
          </p:spPr>
          <p:txBody>
            <a:bodyPr/>
            <a:lstStyle/>
            <a:p>
              <a:endParaRPr lang="en-US">
                <a:effectLst/>
              </a:endParaRPr>
            </a:p>
          </p:txBody>
        </p:sp>
      </p:grpSp>
      <p:grpSp>
        <p:nvGrpSpPr>
          <p:cNvPr id="364627" name="Group 83"/>
          <p:cNvGrpSpPr>
            <a:grpSpLocks/>
          </p:cNvGrpSpPr>
          <p:nvPr/>
        </p:nvGrpSpPr>
        <p:grpSpPr bwMode="auto">
          <a:xfrm>
            <a:off x="758826" y="3046240"/>
            <a:ext cx="2963863" cy="1165225"/>
            <a:chOff x="478" y="2020"/>
            <a:chExt cx="1867" cy="734"/>
          </a:xfrm>
        </p:grpSpPr>
        <p:grpSp>
          <p:nvGrpSpPr>
            <p:cNvPr id="364626" name="Group 82"/>
            <p:cNvGrpSpPr>
              <a:grpSpLocks/>
            </p:cNvGrpSpPr>
            <p:nvPr/>
          </p:nvGrpSpPr>
          <p:grpSpPr bwMode="auto">
            <a:xfrm>
              <a:off x="1096" y="2182"/>
              <a:ext cx="1249" cy="478"/>
              <a:chOff x="1096" y="2182"/>
              <a:chExt cx="1249" cy="478"/>
            </a:xfrm>
          </p:grpSpPr>
          <p:sp>
            <p:nvSpPr>
              <p:cNvPr id="364595" name="Line 51"/>
              <p:cNvSpPr>
                <a:spLocks noChangeShapeType="1"/>
              </p:cNvSpPr>
              <p:nvPr/>
            </p:nvSpPr>
            <p:spPr bwMode="auto">
              <a:xfrm>
                <a:off x="1096" y="2182"/>
                <a:ext cx="1244" cy="0"/>
              </a:xfrm>
              <a:prstGeom prst="line">
                <a:avLst/>
              </a:prstGeom>
              <a:noFill/>
              <a:ln w="19050">
                <a:solidFill>
                  <a:schemeClr val="tx1"/>
                </a:solidFill>
                <a:round/>
                <a:headEnd/>
                <a:tailEnd type="triangle" w="med" len="med"/>
              </a:ln>
              <a:effectLst/>
            </p:spPr>
            <p:txBody>
              <a:bodyPr/>
              <a:lstStyle/>
              <a:p>
                <a:endParaRPr lang="en-US">
                  <a:effectLst/>
                </a:endParaRPr>
              </a:p>
            </p:txBody>
          </p:sp>
          <p:sp>
            <p:nvSpPr>
              <p:cNvPr id="364596" name="Line 52"/>
              <p:cNvSpPr>
                <a:spLocks noChangeShapeType="1"/>
              </p:cNvSpPr>
              <p:nvPr/>
            </p:nvSpPr>
            <p:spPr bwMode="auto">
              <a:xfrm>
                <a:off x="1098" y="2421"/>
                <a:ext cx="1245" cy="0"/>
              </a:xfrm>
              <a:prstGeom prst="line">
                <a:avLst/>
              </a:prstGeom>
              <a:noFill/>
              <a:ln w="19050">
                <a:solidFill>
                  <a:schemeClr val="tx1"/>
                </a:solidFill>
                <a:round/>
                <a:headEnd/>
                <a:tailEnd type="triangle" w="med" len="med"/>
              </a:ln>
              <a:effectLst/>
            </p:spPr>
            <p:txBody>
              <a:bodyPr/>
              <a:lstStyle/>
              <a:p>
                <a:endParaRPr lang="en-US">
                  <a:effectLst/>
                </a:endParaRPr>
              </a:p>
            </p:txBody>
          </p:sp>
          <p:sp>
            <p:nvSpPr>
              <p:cNvPr id="364597" name="Line 53"/>
              <p:cNvSpPr>
                <a:spLocks noChangeShapeType="1"/>
              </p:cNvSpPr>
              <p:nvPr/>
            </p:nvSpPr>
            <p:spPr bwMode="auto">
              <a:xfrm>
                <a:off x="1101" y="2660"/>
                <a:ext cx="1244" cy="0"/>
              </a:xfrm>
              <a:prstGeom prst="line">
                <a:avLst/>
              </a:prstGeom>
              <a:noFill/>
              <a:ln w="19050">
                <a:solidFill>
                  <a:schemeClr val="tx1"/>
                </a:solidFill>
                <a:round/>
                <a:headEnd/>
                <a:tailEnd type="triangle" w="med" len="med"/>
              </a:ln>
              <a:effectLst/>
            </p:spPr>
            <p:txBody>
              <a:bodyPr/>
              <a:lstStyle/>
              <a:p>
                <a:endParaRPr lang="en-US">
                  <a:effectLst/>
                </a:endParaRPr>
              </a:p>
            </p:txBody>
          </p:sp>
        </p:grpSp>
        <p:sp>
          <p:nvSpPr>
            <p:cNvPr id="364598" name="Text Box 54"/>
            <p:cNvSpPr txBox="1">
              <a:spLocks noChangeArrowheads="1"/>
            </p:cNvSpPr>
            <p:nvPr/>
          </p:nvSpPr>
          <p:spPr bwMode="auto">
            <a:xfrm>
              <a:off x="1089" y="2499"/>
              <a:ext cx="1118"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EMUSTOP – TZ6</a:t>
              </a:r>
            </a:p>
          </p:txBody>
        </p:sp>
        <p:sp>
          <p:nvSpPr>
            <p:cNvPr id="364599" name="Text Box 55"/>
            <p:cNvSpPr txBox="1">
              <a:spLocks noChangeArrowheads="1"/>
            </p:cNvSpPr>
            <p:nvPr/>
          </p:nvSpPr>
          <p:spPr bwMode="auto">
            <a:xfrm>
              <a:off x="1089" y="2257"/>
              <a:ext cx="1224"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CLOCKFAIL – TZ5</a:t>
              </a:r>
            </a:p>
          </p:txBody>
        </p:sp>
        <p:sp>
          <p:nvSpPr>
            <p:cNvPr id="364600" name="Text Box 56"/>
            <p:cNvSpPr txBox="1">
              <a:spLocks noChangeArrowheads="1"/>
            </p:cNvSpPr>
            <p:nvPr/>
          </p:nvSpPr>
          <p:spPr bwMode="auto">
            <a:xfrm>
              <a:off x="1095" y="2020"/>
              <a:ext cx="1120" cy="182"/>
            </a:xfrm>
            <a:prstGeom prst="rect">
              <a:avLst/>
            </a:prstGeom>
            <a:noFill/>
            <a:ln w="12700">
              <a:noFill/>
              <a:miter lim="800000"/>
              <a:headEnd type="none" w="sm" len="sm"/>
              <a:tailEnd type="none" w="sm" len="sm"/>
            </a:ln>
            <a:effectLst/>
          </p:spPr>
          <p:txBody>
            <a:bodyPr wrap="none">
              <a:spAutoFit/>
            </a:bodyPr>
            <a:lstStyle/>
            <a:p>
              <a:r>
                <a:rPr lang="en-US" sz="1600" dirty="0" smtClean="0">
                  <a:effectLst/>
                  <a:latin typeface="Arial" charset="0"/>
                </a:rPr>
                <a:t>EQEPERR </a:t>
              </a:r>
              <a:r>
                <a:rPr lang="en-US" sz="1600" dirty="0">
                  <a:effectLst/>
                  <a:latin typeface="Arial" charset="0"/>
                </a:rPr>
                <a:t>– TZ4</a:t>
              </a:r>
            </a:p>
          </p:txBody>
        </p:sp>
        <p:sp>
          <p:nvSpPr>
            <p:cNvPr id="364605" name="Text Box 61"/>
            <p:cNvSpPr txBox="1">
              <a:spLocks noChangeArrowheads="1"/>
            </p:cNvSpPr>
            <p:nvPr/>
          </p:nvSpPr>
          <p:spPr bwMode="auto">
            <a:xfrm>
              <a:off x="760" y="2587"/>
              <a:ext cx="356" cy="167"/>
            </a:xfrm>
            <a:prstGeom prst="rect">
              <a:avLst/>
            </a:prstGeom>
            <a:noFill/>
            <a:ln w="12700">
              <a:noFill/>
              <a:miter lim="800000"/>
              <a:headEnd type="none" w="sm" len="sm"/>
              <a:tailEnd type="none" w="sm" len="sm"/>
            </a:ln>
            <a:effectLst/>
          </p:spPr>
          <p:txBody>
            <a:bodyPr wrap="none">
              <a:spAutoFit/>
            </a:bodyPr>
            <a:lstStyle/>
            <a:p>
              <a:pPr algn="r"/>
              <a:r>
                <a:rPr lang="en-US" sz="1400" b="0">
                  <a:effectLst/>
                  <a:latin typeface="Arial" charset="0"/>
                </a:rPr>
                <a:t>CPU</a:t>
              </a:r>
            </a:p>
          </p:txBody>
        </p:sp>
        <p:sp>
          <p:nvSpPr>
            <p:cNvPr id="364606" name="Text Box 62"/>
            <p:cNvSpPr txBox="1">
              <a:spLocks noChangeArrowheads="1"/>
            </p:cNvSpPr>
            <p:nvPr/>
          </p:nvSpPr>
          <p:spPr bwMode="auto">
            <a:xfrm>
              <a:off x="478" y="2348"/>
              <a:ext cx="638" cy="167"/>
            </a:xfrm>
            <a:prstGeom prst="rect">
              <a:avLst/>
            </a:prstGeom>
            <a:noFill/>
            <a:ln w="12700">
              <a:noFill/>
              <a:miter lim="800000"/>
              <a:headEnd type="none" w="sm" len="sm"/>
              <a:tailEnd type="none" w="sm" len="sm"/>
            </a:ln>
            <a:effectLst/>
          </p:spPr>
          <p:txBody>
            <a:bodyPr wrap="none">
              <a:spAutoFit/>
            </a:bodyPr>
            <a:lstStyle/>
            <a:p>
              <a:pPr algn="r"/>
              <a:r>
                <a:rPr lang="en-US" sz="1400" b="0">
                  <a:effectLst/>
                  <a:latin typeface="Arial" charset="0"/>
                </a:rPr>
                <a:t>SYSCTRL</a:t>
              </a:r>
            </a:p>
          </p:txBody>
        </p:sp>
        <p:sp>
          <p:nvSpPr>
            <p:cNvPr id="364607" name="Text Box 63"/>
            <p:cNvSpPr txBox="1">
              <a:spLocks noChangeArrowheads="1"/>
            </p:cNvSpPr>
            <p:nvPr/>
          </p:nvSpPr>
          <p:spPr bwMode="auto">
            <a:xfrm>
              <a:off x="698" y="2114"/>
              <a:ext cx="418" cy="167"/>
            </a:xfrm>
            <a:prstGeom prst="rect">
              <a:avLst/>
            </a:prstGeom>
            <a:noFill/>
            <a:ln w="12700">
              <a:noFill/>
              <a:miter lim="800000"/>
              <a:headEnd type="none" w="sm" len="sm"/>
              <a:tailEnd type="none" w="sm" len="sm"/>
            </a:ln>
            <a:effectLst/>
          </p:spPr>
          <p:txBody>
            <a:bodyPr wrap="none">
              <a:spAutoFit/>
            </a:bodyPr>
            <a:lstStyle/>
            <a:p>
              <a:pPr algn="r"/>
              <a:r>
                <a:rPr lang="en-US" sz="1400" b="0" dirty="0" err="1" smtClean="0">
                  <a:effectLst/>
                  <a:latin typeface="Arial" charset="0"/>
                </a:rPr>
                <a:t>eQEP</a:t>
              </a:r>
              <a:endParaRPr lang="en-US" sz="1400" b="0" dirty="0">
                <a:effectLst/>
                <a:latin typeface="Arial" charset="0"/>
              </a:endParaRPr>
            </a:p>
          </p:txBody>
        </p:sp>
      </p:grpSp>
      <p:grpSp>
        <p:nvGrpSpPr>
          <p:cNvPr id="364628" name="Group 84"/>
          <p:cNvGrpSpPr>
            <a:grpSpLocks/>
          </p:cNvGrpSpPr>
          <p:nvPr/>
        </p:nvGrpSpPr>
        <p:grpSpPr bwMode="auto">
          <a:xfrm>
            <a:off x="5394325" y="3055765"/>
            <a:ext cx="2670175" cy="900113"/>
            <a:chOff x="3398" y="2012"/>
            <a:chExt cx="1682" cy="567"/>
          </a:xfrm>
        </p:grpSpPr>
        <p:sp>
          <p:nvSpPr>
            <p:cNvPr id="364608" name="Rectangle 64"/>
            <p:cNvSpPr>
              <a:spLocks noChangeArrowheads="1"/>
            </p:cNvSpPr>
            <p:nvPr/>
          </p:nvSpPr>
          <p:spPr bwMode="auto">
            <a:xfrm>
              <a:off x="4506" y="2088"/>
              <a:ext cx="574" cy="491"/>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609" name="Line 65"/>
            <p:cNvSpPr>
              <a:spLocks noChangeShapeType="1"/>
            </p:cNvSpPr>
            <p:nvPr/>
          </p:nvSpPr>
          <p:spPr bwMode="auto">
            <a:xfrm>
              <a:off x="3399" y="2205"/>
              <a:ext cx="1105" cy="0"/>
            </a:xfrm>
            <a:prstGeom prst="line">
              <a:avLst/>
            </a:prstGeom>
            <a:noFill/>
            <a:ln w="19050">
              <a:solidFill>
                <a:schemeClr val="tx1"/>
              </a:solidFill>
              <a:round/>
              <a:headEnd type="none" w="sm" len="sm"/>
              <a:tailEnd type="triangle" w="med" len="med"/>
            </a:ln>
            <a:effectLst/>
          </p:spPr>
          <p:txBody>
            <a:bodyPr/>
            <a:lstStyle/>
            <a:p>
              <a:endParaRPr lang="en-US">
                <a:effectLst/>
              </a:endParaRPr>
            </a:p>
          </p:txBody>
        </p:sp>
        <p:sp>
          <p:nvSpPr>
            <p:cNvPr id="364610" name="Line 66"/>
            <p:cNvSpPr>
              <a:spLocks noChangeShapeType="1"/>
            </p:cNvSpPr>
            <p:nvPr/>
          </p:nvSpPr>
          <p:spPr bwMode="auto">
            <a:xfrm>
              <a:off x="3398" y="2476"/>
              <a:ext cx="1105" cy="0"/>
            </a:xfrm>
            <a:prstGeom prst="line">
              <a:avLst/>
            </a:prstGeom>
            <a:noFill/>
            <a:ln w="19050">
              <a:solidFill>
                <a:schemeClr val="tx1"/>
              </a:solidFill>
              <a:round/>
              <a:headEnd type="none" w="sm" len="sm"/>
              <a:tailEnd type="triangle" w="med" len="med"/>
            </a:ln>
            <a:effectLst/>
          </p:spPr>
          <p:txBody>
            <a:bodyPr/>
            <a:lstStyle/>
            <a:p>
              <a:endParaRPr lang="en-US">
                <a:effectLst/>
              </a:endParaRPr>
            </a:p>
          </p:txBody>
        </p:sp>
        <p:sp>
          <p:nvSpPr>
            <p:cNvPr id="364612" name="Text Box 68"/>
            <p:cNvSpPr txBox="1">
              <a:spLocks noChangeArrowheads="1"/>
            </p:cNvSpPr>
            <p:nvPr/>
          </p:nvSpPr>
          <p:spPr bwMode="auto">
            <a:xfrm>
              <a:off x="3611" y="2012"/>
              <a:ext cx="677"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EPWMxA</a:t>
              </a:r>
            </a:p>
          </p:txBody>
        </p:sp>
        <p:sp>
          <p:nvSpPr>
            <p:cNvPr id="364613" name="Text Box 69"/>
            <p:cNvSpPr txBox="1">
              <a:spLocks noChangeArrowheads="1"/>
            </p:cNvSpPr>
            <p:nvPr/>
          </p:nvSpPr>
          <p:spPr bwMode="auto">
            <a:xfrm>
              <a:off x="3611" y="2295"/>
              <a:ext cx="677"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EPWMxB</a:t>
              </a:r>
            </a:p>
          </p:txBody>
        </p:sp>
        <p:sp>
          <p:nvSpPr>
            <p:cNvPr id="364615" name="Text Box 71"/>
            <p:cNvSpPr txBox="1">
              <a:spLocks noChangeArrowheads="1"/>
            </p:cNvSpPr>
            <p:nvPr/>
          </p:nvSpPr>
          <p:spPr bwMode="auto">
            <a:xfrm>
              <a:off x="4524" y="2130"/>
              <a:ext cx="515" cy="414"/>
            </a:xfrm>
            <a:prstGeom prst="rect">
              <a:avLst/>
            </a:prstGeom>
            <a:noFill/>
            <a:ln w="12700">
              <a:noFill/>
              <a:miter lim="800000"/>
              <a:headEnd type="none" w="sm" len="sm"/>
              <a:tailEnd type="none" w="sm" len="sm"/>
            </a:ln>
            <a:effectLst/>
          </p:spPr>
          <p:txBody>
            <a:bodyPr wrap="none">
              <a:spAutoFit/>
            </a:bodyPr>
            <a:lstStyle/>
            <a:p>
              <a:pPr algn="ctr">
                <a:spcBef>
                  <a:spcPct val="25000"/>
                </a:spcBef>
              </a:pPr>
              <a:r>
                <a:rPr lang="en-US" sz="2000">
                  <a:effectLst/>
                  <a:latin typeface="Arial" charset="0"/>
                </a:rPr>
                <a:t>GPIO</a:t>
              </a:r>
            </a:p>
            <a:p>
              <a:pPr algn="ctr">
                <a:spcBef>
                  <a:spcPct val="25000"/>
                </a:spcBef>
              </a:pPr>
              <a:r>
                <a:rPr lang="en-US" sz="2000">
                  <a:effectLst/>
                  <a:latin typeface="Arial" charset="0"/>
                </a:rPr>
                <a:t>MUX</a:t>
              </a:r>
            </a:p>
          </p:txBody>
        </p:sp>
      </p:grpSp>
      <p:grpSp>
        <p:nvGrpSpPr>
          <p:cNvPr id="364621" name="Group 77"/>
          <p:cNvGrpSpPr>
            <a:grpSpLocks/>
          </p:cNvGrpSpPr>
          <p:nvPr/>
        </p:nvGrpSpPr>
        <p:grpSpPr bwMode="auto">
          <a:xfrm>
            <a:off x="1044575" y="2169944"/>
            <a:ext cx="2676525" cy="733425"/>
            <a:chOff x="-93" y="3659"/>
            <a:chExt cx="1686" cy="462"/>
          </a:xfrm>
        </p:grpSpPr>
        <p:sp>
          <p:nvSpPr>
            <p:cNvPr id="364611" name="Line 67"/>
            <p:cNvSpPr>
              <a:spLocks noChangeShapeType="1"/>
            </p:cNvSpPr>
            <p:nvPr/>
          </p:nvSpPr>
          <p:spPr bwMode="auto">
            <a:xfrm>
              <a:off x="488" y="3887"/>
              <a:ext cx="1105" cy="0"/>
            </a:xfrm>
            <a:prstGeom prst="line">
              <a:avLst/>
            </a:prstGeom>
            <a:noFill/>
            <a:ln w="57150">
              <a:solidFill>
                <a:schemeClr val="tx1"/>
              </a:solidFill>
              <a:round/>
              <a:headEnd/>
              <a:tailEnd type="triangle" w="med" len="med"/>
            </a:ln>
            <a:effectLst/>
          </p:spPr>
          <p:txBody>
            <a:bodyPr/>
            <a:lstStyle/>
            <a:p>
              <a:endParaRPr lang="en-US">
                <a:effectLst/>
              </a:endParaRPr>
            </a:p>
          </p:txBody>
        </p:sp>
        <p:sp>
          <p:nvSpPr>
            <p:cNvPr id="364616" name="Rectangle 72"/>
            <p:cNvSpPr>
              <a:spLocks noChangeArrowheads="1"/>
            </p:cNvSpPr>
            <p:nvPr/>
          </p:nvSpPr>
          <p:spPr bwMode="auto">
            <a:xfrm>
              <a:off x="-84" y="3659"/>
              <a:ext cx="574" cy="46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364617" name="Text Box 73"/>
            <p:cNvSpPr txBox="1">
              <a:spLocks noChangeArrowheads="1"/>
            </p:cNvSpPr>
            <p:nvPr/>
          </p:nvSpPr>
          <p:spPr bwMode="auto">
            <a:xfrm>
              <a:off x="-93" y="3696"/>
              <a:ext cx="602" cy="417"/>
            </a:xfrm>
            <a:prstGeom prst="rect">
              <a:avLst/>
            </a:prstGeom>
            <a:noFill/>
            <a:ln w="12700">
              <a:noFill/>
              <a:miter lim="800000"/>
              <a:headEnd type="none" w="sm" len="sm"/>
              <a:tailEnd type="none" w="sm" len="sm"/>
            </a:ln>
            <a:effectLst/>
          </p:spPr>
          <p:txBody>
            <a:bodyPr wrap="none">
              <a:spAutoFit/>
            </a:bodyPr>
            <a:lstStyle/>
            <a:p>
              <a:pPr algn="ctr">
                <a:spcBef>
                  <a:spcPct val="25000"/>
                </a:spcBef>
              </a:pPr>
              <a:r>
                <a:rPr lang="en-US" sz="2000" dirty="0" smtClean="0">
                  <a:effectLst/>
                  <a:latin typeface="Arial" charset="0"/>
                </a:rPr>
                <a:t>INPUT</a:t>
              </a:r>
            </a:p>
            <a:p>
              <a:pPr algn="ctr">
                <a:spcBef>
                  <a:spcPct val="25000"/>
                </a:spcBef>
              </a:pPr>
              <a:r>
                <a:rPr lang="en-US" sz="2000" dirty="0" smtClean="0">
                  <a:effectLst/>
                  <a:latin typeface="Arial" charset="0"/>
                </a:rPr>
                <a:t>X-Bar</a:t>
              </a:r>
              <a:endParaRPr lang="en-US" sz="2000" dirty="0">
                <a:effectLst/>
                <a:latin typeface="Arial" charset="0"/>
              </a:endParaRPr>
            </a:p>
          </p:txBody>
        </p:sp>
      </p:grpSp>
      <p:sp>
        <p:nvSpPr>
          <p:cNvPr id="2" name="TextBox 1"/>
          <p:cNvSpPr txBox="1"/>
          <p:nvPr/>
        </p:nvSpPr>
        <p:spPr>
          <a:xfrm>
            <a:off x="315057" y="6557473"/>
            <a:ext cx="8507457" cy="289310"/>
          </a:xfrm>
          <a:prstGeom prst="rect">
            <a:avLst/>
          </a:prstGeom>
          <a:noFill/>
        </p:spPr>
        <p:txBody>
          <a:bodyPr wrap="none" rtlCol="0" anchor="ctr" anchorCtr="0">
            <a:spAutoFit/>
          </a:bodyPr>
          <a:lstStyle/>
          <a:p>
            <a:r>
              <a:rPr lang="en-US" sz="1600" b="0" dirty="0" smtClean="0">
                <a:solidFill>
                  <a:schemeClr val="dk1"/>
                </a:solidFill>
                <a:effectLst/>
                <a:cs typeface="Arial" panose="020B0604020202020204" pitchFamily="34" charset="0"/>
              </a:rPr>
              <a:t>Note: the order in which the </a:t>
            </a:r>
            <a:r>
              <a:rPr lang="en-US" sz="1600" b="0" dirty="0" err="1" smtClean="0">
                <a:solidFill>
                  <a:schemeClr val="dk1"/>
                </a:solidFill>
                <a:effectLst/>
                <a:cs typeface="Arial" panose="020B0604020202020204" pitchFamily="34" charset="0"/>
              </a:rPr>
              <a:t>ePWM</a:t>
            </a:r>
            <a:r>
              <a:rPr lang="en-US" sz="1600" b="0" dirty="0" smtClean="0">
                <a:solidFill>
                  <a:schemeClr val="dk1"/>
                </a:solidFill>
                <a:effectLst/>
                <a:cs typeface="Arial" panose="020B0604020202020204" pitchFamily="34" charset="0"/>
              </a:rPr>
              <a:t> modules are connected is determined by the device synchronization scheme</a:t>
            </a:r>
          </a:p>
        </p:txBody>
      </p:sp>
    </p:spTree>
    <p:extLst>
      <p:ext uri="{BB962C8B-B14F-4D97-AF65-F5344CB8AC3E}">
        <p14:creationId xmlns:p14="http://schemas.microsoft.com/office/powerpoint/2010/main" val="33320456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3"/>
          <p:cNvSpPr>
            <a:spLocks noGrp="1" noChangeArrowheads="1"/>
          </p:cNvSpPr>
          <p:nvPr>
            <p:ph type="title"/>
          </p:nvPr>
        </p:nvSpPr>
        <p:spPr/>
        <p:txBody>
          <a:bodyPr/>
          <a:lstStyle/>
          <a:p>
            <a:r>
              <a:rPr lang="en-US" dirty="0" smtClean="0"/>
              <a:t>High-Resolution </a:t>
            </a:r>
            <a:r>
              <a:rPr lang="en-US" dirty="0"/>
              <a:t>PWM (HRPWM)</a:t>
            </a:r>
          </a:p>
        </p:txBody>
      </p:sp>
      <p:sp>
        <p:nvSpPr>
          <p:cNvPr id="277" name="Rectangle 2"/>
          <p:cNvSpPr>
            <a:spLocks noChangeArrowheads="1"/>
          </p:cNvSpPr>
          <p:nvPr/>
        </p:nvSpPr>
        <p:spPr bwMode="auto">
          <a:xfrm>
            <a:off x="127000" y="4991100"/>
            <a:ext cx="8936038" cy="1727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78" name="Rectangle 4"/>
          <p:cNvSpPr>
            <a:spLocks noGrp="1" noChangeArrowheads="1"/>
          </p:cNvSpPr>
          <p:nvPr>
            <p:ph idx="1"/>
          </p:nvPr>
        </p:nvSpPr>
        <p:spPr>
          <a:xfrm>
            <a:off x="162064" y="5043343"/>
            <a:ext cx="8898015" cy="1669690"/>
          </a:xfrm>
        </p:spPr>
        <p:txBody>
          <a:bodyPr>
            <a:normAutofit lnSpcReduction="10000"/>
          </a:bodyPr>
          <a:lstStyle/>
          <a:p>
            <a:pPr>
              <a:lnSpc>
                <a:spcPct val="90000"/>
              </a:lnSpc>
              <a:spcBef>
                <a:spcPts val="600"/>
              </a:spcBef>
            </a:pPr>
            <a:r>
              <a:rPr lang="en-US" sz="1800" dirty="0"/>
              <a:t>Significantly increases the resolution of conventionally derived digital PWM</a:t>
            </a:r>
          </a:p>
          <a:p>
            <a:pPr>
              <a:lnSpc>
                <a:spcPct val="90000"/>
              </a:lnSpc>
              <a:spcBef>
                <a:spcPts val="600"/>
              </a:spcBef>
            </a:pPr>
            <a:r>
              <a:rPr lang="en-US" sz="1800" dirty="0"/>
              <a:t>Uses 8-bit extensions to Compare registers (</a:t>
            </a:r>
            <a:r>
              <a:rPr lang="en-US" sz="1800" dirty="0" err="1"/>
              <a:t>CMPxHR</a:t>
            </a:r>
            <a:r>
              <a:rPr lang="en-US" sz="1800" dirty="0"/>
              <a:t>), Period register (TBPRDHR) and Phase register  (TBPHSHR) for edge positioning control</a:t>
            </a:r>
          </a:p>
          <a:p>
            <a:pPr>
              <a:lnSpc>
                <a:spcPct val="90000"/>
              </a:lnSpc>
              <a:spcBef>
                <a:spcPts val="600"/>
              </a:spcBef>
            </a:pPr>
            <a:r>
              <a:rPr lang="en-US" sz="1800" dirty="0"/>
              <a:t>Typically used when PWM resolution falls below ~9-10 bits which occurs at frequencies greater than </a:t>
            </a:r>
            <a:r>
              <a:rPr lang="en-US" sz="1800" dirty="0" smtClean="0"/>
              <a:t>~200 </a:t>
            </a:r>
            <a:r>
              <a:rPr lang="en-US" sz="1800" dirty="0"/>
              <a:t>kHz (with system clock of </a:t>
            </a:r>
            <a:r>
              <a:rPr lang="en-US" sz="1800" dirty="0" smtClean="0"/>
              <a:t>100 </a:t>
            </a:r>
            <a:r>
              <a:rPr lang="en-US" sz="1800" dirty="0"/>
              <a:t>MHz)</a:t>
            </a:r>
          </a:p>
          <a:p>
            <a:pPr>
              <a:lnSpc>
                <a:spcPct val="90000"/>
              </a:lnSpc>
              <a:spcBef>
                <a:spcPts val="600"/>
              </a:spcBef>
            </a:pPr>
            <a:r>
              <a:rPr lang="en-US" sz="1800" dirty="0"/>
              <a:t>Not all </a:t>
            </a:r>
            <a:r>
              <a:rPr lang="en-US" sz="1800" dirty="0" err="1"/>
              <a:t>ePWM</a:t>
            </a:r>
            <a:r>
              <a:rPr lang="en-US" sz="1800" dirty="0"/>
              <a:t> outputs support HRPWM feature (see device datasheet)</a:t>
            </a:r>
          </a:p>
        </p:txBody>
      </p:sp>
      <p:sp>
        <p:nvSpPr>
          <p:cNvPr id="279" name="Rectangle 5"/>
          <p:cNvSpPr>
            <a:spLocks noChangeArrowheads="1"/>
          </p:cNvSpPr>
          <p:nvPr/>
        </p:nvSpPr>
        <p:spPr bwMode="auto">
          <a:xfrm>
            <a:off x="2743200" y="2033588"/>
            <a:ext cx="3657600" cy="228600"/>
          </a:xfrm>
          <a:prstGeom prst="rect">
            <a:avLst/>
          </a:prstGeom>
          <a:solidFill>
            <a:schemeClr val="accent4">
              <a:lumMod val="40000"/>
              <a:lumOff val="60000"/>
            </a:schemeClr>
          </a:solidFill>
          <a:ln w="28575" algn="ctr">
            <a:noFill/>
            <a:miter lim="800000"/>
            <a:headEnd/>
            <a:tailEnd/>
          </a:ln>
          <a:effectLst/>
        </p:spPr>
        <p:txBody>
          <a:bodyPr anchor="ctr">
            <a:spAutoFit/>
          </a:bodyPr>
          <a:lstStyle/>
          <a:p>
            <a:endParaRPr lang="en-US"/>
          </a:p>
        </p:txBody>
      </p:sp>
      <p:grpSp>
        <p:nvGrpSpPr>
          <p:cNvPr id="280" name="Group 6"/>
          <p:cNvGrpSpPr>
            <a:grpSpLocks/>
          </p:cNvGrpSpPr>
          <p:nvPr/>
        </p:nvGrpSpPr>
        <p:grpSpPr bwMode="auto">
          <a:xfrm>
            <a:off x="1828800" y="1119188"/>
            <a:ext cx="5486400" cy="609600"/>
            <a:chOff x="336" y="3312"/>
            <a:chExt cx="1632" cy="576"/>
          </a:xfrm>
        </p:grpSpPr>
        <p:sp>
          <p:nvSpPr>
            <p:cNvPr id="281" name="Line 7"/>
            <p:cNvSpPr>
              <a:spLocks noChangeShapeType="1"/>
            </p:cNvSpPr>
            <p:nvPr/>
          </p:nvSpPr>
          <p:spPr bwMode="auto">
            <a:xfrm>
              <a:off x="336" y="3312"/>
              <a:ext cx="816" cy="0"/>
            </a:xfrm>
            <a:prstGeom prst="line">
              <a:avLst/>
            </a:prstGeom>
            <a:noFill/>
            <a:ln w="28575">
              <a:solidFill>
                <a:schemeClr val="tx1"/>
              </a:solidFill>
              <a:round/>
              <a:headEnd/>
              <a:tailEnd/>
            </a:ln>
            <a:effectLst/>
          </p:spPr>
          <p:txBody>
            <a:bodyPr>
              <a:spAutoFit/>
            </a:bodyPr>
            <a:lstStyle/>
            <a:p>
              <a:endParaRPr lang="en-US"/>
            </a:p>
          </p:txBody>
        </p:sp>
        <p:sp>
          <p:nvSpPr>
            <p:cNvPr id="282" name="Line 8"/>
            <p:cNvSpPr>
              <a:spLocks noChangeShapeType="1"/>
            </p:cNvSpPr>
            <p:nvPr/>
          </p:nvSpPr>
          <p:spPr bwMode="auto">
            <a:xfrm>
              <a:off x="1152" y="3312"/>
              <a:ext cx="0" cy="576"/>
            </a:xfrm>
            <a:prstGeom prst="line">
              <a:avLst/>
            </a:prstGeom>
            <a:noFill/>
            <a:ln w="28575">
              <a:solidFill>
                <a:schemeClr val="tx1"/>
              </a:solidFill>
              <a:round/>
              <a:headEnd/>
              <a:tailEnd/>
            </a:ln>
            <a:effectLst/>
          </p:spPr>
          <p:txBody>
            <a:bodyPr wrap="none">
              <a:spAutoFit/>
            </a:bodyPr>
            <a:lstStyle/>
            <a:p>
              <a:endParaRPr lang="en-US"/>
            </a:p>
          </p:txBody>
        </p:sp>
        <p:sp>
          <p:nvSpPr>
            <p:cNvPr id="283" name="Line 9"/>
            <p:cNvSpPr>
              <a:spLocks noChangeShapeType="1"/>
            </p:cNvSpPr>
            <p:nvPr/>
          </p:nvSpPr>
          <p:spPr bwMode="auto">
            <a:xfrm>
              <a:off x="1152" y="3888"/>
              <a:ext cx="816" cy="0"/>
            </a:xfrm>
            <a:prstGeom prst="line">
              <a:avLst/>
            </a:prstGeom>
            <a:noFill/>
            <a:ln w="28575">
              <a:solidFill>
                <a:schemeClr val="tx1"/>
              </a:solidFill>
              <a:round/>
              <a:headEnd/>
              <a:tailEnd/>
            </a:ln>
            <a:effectLst/>
          </p:spPr>
          <p:txBody>
            <a:bodyPr>
              <a:spAutoFit/>
            </a:bodyPr>
            <a:lstStyle/>
            <a:p>
              <a:endParaRPr lang="en-US"/>
            </a:p>
          </p:txBody>
        </p:sp>
      </p:grpSp>
      <p:sp>
        <p:nvSpPr>
          <p:cNvPr id="284" name="Rectangle 10"/>
          <p:cNvSpPr>
            <a:spLocks noChangeArrowheads="1"/>
          </p:cNvSpPr>
          <p:nvPr/>
        </p:nvSpPr>
        <p:spPr bwMode="auto">
          <a:xfrm>
            <a:off x="6400800" y="1042988"/>
            <a:ext cx="2743200" cy="762000"/>
          </a:xfrm>
          <a:prstGeom prst="rect">
            <a:avLst/>
          </a:prstGeom>
          <a:solidFill>
            <a:schemeClr val="bg1"/>
          </a:solidFill>
          <a:ln w="9525" algn="ctr">
            <a:noFill/>
            <a:miter lim="800000"/>
            <a:headEnd/>
            <a:tailEnd/>
          </a:ln>
          <a:effectLst/>
        </p:spPr>
        <p:txBody>
          <a:bodyPr anchor="ctr">
            <a:spAutoFit/>
          </a:bodyPr>
          <a:lstStyle/>
          <a:p>
            <a:endParaRPr lang="en-US"/>
          </a:p>
        </p:txBody>
      </p:sp>
      <p:sp>
        <p:nvSpPr>
          <p:cNvPr id="285" name="Line 11"/>
          <p:cNvSpPr>
            <a:spLocks noChangeShapeType="1"/>
          </p:cNvSpPr>
          <p:nvPr/>
        </p:nvSpPr>
        <p:spPr bwMode="auto">
          <a:xfrm flipV="1">
            <a:off x="6400800" y="1119188"/>
            <a:ext cx="0" cy="609600"/>
          </a:xfrm>
          <a:prstGeom prst="line">
            <a:avLst/>
          </a:prstGeom>
          <a:noFill/>
          <a:ln w="28575">
            <a:solidFill>
              <a:schemeClr val="tx1"/>
            </a:solidFill>
            <a:round/>
            <a:headEnd/>
            <a:tailEnd/>
          </a:ln>
          <a:effectLst/>
        </p:spPr>
        <p:txBody>
          <a:bodyPr>
            <a:spAutoFit/>
          </a:bodyPr>
          <a:lstStyle/>
          <a:p>
            <a:endParaRPr lang="en-US"/>
          </a:p>
        </p:txBody>
      </p:sp>
      <p:sp>
        <p:nvSpPr>
          <p:cNvPr id="286" name="Line 12"/>
          <p:cNvSpPr>
            <a:spLocks noChangeShapeType="1"/>
          </p:cNvSpPr>
          <p:nvPr/>
        </p:nvSpPr>
        <p:spPr bwMode="auto">
          <a:xfrm>
            <a:off x="6400800" y="1119188"/>
            <a:ext cx="914400" cy="0"/>
          </a:xfrm>
          <a:prstGeom prst="line">
            <a:avLst/>
          </a:prstGeom>
          <a:noFill/>
          <a:ln w="28575">
            <a:solidFill>
              <a:schemeClr val="tx1"/>
            </a:solidFill>
            <a:round/>
            <a:headEnd/>
            <a:tailEnd/>
          </a:ln>
          <a:effectLst/>
        </p:spPr>
        <p:txBody>
          <a:bodyPr>
            <a:spAutoFit/>
          </a:bodyPr>
          <a:lstStyle/>
          <a:p>
            <a:endParaRPr lang="en-US"/>
          </a:p>
        </p:txBody>
      </p:sp>
      <p:sp>
        <p:nvSpPr>
          <p:cNvPr id="287" name="Rectangle 13"/>
          <p:cNvSpPr>
            <a:spLocks noChangeArrowheads="1"/>
          </p:cNvSpPr>
          <p:nvPr/>
        </p:nvSpPr>
        <p:spPr bwMode="auto">
          <a:xfrm>
            <a:off x="0" y="1042988"/>
            <a:ext cx="2743200" cy="762000"/>
          </a:xfrm>
          <a:prstGeom prst="rect">
            <a:avLst/>
          </a:prstGeom>
          <a:solidFill>
            <a:schemeClr val="bg1"/>
          </a:solidFill>
          <a:ln w="9525" algn="ctr">
            <a:noFill/>
            <a:miter lim="800000"/>
            <a:headEnd/>
            <a:tailEnd/>
          </a:ln>
          <a:effectLst/>
        </p:spPr>
        <p:txBody>
          <a:bodyPr anchor="ctr">
            <a:spAutoFit/>
          </a:bodyPr>
          <a:lstStyle/>
          <a:p>
            <a:endParaRPr lang="en-US"/>
          </a:p>
        </p:txBody>
      </p:sp>
      <p:sp>
        <p:nvSpPr>
          <p:cNvPr id="288" name="Line 14"/>
          <p:cNvSpPr>
            <a:spLocks noChangeShapeType="1"/>
          </p:cNvSpPr>
          <p:nvPr/>
        </p:nvSpPr>
        <p:spPr bwMode="auto">
          <a:xfrm>
            <a:off x="1828800" y="1728788"/>
            <a:ext cx="914400" cy="0"/>
          </a:xfrm>
          <a:prstGeom prst="line">
            <a:avLst/>
          </a:prstGeom>
          <a:noFill/>
          <a:ln w="28575">
            <a:solidFill>
              <a:schemeClr val="tx1"/>
            </a:solidFill>
            <a:round/>
            <a:headEnd/>
            <a:tailEnd/>
          </a:ln>
          <a:effectLst/>
        </p:spPr>
        <p:txBody>
          <a:bodyPr>
            <a:spAutoFit/>
          </a:bodyPr>
          <a:lstStyle/>
          <a:p>
            <a:endParaRPr lang="en-US"/>
          </a:p>
        </p:txBody>
      </p:sp>
      <p:sp>
        <p:nvSpPr>
          <p:cNvPr id="289" name="Line 15"/>
          <p:cNvSpPr>
            <a:spLocks noChangeShapeType="1"/>
          </p:cNvSpPr>
          <p:nvPr/>
        </p:nvSpPr>
        <p:spPr bwMode="auto">
          <a:xfrm flipV="1">
            <a:off x="2743200" y="1119188"/>
            <a:ext cx="0" cy="609600"/>
          </a:xfrm>
          <a:prstGeom prst="line">
            <a:avLst/>
          </a:prstGeom>
          <a:noFill/>
          <a:ln w="28575">
            <a:solidFill>
              <a:schemeClr val="tx1"/>
            </a:solidFill>
            <a:round/>
            <a:headEnd/>
            <a:tailEnd/>
          </a:ln>
          <a:effectLst/>
        </p:spPr>
        <p:txBody>
          <a:bodyPr>
            <a:spAutoFit/>
          </a:bodyPr>
          <a:lstStyle/>
          <a:p>
            <a:endParaRPr lang="en-US"/>
          </a:p>
        </p:txBody>
      </p:sp>
      <p:sp>
        <p:nvSpPr>
          <p:cNvPr id="290" name="Line 16"/>
          <p:cNvSpPr>
            <a:spLocks noChangeShapeType="1"/>
          </p:cNvSpPr>
          <p:nvPr/>
        </p:nvSpPr>
        <p:spPr bwMode="auto">
          <a:xfrm>
            <a:off x="2743200" y="890588"/>
            <a:ext cx="3657600" cy="0"/>
          </a:xfrm>
          <a:prstGeom prst="line">
            <a:avLst/>
          </a:prstGeom>
          <a:noFill/>
          <a:ln w="19050">
            <a:solidFill>
              <a:schemeClr val="tx1"/>
            </a:solidFill>
            <a:round/>
            <a:headEnd type="stealth" w="lg" len="lg"/>
            <a:tailEnd type="stealth" w="lg" len="lg"/>
          </a:ln>
          <a:effectLst/>
        </p:spPr>
        <p:txBody>
          <a:bodyPr wrap="none">
            <a:spAutoFit/>
          </a:bodyPr>
          <a:lstStyle/>
          <a:p>
            <a:endParaRPr lang="en-US"/>
          </a:p>
        </p:txBody>
      </p:sp>
      <p:sp>
        <p:nvSpPr>
          <p:cNvPr id="291" name="Text Box 17"/>
          <p:cNvSpPr txBox="1">
            <a:spLocks noChangeArrowheads="1"/>
          </p:cNvSpPr>
          <p:nvPr/>
        </p:nvSpPr>
        <p:spPr bwMode="auto">
          <a:xfrm>
            <a:off x="3806825" y="533400"/>
            <a:ext cx="1370013" cy="336550"/>
          </a:xfrm>
          <a:prstGeom prst="rect">
            <a:avLst/>
          </a:prstGeom>
          <a:noFill/>
          <a:ln w="28575" algn="ctr">
            <a:noFill/>
            <a:miter lim="800000"/>
            <a:headEnd/>
            <a:tailEnd/>
          </a:ln>
          <a:effectLst/>
        </p:spPr>
        <p:txBody>
          <a:bodyPr wrap="none">
            <a:spAutoFit/>
          </a:bodyPr>
          <a:lstStyle/>
          <a:p>
            <a:pPr algn="ctr" eaLnBrk="1" hangingPunct="1">
              <a:lnSpc>
                <a:spcPct val="100000"/>
              </a:lnSpc>
              <a:spcBef>
                <a:spcPct val="0"/>
              </a:spcBef>
            </a:pPr>
            <a:r>
              <a:rPr lang="en-US" sz="1600">
                <a:effectLst/>
                <a:latin typeface="Arial" charset="0"/>
              </a:rPr>
              <a:t>PWM Period</a:t>
            </a:r>
          </a:p>
        </p:txBody>
      </p:sp>
      <p:sp>
        <p:nvSpPr>
          <p:cNvPr id="292" name="Line 18"/>
          <p:cNvSpPr>
            <a:spLocks noChangeShapeType="1"/>
          </p:cNvSpPr>
          <p:nvPr/>
        </p:nvSpPr>
        <p:spPr bwMode="auto">
          <a:xfrm>
            <a:off x="1828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3" name="Line 19"/>
          <p:cNvSpPr>
            <a:spLocks noChangeShapeType="1"/>
          </p:cNvSpPr>
          <p:nvPr/>
        </p:nvSpPr>
        <p:spPr bwMode="auto">
          <a:xfrm>
            <a:off x="1981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4" name="Line 20"/>
          <p:cNvSpPr>
            <a:spLocks noChangeShapeType="1"/>
          </p:cNvSpPr>
          <p:nvPr/>
        </p:nvSpPr>
        <p:spPr bwMode="auto">
          <a:xfrm>
            <a:off x="2133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5" name="Line 21"/>
          <p:cNvSpPr>
            <a:spLocks noChangeShapeType="1"/>
          </p:cNvSpPr>
          <p:nvPr/>
        </p:nvSpPr>
        <p:spPr bwMode="auto">
          <a:xfrm>
            <a:off x="2286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6" name="Line 22"/>
          <p:cNvSpPr>
            <a:spLocks noChangeShapeType="1"/>
          </p:cNvSpPr>
          <p:nvPr/>
        </p:nvSpPr>
        <p:spPr bwMode="auto">
          <a:xfrm>
            <a:off x="2438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7" name="Line 23"/>
          <p:cNvSpPr>
            <a:spLocks noChangeShapeType="1"/>
          </p:cNvSpPr>
          <p:nvPr/>
        </p:nvSpPr>
        <p:spPr bwMode="auto">
          <a:xfrm>
            <a:off x="2590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8" name="Line 24"/>
          <p:cNvSpPr>
            <a:spLocks noChangeShapeType="1"/>
          </p:cNvSpPr>
          <p:nvPr/>
        </p:nvSpPr>
        <p:spPr bwMode="auto">
          <a:xfrm>
            <a:off x="2743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299" name="Line 25"/>
          <p:cNvSpPr>
            <a:spLocks noChangeShapeType="1"/>
          </p:cNvSpPr>
          <p:nvPr/>
        </p:nvSpPr>
        <p:spPr bwMode="auto">
          <a:xfrm>
            <a:off x="2895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0" name="Line 26"/>
          <p:cNvSpPr>
            <a:spLocks noChangeShapeType="1"/>
          </p:cNvSpPr>
          <p:nvPr/>
        </p:nvSpPr>
        <p:spPr bwMode="auto">
          <a:xfrm>
            <a:off x="3048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1" name="Line 27"/>
          <p:cNvSpPr>
            <a:spLocks noChangeShapeType="1"/>
          </p:cNvSpPr>
          <p:nvPr/>
        </p:nvSpPr>
        <p:spPr bwMode="auto">
          <a:xfrm>
            <a:off x="3200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2" name="Line 28"/>
          <p:cNvSpPr>
            <a:spLocks noChangeShapeType="1"/>
          </p:cNvSpPr>
          <p:nvPr/>
        </p:nvSpPr>
        <p:spPr bwMode="auto">
          <a:xfrm>
            <a:off x="3352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3" name="Line 29"/>
          <p:cNvSpPr>
            <a:spLocks noChangeShapeType="1"/>
          </p:cNvSpPr>
          <p:nvPr/>
        </p:nvSpPr>
        <p:spPr bwMode="auto">
          <a:xfrm>
            <a:off x="3505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4" name="Line 30"/>
          <p:cNvSpPr>
            <a:spLocks noChangeShapeType="1"/>
          </p:cNvSpPr>
          <p:nvPr/>
        </p:nvSpPr>
        <p:spPr bwMode="auto">
          <a:xfrm>
            <a:off x="3657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5" name="Line 31"/>
          <p:cNvSpPr>
            <a:spLocks noChangeShapeType="1"/>
          </p:cNvSpPr>
          <p:nvPr/>
        </p:nvSpPr>
        <p:spPr bwMode="auto">
          <a:xfrm>
            <a:off x="3810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6" name="Line 32"/>
          <p:cNvSpPr>
            <a:spLocks noChangeShapeType="1"/>
          </p:cNvSpPr>
          <p:nvPr/>
        </p:nvSpPr>
        <p:spPr bwMode="auto">
          <a:xfrm>
            <a:off x="3962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7" name="Line 33"/>
          <p:cNvSpPr>
            <a:spLocks noChangeShapeType="1"/>
          </p:cNvSpPr>
          <p:nvPr/>
        </p:nvSpPr>
        <p:spPr bwMode="auto">
          <a:xfrm>
            <a:off x="4114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8" name="Line 34"/>
          <p:cNvSpPr>
            <a:spLocks noChangeShapeType="1"/>
          </p:cNvSpPr>
          <p:nvPr/>
        </p:nvSpPr>
        <p:spPr bwMode="auto">
          <a:xfrm>
            <a:off x="4267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09" name="Line 35"/>
          <p:cNvSpPr>
            <a:spLocks noChangeShapeType="1"/>
          </p:cNvSpPr>
          <p:nvPr/>
        </p:nvSpPr>
        <p:spPr bwMode="auto">
          <a:xfrm>
            <a:off x="4419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0" name="Line 36"/>
          <p:cNvSpPr>
            <a:spLocks noChangeShapeType="1"/>
          </p:cNvSpPr>
          <p:nvPr/>
        </p:nvSpPr>
        <p:spPr bwMode="auto">
          <a:xfrm>
            <a:off x="4572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1" name="Line 37"/>
          <p:cNvSpPr>
            <a:spLocks noChangeShapeType="1"/>
          </p:cNvSpPr>
          <p:nvPr/>
        </p:nvSpPr>
        <p:spPr bwMode="auto">
          <a:xfrm>
            <a:off x="4724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2" name="Line 38"/>
          <p:cNvSpPr>
            <a:spLocks noChangeShapeType="1"/>
          </p:cNvSpPr>
          <p:nvPr/>
        </p:nvSpPr>
        <p:spPr bwMode="auto">
          <a:xfrm>
            <a:off x="4876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3" name="Line 39"/>
          <p:cNvSpPr>
            <a:spLocks noChangeShapeType="1"/>
          </p:cNvSpPr>
          <p:nvPr/>
        </p:nvSpPr>
        <p:spPr bwMode="auto">
          <a:xfrm>
            <a:off x="5029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4" name="Line 40"/>
          <p:cNvSpPr>
            <a:spLocks noChangeShapeType="1"/>
          </p:cNvSpPr>
          <p:nvPr/>
        </p:nvSpPr>
        <p:spPr bwMode="auto">
          <a:xfrm>
            <a:off x="5181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5" name="Line 41"/>
          <p:cNvSpPr>
            <a:spLocks noChangeShapeType="1"/>
          </p:cNvSpPr>
          <p:nvPr/>
        </p:nvSpPr>
        <p:spPr bwMode="auto">
          <a:xfrm>
            <a:off x="5334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6" name="Line 42"/>
          <p:cNvSpPr>
            <a:spLocks noChangeShapeType="1"/>
          </p:cNvSpPr>
          <p:nvPr/>
        </p:nvSpPr>
        <p:spPr bwMode="auto">
          <a:xfrm>
            <a:off x="5486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7" name="Line 43"/>
          <p:cNvSpPr>
            <a:spLocks noChangeShapeType="1"/>
          </p:cNvSpPr>
          <p:nvPr/>
        </p:nvSpPr>
        <p:spPr bwMode="auto">
          <a:xfrm>
            <a:off x="5638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8" name="Line 44"/>
          <p:cNvSpPr>
            <a:spLocks noChangeShapeType="1"/>
          </p:cNvSpPr>
          <p:nvPr/>
        </p:nvSpPr>
        <p:spPr bwMode="auto">
          <a:xfrm>
            <a:off x="5791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19" name="Line 45"/>
          <p:cNvSpPr>
            <a:spLocks noChangeShapeType="1"/>
          </p:cNvSpPr>
          <p:nvPr/>
        </p:nvSpPr>
        <p:spPr bwMode="auto">
          <a:xfrm>
            <a:off x="5943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0" name="Line 46"/>
          <p:cNvSpPr>
            <a:spLocks noChangeShapeType="1"/>
          </p:cNvSpPr>
          <p:nvPr/>
        </p:nvSpPr>
        <p:spPr bwMode="auto">
          <a:xfrm>
            <a:off x="6096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1" name="Line 47"/>
          <p:cNvSpPr>
            <a:spLocks noChangeShapeType="1"/>
          </p:cNvSpPr>
          <p:nvPr/>
        </p:nvSpPr>
        <p:spPr bwMode="auto">
          <a:xfrm>
            <a:off x="6248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2" name="Line 48"/>
          <p:cNvSpPr>
            <a:spLocks noChangeShapeType="1"/>
          </p:cNvSpPr>
          <p:nvPr/>
        </p:nvSpPr>
        <p:spPr bwMode="auto">
          <a:xfrm>
            <a:off x="6400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3" name="Line 49"/>
          <p:cNvSpPr>
            <a:spLocks noChangeShapeType="1"/>
          </p:cNvSpPr>
          <p:nvPr/>
        </p:nvSpPr>
        <p:spPr bwMode="auto">
          <a:xfrm>
            <a:off x="6553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4" name="Line 50"/>
          <p:cNvSpPr>
            <a:spLocks noChangeShapeType="1"/>
          </p:cNvSpPr>
          <p:nvPr/>
        </p:nvSpPr>
        <p:spPr bwMode="auto">
          <a:xfrm>
            <a:off x="67056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5" name="Line 51"/>
          <p:cNvSpPr>
            <a:spLocks noChangeShapeType="1"/>
          </p:cNvSpPr>
          <p:nvPr/>
        </p:nvSpPr>
        <p:spPr bwMode="auto">
          <a:xfrm>
            <a:off x="68580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6" name="Line 52"/>
          <p:cNvSpPr>
            <a:spLocks noChangeShapeType="1"/>
          </p:cNvSpPr>
          <p:nvPr/>
        </p:nvSpPr>
        <p:spPr bwMode="auto">
          <a:xfrm>
            <a:off x="70104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7" name="Line 53"/>
          <p:cNvSpPr>
            <a:spLocks noChangeShapeType="1"/>
          </p:cNvSpPr>
          <p:nvPr/>
        </p:nvSpPr>
        <p:spPr bwMode="auto">
          <a:xfrm>
            <a:off x="71628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8" name="Line 54"/>
          <p:cNvSpPr>
            <a:spLocks noChangeShapeType="1"/>
          </p:cNvSpPr>
          <p:nvPr/>
        </p:nvSpPr>
        <p:spPr bwMode="auto">
          <a:xfrm>
            <a:off x="7315200" y="2033588"/>
            <a:ext cx="0" cy="228600"/>
          </a:xfrm>
          <a:prstGeom prst="line">
            <a:avLst/>
          </a:prstGeom>
          <a:noFill/>
          <a:ln w="19050">
            <a:solidFill>
              <a:schemeClr val="tx1"/>
            </a:solidFill>
            <a:round/>
            <a:headEnd/>
            <a:tailEnd/>
          </a:ln>
          <a:effectLst/>
        </p:spPr>
        <p:txBody>
          <a:bodyPr wrap="none">
            <a:spAutoFit/>
          </a:bodyPr>
          <a:lstStyle/>
          <a:p>
            <a:endParaRPr lang="en-US"/>
          </a:p>
        </p:txBody>
      </p:sp>
      <p:sp>
        <p:nvSpPr>
          <p:cNvPr id="329" name="Line 55"/>
          <p:cNvSpPr>
            <a:spLocks noChangeShapeType="1"/>
          </p:cNvSpPr>
          <p:nvPr/>
        </p:nvSpPr>
        <p:spPr bwMode="auto">
          <a:xfrm flipH="1">
            <a:off x="2743200" y="2262188"/>
            <a:ext cx="1676400" cy="685800"/>
          </a:xfrm>
          <a:prstGeom prst="line">
            <a:avLst/>
          </a:prstGeom>
          <a:noFill/>
          <a:ln w="19050">
            <a:solidFill>
              <a:schemeClr val="tx1"/>
            </a:solidFill>
            <a:prstDash val="sysDot"/>
            <a:round/>
            <a:headEnd/>
            <a:tailEnd/>
          </a:ln>
          <a:effectLst/>
        </p:spPr>
        <p:txBody>
          <a:bodyPr>
            <a:spAutoFit/>
          </a:bodyPr>
          <a:lstStyle/>
          <a:p>
            <a:endParaRPr lang="en-US"/>
          </a:p>
        </p:txBody>
      </p:sp>
      <p:sp>
        <p:nvSpPr>
          <p:cNvPr id="330" name="Line 56"/>
          <p:cNvSpPr>
            <a:spLocks noChangeShapeType="1"/>
          </p:cNvSpPr>
          <p:nvPr/>
        </p:nvSpPr>
        <p:spPr bwMode="auto">
          <a:xfrm>
            <a:off x="4572000" y="2262188"/>
            <a:ext cx="1828800" cy="685800"/>
          </a:xfrm>
          <a:prstGeom prst="line">
            <a:avLst/>
          </a:prstGeom>
          <a:noFill/>
          <a:ln w="19050">
            <a:solidFill>
              <a:schemeClr val="tx1"/>
            </a:solidFill>
            <a:prstDash val="sysDot"/>
            <a:round/>
            <a:headEnd/>
            <a:tailEnd/>
          </a:ln>
          <a:effectLst/>
        </p:spPr>
        <p:txBody>
          <a:bodyPr>
            <a:spAutoFit/>
          </a:bodyPr>
          <a:lstStyle/>
          <a:p>
            <a:endParaRPr lang="en-US"/>
          </a:p>
        </p:txBody>
      </p:sp>
      <p:sp>
        <p:nvSpPr>
          <p:cNvPr id="331" name="Line 57"/>
          <p:cNvSpPr>
            <a:spLocks noChangeShapeType="1"/>
          </p:cNvSpPr>
          <p:nvPr/>
        </p:nvSpPr>
        <p:spPr bwMode="auto">
          <a:xfrm>
            <a:off x="1828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32" name="Line 58"/>
          <p:cNvSpPr>
            <a:spLocks noChangeShapeType="1"/>
          </p:cNvSpPr>
          <p:nvPr/>
        </p:nvSpPr>
        <p:spPr bwMode="auto">
          <a:xfrm flipV="1">
            <a:off x="1905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33" name="Line 59"/>
          <p:cNvSpPr>
            <a:spLocks noChangeShapeType="1"/>
          </p:cNvSpPr>
          <p:nvPr/>
        </p:nvSpPr>
        <p:spPr bwMode="auto">
          <a:xfrm>
            <a:off x="1905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34" name="Line 60"/>
          <p:cNvSpPr>
            <a:spLocks noChangeShapeType="1"/>
          </p:cNvSpPr>
          <p:nvPr/>
        </p:nvSpPr>
        <p:spPr bwMode="auto">
          <a:xfrm>
            <a:off x="1981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35" name="Line 61"/>
          <p:cNvSpPr>
            <a:spLocks noChangeShapeType="1"/>
          </p:cNvSpPr>
          <p:nvPr/>
        </p:nvSpPr>
        <p:spPr bwMode="auto">
          <a:xfrm>
            <a:off x="1981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36" name="Line 62"/>
          <p:cNvSpPr>
            <a:spLocks noChangeShapeType="1"/>
          </p:cNvSpPr>
          <p:nvPr/>
        </p:nvSpPr>
        <p:spPr bwMode="auto">
          <a:xfrm flipV="1">
            <a:off x="2057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37" name="Line 63"/>
          <p:cNvSpPr>
            <a:spLocks noChangeShapeType="1"/>
          </p:cNvSpPr>
          <p:nvPr/>
        </p:nvSpPr>
        <p:spPr bwMode="auto">
          <a:xfrm>
            <a:off x="2057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38" name="Line 64"/>
          <p:cNvSpPr>
            <a:spLocks noChangeShapeType="1"/>
          </p:cNvSpPr>
          <p:nvPr/>
        </p:nvSpPr>
        <p:spPr bwMode="auto">
          <a:xfrm>
            <a:off x="2133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39" name="Line 65"/>
          <p:cNvSpPr>
            <a:spLocks noChangeShapeType="1"/>
          </p:cNvSpPr>
          <p:nvPr/>
        </p:nvSpPr>
        <p:spPr bwMode="auto">
          <a:xfrm>
            <a:off x="2133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40" name="Line 66"/>
          <p:cNvSpPr>
            <a:spLocks noChangeShapeType="1"/>
          </p:cNvSpPr>
          <p:nvPr/>
        </p:nvSpPr>
        <p:spPr bwMode="auto">
          <a:xfrm flipV="1">
            <a:off x="2209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41" name="Line 67"/>
          <p:cNvSpPr>
            <a:spLocks noChangeShapeType="1"/>
          </p:cNvSpPr>
          <p:nvPr/>
        </p:nvSpPr>
        <p:spPr bwMode="auto">
          <a:xfrm>
            <a:off x="2209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42" name="Line 68"/>
          <p:cNvSpPr>
            <a:spLocks noChangeShapeType="1"/>
          </p:cNvSpPr>
          <p:nvPr/>
        </p:nvSpPr>
        <p:spPr bwMode="auto">
          <a:xfrm>
            <a:off x="2286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43" name="Line 69"/>
          <p:cNvSpPr>
            <a:spLocks noChangeShapeType="1"/>
          </p:cNvSpPr>
          <p:nvPr/>
        </p:nvSpPr>
        <p:spPr bwMode="auto">
          <a:xfrm>
            <a:off x="2286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44" name="Line 70"/>
          <p:cNvSpPr>
            <a:spLocks noChangeShapeType="1"/>
          </p:cNvSpPr>
          <p:nvPr/>
        </p:nvSpPr>
        <p:spPr bwMode="auto">
          <a:xfrm flipV="1">
            <a:off x="2362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45" name="Line 71"/>
          <p:cNvSpPr>
            <a:spLocks noChangeShapeType="1"/>
          </p:cNvSpPr>
          <p:nvPr/>
        </p:nvSpPr>
        <p:spPr bwMode="auto">
          <a:xfrm>
            <a:off x="2362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46" name="Line 72"/>
          <p:cNvSpPr>
            <a:spLocks noChangeShapeType="1"/>
          </p:cNvSpPr>
          <p:nvPr/>
        </p:nvSpPr>
        <p:spPr bwMode="auto">
          <a:xfrm>
            <a:off x="2438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47" name="Line 73"/>
          <p:cNvSpPr>
            <a:spLocks noChangeShapeType="1"/>
          </p:cNvSpPr>
          <p:nvPr/>
        </p:nvSpPr>
        <p:spPr bwMode="auto">
          <a:xfrm>
            <a:off x="2438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48" name="Line 74"/>
          <p:cNvSpPr>
            <a:spLocks noChangeShapeType="1"/>
          </p:cNvSpPr>
          <p:nvPr/>
        </p:nvSpPr>
        <p:spPr bwMode="auto">
          <a:xfrm flipV="1">
            <a:off x="2514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49" name="Line 75"/>
          <p:cNvSpPr>
            <a:spLocks noChangeShapeType="1"/>
          </p:cNvSpPr>
          <p:nvPr/>
        </p:nvSpPr>
        <p:spPr bwMode="auto">
          <a:xfrm>
            <a:off x="2514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50" name="Line 76"/>
          <p:cNvSpPr>
            <a:spLocks noChangeShapeType="1"/>
          </p:cNvSpPr>
          <p:nvPr/>
        </p:nvSpPr>
        <p:spPr bwMode="auto">
          <a:xfrm>
            <a:off x="2590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51" name="Line 77"/>
          <p:cNvSpPr>
            <a:spLocks noChangeShapeType="1"/>
          </p:cNvSpPr>
          <p:nvPr/>
        </p:nvSpPr>
        <p:spPr bwMode="auto">
          <a:xfrm>
            <a:off x="2590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52" name="Line 78"/>
          <p:cNvSpPr>
            <a:spLocks noChangeShapeType="1"/>
          </p:cNvSpPr>
          <p:nvPr/>
        </p:nvSpPr>
        <p:spPr bwMode="auto">
          <a:xfrm flipV="1">
            <a:off x="2667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53" name="Line 79"/>
          <p:cNvSpPr>
            <a:spLocks noChangeShapeType="1"/>
          </p:cNvSpPr>
          <p:nvPr/>
        </p:nvSpPr>
        <p:spPr bwMode="auto">
          <a:xfrm>
            <a:off x="2667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54" name="Line 80"/>
          <p:cNvSpPr>
            <a:spLocks noChangeShapeType="1"/>
          </p:cNvSpPr>
          <p:nvPr/>
        </p:nvSpPr>
        <p:spPr bwMode="auto">
          <a:xfrm>
            <a:off x="2743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55" name="Line 81"/>
          <p:cNvSpPr>
            <a:spLocks noChangeShapeType="1"/>
          </p:cNvSpPr>
          <p:nvPr/>
        </p:nvSpPr>
        <p:spPr bwMode="auto">
          <a:xfrm>
            <a:off x="2743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56" name="Line 82"/>
          <p:cNvSpPr>
            <a:spLocks noChangeShapeType="1"/>
          </p:cNvSpPr>
          <p:nvPr/>
        </p:nvSpPr>
        <p:spPr bwMode="auto">
          <a:xfrm flipV="1">
            <a:off x="2819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57" name="Line 83"/>
          <p:cNvSpPr>
            <a:spLocks noChangeShapeType="1"/>
          </p:cNvSpPr>
          <p:nvPr/>
        </p:nvSpPr>
        <p:spPr bwMode="auto">
          <a:xfrm>
            <a:off x="2819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58" name="Line 84"/>
          <p:cNvSpPr>
            <a:spLocks noChangeShapeType="1"/>
          </p:cNvSpPr>
          <p:nvPr/>
        </p:nvSpPr>
        <p:spPr bwMode="auto">
          <a:xfrm>
            <a:off x="2895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59" name="Line 85"/>
          <p:cNvSpPr>
            <a:spLocks noChangeShapeType="1"/>
          </p:cNvSpPr>
          <p:nvPr/>
        </p:nvSpPr>
        <p:spPr bwMode="auto">
          <a:xfrm>
            <a:off x="2895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60" name="Line 86"/>
          <p:cNvSpPr>
            <a:spLocks noChangeShapeType="1"/>
          </p:cNvSpPr>
          <p:nvPr/>
        </p:nvSpPr>
        <p:spPr bwMode="auto">
          <a:xfrm flipV="1">
            <a:off x="2971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61" name="Line 87"/>
          <p:cNvSpPr>
            <a:spLocks noChangeShapeType="1"/>
          </p:cNvSpPr>
          <p:nvPr/>
        </p:nvSpPr>
        <p:spPr bwMode="auto">
          <a:xfrm>
            <a:off x="2971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62" name="Line 88"/>
          <p:cNvSpPr>
            <a:spLocks noChangeShapeType="1"/>
          </p:cNvSpPr>
          <p:nvPr/>
        </p:nvSpPr>
        <p:spPr bwMode="auto">
          <a:xfrm>
            <a:off x="3048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63" name="Line 89"/>
          <p:cNvSpPr>
            <a:spLocks noChangeShapeType="1"/>
          </p:cNvSpPr>
          <p:nvPr/>
        </p:nvSpPr>
        <p:spPr bwMode="auto">
          <a:xfrm>
            <a:off x="3048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64" name="Line 90"/>
          <p:cNvSpPr>
            <a:spLocks noChangeShapeType="1"/>
          </p:cNvSpPr>
          <p:nvPr/>
        </p:nvSpPr>
        <p:spPr bwMode="auto">
          <a:xfrm flipV="1">
            <a:off x="3124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65" name="Line 91"/>
          <p:cNvSpPr>
            <a:spLocks noChangeShapeType="1"/>
          </p:cNvSpPr>
          <p:nvPr/>
        </p:nvSpPr>
        <p:spPr bwMode="auto">
          <a:xfrm>
            <a:off x="3124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66" name="Line 92"/>
          <p:cNvSpPr>
            <a:spLocks noChangeShapeType="1"/>
          </p:cNvSpPr>
          <p:nvPr/>
        </p:nvSpPr>
        <p:spPr bwMode="auto">
          <a:xfrm>
            <a:off x="3200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67" name="Line 93"/>
          <p:cNvSpPr>
            <a:spLocks noChangeShapeType="1"/>
          </p:cNvSpPr>
          <p:nvPr/>
        </p:nvSpPr>
        <p:spPr bwMode="auto">
          <a:xfrm>
            <a:off x="3200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68" name="Line 94"/>
          <p:cNvSpPr>
            <a:spLocks noChangeShapeType="1"/>
          </p:cNvSpPr>
          <p:nvPr/>
        </p:nvSpPr>
        <p:spPr bwMode="auto">
          <a:xfrm flipV="1">
            <a:off x="3276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69" name="Line 95"/>
          <p:cNvSpPr>
            <a:spLocks noChangeShapeType="1"/>
          </p:cNvSpPr>
          <p:nvPr/>
        </p:nvSpPr>
        <p:spPr bwMode="auto">
          <a:xfrm>
            <a:off x="3276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70" name="Line 96"/>
          <p:cNvSpPr>
            <a:spLocks noChangeShapeType="1"/>
          </p:cNvSpPr>
          <p:nvPr/>
        </p:nvSpPr>
        <p:spPr bwMode="auto">
          <a:xfrm>
            <a:off x="3352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71" name="Line 97"/>
          <p:cNvSpPr>
            <a:spLocks noChangeShapeType="1"/>
          </p:cNvSpPr>
          <p:nvPr/>
        </p:nvSpPr>
        <p:spPr bwMode="auto">
          <a:xfrm>
            <a:off x="3352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72" name="Line 98"/>
          <p:cNvSpPr>
            <a:spLocks noChangeShapeType="1"/>
          </p:cNvSpPr>
          <p:nvPr/>
        </p:nvSpPr>
        <p:spPr bwMode="auto">
          <a:xfrm flipV="1">
            <a:off x="3429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73" name="Line 99"/>
          <p:cNvSpPr>
            <a:spLocks noChangeShapeType="1"/>
          </p:cNvSpPr>
          <p:nvPr/>
        </p:nvSpPr>
        <p:spPr bwMode="auto">
          <a:xfrm>
            <a:off x="3429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74" name="Line 100"/>
          <p:cNvSpPr>
            <a:spLocks noChangeShapeType="1"/>
          </p:cNvSpPr>
          <p:nvPr/>
        </p:nvSpPr>
        <p:spPr bwMode="auto">
          <a:xfrm>
            <a:off x="3505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75" name="Line 101"/>
          <p:cNvSpPr>
            <a:spLocks noChangeShapeType="1"/>
          </p:cNvSpPr>
          <p:nvPr/>
        </p:nvSpPr>
        <p:spPr bwMode="auto">
          <a:xfrm>
            <a:off x="3505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76" name="Line 102"/>
          <p:cNvSpPr>
            <a:spLocks noChangeShapeType="1"/>
          </p:cNvSpPr>
          <p:nvPr/>
        </p:nvSpPr>
        <p:spPr bwMode="auto">
          <a:xfrm flipV="1">
            <a:off x="3581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77" name="Line 103"/>
          <p:cNvSpPr>
            <a:spLocks noChangeShapeType="1"/>
          </p:cNvSpPr>
          <p:nvPr/>
        </p:nvSpPr>
        <p:spPr bwMode="auto">
          <a:xfrm>
            <a:off x="3581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78" name="Line 104"/>
          <p:cNvSpPr>
            <a:spLocks noChangeShapeType="1"/>
          </p:cNvSpPr>
          <p:nvPr/>
        </p:nvSpPr>
        <p:spPr bwMode="auto">
          <a:xfrm>
            <a:off x="3657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79" name="Line 105"/>
          <p:cNvSpPr>
            <a:spLocks noChangeShapeType="1"/>
          </p:cNvSpPr>
          <p:nvPr/>
        </p:nvSpPr>
        <p:spPr bwMode="auto">
          <a:xfrm>
            <a:off x="3657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80" name="Line 106"/>
          <p:cNvSpPr>
            <a:spLocks noChangeShapeType="1"/>
          </p:cNvSpPr>
          <p:nvPr/>
        </p:nvSpPr>
        <p:spPr bwMode="auto">
          <a:xfrm flipV="1">
            <a:off x="3733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81" name="Line 107"/>
          <p:cNvSpPr>
            <a:spLocks noChangeShapeType="1"/>
          </p:cNvSpPr>
          <p:nvPr/>
        </p:nvSpPr>
        <p:spPr bwMode="auto">
          <a:xfrm>
            <a:off x="3733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82" name="Line 108"/>
          <p:cNvSpPr>
            <a:spLocks noChangeShapeType="1"/>
          </p:cNvSpPr>
          <p:nvPr/>
        </p:nvSpPr>
        <p:spPr bwMode="auto">
          <a:xfrm>
            <a:off x="3810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83" name="Line 109"/>
          <p:cNvSpPr>
            <a:spLocks noChangeShapeType="1"/>
          </p:cNvSpPr>
          <p:nvPr/>
        </p:nvSpPr>
        <p:spPr bwMode="auto">
          <a:xfrm>
            <a:off x="3810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84" name="Line 110"/>
          <p:cNvSpPr>
            <a:spLocks noChangeShapeType="1"/>
          </p:cNvSpPr>
          <p:nvPr/>
        </p:nvSpPr>
        <p:spPr bwMode="auto">
          <a:xfrm flipV="1">
            <a:off x="3886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85" name="Line 111"/>
          <p:cNvSpPr>
            <a:spLocks noChangeShapeType="1"/>
          </p:cNvSpPr>
          <p:nvPr/>
        </p:nvSpPr>
        <p:spPr bwMode="auto">
          <a:xfrm>
            <a:off x="3886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86" name="Line 112"/>
          <p:cNvSpPr>
            <a:spLocks noChangeShapeType="1"/>
          </p:cNvSpPr>
          <p:nvPr/>
        </p:nvSpPr>
        <p:spPr bwMode="auto">
          <a:xfrm>
            <a:off x="3962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87" name="Line 113"/>
          <p:cNvSpPr>
            <a:spLocks noChangeShapeType="1"/>
          </p:cNvSpPr>
          <p:nvPr/>
        </p:nvSpPr>
        <p:spPr bwMode="auto">
          <a:xfrm>
            <a:off x="3962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88" name="Line 114"/>
          <p:cNvSpPr>
            <a:spLocks noChangeShapeType="1"/>
          </p:cNvSpPr>
          <p:nvPr/>
        </p:nvSpPr>
        <p:spPr bwMode="auto">
          <a:xfrm flipV="1">
            <a:off x="4038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89" name="Line 115"/>
          <p:cNvSpPr>
            <a:spLocks noChangeShapeType="1"/>
          </p:cNvSpPr>
          <p:nvPr/>
        </p:nvSpPr>
        <p:spPr bwMode="auto">
          <a:xfrm>
            <a:off x="4038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90" name="Line 116"/>
          <p:cNvSpPr>
            <a:spLocks noChangeShapeType="1"/>
          </p:cNvSpPr>
          <p:nvPr/>
        </p:nvSpPr>
        <p:spPr bwMode="auto">
          <a:xfrm>
            <a:off x="4114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91" name="Line 117"/>
          <p:cNvSpPr>
            <a:spLocks noChangeShapeType="1"/>
          </p:cNvSpPr>
          <p:nvPr/>
        </p:nvSpPr>
        <p:spPr bwMode="auto">
          <a:xfrm>
            <a:off x="4114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92" name="Line 118"/>
          <p:cNvSpPr>
            <a:spLocks noChangeShapeType="1"/>
          </p:cNvSpPr>
          <p:nvPr/>
        </p:nvSpPr>
        <p:spPr bwMode="auto">
          <a:xfrm flipV="1">
            <a:off x="4191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93" name="Line 119"/>
          <p:cNvSpPr>
            <a:spLocks noChangeShapeType="1"/>
          </p:cNvSpPr>
          <p:nvPr/>
        </p:nvSpPr>
        <p:spPr bwMode="auto">
          <a:xfrm>
            <a:off x="4191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94" name="Line 120"/>
          <p:cNvSpPr>
            <a:spLocks noChangeShapeType="1"/>
          </p:cNvSpPr>
          <p:nvPr/>
        </p:nvSpPr>
        <p:spPr bwMode="auto">
          <a:xfrm>
            <a:off x="4267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95" name="Line 121"/>
          <p:cNvSpPr>
            <a:spLocks noChangeShapeType="1"/>
          </p:cNvSpPr>
          <p:nvPr/>
        </p:nvSpPr>
        <p:spPr bwMode="auto">
          <a:xfrm>
            <a:off x="4267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96" name="Line 122"/>
          <p:cNvSpPr>
            <a:spLocks noChangeShapeType="1"/>
          </p:cNvSpPr>
          <p:nvPr/>
        </p:nvSpPr>
        <p:spPr bwMode="auto">
          <a:xfrm flipV="1">
            <a:off x="4343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97" name="Line 123"/>
          <p:cNvSpPr>
            <a:spLocks noChangeShapeType="1"/>
          </p:cNvSpPr>
          <p:nvPr/>
        </p:nvSpPr>
        <p:spPr bwMode="auto">
          <a:xfrm>
            <a:off x="4343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398" name="Line 124"/>
          <p:cNvSpPr>
            <a:spLocks noChangeShapeType="1"/>
          </p:cNvSpPr>
          <p:nvPr/>
        </p:nvSpPr>
        <p:spPr bwMode="auto">
          <a:xfrm>
            <a:off x="4419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399" name="Line 125"/>
          <p:cNvSpPr>
            <a:spLocks noChangeShapeType="1"/>
          </p:cNvSpPr>
          <p:nvPr/>
        </p:nvSpPr>
        <p:spPr bwMode="auto">
          <a:xfrm>
            <a:off x="4419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00" name="Line 126"/>
          <p:cNvSpPr>
            <a:spLocks noChangeShapeType="1"/>
          </p:cNvSpPr>
          <p:nvPr/>
        </p:nvSpPr>
        <p:spPr bwMode="auto">
          <a:xfrm flipV="1">
            <a:off x="4495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01" name="Line 127"/>
          <p:cNvSpPr>
            <a:spLocks noChangeShapeType="1"/>
          </p:cNvSpPr>
          <p:nvPr/>
        </p:nvSpPr>
        <p:spPr bwMode="auto">
          <a:xfrm>
            <a:off x="4495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02" name="Line 128"/>
          <p:cNvSpPr>
            <a:spLocks noChangeShapeType="1"/>
          </p:cNvSpPr>
          <p:nvPr/>
        </p:nvSpPr>
        <p:spPr bwMode="auto">
          <a:xfrm>
            <a:off x="4572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03" name="Line 129"/>
          <p:cNvSpPr>
            <a:spLocks noChangeShapeType="1"/>
          </p:cNvSpPr>
          <p:nvPr/>
        </p:nvSpPr>
        <p:spPr bwMode="auto">
          <a:xfrm>
            <a:off x="4572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04" name="Line 130"/>
          <p:cNvSpPr>
            <a:spLocks noChangeShapeType="1"/>
          </p:cNvSpPr>
          <p:nvPr/>
        </p:nvSpPr>
        <p:spPr bwMode="auto">
          <a:xfrm flipV="1">
            <a:off x="4648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05" name="Line 131"/>
          <p:cNvSpPr>
            <a:spLocks noChangeShapeType="1"/>
          </p:cNvSpPr>
          <p:nvPr/>
        </p:nvSpPr>
        <p:spPr bwMode="auto">
          <a:xfrm>
            <a:off x="4648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06" name="Line 132"/>
          <p:cNvSpPr>
            <a:spLocks noChangeShapeType="1"/>
          </p:cNvSpPr>
          <p:nvPr/>
        </p:nvSpPr>
        <p:spPr bwMode="auto">
          <a:xfrm>
            <a:off x="4724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07" name="Line 133"/>
          <p:cNvSpPr>
            <a:spLocks noChangeShapeType="1"/>
          </p:cNvSpPr>
          <p:nvPr/>
        </p:nvSpPr>
        <p:spPr bwMode="auto">
          <a:xfrm>
            <a:off x="4724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08" name="Line 134"/>
          <p:cNvSpPr>
            <a:spLocks noChangeShapeType="1"/>
          </p:cNvSpPr>
          <p:nvPr/>
        </p:nvSpPr>
        <p:spPr bwMode="auto">
          <a:xfrm flipV="1">
            <a:off x="4800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09" name="Line 135"/>
          <p:cNvSpPr>
            <a:spLocks noChangeShapeType="1"/>
          </p:cNvSpPr>
          <p:nvPr/>
        </p:nvSpPr>
        <p:spPr bwMode="auto">
          <a:xfrm>
            <a:off x="4800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10" name="Line 136"/>
          <p:cNvSpPr>
            <a:spLocks noChangeShapeType="1"/>
          </p:cNvSpPr>
          <p:nvPr/>
        </p:nvSpPr>
        <p:spPr bwMode="auto">
          <a:xfrm>
            <a:off x="4876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11" name="Line 137"/>
          <p:cNvSpPr>
            <a:spLocks noChangeShapeType="1"/>
          </p:cNvSpPr>
          <p:nvPr/>
        </p:nvSpPr>
        <p:spPr bwMode="auto">
          <a:xfrm>
            <a:off x="4876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12" name="Line 138"/>
          <p:cNvSpPr>
            <a:spLocks noChangeShapeType="1"/>
          </p:cNvSpPr>
          <p:nvPr/>
        </p:nvSpPr>
        <p:spPr bwMode="auto">
          <a:xfrm flipV="1">
            <a:off x="4953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13" name="Line 139"/>
          <p:cNvSpPr>
            <a:spLocks noChangeShapeType="1"/>
          </p:cNvSpPr>
          <p:nvPr/>
        </p:nvSpPr>
        <p:spPr bwMode="auto">
          <a:xfrm>
            <a:off x="4953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14" name="Line 140"/>
          <p:cNvSpPr>
            <a:spLocks noChangeShapeType="1"/>
          </p:cNvSpPr>
          <p:nvPr/>
        </p:nvSpPr>
        <p:spPr bwMode="auto">
          <a:xfrm>
            <a:off x="5029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15" name="Line 141"/>
          <p:cNvSpPr>
            <a:spLocks noChangeShapeType="1"/>
          </p:cNvSpPr>
          <p:nvPr/>
        </p:nvSpPr>
        <p:spPr bwMode="auto">
          <a:xfrm>
            <a:off x="5029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16" name="Line 142"/>
          <p:cNvSpPr>
            <a:spLocks noChangeShapeType="1"/>
          </p:cNvSpPr>
          <p:nvPr/>
        </p:nvSpPr>
        <p:spPr bwMode="auto">
          <a:xfrm flipV="1">
            <a:off x="5105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17" name="Line 143"/>
          <p:cNvSpPr>
            <a:spLocks noChangeShapeType="1"/>
          </p:cNvSpPr>
          <p:nvPr/>
        </p:nvSpPr>
        <p:spPr bwMode="auto">
          <a:xfrm>
            <a:off x="5105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18" name="Line 144"/>
          <p:cNvSpPr>
            <a:spLocks noChangeShapeType="1"/>
          </p:cNvSpPr>
          <p:nvPr/>
        </p:nvSpPr>
        <p:spPr bwMode="auto">
          <a:xfrm>
            <a:off x="5181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19" name="Line 145"/>
          <p:cNvSpPr>
            <a:spLocks noChangeShapeType="1"/>
          </p:cNvSpPr>
          <p:nvPr/>
        </p:nvSpPr>
        <p:spPr bwMode="auto">
          <a:xfrm>
            <a:off x="5181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20" name="Line 146"/>
          <p:cNvSpPr>
            <a:spLocks noChangeShapeType="1"/>
          </p:cNvSpPr>
          <p:nvPr/>
        </p:nvSpPr>
        <p:spPr bwMode="auto">
          <a:xfrm flipV="1">
            <a:off x="5257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21" name="Line 147"/>
          <p:cNvSpPr>
            <a:spLocks noChangeShapeType="1"/>
          </p:cNvSpPr>
          <p:nvPr/>
        </p:nvSpPr>
        <p:spPr bwMode="auto">
          <a:xfrm>
            <a:off x="5257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22" name="Line 148"/>
          <p:cNvSpPr>
            <a:spLocks noChangeShapeType="1"/>
          </p:cNvSpPr>
          <p:nvPr/>
        </p:nvSpPr>
        <p:spPr bwMode="auto">
          <a:xfrm>
            <a:off x="5334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23" name="Line 149"/>
          <p:cNvSpPr>
            <a:spLocks noChangeShapeType="1"/>
          </p:cNvSpPr>
          <p:nvPr/>
        </p:nvSpPr>
        <p:spPr bwMode="auto">
          <a:xfrm>
            <a:off x="5334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24" name="Line 150"/>
          <p:cNvSpPr>
            <a:spLocks noChangeShapeType="1"/>
          </p:cNvSpPr>
          <p:nvPr/>
        </p:nvSpPr>
        <p:spPr bwMode="auto">
          <a:xfrm flipV="1">
            <a:off x="5410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25" name="Line 151"/>
          <p:cNvSpPr>
            <a:spLocks noChangeShapeType="1"/>
          </p:cNvSpPr>
          <p:nvPr/>
        </p:nvSpPr>
        <p:spPr bwMode="auto">
          <a:xfrm>
            <a:off x="5410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26" name="Line 152"/>
          <p:cNvSpPr>
            <a:spLocks noChangeShapeType="1"/>
          </p:cNvSpPr>
          <p:nvPr/>
        </p:nvSpPr>
        <p:spPr bwMode="auto">
          <a:xfrm>
            <a:off x="5486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27" name="Line 153"/>
          <p:cNvSpPr>
            <a:spLocks noChangeShapeType="1"/>
          </p:cNvSpPr>
          <p:nvPr/>
        </p:nvSpPr>
        <p:spPr bwMode="auto">
          <a:xfrm>
            <a:off x="5486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28" name="Line 154"/>
          <p:cNvSpPr>
            <a:spLocks noChangeShapeType="1"/>
          </p:cNvSpPr>
          <p:nvPr/>
        </p:nvSpPr>
        <p:spPr bwMode="auto">
          <a:xfrm flipV="1">
            <a:off x="5562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29" name="Line 155"/>
          <p:cNvSpPr>
            <a:spLocks noChangeShapeType="1"/>
          </p:cNvSpPr>
          <p:nvPr/>
        </p:nvSpPr>
        <p:spPr bwMode="auto">
          <a:xfrm>
            <a:off x="5562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30" name="Line 156"/>
          <p:cNvSpPr>
            <a:spLocks noChangeShapeType="1"/>
          </p:cNvSpPr>
          <p:nvPr/>
        </p:nvSpPr>
        <p:spPr bwMode="auto">
          <a:xfrm>
            <a:off x="5638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31" name="Line 157"/>
          <p:cNvSpPr>
            <a:spLocks noChangeShapeType="1"/>
          </p:cNvSpPr>
          <p:nvPr/>
        </p:nvSpPr>
        <p:spPr bwMode="auto">
          <a:xfrm>
            <a:off x="5638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32" name="Line 158"/>
          <p:cNvSpPr>
            <a:spLocks noChangeShapeType="1"/>
          </p:cNvSpPr>
          <p:nvPr/>
        </p:nvSpPr>
        <p:spPr bwMode="auto">
          <a:xfrm flipV="1">
            <a:off x="5715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33" name="Line 159"/>
          <p:cNvSpPr>
            <a:spLocks noChangeShapeType="1"/>
          </p:cNvSpPr>
          <p:nvPr/>
        </p:nvSpPr>
        <p:spPr bwMode="auto">
          <a:xfrm>
            <a:off x="5715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34" name="Line 160"/>
          <p:cNvSpPr>
            <a:spLocks noChangeShapeType="1"/>
          </p:cNvSpPr>
          <p:nvPr/>
        </p:nvSpPr>
        <p:spPr bwMode="auto">
          <a:xfrm>
            <a:off x="5791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35" name="Line 161"/>
          <p:cNvSpPr>
            <a:spLocks noChangeShapeType="1"/>
          </p:cNvSpPr>
          <p:nvPr/>
        </p:nvSpPr>
        <p:spPr bwMode="auto">
          <a:xfrm>
            <a:off x="5791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36" name="Line 162"/>
          <p:cNvSpPr>
            <a:spLocks noChangeShapeType="1"/>
          </p:cNvSpPr>
          <p:nvPr/>
        </p:nvSpPr>
        <p:spPr bwMode="auto">
          <a:xfrm flipV="1">
            <a:off x="5867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37" name="Line 163"/>
          <p:cNvSpPr>
            <a:spLocks noChangeShapeType="1"/>
          </p:cNvSpPr>
          <p:nvPr/>
        </p:nvSpPr>
        <p:spPr bwMode="auto">
          <a:xfrm>
            <a:off x="5867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38" name="Line 164"/>
          <p:cNvSpPr>
            <a:spLocks noChangeShapeType="1"/>
          </p:cNvSpPr>
          <p:nvPr/>
        </p:nvSpPr>
        <p:spPr bwMode="auto">
          <a:xfrm>
            <a:off x="5943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39" name="Line 165"/>
          <p:cNvSpPr>
            <a:spLocks noChangeShapeType="1"/>
          </p:cNvSpPr>
          <p:nvPr/>
        </p:nvSpPr>
        <p:spPr bwMode="auto">
          <a:xfrm>
            <a:off x="5943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40" name="Line 166"/>
          <p:cNvSpPr>
            <a:spLocks noChangeShapeType="1"/>
          </p:cNvSpPr>
          <p:nvPr/>
        </p:nvSpPr>
        <p:spPr bwMode="auto">
          <a:xfrm flipV="1">
            <a:off x="6019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41" name="Line 167"/>
          <p:cNvSpPr>
            <a:spLocks noChangeShapeType="1"/>
          </p:cNvSpPr>
          <p:nvPr/>
        </p:nvSpPr>
        <p:spPr bwMode="auto">
          <a:xfrm>
            <a:off x="6019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42" name="Line 168"/>
          <p:cNvSpPr>
            <a:spLocks noChangeShapeType="1"/>
          </p:cNvSpPr>
          <p:nvPr/>
        </p:nvSpPr>
        <p:spPr bwMode="auto">
          <a:xfrm>
            <a:off x="6096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43" name="Line 169"/>
          <p:cNvSpPr>
            <a:spLocks noChangeShapeType="1"/>
          </p:cNvSpPr>
          <p:nvPr/>
        </p:nvSpPr>
        <p:spPr bwMode="auto">
          <a:xfrm>
            <a:off x="6096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44" name="Line 170"/>
          <p:cNvSpPr>
            <a:spLocks noChangeShapeType="1"/>
          </p:cNvSpPr>
          <p:nvPr/>
        </p:nvSpPr>
        <p:spPr bwMode="auto">
          <a:xfrm flipV="1">
            <a:off x="6172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45" name="Line 171"/>
          <p:cNvSpPr>
            <a:spLocks noChangeShapeType="1"/>
          </p:cNvSpPr>
          <p:nvPr/>
        </p:nvSpPr>
        <p:spPr bwMode="auto">
          <a:xfrm>
            <a:off x="6172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46" name="Line 172"/>
          <p:cNvSpPr>
            <a:spLocks noChangeShapeType="1"/>
          </p:cNvSpPr>
          <p:nvPr/>
        </p:nvSpPr>
        <p:spPr bwMode="auto">
          <a:xfrm>
            <a:off x="6248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47" name="Line 173"/>
          <p:cNvSpPr>
            <a:spLocks noChangeShapeType="1"/>
          </p:cNvSpPr>
          <p:nvPr/>
        </p:nvSpPr>
        <p:spPr bwMode="auto">
          <a:xfrm>
            <a:off x="6248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48" name="Line 174"/>
          <p:cNvSpPr>
            <a:spLocks noChangeShapeType="1"/>
          </p:cNvSpPr>
          <p:nvPr/>
        </p:nvSpPr>
        <p:spPr bwMode="auto">
          <a:xfrm flipV="1">
            <a:off x="6324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49" name="Line 175"/>
          <p:cNvSpPr>
            <a:spLocks noChangeShapeType="1"/>
          </p:cNvSpPr>
          <p:nvPr/>
        </p:nvSpPr>
        <p:spPr bwMode="auto">
          <a:xfrm>
            <a:off x="6324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50" name="Line 176"/>
          <p:cNvSpPr>
            <a:spLocks noChangeShapeType="1"/>
          </p:cNvSpPr>
          <p:nvPr/>
        </p:nvSpPr>
        <p:spPr bwMode="auto">
          <a:xfrm>
            <a:off x="6400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51" name="Line 177"/>
          <p:cNvSpPr>
            <a:spLocks noChangeShapeType="1"/>
          </p:cNvSpPr>
          <p:nvPr/>
        </p:nvSpPr>
        <p:spPr bwMode="auto">
          <a:xfrm>
            <a:off x="6400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52" name="Line 178"/>
          <p:cNvSpPr>
            <a:spLocks noChangeShapeType="1"/>
          </p:cNvSpPr>
          <p:nvPr/>
        </p:nvSpPr>
        <p:spPr bwMode="auto">
          <a:xfrm flipV="1">
            <a:off x="6477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53" name="Line 179"/>
          <p:cNvSpPr>
            <a:spLocks noChangeShapeType="1"/>
          </p:cNvSpPr>
          <p:nvPr/>
        </p:nvSpPr>
        <p:spPr bwMode="auto">
          <a:xfrm>
            <a:off x="6477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54" name="Line 180"/>
          <p:cNvSpPr>
            <a:spLocks noChangeShapeType="1"/>
          </p:cNvSpPr>
          <p:nvPr/>
        </p:nvSpPr>
        <p:spPr bwMode="auto">
          <a:xfrm>
            <a:off x="6553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55" name="Line 181"/>
          <p:cNvSpPr>
            <a:spLocks noChangeShapeType="1"/>
          </p:cNvSpPr>
          <p:nvPr/>
        </p:nvSpPr>
        <p:spPr bwMode="auto">
          <a:xfrm>
            <a:off x="65532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56" name="Line 182"/>
          <p:cNvSpPr>
            <a:spLocks noChangeShapeType="1"/>
          </p:cNvSpPr>
          <p:nvPr/>
        </p:nvSpPr>
        <p:spPr bwMode="auto">
          <a:xfrm flipV="1">
            <a:off x="6629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57" name="Line 183"/>
          <p:cNvSpPr>
            <a:spLocks noChangeShapeType="1"/>
          </p:cNvSpPr>
          <p:nvPr/>
        </p:nvSpPr>
        <p:spPr bwMode="auto">
          <a:xfrm>
            <a:off x="66294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58" name="Line 184"/>
          <p:cNvSpPr>
            <a:spLocks noChangeShapeType="1"/>
          </p:cNvSpPr>
          <p:nvPr/>
        </p:nvSpPr>
        <p:spPr bwMode="auto">
          <a:xfrm>
            <a:off x="6705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59" name="Line 185"/>
          <p:cNvSpPr>
            <a:spLocks noChangeShapeType="1"/>
          </p:cNvSpPr>
          <p:nvPr/>
        </p:nvSpPr>
        <p:spPr bwMode="auto">
          <a:xfrm>
            <a:off x="67056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60" name="Line 186"/>
          <p:cNvSpPr>
            <a:spLocks noChangeShapeType="1"/>
          </p:cNvSpPr>
          <p:nvPr/>
        </p:nvSpPr>
        <p:spPr bwMode="auto">
          <a:xfrm flipV="1">
            <a:off x="6781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61" name="Line 187"/>
          <p:cNvSpPr>
            <a:spLocks noChangeShapeType="1"/>
          </p:cNvSpPr>
          <p:nvPr/>
        </p:nvSpPr>
        <p:spPr bwMode="auto">
          <a:xfrm>
            <a:off x="67818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62" name="Line 188"/>
          <p:cNvSpPr>
            <a:spLocks noChangeShapeType="1"/>
          </p:cNvSpPr>
          <p:nvPr/>
        </p:nvSpPr>
        <p:spPr bwMode="auto">
          <a:xfrm>
            <a:off x="6858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63" name="Line 189"/>
          <p:cNvSpPr>
            <a:spLocks noChangeShapeType="1"/>
          </p:cNvSpPr>
          <p:nvPr/>
        </p:nvSpPr>
        <p:spPr bwMode="auto">
          <a:xfrm>
            <a:off x="68580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64" name="Line 190"/>
          <p:cNvSpPr>
            <a:spLocks noChangeShapeType="1"/>
          </p:cNvSpPr>
          <p:nvPr/>
        </p:nvSpPr>
        <p:spPr bwMode="auto">
          <a:xfrm flipV="1">
            <a:off x="6934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65" name="Line 191"/>
          <p:cNvSpPr>
            <a:spLocks noChangeShapeType="1"/>
          </p:cNvSpPr>
          <p:nvPr/>
        </p:nvSpPr>
        <p:spPr bwMode="auto">
          <a:xfrm>
            <a:off x="69342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66" name="Line 192"/>
          <p:cNvSpPr>
            <a:spLocks noChangeShapeType="1"/>
          </p:cNvSpPr>
          <p:nvPr/>
        </p:nvSpPr>
        <p:spPr bwMode="auto">
          <a:xfrm>
            <a:off x="70104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67" name="Line 193"/>
          <p:cNvSpPr>
            <a:spLocks noChangeShapeType="1"/>
          </p:cNvSpPr>
          <p:nvPr/>
        </p:nvSpPr>
        <p:spPr bwMode="auto">
          <a:xfrm>
            <a:off x="70104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68" name="Line 194"/>
          <p:cNvSpPr>
            <a:spLocks noChangeShapeType="1"/>
          </p:cNvSpPr>
          <p:nvPr/>
        </p:nvSpPr>
        <p:spPr bwMode="auto">
          <a:xfrm flipV="1">
            <a:off x="70866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69" name="Line 195"/>
          <p:cNvSpPr>
            <a:spLocks noChangeShapeType="1"/>
          </p:cNvSpPr>
          <p:nvPr/>
        </p:nvSpPr>
        <p:spPr bwMode="auto">
          <a:xfrm>
            <a:off x="70866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70" name="Line 196"/>
          <p:cNvSpPr>
            <a:spLocks noChangeShapeType="1"/>
          </p:cNvSpPr>
          <p:nvPr/>
        </p:nvSpPr>
        <p:spPr bwMode="auto">
          <a:xfrm>
            <a:off x="71628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71" name="Line 197"/>
          <p:cNvSpPr>
            <a:spLocks noChangeShapeType="1"/>
          </p:cNvSpPr>
          <p:nvPr/>
        </p:nvSpPr>
        <p:spPr bwMode="auto">
          <a:xfrm>
            <a:off x="7162800" y="19573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72" name="Line 198"/>
          <p:cNvSpPr>
            <a:spLocks noChangeShapeType="1"/>
          </p:cNvSpPr>
          <p:nvPr/>
        </p:nvSpPr>
        <p:spPr bwMode="auto">
          <a:xfrm flipV="1">
            <a:off x="72390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73" name="Line 199"/>
          <p:cNvSpPr>
            <a:spLocks noChangeShapeType="1"/>
          </p:cNvSpPr>
          <p:nvPr/>
        </p:nvSpPr>
        <p:spPr bwMode="auto">
          <a:xfrm>
            <a:off x="7239000" y="1804988"/>
            <a:ext cx="76200" cy="0"/>
          </a:xfrm>
          <a:prstGeom prst="line">
            <a:avLst/>
          </a:prstGeom>
          <a:noFill/>
          <a:ln w="19050">
            <a:solidFill>
              <a:schemeClr val="tx1"/>
            </a:solidFill>
            <a:round/>
            <a:headEnd/>
            <a:tailEnd/>
          </a:ln>
          <a:effectLst/>
        </p:spPr>
        <p:txBody>
          <a:bodyPr wrap="none">
            <a:spAutoFit/>
          </a:bodyPr>
          <a:lstStyle/>
          <a:p>
            <a:endParaRPr lang="en-US"/>
          </a:p>
        </p:txBody>
      </p:sp>
      <p:sp>
        <p:nvSpPr>
          <p:cNvPr id="474" name="Line 200"/>
          <p:cNvSpPr>
            <a:spLocks noChangeShapeType="1"/>
          </p:cNvSpPr>
          <p:nvPr/>
        </p:nvSpPr>
        <p:spPr bwMode="auto">
          <a:xfrm>
            <a:off x="7315200" y="1804988"/>
            <a:ext cx="0" cy="152400"/>
          </a:xfrm>
          <a:prstGeom prst="line">
            <a:avLst/>
          </a:prstGeom>
          <a:noFill/>
          <a:ln w="19050">
            <a:solidFill>
              <a:schemeClr val="tx1"/>
            </a:solidFill>
            <a:round/>
            <a:headEnd/>
            <a:tailEnd/>
          </a:ln>
          <a:effectLst/>
        </p:spPr>
        <p:txBody>
          <a:bodyPr wrap="none">
            <a:spAutoFit/>
          </a:bodyPr>
          <a:lstStyle/>
          <a:p>
            <a:endParaRPr lang="en-US"/>
          </a:p>
        </p:txBody>
      </p:sp>
      <p:sp>
        <p:nvSpPr>
          <p:cNvPr id="475" name="Text Box 201"/>
          <p:cNvSpPr txBox="1">
            <a:spLocks noChangeArrowheads="1"/>
          </p:cNvSpPr>
          <p:nvPr/>
        </p:nvSpPr>
        <p:spPr bwMode="auto">
          <a:xfrm>
            <a:off x="0" y="1652588"/>
            <a:ext cx="1606550" cy="581025"/>
          </a:xfrm>
          <a:prstGeom prst="rect">
            <a:avLst/>
          </a:prstGeom>
          <a:noFill/>
          <a:ln w="28575" algn="ctr">
            <a:noFill/>
            <a:miter lim="800000"/>
            <a:headEnd/>
            <a:tailEnd/>
          </a:ln>
          <a:effectLst/>
        </p:spPr>
        <p:txBody>
          <a:bodyPr>
            <a:spAutoFit/>
          </a:bodyPr>
          <a:lstStyle/>
          <a:p>
            <a:pPr algn="ctr" eaLnBrk="1" hangingPunct="1">
              <a:lnSpc>
                <a:spcPct val="100000"/>
              </a:lnSpc>
              <a:spcBef>
                <a:spcPct val="0"/>
              </a:spcBef>
            </a:pPr>
            <a:r>
              <a:rPr lang="en-US" sz="1600" dirty="0">
                <a:effectLst/>
                <a:latin typeface="Arial" charset="0"/>
              </a:rPr>
              <a:t>Device Clock</a:t>
            </a:r>
          </a:p>
          <a:p>
            <a:pPr algn="ctr" eaLnBrk="1" hangingPunct="1">
              <a:lnSpc>
                <a:spcPct val="100000"/>
              </a:lnSpc>
              <a:spcBef>
                <a:spcPct val="0"/>
              </a:spcBef>
            </a:pPr>
            <a:r>
              <a:rPr lang="en-US" sz="1600" dirty="0">
                <a:effectLst/>
                <a:latin typeface="Arial" charset="0"/>
              </a:rPr>
              <a:t>(i.e. </a:t>
            </a:r>
            <a:r>
              <a:rPr lang="en-US" sz="1600" dirty="0" smtClean="0">
                <a:effectLst/>
                <a:latin typeface="Arial" charset="0"/>
              </a:rPr>
              <a:t>100 </a:t>
            </a:r>
            <a:r>
              <a:rPr lang="en-US" sz="1600" dirty="0">
                <a:effectLst/>
                <a:latin typeface="Arial" charset="0"/>
              </a:rPr>
              <a:t>MHz)</a:t>
            </a:r>
          </a:p>
        </p:txBody>
      </p:sp>
      <p:sp>
        <p:nvSpPr>
          <p:cNvPr id="476" name="Text Box 202"/>
          <p:cNvSpPr txBox="1">
            <a:spLocks noChangeArrowheads="1"/>
          </p:cNvSpPr>
          <p:nvPr/>
        </p:nvSpPr>
        <p:spPr bwMode="auto">
          <a:xfrm>
            <a:off x="7315200" y="1371600"/>
            <a:ext cx="1600200" cy="825500"/>
          </a:xfrm>
          <a:prstGeom prst="rect">
            <a:avLst/>
          </a:prstGeom>
          <a:noFill/>
          <a:ln w="28575" algn="ctr">
            <a:noFill/>
            <a:miter lim="800000"/>
            <a:headEnd/>
            <a:tailEnd/>
          </a:ln>
          <a:effectLst/>
        </p:spPr>
        <p:txBody>
          <a:bodyPr>
            <a:spAutoFit/>
          </a:bodyPr>
          <a:lstStyle/>
          <a:p>
            <a:pPr algn="ctr" eaLnBrk="1" hangingPunct="1">
              <a:lnSpc>
                <a:spcPct val="100000"/>
              </a:lnSpc>
              <a:spcBef>
                <a:spcPct val="0"/>
              </a:spcBef>
            </a:pPr>
            <a:r>
              <a:rPr lang="en-US" sz="1600" i="1" dirty="0">
                <a:effectLst/>
                <a:latin typeface="Arial" charset="0"/>
              </a:rPr>
              <a:t>Regular      PWM Step</a:t>
            </a:r>
          </a:p>
          <a:p>
            <a:pPr algn="ctr" eaLnBrk="1" hangingPunct="1">
              <a:lnSpc>
                <a:spcPct val="100000"/>
              </a:lnSpc>
              <a:spcBef>
                <a:spcPct val="0"/>
              </a:spcBef>
            </a:pPr>
            <a:r>
              <a:rPr lang="en-US" sz="1600" i="1" dirty="0">
                <a:effectLst/>
                <a:latin typeface="Arial" charset="0"/>
              </a:rPr>
              <a:t>(i.e. </a:t>
            </a:r>
            <a:r>
              <a:rPr lang="en-US" sz="1600" i="1" dirty="0" smtClean="0">
                <a:effectLst/>
                <a:latin typeface="Arial" charset="0"/>
              </a:rPr>
              <a:t>10 </a:t>
            </a:r>
            <a:r>
              <a:rPr lang="en-US" sz="1600" i="1" dirty="0">
                <a:effectLst/>
                <a:latin typeface="Arial" charset="0"/>
              </a:rPr>
              <a:t>ns)</a:t>
            </a:r>
          </a:p>
        </p:txBody>
      </p:sp>
      <p:grpSp>
        <p:nvGrpSpPr>
          <p:cNvPr id="477" name="Group 203"/>
          <p:cNvGrpSpPr>
            <a:grpSpLocks/>
          </p:cNvGrpSpPr>
          <p:nvPr/>
        </p:nvGrpSpPr>
        <p:grpSpPr bwMode="auto">
          <a:xfrm>
            <a:off x="0" y="3937000"/>
            <a:ext cx="9144000" cy="304800"/>
            <a:chOff x="336" y="3312"/>
            <a:chExt cx="1632" cy="576"/>
          </a:xfrm>
        </p:grpSpPr>
        <p:sp>
          <p:nvSpPr>
            <p:cNvPr id="478" name="Line 204"/>
            <p:cNvSpPr>
              <a:spLocks noChangeShapeType="1"/>
            </p:cNvSpPr>
            <p:nvPr/>
          </p:nvSpPr>
          <p:spPr bwMode="auto">
            <a:xfrm>
              <a:off x="336" y="3312"/>
              <a:ext cx="81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479" name="Line 205"/>
            <p:cNvSpPr>
              <a:spLocks noChangeShapeType="1"/>
            </p:cNvSpPr>
            <p:nvPr/>
          </p:nvSpPr>
          <p:spPr bwMode="auto">
            <a:xfrm>
              <a:off x="1152" y="3312"/>
              <a:ext cx="0" cy="576"/>
            </a:xfrm>
            <a:prstGeom prst="line">
              <a:avLst/>
            </a:prstGeom>
            <a:noFill/>
            <a:ln w="28575">
              <a:solidFill>
                <a:schemeClr val="tx1"/>
              </a:solidFill>
              <a:round/>
              <a:headEnd/>
              <a:tailEnd/>
            </a:ln>
            <a:effectLst/>
          </p:spPr>
          <p:txBody>
            <a:bodyPr wrap="none">
              <a:spAutoFit/>
            </a:bodyPr>
            <a:lstStyle/>
            <a:p>
              <a:endParaRPr lang="en-US">
                <a:effectLst/>
              </a:endParaRPr>
            </a:p>
          </p:txBody>
        </p:sp>
        <p:sp>
          <p:nvSpPr>
            <p:cNvPr id="480" name="Line 206"/>
            <p:cNvSpPr>
              <a:spLocks noChangeShapeType="1"/>
            </p:cNvSpPr>
            <p:nvPr/>
          </p:nvSpPr>
          <p:spPr bwMode="auto">
            <a:xfrm>
              <a:off x="1152" y="3888"/>
              <a:ext cx="816" cy="0"/>
            </a:xfrm>
            <a:prstGeom prst="line">
              <a:avLst/>
            </a:prstGeom>
            <a:noFill/>
            <a:ln w="28575">
              <a:solidFill>
                <a:schemeClr val="tx1"/>
              </a:solidFill>
              <a:round/>
              <a:headEnd/>
              <a:tailEnd/>
            </a:ln>
            <a:effectLst/>
          </p:spPr>
          <p:txBody>
            <a:bodyPr>
              <a:spAutoFit/>
            </a:bodyPr>
            <a:lstStyle/>
            <a:p>
              <a:endParaRPr lang="en-US">
                <a:effectLst/>
              </a:endParaRPr>
            </a:p>
          </p:txBody>
        </p:sp>
      </p:grpSp>
      <p:sp>
        <p:nvSpPr>
          <p:cNvPr id="481" name="Rectangle 207"/>
          <p:cNvSpPr>
            <a:spLocks noChangeArrowheads="1"/>
          </p:cNvSpPr>
          <p:nvPr/>
        </p:nvSpPr>
        <p:spPr bwMode="auto">
          <a:xfrm>
            <a:off x="6400800" y="3870878"/>
            <a:ext cx="2743200" cy="437043"/>
          </a:xfrm>
          <a:prstGeom prst="rect">
            <a:avLst/>
          </a:prstGeom>
          <a:solidFill>
            <a:schemeClr val="bg1"/>
          </a:solidFill>
          <a:ln w="9525" algn="ctr">
            <a:noFill/>
            <a:miter lim="800000"/>
            <a:headEnd/>
            <a:tailEnd/>
          </a:ln>
          <a:effectLst/>
        </p:spPr>
        <p:txBody>
          <a:bodyPr anchor="ctr">
            <a:spAutoFit/>
          </a:bodyPr>
          <a:lstStyle/>
          <a:p>
            <a:endParaRPr lang="en-US">
              <a:effectLst/>
            </a:endParaRPr>
          </a:p>
        </p:txBody>
      </p:sp>
      <p:sp>
        <p:nvSpPr>
          <p:cNvPr id="482" name="Rectangle 208"/>
          <p:cNvSpPr>
            <a:spLocks noChangeArrowheads="1"/>
          </p:cNvSpPr>
          <p:nvPr/>
        </p:nvSpPr>
        <p:spPr bwMode="auto">
          <a:xfrm>
            <a:off x="0" y="3870878"/>
            <a:ext cx="2743200" cy="437043"/>
          </a:xfrm>
          <a:prstGeom prst="rect">
            <a:avLst/>
          </a:prstGeom>
          <a:solidFill>
            <a:schemeClr val="bg1"/>
          </a:solidFill>
          <a:ln w="9525" algn="ctr">
            <a:noFill/>
            <a:miter lim="800000"/>
            <a:headEnd/>
            <a:tailEnd/>
          </a:ln>
          <a:effectLst/>
        </p:spPr>
        <p:txBody>
          <a:bodyPr anchor="ctr">
            <a:spAutoFit/>
          </a:bodyPr>
          <a:lstStyle/>
          <a:p>
            <a:endParaRPr lang="en-US">
              <a:effectLst/>
            </a:endParaRPr>
          </a:p>
        </p:txBody>
      </p:sp>
      <p:grpSp>
        <p:nvGrpSpPr>
          <p:cNvPr id="483" name="Group 209"/>
          <p:cNvGrpSpPr>
            <a:grpSpLocks/>
          </p:cNvGrpSpPr>
          <p:nvPr/>
        </p:nvGrpSpPr>
        <p:grpSpPr bwMode="auto">
          <a:xfrm>
            <a:off x="2743200" y="4014788"/>
            <a:ext cx="6307138" cy="711200"/>
            <a:chOff x="1728" y="2640"/>
            <a:chExt cx="3840" cy="448"/>
          </a:xfrm>
        </p:grpSpPr>
        <p:grpSp>
          <p:nvGrpSpPr>
            <p:cNvPr id="484" name="Group 210"/>
            <p:cNvGrpSpPr>
              <a:grpSpLocks/>
            </p:cNvGrpSpPr>
            <p:nvPr/>
          </p:nvGrpSpPr>
          <p:grpSpPr bwMode="auto">
            <a:xfrm>
              <a:off x="1728" y="2813"/>
              <a:ext cx="2304" cy="275"/>
              <a:chOff x="1728" y="3198"/>
              <a:chExt cx="2304" cy="275"/>
            </a:xfrm>
          </p:grpSpPr>
          <p:sp>
            <p:nvSpPr>
              <p:cNvPr id="486" name="Rectangle 211"/>
              <p:cNvSpPr>
                <a:spLocks noChangeArrowheads="1"/>
              </p:cNvSpPr>
              <p:nvPr/>
            </p:nvSpPr>
            <p:spPr bwMode="auto">
              <a:xfrm>
                <a:off x="1728" y="3198"/>
                <a:ext cx="2304" cy="275"/>
              </a:xfrm>
              <a:prstGeom prst="rect">
                <a:avLst/>
              </a:prstGeom>
              <a:solidFill>
                <a:schemeClr val="accent1"/>
              </a:solidFill>
              <a:ln w="28575" algn="ctr">
                <a:noFill/>
                <a:miter lim="800000"/>
                <a:headEnd/>
                <a:tailEnd/>
              </a:ln>
              <a:effectLst/>
            </p:spPr>
            <p:txBody>
              <a:bodyPr anchor="ctr">
                <a:spAutoFit/>
              </a:bodyPr>
              <a:lstStyle/>
              <a:p>
                <a:endParaRPr lang="en-US">
                  <a:effectLst/>
                </a:endParaRPr>
              </a:p>
            </p:txBody>
          </p:sp>
          <p:sp>
            <p:nvSpPr>
              <p:cNvPr id="487" name="Line 212"/>
              <p:cNvSpPr>
                <a:spLocks noChangeShapeType="1"/>
              </p:cNvSpPr>
              <p:nvPr/>
            </p:nvSpPr>
            <p:spPr bwMode="auto">
              <a:xfrm>
                <a:off x="1728"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88" name="Line 213"/>
              <p:cNvSpPr>
                <a:spLocks noChangeShapeType="1"/>
              </p:cNvSpPr>
              <p:nvPr/>
            </p:nvSpPr>
            <p:spPr bwMode="auto">
              <a:xfrm>
                <a:off x="1824"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89" name="Line 214"/>
              <p:cNvSpPr>
                <a:spLocks noChangeShapeType="1"/>
              </p:cNvSpPr>
              <p:nvPr/>
            </p:nvSpPr>
            <p:spPr bwMode="auto">
              <a:xfrm>
                <a:off x="1920"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0" name="Line 215"/>
              <p:cNvSpPr>
                <a:spLocks noChangeShapeType="1"/>
              </p:cNvSpPr>
              <p:nvPr/>
            </p:nvSpPr>
            <p:spPr bwMode="auto">
              <a:xfrm>
                <a:off x="2016"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1" name="Line 216"/>
              <p:cNvSpPr>
                <a:spLocks noChangeShapeType="1"/>
              </p:cNvSpPr>
              <p:nvPr/>
            </p:nvSpPr>
            <p:spPr bwMode="auto">
              <a:xfrm>
                <a:off x="2112"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2" name="Line 217"/>
              <p:cNvSpPr>
                <a:spLocks noChangeShapeType="1"/>
              </p:cNvSpPr>
              <p:nvPr/>
            </p:nvSpPr>
            <p:spPr bwMode="auto">
              <a:xfrm>
                <a:off x="2208"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3" name="Line 218"/>
              <p:cNvSpPr>
                <a:spLocks noChangeShapeType="1"/>
              </p:cNvSpPr>
              <p:nvPr/>
            </p:nvSpPr>
            <p:spPr bwMode="auto">
              <a:xfrm>
                <a:off x="2304"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4" name="Line 219"/>
              <p:cNvSpPr>
                <a:spLocks noChangeShapeType="1"/>
              </p:cNvSpPr>
              <p:nvPr/>
            </p:nvSpPr>
            <p:spPr bwMode="auto">
              <a:xfrm>
                <a:off x="2400"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5" name="Line 220"/>
              <p:cNvSpPr>
                <a:spLocks noChangeShapeType="1"/>
              </p:cNvSpPr>
              <p:nvPr/>
            </p:nvSpPr>
            <p:spPr bwMode="auto">
              <a:xfrm>
                <a:off x="2496"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6" name="Line 221"/>
              <p:cNvSpPr>
                <a:spLocks noChangeShapeType="1"/>
              </p:cNvSpPr>
              <p:nvPr/>
            </p:nvSpPr>
            <p:spPr bwMode="auto">
              <a:xfrm>
                <a:off x="2592"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7" name="Line 222"/>
              <p:cNvSpPr>
                <a:spLocks noChangeShapeType="1"/>
              </p:cNvSpPr>
              <p:nvPr/>
            </p:nvSpPr>
            <p:spPr bwMode="auto">
              <a:xfrm>
                <a:off x="2688"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8" name="Line 223"/>
              <p:cNvSpPr>
                <a:spLocks noChangeShapeType="1"/>
              </p:cNvSpPr>
              <p:nvPr/>
            </p:nvSpPr>
            <p:spPr bwMode="auto">
              <a:xfrm>
                <a:off x="2784"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499" name="Line 224"/>
              <p:cNvSpPr>
                <a:spLocks noChangeShapeType="1"/>
              </p:cNvSpPr>
              <p:nvPr/>
            </p:nvSpPr>
            <p:spPr bwMode="auto">
              <a:xfrm>
                <a:off x="2880"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0" name="Line 225"/>
              <p:cNvSpPr>
                <a:spLocks noChangeShapeType="1"/>
              </p:cNvSpPr>
              <p:nvPr/>
            </p:nvSpPr>
            <p:spPr bwMode="auto">
              <a:xfrm>
                <a:off x="2976"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1" name="Line 226"/>
              <p:cNvSpPr>
                <a:spLocks noChangeShapeType="1"/>
              </p:cNvSpPr>
              <p:nvPr/>
            </p:nvSpPr>
            <p:spPr bwMode="auto">
              <a:xfrm>
                <a:off x="3072"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2" name="Line 227"/>
              <p:cNvSpPr>
                <a:spLocks noChangeShapeType="1"/>
              </p:cNvSpPr>
              <p:nvPr/>
            </p:nvSpPr>
            <p:spPr bwMode="auto">
              <a:xfrm>
                <a:off x="3168"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3" name="Line 228"/>
              <p:cNvSpPr>
                <a:spLocks noChangeShapeType="1"/>
              </p:cNvSpPr>
              <p:nvPr/>
            </p:nvSpPr>
            <p:spPr bwMode="auto">
              <a:xfrm>
                <a:off x="3264"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4" name="Line 229"/>
              <p:cNvSpPr>
                <a:spLocks noChangeShapeType="1"/>
              </p:cNvSpPr>
              <p:nvPr/>
            </p:nvSpPr>
            <p:spPr bwMode="auto">
              <a:xfrm>
                <a:off x="3360"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5" name="Line 230"/>
              <p:cNvSpPr>
                <a:spLocks noChangeShapeType="1"/>
              </p:cNvSpPr>
              <p:nvPr/>
            </p:nvSpPr>
            <p:spPr bwMode="auto">
              <a:xfrm>
                <a:off x="3456"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6" name="Line 231"/>
              <p:cNvSpPr>
                <a:spLocks noChangeShapeType="1"/>
              </p:cNvSpPr>
              <p:nvPr/>
            </p:nvSpPr>
            <p:spPr bwMode="auto">
              <a:xfrm>
                <a:off x="3552"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7" name="Line 232"/>
              <p:cNvSpPr>
                <a:spLocks noChangeShapeType="1"/>
              </p:cNvSpPr>
              <p:nvPr/>
            </p:nvSpPr>
            <p:spPr bwMode="auto">
              <a:xfrm>
                <a:off x="3648"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8" name="Line 233"/>
              <p:cNvSpPr>
                <a:spLocks noChangeShapeType="1"/>
              </p:cNvSpPr>
              <p:nvPr/>
            </p:nvSpPr>
            <p:spPr bwMode="auto">
              <a:xfrm>
                <a:off x="3744"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09" name="Line 234"/>
              <p:cNvSpPr>
                <a:spLocks noChangeShapeType="1"/>
              </p:cNvSpPr>
              <p:nvPr/>
            </p:nvSpPr>
            <p:spPr bwMode="auto">
              <a:xfrm>
                <a:off x="3840"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10" name="Line 235"/>
              <p:cNvSpPr>
                <a:spLocks noChangeShapeType="1"/>
              </p:cNvSpPr>
              <p:nvPr/>
            </p:nvSpPr>
            <p:spPr bwMode="auto">
              <a:xfrm>
                <a:off x="3936"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sp>
            <p:nvSpPr>
              <p:cNvPr id="511" name="Line 236"/>
              <p:cNvSpPr>
                <a:spLocks noChangeShapeType="1"/>
              </p:cNvSpPr>
              <p:nvPr/>
            </p:nvSpPr>
            <p:spPr bwMode="auto">
              <a:xfrm>
                <a:off x="4032" y="3264"/>
                <a:ext cx="0" cy="144"/>
              </a:xfrm>
              <a:prstGeom prst="line">
                <a:avLst/>
              </a:prstGeom>
              <a:noFill/>
              <a:ln w="19050">
                <a:solidFill>
                  <a:schemeClr val="tx1"/>
                </a:solidFill>
                <a:round/>
                <a:headEnd/>
                <a:tailEnd/>
              </a:ln>
              <a:effectLst/>
            </p:spPr>
            <p:txBody>
              <a:bodyPr wrap="none">
                <a:spAutoFit/>
              </a:bodyPr>
              <a:lstStyle/>
              <a:p>
                <a:endParaRPr lang="en-US">
                  <a:effectLst/>
                </a:endParaRPr>
              </a:p>
            </p:txBody>
          </p:sp>
        </p:grpSp>
        <p:sp>
          <p:nvSpPr>
            <p:cNvPr id="485" name="Text Box 237"/>
            <p:cNvSpPr txBox="1">
              <a:spLocks noChangeArrowheads="1"/>
            </p:cNvSpPr>
            <p:nvPr/>
          </p:nvSpPr>
          <p:spPr bwMode="auto">
            <a:xfrm>
              <a:off x="4080" y="2640"/>
              <a:ext cx="1488" cy="404"/>
            </a:xfrm>
            <a:prstGeom prst="rect">
              <a:avLst/>
            </a:prstGeom>
            <a:noFill/>
            <a:ln w="28575" algn="ctr">
              <a:noFill/>
              <a:miter lim="800000"/>
              <a:headEnd/>
              <a:tailEnd/>
            </a:ln>
            <a:effectLst/>
          </p:spPr>
          <p:txBody>
            <a:bodyPr>
              <a:spAutoFit/>
            </a:bodyPr>
            <a:lstStyle/>
            <a:p>
              <a:pPr algn="ctr" eaLnBrk="1" hangingPunct="1">
                <a:lnSpc>
                  <a:spcPct val="100000"/>
                </a:lnSpc>
                <a:spcBef>
                  <a:spcPct val="0"/>
                </a:spcBef>
              </a:pPr>
              <a:r>
                <a:rPr lang="en-US" sz="1800" i="1">
                  <a:effectLst/>
                  <a:latin typeface="Arial" charset="0"/>
                </a:rPr>
                <a:t>HRPWM </a:t>
              </a:r>
            </a:p>
            <a:p>
              <a:pPr algn="ctr" eaLnBrk="1" hangingPunct="1">
                <a:lnSpc>
                  <a:spcPct val="100000"/>
                </a:lnSpc>
                <a:spcBef>
                  <a:spcPct val="0"/>
                </a:spcBef>
              </a:pPr>
              <a:r>
                <a:rPr lang="en-US" sz="1800" i="1">
                  <a:effectLst/>
                  <a:latin typeface="Arial" charset="0"/>
                </a:rPr>
                <a:t>Micro Step (~150 ps)</a:t>
              </a:r>
            </a:p>
          </p:txBody>
        </p:sp>
      </p:grpSp>
      <p:sp>
        <p:nvSpPr>
          <p:cNvPr id="512" name="Text Box 238"/>
          <p:cNvSpPr txBox="1">
            <a:spLocks noChangeArrowheads="1"/>
          </p:cNvSpPr>
          <p:nvPr/>
        </p:nvSpPr>
        <p:spPr bwMode="auto">
          <a:xfrm>
            <a:off x="76200" y="2566988"/>
            <a:ext cx="2597150" cy="1069975"/>
          </a:xfrm>
          <a:prstGeom prst="rect">
            <a:avLst/>
          </a:prstGeom>
          <a:noFill/>
          <a:ln w="28575" algn="ctr">
            <a:noFill/>
            <a:miter lim="800000"/>
            <a:headEnd/>
            <a:tailEnd/>
          </a:ln>
          <a:effectLst/>
        </p:spPr>
        <p:txBody>
          <a:bodyPr>
            <a:spAutoFit/>
          </a:bodyPr>
          <a:lstStyle/>
          <a:p>
            <a:pPr algn="ctr" eaLnBrk="1" hangingPunct="1">
              <a:lnSpc>
                <a:spcPct val="100000"/>
              </a:lnSpc>
              <a:spcBef>
                <a:spcPct val="0"/>
              </a:spcBef>
            </a:pPr>
            <a:r>
              <a:rPr lang="en-US" sz="1600" b="0" dirty="0">
                <a:effectLst/>
                <a:latin typeface="Arial" charset="0"/>
              </a:rPr>
              <a:t>HRPWM divides a clock cycle into smaller steps </a:t>
            </a:r>
          </a:p>
          <a:p>
            <a:pPr algn="ctr" eaLnBrk="1" hangingPunct="1">
              <a:lnSpc>
                <a:spcPct val="100000"/>
              </a:lnSpc>
              <a:spcBef>
                <a:spcPct val="0"/>
              </a:spcBef>
            </a:pPr>
            <a:r>
              <a:rPr lang="en-US" sz="1600" b="0" dirty="0">
                <a:effectLst/>
                <a:latin typeface="Arial" charset="0"/>
              </a:rPr>
              <a:t>called </a:t>
            </a:r>
            <a:r>
              <a:rPr lang="en-US" sz="1600" i="1" u="sng" dirty="0">
                <a:effectLst/>
                <a:latin typeface="Arial" charset="0"/>
              </a:rPr>
              <a:t>Micro Steps</a:t>
            </a:r>
          </a:p>
          <a:p>
            <a:pPr algn="ctr" eaLnBrk="1" hangingPunct="1">
              <a:lnSpc>
                <a:spcPct val="100000"/>
              </a:lnSpc>
              <a:spcBef>
                <a:spcPct val="0"/>
              </a:spcBef>
            </a:pPr>
            <a:r>
              <a:rPr lang="en-US" sz="1600" b="0" dirty="0">
                <a:effectLst/>
                <a:latin typeface="Arial" charset="0"/>
              </a:rPr>
              <a:t>(Step Size ~= 150 </a:t>
            </a:r>
            <a:r>
              <a:rPr lang="en-US" sz="1600" b="0" dirty="0" err="1">
                <a:effectLst/>
                <a:latin typeface="Arial" charset="0"/>
              </a:rPr>
              <a:t>ps</a:t>
            </a:r>
            <a:r>
              <a:rPr lang="en-US" sz="1600" b="0" dirty="0">
                <a:effectLst/>
                <a:latin typeface="Arial" charset="0"/>
              </a:rPr>
              <a:t>)</a:t>
            </a:r>
          </a:p>
        </p:txBody>
      </p:sp>
      <p:grpSp>
        <p:nvGrpSpPr>
          <p:cNvPr id="513" name="Group 239"/>
          <p:cNvGrpSpPr>
            <a:grpSpLocks/>
          </p:cNvGrpSpPr>
          <p:nvPr/>
        </p:nvGrpSpPr>
        <p:grpSpPr bwMode="auto">
          <a:xfrm>
            <a:off x="2590800" y="2960688"/>
            <a:ext cx="3962400" cy="304800"/>
            <a:chOff x="1632" y="3312"/>
            <a:chExt cx="2496" cy="192"/>
          </a:xfrm>
        </p:grpSpPr>
        <p:sp>
          <p:nvSpPr>
            <p:cNvPr id="514" name="Rectangle 240"/>
            <p:cNvSpPr>
              <a:spLocks noChangeArrowheads="1"/>
            </p:cNvSpPr>
            <p:nvPr/>
          </p:nvSpPr>
          <p:spPr bwMode="auto">
            <a:xfrm>
              <a:off x="1872"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15" name="Line 241"/>
            <p:cNvSpPr>
              <a:spLocks noChangeShapeType="1"/>
            </p:cNvSpPr>
            <p:nvPr/>
          </p:nvSpPr>
          <p:spPr bwMode="auto">
            <a:xfrm flipV="1">
              <a:off x="2064"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16" name="Line 242"/>
            <p:cNvSpPr>
              <a:spLocks noChangeShapeType="1"/>
            </p:cNvSpPr>
            <p:nvPr/>
          </p:nvSpPr>
          <p:spPr bwMode="auto">
            <a:xfrm flipV="1">
              <a:off x="2352"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17" name="Line 243"/>
            <p:cNvSpPr>
              <a:spLocks noChangeShapeType="1"/>
            </p:cNvSpPr>
            <p:nvPr/>
          </p:nvSpPr>
          <p:spPr bwMode="auto">
            <a:xfrm flipV="1">
              <a:off x="2640" y="3408"/>
              <a:ext cx="480" cy="0"/>
            </a:xfrm>
            <a:prstGeom prst="line">
              <a:avLst/>
            </a:prstGeom>
            <a:noFill/>
            <a:ln w="28575">
              <a:solidFill>
                <a:schemeClr val="tx1"/>
              </a:solidFill>
              <a:prstDash val="sysDot"/>
              <a:round/>
              <a:headEnd/>
              <a:tailEnd/>
            </a:ln>
            <a:effectLst/>
          </p:spPr>
          <p:txBody>
            <a:bodyPr>
              <a:spAutoFit/>
            </a:bodyPr>
            <a:lstStyle/>
            <a:p>
              <a:endParaRPr lang="en-US">
                <a:effectLst/>
              </a:endParaRPr>
            </a:p>
          </p:txBody>
        </p:sp>
        <p:sp>
          <p:nvSpPr>
            <p:cNvPr id="518" name="Line 244"/>
            <p:cNvSpPr>
              <a:spLocks noChangeShapeType="1"/>
            </p:cNvSpPr>
            <p:nvPr/>
          </p:nvSpPr>
          <p:spPr bwMode="auto">
            <a:xfrm flipV="1">
              <a:off x="1632" y="3408"/>
              <a:ext cx="240" cy="0"/>
            </a:xfrm>
            <a:prstGeom prst="line">
              <a:avLst/>
            </a:prstGeom>
            <a:noFill/>
            <a:ln w="28575">
              <a:solidFill>
                <a:schemeClr val="tx1"/>
              </a:solidFill>
              <a:round/>
              <a:headEnd/>
              <a:tailEnd type="triangle" w="med" len="med"/>
            </a:ln>
            <a:effectLst/>
          </p:spPr>
          <p:txBody>
            <a:bodyPr>
              <a:spAutoFit/>
            </a:bodyPr>
            <a:lstStyle/>
            <a:p>
              <a:endParaRPr lang="en-US">
                <a:effectLst/>
              </a:endParaRPr>
            </a:p>
          </p:txBody>
        </p:sp>
        <p:sp>
          <p:nvSpPr>
            <p:cNvPr id="519" name="Line 245"/>
            <p:cNvSpPr>
              <a:spLocks noChangeShapeType="1"/>
            </p:cNvSpPr>
            <p:nvPr/>
          </p:nvSpPr>
          <p:spPr bwMode="auto">
            <a:xfrm flipV="1">
              <a:off x="3312"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20" name="Line 246"/>
            <p:cNvSpPr>
              <a:spLocks noChangeShapeType="1"/>
            </p:cNvSpPr>
            <p:nvPr/>
          </p:nvSpPr>
          <p:spPr bwMode="auto">
            <a:xfrm flipV="1">
              <a:off x="3600"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21" name="Line 247"/>
            <p:cNvSpPr>
              <a:spLocks noChangeShapeType="1"/>
            </p:cNvSpPr>
            <p:nvPr/>
          </p:nvSpPr>
          <p:spPr bwMode="auto">
            <a:xfrm flipV="1">
              <a:off x="3024"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22" name="Line 248"/>
            <p:cNvSpPr>
              <a:spLocks noChangeShapeType="1"/>
            </p:cNvSpPr>
            <p:nvPr/>
          </p:nvSpPr>
          <p:spPr bwMode="auto">
            <a:xfrm flipV="1">
              <a:off x="2640" y="3408"/>
              <a:ext cx="96" cy="0"/>
            </a:xfrm>
            <a:prstGeom prst="line">
              <a:avLst/>
            </a:prstGeom>
            <a:noFill/>
            <a:ln w="28575">
              <a:solidFill>
                <a:schemeClr val="tx1"/>
              </a:solidFill>
              <a:round/>
              <a:headEnd/>
              <a:tailEnd/>
            </a:ln>
            <a:effectLst/>
          </p:spPr>
          <p:txBody>
            <a:bodyPr>
              <a:spAutoFit/>
            </a:bodyPr>
            <a:lstStyle/>
            <a:p>
              <a:endParaRPr lang="en-US">
                <a:effectLst/>
              </a:endParaRPr>
            </a:p>
          </p:txBody>
        </p:sp>
        <p:sp>
          <p:nvSpPr>
            <p:cNvPr id="523" name="Rectangle 249"/>
            <p:cNvSpPr>
              <a:spLocks noChangeArrowheads="1"/>
            </p:cNvSpPr>
            <p:nvPr/>
          </p:nvSpPr>
          <p:spPr bwMode="auto">
            <a:xfrm>
              <a:off x="2160"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24" name="Rectangle 250"/>
            <p:cNvSpPr>
              <a:spLocks noChangeArrowheads="1"/>
            </p:cNvSpPr>
            <p:nvPr/>
          </p:nvSpPr>
          <p:spPr bwMode="auto">
            <a:xfrm>
              <a:off x="2448"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25" name="Rectangle 251"/>
            <p:cNvSpPr>
              <a:spLocks noChangeArrowheads="1"/>
            </p:cNvSpPr>
            <p:nvPr/>
          </p:nvSpPr>
          <p:spPr bwMode="auto">
            <a:xfrm>
              <a:off x="3120"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26" name="Rectangle 252"/>
            <p:cNvSpPr>
              <a:spLocks noChangeArrowheads="1"/>
            </p:cNvSpPr>
            <p:nvPr/>
          </p:nvSpPr>
          <p:spPr bwMode="auto">
            <a:xfrm>
              <a:off x="3408"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27" name="Rectangle 253"/>
            <p:cNvSpPr>
              <a:spLocks noChangeArrowheads="1"/>
            </p:cNvSpPr>
            <p:nvPr/>
          </p:nvSpPr>
          <p:spPr bwMode="auto">
            <a:xfrm>
              <a:off x="3696" y="3312"/>
              <a:ext cx="192" cy="192"/>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ms</a:t>
              </a:r>
              <a:endParaRPr lang="en-US" sz="1400" baseline="30000">
                <a:effectLst/>
                <a:latin typeface="Arial" charset="0"/>
              </a:endParaRPr>
            </a:p>
          </p:txBody>
        </p:sp>
        <p:sp>
          <p:nvSpPr>
            <p:cNvPr id="528" name="Line 254"/>
            <p:cNvSpPr>
              <a:spLocks noChangeShapeType="1"/>
            </p:cNvSpPr>
            <p:nvPr/>
          </p:nvSpPr>
          <p:spPr bwMode="auto">
            <a:xfrm flipV="1">
              <a:off x="3888" y="3408"/>
              <a:ext cx="240" cy="0"/>
            </a:xfrm>
            <a:prstGeom prst="line">
              <a:avLst/>
            </a:prstGeom>
            <a:noFill/>
            <a:ln w="28575">
              <a:solidFill>
                <a:schemeClr val="tx1"/>
              </a:solidFill>
              <a:round/>
              <a:headEnd/>
              <a:tailEnd type="triangle" w="med" len="med"/>
            </a:ln>
            <a:effectLst/>
          </p:spPr>
          <p:txBody>
            <a:bodyPr>
              <a:spAutoFit/>
            </a:bodyPr>
            <a:lstStyle/>
            <a:p>
              <a:endParaRPr lang="en-US">
                <a:effectLst/>
              </a:endParaRPr>
            </a:p>
          </p:txBody>
        </p:sp>
      </p:grpSp>
      <p:sp>
        <p:nvSpPr>
          <p:cNvPr id="529" name="Rectangle 255"/>
          <p:cNvSpPr>
            <a:spLocks noChangeArrowheads="1"/>
          </p:cNvSpPr>
          <p:nvPr/>
        </p:nvSpPr>
        <p:spPr bwMode="auto">
          <a:xfrm>
            <a:off x="2971800" y="3341688"/>
            <a:ext cx="3211513" cy="304800"/>
          </a:xfrm>
          <a:prstGeom prst="rect">
            <a:avLst/>
          </a:prstGeom>
          <a:solidFill>
            <a:schemeClr val="accent1"/>
          </a:solidFill>
          <a:ln w="19050" algn="ctr">
            <a:solidFill>
              <a:schemeClr val="tx1"/>
            </a:solidFill>
            <a:miter lim="800000"/>
            <a:headEnd/>
            <a:tailEnd/>
          </a:ln>
          <a:effectLst/>
        </p:spPr>
        <p:txBody>
          <a:bodyPr wrap="none" anchor="ctr"/>
          <a:lstStyle/>
          <a:p>
            <a:pPr algn="ctr" eaLnBrk="1" hangingPunct="1">
              <a:lnSpc>
                <a:spcPct val="100000"/>
              </a:lnSpc>
              <a:spcBef>
                <a:spcPct val="0"/>
              </a:spcBef>
            </a:pPr>
            <a:r>
              <a:rPr lang="en-US" sz="1400">
                <a:effectLst/>
                <a:latin typeface="Arial" charset="0"/>
              </a:rPr>
              <a:t>Calibration Logic</a:t>
            </a:r>
          </a:p>
        </p:txBody>
      </p:sp>
      <p:sp>
        <p:nvSpPr>
          <p:cNvPr id="530" name="Text Box 256"/>
          <p:cNvSpPr txBox="1">
            <a:spLocks noChangeArrowheads="1"/>
          </p:cNvSpPr>
          <p:nvPr/>
        </p:nvSpPr>
        <p:spPr bwMode="auto">
          <a:xfrm>
            <a:off x="6400800" y="2566988"/>
            <a:ext cx="2743200" cy="1314450"/>
          </a:xfrm>
          <a:prstGeom prst="rect">
            <a:avLst/>
          </a:prstGeom>
          <a:noFill/>
          <a:ln w="28575" algn="ctr">
            <a:noFill/>
            <a:miter lim="800000"/>
            <a:headEnd/>
            <a:tailEnd/>
          </a:ln>
          <a:effectLst/>
        </p:spPr>
        <p:txBody>
          <a:bodyPr>
            <a:spAutoFit/>
          </a:bodyPr>
          <a:lstStyle/>
          <a:p>
            <a:pPr algn="ctr" eaLnBrk="1" hangingPunct="1">
              <a:lnSpc>
                <a:spcPct val="100000"/>
              </a:lnSpc>
              <a:spcBef>
                <a:spcPct val="0"/>
              </a:spcBef>
            </a:pPr>
            <a:r>
              <a:rPr lang="en-US" sz="1600" b="0">
                <a:effectLst/>
                <a:latin typeface="Arial" charset="0"/>
              </a:rPr>
              <a:t>Calibration Logic tracks the number of Micro Steps per clock to account for variations caused by Temp/Volt/Process</a:t>
            </a:r>
          </a:p>
        </p:txBody>
      </p:sp>
      <p:sp>
        <p:nvSpPr>
          <p:cNvPr id="531" name="Rectangle 257"/>
          <p:cNvSpPr>
            <a:spLocks noChangeArrowheads="1"/>
          </p:cNvSpPr>
          <p:nvPr/>
        </p:nvSpPr>
        <p:spPr bwMode="auto">
          <a:xfrm>
            <a:off x="2743200" y="3870878"/>
            <a:ext cx="3657600" cy="437043"/>
          </a:xfrm>
          <a:prstGeom prst="rect">
            <a:avLst/>
          </a:prstGeom>
          <a:solidFill>
            <a:schemeClr val="bg1"/>
          </a:solidFill>
          <a:ln w="28575" algn="ctr">
            <a:noFill/>
            <a:miter lim="800000"/>
            <a:headEnd/>
            <a:tailEnd/>
          </a:ln>
          <a:effectLst/>
        </p:spPr>
        <p:txBody>
          <a:bodyPr anchor="ctr">
            <a:spAutoFit/>
          </a:bodyPr>
          <a:lstStyle/>
          <a:p>
            <a:endParaRPr lang="en-US">
              <a:effectLst/>
            </a:endParaRPr>
          </a:p>
        </p:txBody>
      </p:sp>
      <p:grpSp>
        <p:nvGrpSpPr>
          <p:cNvPr id="532" name="Group 258"/>
          <p:cNvGrpSpPr>
            <a:grpSpLocks/>
          </p:cNvGrpSpPr>
          <p:nvPr/>
        </p:nvGrpSpPr>
        <p:grpSpPr bwMode="auto">
          <a:xfrm>
            <a:off x="2743200" y="3937000"/>
            <a:ext cx="3657600" cy="304800"/>
            <a:chOff x="1728" y="3552"/>
            <a:chExt cx="2304" cy="192"/>
          </a:xfrm>
        </p:grpSpPr>
        <p:sp>
          <p:nvSpPr>
            <p:cNvPr id="533" name="Line 259"/>
            <p:cNvSpPr>
              <a:spLocks noChangeShapeType="1"/>
            </p:cNvSpPr>
            <p:nvPr/>
          </p:nvSpPr>
          <p:spPr bwMode="auto">
            <a:xfrm>
              <a:off x="1728" y="3552"/>
              <a:ext cx="1152" cy="0"/>
            </a:xfrm>
            <a:prstGeom prst="line">
              <a:avLst/>
            </a:prstGeom>
            <a:noFill/>
            <a:ln w="28575">
              <a:solidFill>
                <a:schemeClr val="tx1"/>
              </a:solidFill>
              <a:round/>
              <a:headEnd/>
              <a:tailEnd/>
            </a:ln>
            <a:effectLst/>
          </p:spPr>
          <p:txBody>
            <a:bodyPr wrap="none">
              <a:spAutoFit/>
            </a:bodyPr>
            <a:lstStyle/>
            <a:p>
              <a:endParaRPr lang="en-US">
                <a:effectLst/>
              </a:endParaRPr>
            </a:p>
          </p:txBody>
        </p:sp>
        <p:sp>
          <p:nvSpPr>
            <p:cNvPr id="534" name="Line 260"/>
            <p:cNvSpPr>
              <a:spLocks noChangeShapeType="1"/>
            </p:cNvSpPr>
            <p:nvPr/>
          </p:nvSpPr>
          <p:spPr bwMode="auto">
            <a:xfrm>
              <a:off x="2880" y="3552"/>
              <a:ext cx="0" cy="192"/>
            </a:xfrm>
            <a:prstGeom prst="line">
              <a:avLst/>
            </a:prstGeom>
            <a:noFill/>
            <a:ln w="28575">
              <a:solidFill>
                <a:schemeClr val="tx1"/>
              </a:solidFill>
              <a:round/>
              <a:headEnd/>
              <a:tailEnd/>
            </a:ln>
            <a:effectLst/>
          </p:spPr>
          <p:txBody>
            <a:bodyPr wrap="none">
              <a:spAutoFit/>
            </a:bodyPr>
            <a:lstStyle/>
            <a:p>
              <a:endParaRPr lang="en-US">
                <a:effectLst/>
              </a:endParaRPr>
            </a:p>
          </p:txBody>
        </p:sp>
        <p:sp>
          <p:nvSpPr>
            <p:cNvPr id="535" name="Line 261"/>
            <p:cNvSpPr>
              <a:spLocks noChangeShapeType="1"/>
            </p:cNvSpPr>
            <p:nvPr/>
          </p:nvSpPr>
          <p:spPr bwMode="auto">
            <a:xfrm>
              <a:off x="2880" y="3744"/>
              <a:ext cx="1152" cy="0"/>
            </a:xfrm>
            <a:prstGeom prst="line">
              <a:avLst/>
            </a:prstGeom>
            <a:noFill/>
            <a:ln w="28575">
              <a:solidFill>
                <a:schemeClr val="tx1"/>
              </a:solidFill>
              <a:round/>
              <a:headEnd/>
              <a:tailEnd/>
            </a:ln>
            <a:effectLst/>
          </p:spPr>
          <p:txBody>
            <a:bodyPr wrap="none">
              <a:spAutoFit/>
            </a:bodyPr>
            <a:lstStyle/>
            <a:p>
              <a:endParaRPr lang="en-US">
                <a:effectLst/>
              </a:endParaRPr>
            </a:p>
          </p:txBody>
        </p:sp>
      </p:grpSp>
      <p:sp>
        <p:nvSpPr>
          <p:cNvPr id="536" name="Line 262"/>
          <p:cNvSpPr>
            <a:spLocks noChangeShapeType="1"/>
          </p:cNvSpPr>
          <p:nvPr/>
        </p:nvSpPr>
        <p:spPr bwMode="auto">
          <a:xfrm>
            <a:off x="2743200" y="2947988"/>
            <a:ext cx="0" cy="1828800"/>
          </a:xfrm>
          <a:prstGeom prst="line">
            <a:avLst/>
          </a:prstGeom>
          <a:noFill/>
          <a:ln w="19050">
            <a:solidFill>
              <a:schemeClr val="tx1"/>
            </a:solidFill>
            <a:prstDash val="sysDot"/>
            <a:round/>
            <a:headEnd/>
            <a:tailEnd/>
          </a:ln>
          <a:effectLst/>
        </p:spPr>
        <p:txBody>
          <a:bodyPr>
            <a:spAutoFit/>
          </a:bodyPr>
          <a:lstStyle/>
          <a:p>
            <a:endParaRPr lang="en-US">
              <a:effectLst/>
            </a:endParaRPr>
          </a:p>
        </p:txBody>
      </p:sp>
      <p:sp>
        <p:nvSpPr>
          <p:cNvPr id="537" name="Line 263"/>
          <p:cNvSpPr>
            <a:spLocks noChangeShapeType="1"/>
          </p:cNvSpPr>
          <p:nvPr/>
        </p:nvSpPr>
        <p:spPr bwMode="auto">
          <a:xfrm>
            <a:off x="6400800" y="2947988"/>
            <a:ext cx="0" cy="1828800"/>
          </a:xfrm>
          <a:prstGeom prst="line">
            <a:avLst/>
          </a:prstGeom>
          <a:noFill/>
          <a:ln w="19050">
            <a:solidFill>
              <a:schemeClr val="tx1"/>
            </a:solidFill>
            <a:prstDash val="sysDot"/>
            <a:round/>
            <a:headEnd/>
            <a:tailEnd/>
          </a:ln>
          <a:effectLst/>
        </p:spPr>
        <p:txBody>
          <a:bodyPr>
            <a:spAutoFit/>
          </a:bodyPr>
          <a:lstStyle/>
          <a:p>
            <a:endParaRPr lang="en-US">
              <a:effectLst/>
            </a:endParaRPr>
          </a:p>
        </p:txBody>
      </p:sp>
    </p:spTree>
    <p:custDataLst>
      <p:tags r:id="rId1"/>
    </p:custDataLst>
    <p:extLst>
      <p:ext uri="{BB962C8B-B14F-4D97-AF65-F5344CB8AC3E}">
        <p14:creationId xmlns:p14="http://schemas.microsoft.com/office/powerpoint/2010/main" val="297974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utoRev="1" fill="hold" nodeType="withEffect">
                                  <p:stCondLst>
                                    <p:cond delay="0"/>
                                  </p:stCondLst>
                                  <p:childTnLst>
                                    <p:animMotion origin="layout" path="M 0.0 2.22222E-6 L -0.01667 2.22222E-6 " pathEditMode="relative" rAng="0" ptsTypes="AA">
                                      <p:cBhvr>
                                        <p:cTn id="6" dur="500" fill="hold"/>
                                        <p:tgtEl>
                                          <p:spTgt spid="280"/>
                                        </p:tgtEl>
                                        <p:attrNameLst>
                                          <p:attrName>ppt_x</p:attrName>
                                          <p:attrName>ppt_y</p:attrName>
                                        </p:attrNameLst>
                                      </p:cBhvr>
                                      <p:rCtr x="-8" y="0"/>
                                    </p:animMotion>
                                  </p:childTnLst>
                                </p:cTn>
                              </p:par>
                              <p:par>
                                <p:cTn id="7" presetID="1" presetClass="exit" presetSubtype="0" fill="hold" nodeType="withEffect">
                                  <p:stCondLst>
                                    <p:cond delay="0"/>
                                  </p:stCondLst>
                                  <p:childTnLst>
                                    <p:set>
                                      <p:cBhvr>
                                        <p:cTn id="8" dur="1" fill="hold">
                                          <p:stCondLst>
                                            <p:cond delay="0"/>
                                          </p:stCondLst>
                                        </p:cTn>
                                        <p:tgtEl>
                                          <p:spTgt spid="53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1"/>
                                        </p:tgtEl>
                                        <p:attrNameLst>
                                          <p:attrName>style.visibility</p:attrName>
                                        </p:attrNameLst>
                                      </p:cBhvr>
                                      <p:to>
                                        <p:strVal val="hidden"/>
                                      </p:to>
                                    </p:set>
                                  </p:childTnLst>
                                </p:cTn>
                              </p:par>
                              <p:par>
                                <p:cTn id="11" presetID="35" presetClass="path" presetSubtype="0" repeatCount="indefinite" autoRev="1" fill="hold" nodeType="withEffect">
                                  <p:stCondLst>
                                    <p:cond delay="0"/>
                                  </p:stCondLst>
                                  <p:childTnLst>
                                    <p:animMotion origin="layout" path="M 0.2 1.11111E-6 L -0.2 1.11111E-6 " pathEditMode="relative" rAng="0" ptsTypes="AA">
                                      <p:cBhvr>
                                        <p:cTn id="12" dur="500" fill="hold"/>
                                        <p:tgtEl>
                                          <p:spTgt spid="477"/>
                                        </p:tgtEl>
                                        <p:attrNameLst>
                                          <p:attrName>ppt_x</p:attrName>
                                          <p:attrName>ppt_y</p:attrName>
                                        </p:attrNameLst>
                                      </p:cBhvr>
                                      <p:rCtr x="-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Capture Module (</a:t>
            </a:r>
            <a:r>
              <a:rPr lang="en-US" dirty="0" err="1"/>
              <a:t>eCAP</a:t>
            </a:r>
            <a:r>
              <a:rPr lang="en-US" dirty="0"/>
              <a:t>)</a:t>
            </a:r>
          </a:p>
        </p:txBody>
      </p:sp>
      <p:sp>
        <p:nvSpPr>
          <p:cNvPr id="36" name="Rectangle 3"/>
          <p:cNvSpPr txBox="1">
            <a:spLocks noChangeArrowheads="1"/>
          </p:cNvSpPr>
          <p:nvPr/>
        </p:nvSpPr>
        <p:spPr>
          <a:xfrm>
            <a:off x="332040" y="3884371"/>
            <a:ext cx="8490080" cy="288401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effectLst/>
              </a:rPr>
              <a:t>The </a:t>
            </a:r>
            <a:r>
              <a:rPr lang="en-US" sz="2800" dirty="0" err="1" smtClean="0">
                <a:effectLst/>
              </a:rPr>
              <a:t>eCAP</a:t>
            </a:r>
            <a:r>
              <a:rPr lang="en-US" sz="2800" dirty="0" smtClean="0">
                <a:effectLst/>
              </a:rPr>
              <a:t> module timestamps transitions on a capture input pin</a:t>
            </a:r>
          </a:p>
          <a:p>
            <a:pPr lvl="1"/>
            <a:r>
              <a:rPr lang="en-US" sz="2400" dirty="0" smtClean="0">
                <a:effectLst/>
              </a:rPr>
              <a:t>Can be used to measure the time width of a pulse</a:t>
            </a:r>
          </a:p>
          <a:p>
            <a:endParaRPr lang="en-US" sz="2800" dirty="0">
              <a:effectLst/>
            </a:endParaRPr>
          </a:p>
          <a:p>
            <a:endParaRPr lang="en-US" sz="2800" dirty="0" smtClean="0">
              <a:effectLst/>
            </a:endParaRPr>
          </a:p>
          <a:p>
            <a:endParaRPr lang="en-US" sz="2800" dirty="0">
              <a:effectLst/>
            </a:endParaRPr>
          </a:p>
          <a:p>
            <a:r>
              <a:rPr lang="en-US" sz="2800" dirty="0" smtClean="0">
                <a:effectLst/>
                <a:latin typeface="Arial" charset="0"/>
              </a:rPr>
              <a:t>Auxiliary </a:t>
            </a:r>
            <a:r>
              <a:rPr lang="en-US" sz="2800" dirty="0">
                <a:effectLst/>
                <a:latin typeface="Arial" charset="0"/>
              </a:rPr>
              <a:t>PWM generation</a:t>
            </a:r>
            <a:endParaRPr lang="en-US" sz="2800" dirty="0">
              <a:effectLst/>
            </a:endParaRPr>
          </a:p>
        </p:txBody>
      </p:sp>
      <p:grpSp>
        <p:nvGrpSpPr>
          <p:cNvPr id="37" name="Group 36"/>
          <p:cNvGrpSpPr/>
          <p:nvPr/>
        </p:nvGrpSpPr>
        <p:grpSpPr>
          <a:xfrm>
            <a:off x="1518920" y="848570"/>
            <a:ext cx="6096000" cy="2743200"/>
            <a:chOff x="1397000" y="1110298"/>
            <a:chExt cx="6096000" cy="2743200"/>
          </a:xfrm>
        </p:grpSpPr>
        <p:sp>
          <p:nvSpPr>
            <p:cNvPr id="38" name="Rectangle 4"/>
            <p:cNvSpPr>
              <a:spLocks noChangeArrowheads="1"/>
            </p:cNvSpPr>
            <p:nvPr/>
          </p:nvSpPr>
          <p:spPr bwMode="auto">
            <a:xfrm>
              <a:off x="1473200" y="1110298"/>
              <a:ext cx="1219200" cy="1219200"/>
            </a:xfrm>
            <a:prstGeom prst="rect">
              <a:avLst/>
            </a:prstGeom>
            <a:solidFill>
              <a:schemeClr val="accent1"/>
            </a:solidFill>
            <a:ln w="12700" cap="rnd">
              <a:solidFill>
                <a:schemeClr val="tx1"/>
              </a:solidFill>
              <a:miter lim="800000"/>
              <a:headEnd/>
              <a:tailEnd/>
            </a:ln>
            <a:effectLst/>
          </p:spPr>
          <p:txBody>
            <a:bodyPr wrap="none" anchor="ctr"/>
            <a:lstStyle/>
            <a:p>
              <a:endParaRPr lang="en-US">
                <a:effectLst/>
              </a:endParaRPr>
            </a:p>
          </p:txBody>
        </p:sp>
        <p:sp>
          <p:nvSpPr>
            <p:cNvPr id="39" name="Oval 5"/>
            <p:cNvSpPr>
              <a:spLocks noChangeArrowheads="1"/>
            </p:cNvSpPr>
            <p:nvPr/>
          </p:nvSpPr>
          <p:spPr bwMode="auto">
            <a:xfrm>
              <a:off x="1701800" y="1199198"/>
              <a:ext cx="762000" cy="762000"/>
            </a:xfrm>
            <a:prstGeom prst="ellipse">
              <a:avLst/>
            </a:prstGeom>
            <a:solidFill>
              <a:schemeClr val="accent4">
                <a:lumMod val="40000"/>
                <a:lumOff val="60000"/>
              </a:schemeClr>
            </a:solidFill>
            <a:ln w="12700" cap="rnd">
              <a:solidFill>
                <a:schemeClr val="tx1"/>
              </a:solidFill>
              <a:round/>
              <a:headEnd/>
              <a:tailEnd/>
            </a:ln>
            <a:effectLst/>
          </p:spPr>
          <p:txBody>
            <a:bodyPr wrap="none" anchor="ctr"/>
            <a:lstStyle/>
            <a:p>
              <a:endParaRPr lang="en-US">
                <a:effectLst/>
              </a:endParaRPr>
            </a:p>
          </p:txBody>
        </p:sp>
        <p:sp>
          <p:nvSpPr>
            <p:cNvPr id="40" name="Line 7"/>
            <p:cNvSpPr>
              <a:spLocks noChangeShapeType="1"/>
            </p:cNvSpPr>
            <p:nvPr/>
          </p:nvSpPr>
          <p:spPr bwMode="auto">
            <a:xfrm flipV="1">
              <a:off x="2082800" y="1275398"/>
              <a:ext cx="176213" cy="304800"/>
            </a:xfrm>
            <a:prstGeom prst="line">
              <a:avLst/>
            </a:prstGeom>
            <a:noFill/>
            <a:ln w="38100" cap="rnd">
              <a:solidFill>
                <a:schemeClr val="tx2"/>
              </a:solidFill>
              <a:round/>
              <a:headEnd/>
              <a:tailEnd/>
            </a:ln>
            <a:effectLst/>
          </p:spPr>
          <p:txBody>
            <a:bodyPr wrap="none" anchor="ctr"/>
            <a:lstStyle/>
            <a:p>
              <a:endParaRPr lang="en-US">
                <a:effectLst/>
              </a:endParaRPr>
            </a:p>
          </p:txBody>
        </p:sp>
        <p:sp>
          <p:nvSpPr>
            <p:cNvPr id="41" name="Text Box 9"/>
            <p:cNvSpPr txBox="1">
              <a:spLocks noChangeArrowheads="1"/>
            </p:cNvSpPr>
            <p:nvPr/>
          </p:nvSpPr>
          <p:spPr bwMode="auto">
            <a:xfrm>
              <a:off x="1657350" y="1973898"/>
              <a:ext cx="806450" cy="366712"/>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800">
                  <a:effectLst/>
                  <a:latin typeface="Arial" charset="0"/>
                </a:rPr>
                <a:t>Timer</a:t>
              </a:r>
              <a:endParaRPr lang="en-US" sz="1600">
                <a:effectLst/>
                <a:latin typeface="Arial" charset="0"/>
              </a:endParaRPr>
            </a:p>
          </p:txBody>
        </p:sp>
        <p:sp>
          <p:nvSpPr>
            <p:cNvPr id="42" name="Rectangle 11"/>
            <p:cNvSpPr>
              <a:spLocks noChangeArrowheads="1"/>
            </p:cNvSpPr>
            <p:nvPr/>
          </p:nvSpPr>
          <p:spPr bwMode="auto">
            <a:xfrm>
              <a:off x="1397000" y="3091498"/>
              <a:ext cx="1371600" cy="762000"/>
            </a:xfrm>
            <a:prstGeom prst="rect">
              <a:avLst/>
            </a:prstGeom>
            <a:solidFill>
              <a:schemeClr val="accent1"/>
            </a:solidFill>
            <a:ln w="12700" cap="rnd">
              <a:solidFill>
                <a:schemeClr val="tx1"/>
              </a:solidFill>
              <a:miter lim="800000"/>
              <a:headEnd/>
              <a:tailEnd/>
            </a:ln>
            <a:effectLst/>
          </p:spPr>
          <p:txBody>
            <a:bodyPr wrap="none" anchor="ctr"/>
            <a:lstStyle/>
            <a:p>
              <a:endParaRPr lang="en-US">
                <a:effectLst/>
              </a:endParaRPr>
            </a:p>
          </p:txBody>
        </p:sp>
        <p:sp>
          <p:nvSpPr>
            <p:cNvPr id="43" name="Text Box 12"/>
            <p:cNvSpPr txBox="1">
              <a:spLocks noChangeArrowheads="1"/>
            </p:cNvSpPr>
            <p:nvPr/>
          </p:nvSpPr>
          <p:spPr bwMode="auto">
            <a:xfrm>
              <a:off x="1397000" y="3129598"/>
              <a:ext cx="1390650" cy="64135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800">
                  <a:effectLst/>
                  <a:latin typeface="Arial" charset="0"/>
                </a:rPr>
                <a:t>Timestamp</a:t>
              </a:r>
            </a:p>
            <a:p>
              <a:pPr algn="ctr">
                <a:lnSpc>
                  <a:spcPct val="100000"/>
                </a:lnSpc>
                <a:spcBef>
                  <a:spcPct val="0"/>
                </a:spcBef>
              </a:pPr>
              <a:r>
                <a:rPr lang="en-US" sz="1800">
                  <a:effectLst/>
                  <a:latin typeface="Arial" charset="0"/>
                </a:rPr>
                <a:t>Values</a:t>
              </a:r>
            </a:p>
          </p:txBody>
        </p:sp>
        <p:sp>
          <p:nvSpPr>
            <p:cNvPr id="44" name="Line 13"/>
            <p:cNvSpPr>
              <a:spLocks noChangeShapeType="1"/>
            </p:cNvSpPr>
            <p:nvPr/>
          </p:nvSpPr>
          <p:spPr bwMode="auto">
            <a:xfrm>
              <a:off x="2082800" y="2329498"/>
              <a:ext cx="0" cy="762000"/>
            </a:xfrm>
            <a:prstGeom prst="line">
              <a:avLst/>
            </a:prstGeom>
            <a:noFill/>
            <a:ln w="12700" cap="rnd">
              <a:solidFill>
                <a:schemeClr val="tx1"/>
              </a:solidFill>
              <a:round/>
              <a:headEnd/>
              <a:tailEnd/>
            </a:ln>
            <a:effectLst/>
          </p:spPr>
          <p:txBody>
            <a:bodyPr wrap="none" anchor="ctr"/>
            <a:lstStyle/>
            <a:p>
              <a:endParaRPr lang="en-US">
                <a:effectLst/>
              </a:endParaRPr>
            </a:p>
          </p:txBody>
        </p:sp>
        <p:sp>
          <p:nvSpPr>
            <p:cNvPr id="45" name="AutoShape 14"/>
            <p:cNvSpPr>
              <a:spLocks noChangeArrowheads="1"/>
            </p:cNvSpPr>
            <p:nvPr/>
          </p:nvSpPr>
          <p:spPr bwMode="auto">
            <a:xfrm flipV="1">
              <a:off x="1854200" y="2532698"/>
              <a:ext cx="457200" cy="304800"/>
            </a:xfrm>
            <a:prstGeom prst="triangle">
              <a:avLst>
                <a:gd name="adj" fmla="val 50000"/>
              </a:avLst>
            </a:prstGeom>
            <a:solidFill>
              <a:schemeClr val="accent1"/>
            </a:solidFill>
            <a:ln w="12700" cap="rnd">
              <a:solidFill>
                <a:schemeClr val="tx1"/>
              </a:solidFill>
              <a:miter lim="800000"/>
              <a:headEnd/>
              <a:tailEnd/>
            </a:ln>
            <a:effectLst/>
          </p:spPr>
          <p:txBody>
            <a:bodyPr wrap="none" anchor="ctr"/>
            <a:lstStyle/>
            <a:p>
              <a:endParaRPr lang="en-US">
                <a:effectLst/>
              </a:endParaRPr>
            </a:p>
          </p:txBody>
        </p:sp>
        <p:sp>
          <p:nvSpPr>
            <p:cNvPr id="46" name="Line 15"/>
            <p:cNvSpPr>
              <a:spLocks noChangeShapeType="1"/>
            </p:cNvSpPr>
            <p:nvPr/>
          </p:nvSpPr>
          <p:spPr bwMode="auto">
            <a:xfrm>
              <a:off x="2197100" y="2685098"/>
              <a:ext cx="2514600" cy="0"/>
            </a:xfrm>
            <a:prstGeom prst="line">
              <a:avLst/>
            </a:prstGeom>
            <a:noFill/>
            <a:ln w="12700" cap="rnd">
              <a:solidFill>
                <a:schemeClr val="tx1"/>
              </a:solidFill>
              <a:round/>
              <a:headEnd/>
              <a:tailEnd type="oval" w="lg" len="lg"/>
            </a:ln>
            <a:effectLst/>
          </p:spPr>
          <p:txBody>
            <a:bodyPr wrap="none" anchor="ctr"/>
            <a:lstStyle/>
            <a:p>
              <a:endParaRPr lang="en-US">
                <a:effectLst/>
              </a:endParaRPr>
            </a:p>
          </p:txBody>
        </p:sp>
        <p:sp>
          <p:nvSpPr>
            <p:cNvPr id="47" name="Text Box 16"/>
            <p:cNvSpPr txBox="1">
              <a:spLocks noChangeArrowheads="1"/>
            </p:cNvSpPr>
            <p:nvPr/>
          </p:nvSpPr>
          <p:spPr bwMode="auto">
            <a:xfrm>
              <a:off x="2938463" y="2329498"/>
              <a:ext cx="971550" cy="366712"/>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800" dirty="0">
                  <a:effectLst/>
                  <a:latin typeface="Arial" charset="0"/>
                </a:rPr>
                <a:t>Trigger</a:t>
              </a:r>
            </a:p>
          </p:txBody>
        </p:sp>
        <p:grpSp>
          <p:nvGrpSpPr>
            <p:cNvPr id="48" name="Group 26"/>
            <p:cNvGrpSpPr>
              <a:grpSpLocks/>
            </p:cNvGrpSpPr>
            <p:nvPr/>
          </p:nvGrpSpPr>
          <p:grpSpPr bwMode="auto">
            <a:xfrm>
              <a:off x="5130800" y="1643698"/>
              <a:ext cx="2362200" cy="533400"/>
              <a:chOff x="3408" y="1200"/>
              <a:chExt cx="1488" cy="336"/>
            </a:xfrm>
          </p:grpSpPr>
          <p:sp>
            <p:nvSpPr>
              <p:cNvPr id="51" name="Line 17"/>
              <p:cNvSpPr>
                <a:spLocks noChangeShapeType="1"/>
              </p:cNvSpPr>
              <p:nvPr/>
            </p:nvSpPr>
            <p:spPr bwMode="auto">
              <a:xfrm>
                <a:off x="3408" y="1536"/>
                <a:ext cx="240" cy="0"/>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2" name="Line 18"/>
              <p:cNvSpPr>
                <a:spLocks noChangeShapeType="1"/>
              </p:cNvSpPr>
              <p:nvPr/>
            </p:nvSpPr>
            <p:spPr bwMode="auto">
              <a:xfrm flipV="1">
                <a:off x="3648" y="1200"/>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3" name="Line 19"/>
              <p:cNvSpPr>
                <a:spLocks noChangeShapeType="1"/>
              </p:cNvSpPr>
              <p:nvPr/>
            </p:nvSpPr>
            <p:spPr bwMode="auto">
              <a:xfrm rot="5400000" flipV="1">
                <a:off x="3816" y="1032"/>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4" name="Line 20"/>
              <p:cNvSpPr>
                <a:spLocks noChangeShapeType="1"/>
              </p:cNvSpPr>
              <p:nvPr/>
            </p:nvSpPr>
            <p:spPr bwMode="auto">
              <a:xfrm rot="10800000" flipV="1">
                <a:off x="3984" y="1200"/>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5" name="Line 21"/>
              <p:cNvSpPr>
                <a:spLocks noChangeShapeType="1"/>
              </p:cNvSpPr>
              <p:nvPr/>
            </p:nvSpPr>
            <p:spPr bwMode="auto">
              <a:xfrm rot="16200000" flipV="1">
                <a:off x="4152" y="1368"/>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6" name="Line 22"/>
              <p:cNvSpPr>
                <a:spLocks noChangeShapeType="1"/>
              </p:cNvSpPr>
              <p:nvPr/>
            </p:nvSpPr>
            <p:spPr bwMode="auto">
              <a:xfrm flipV="1">
                <a:off x="4320" y="1200"/>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7" name="Line 23"/>
              <p:cNvSpPr>
                <a:spLocks noChangeShapeType="1"/>
              </p:cNvSpPr>
              <p:nvPr/>
            </p:nvSpPr>
            <p:spPr bwMode="auto">
              <a:xfrm rot="5400000" flipV="1">
                <a:off x="4488" y="1032"/>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8" name="Line 24"/>
              <p:cNvSpPr>
                <a:spLocks noChangeShapeType="1"/>
              </p:cNvSpPr>
              <p:nvPr/>
            </p:nvSpPr>
            <p:spPr bwMode="auto">
              <a:xfrm rot="10800000" flipV="1">
                <a:off x="4656" y="1200"/>
                <a:ext cx="0" cy="336"/>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59" name="Line 25"/>
              <p:cNvSpPr>
                <a:spLocks noChangeShapeType="1"/>
              </p:cNvSpPr>
              <p:nvPr/>
            </p:nvSpPr>
            <p:spPr bwMode="auto">
              <a:xfrm rot="16200000" flipV="1">
                <a:off x="4776" y="1416"/>
                <a:ext cx="0" cy="240"/>
              </a:xfrm>
              <a:prstGeom prst="line">
                <a:avLst/>
              </a:prstGeom>
              <a:noFill/>
              <a:ln w="28575" cap="rnd">
                <a:solidFill>
                  <a:schemeClr val="tx1"/>
                </a:solidFill>
                <a:round/>
                <a:headEnd/>
                <a:tailEnd/>
              </a:ln>
              <a:effectLst/>
            </p:spPr>
            <p:txBody>
              <a:bodyPr wrap="none" anchor="ctr"/>
              <a:lstStyle/>
              <a:p>
                <a:endParaRPr lang="en-US">
                  <a:effectLst/>
                </a:endParaRPr>
              </a:p>
            </p:txBody>
          </p:sp>
        </p:grpSp>
        <p:sp>
          <p:nvSpPr>
            <p:cNvPr id="49" name="Freeform 29"/>
            <p:cNvSpPr>
              <a:spLocks/>
            </p:cNvSpPr>
            <p:nvPr/>
          </p:nvSpPr>
          <p:spPr bwMode="auto">
            <a:xfrm>
              <a:off x="4686300" y="2216785"/>
              <a:ext cx="885825" cy="641350"/>
            </a:xfrm>
            <a:custGeom>
              <a:avLst/>
              <a:gdLst/>
              <a:ahLst/>
              <a:cxnLst>
                <a:cxn ang="0">
                  <a:pos x="0" y="304"/>
                </a:cxn>
                <a:cxn ang="0">
                  <a:pos x="122" y="335"/>
                </a:cxn>
                <a:cxn ang="0">
                  <a:pos x="231" y="374"/>
                </a:cxn>
                <a:cxn ang="0">
                  <a:pos x="413" y="390"/>
                </a:cxn>
                <a:cxn ang="0">
                  <a:pos x="522" y="374"/>
                </a:cxn>
                <a:cxn ang="0">
                  <a:pos x="558" y="310"/>
                </a:cxn>
                <a:cxn ang="0">
                  <a:pos x="537" y="249"/>
                </a:cxn>
                <a:cxn ang="0">
                  <a:pos x="504" y="184"/>
                </a:cxn>
                <a:cxn ang="0">
                  <a:pos x="500" y="127"/>
                </a:cxn>
                <a:cxn ang="0">
                  <a:pos x="510" y="74"/>
                </a:cxn>
                <a:cxn ang="0">
                  <a:pos x="514" y="0"/>
                </a:cxn>
              </a:cxnLst>
              <a:rect l="0" t="0" r="r" b="b"/>
              <a:pathLst>
                <a:path w="558" h="404">
                  <a:moveTo>
                    <a:pt x="0" y="304"/>
                  </a:moveTo>
                  <a:cubicBezTo>
                    <a:pt x="29" y="311"/>
                    <a:pt x="92" y="327"/>
                    <a:pt x="122" y="335"/>
                  </a:cubicBezTo>
                  <a:cubicBezTo>
                    <a:pt x="160" y="347"/>
                    <a:pt x="183" y="365"/>
                    <a:pt x="231" y="374"/>
                  </a:cubicBezTo>
                  <a:cubicBezTo>
                    <a:pt x="318" y="404"/>
                    <a:pt x="342" y="384"/>
                    <a:pt x="413" y="390"/>
                  </a:cubicBezTo>
                  <a:cubicBezTo>
                    <a:pt x="450" y="387"/>
                    <a:pt x="496" y="400"/>
                    <a:pt x="522" y="374"/>
                  </a:cubicBezTo>
                  <a:cubicBezTo>
                    <a:pt x="535" y="362"/>
                    <a:pt x="549" y="355"/>
                    <a:pt x="558" y="310"/>
                  </a:cubicBezTo>
                  <a:cubicBezTo>
                    <a:pt x="552" y="274"/>
                    <a:pt x="544" y="263"/>
                    <a:pt x="537" y="249"/>
                  </a:cubicBezTo>
                  <a:cubicBezTo>
                    <a:pt x="533" y="241"/>
                    <a:pt x="510" y="191"/>
                    <a:pt x="504" y="184"/>
                  </a:cubicBezTo>
                  <a:cubicBezTo>
                    <a:pt x="499" y="162"/>
                    <a:pt x="499" y="145"/>
                    <a:pt x="500" y="127"/>
                  </a:cubicBezTo>
                  <a:cubicBezTo>
                    <a:pt x="501" y="109"/>
                    <a:pt x="508" y="95"/>
                    <a:pt x="510" y="74"/>
                  </a:cubicBezTo>
                  <a:cubicBezTo>
                    <a:pt x="518" y="16"/>
                    <a:pt x="514" y="61"/>
                    <a:pt x="514" y="0"/>
                  </a:cubicBezTo>
                </a:path>
              </a:pathLst>
            </a:custGeom>
            <a:noFill/>
            <a:ln w="19050" cap="rnd" cmpd="sng">
              <a:solidFill>
                <a:schemeClr val="tx1"/>
              </a:solidFill>
              <a:prstDash val="solid"/>
              <a:round/>
              <a:headEnd type="none" w="med" len="med"/>
              <a:tailEnd type="triangle" w="med" len="med"/>
            </a:ln>
            <a:effectLst/>
          </p:spPr>
          <p:txBody>
            <a:bodyPr wrap="none" anchor="ctr"/>
            <a:lstStyle/>
            <a:p>
              <a:endParaRPr lang="en-US">
                <a:effectLst/>
              </a:endParaRPr>
            </a:p>
          </p:txBody>
        </p:sp>
        <p:sp>
          <p:nvSpPr>
            <p:cNvPr id="50" name="Text Box 36"/>
            <p:cNvSpPr txBox="1">
              <a:spLocks noChangeArrowheads="1"/>
            </p:cNvSpPr>
            <p:nvPr/>
          </p:nvSpPr>
          <p:spPr bwMode="auto">
            <a:xfrm>
              <a:off x="4343400" y="2786698"/>
              <a:ext cx="527050" cy="366712"/>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800">
                  <a:effectLst/>
                  <a:latin typeface="Arial" charset="0"/>
                </a:rPr>
                <a:t>pin</a:t>
              </a:r>
            </a:p>
          </p:txBody>
        </p:sp>
      </p:grpSp>
      <p:grpSp>
        <p:nvGrpSpPr>
          <p:cNvPr id="60" name="Group 59"/>
          <p:cNvGrpSpPr/>
          <p:nvPr/>
        </p:nvGrpSpPr>
        <p:grpSpPr>
          <a:xfrm>
            <a:off x="3194050" y="4972605"/>
            <a:ext cx="2744788" cy="1165860"/>
            <a:chOff x="3183890" y="5387340"/>
            <a:chExt cx="2744788" cy="1165860"/>
          </a:xfrm>
        </p:grpSpPr>
        <p:sp>
          <p:nvSpPr>
            <p:cNvPr id="61" name="Freeform 8"/>
            <p:cNvSpPr>
              <a:spLocks/>
            </p:cNvSpPr>
            <p:nvPr/>
          </p:nvSpPr>
          <p:spPr bwMode="auto">
            <a:xfrm>
              <a:off x="3183890" y="6177280"/>
              <a:ext cx="2744788" cy="375920"/>
            </a:xfrm>
            <a:custGeom>
              <a:avLst/>
              <a:gdLst/>
              <a:ahLst/>
              <a:cxnLst>
                <a:cxn ang="0">
                  <a:pos x="1728" y="432"/>
                </a:cxn>
                <a:cxn ang="0">
                  <a:pos x="1728" y="0"/>
                </a:cxn>
                <a:cxn ang="0">
                  <a:pos x="1296" y="0"/>
                </a:cxn>
                <a:cxn ang="0">
                  <a:pos x="1296" y="432"/>
                </a:cxn>
                <a:cxn ang="0">
                  <a:pos x="864" y="432"/>
                </a:cxn>
                <a:cxn ang="0">
                  <a:pos x="864" y="0"/>
                </a:cxn>
                <a:cxn ang="0">
                  <a:pos x="432" y="0"/>
                </a:cxn>
                <a:cxn ang="0">
                  <a:pos x="432" y="432"/>
                </a:cxn>
                <a:cxn ang="0">
                  <a:pos x="0" y="432"/>
                </a:cxn>
              </a:cxnLst>
              <a:rect l="0" t="0" r="r" b="b"/>
              <a:pathLst>
                <a:path w="1729" h="433">
                  <a:moveTo>
                    <a:pt x="1728" y="432"/>
                  </a:moveTo>
                  <a:lnTo>
                    <a:pt x="1728" y="0"/>
                  </a:lnTo>
                  <a:lnTo>
                    <a:pt x="1296" y="0"/>
                  </a:lnTo>
                  <a:lnTo>
                    <a:pt x="1296" y="432"/>
                  </a:lnTo>
                  <a:lnTo>
                    <a:pt x="864" y="432"/>
                  </a:lnTo>
                  <a:lnTo>
                    <a:pt x="864" y="0"/>
                  </a:lnTo>
                  <a:lnTo>
                    <a:pt x="432" y="0"/>
                  </a:lnTo>
                  <a:lnTo>
                    <a:pt x="432" y="432"/>
                  </a:lnTo>
                  <a:lnTo>
                    <a:pt x="0" y="432"/>
                  </a:lnTo>
                </a:path>
              </a:pathLst>
            </a:custGeom>
            <a:noFill/>
            <a:ln w="25400" cap="rnd" cmpd="sng">
              <a:solidFill>
                <a:schemeClr val="tx1"/>
              </a:solidFill>
              <a:prstDash val="solid"/>
              <a:round/>
              <a:headEnd type="none" w="med" len="med"/>
              <a:tailEnd type="none" w="med" len="med"/>
            </a:ln>
            <a:effectLst/>
          </p:spPr>
          <p:txBody>
            <a:bodyPr/>
            <a:lstStyle/>
            <a:p>
              <a:endParaRPr lang="en-US">
                <a:effectLst/>
              </a:endParaRPr>
            </a:p>
          </p:txBody>
        </p:sp>
        <p:sp>
          <p:nvSpPr>
            <p:cNvPr id="62" name="Line 9"/>
            <p:cNvSpPr>
              <a:spLocks noChangeShapeType="1"/>
            </p:cNvSpPr>
            <p:nvPr/>
          </p:nvSpPr>
          <p:spPr bwMode="auto">
            <a:xfrm>
              <a:off x="3869690" y="5541644"/>
              <a:ext cx="0" cy="551605"/>
            </a:xfrm>
            <a:prstGeom prst="line">
              <a:avLst/>
            </a:prstGeom>
            <a:noFill/>
            <a:ln w="12700">
              <a:solidFill>
                <a:schemeClr val="tx1"/>
              </a:solidFill>
              <a:round/>
              <a:headEnd/>
              <a:tailEnd/>
            </a:ln>
            <a:effectLst/>
          </p:spPr>
          <p:txBody>
            <a:bodyPr wrap="none" anchor="ctr"/>
            <a:lstStyle/>
            <a:p>
              <a:endParaRPr lang="en-US">
                <a:effectLst/>
              </a:endParaRPr>
            </a:p>
          </p:txBody>
        </p:sp>
        <p:sp>
          <p:nvSpPr>
            <p:cNvPr id="63" name="Line 10"/>
            <p:cNvSpPr>
              <a:spLocks noChangeShapeType="1"/>
            </p:cNvSpPr>
            <p:nvPr/>
          </p:nvSpPr>
          <p:spPr bwMode="auto">
            <a:xfrm flipH="1">
              <a:off x="3869476" y="5631815"/>
              <a:ext cx="1371814" cy="0"/>
            </a:xfrm>
            <a:prstGeom prst="line">
              <a:avLst/>
            </a:prstGeom>
            <a:noFill/>
            <a:ln w="12700">
              <a:solidFill>
                <a:schemeClr val="tx1"/>
              </a:solidFill>
              <a:round/>
              <a:headEnd type="triangle" w="med" len="med"/>
              <a:tailEnd type="triangle" w="med" len="med"/>
            </a:ln>
            <a:effectLst/>
          </p:spPr>
          <p:txBody>
            <a:bodyPr wrap="none" anchor="ctr"/>
            <a:lstStyle/>
            <a:p>
              <a:endParaRPr lang="en-US">
                <a:effectLst/>
              </a:endParaRPr>
            </a:p>
          </p:txBody>
        </p:sp>
        <p:sp>
          <p:nvSpPr>
            <p:cNvPr id="64" name="Line 11"/>
            <p:cNvSpPr>
              <a:spLocks noChangeShapeType="1"/>
            </p:cNvSpPr>
            <p:nvPr/>
          </p:nvSpPr>
          <p:spPr bwMode="auto">
            <a:xfrm>
              <a:off x="5241290" y="5541645"/>
              <a:ext cx="0" cy="551604"/>
            </a:xfrm>
            <a:prstGeom prst="line">
              <a:avLst/>
            </a:prstGeom>
            <a:noFill/>
            <a:ln w="12700">
              <a:solidFill>
                <a:schemeClr val="tx1"/>
              </a:solidFill>
              <a:round/>
              <a:headEnd/>
              <a:tailEnd/>
            </a:ln>
            <a:effectLst/>
          </p:spPr>
          <p:txBody>
            <a:bodyPr wrap="none" anchor="ctr"/>
            <a:lstStyle/>
            <a:p>
              <a:endParaRPr lang="en-US">
                <a:effectLst/>
              </a:endParaRPr>
            </a:p>
          </p:txBody>
        </p:sp>
        <p:sp>
          <p:nvSpPr>
            <p:cNvPr id="65" name="Text Box 26"/>
            <p:cNvSpPr txBox="1">
              <a:spLocks noChangeArrowheads="1"/>
            </p:cNvSpPr>
            <p:nvPr/>
          </p:nvSpPr>
          <p:spPr bwMode="auto">
            <a:xfrm>
              <a:off x="4311015" y="5387340"/>
              <a:ext cx="340158" cy="400110"/>
            </a:xfrm>
            <a:prstGeom prst="rect">
              <a:avLst/>
            </a:prstGeom>
            <a:solidFill>
              <a:schemeClr val="bg1"/>
            </a:solidFill>
            <a:ln w="12700">
              <a:noFill/>
              <a:miter lim="800000"/>
              <a:headEnd type="none" w="sm" len="sm"/>
              <a:tailEnd type="none" w="sm" len="sm"/>
            </a:ln>
            <a:effectLst/>
          </p:spPr>
          <p:txBody>
            <a:bodyPr wrap="none">
              <a:spAutoFit/>
            </a:bodyPr>
            <a:lstStyle/>
            <a:p>
              <a:pPr>
                <a:lnSpc>
                  <a:spcPct val="100000"/>
                </a:lnSpc>
                <a:spcBef>
                  <a:spcPct val="0"/>
                </a:spcBef>
              </a:pPr>
              <a:r>
                <a:rPr lang="en-US" sz="2000" b="0" dirty="0" smtClean="0">
                  <a:effectLst/>
                  <a:latin typeface="Times New Roman" pitchFamily="18" charset="0"/>
                  <a:sym typeface="Symbol" pitchFamily="18" charset="2"/>
                </a:rPr>
                <a:t>t</a:t>
              </a:r>
              <a:r>
                <a:rPr lang="en-US" sz="2000" b="0" baseline="-25000" dirty="0" smtClean="0">
                  <a:effectLst/>
                  <a:latin typeface="Times New Roman" pitchFamily="18" charset="0"/>
                  <a:sym typeface="Symbol" pitchFamily="18" charset="2"/>
                </a:rPr>
                <a:t>1</a:t>
              </a:r>
              <a:endParaRPr lang="en-US" sz="1800" b="0" baseline="-25000" dirty="0">
                <a:effectLst/>
                <a:latin typeface="Times New Roman" pitchFamily="18" charset="0"/>
              </a:endParaRPr>
            </a:p>
          </p:txBody>
        </p:sp>
        <p:sp>
          <p:nvSpPr>
            <p:cNvPr id="66" name="Line 10"/>
            <p:cNvSpPr>
              <a:spLocks noChangeShapeType="1"/>
            </p:cNvSpPr>
            <p:nvPr/>
          </p:nvSpPr>
          <p:spPr bwMode="auto">
            <a:xfrm flipH="1">
              <a:off x="3872344" y="5937615"/>
              <a:ext cx="683039" cy="0"/>
            </a:xfrm>
            <a:prstGeom prst="line">
              <a:avLst/>
            </a:prstGeom>
            <a:noFill/>
            <a:ln w="12700">
              <a:solidFill>
                <a:schemeClr val="tx1"/>
              </a:solidFill>
              <a:round/>
              <a:headEnd type="triangle" w="med" len="med"/>
              <a:tailEnd type="triangle" w="med" len="med"/>
            </a:ln>
            <a:effectLst/>
          </p:spPr>
          <p:txBody>
            <a:bodyPr wrap="none" anchor="ctr"/>
            <a:lstStyle/>
            <a:p>
              <a:endParaRPr lang="en-US">
                <a:effectLst/>
              </a:endParaRPr>
            </a:p>
          </p:txBody>
        </p:sp>
        <p:sp>
          <p:nvSpPr>
            <p:cNvPr id="67" name="Text Box 26"/>
            <p:cNvSpPr txBox="1">
              <a:spLocks noChangeArrowheads="1"/>
            </p:cNvSpPr>
            <p:nvPr/>
          </p:nvSpPr>
          <p:spPr bwMode="auto">
            <a:xfrm>
              <a:off x="4046967" y="5699276"/>
              <a:ext cx="340158" cy="400110"/>
            </a:xfrm>
            <a:prstGeom prst="rect">
              <a:avLst/>
            </a:prstGeom>
            <a:solidFill>
              <a:schemeClr val="bg1"/>
            </a:solidFill>
            <a:ln w="12700">
              <a:noFill/>
              <a:miter lim="800000"/>
              <a:headEnd type="none" w="sm" len="sm"/>
              <a:tailEnd type="none" w="sm" len="sm"/>
            </a:ln>
            <a:effectLst/>
          </p:spPr>
          <p:txBody>
            <a:bodyPr wrap="none">
              <a:spAutoFit/>
            </a:bodyPr>
            <a:lstStyle/>
            <a:p>
              <a:pPr>
                <a:lnSpc>
                  <a:spcPct val="100000"/>
                </a:lnSpc>
                <a:spcBef>
                  <a:spcPct val="0"/>
                </a:spcBef>
              </a:pPr>
              <a:r>
                <a:rPr lang="en-US" sz="2000" b="0" dirty="0" smtClean="0">
                  <a:effectLst/>
                  <a:latin typeface="Times New Roman" pitchFamily="18" charset="0"/>
                  <a:sym typeface="Symbol" pitchFamily="18" charset="2"/>
                </a:rPr>
                <a:t>t</a:t>
              </a:r>
              <a:r>
                <a:rPr lang="en-US" sz="2000" b="0" baseline="-25000" dirty="0" smtClean="0">
                  <a:effectLst/>
                  <a:latin typeface="Times New Roman" pitchFamily="18" charset="0"/>
                  <a:sym typeface="Symbol" pitchFamily="18" charset="2"/>
                </a:rPr>
                <a:t>2</a:t>
              </a:r>
              <a:endParaRPr lang="en-US" sz="1800" b="0" baseline="-25000" dirty="0">
                <a:effectLst/>
                <a:latin typeface="Times New Roman" pitchFamily="18" charset="0"/>
              </a:endParaRPr>
            </a:p>
          </p:txBody>
        </p:sp>
        <p:sp>
          <p:nvSpPr>
            <p:cNvPr id="68" name="Line 11"/>
            <p:cNvSpPr>
              <a:spLocks noChangeShapeType="1"/>
            </p:cNvSpPr>
            <p:nvPr/>
          </p:nvSpPr>
          <p:spPr bwMode="auto">
            <a:xfrm>
              <a:off x="4553058" y="5843589"/>
              <a:ext cx="0" cy="251728"/>
            </a:xfrm>
            <a:prstGeom prst="line">
              <a:avLst/>
            </a:prstGeom>
            <a:noFill/>
            <a:ln w="12700">
              <a:solidFill>
                <a:schemeClr val="tx1"/>
              </a:solidFill>
              <a:round/>
              <a:headEnd/>
              <a:tailEnd/>
            </a:ln>
            <a:effectLst/>
          </p:spPr>
          <p:txBody>
            <a:bodyPr wrap="none" anchor="ctr"/>
            <a:lstStyle/>
            <a:p>
              <a:endParaRPr lang="en-US">
                <a:effectLst/>
              </a:endParaRPr>
            </a:p>
          </p:txBody>
        </p:sp>
      </p:grpSp>
    </p:spTree>
    <p:custDataLst>
      <p:tags r:id="rId1"/>
    </p:custDataLst>
    <p:extLst>
      <p:ext uri="{BB962C8B-B14F-4D97-AF65-F5344CB8AC3E}">
        <p14:creationId xmlns:p14="http://schemas.microsoft.com/office/powerpoint/2010/main" val="19403345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p:cNvSpPr>
            <a:spLocks noGrp="1" noChangeArrowheads="1"/>
          </p:cNvSpPr>
          <p:nvPr>
            <p:ph type="title"/>
          </p:nvPr>
        </p:nvSpPr>
        <p:spPr/>
        <p:txBody>
          <a:bodyPr/>
          <a:lstStyle/>
          <a:p>
            <a:r>
              <a:rPr lang="en-US" dirty="0" err="1"/>
              <a:t>eCAP</a:t>
            </a:r>
            <a:r>
              <a:rPr lang="en-US" dirty="0"/>
              <a:t> Module Block Diagram </a:t>
            </a:r>
            <a:r>
              <a:rPr lang="en-US" sz="2400" dirty="0"/>
              <a:t>– Capture Mode</a:t>
            </a:r>
            <a:endParaRPr lang="en-US" sz="1400" dirty="0"/>
          </a:p>
        </p:txBody>
      </p:sp>
      <p:grpSp>
        <p:nvGrpSpPr>
          <p:cNvPr id="160" name="Group 159"/>
          <p:cNvGrpSpPr/>
          <p:nvPr/>
        </p:nvGrpSpPr>
        <p:grpSpPr>
          <a:xfrm>
            <a:off x="372223" y="1087325"/>
            <a:ext cx="8390780" cy="5098403"/>
            <a:chOff x="203655" y="1187993"/>
            <a:chExt cx="8390780" cy="5098403"/>
          </a:xfrm>
        </p:grpSpPr>
        <p:cxnSp>
          <p:nvCxnSpPr>
            <p:cNvPr id="224281" name="Elbow Connector 224280"/>
            <p:cNvCxnSpPr/>
            <p:nvPr/>
          </p:nvCxnSpPr>
          <p:spPr bwMode="auto">
            <a:xfrm rot="10800000" flipV="1">
              <a:off x="2067465" y="1848813"/>
              <a:ext cx="12700" cy="2906394"/>
            </a:xfrm>
            <a:prstGeom prst="bentConnector3">
              <a:avLst>
                <a:gd name="adj1" fmla="val 3021929"/>
              </a:avLst>
            </a:prstGeom>
            <a:solidFill>
              <a:schemeClr val="accent1"/>
            </a:solidFill>
            <a:ln w="31750" cap="flat" cmpd="sng" algn="ctr">
              <a:solidFill>
                <a:schemeClr val="tx1"/>
              </a:solidFill>
              <a:prstDash val="solid"/>
              <a:round/>
              <a:headEnd type="none" w="sm" len="sm"/>
              <a:tailEnd type="none" w="sm" len="sm"/>
            </a:ln>
            <a:effectLst/>
          </p:spPr>
        </p:cxnSp>
        <p:cxnSp>
          <p:nvCxnSpPr>
            <p:cNvPr id="154" name="Elbow Connector 153"/>
            <p:cNvCxnSpPr/>
            <p:nvPr/>
          </p:nvCxnSpPr>
          <p:spPr bwMode="auto">
            <a:xfrm rot="10800000" flipV="1">
              <a:off x="2063156" y="2103702"/>
              <a:ext cx="12700" cy="2906394"/>
            </a:xfrm>
            <a:prstGeom prst="bentConnector3">
              <a:avLst>
                <a:gd name="adj1" fmla="val 1688598"/>
              </a:avLst>
            </a:prstGeom>
            <a:solidFill>
              <a:schemeClr val="accent1"/>
            </a:solidFill>
            <a:ln w="12700" cap="flat" cmpd="sng" algn="ctr">
              <a:solidFill>
                <a:schemeClr val="tx1"/>
              </a:solidFill>
              <a:prstDash val="solid"/>
              <a:round/>
              <a:headEnd type="none" w="sm" len="sm"/>
              <a:tailEnd type="none" w="sm" len="sm"/>
            </a:ln>
            <a:effectLst/>
          </p:spPr>
        </p:cxnSp>
        <p:sp>
          <p:nvSpPr>
            <p:cNvPr id="2" name="TextBox 1"/>
            <p:cNvSpPr txBox="1"/>
            <p:nvPr/>
          </p:nvSpPr>
          <p:spPr>
            <a:xfrm>
              <a:off x="2531055" y="1683416"/>
              <a:ext cx="103810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Capture 1</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Register</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4" name="Trapezoid 3"/>
            <p:cNvSpPr/>
            <p:nvPr/>
          </p:nvSpPr>
          <p:spPr bwMode="auto">
            <a:xfrm rot="5400000">
              <a:off x="1869946" y="1880934"/>
              <a:ext cx="584776" cy="189738"/>
            </a:xfrm>
            <a:prstGeom prst="trapezoid">
              <a:avLst>
                <a:gd name="adj" fmla="val 74337"/>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6" name="Straight Connector 5"/>
            <p:cNvCxnSpPr>
              <a:stCxn id="4" idx="0"/>
              <a:endCxn id="2" idx="1"/>
            </p:cNvCxnSpPr>
            <p:nvPr/>
          </p:nvCxnSpPr>
          <p:spPr bwMode="auto">
            <a:xfrm>
              <a:off x="2257203" y="1975803"/>
              <a:ext cx="273852" cy="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28" name="TextBox 127"/>
            <p:cNvSpPr txBox="1"/>
            <p:nvPr/>
          </p:nvSpPr>
          <p:spPr>
            <a:xfrm>
              <a:off x="2531055" y="2652214"/>
              <a:ext cx="103810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Capture 2</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Register</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129" name="Trapezoid 128"/>
            <p:cNvSpPr/>
            <p:nvPr/>
          </p:nvSpPr>
          <p:spPr bwMode="auto">
            <a:xfrm rot="5400000">
              <a:off x="1869946" y="2849732"/>
              <a:ext cx="584776" cy="189738"/>
            </a:xfrm>
            <a:prstGeom prst="trapezoid">
              <a:avLst>
                <a:gd name="adj" fmla="val 74337"/>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130" name="Straight Connector 129"/>
            <p:cNvCxnSpPr>
              <a:stCxn id="129" idx="0"/>
              <a:endCxn id="128" idx="1"/>
            </p:cNvCxnSpPr>
            <p:nvPr/>
          </p:nvCxnSpPr>
          <p:spPr bwMode="auto">
            <a:xfrm>
              <a:off x="2257203" y="2944601"/>
              <a:ext cx="273852" cy="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32" name="TextBox 131"/>
            <p:cNvSpPr txBox="1"/>
            <p:nvPr/>
          </p:nvSpPr>
          <p:spPr>
            <a:xfrm>
              <a:off x="2531055" y="3621012"/>
              <a:ext cx="103810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Capture 3</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Register</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133" name="Trapezoid 132"/>
            <p:cNvSpPr/>
            <p:nvPr/>
          </p:nvSpPr>
          <p:spPr bwMode="auto">
            <a:xfrm rot="5400000">
              <a:off x="1869946" y="3818530"/>
              <a:ext cx="584776" cy="189738"/>
            </a:xfrm>
            <a:prstGeom prst="trapezoid">
              <a:avLst>
                <a:gd name="adj" fmla="val 74337"/>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134" name="Straight Connector 133"/>
            <p:cNvCxnSpPr>
              <a:stCxn id="133" idx="0"/>
              <a:endCxn id="132" idx="1"/>
            </p:cNvCxnSpPr>
            <p:nvPr/>
          </p:nvCxnSpPr>
          <p:spPr bwMode="auto">
            <a:xfrm>
              <a:off x="2257203" y="3913399"/>
              <a:ext cx="273852" cy="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36" name="TextBox 135"/>
            <p:cNvSpPr txBox="1"/>
            <p:nvPr/>
          </p:nvSpPr>
          <p:spPr>
            <a:xfrm>
              <a:off x="2531055" y="4589810"/>
              <a:ext cx="103810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Capture 4</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Register</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137" name="Trapezoid 136"/>
            <p:cNvSpPr/>
            <p:nvPr/>
          </p:nvSpPr>
          <p:spPr bwMode="auto">
            <a:xfrm rot="5400000">
              <a:off x="1869946" y="4787328"/>
              <a:ext cx="584776" cy="189738"/>
            </a:xfrm>
            <a:prstGeom prst="trapezoid">
              <a:avLst>
                <a:gd name="adj" fmla="val 74337"/>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138" name="Straight Connector 137"/>
            <p:cNvCxnSpPr>
              <a:stCxn id="137" idx="0"/>
              <a:endCxn id="136" idx="1"/>
            </p:cNvCxnSpPr>
            <p:nvPr/>
          </p:nvCxnSpPr>
          <p:spPr bwMode="auto">
            <a:xfrm>
              <a:off x="2257203" y="4882197"/>
              <a:ext cx="273852" cy="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39" name="TextBox 138"/>
            <p:cNvSpPr txBox="1"/>
            <p:nvPr/>
          </p:nvSpPr>
          <p:spPr>
            <a:xfrm>
              <a:off x="4799685" y="1683416"/>
              <a:ext cx="86818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Polarity</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Select 1</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143" name="TextBox 142"/>
            <p:cNvSpPr txBox="1"/>
            <p:nvPr/>
          </p:nvSpPr>
          <p:spPr>
            <a:xfrm>
              <a:off x="4844195" y="2652214"/>
              <a:ext cx="86818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Polarity</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Select 2</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144" name="TextBox 143"/>
            <p:cNvSpPr txBox="1"/>
            <p:nvPr/>
          </p:nvSpPr>
          <p:spPr>
            <a:xfrm>
              <a:off x="4832540" y="3621012"/>
              <a:ext cx="86818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Polarity</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Select 3</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145" name="TextBox 144"/>
            <p:cNvSpPr txBox="1"/>
            <p:nvPr/>
          </p:nvSpPr>
          <p:spPr>
            <a:xfrm>
              <a:off x="4853982" y="4589810"/>
              <a:ext cx="868186"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Polarity</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Select 4</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8" name="TextBox 7"/>
            <p:cNvSpPr txBox="1"/>
            <p:nvPr/>
          </p:nvSpPr>
          <p:spPr>
            <a:xfrm>
              <a:off x="3991234" y="1683415"/>
              <a:ext cx="430887" cy="3491169"/>
            </a:xfrm>
            <a:prstGeom prst="rect">
              <a:avLst/>
            </a:prstGeom>
            <a:solidFill>
              <a:schemeClr val="accent4">
                <a:lumMod val="20000"/>
                <a:lumOff val="80000"/>
              </a:schemeClr>
            </a:solidFill>
            <a:ln w="12700">
              <a:solidFill>
                <a:schemeClr val="tx1"/>
              </a:solidFill>
            </a:ln>
          </p:spPr>
          <p:txBody>
            <a:bodyPr vert="vert270" wrap="square" rtlCol="0" anchor="ctr" anchorCtr="0">
              <a:spAutoFit/>
            </a:bodyPr>
            <a:lstStyle/>
            <a:p>
              <a:pPr algn="ctr"/>
              <a:r>
                <a:rPr lang="en-US" sz="2000" dirty="0" smtClean="0">
                  <a:solidFill>
                    <a:schemeClr val="dk1"/>
                  </a:solidFill>
                  <a:effectLst/>
                  <a:latin typeface="Arial" panose="020B0604020202020204" pitchFamily="34" charset="0"/>
                  <a:cs typeface="Arial" panose="020B0604020202020204" pitchFamily="34" charset="0"/>
                </a:rPr>
                <a:t>Event Qualifier </a:t>
              </a:r>
            </a:p>
          </p:txBody>
        </p:sp>
        <p:cxnSp>
          <p:nvCxnSpPr>
            <p:cNvPr id="10" name="Straight Connector 9"/>
            <p:cNvCxnSpPr>
              <a:stCxn id="2" idx="3"/>
            </p:cNvCxnSpPr>
            <p:nvPr/>
          </p:nvCxnSpPr>
          <p:spPr bwMode="auto">
            <a:xfrm flipV="1">
              <a:off x="3569161" y="1975803"/>
              <a:ext cx="422073" cy="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12" name="Straight Connector 11"/>
            <p:cNvCxnSpPr>
              <a:stCxn id="128" idx="3"/>
            </p:cNvCxnSpPr>
            <p:nvPr/>
          </p:nvCxnSpPr>
          <p:spPr bwMode="auto">
            <a:xfrm flipV="1">
              <a:off x="3569161" y="2944601"/>
              <a:ext cx="422073" cy="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14" name="Straight Connector 13"/>
            <p:cNvCxnSpPr>
              <a:stCxn id="132" idx="3"/>
            </p:cNvCxnSpPr>
            <p:nvPr/>
          </p:nvCxnSpPr>
          <p:spPr bwMode="auto">
            <a:xfrm flipV="1">
              <a:off x="3569161" y="3913399"/>
              <a:ext cx="422073" cy="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16" name="Straight Connector 15"/>
            <p:cNvCxnSpPr>
              <a:stCxn id="136" idx="3"/>
            </p:cNvCxnSpPr>
            <p:nvPr/>
          </p:nvCxnSpPr>
          <p:spPr bwMode="auto">
            <a:xfrm flipV="1">
              <a:off x="3569161" y="4882197"/>
              <a:ext cx="422073" cy="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18" name="Straight Connector 17"/>
            <p:cNvCxnSpPr>
              <a:stCxn id="139" idx="1"/>
            </p:cNvCxnSpPr>
            <p:nvPr/>
          </p:nvCxnSpPr>
          <p:spPr bwMode="auto">
            <a:xfrm flipH="1">
              <a:off x="4422121" y="1975804"/>
              <a:ext cx="377564" cy="0"/>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0" name="Straight Connector 19"/>
            <p:cNvCxnSpPr>
              <a:stCxn id="143" idx="1"/>
            </p:cNvCxnSpPr>
            <p:nvPr/>
          </p:nvCxnSpPr>
          <p:spPr bwMode="auto">
            <a:xfrm flipH="1" flipV="1">
              <a:off x="4422121" y="2944601"/>
              <a:ext cx="422074" cy="1"/>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2" name="Straight Connector 21"/>
            <p:cNvCxnSpPr>
              <a:stCxn id="144" idx="1"/>
            </p:cNvCxnSpPr>
            <p:nvPr/>
          </p:nvCxnSpPr>
          <p:spPr bwMode="auto">
            <a:xfrm flipH="1" flipV="1">
              <a:off x="4422121" y="3913399"/>
              <a:ext cx="410419" cy="1"/>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4" name="Straight Connector 23"/>
            <p:cNvCxnSpPr>
              <a:stCxn id="145" idx="1"/>
            </p:cNvCxnSpPr>
            <p:nvPr/>
          </p:nvCxnSpPr>
          <p:spPr bwMode="auto">
            <a:xfrm flipH="1" flipV="1">
              <a:off x="4422121" y="4882197"/>
              <a:ext cx="431861" cy="1"/>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sp>
          <p:nvSpPr>
            <p:cNvPr id="146" name="TextBox 145"/>
            <p:cNvSpPr txBox="1"/>
            <p:nvPr/>
          </p:nvSpPr>
          <p:spPr>
            <a:xfrm>
              <a:off x="6165795" y="3136611"/>
              <a:ext cx="935514"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Event</a:t>
              </a:r>
            </a:p>
            <a:p>
              <a:pPr algn="ctr">
                <a:lnSpc>
                  <a:spcPct val="100000"/>
                </a:lnSpc>
                <a:spcBef>
                  <a:spcPts val="0"/>
                </a:spcBef>
              </a:pPr>
              <a:r>
                <a:rPr lang="en-US" sz="1600" dirty="0" err="1" smtClean="0">
                  <a:solidFill>
                    <a:schemeClr val="dk1"/>
                  </a:solidFill>
                  <a:latin typeface="Arial" panose="020B0604020202020204" pitchFamily="34" charset="0"/>
                  <a:cs typeface="Arial" panose="020B0604020202020204" pitchFamily="34" charset="0"/>
                </a:rPr>
                <a:t>Prescale</a:t>
              </a:r>
              <a:endParaRPr lang="en-US" sz="1600" dirty="0" smtClean="0">
                <a:solidFill>
                  <a:schemeClr val="dk1"/>
                </a:solidFill>
                <a:effectLst/>
                <a:latin typeface="Arial" panose="020B0604020202020204" pitchFamily="34" charset="0"/>
                <a:cs typeface="Arial" panose="020B0604020202020204" pitchFamily="34" charset="0"/>
              </a:endParaRPr>
            </a:p>
          </p:txBody>
        </p:sp>
        <p:cxnSp>
          <p:nvCxnSpPr>
            <p:cNvPr id="26" name="Elbow Connector 25"/>
            <p:cNvCxnSpPr>
              <a:stCxn id="139" idx="3"/>
              <a:endCxn id="145" idx="3"/>
            </p:cNvCxnSpPr>
            <p:nvPr/>
          </p:nvCxnSpPr>
          <p:spPr bwMode="auto">
            <a:xfrm>
              <a:off x="5667871" y="1975804"/>
              <a:ext cx="54297" cy="2906394"/>
            </a:xfrm>
            <a:prstGeom prst="bentConnector3">
              <a:avLst>
                <a:gd name="adj1" fmla="val 521018"/>
              </a:avLst>
            </a:prstGeom>
            <a:solidFill>
              <a:schemeClr val="accent1"/>
            </a:solidFill>
            <a:ln w="12700" cap="flat" cmpd="sng" algn="ctr">
              <a:solidFill>
                <a:schemeClr val="tx1"/>
              </a:solidFill>
              <a:prstDash val="solid"/>
              <a:round/>
              <a:headEnd type="none" w="sm" len="sm"/>
              <a:tailEnd type="none" w="sm" len="sm"/>
            </a:ln>
            <a:effectLst/>
          </p:spPr>
        </p:cxnSp>
        <p:cxnSp>
          <p:nvCxnSpPr>
            <p:cNvPr id="28" name="Straight Connector 27"/>
            <p:cNvCxnSpPr>
              <a:stCxn id="143" idx="3"/>
            </p:cNvCxnSpPr>
            <p:nvPr/>
          </p:nvCxnSpPr>
          <p:spPr bwMode="auto">
            <a:xfrm>
              <a:off x="5712381" y="2944602"/>
              <a:ext cx="242649" cy="0"/>
            </a:xfrm>
            <a:prstGeom prst="line">
              <a:avLst/>
            </a:prstGeom>
            <a:solidFill>
              <a:schemeClr val="accent1"/>
            </a:solidFill>
            <a:ln w="12700" cap="flat" cmpd="sng" algn="ctr">
              <a:solidFill>
                <a:schemeClr val="tx1"/>
              </a:solidFill>
              <a:prstDash val="solid"/>
              <a:round/>
              <a:headEnd type="none" w="med" len="med"/>
              <a:tailEnd type="oval" w="med" len="med"/>
            </a:ln>
            <a:effectLst/>
          </p:spPr>
        </p:cxnSp>
        <p:cxnSp>
          <p:nvCxnSpPr>
            <p:cNvPr id="30" name="Straight Connector 29"/>
            <p:cNvCxnSpPr>
              <a:stCxn id="144" idx="3"/>
            </p:cNvCxnSpPr>
            <p:nvPr/>
          </p:nvCxnSpPr>
          <p:spPr bwMode="auto">
            <a:xfrm>
              <a:off x="5700726" y="3913400"/>
              <a:ext cx="254304" cy="0"/>
            </a:xfrm>
            <a:prstGeom prst="line">
              <a:avLst/>
            </a:prstGeom>
            <a:solidFill>
              <a:schemeClr val="accent1"/>
            </a:solidFill>
            <a:ln w="12700" cap="flat" cmpd="sng" algn="ctr">
              <a:solidFill>
                <a:schemeClr val="tx1"/>
              </a:solidFill>
              <a:prstDash val="solid"/>
              <a:round/>
              <a:headEnd type="none" w="med" len="med"/>
              <a:tailEnd type="oval" w="med" len="med"/>
            </a:ln>
            <a:effectLst/>
          </p:spPr>
        </p:cxnSp>
        <p:cxnSp>
          <p:nvCxnSpPr>
            <p:cNvPr id="224259" name="Straight Connector 224258"/>
            <p:cNvCxnSpPr>
              <a:stCxn id="146" idx="1"/>
            </p:cNvCxnSpPr>
            <p:nvPr/>
          </p:nvCxnSpPr>
          <p:spPr bwMode="auto">
            <a:xfrm flipH="1" flipV="1">
              <a:off x="5955030" y="3428998"/>
              <a:ext cx="210765" cy="1"/>
            </a:xfrm>
            <a:prstGeom prst="line">
              <a:avLst/>
            </a:prstGeom>
            <a:solidFill>
              <a:schemeClr val="accent1"/>
            </a:solidFill>
            <a:ln w="12700" cap="flat" cmpd="sng" algn="ctr">
              <a:solidFill>
                <a:schemeClr val="tx1"/>
              </a:solidFill>
              <a:prstDash val="solid"/>
              <a:round/>
              <a:headEnd type="none" w="med" len="med"/>
              <a:tailEnd type="oval" w="med" len="med"/>
            </a:ln>
            <a:effectLst/>
          </p:spPr>
        </p:cxnSp>
        <p:sp>
          <p:nvSpPr>
            <p:cNvPr id="147" name="Trapezoid 146"/>
            <p:cNvSpPr/>
            <p:nvPr/>
          </p:nvSpPr>
          <p:spPr bwMode="auto">
            <a:xfrm rot="16200000" flipH="1">
              <a:off x="6983970" y="3294096"/>
              <a:ext cx="910748" cy="269801"/>
            </a:xfrm>
            <a:prstGeom prst="trapezoid">
              <a:avLst>
                <a:gd name="adj" fmla="val 45598"/>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4261" name="TextBox 224260"/>
            <p:cNvSpPr txBox="1"/>
            <p:nvPr/>
          </p:nvSpPr>
          <p:spPr>
            <a:xfrm>
              <a:off x="7388305" y="2689100"/>
              <a:ext cx="674865" cy="172355"/>
            </a:xfrm>
            <a:prstGeom prst="rect">
              <a:avLst/>
            </a:prstGeom>
            <a:noFill/>
          </p:spPr>
          <p:txBody>
            <a:bodyPr wrap="none" lIns="0" tIns="0" rIns="0" bIns="0" rtlCol="0" anchor="ctr" anchorCtr="0">
              <a:spAutoFit/>
            </a:bodyPr>
            <a:lstStyle/>
            <a:p>
              <a:r>
                <a:rPr lang="en-US" sz="1400" dirty="0" smtClean="0">
                  <a:solidFill>
                    <a:schemeClr val="dk1"/>
                  </a:solidFill>
                  <a:effectLst/>
                  <a:latin typeface="Arial" panose="020B0604020202020204" pitchFamily="34" charset="0"/>
                  <a:cs typeface="Arial" panose="020B0604020202020204" pitchFamily="34" charset="0"/>
                </a:rPr>
                <a:t>[127:16]</a:t>
              </a:r>
            </a:p>
          </p:txBody>
        </p:sp>
        <p:cxnSp>
          <p:nvCxnSpPr>
            <p:cNvPr id="224263" name="Straight Connector 224262"/>
            <p:cNvCxnSpPr>
              <a:stCxn id="146" idx="3"/>
              <a:endCxn id="147" idx="0"/>
            </p:cNvCxnSpPr>
            <p:nvPr/>
          </p:nvCxnSpPr>
          <p:spPr bwMode="auto">
            <a:xfrm flipV="1">
              <a:off x="7101309" y="3428997"/>
              <a:ext cx="203135" cy="2"/>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sp>
          <p:nvSpPr>
            <p:cNvPr id="148" name="TextBox 147"/>
            <p:cNvSpPr txBox="1"/>
            <p:nvPr/>
          </p:nvSpPr>
          <p:spPr>
            <a:xfrm>
              <a:off x="7587078" y="3996545"/>
              <a:ext cx="476092" cy="172355"/>
            </a:xfrm>
            <a:prstGeom prst="rect">
              <a:avLst/>
            </a:prstGeom>
            <a:noFill/>
          </p:spPr>
          <p:txBody>
            <a:bodyPr wrap="none" lIns="0" tIns="0" rIns="0" bIns="0" rtlCol="0" anchor="ctr" anchorCtr="0">
              <a:spAutoFit/>
            </a:bodyPr>
            <a:lstStyle/>
            <a:p>
              <a:r>
                <a:rPr lang="en-US" sz="1400" dirty="0" smtClean="0">
                  <a:solidFill>
                    <a:schemeClr val="dk1"/>
                  </a:solidFill>
                  <a:effectLst/>
                  <a:latin typeface="Arial" panose="020B0604020202020204" pitchFamily="34" charset="0"/>
                  <a:cs typeface="Arial" panose="020B0604020202020204" pitchFamily="34" charset="0"/>
                </a:rPr>
                <a:t>[15:0]</a:t>
              </a:r>
            </a:p>
          </p:txBody>
        </p:sp>
        <p:sp>
          <p:nvSpPr>
            <p:cNvPr id="150" name="TextBox 149"/>
            <p:cNvSpPr txBox="1"/>
            <p:nvPr/>
          </p:nvSpPr>
          <p:spPr>
            <a:xfrm>
              <a:off x="7694188" y="1933485"/>
              <a:ext cx="900247" cy="584775"/>
            </a:xfrm>
            <a:prstGeom prst="rect">
              <a:avLst/>
            </a:prstGeom>
            <a:solidFill>
              <a:schemeClr val="accent5">
                <a:lumMod val="20000"/>
                <a:lumOff val="80000"/>
              </a:schemeClr>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Other</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Sources</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151" name="TextBox 150"/>
            <p:cNvSpPr txBox="1"/>
            <p:nvPr/>
          </p:nvSpPr>
          <p:spPr>
            <a:xfrm>
              <a:off x="7773205" y="4339740"/>
              <a:ext cx="739946" cy="584775"/>
            </a:xfrm>
            <a:prstGeom prst="rect">
              <a:avLst/>
            </a:prstGeom>
            <a:solidFill>
              <a:schemeClr val="accent5">
                <a:lumMod val="20000"/>
                <a:lumOff val="80000"/>
              </a:schemeClr>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Input</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X-BAR</a:t>
              </a:r>
              <a:endParaRPr lang="en-US" sz="1600" dirty="0" smtClean="0">
                <a:solidFill>
                  <a:schemeClr val="dk1"/>
                </a:solidFill>
                <a:effectLst/>
                <a:latin typeface="Arial" panose="020B0604020202020204" pitchFamily="34" charset="0"/>
                <a:cs typeface="Arial" panose="020B0604020202020204" pitchFamily="34" charset="0"/>
              </a:endParaRPr>
            </a:p>
          </p:txBody>
        </p:sp>
        <p:cxnSp>
          <p:nvCxnSpPr>
            <p:cNvPr id="224267" name="Elbow Connector 224266"/>
            <p:cNvCxnSpPr>
              <a:stCxn id="150" idx="2"/>
            </p:cNvCxnSpPr>
            <p:nvPr/>
          </p:nvCxnSpPr>
          <p:spPr bwMode="auto">
            <a:xfrm rot="5400000">
              <a:off x="7499915" y="2592591"/>
              <a:ext cx="718729" cy="570067"/>
            </a:xfrm>
            <a:prstGeom prst="bentConnector3">
              <a:avLst>
                <a:gd name="adj1" fmla="val 100360"/>
              </a:avLst>
            </a:prstGeom>
            <a:solidFill>
              <a:schemeClr val="accent1"/>
            </a:solidFill>
            <a:ln w="12700" cap="flat" cmpd="sng" algn="ctr">
              <a:solidFill>
                <a:schemeClr val="tx1"/>
              </a:solidFill>
              <a:prstDash val="solid"/>
              <a:round/>
              <a:headEnd type="none" w="sm" len="sm"/>
              <a:tailEnd type="none" w="sm" len="sm"/>
            </a:ln>
            <a:effectLst/>
          </p:spPr>
        </p:cxnSp>
        <p:cxnSp>
          <p:nvCxnSpPr>
            <p:cNvPr id="224270" name="Elbow Connector 224269"/>
            <p:cNvCxnSpPr>
              <a:stCxn id="151" idx="0"/>
            </p:cNvCxnSpPr>
            <p:nvPr/>
          </p:nvCxnSpPr>
          <p:spPr bwMode="auto">
            <a:xfrm rot="16200000" flipV="1">
              <a:off x="7499348" y="3695910"/>
              <a:ext cx="718728" cy="568932"/>
            </a:xfrm>
            <a:prstGeom prst="bentConnector3">
              <a:avLst>
                <a:gd name="adj1" fmla="val 99697"/>
              </a:avLst>
            </a:prstGeom>
            <a:solidFill>
              <a:schemeClr val="accent1"/>
            </a:solidFill>
            <a:ln w="12700" cap="flat" cmpd="sng" algn="ctr">
              <a:solidFill>
                <a:schemeClr val="tx1"/>
              </a:solidFill>
              <a:prstDash val="solid"/>
              <a:round/>
              <a:headEnd type="none" w="sm" len="sm"/>
              <a:tailEnd type="none" w="sm" len="sm"/>
            </a:ln>
            <a:effectLst/>
          </p:spPr>
        </p:cxnSp>
        <p:sp>
          <p:nvSpPr>
            <p:cNvPr id="152" name="TextBox 151"/>
            <p:cNvSpPr txBox="1"/>
            <p:nvPr/>
          </p:nvSpPr>
          <p:spPr>
            <a:xfrm>
              <a:off x="203655" y="3013497"/>
              <a:ext cx="1263615" cy="830997"/>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32-Bit</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Time-Stamp</a:t>
              </a:r>
            </a:p>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Counter</a:t>
              </a:r>
            </a:p>
          </p:txBody>
        </p:sp>
        <p:sp>
          <p:nvSpPr>
            <p:cNvPr id="153" name="TextBox 152"/>
            <p:cNvSpPr txBox="1"/>
            <p:nvPr/>
          </p:nvSpPr>
          <p:spPr>
            <a:xfrm>
              <a:off x="402171" y="4717708"/>
              <a:ext cx="866583" cy="584775"/>
            </a:xfrm>
            <a:prstGeom prst="rect">
              <a:avLst/>
            </a:prstGeom>
            <a:solidFill>
              <a:schemeClr val="accent1"/>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Hi-Res</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Capture</a:t>
              </a:r>
              <a:endParaRPr lang="en-US" sz="1600" dirty="0" smtClean="0">
                <a:solidFill>
                  <a:schemeClr val="dk1"/>
                </a:solidFill>
                <a:effectLst/>
                <a:latin typeface="Arial" panose="020B0604020202020204" pitchFamily="34" charset="0"/>
                <a:cs typeface="Arial" panose="020B0604020202020204" pitchFamily="34" charset="0"/>
              </a:endParaRPr>
            </a:p>
          </p:txBody>
        </p:sp>
        <p:cxnSp>
          <p:nvCxnSpPr>
            <p:cNvPr id="224286" name="Straight Connector 224285"/>
            <p:cNvCxnSpPr>
              <a:stCxn id="152" idx="3"/>
            </p:cNvCxnSpPr>
            <p:nvPr/>
          </p:nvCxnSpPr>
          <p:spPr bwMode="auto">
            <a:xfrm flipV="1">
              <a:off x="1467270" y="3428995"/>
              <a:ext cx="220720" cy="1"/>
            </a:xfrm>
            <a:prstGeom prst="line">
              <a:avLst/>
            </a:prstGeom>
            <a:solidFill>
              <a:schemeClr val="accent1"/>
            </a:solidFill>
            <a:ln w="31750" cap="flat" cmpd="sng" algn="ctr">
              <a:solidFill>
                <a:schemeClr val="tx1"/>
              </a:solidFill>
              <a:prstDash val="solid"/>
              <a:round/>
              <a:headEnd type="none" w="med" len="med"/>
              <a:tailEnd type="oval" w="med" len="med"/>
            </a:ln>
            <a:effectLst/>
          </p:spPr>
        </p:cxnSp>
        <p:cxnSp>
          <p:nvCxnSpPr>
            <p:cNvPr id="64" name="Straight Connector 63"/>
            <p:cNvCxnSpPr/>
            <p:nvPr/>
          </p:nvCxnSpPr>
          <p:spPr bwMode="auto">
            <a:xfrm flipH="1">
              <a:off x="1687990" y="2821840"/>
              <a:ext cx="381516" cy="0"/>
            </a:xfrm>
            <a:prstGeom prst="line">
              <a:avLst/>
            </a:prstGeom>
            <a:solidFill>
              <a:schemeClr val="accent1"/>
            </a:solidFill>
            <a:ln w="31750" cap="flat" cmpd="sng" algn="ctr">
              <a:solidFill>
                <a:schemeClr val="tx1"/>
              </a:solidFill>
              <a:prstDash val="solid"/>
              <a:round/>
              <a:headEnd type="none" w="med" len="med"/>
              <a:tailEnd type="oval" w="med" len="med"/>
            </a:ln>
            <a:effectLst/>
          </p:spPr>
        </p:cxnSp>
        <p:cxnSp>
          <p:nvCxnSpPr>
            <p:cNvPr id="156" name="Straight Connector 155"/>
            <p:cNvCxnSpPr/>
            <p:nvPr/>
          </p:nvCxnSpPr>
          <p:spPr bwMode="auto">
            <a:xfrm flipH="1">
              <a:off x="1692223" y="3796075"/>
              <a:ext cx="381516" cy="0"/>
            </a:xfrm>
            <a:prstGeom prst="line">
              <a:avLst/>
            </a:prstGeom>
            <a:solidFill>
              <a:schemeClr val="accent1"/>
            </a:solidFill>
            <a:ln w="31750" cap="flat" cmpd="sng" algn="ctr">
              <a:solidFill>
                <a:schemeClr val="tx1"/>
              </a:solidFill>
              <a:prstDash val="solid"/>
              <a:round/>
              <a:headEnd type="none" w="med" len="med"/>
              <a:tailEnd type="oval" w="med" len="med"/>
            </a:ln>
            <a:effectLst/>
          </p:spPr>
        </p:cxnSp>
        <p:cxnSp>
          <p:nvCxnSpPr>
            <p:cNvPr id="159" name="Straight Connector 158"/>
            <p:cNvCxnSpPr/>
            <p:nvPr/>
          </p:nvCxnSpPr>
          <p:spPr bwMode="auto">
            <a:xfrm flipH="1">
              <a:off x="1855798" y="3092764"/>
              <a:ext cx="213708" cy="0"/>
            </a:xfrm>
            <a:prstGeom prst="line">
              <a:avLst/>
            </a:prstGeom>
            <a:solidFill>
              <a:schemeClr val="accent1"/>
            </a:solidFill>
            <a:ln w="12700" cap="flat" cmpd="sng" algn="ctr">
              <a:solidFill>
                <a:schemeClr val="tx1"/>
              </a:solidFill>
              <a:prstDash val="solid"/>
              <a:round/>
              <a:headEnd type="none" w="med" len="med"/>
              <a:tailEnd type="oval" w="med" len="med"/>
            </a:ln>
            <a:effectLst/>
          </p:spPr>
        </p:cxnSp>
        <p:cxnSp>
          <p:nvCxnSpPr>
            <p:cNvPr id="161" name="Straight Connector 160"/>
            <p:cNvCxnSpPr/>
            <p:nvPr/>
          </p:nvCxnSpPr>
          <p:spPr bwMode="auto">
            <a:xfrm flipH="1">
              <a:off x="1852479" y="4065791"/>
              <a:ext cx="213708" cy="0"/>
            </a:xfrm>
            <a:prstGeom prst="line">
              <a:avLst/>
            </a:prstGeom>
            <a:solidFill>
              <a:schemeClr val="accent1"/>
            </a:solidFill>
            <a:ln w="12700" cap="flat" cmpd="sng" algn="ctr">
              <a:solidFill>
                <a:schemeClr val="tx1"/>
              </a:solidFill>
              <a:prstDash val="solid"/>
              <a:round/>
              <a:headEnd type="none" w="med" len="med"/>
              <a:tailEnd type="oval" w="med" len="med"/>
            </a:ln>
            <a:effectLst/>
          </p:spPr>
        </p:cxnSp>
        <p:cxnSp>
          <p:nvCxnSpPr>
            <p:cNvPr id="224292" name="Elbow Connector 224291"/>
            <p:cNvCxnSpPr>
              <a:stCxn id="8" idx="0"/>
              <a:endCxn id="152" idx="0"/>
            </p:cNvCxnSpPr>
            <p:nvPr/>
          </p:nvCxnSpPr>
          <p:spPr bwMode="auto">
            <a:xfrm rot="16200000" flipH="1" flipV="1">
              <a:off x="1856030" y="662848"/>
              <a:ext cx="1330082" cy="3371215"/>
            </a:xfrm>
            <a:prstGeom prst="bentConnector3">
              <a:avLst>
                <a:gd name="adj1" fmla="val -17187"/>
              </a:avLst>
            </a:prstGeom>
            <a:solidFill>
              <a:schemeClr val="accent1"/>
            </a:solidFill>
            <a:ln w="12700" cap="flat" cmpd="sng" algn="ctr">
              <a:solidFill>
                <a:schemeClr val="tx1"/>
              </a:solidFill>
              <a:prstDash val="solid"/>
              <a:round/>
              <a:headEnd type="none" w="sm" len="sm"/>
              <a:tailEnd type="triangle" w="med" len="med"/>
            </a:ln>
            <a:effectLst/>
          </p:spPr>
        </p:cxnSp>
        <p:sp>
          <p:nvSpPr>
            <p:cNvPr id="224293" name="TextBox 224292"/>
            <p:cNvSpPr txBox="1"/>
            <p:nvPr/>
          </p:nvSpPr>
          <p:spPr>
            <a:xfrm>
              <a:off x="3039975" y="1187993"/>
              <a:ext cx="1138453" cy="264688"/>
            </a:xfrm>
            <a:prstGeom prst="rect">
              <a:avLst/>
            </a:prstGeom>
            <a:noFill/>
          </p:spPr>
          <p:txBody>
            <a:bodyPr wrap="none" rtlCol="0" anchor="ctr" anchorCtr="0">
              <a:spAutoFit/>
            </a:bodyPr>
            <a:lstStyle/>
            <a:p>
              <a:r>
                <a:rPr lang="en-US" sz="1400" dirty="0" smtClean="0">
                  <a:solidFill>
                    <a:schemeClr val="dk1"/>
                  </a:solidFill>
                  <a:effectLst/>
                  <a:latin typeface="Arial" panose="020B0604020202020204" pitchFamily="34" charset="0"/>
                  <a:cs typeface="Arial" panose="020B0604020202020204" pitchFamily="34" charset="0"/>
                </a:rPr>
                <a:t>Delta Mode</a:t>
              </a:r>
            </a:p>
          </p:txBody>
        </p:sp>
        <p:sp>
          <p:nvSpPr>
            <p:cNvPr id="167" name="TextBox 166"/>
            <p:cNvSpPr txBox="1"/>
            <p:nvPr/>
          </p:nvSpPr>
          <p:spPr>
            <a:xfrm>
              <a:off x="212044" y="2633047"/>
              <a:ext cx="671979" cy="264688"/>
            </a:xfrm>
            <a:prstGeom prst="rect">
              <a:avLst/>
            </a:prstGeom>
            <a:noFill/>
          </p:spPr>
          <p:txBody>
            <a:bodyPr wrap="none" rtlCol="0" anchor="ctr" anchorCtr="0">
              <a:spAutoFit/>
            </a:bodyPr>
            <a:lstStyle/>
            <a:p>
              <a:r>
                <a:rPr lang="en-US" sz="1400" dirty="0" smtClean="0">
                  <a:solidFill>
                    <a:schemeClr val="dk1"/>
                  </a:solidFill>
                  <a:effectLst/>
                  <a:latin typeface="Arial" panose="020B0604020202020204" pitchFamily="34" charset="0"/>
                  <a:cs typeface="Arial" panose="020B0604020202020204" pitchFamily="34" charset="0"/>
                </a:rPr>
                <a:t>Reset</a:t>
              </a:r>
            </a:p>
          </p:txBody>
        </p:sp>
        <p:sp>
          <p:nvSpPr>
            <p:cNvPr id="168" name="TextBox 167"/>
            <p:cNvSpPr txBox="1"/>
            <p:nvPr/>
          </p:nvSpPr>
          <p:spPr>
            <a:xfrm>
              <a:off x="3725628" y="5701621"/>
              <a:ext cx="2322651" cy="584775"/>
            </a:xfrm>
            <a:prstGeom prst="rect">
              <a:avLst/>
            </a:prstGeom>
            <a:solidFill>
              <a:schemeClr val="accent4">
                <a:lumMod val="20000"/>
                <a:lumOff val="80000"/>
              </a:schemeClr>
            </a:solidFill>
            <a:ln w="12700">
              <a:solidFill>
                <a:schemeClr val="tx1"/>
              </a:solidFill>
            </a:ln>
          </p:spPr>
          <p:txBody>
            <a:bodyPr wrap="square" lIns="45720" rIns="45720" rtlCol="0" anchor="ctr" anchorCtr="0">
              <a:spAutoFit/>
            </a:bodyPr>
            <a:lstStyle/>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Continuous </a:t>
              </a:r>
              <a:r>
                <a:rPr lang="en-US" sz="1600" dirty="0" smtClean="0">
                  <a:solidFill>
                    <a:schemeClr val="dk1"/>
                  </a:solidFill>
                  <a:latin typeface="Arial" panose="020B0604020202020204" pitchFamily="34" charset="0"/>
                  <a:cs typeface="Arial" panose="020B0604020202020204" pitchFamily="34" charset="0"/>
                </a:rPr>
                <a:t>/ One-shot</a:t>
              </a:r>
              <a:endParaRPr lang="en-US" sz="1600" dirty="0">
                <a:solidFill>
                  <a:schemeClr val="dk1"/>
                </a:solidFill>
                <a:latin typeface="Arial" panose="020B0604020202020204" pitchFamily="34" charset="0"/>
                <a:cs typeface="Arial" panose="020B0604020202020204" pitchFamily="34" charset="0"/>
              </a:endParaRPr>
            </a:p>
            <a:p>
              <a:pPr algn="ctr">
                <a:lnSpc>
                  <a:spcPct val="100000"/>
                </a:lnSpc>
                <a:spcBef>
                  <a:spcPts val="0"/>
                </a:spcBef>
              </a:pPr>
              <a:r>
                <a:rPr lang="en-US" sz="1600" dirty="0">
                  <a:solidFill>
                    <a:schemeClr val="dk1"/>
                  </a:solidFill>
                  <a:latin typeface="Arial" panose="020B0604020202020204" pitchFamily="34" charset="0"/>
                  <a:cs typeface="Arial" panose="020B0604020202020204" pitchFamily="34" charset="0"/>
                </a:rPr>
                <a:t>Capture Control</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169" name="TextBox 168"/>
            <p:cNvSpPr txBox="1"/>
            <p:nvPr/>
          </p:nvSpPr>
          <p:spPr>
            <a:xfrm>
              <a:off x="2539576" y="5701621"/>
              <a:ext cx="911468" cy="584775"/>
            </a:xfrm>
            <a:prstGeom prst="rect">
              <a:avLst/>
            </a:prstGeom>
            <a:solidFill>
              <a:schemeClr val="accent5">
                <a:lumMod val="20000"/>
                <a:lumOff val="80000"/>
              </a:schemeClr>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PIE</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a:t>
              </a:r>
              <a:r>
                <a:rPr lang="en-US" sz="1600" dirty="0" err="1" smtClean="0">
                  <a:solidFill>
                    <a:schemeClr val="dk1"/>
                  </a:solidFill>
                  <a:latin typeface="Arial" panose="020B0604020202020204" pitchFamily="34" charset="0"/>
                  <a:cs typeface="Arial" panose="020B0604020202020204" pitchFamily="34" charset="0"/>
                </a:rPr>
                <a:t>ECAPx</a:t>
              </a:r>
              <a:r>
                <a:rPr lang="en-US" sz="1600" dirty="0" smtClean="0">
                  <a:solidFill>
                    <a:schemeClr val="dk1"/>
                  </a:solidFill>
                  <a:latin typeface="Arial" panose="020B0604020202020204" pitchFamily="34" charset="0"/>
                  <a:cs typeface="Arial" panose="020B0604020202020204" pitchFamily="34" charset="0"/>
                </a:rPr>
                <a:t>)</a:t>
              </a:r>
              <a:endParaRPr lang="en-US" sz="1600" dirty="0" smtClean="0">
                <a:solidFill>
                  <a:schemeClr val="dk1"/>
                </a:solidFill>
                <a:effectLst/>
                <a:latin typeface="Arial" panose="020B0604020202020204" pitchFamily="34" charset="0"/>
                <a:cs typeface="Arial" panose="020B0604020202020204" pitchFamily="34" charset="0"/>
              </a:endParaRPr>
            </a:p>
          </p:txBody>
        </p:sp>
        <p:sp>
          <p:nvSpPr>
            <p:cNvPr id="170" name="TextBox 169"/>
            <p:cNvSpPr txBox="1"/>
            <p:nvPr/>
          </p:nvSpPr>
          <p:spPr>
            <a:xfrm>
              <a:off x="1477083" y="5701621"/>
              <a:ext cx="787908" cy="584775"/>
            </a:xfrm>
            <a:prstGeom prst="rect">
              <a:avLst/>
            </a:prstGeom>
            <a:solidFill>
              <a:schemeClr val="accent5">
                <a:lumMod val="20000"/>
                <a:lumOff val="80000"/>
              </a:schemeClr>
            </a:solidFill>
            <a:ln w="12700">
              <a:solidFill>
                <a:schemeClr val="tx1"/>
              </a:solidFill>
            </a:ln>
          </p:spPr>
          <p:txBody>
            <a:bodyPr wrap="none" lIns="45720" rIns="45720" rtlCol="0" anchor="ctr" anchorCtr="0">
              <a:spAutoFit/>
            </a:bodyPr>
            <a:lstStyle/>
            <a:p>
              <a:pPr algn="ctr">
                <a:lnSpc>
                  <a:spcPct val="100000"/>
                </a:lnSpc>
                <a:spcBef>
                  <a:spcPts val="0"/>
                </a:spcBef>
              </a:pPr>
              <a:r>
                <a:rPr lang="en-US" sz="1600" dirty="0" smtClean="0">
                  <a:solidFill>
                    <a:schemeClr val="dk1"/>
                  </a:solidFill>
                  <a:effectLst/>
                  <a:latin typeface="Arial" panose="020B0604020202020204" pitchFamily="34" charset="0"/>
                  <a:cs typeface="Arial" panose="020B0604020202020204" pitchFamily="34" charset="0"/>
                </a:rPr>
                <a:t>DMA</a:t>
              </a:r>
            </a:p>
            <a:p>
              <a:pPr algn="ctr">
                <a:lnSpc>
                  <a:spcPct val="100000"/>
                </a:lnSpc>
                <a:spcBef>
                  <a:spcPts val="0"/>
                </a:spcBef>
              </a:pPr>
              <a:r>
                <a:rPr lang="en-US" sz="1600" dirty="0" smtClean="0">
                  <a:solidFill>
                    <a:schemeClr val="dk1"/>
                  </a:solidFill>
                  <a:latin typeface="Arial" panose="020B0604020202020204" pitchFamily="34" charset="0"/>
                  <a:cs typeface="Arial" panose="020B0604020202020204" pitchFamily="34" charset="0"/>
                </a:rPr>
                <a:t>Trigger</a:t>
              </a:r>
              <a:endParaRPr lang="en-US" sz="1600" dirty="0" smtClean="0">
                <a:solidFill>
                  <a:schemeClr val="dk1"/>
                </a:solidFill>
                <a:effectLst/>
                <a:latin typeface="Arial" panose="020B0604020202020204" pitchFamily="34" charset="0"/>
                <a:cs typeface="Arial" panose="020B0604020202020204" pitchFamily="34" charset="0"/>
              </a:endParaRPr>
            </a:p>
          </p:txBody>
        </p:sp>
        <p:cxnSp>
          <p:nvCxnSpPr>
            <p:cNvPr id="224297" name="Straight Connector 224296"/>
            <p:cNvCxnSpPr>
              <a:endCxn id="153" idx="3"/>
            </p:cNvCxnSpPr>
            <p:nvPr/>
          </p:nvCxnSpPr>
          <p:spPr bwMode="auto">
            <a:xfrm flipH="1">
              <a:off x="1268754" y="5010096"/>
              <a:ext cx="587045" cy="0"/>
            </a:xfrm>
            <a:prstGeom prst="line">
              <a:avLst/>
            </a:prstGeom>
            <a:solidFill>
              <a:schemeClr val="accent1"/>
            </a:solidFill>
            <a:ln w="12700" cap="flat" cmpd="sng" algn="ctr">
              <a:solidFill>
                <a:schemeClr val="tx1"/>
              </a:solidFill>
              <a:prstDash val="solid"/>
              <a:round/>
              <a:headEnd type="oval" w="med" len="med"/>
              <a:tailEnd type="none" w="med" len="med"/>
            </a:ln>
            <a:effectLst/>
          </p:spPr>
        </p:cxnSp>
        <p:cxnSp>
          <p:nvCxnSpPr>
            <p:cNvPr id="224315" name="Elbow Connector 224314"/>
            <p:cNvCxnSpPr>
              <a:endCxn id="168" idx="0"/>
            </p:cNvCxnSpPr>
            <p:nvPr/>
          </p:nvCxnSpPr>
          <p:spPr bwMode="auto">
            <a:xfrm rot="16200000" flipH="1">
              <a:off x="4336439" y="5151106"/>
              <a:ext cx="531518" cy="569511"/>
            </a:xfrm>
            <a:prstGeom prst="bentConnector3">
              <a:avLst/>
            </a:prstGeom>
            <a:solidFill>
              <a:schemeClr val="accent1"/>
            </a:solidFill>
            <a:ln w="12700" cap="flat" cmpd="sng" algn="ctr">
              <a:solidFill>
                <a:schemeClr val="tx1"/>
              </a:solidFill>
              <a:prstDash val="solid"/>
              <a:round/>
              <a:headEnd type="triangle" w="med" len="med"/>
              <a:tailEnd type="none" w="med" len="med"/>
            </a:ln>
            <a:effectLst/>
          </p:spPr>
        </p:cxnSp>
        <p:cxnSp>
          <p:nvCxnSpPr>
            <p:cNvPr id="224317" name="Elbow Connector 224316"/>
            <p:cNvCxnSpPr>
              <a:endCxn id="170" idx="0"/>
            </p:cNvCxnSpPr>
            <p:nvPr/>
          </p:nvCxnSpPr>
          <p:spPr bwMode="auto">
            <a:xfrm rot="5400000">
              <a:off x="2721129" y="4323429"/>
              <a:ext cx="528101" cy="2228283"/>
            </a:xfrm>
            <a:prstGeom prst="bentConnector3">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24319" name="Straight Connector 224318"/>
            <p:cNvCxnSpPr>
              <a:stCxn id="169" idx="0"/>
            </p:cNvCxnSpPr>
            <p:nvPr/>
          </p:nvCxnSpPr>
          <p:spPr bwMode="auto">
            <a:xfrm flipV="1">
              <a:off x="2995310" y="5437570"/>
              <a:ext cx="0" cy="264051"/>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grpSp>
      <p:sp>
        <p:nvSpPr>
          <p:cNvPr id="3" name="TextBox 2"/>
          <p:cNvSpPr txBox="1"/>
          <p:nvPr/>
        </p:nvSpPr>
        <p:spPr>
          <a:xfrm>
            <a:off x="2411180" y="573055"/>
            <a:ext cx="4305987" cy="338554"/>
          </a:xfrm>
          <a:prstGeom prst="rect">
            <a:avLst/>
          </a:prstGeom>
          <a:noFill/>
        </p:spPr>
        <p:txBody>
          <a:bodyPr wrap="none" rtlCol="0" anchor="ctr" anchorCtr="0">
            <a:spAutoFit/>
          </a:bodyPr>
          <a:lstStyle/>
          <a:p>
            <a:r>
              <a:rPr lang="en-US" sz="2000" dirty="0" err="1" smtClean="0">
                <a:solidFill>
                  <a:schemeClr val="accent4">
                    <a:lumMod val="75000"/>
                  </a:schemeClr>
                </a:solidFill>
                <a:latin typeface="Arial" panose="020B0604020202020204" pitchFamily="34" charset="0"/>
                <a:cs typeface="Arial" panose="020B0604020202020204" pitchFamily="34" charset="0"/>
              </a:rPr>
              <a:t>ECAP_enableCaptureMode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smtClean="0">
                <a:solidFill>
                  <a:schemeClr val="accent4">
                    <a:lumMod val="75000"/>
                  </a:schemeClr>
                </a:solidFill>
                <a:latin typeface="Arial" panose="020B0604020202020204" pitchFamily="34" charset="0"/>
                <a:cs typeface="Arial" panose="020B0604020202020204" pitchFamily="34" charset="0"/>
              </a:rPr>
              <a:t>);</a:t>
            </a:r>
            <a:endParaRPr lang="en-US" sz="2000" dirty="0" smtClean="0">
              <a:solidFill>
                <a:schemeClr val="dk1"/>
              </a:solidFill>
              <a:effectLst/>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4199035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63" name="Rectangle 11"/>
          <p:cNvSpPr>
            <a:spLocks noGrp="1" noChangeArrowheads="1"/>
          </p:cNvSpPr>
          <p:nvPr>
            <p:ph type="title"/>
          </p:nvPr>
        </p:nvSpPr>
        <p:spPr/>
        <p:txBody>
          <a:bodyPr>
            <a:normAutofit fontScale="90000"/>
          </a:bodyPr>
          <a:lstStyle/>
          <a:p>
            <a:r>
              <a:rPr lang="en-US" sz="4000" dirty="0" err="1"/>
              <a:t>eCAP</a:t>
            </a:r>
            <a:r>
              <a:rPr lang="en-US" sz="4000" dirty="0"/>
              <a:t> Module Block Diagram</a:t>
            </a:r>
            <a:r>
              <a:rPr lang="en-US" dirty="0"/>
              <a:t> </a:t>
            </a:r>
            <a:r>
              <a:rPr lang="en-US" sz="2700" dirty="0"/>
              <a:t>– APWM Mode</a:t>
            </a:r>
            <a:r>
              <a:rPr lang="en-US" sz="3200" dirty="0"/>
              <a:t/>
            </a:r>
            <a:br>
              <a:rPr lang="en-US" sz="3200" dirty="0"/>
            </a:br>
            <a:endParaRPr lang="en-US" sz="2000" dirty="0"/>
          </a:p>
        </p:txBody>
      </p:sp>
      <p:grpSp>
        <p:nvGrpSpPr>
          <p:cNvPr id="19" name="Group 18"/>
          <p:cNvGrpSpPr/>
          <p:nvPr/>
        </p:nvGrpSpPr>
        <p:grpSpPr>
          <a:xfrm>
            <a:off x="996546" y="1431430"/>
            <a:ext cx="7140052" cy="4442988"/>
            <a:chOff x="1637745" y="1600200"/>
            <a:chExt cx="7140052" cy="4442988"/>
          </a:xfrm>
        </p:grpSpPr>
        <p:sp>
          <p:nvSpPr>
            <p:cNvPr id="39" name="Text Box 14"/>
            <p:cNvSpPr txBox="1">
              <a:spLocks noChangeArrowheads="1"/>
            </p:cNvSpPr>
            <p:nvPr/>
          </p:nvSpPr>
          <p:spPr bwMode="auto">
            <a:xfrm>
              <a:off x="1637745" y="3346450"/>
              <a:ext cx="1492250" cy="915988"/>
            </a:xfrm>
            <a:prstGeom prst="rect">
              <a:avLst/>
            </a:prstGeom>
            <a:solidFill>
              <a:schemeClr val="accent1"/>
            </a:solidFill>
            <a:ln w="12700">
              <a:solidFill>
                <a:schemeClr val="tx1"/>
              </a:solidFill>
              <a:miter lim="800000"/>
              <a:headEnd type="none" w="sm" len="sm"/>
              <a:tailEnd type="none" w="sm" len="sm"/>
            </a:ln>
            <a:effectLst/>
          </p:spPr>
          <p:txBody>
            <a:bodyPr wrap="none">
              <a:spAutoFit/>
            </a:bodyPr>
            <a:lstStyle/>
            <a:p>
              <a:pPr algn="ctr">
                <a:lnSpc>
                  <a:spcPct val="100000"/>
                </a:lnSpc>
                <a:spcBef>
                  <a:spcPct val="0"/>
                </a:spcBef>
              </a:pPr>
              <a:r>
                <a:rPr lang="en-US" sz="1800" dirty="0">
                  <a:effectLst/>
                  <a:latin typeface="Arial" charset="0"/>
                </a:rPr>
                <a:t>32-Bit</a:t>
              </a:r>
            </a:p>
            <a:p>
              <a:pPr algn="ctr">
                <a:lnSpc>
                  <a:spcPct val="100000"/>
                </a:lnSpc>
                <a:spcBef>
                  <a:spcPct val="0"/>
                </a:spcBef>
              </a:pPr>
              <a:r>
                <a:rPr lang="en-US" sz="1800" dirty="0">
                  <a:effectLst/>
                  <a:latin typeface="Arial" charset="0"/>
                </a:rPr>
                <a:t>Time-Stamp</a:t>
              </a:r>
            </a:p>
            <a:p>
              <a:pPr algn="ctr">
                <a:lnSpc>
                  <a:spcPct val="100000"/>
                </a:lnSpc>
                <a:spcBef>
                  <a:spcPct val="0"/>
                </a:spcBef>
              </a:pPr>
              <a:r>
                <a:rPr lang="en-US" sz="1800" dirty="0">
                  <a:effectLst/>
                  <a:latin typeface="Arial" charset="0"/>
                </a:rPr>
                <a:t>Counter</a:t>
              </a:r>
            </a:p>
          </p:txBody>
        </p:sp>
        <p:sp>
          <p:nvSpPr>
            <p:cNvPr id="41" name="Rectangle 63"/>
            <p:cNvSpPr>
              <a:spLocks noChangeArrowheads="1"/>
            </p:cNvSpPr>
            <p:nvPr/>
          </p:nvSpPr>
          <p:spPr bwMode="auto">
            <a:xfrm>
              <a:off x="3886200" y="1600200"/>
              <a:ext cx="2066721" cy="9144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2" name="Text Box 64"/>
            <p:cNvSpPr txBox="1">
              <a:spLocks noChangeArrowheads="1"/>
            </p:cNvSpPr>
            <p:nvPr/>
          </p:nvSpPr>
          <p:spPr bwMode="auto">
            <a:xfrm>
              <a:off x="4842836" y="1644650"/>
              <a:ext cx="996950" cy="825500"/>
            </a:xfrm>
            <a:prstGeom prst="rect">
              <a:avLst/>
            </a:prstGeom>
            <a:solidFill>
              <a:schemeClr val="accent2"/>
            </a:solidFill>
            <a:ln w="12700">
              <a:noFill/>
              <a:miter lim="800000"/>
              <a:headEnd type="none" w="sm" len="sm"/>
              <a:tailEnd type="none" w="sm" len="sm"/>
            </a:ln>
            <a:effectLst/>
          </p:spPr>
          <p:txBody>
            <a:bodyPr wrap="none">
              <a:spAutoFit/>
            </a:bodyPr>
            <a:lstStyle/>
            <a:p>
              <a:pPr algn="r">
                <a:lnSpc>
                  <a:spcPct val="100000"/>
                </a:lnSpc>
                <a:spcBef>
                  <a:spcPct val="0"/>
                </a:spcBef>
              </a:pPr>
              <a:r>
                <a:rPr lang="en-US" sz="1600" dirty="0">
                  <a:effectLst/>
                  <a:latin typeface="Arial" charset="0"/>
                </a:rPr>
                <a:t>Period</a:t>
              </a:r>
            </a:p>
            <a:p>
              <a:pPr algn="r">
                <a:lnSpc>
                  <a:spcPct val="100000"/>
                </a:lnSpc>
                <a:spcBef>
                  <a:spcPct val="0"/>
                </a:spcBef>
              </a:pPr>
              <a:r>
                <a:rPr lang="en-US" sz="1600" dirty="0">
                  <a:effectLst/>
                  <a:latin typeface="Arial" charset="0"/>
                </a:rPr>
                <a:t>Register</a:t>
              </a:r>
            </a:p>
            <a:p>
              <a:pPr algn="r">
                <a:lnSpc>
                  <a:spcPct val="100000"/>
                </a:lnSpc>
                <a:spcBef>
                  <a:spcPct val="0"/>
                </a:spcBef>
              </a:pPr>
              <a:r>
                <a:rPr lang="en-US" sz="1600" dirty="0">
                  <a:effectLst/>
                  <a:latin typeface="Arial" charset="0"/>
                </a:rPr>
                <a:t>(CAP3)</a:t>
              </a:r>
            </a:p>
          </p:txBody>
        </p:sp>
        <p:sp>
          <p:nvSpPr>
            <p:cNvPr id="47" name="Rectangle 77"/>
            <p:cNvSpPr>
              <a:spLocks noChangeArrowheads="1"/>
            </p:cNvSpPr>
            <p:nvPr/>
          </p:nvSpPr>
          <p:spPr bwMode="auto">
            <a:xfrm>
              <a:off x="3886200" y="5105400"/>
              <a:ext cx="2066721" cy="9144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8" name="Text Box 78"/>
            <p:cNvSpPr txBox="1">
              <a:spLocks noChangeArrowheads="1"/>
            </p:cNvSpPr>
            <p:nvPr/>
          </p:nvSpPr>
          <p:spPr bwMode="auto">
            <a:xfrm>
              <a:off x="4855740" y="5149850"/>
              <a:ext cx="1063625" cy="825500"/>
            </a:xfrm>
            <a:prstGeom prst="rect">
              <a:avLst/>
            </a:prstGeom>
            <a:solidFill>
              <a:schemeClr val="accent2"/>
            </a:solidFill>
            <a:ln w="12700">
              <a:noFill/>
              <a:miter lim="800000"/>
              <a:headEnd type="none" w="sm" len="sm"/>
              <a:tailEnd type="none" w="sm" len="sm"/>
            </a:ln>
            <a:effectLst/>
          </p:spPr>
          <p:txBody>
            <a:bodyPr wrap="none">
              <a:spAutoFit/>
            </a:bodyPr>
            <a:lstStyle/>
            <a:p>
              <a:pPr algn="r">
                <a:lnSpc>
                  <a:spcPct val="100000"/>
                </a:lnSpc>
                <a:spcBef>
                  <a:spcPct val="0"/>
                </a:spcBef>
              </a:pPr>
              <a:r>
                <a:rPr lang="en-US" sz="1600" dirty="0">
                  <a:effectLst/>
                  <a:latin typeface="Arial" charset="0"/>
                </a:rPr>
                <a:t>Compare</a:t>
              </a:r>
            </a:p>
            <a:p>
              <a:pPr algn="r">
                <a:lnSpc>
                  <a:spcPct val="100000"/>
                </a:lnSpc>
                <a:spcBef>
                  <a:spcPct val="0"/>
                </a:spcBef>
              </a:pPr>
              <a:r>
                <a:rPr lang="en-US" sz="1600" dirty="0">
                  <a:effectLst/>
                  <a:latin typeface="Arial" charset="0"/>
                </a:rPr>
                <a:t>Register</a:t>
              </a:r>
            </a:p>
            <a:p>
              <a:pPr algn="r">
                <a:lnSpc>
                  <a:spcPct val="100000"/>
                </a:lnSpc>
                <a:spcBef>
                  <a:spcPct val="0"/>
                </a:spcBef>
              </a:pPr>
              <a:r>
                <a:rPr lang="en-US" sz="1600" dirty="0">
                  <a:effectLst/>
                  <a:latin typeface="Arial" charset="0"/>
                </a:rPr>
                <a:t>(CAP4)</a:t>
              </a:r>
            </a:p>
          </p:txBody>
        </p:sp>
        <p:sp>
          <p:nvSpPr>
            <p:cNvPr id="51" name="Text Box 61"/>
            <p:cNvSpPr txBox="1">
              <a:spLocks noChangeArrowheads="1"/>
            </p:cNvSpPr>
            <p:nvPr/>
          </p:nvSpPr>
          <p:spPr bwMode="auto">
            <a:xfrm>
              <a:off x="3707606" y="4821238"/>
              <a:ext cx="1174750" cy="915988"/>
            </a:xfrm>
            <a:prstGeom prst="rect">
              <a:avLst/>
            </a:prstGeom>
            <a:solidFill>
              <a:schemeClr val="accent1"/>
            </a:solidFill>
            <a:ln w="12700">
              <a:solidFill>
                <a:schemeClr val="tx1"/>
              </a:solidFill>
              <a:miter lim="800000"/>
              <a:headEnd type="none" w="sm" len="sm"/>
              <a:tailEnd type="none" w="sm" len="sm"/>
            </a:ln>
            <a:effectLst/>
          </p:spPr>
          <p:txBody>
            <a:bodyPr wrap="none">
              <a:spAutoFit/>
            </a:bodyPr>
            <a:lstStyle/>
            <a:p>
              <a:pPr algn="ctr">
                <a:lnSpc>
                  <a:spcPct val="100000"/>
                </a:lnSpc>
                <a:spcBef>
                  <a:spcPct val="0"/>
                </a:spcBef>
              </a:pPr>
              <a:r>
                <a:rPr lang="en-US" sz="1800" dirty="0">
                  <a:effectLst/>
                  <a:latin typeface="Arial" charset="0"/>
                </a:rPr>
                <a:t>Compare</a:t>
              </a:r>
            </a:p>
            <a:p>
              <a:pPr algn="ctr">
                <a:lnSpc>
                  <a:spcPct val="100000"/>
                </a:lnSpc>
                <a:spcBef>
                  <a:spcPct val="0"/>
                </a:spcBef>
              </a:pPr>
              <a:r>
                <a:rPr lang="en-US" sz="1800" dirty="0">
                  <a:effectLst/>
                  <a:latin typeface="Arial" charset="0"/>
                </a:rPr>
                <a:t>Register</a:t>
              </a:r>
            </a:p>
            <a:p>
              <a:pPr algn="ctr">
                <a:lnSpc>
                  <a:spcPct val="100000"/>
                </a:lnSpc>
                <a:spcBef>
                  <a:spcPct val="0"/>
                </a:spcBef>
              </a:pPr>
              <a:r>
                <a:rPr lang="en-US" sz="1800" dirty="0">
                  <a:effectLst/>
                  <a:latin typeface="Arial" charset="0"/>
                </a:rPr>
                <a:t>(CAP2)</a:t>
              </a:r>
            </a:p>
          </p:txBody>
        </p:sp>
        <p:sp>
          <p:nvSpPr>
            <p:cNvPr id="54" name="Text Box 70"/>
            <p:cNvSpPr txBox="1">
              <a:spLocks noChangeArrowheads="1"/>
            </p:cNvSpPr>
            <p:nvPr/>
          </p:nvSpPr>
          <p:spPr bwMode="auto">
            <a:xfrm>
              <a:off x="3707606" y="3346450"/>
              <a:ext cx="1174750" cy="915988"/>
            </a:xfrm>
            <a:prstGeom prst="rect">
              <a:avLst/>
            </a:prstGeom>
            <a:solidFill>
              <a:schemeClr val="accent1"/>
            </a:solidFill>
            <a:ln w="12700">
              <a:solidFill>
                <a:schemeClr val="tx1"/>
              </a:solidFill>
              <a:miter lim="800000"/>
              <a:headEnd type="none" w="sm" len="sm"/>
              <a:tailEnd type="none" w="sm" len="sm"/>
            </a:ln>
            <a:effectLst/>
          </p:spPr>
          <p:txBody>
            <a:bodyPr wrap="none">
              <a:spAutoFit/>
            </a:bodyPr>
            <a:lstStyle/>
            <a:p>
              <a:pPr algn="ctr">
                <a:lnSpc>
                  <a:spcPct val="100000"/>
                </a:lnSpc>
                <a:spcBef>
                  <a:spcPct val="0"/>
                </a:spcBef>
              </a:pPr>
              <a:r>
                <a:rPr lang="en-US" sz="1800" dirty="0">
                  <a:effectLst/>
                  <a:latin typeface="Arial" charset="0"/>
                </a:rPr>
                <a:t>PWM</a:t>
              </a:r>
            </a:p>
            <a:p>
              <a:pPr algn="ctr">
                <a:lnSpc>
                  <a:spcPct val="100000"/>
                </a:lnSpc>
                <a:spcBef>
                  <a:spcPct val="0"/>
                </a:spcBef>
              </a:pPr>
              <a:r>
                <a:rPr lang="en-US" sz="1800" dirty="0">
                  <a:effectLst/>
                  <a:latin typeface="Arial" charset="0"/>
                </a:rPr>
                <a:t>Compare</a:t>
              </a:r>
            </a:p>
            <a:p>
              <a:pPr algn="ctr">
                <a:lnSpc>
                  <a:spcPct val="100000"/>
                </a:lnSpc>
                <a:spcBef>
                  <a:spcPct val="0"/>
                </a:spcBef>
              </a:pPr>
              <a:r>
                <a:rPr lang="en-US" sz="1800" dirty="0">
                  <a:effectLst/>
                  <a:latin typeface="Arial" charset="0"/>
                </a:rPr>
                <a:t>Logic</a:t>
              </a:r>
            </a:p>
          </p:txBody>
        </p:sp>
        <p:sp>
          <p:nvSpPr>
            <p:cNvPr id="60" name="Text Box 91"/>
            <p:cNvSpPr txBox="1">
              <a:spLocks noChangeArrowheads="1"/>
            </p:cNvSpPr>
            <p:nvPr/>
          </p:nvSpPr>
          <p:spPr bwMode="auto">
            <a:xfrm>
              <a:off x="3937000" y="5778500"/>
              <a:ext cx="1031051" cy="264688"/>
            </a:xfrm>
            <a:prstGeom prst="rect">
              <a:avLst/>
            </a:prstGeom>
            <a:noFill/>
            <a:ln w="12700">
              <a:noFill/>
              <a:miter lim="800000"/>
              <a:headEnd type="none" w="sm" len="sm"/>
              <a:tailEnd type="none" w="sm" len="sm"/>
            </a:ln>
            <a:effectLst/>
          </p:spPr>
          <p:txBody>
            <a:bodyPr wrap="none">
              <a:spAutoFit/>
            </a:bodyPr>
            <a:lstStyle/>
            <a:p>
              <a:r>
                <a:rPr lang="en-US" sz="1400" b="0">
                  <a:effectLst/>
                  <a:latin typeface="Arial" charset="0"/>
                </a:rPr>
                <a:t>Shadowed</a:t>
              </a:r>
            </a:p>
          </p:txBody>
        </p:sp>
        <p:sp>
          <p:nvSpPr>
            <p:cNvPr id="61" name="Text Box 92"/>
            <p:cNvSpPr txBox="1">
              <a:spLocks noChangeArrowheads="1"/>
            </p:cNvSpPr>
            <p:nvPr/>
          </p:nvSpPr>
          <p:spPr bwMode="auto">
            <a:xfrm>
              <a:off x="3937000" y="1600200"/>
              <a:ext cx="1031051" cy="264688"/>
            </a:xfrm>
            <a:prstGeom prst="rect">
              <a:avLst/>
            </a:prstGeom>
            <a:noFill/>
            <a:ln w="12700">
              <a:noFill/>
              <a:miter lim="800000"/>
              <a:headEnd type="none" w="sm" len="sm"/>
              <a:tailEnd type="none" w="sm" len="sm"/>
            </a:ln>
            <a:effectLst/>
          </p:spPr>
          <p:txBody>
            <a:bodyPr wrap="none">
              <a:spAutoFit/>
            </a:bodyPr>
            <a:lstStyle/>
            <a:p>
              <a:r>
                <a:rPr lang="en-US" sz="1400" b="0" dirty="0">
                  <a:effectLst/>
                  <a:latin typeface="Arial" charset="0"/>
                </a:rPr>
                <a:t>Shadowed</a:t>
              </a:r>
            </a:p>
          </p:txBody>
        </p:sp>
        <p:sp>
          <p:nvSpPr>
            <p:cNvPr id="62" name="Text Box 111"/>
            <p:cNvSpPr txBox="1">
              <a:spLocks noChangeArrowheads="1"/>
            </p:cNvSpPr>
            <p:nvPr/>
          </p:nvSpPr>
          <p:spPr bwMode="auto">
            <a:xfrm>
              <a:off x="2607597" y="2106613"/>
              <a:ext cx="1120775"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b="0" dirty="0">
                  <a:solidFill>
                    <a:schemeClr val="tx2"/>
                  </a:solidFill>
                  <a:effectLst/>
                  <a:latin typeface="Arial" charset="0"/>
                </a:rPr>
                <a:t>immediate</a:t>
              </a:r>
            </a:p>
            <a:p>
              <a:pPr algn="ctr">
                <a:spcBef>
                  <a:spcPct val="0"/>
                </a:spcBef>
              </a:pPr>
              <a:r>
                <a:rPr lang="en-US" sz="1600" b="0" dirty="0">
                  <a:solidFill>
                    <a:schemeClr val="tx2"/>
                  </a:solidFill>
                  <a:effectLst/>
                  <a:latin typeface="Arial" charset="0"/>
                </a:rPr>
                <a:t>mode</a:t>
              </a:r>
            </a:p>
          </p:txBody>
        </p:sp>
        <p:sp>
          <p:nvSpPr>
            <p:cNvPr id="63" name="Text Box 112"/>
            <p:cNvSpPr txBox="1">
              <a:spLocks noChangeArrowheads="1"/>
            </p:cNvSpPr>
            <p:nvPr/>
          </p:nvSpPr>
          <p:spPr bwMode="auto">
            <a:xfrm>
              <a:off x="5963815" y="1814513"/>
              <a:ext cx="882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b="0" dirty="0">
                  <a:solidFill>
                    <a:schemeClr val="tx2"/>
                  </a:solidFill>
                  <a:effectLst/>
                  <a:latin typeface="Arial" charset="0"/>
                </a:rPr>
                <a:t>shadow</a:t>
              </a:r>
            </a:p>
            <a:p>
              <a:pPr algn="ctr">
                <a:spcBef>
                  <a:spcPct val="0"/>
                </a:spcBef>
              </a:pPr>
              <a:r>
                <a:rPr lang="en-US" sz="1600" b="0" dirty="0">
                  <a:solidFill>
                    <a:schemeClr val="tx2"/>
                  </a:solidFill>
                  <a:effectLst/>
                  <a:latin typeface="Arial" charset="0"/>
                </a:rPr>
                <a:t>mode</a:t>
              </a:r>
            </a:p>
          </p:txBody>
        </p:sp>
        <p:sp>
          <p:nvSpPr>
            <p:cNvPr id="64" name="Text Box 113"/>
            <p:cNvSpPr txBox="1">
              <a:spLocks noChangeArrowheads="1"/>
            </p:cNvSpPr>
            <p:nvPr/>
          </p:nvSpPr>
          <p:spPr bwMode="auto">
            <a:xfrm>
              <a:off x="5959053" y="5314950"/>
              <a:ext cx="882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b="0">
                  <a:solidFill>
                    <a:schemeClr val="tx2"/>
                  </a:solidFill>
                  <a:effectLst/>
                  <a:latin typeface="Arial" charset="0"/>
                </a:rPr>
                <a:t>shadow</a:t>
              </a:r>
            </a:p>
            <a:p>
              <a:pPr algn="ctr">
                <a:spcBef>
                  <a:spcPct val="0"/>
                </a:spcBef>
              </a:pPr>
              <a:r>
                <a:rPr lang="en-US" sz="1600" b="0">
                  <a:solidFill>
                    <a:schemeClr val="tx2"/>
                  </a:solidFill>
                  <a:effectLst/>
                  <a:latin typeface="Arial" charset="0"/>
                </a:rPr>
                <a:t>mode</a:t>
              </a:r>
            </a:p>
          </p:txBody>
        </p:sp>
        <p:sp>
          <p:nvSpPr>
            <p:cNvPr id="65" name="Text Box 114"/>
            <p:cNvSpPr txBox="1">
              <a:spLocks noChangeArrowheads="1"/>
            </p:cNvSpPr>
            <p:nvPr/>
          </p:nvSpPr>
          <p:spPr bwMode="auto">
            <a:xfrm>
              <a:off x="2607597" y="5060950"/>
              <a:ext cx="1120775"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b="0" dirty="0">
                  <a:solidFill>
                    <a:schemeClr val="tx2"/>
                  </a:solidFill>
                  <a:effectLst/>
                  <a:latin typeface="Arial" charset="0"/>
                </a:rPr>
                <a:t>immediate</a:t>
              </a:r>
            </a:p>
            <a:p>
              <a:pPr algn="ctr">
                <a:spcBef>
                  <a:spcPct val="0"/>
                </a:spcBef>
              </a:pPr>
              <a:r>
                <a:rPr lang="en-US" sz="1600" b="0" dirty="0">
                  <a:solidFill>
                    <a:schemeClr val="tx2"/>
                  </a:solidFill>
                  <a:effectLst/>
                  <a:latin typeface="Arial" charset="0"/>
                </a:rPr>
                <a:t>mode</a:t>
              </a:r>
            </a:p>
          </p:txBody>
        </p:sp>
        <p:sp>
          <p:nvSpPr>
            <p:cNvPr id="66" name="Freeform 124"/>
            <p:cNvSpPr>
              <a:spLocks/>
            </p:cNvSpPr>
            <p:nvPr/>
          </p:nvSpPr>
          <p:spPr bwMode="auto">
            <a:xfrm>
              <a:off x="7177597" y="3657600"/>
              <a:ext cx="1600200" cy="304800"/>
            </a:xfrm>
            <a:custGeom>
              <a:avLst/>
              <a:gdLst/>
              <a:ahLst/>
              <a:cxnLst>
                <a:cxn ang="0">
                  <a:pos x="0" y="192"/>
                </a:cxn>
                <a:cxn ang="0">
                  <a:pos x="144" y="192"/>
                </a:cxn>
                <a:cxn ang="0">
                  <a:pos x="144" y="0"/>
                </a:cxn>
                <a:cxn ang="0">
                  <a:pos x="336" y="0"/>
                </a:cxn>
                <a:cxn ang="0">
                  <a:pos x="336" y="192"/>
                </a:cxn>
                <a:cxn ang="0">
                  <a:pos x="480" y="192"/>
                </a:cxn>
                <a:cxn ang="0">
                  <a:pos x="480" y="0"/>
                </a:cxn>
                <a:cxn ang="0">
                  <a:pos x="672" y="0"/>
                </a:cxn>
                <a:cxn ang="0">
                  <a:pos x="672" y="192"/>
                </a:cxn>
                <a:cxn ang="0">
                  <a:pos x="816" y="192"/>
                </a:cxn>
                <a:cxn ang="0">
                  <a:pos x="816" y="0"/>
                </a:cxn>
                <a:cxn ang="0">
                  <a:pos x="1008" y="0"/>
                </a:cxn>
                <a:cxn ang="0">
                  <a:pos x="1008" y="192"/>
                </a:cxn>
              </a:cxnLst>
              <a:rect l="0" t="0" r="r" b="b"/>
              <a:pathLst>
                <a:path w="1008" h="192">
                  <a:moveTo>
                    <a:pt x="0" y="192"/>
                  </a:moveTo>
                  <a:lnTo>
                    <a:pt x="144" y="192"/>
                  </a:lnTo>
                  <a:lnTo>
                    <a:pt x="144" y="0"/>
                  </a:lnTo>
                  <a:lnTo>
                    <a:pt x="336" y="0"/>
                  </a:lnTo>
                  <a:lnTo>
                    <a:pt x="336" y="192"/>
                  </a:lnTo>
                  <a:lnTo>
                    <a:pt x="480" y="192"/>
                  </a:lnTo>
                  <a:lnTo>
                    <a:pt x="480" y="0"/>
                  </a:lnTo>
                  <a:lnTo>
                    <a:pt x="672" y="0"/>
                  </a:lnTo>
                  <a:lnTo>
                    <a:pt x="672" y="192"/>
                  </a:lnTo>
                  <a:lnTo>
                    <a:pt x="816" y="192"/>
                  </a:lnTo>
                  <a:lnTo>
                    <a:pt x="816" y="0"/>
                  </a:lnTo>
                  <a:lnTo>
                    <a:pt x="1008" y="0"/>
                  </a:lnTo>
                  <a:lnTo>
                    <a:pt x="1008" y="192"/>
                  </a:lnTo>
                </a:path>
              </a:pathLst>
            </a:custGeom>
            <a:noFill/>
            <a:ln w="12700" cap="flat" cmpd="sng">
              <a:solidFill>
                <a:schemeClr val="tx1"/>
              </a:solidFill>
              <a:prstDash val="solid"/>
              <a:round/>
              <a:headEnd type="none" w="sm" len="sm"/>
              <a:tailEnd type="none" w="sm" len="sm"/>
            </a:ln>
            <a:effectLst/>
          </p:spPr>
          <p:txBody>
            <a:bodyPr/>
            <a:lstStyle/>
            <a:p>
              <a:endParaRPr lang="en-US">
                <a:effectLst/>
              </a:endParaRPr>
            </a:p>
          </p:txBody>
        </p:sp>
        <p:sp>
          <p:nvSpPr>
            <p:cNvPr id="45" name="Text Box 17"/>
            <p:cNvSpPr txBox="1">
              <a:spLocks noChangeArrowheads="1"/>
            </p:cNvSpPr>
            <p:nvPr/>
          </p:nvSpPr>
          <p:spPr bwMode="auto">
            <a:xfrm>
              <a:off x="3745706" y="1849438"/>
              <a:ext cx="1098550" cy="915988"/>
            </a:xfrm>
            <a:prstGeom prst="rect">
              <a:avLst/>
            </a:prstGeom>
            <a:solidFill>
              <a:schemeClr val="accent1"/>
            </a:solidFill>
            <a:ln w="12700">
              <a:solidFill>
                <a:schemeClr val="tx1"/>
              </a:solidFill>
              <a:miter lim="800000"/>
              <a:headEnd type="none" w="sm" len="sm"/>
              <a:tailEnd type="none" w="sm" len="sm"/>
            </a:ln>
            <a:effectLst/>
          </p:spPr>
          <p:txBody>
            <a:bodyPr wrap="none">
              <a:spAutoFit/>
            </a:bodyPr>
            <a:lstStyle/>
            <a:p>
              <a:pPr algn="ctr">
                <a:lnSpc>
                  <a:spcPct val="100000"/>
                </a:lnSpc>
                <a:spcBef>
                  <a:spcPct val="0"/>
                </a:spcBef>
              </a:pPr>
              <a:r>
                <a:rPr lang="en-US" sz="1800" dirty="0">
                  <a:effectLst/>
                  <a:latin typeface="Arial" charset="0"/>
                </a:rPr>
                <a:t>Period</a:t>
              </a:r>
            </a:p>
            <a:p>
              <a:pPr algn="ctr">
                <a:lnSpc>
                  <a:spcPct val="100000"/>
                </a:lnSpc>
                <a:spcBef>
                  <a:spcPct val="0"/>
                </a:spcBef>
              </a:pPr>
              <a:r>
                <a:rPr lang="en-US" sz="1800" dirty="0">
                  <a:effectLst/>
                  <a:latin typeface="Arial" charset="0"/>
                </a:rPr>
                <a:t>Register</a:t>
              </a:r>
            </a:p>
            <a:p>
              <a:pPr algn="ctr">
                <a:lnSpc>
                  <a:spcPct val="100000"/>
                </a:lnSpc>
                <a:spcBef>
                  <a:spcPct val="0"/>
                </a:spcBef>
              </a:pPr>
              <a:r>
                <a:rPr lang="en-US" sz="1800" dirty="0">
                  <a:effectLst/>
                  <a:latin typeface="Arial" charset="0"/>
                </a:rPr>
                <a:t>(CAP1)</a:t>
              </a:r>
            </a:p>
          </p:txBody>
        </p:sp>
        <p:cxnSp>
          <p:nvCxnSpPr>
            <p:cNvPr id="3" name="Straight Arrow Connector 2"/>
            <p:cNvCxnSpPr>
              <a:stCxn id="39" idx="3"/>
              <a:endCxn id="54" idx="1"/>
            </p:cNvCxnSpPr>
            <p:nvPr/>
          </p:nvCxnSpPr>
          <p:spPr bwMode="auto">
            <a:xfrm>
              <a:off x="3129995" y="3804444"/>
              <a:ext cx="577611"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 name="Straight Arrow Connector 6"/>
            <p:cNvCxnSpPr>
              <a:stCxn id="45" idx="2"/>
              <a:endCxn id="54" idx="0"/>
            </p:cNvCxnSpPr>
            <p:nvPr/>
          </p:nvCxnSpPr>
          <p:spPr bwMode="auto">
            <a:xfrm>
              <a:off x="4294981" y="2765426"/>
              <a:ext cx="0" cy="58102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9" name="Straight Arrow Connector 8"/>
            <p:cNvCxnSpPr>
              <a:stCxn id="51" idx="0"/>
              <a:endCxn id="54" idx="2"/>
            </p:cNvCxnSpPr>
            <p:nvPr/>
          </p:nvCxnSpPr>
          <p:spPr bwMode="auto">
            <a:xfrm flipV="1">
              <a:off x="4294981" y="4262438"/>
              <a:ext cx="0" cy="5588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70" name="Text Box 70"/>
            <p:cNvSpPr txBox="1">
              <a:spLocks noChangeArrowheads="1"/>
            </p:cNvSpPr>
            <p:nvPr/>
          </p:nvSpPr>
          <p:spPr bwMode="auto">
            <a:xfrm>
              <a:off x="5528092" y="3481278"/>
              <a:ext cx="941283" cy="646331"/>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spAutoFit/>
            </a:bodyPr>
            <a:lstStyle/>
            <a:p>
              <a:pPr algn="ctr">
                <a:lnSpc>
                  <a:spcPct val="100000"/>
                </a:lnSpc>
                <a:spcBef>
                  <a:spcPct val="0"/>
                </a:spcBef>
              </a:pPr>
              <a:r>
                <a:rPr lang="en-US" sz="1800" dirty="0" smtClean="0">
                  <a:effectLst/>
                  <a:latin typeface="Arial" charset="0"/>
                </a:rPr>
                <a:t>Output</a:t>
              </a:r>
              <a:endParaRPr lang="en-US" sz="1800" dirty="0">
                <a:effectLst/>
                <a:latin typeface="Arial" charset="0"/>
              </a:endParaRPr>
            </a:p>
            <a:p>
              <a:pPr algn="ctr">
                <a:lnSpc>
                  <a:spcPct val="100000"/>
                </a:lnSpc>
                <a:spcBef>
                  <a:spcPct val="0"/>
                </a:spcBef>
              </a:pPr>
              <a:r>
                <a:rPr lang="en-US" sz="1800" dirty="0" smtClean="0">
                  <a:effectLst/>
                  <a:latin typeface="Arial" charset="0"/>
                </a:rPr>
                <a:t>X-BAR</a:t>
              </a:r>
              <a:endParaRPr lang="en-US" sz="1800" dirty="0">
                <a:effectLst/>
                <a:latin typeface="Arial" charset="0"/>
              </a:endParaRPr>
            </a:p>
          </p:txBody>
        </p:sp>
        <p:cxnSp>
          <p:nvCxnSpPr>
            <p:cNvPr id="11" name="Straight Arrow Connector 10"/>
            <p:cNvCxnSpPr>
              <a:stCxn id="54" idx="3"/>
              <a:endCxn id="70" idx="1"/>
            </p:cNvCxnSpPr>
            <p:nvPr/>
          </p:nvCxnSpPr>
          <p:spPr bwMode="auto">
            <a:xfrm>
              <a:off x="4882356" y="3804444"/>
              <a:ext cx="64573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7" name="Straight Arrow Connector 16"/>
            <p:cNvCxnSpPr>
              <a:stCxn id="70" idx="3"/>
            </p:cNvCxnSpPr>
            <p:nvPr/>
          </p:nvCxnSpPr>
          <p:spPr bwMode="auto">
            <a:xfrm>
              <a:off x="6469375" y="3804444"/>
              <a:ext cx="68305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
        <p:nvSpPr>
          <p:cNvPr id="25" name="TextBox 24"/>
          <p:cNvSpPr txBox="1"/>
          <p:nvPr/>
        </p:nvSpPr>
        <p:spPr>
          <a:xfrm>
            <a:off x="2486681" y="525499"/>
            <a:ext cx="4148893" cy="400110"/>
          </a:xfrm>
          <a:prstGeom prst="rect">
            <a:avLst/>
          </a:prstGeom>
          <a:noFill/>
        </p:spPr>
        <p:txBody>
          <a:bodyPr wrap="none" rtlCol="0" anchor="ctr" anchorCtr="0">
            <a:spAutoFit/>
          </a:bodyPr>
          <a:lstStyle/>
          <a:p>
            <a:pPr marL="0" indent="0" fontAlgn="auto">
              <a:lnSpc>
                <a:spcPct val="100000"/>
              </a:lnSpc>
              <a:spcBef>
                <a:spcPts val="0"/>
              </a:spcBef>
              <a:spcAft>
                <a:spcPts val="100"/>
              </a:spcAft>
              <a:buNone/>
            </a:pPr>
            <a:r>
              <a:rPr lang="en-US" sz="2000" dirty="0" err="1">
                <a:solidFill>
                  <a:schemeClr val="accent4">
                    <a:lumMod val="75000"/>
                  </a:schemeClr>
                </a:solidFill>
                <a:latin typeface="Arial" panose="020B0604020202020204" pitchFamily="34" charset="0"/>
                <a:cs typeface="Arial" panose="020B0604020202020204" pitchFamily="34" charset="0"/>
              </a:rPr>
              <a:t>ECAP_enableAPWMMode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itchFamily="34" charset="0"/>
                <a:cs typeface="Arial" pitchFamily="34" charset="0"/>
              </a:rPr>
              <a:t>);</a:t>
            </a:r>
          </a:p>
        </p:txBody>
      </p:sp>
    </p:spTree>
    <p:custDataLst>
      <p:tags r:id="rId1"/>
    </p:custDataLst>
    <p:extLst>
      <p:ext uri="{BB962C8B-B14F-4D97-AF65-F5344CB8AC3E}">
        <p14:creationId xmlns:p14="http://schemas.microsoft.com/office/powerpoint/2010/main" val="28519395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eCAP</a:t>
            </a:r>
            <a:r>
              <a:rPr lang="en-US" dirty="0" smtClean="0"/>
              <a:t> </a:t>
            </a:r>
            <a:r>
              <a:rPr lang="en-US" dirty="0" err="1" smtClean="0"/>
              <a:t>Driverlib</a:t>
            </a:r>
            <a:r>
              <a:rPr lang="en-US" dirty="0" smtClean="0"/>
              <a:t> Function</a:t>
            </a:r>
            <a:endParaRPr lang="en-US" dirty="0"/>
          </a:p>
        </p:txBody>
      </p:sp>
      <p:sp>
        <p:nvSpPr>
          <p:cNvPr id="3" name="Content Placeholder 2"/>
          <p:cNvSpPr txBox="1">
            <a:spLocks/>
          </p:cNvSpPr>
          <p:nvPr/>
        </p:nvSpPr>
        <p:spPr>
          <a:xfrm>
            <a:off x="153291" y="771887"/>
            <a:ext cx="8836664" cy="2344750"/>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smtClean="0"/>
              <a:t>Enable capture or APWM mode</a:t>
            </a:r>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ECAP_enableCaptureMode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smtClean="0">
                <a:solidFill>
                  <a:schemeClr val="accent4">
                    <a:lumMod val="75000"/>
                  </a:schemeClr>
                </a:solidFill>
                <a:latin typeface="Arial" panose="020B0604020202020204" pitchFamily="34" charset="0"/>
                <a:cs typeface="Arial" panose="020B0604020202020204" pitchFamily="34" charset="0"/>
              </a:rPr>
              <a:t>);</a:t>
            </a:r>
          </a:p>
          <a:p>
            <a:pPr marL="0" indent="0" fontAlgn="auto">
              <a:lnSpc>
                <a:spcPct val="100000"/>
              </a:lnSpc>
              <a:spcBef>
                <a:spcPts val="0"/>
              </a:spcBef>
              <a:spcAft>
                <a:spcPts val="100"/>
              </a:spcAft>
              <a:buNone/>
            </a:pPr>
            <a:r>
              <a:rPr lang="en-US" sz="2000" b="0" i="1" dirty="0" smtClean="0">
                <a:solidFill>
                  <a:srgbClr val="00B050"/>
                </a:solidFill>
                <a:latin typeface="Arial" pitchFamily="34" charset="0"/>
                <a:cs typeface="Arial"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ECAP_enableAPWMMode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smtClean="0">
                <a:latin typeface="Arial" pitchFamily="34" charset="0"/>
                <a:cs typeface="Arial" pitchFamily="34" charset="0"/>
              </a:rPr>
              <a:t>Select </a:t>
            </a:r>
            <a:r>
              <a:rPr lang="en-US" sz="2000" dirty="0" err="1" smtClean="0">
                <a:latin typeface="Arial" pitchFamily="34" charset="0"/>
                <a:cs typeface="Arial" pitchFamily="34" charset="0"/>
              </a:rPr>
              <a:t>eCAP</a:t>
            </a:r>
            <a:r>
              <a:rPr lang="en-US" sz="2000" dirty="0" smtClean="0">
                <a:latin typeface="Arial" pitchFamily="34" charset="0"/>
                <a:cs typeface="Arial" pitchFamily="34" charset="0"/>
              </a:rPr>
              <a:t> input signal</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ECAP_selectECAPInput</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 input</a:t>
            </a:r>
            <a:r>
              <a:rPr lang="en-US" sz="2000" dirty="0" smtClean="0">
                <a:solidFill>
                  <a:schemeClr val="accent4">
                    <a:lumMod val="75000"/>
                  </a:schemeClr>
                </a:solidFill>
                <a:latin typeface="Arial" pitchFamily="34" charset="0"/>
                <a:cs typeface="Arial" pitchFamily="34" charset="0"/>
              </a:rPr>
              <a:t>);</a:t>
            </a:r>
            <a:endParaRPr lang="en-US" sz="2000" dirty="0">
              <a:solidFill>
                <a:schemeClr val="accent4">
                  <a:lumMod val="75000"/>
                </a:schemeClr>
              </a:solidFill>
              <a:latin typeface="Arial" pitchFamily="34" charset="0"/>
              <a:cs typeface="Arial" pitchFamily="34" charset="0"/>
            </a:endParaRPr>
          </a:p>
          <a:p>
            <a:pPr fontAlgn="auto">
              <a:lnSpc>
                <a:spcPct val="100000"/>
              </a:lnSpc>
              <a:spcBef>
                <a:spcPts val="0"/>
              </a:spcBef>
              <a:spcAft>
                <a:spcPts val="100"/>
              </a:spcAft>
            </a:pPr>
            <a:r>
              <a:rPr lang="en-US" sz="2000" dirty="0" smtClean="0">
                <a:latin typeface="Arial" pitchFamily="34" charset="0"/>
                <a:cs typeface="Arial" pitchFamily="34" charset="0"/>
              </a:rPr>
              <a:t>Stop / start time stamp counter</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smtClean="0">
                <a:solidFill>
                  <a:schemeClr val="accent4">
                    <a:lumMod val="75000"/>
                  </a:schemeClr>
                </a:solidFill>
                <a:latin typeface="Arial" panose="020B0604020202020204" pitchFamily="34" charset="0"/>
                <a:cs typeface="Arial" panose="020B0604020202020204" pitchFamily="34" charset="0"/>
              </a:rPr>
              <a:t>ECAP_</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stop</a:t>
            </a:r>
            <a:r>
              <a:rPr lang="en-US" sz="2000" dirty="0" err="1"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start</a:t>
            </a:r>
            <a:r>
              <a:rPr lang="en-US" sz="2000" dirty="0" smtClean="0">
                <a:latin typeface="Arial" panose="020B0604020202020204" pitchFamily="34" charset="0"/>
                <a:cs typeface="Arial" panose="020B0604020202020204" pitchFamily="34" charset="0"/>
              </a:rPr>
              <a:t>]</a:t>
            </a:r>
            <a:r>
              <a:rPr lang="en-US" sz="2000" dirty="0" smtClean="0">
                <a:solidFill>
                  <a:schemeClr val="accent4">
                    <a:lumMod val="75000"/>
                  </a:schemeClr>
                </a:solidFill>
                <a:latin typeface="Arial" panose="020B0604020202020204" pitchFamily="34" charset="0"/>
                <a:cs typeface="Arial" panose="020B0604020202020204" pitchFamily="34" charset="0"/>
              </a:rPr>
              <a:t>Counter(</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smtClean="0">
                <a:solidFill>
                  <a:schemeClr val="accent4">
                    <a:lumMod val="75000"/>
                  </a:schemeClr>
                </a:solidFill>
                <a:latin typeface="Arial" pitchFamily="34" charset="0"/>
                <a:cs typeface="Arial" pitchFamily="34" charset="0"/>
              </a:rPr>
              <a:t>);</a:t>
            </a:r>
            <a:endParaRPr lang="en-US" sz="2000" dirty="0" smtClean="0"/>
          </a:p>
        </p:txBody>
      </p:sp>
      <p:sp>
        <p:nvSpPr>
          <p:cNvPr id="4" name="Content Placeholder 2"/>
          <p:cNvSpPr txBox="1">
            <a:spLocks/>
          </p:cNvSpPr>
          <p:nvPr/>
        </p:nvSpPr>
        <p:spPr>
          <a:xfrm>
            <a:off x="154102" y="3192138"/>
            <a:ext cx="8827464" cy="3567065"/>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is the </a:t>
            </a:r>
            <a:r>
              <a:rPr lang="en-US" sz="1800" b="0" dirty="0" err="1" smtClean="0"/>
              <a:t>eCAP</a:t>
            </a:r>
            <a:r>
              <a:rPr lang="en-US" sz="1800" b="0" dirty="0" smtClean="0"/>
              <a:t> base address: </a:t>
            </a:r>
            <a:r>
              <a:rPr lang="en-US" sz="1800" b="0" dirty="0" err="1" smtClean="0"/>
              <a:t>ECAP</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7)</a:t>
            </a:r>
          </a:p>
          <a:p>
            <a:pPr marL="342900" lvl="2" indent="-342900" fontAlgn="auto">
              <a:lnSpc>
                <a:spcPct val="100000"/>
              </a:lnSpc>
              <a:spcAft>
                <a:spcPts val="0"/>
              </a:spcAft>
            </a:pPr>
            <a:r>
              <a:rPr lang="en-US" sz="1800" b="0" i="1" dirty="0" smtClean="0">
                <a:solidFill>
                  <a:srgbClr val="00B050"/>
                </a:solidFill>
                <a:sym typeface="Wingdings" panose="05000000000000000000" pitchFamily="2" charset="2"/>
              </a:rPr>
              <a:t>input</a:t>
            </a:r>
            <a:r>
              <a:rPr lang="en-US" sz="1800" b="0" dirty="0" smtClean="0">
                <a:sym typeface="Wingdings" panose="05000000000000000000" pitchFamily="2" charset="2"/>
              </a:rPr>
              <a:t> </a:t>
            </a:r>
            <a:r>
              <a:rPr lang="en-US" sz="1800" b="0" dirty="0">
                <a:sym typeface="Wingdings" panose="05000000000000000000" pitchFamily="2" charset="2"/>
              </a:rPr>
              <a:t>value </a:t>
            </a:r>
            <a:r>
              <a:rPr lang="en-US" sz="1800" b="0" dirty="0" smtClean="0">
                <a:sym typeface="Wingdings" panose="05000000000000000000" pitchFamily="2" charset="2"/>
              </a:rPr>
              <a:t>is:</a:t>
            </a:r>
          </a:p>
          <a:p>
            <a:pPr marL="1257300" lvl="4" indent="-342900" fontAlgn="auto">
              <a:lnSpc>
                <a:spcPct val="100000"/>
              </a:lnSpc>
              <a:spcAft>
                <a:spcPts val="0"/>
              </a:spcAft>
            </a:pPr>
            <a:r>
              <a:rPr lang="en-US" sz="1800" b="0" dirty="0" err="1">
                <a:sym typeface="Wingdings" panose="05000000000000000000" pitchFamily="2" charset="2"/>
              </a:rPr>
              <a:t>ECAP_INPUT_INPUTXBAR</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a:t>
            </a:r>
            <a:r>
              <a:rPr lang="en-US" sz="1800" b="0" dirty="0">
                <a:solidFill>
                  <a:schemeClr val="tx2"/>
                </a:solidFill>
                <a:sym typeface="Wingdings" panose="05000000000000000000" pitchFamily="2" charset="2"/>
              </a:rPr>
              <a:t>x</a:t>
            </a:r>
            <a:r>
              <a:rPr lang="en-US" sz="1800" b="0" dirty="0">
                <a:sym typeface="Wingdings" panose="05000000000000000000" pitchFamily="2" charset="2"/>
              </a:rPr>
              <a:t> = 1 to </a:t>
            </a:r>
            <a:r>
              <a:rPr lang="en-US" sz="1800" b="0" dirty="0" smtClean="0">
                <a:sym typeface="Wingdings" panose="05000000000000000000" pitchFamily="2" charset="2"/>
              </a:rPr>
              <a:t>16)</a:t>
            </a:r>
          </a:p>
          <a:p>
            <a:pPr marL="1257300" lvl="4" indent="-342900" fontAlgn="auto">
              <a:lnSpc>
                <a:spcPct val="100000"/>
              </a:lnSpc>
              <a:spcAft>
                <a:spcPts val="0"/>
              </a:spcAft>
            </a:pPr>
            <a:r>
              <a:rPr lang="en-US" sz="1800" b="0" dirty="0" smtClean="0">
                <a:sym typeface="Wingdings" panose="05000000000000000000" pitchFamily="2" charset="2"/>
              </a:rPr>
              <a:t>ECAP_INPUT_CAN</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_INT0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A or B)</a:t>
            </a:r>
          </a:p>
          <a:p>
            <a:pPr marL="1257300" lvl="4" indent="-342900" fontAlgn="auto">
              <a:lnSpc>
                <a:spcPct val="100000"/>
              </a:lnSpc>
              <a:spcAft>
                <a:spcPts val="0"/>
              </a:spcAft>
            </a:pPr>
            <a:r>
              <a:rPr lang="en-US" sz="1800" b="0" dirty="0" smtClean="0">
                <a:sym typeface="Wingdings" panose="05000000000000000000" pitchFamily="2" charset="2"/>
              </a:rPr>
              <a:t>ECAP_INPUT_ECAP_DELAY_CLOCK</a:t>
            </a:r>
          </a:p>
          <a:p>
            <a:pPr marL="1257300" lvl="4" indent="-342900" fontAlgn="auto">
              <a:lnSpc>
                <a:spcPct val="100000"/>
              </a:lnSpc>
              <a:spcAft>
                <a:spcPts val="0"/>
              </a:spcAft>
            </a:pPr>
            <a:r>
              <a:rPr lang="en-US" sz="1800" b="0" dirty="0" err="1" smtClean="0">
                <a:sym typeface="Wingdings" panose="05000000000000000000" pitchFamily="2" charset="2"/>
              </a:rPr>
              <a:t>ECAP_INPUT_OUTPUTXBAR</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1 to 8)</a:t>
            </a:r>
          </a:p>
          <a:p>
            <a:pPr marL="1257300" lvl="4" indent="-342900" fontAlgn="auto">
              <a:lnSpc>
                <a:spcPct val="100000"/>
              </a:lnSpc>
              <a:spcAft>
                <a:spcPts val="0"/>
              </a:spcAft>
            </a:pPr>
            <a:r>
              <a:rPr lang="en-US" sz="1800" b="0" dirty="0" err="1" smtClean="0">
                <a:sym typeface="Wingdings" panose="05000000000000000000" pitchFamily="2" charset="2"/>
              </a:rPr>
              <a:t>ECAP_INPUT_ADC_</a:t>
            </a:r>
            <a:r>
              <a:rPr lang="en-US" sz="1800" b="0" dirty="0" err="1" smtClean="0">
                <a:solidFill>
                  <a:schemeClr val="tx2"/>
                </a:solidFill>
                <a:sym typeface="Wingdings" panose="05000000000000000000" pitchFamily="2" charset="2"/>
              </a:rPr>
              <a:t>y</a:t>
            </a:r>
            <a:r>
              <a:rPr lang="en-US" sz="1800" b="0" dirty="0" err="1" smtClean="0">
                <a:sym typeface="Wingdings" panose="05000000000000000000" pitchFamily="2" charset="2"/>
              </a:rPr>
              <a:t>_EVENT</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1 to 4)  (</a:t>
            </a:r>
            <a:r>
              <a:rPr lang="en-US" sz="1800" b="0" dirty="0" smtClean="0">
                <a:solidFill>
                  <a:schemeClr val="tx2"/>
                </a:solidFill>
                <a:sym typeface="Wingdings" panose="05000000000000000000" pitchFamily="2" charset="2"/>
              </a:rPr>
              <a:t>y</a:t>
            </a:r>
            <a:r>
              <a:rPr lang="en-US" sz="1800" b="0" dirty="0" smtClean="0">
                <a:sym typeface="Wingdings" panose="05000000000000000000" pitchFamily="2" charset="2"/>
              </a:rPr>
              <a:t> = A, B, or C)</a:t>
            </a:r>
          </a:p>
          <a:p>
            <a:pPr marL="1257300" lvl="4" indent="-342900" fontAlgn="auto">
              <a:lnSpc>
                <a:spcPct val="100000"/>
              </a:lnSpc>
              <a:spcAft>
                <a:spcPts val="0"/>
              </a:spcAft>
            </a:pPr>
            <a:r>
              <a:rPr lang="en-US" sz="1800" b="0" dirty="0" smtClean="0">
                <a:sym typeface="Wingdings" panose="05000000000000000000" pitchFamily="2" charset="2"/>
              </a:rPr>
              <a:t>ECAP_INPUT_SDFM1_FLT</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_COMPARE_</a:t>
            </a:r>
            <a:r>
              <a:rPr lang="en-US" sz="1800" b="0" dirty="0" smtClean="0">
                <a:solidFill>
                  <a:schemeClr val="tx2"/>
                </a:solidFill>
                <a:sym typeface="Wingdings" panose="05000000000000000000" pitchFamily="2" charset="2"/>
              </a:rPr>
              <a:t>y</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1 to 4)  (</a:t>
            </a:r>
            <a:r>
              <a:rPr lang="en-US" sz="1800" b="0" dirty="0" smtClean="0">
                <a:solidFill>
                  <a:schemeClr val="tx2"/>
                </a:solidFill>
                <a:sym typeface="Wingdings" panose="05000000000000000000" pitchFamily="2" charset="2"/>
              </a:rPr>
              <a:t>y</a:t>
            </a:r>
            <a:r>
              <a:rPr lang="en-US" sz="1800" b="0" dirty="0" smtClean="0">
                <a:sym typeface="Wingdings" panose="05000000000000000000" pitchFamily="2" charset="2"/>
              </a:rPr>
              <a:t> = LOW, HIGH, or HIGH_OR_LOW)</a:t>
            </a:r>
          </a:p>
          <a:p>
            <a:pPr marL="1257300" lvl="4" indent="-342900" fontAlgn="auto">
              <a:lnSpc>
                <a:spcPct val="100000"/>
              </a:lnSpc>
              <a:spcAft>
                <a:spcPts val="0"/>
              </a:spcAft>
            </a:pPr>
            <a:r>
              <a:rPr lang="en-US" sz="1800" b="0" dirty="0" err="1" smtClean="0">
                <a:sym typeface="Wingdings" panose="05000000000000000000" pitchFamily="2" charset="2"/>
              </a:rPr>
              <a:t>ECAP_INPUT_CMPSS</a:t>
            </a:r>
            <a:r>
              <a:rPr lang="en-US" sz="1800" b="0" dirty="0" err="1" smtClean="0">
                <a:solidFill>
                  <a:schemeClr val="tx2"/>
                </a:solidFill>
                <a:sym typeface="Wingdings" panose="05000000000000000000" pitchFamily="2" charset="2"/>
              </a:rPr>
              <a:t>x</a:t>
            </a:r>
            <a:r>
              <a:rPr lang="en-US" sz="1800" b="0" dirty="0" err="1" smtClean="0">
                <a:sym typeface="Wingdings" panose="05000000000000000000" pitchFamily="2" charset="2"/>
              </a:rPr>
              <a:t>_CTRIP_</a:t>
            </a:r>
            <a:r>
              <a:rPr lang="en-US" sz="1800" b="0" dirty="0" err="1" smtClean="0">
                <a:solidFill>
                  <a:schemeClr val="tx2"/>
                </a:solidFill>
                <a:sym typeface="Wingdings" panose="05000000000000000000" pitchFamily="2" charset="2"/>
              </a:rPr>
              <a:t>y</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1 to 7)  (</a:t>
            </a:r>
            <a:r>
              <a:rPr lang="en-US" sz="1800" b="0" dirty="0" smtClean="0">
                <a:solidFill>
                  <a:schemeClr val="tx2"/>
                </a:solidFill>
                <a:sym typeface="Wingdings" panose="05000000000000000000" pitchFamily="2" charset="2"/>
              </a:rPr>
              <a:t>y</a:t>
            </a:r>
            <a:r>
              <a:rPr lang="en-US" sz="1800" b="0" dirty="0" smtClean="0">
                <a:sym typeface="Wingdings" panose="05000000000000000000" pitchFamily="2" charset="2"/>
              </a:rPr>
              <a:t> = LOW, HIGH, or HIGH_OR_LOW)</a:t>
            </a:r>
          </a:p>
        </p:txBody>
      </p:sp>
    </p:spTree>
    <p:extLst>
      <p:ext uri="{BB962C8B-B14F-4D97-AF65-F5344CB8AC3E}">
        <p14:creationId xmlns:p14="http://schemas.microsoft.com/office/powerpoint/2010/main" val="4160094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eCAP</a:t>
            </a:r>
            <a:r>
              <a:rPr lang="en-US" dirty="0" smtClean="0"/>
              <a:t> </a:t>
            </a:r>
            <a:r>
              <a:rPr lang="en-US" dirty="0" err="1" smtClean="0"/>
              <a:t>Driverlib</a:t>
            </a:r>
            <a:r>
              <a:rPr lang="en-US" dirty="0" smtClean="0"/>
              <a:t> Function</a:t>
            </a:r>
            <a:endParaRPr lang="en-US" dirty="0"/>
          </a:p>
        </p:txBody>
      </p:sp>
      <p:sp>
        <p:nvSpPr>
          <p:cNvPr id="3" name="Content Placeholder 2"/>
          <p:cNvSpPr txBox="1">
            <a:spLocks/>
          </p:cNvSpPr>
          <p:nvPr/>
        </p:nvSpPr>
        <p:spPr>
          <a:xfrm>
            <a:off x="153291" y="452317"/>
            <a:ext cx="8836664" cy="3870645"/>
          </a:xfrm>
          <a:prstGeom prst="rect">
            <a:avLst/>
          </a:prstGeom>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pPr>
            <a:r>
              <a:rPr lang="en-US" sz="2000" dirty="0" smtClean="0"/>
              <a:t>Enable / disable load of time </a:t>
            </a:r>
            <a:r>
              <a:rPr lang="en-US" sz="2000" dirty="0"/>
              <a:t>stamp </a:t>
            </a:r>
            <a:r>
              <a:rPr lang="en-US" sz="2000" dirty="0" smtClean="0"/>
              <a:t>on capture event </a:t>
            </a:r>
            <a:r>
              <a:rPr lang="en-US" sz="2000" b="0" i="1" dirty="0" smtClean="0"/>
              <a:t>(CAP1 –CAP4)</a:t>
            </a:r>
          </a:p>
          <a:p>
            <a:pPr marL="0" indent="0" fontAlgn="auto">
              <a:lnSpc>
                <a:spcPct val="100000"/>
              </a:lnSpc>
              <a:spcBef>
                <a:spcPts val="0"/>
              </a:spcBef>
              <a:spcAft>
                <a:spcPts val="100"/>
              </a:spcAft>
              <a:buNone/>
            </a:pPr>
            <a:r>
              <a:rPr lang="en-US" sz="2000" dirty="0" smtClean="0">
                <a:solidFill>
                  <a:schemeClr val="accent4">
                    <a:lumMod val="75000"/>
                  </a:schemeClr>
                </a:solidFill>
              </a:rPr>
              <a:t>	</a:t>
            </a:r>
            <a:r>
              <a:rPr lang="en-US" sz="2000" dirty="0" smtClean="0">
                <a:solidFill>
                  <a:schemeClr val="accent4">
                    <a:lumMod val="75000"/>
                  </a:schemeClr>
                </a:solidFill>
                <a:latin typeface="Arial" panose="020B0604020202020204" pitchFamily="34" charset="0"/>
                <a:cs typeface="Arial" panose="020B0604020202020204" pitchFamily="34" charset="0"/>
              </a:rPr>
              <a:t>ECAP_</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enable</a:t>
            </a:r>
            <a:r>
              <a:rPr lang="en-US" sz="2000" dirty="0" err="1"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disable</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TimeStampCapture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smtClean="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smtClean="0">
                <a:latin typeface="Arial" pitchFamily="34" charset="0"/>
                <a:cs typeface="Arial" pitchFamily="34" charset="0"/>
              </a:rPr>
              <a:t>Set capture mode </a:t>
            </a:r>
            <a:r>
              <a:rPr lang="en-US" sz="2000" b="0" i="1" dirty="0" smtClean="0">
                <a:latin typeface="Arial" pitchFamily="34" charset="0"/>
                <a:cs typeface="Arial" pitchFamily="34" charset="0"/>
              </a:rPr>
              <a:t>(continuous/wrap or one-shot/stop mode)</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ECAP_setCaptureMode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mode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event</a:t>
            </a:r>
            <a:r>
              <a:rPr lang="en-US" sz="2000" dirty="0" smtClean="0">
                <a:solidFill>
                  <a:schemeClr val="accent4">
                    <a:lumMod val="75000"/>
                  </a:schemeClr>
                </a:solidFill>
                <a:latin typeface="Arial" pitchFamily="34" charset="0"/>
                <a:cs typeface="Arial" pitchFamily="34" charset="0"/>
              </a:rPr>
              <a:t>);</a:t>
            </a:r>
            <a:endParaRPr lang="en-US" sz="2000" dirty="0">
              <a:solidFill>
                <a:schemeClr val="accent4">
                  <a:lumMod val="75000"/>
                </a:schemeClr>
              </a:solidFill>
              <a:latin typeface="Arial" pitchFamily="34" charset="0"/>
              <a:cs typeface="Arial" pitchFamily="34" charset="0"/>
            </a:endParaRPr>
          </a:p>
          <a:p>
            <a:pPr fontAlgn="auto">
              <a:lnSpc>
                <a:spcPct val="100000"/>
              </a:lnSpc>
              <a:spcBef>
                <a:spcPts val="0"/>
              </a:spcBef>
              <a:spcAft>
                <a:spcPts val="100"/>
              </a:spcAft>
            </a:pPr>
            <a:r>
              <a:rPr lang="en-US" sz="2000" dirty="0">
                <a:latin typeface="Arial" pitchFamily="34" charset="0"/>
                <a:cs typeface="Arial" pitchFamily="34" charset="0"/>
              </a:rPr>
              <a:t>Sets the </a:t>
            </a:r>
            <a:r>
              <a:rPr lang="en-US" sz="2000" dirty="0" smtClean="0">
                <a:latin typeface="Arial" pitchFamily="34" charset="0"/>
                <a:cs typeface="Arial" pitchFamily="34" charset="0"/>
              </a:rPr>
              <a:t>capture </a:t>
            </a:r>
            <a:r>
              <a:rPr lang="en-US" sz="2000" dirty="0">
                <a:latin typeface="Arial" pitchFamily="34" charset="0"/>
                <a:cs typeface="Arial" pitchFamily="34" charset="0"/>
              </a:rPr>
              <a:t>event </a:t>
            </a:r>
            <a:r>
              <a:rPr lang="en-US" sz="2000" dirty="0" smtClean="0">
                <a:latin typeface="Arial" pitchFamily="34" charset="0"/>
                <a:cs typeface="Arial" pitchFamily="34" charset="0"/>
              </a:rPr>
              <a:t>polarity </a:t>
            </a:r>
            <a:r>
              <a:rPr lang="en-US" sz="2000" b="0" i="1" dirty="0" smtClean="0">
                <a:latin typeface="Arial" pitchFamily="34" charset="0"/>
                <a:cs typeface="Arial" pitchFamily="34" charset="0"/>
              </a:rPr>
              <a:t>(rising or falling edge)</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ECAP_setEventPolarity</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event</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 polarity</a:t>
            </a:r>
            <a:r>
              <a:rPr lang="en-US" sz="2000" dirty="0" smtClean="0">
                <a:solidFill>
                  <a:schemeClr val="accent4">
                    <a:lumMod val="75000"/>
                  </a:schemeClr>
                </a:solidFill>
                <a:latin typeface="Arial" pitchFamily="34" charset="0"/>
                <a:cs typeface="Arial" pitchFamily="34" charset="0"/>
              </a:rPr>
              <a:t>);</a:t>
            </a:r>
          </a:p>
          <a:p>
            <a:pPr fontAlgn="auto">
              <a:lnSpc>
                <a:spcPct val="100000"/>
              </a:lnSpc>
              <a:spcBef>
                <a:spcPts val="0"/>
              </a:spcBef>
              <a:spcAft>
                <a:spcPts val="100"/>
              </a:spcAft>
            </a:pPr>
            <a:r>
              <a:rPr lang="en-US" sz="2000" dirty="0" smtClean="0">
                <a:latin typeface="Arial" panose="020B0604020202020204" pitchFamily="34" charset="0"/>
                <a:cs typeface="Arial" panose="020B0604020202020204" pitchFamily="34" charset="0"/>
              </a:rPr>
              <a:t>Enable / disable </a:t>
            </a:r>
            <a:r>
              <a:rPr lang="en-US" sz="2000" dirty="0">
                <a:latin typeface="Arial" panose="020B0604020202020204" pitchFamily="34" charset="0"/>
                <a:cs typeface="Arial" panose="020B0604020202020204" pitchFamily="34" charset="0"/>
              </a:rPr>
              <a:t>counter reset on </a:t>
            </a:r>
            <a:r>
              <a:rPr lang="en-US" sz="2000" dirty="0" smtClean="0">
                <a:latin typeface="Arial" panose="020B0604020202020204" pitchFamily="34" charset="0"/>
                <a:cs typeface="Arial" panose="020B0604020202020204" pitchFamily="34" charset="0"/>
              </a:rPr>
              <a:t>event </a:t>
            </a:r>
            <a:r>
              <a:rPr lang="en-US" sz="2000" b="0" i="1" dirty="0" smtClean="0">
                <a:latin typeface="Arial" panose="020B0604020202020204" pitchFamily="34" charset="0"/>
                <a:cs typeface="Arial" panose="020B0604020202020204" pitchFamily="34" charset="0"/>
              </a:rPr>
              <a:t>(delta / absolute time stamp)</a:t>
            </a:r>
            <a:endParaRPr lang="en-US" sz="2000" b="0" i="1" dirty="0">
              <a:latin typeface="Arial" panose="020B0604020202020204" pitchFamily="34" charset="0"/>
              <a:cs typeface="Arial" panose="020B0604020202020204" pitchFamily="34" charset="0"/>
            </a:endParaRPr>
          </a:p>
          <a:p>
            <a:pPr marL="0" indent="0" fontAlgn="auto">
              <a:lnSpc>
                <a:spcPct val="100000"/>
              </a:lnSpc>
              <a:spcBef>
                <a:spcPts val="0"/>
              </a:spcBef>
              <a:spcAft>
                <a:spcPts val="100"/>
              </a:spcAft>
              <a:buNone/>
            </a:pPr>
            <a:r>
              <a:rPr lang="en-US" sz="2000" dirty="0">
                <a:latin typeface="Arial" panose="020B0604020202020204" pitchFamily="34" charset="0"/>
                <a:cs typeface="Arial" panose="020B0604020202020204" pitchFamily="34" charset="0"/>
              </a:rPr>
              <a:t>	</a:t>
            </a:r>
            <a:r>
              <a:rPr lang="en-US" sz="2000" dirty="0" smtClean="0">
                <a:solidFill>
                  <a:schemeClr val="accent4">
                    <a:lumMod val="75000"/>
                  </a:schemeClr>
                </a:solidFill>
                <a:latin typeface="Arial" panose="020B0604020202020204" pitchFamily="34" charset="0"/>
                <a:cs typeface="Arial" panose="020B0604020202020204" pitchFamily="34" charset="0"/>
              </a:rPr>
              <a:t>ECAP_</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enable</a:t>
            </a:r>
            <a:r>
              <a:rPr lang="en-US" sz="2000" dirty="0" err="1"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disable</a:t>
            </a:r>
            <a:r>
              <a:rPr lang="en-US" sz="2000" dirty="0"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CounterResetOnEvent</a:t>
            </a:r>
            <a:r>
              <a:rPr lang="en-US" sz="2000" dirty="0">
                <a:solidFill>
                  <a:schemeClr val="accent4">
                    <a:lumMod val="75000"/>
                  </a:schemeClr>
                </a:solidFill>
                <a:latin typeface="Arial" panose="020B0604020202020204" pitchFamily="34" charset="0"/>
                <a:cs typeface="Arial" panose="020B0604020202020204" pitchFamily="34" charset="0"/>
              </a:rPr>
              <a:t>(</a:t>
            </a:r>
            <a:r>
              <a:rPr lang="en-US" sz="2000" b="0" i="1" dirty="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smtClean="0">
                <a:solidFill>
                  <a:srgbClr val="00B050"/>
                </a:solidFill>
                <a:latin typeface="Arial" panose="020B0604020202020204" pitchFamily="34" charset="0"/>
                <a:cs typeface="Arial" panose="020B0604020202020204" pitchFamily="34" charset="0"/>
              </a:rPr>
              <a:t>event</a:t>
            </a:r>
            <a:r>
              <a:rPr lang="en-US" sz="2000" dirty="0" smtClean="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smtClean="0"/>
              <a:t>Set and enable / disable capture event interrupt source</a:t>
            </a:r>
          </a:p>
          <a:p>
            <a:pPr marL="0" indent="0" fontAlgn="auto">
              <a:lnSpc>
                <a:spcPct val="100000"/>
              </a:lnSpc>
              <a:spcBef>
                <a:spcPts val="0"/>
              </a:spcBef>
              <a:spcAft>
                <a:spcPts val="100"/>
              </a:spcAft>
              <a:buNone/>
            </a:pPr>
            <a:r>
              <a:rPr lang="en-US" sz="2000" dirty="0" smtClean="0">
                <a:solidFill>
                  <a:schemeClr val="accent4">
                    <a:lumMod val="75000"/>
                  </a:schemeClr>
                </a:solidFill>
                <a:latin typeface="Arial" panose="020B0604020202020204" pitchFamily="34" charset="0"/>
                <a:cs typeface="Arial" panose="020B0604020202020204" pitchFamily="34" charset="0"/>
              </a:rPr>
              <a:t>	ECAP</a:t>
            </a:r>
            <a:r>
              <a:rPr lang="en-US" sz="2000" dirty="0">
                <a:solidFill>
                  <a:schemeClr val="accent4">
                    <a:lumMod val="75000"/>
                  </a:schemeClr>
                </a:solidFill>
                <a:latin typeface="Arial" panose="020B0604020202020204" pitchFamily="34" charset="0"/>
                <a:cs typeface="Arial" panose="020B0604020202020204" pitchFamily="34" charset="0"/>
              </a:rPr>
              <a:t>_</a:t>
            </a:r>
            <a:r>
              <a:rPr lang="en-US" sz="2000" dirty="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enable</a:t>
            </a:r>
            <a:r>
              <a:rPr lang="en-US" sz="2000" dirty="0" err="1" smtClean="0">
                <a:latin typeface="Arial" panose="020B0604020202020204" pitchFamily="34" charset="0"/>
                <a:cs typeface="Arial" panose="020B0604020202020204" pitchFamily="34" charset="0"/>
              </a:rPr>
              <a:t>|</a:t>
            </a:r>
            <a:r>
              <a:rPr lang="en-US" sz="2000" dirty="0" err="1" smtClean="0">
                <a:solidFill>
                  <a:schemeClr val="accent4">
                    <a:lumMod val="75000"/>
                  </a:schemeClr>
                </a:solidFill>
                <a:latin typeface="Arial" panose="020B0604020202020204" pitchFamily="34" charset="0"/>
                <a:cs typeface="Arial" panose="020B0604020202020204" pitchFamily="34" charset="0"/>
              </a:rPr>
              <a:t>disable</a:t>
            </a:r>
            <a:r>
              <a:rPr lang="en-US" sz="2000" dirty="0" smtClean="0">
                <a:latin typeface="Arial" panose="020B0604020202020204" pitchFamily="34" charset="0"/>
                <a:cs typeface="Arial" panose="020B0604020202020204" pitchFamily="34" charset="0"/>
              </a:rPr>
              <a:t>]</a:t>
            </a:r>
            <a:r>
              <a:rPr lang="en-US" sz="2000" dirty="0" smtClean="0">
                <a:solidFill>
                  <a:schemeClr val="accent4">
                    <a:lumMod val="75000"/>
                  </a:schemeClr>
                </a:solidFill>
                <a:latin typeface="Arial" panose="020B0604020202020204" pitchFamily="34" charset="0"/>
                <a:cs typeface="Arial" panose="020B0604020202020204" pitchFamily="34" charset="0"/>
              </a:rPr>
              <a:t>Interrupt(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intFlags</a:t>
            </a:r>
            <a:r>
              <a:rPr lang="en-US" sz="2000" dirty="0" smtClean="0">
                <a:solidFill>
                  <a:schemeClr val="accent4">
                    <a:lumMod val="75000"/>
                  </a:schemeClr>
                </a:solidFill>
                <a:latin typeface="Arial" panose="020B0604020202020204" pitchFamily="34" charset="0"/>
                <a:cs typeface="Arial" panose="020B0604020202020204" pitchFamily="34" charset="0"/>
              </a:rPr>
              <a:t>);</a:t>
            </a:r>
          </a:p>
          <a:p>
            <a:pPr fontAlgn="auto">
              <a:lnSpc>
                <a:spcPct val="100000"/>
              </a:lnSpc>
              <a:spcBef>
                <a:spcPts val="0"/>
              </a:spcBef>
              <a:spcAft>
                <a:spcPts val="100"/>
              </a:spcAft>
            </a:pPr>
            <a:r>
              <a:rPr lang="en-US" sz="2000" dirty="0" smtClean="0">
                <a:latin typeface="Arial" panose="020B0604020202020204" pitchFamily="34" charset="0"/>
                <a:cs typeface="Arial" panose="020B0604020202020204" pitchFamily="34" charset="0"/>
              </a:rPr>
              <a:t>Set </a:t>
            </a:r>
            <a:r>
              <a:rPr lang="en-US" sz="2000" dirty="0" err="1" smtClean="0">
                <a:latin typeface="Arial" panose="020B0604020202020204" pitchFamily="34" charset="0"/>
                <a:cs typeface="Arial" panose="020B0604020202020204" pitchFamily="34" charset="0"/>
              </a:rPr>
              <a:t>eCAP</a:t>
            </a:r>
            <a:r>
              <a:rPr lang="en-US" sz="2000" dirty="0" smtClean="0">
                <a:latin typeface="Arial" panose="020B0604020202020204" pitchFamily="34" charset="0"/>
                <a:cs typeface="Arial" panose="020B0604020202020204" pitchFamily="34" charset="0"/>
              </a:rPr>
              <a:t> input event filter </a:t>
            </a:r>
            <a:r>
              <a:rPr lang="en-US" sz="2000" dirty="0" err="1" smtClean="0">
                <a:latin typeface="Arial" panose="020B0604020202020204" pitchFamily="34" charset="0"/>
                <a:cs typeface="Arial" panose="020B0604020202020204" pitchFamily="34" charset="0"/>
              </a:rPr>
              <a:t>prescale</a:t>
            </a:r>
            <a:r>
              <a:rPr lang="en-US" sz="2000" dirty="0" smtClean="0">
                <a:latin typeface="Arial" panose="020B0604020202020204" pitchFamily="34" charset="0"/>
                <a:cs typeface="Arial" panose="020B0604020202020204" pitchFamily="34" charset="0"/>
              </a:rPr>
              <a:t> counter</a:t>
            </a:r>
          </a:p>
          <a:p>
            <a:pPr marL="0" indent="0" fontAlgn="auto">
              <a:lnSpc>
                <a:spcPct val="100000"/>
              </a:lnSpc>
              <a:spcBef>
                <a:spcPts val="0"/>
              </a:spcBef>
              <a:spcAft>
                <a:spcPts val="100"/>
              </a:spcAft>
              <a:buNone/>
            </a:pP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ECAP_setEventPrescaler</a:t>
            </a:r>
            <a:r>
              <a:rPr lang="en-US" sz="2000" dirty="0" smtClean="0">
                <a:solidFill>
                  <a:schemeClr val="accent4">
                    <a:lumMod val="75000"/>
                  </a:schemeClr>
                </a:solidFill>
                <a:latin typeface="Arial" panose="020B0604020202020204" pitchFamily="34" charset="0"/>
                <a:cs typeface="Arial" panose="020B0604020202020204" pitchFamily="34" charset="0"/>
              </a:rPr>
              <a:t>(</a:t>
            </a:r>
            <a:r>
              <a:rPr lang="en-US" sz="2000" b="0" i="1" dirty="0" smtClean="0">
                <a:solidFill>
                  <a:srgbClr val="00B050"/>
                </a:solidFill>
                <a:latin typeface="Arial" panose="020B0604020202020204" pitchFamily="34" charset="0"/>
                <a:cs typeface="Arial" panose="020B0604020202020204" pitchFamily="34" charset="0"/>
              </a:rPr>
              <a:t>base</a:t>
            </a:r>
            <a:r>
              <a:rPr lang="en-US" sz="2000" dirty="0">
                <a:solidFill>
                  <a:schemeClr val="accent4">
                    <a:lumMod val="75000"/>
                  </a:schemeClr>
                </a:solidFill>
                <a:latin typeface="Arial" panose="020B0604020202020204" pitchFamily="34" charset="0"/>
                <a:cs typeface="Arial" panose="020B0604020202020204" pitchFamily="34" charset="0"/>
              </a:rPr>
              <a:t>, </a:t>
            </a:r>
            <a:r>
              <a:rPr lang="en-US" sz="2000" b="0" i="1" dirty="0" err="1">
                <a:solidFill>
                  <a:srgbClr val="00B050"/>
                </a:solidFill>
                <a:latin typeface="Arial" panose="020B0604020202020204" pitchFamily="34" charset="0"/>
                <a:cs typeface="Arial" panose="020B0604020202020204" pitchFamily="34" charset="0"/>
              </a:rPr>
              <a:t>preScalerValue</a:t>
            </a:r>
            <a:r>
              <a:rPr lang="en-US" sz="2000" dirty="0" smtClean="0">
                <a:solidFill>
                  <a:schemeClr val="accent4">
                    <a:lumMod val="75000"/>
                  </a:schemeClr>
                </a:solidFill>
                <a:latin typeface="Arial" panose="020B0604020202020204" pitchFamily="34" charset="0"/>
                <a:cs typeface="Arial" panose="020B0604020202020204" pitchFamily="34" charset="0"/>
              </a:rPr>
              <a:t>);</a:t>
            </a:r>
            <a:endParaRPr lang="en-US" sz="2000" dirty="0" smtClean="0"/>
          </a:p>
        </p:txBody>
      </p:sp>
      <p:sp>
        <p:nvSpPr>
          <p:cNvPr id="4" name="Content Placeholder 2"/>
          <p:cNvSpPr txBox="1">
            <a:spLocks/>
          </p:cNvSpPr>
          <p:nvPr/>
        </p:nvSpPr>
        <p:spPr>
          <a:xfrm>
            <a:off x="154102" y="4305791"/>
            <a:ext cx="8827464" cy="2535431"/>
          </a:xfrm>
          <a:prstGeom prst="rect">
            <a:avLst/>
          </a:prstGeom>
          <a:solidFill>
            <a:schemeClr val="accent2"/>
          </a:solidFill>
        </p:spPr>
        <p:txBody>
          <a:bodyPr>
            <a:no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lnSpc>
                <a:spcPct val="100000"/>
              </a:lnSpc>
              <a:spcAft>
                <a:spcPts val="0"/>
              </a:spcAft>
            </a:pPr>
            <a:r>
              <a:rPr lang="en-US" sz="1800" b="0" i="1" dirty="0" smtClean="0">
                <a:solidFill>
                  <a:srgbClr val="00B050"/>
                </a:solidFill>
              </a:rPr>
              <a:t>base</a:t>
            </a:r>
            <a:r>
              <a:rPr lang="en-US" sz="1800" b="0" dirty="0" smtClean="0"/>
              <a:t> is the </a:t>
            </a:r>
            <a:r>
              <a:rPr lang="en-US" sz="1800" b="0" dirty="0" err="1" smtClean="0"/>
              <a:t>eCAP</a:t>
            </a:r>
            <a:r>
              <a:rPr lang="en-US" sz="1800" b="0" dirty="0" smtClean="0"/>
              <a:t> base address: </a:t>
            </a:r>
            <a:r>
              <a:rPr lang="en-US" sz="1800" b="0" dirty="0" err="1" smtClean="0"/>
              <a:t>ECAP</a:t>
            </a:r>
            <a:r>
              <a:rPr lang="en-US" sz="1800" b="0" dirty="0" err="1" smtClean="0">
                <a:solidFill>
                  <a:schemeClr val="tx2"/>
                </a:solidFill>
              </a:rPr>
              <a:t>x</a:t>
            </a:r>
            <a:r>
              <a:rPr lang="en-US" sz="1800" b="0" dirty="0" err="1" smtClean="0"/>
              <a:t>_BASE</a:t>
            </a:r>
            <a:r>
              <a:rPr lang="en-US" sz="1800" b="0" dirty="0" smtClean="0"/>
              <a:t>  (</a:t>
            </a:r>
            <a:r>
              <a:rPr lang="en-US" sz="1800" b="0" dirty="0" smtClean="0">
                <a:solidFill>
                  <a:schemeClr val="tx2"/>
                </a:solidFill>
              </a:rPr>
              <a:t>x</a:t>
            </a:r>
            <a:r>
              <a:rPr lang="en-US" sz="1800" b="0" dirty="0" smtClean="0"/>
              <a:t> = 1 to 7)</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mode</a:t>
            </a:r>
            <a:r>
              <a:rPr lang="en-US" sz="1800" b="0" dirty="0" smtClean="0">
                <a:sym typeface="Wingdings" panose="05000000000000000000" pitchFamily="2" charset="2"/>
              </a:rPr>
              <a:t> </a:t>
            </a:r>
            <a:r>
              <a:rPr lang="en-US" sz="1800" b="0" dirty="0">
                <a:sym typeface="Wingdings" panose="05000000000000000000" pitchFamily="2" charset="2"/>
              </a:rPr>
              <a:t>value </a:t>
            </a:r>
            <a:r>
              <a:rPr lang="en-US" sz="1800" b="0" dirty="0" smtClean="0">
                <a:sym typeface="Wingdings" panose="05000000000000000000" pitchFamily="2" charset="2"/>
              </a:rPr>
              <a:t>is</a:t>
            </a:r>
            <a:r>
              <a:rPr lang="en-US" sz="1800" b="0" dirty="0">
                <a:sym typeface="Wingdings" panose="05000000000000000000" pitchFamily="2" charset="2"/>
              </a:rPr>
              <a:t>: ECAP_CONTINUOUS_CAPTURE_MODE or </a:t>
            </a:r>
            <a:r>
              <a:rPr lang="en-US" sz="1800" b="0" dirty="0" smtClean="0">
                <a:sym typeface="Wingdings" panose="05000000000000000000" pitchFamily="2" charset="2"/>
              </a:rPr>
              <a:t>					ECAP_ONE_SHOT_CAPTURE_MODE</a:t>
            </a:r>
          </a:p>
          <a:p>
            <a:pPr marL="342900" lvl="2" indent="-342900" fontAlgn="auto">
              <a:lnSpc>
                <a:spcPct val="100000"/>
              </a:lnSpc>
              <a:spcAft>
                <a:spcPts val="0"/>
              </a:spcAft>
            </a:pPr>
            <a:r>
              <a:rPr lang="en-US" sz="1800" b="0" i="1" dirty="0" smtClean="0">
                <a:solidFill>
                  <a:srgbClr val="00B050"/>
                </a:solidFill>
                <a:sym typeface="Wingdings" panose="05000000000000000000" pitchFamily="2" charset="2"/>
              </a:rPr>
              <a:t>event</a:t>
            </a:r>
            <a:r>
              <a:rPr lang="en-US" sz="1800" b="0" dirty="0" smtClean="0">
                <a:sym typeface="Wingdings" panose="05000000000000000000" pitchFamily="2" charset="2"/>
              </a:rPr>
              <a:t> value </a:t>
            </a:r>
            <a:r>
              <a:rPr lang="en-US" sz="1800" b="0" dirty="0">
                <a:sym typeface="Wingdings" panose="05000000000000000000" pitchFamily="2" charset="2"/>
              </a:rPr>
              <a:t>is: </a:t>
            </a:r>
            <a:r>
              <a:rPr lang="en-US" sz="1800" b="0" dirty="0" err="1" smtClean="0">
                <a:sym typeface="Wingdings" panose="05000000000000000000" pitchFamily="2" charset="2"/>
              </a:rPr>
              <a:t>ECAP_EVENT_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 1 to 4)</a:t>
            </a:r>
          </a:p>
          <a:p>
            <a:pPr marL="342900" lvl="2" indent="-342900" fontAlgn="auto">
              <a:lnSpc>
                <a:spcPct val="100000"/>
              </a:lnSpc>
              <a:spcAft>
                <a:spcPts val="0"/>
              </a:spcAft>
            </a:pPr>
            <a:r>
              <a:rPr lang="en-US" sz="1800" b="0" i="1" dirty="0">
                <a:solidFill>
                  <a:srgbClr val="00B050"/>
                </a:solidFill>
                <a:sym typeface="Wingdings" panose="05000000000000000000" pitchFamily="2" charset="2"/>
              </a:rPr>
              <a:t>polarity</a:t>
            </a:r>
            <a:r>
              <a:rPr lang="en-US" sz="1800" b="0" dirty="0" smtClean="0">
                <a:sym typeface="Wingdings" panose="05000000000000000000" pitchFamily="2" charset="2"/>
              </a:rPr>
              <a:t> </a:t>
            </a:r>
            <a:r>
              <a:rPr lang="en-US" sz="1800" b="0" dirty="0">
                <a:sym typeface="Wingdings" panose="05000000000000000000" pitchFamily="2" charset="2"/>
              </a:rPr>
              <a:t>value is: ECAP_EVNT_RISING_EDGE or </a:t>
            </a:r>
            <a:r>
              <a:rPr lang="en-US" sz="1800" b="0" dirty="0" smtClean="0">
                <a:sym typeface="Wingdings" panose="05000000000000000000" pitchFamily="2" charset="2"/>
              </a:rPr>
              <a:t>ECAP_EVNT_FALLING_EDGE</a:t>
            </a:r>
          </a:p>
          <a:p>
            <a:pPr marL="342900" lvl="2" indent="-342900" fontAlgn="auto">
              <a:lnSpc>
                <a:spcPct val="100000"/>
              </a:lnSpc>
              <a:spcAft>
                <a:spcPts val="0"/>
              </a:spcAft>
            </a:pPr>
            <a:r>
              <a:rPr lang="en-US" sz="1800" b="0" i="1" dirty="0" err="1">
                <a:solidFill>
                  <a:srgbClr val="00B050"/>
                </a:solidFill>
                <a:sym typeface="Wingdings" panose="05000000000000000000" pitchFamily="2" charset="2"/>
              </a:rPr>
              <a:t>intFlags</a:t>
            </a:r>
            <a:r>
              <a:rPr lang="en-US" sz="1800" b="0" dirty="0" smtClean="0">
                <a:sym typeface="Wingdings" panose="05000000000000000000" pitchFamily="2" charset="2"/>
              </a:rPr>
              <a:t> </a:t>
            </a:r>
            <a:r>
              <a:rPr lang="en-US" sz="1800" b="0" dirty="0">
                <a:sym typeface="Wingdings" panose="05000000000000000000" pitchFamily="2" charset="2"/>
              </a:rPr>
              <a:t>value is: </a:t>
            </a:r>
            <a:r>
              <a:rPr lang="en-US" sz="1800" b="0" dirty="0" err="1" smtClean="0">
                <a:sym typeface="Wingdings" panose="05000000000000000000" pitchFamily="2" charset="2"/>
              </a:rPr>
              <a:t>ECAP_ISR_SOURCE_CAPTURE_</a:t>
            </a:r>
            <a:r>
              <a:rPr lang="en-US" sz="1800" b="0" dirty="0" err="1"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smtClean="0">
                <a:solidFill>
                  <a:schemeClr val="tx2"/>
                </a:solidFill>
                <a:sym typeface="Wingdings" panose="05000000000000000000" pitchFamily="2" charset="2"/>
              </a:rPr>
              <a:t>x</a:t>
            </a:r>
            <a:r>
              <a:rPr lang="en-US" sz="1800" b="0" dirty="0" smtClean="0">
                <a:sym typeface="Wingdings" panose="05000000000000000000" pitchFamily="2" charset="2"/>
              </a:rPr>
              <a:t> </a:t>
            </a:r>
            <a:r>
              <a:rPr lang="en-US" sz="1800" b="0" dirty="0">
                <a:sym typeface="Wingdings" panose="05000000000000000000" pitchFamily="2" charset="2"/>
              </a:rPr>
              <a:t>= EVENT_1, EVENT_2, EVENT_3, EVENT_4, OVERFLOW, PERIOD, </a:t>
            </a:r>
            <a:r>
              <a:rPr lang="en-US" sz="1800" b="0" dirty="0" smtClean="0">
                <a:sym typeface="Wingdings" panose="05000000000000000000" pitchFamily="2" charset="2"/>
              </a:rPr>
              <a:t>COMPARE)</a:t>
            </a:r>
          </a:p>
          <a:p>
            <a:pPr marL="342900" lvl="2" indent="-342900" fontAlgn="auto">
              <a:lnSpc>
                <a:spcPct val="100000"/>
              </a:lnSpc>
              <a:spcAft>
                <a:spcPts val="0"/>
              </a:spcAft>
            </a:pPr>
            <a:r>
              <a:rPr lang="en-US" sz="1800" b="0" i="1" dirty="0" err="1" smtClean="0">
                <a:solidFill>
                  <a:srgbClr val="00B050"/>
                </a:solidFill>
                <a:sym typeface="Wingdings" panose="05000000000000000000" pitchFamily="2" charset="2"/>
              </a:rPr>
              <a:t>preScalerValue</a:t>
            </a:r>
            <a:r>
              <a:rPr lang="en-US" sz="1800" b="0" dirty="0" smtClean="0">
                <a:sym typeface="Wingdings" panose="05000000000000000000" pitchFamily="2" charset="2"/>
              </a:rPr>
              <a:t> value </a:t>
            </a:r>
            <a:r>
              <a:rPr lang="en-US" sz="1800" b="0" dirty="0">
                <a:sym typeface="Wingdings" panose="05000000000000000000" pitchFamily="2" charset="2"/>
              </a:rPr>
              <a:t>is: </a:t>
            </a:r>
            <a:r>
              <a:rPr lang="en-US" sz="1800" b="0" dirty="0" smtClean="0">
                <a:sym typeface="Wingdings" panose="05000000000000000000" pitchFamily="2" charset="2"/>
              </a:rPr>
              <a:t>1, 2, …31 (divide is 2x - i.e. 5 is /10; 1 = no </a:t>
            </a:r>
            <a:r>
              <a:rPr lang="en-US" sz="1800" b="0" dirty="0" err="1" smtClean="0">
                <a:sym typeface="Wingdings" panose="05000000000000000000" pitchFamily="2" charset="2"/>
              </a:rPr>
              <a:t>prescale</a:t>
            </a:r>
            <a:r>
              <a:rPr lang="en-US" sz="1800" b="0" dirty="0" smtClean="0">
                <a:sym typeface="Wingdings" panose="05000000000000000000" pitchFamily="2" charset="2"/>
              </a:rPr>
              <a:t>)</a:t>
            </a:r>
          </a:p>
        </p:txBody>
      </p:sp>
    </p:spTree>
    <p:extLst>
      <p:ext uri="{BB962C8B-B14F-4D97-AF65-F5344CB8AC3E}">
        <p14:creationId xmlns:p14="http://schemas.microsoft.com/office/powerpoint/2010/main" val="6291222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28600" y="304800"/>
            <a:ext cx="8610600" cy="533400"/>
          </a:xfrm>
          <a:noFill/>
          <a:ln/>
        </p:spPr>
        <p:txBody>
          <a:bodyPr lIns="90488" tIns="44450" rIns="90488" bIns="44450" anchor="ctr">
            <a:noAutofit/>
          </a:bodyPr>
          <a:lstStyle/>
          <a:p>
            <a:pPr>
              <a:lnSpc>
                <a:spcPct val="80000"/>
              </a:lnSpc>
            </a:pPr>
            <a:r>
              <a:rPr lang="en-US" dirty="0"/>
              <a:t>What is an Incremental </a:t>
            </a:r>
            <a:r>
              <a:rPr lang="en-US" dirty="0" err="1"/>
              <a:t>Quadrature</a:t>
            </a:r>
            <a:r>
              <a:rPr lang="en-US" dirty="0"/>
              <a:t> Encoder?</a:t>
            </a:r>
          </a:p>
        </p:txBody>
      </p:sp>
      <p:sp>
        <p:nvSpPr>
          <p:cNvPr id="156675" name="Rectangle 3"/>
          <p:cNvSpPr>
            <a:spLocks noGrp="1" noChangeArrowheads="1"/>
          </p:cNvSpPr>
          <p:nvPr>
            <p:ph idx="1"/>
          </p:nvPr>
        </p:nvSpPr>
        <p:spPr>
          <a:xfrm>
            <a:off x="1295400" y="1152150"/>
            <a:ext cx="6084715" cy="609600"/>
          </a:xfrm>
          <a:noFill/>
          <a:ln/>
        </p:spPr>
        <p:txBody>
          <a:bodyPr lIns="90488" tIns="44450" rIns="90488" bIns="44450" anchorCtr="0"/>
          <a:lstStyle/>
          <a:p>
            <a:pPr>
              <a:buFont typeface="Wingdings" pitchFamily="2" charset="2"/>
              <a:buNone/>
            </a:pPr>
            <a:r>
              <a:rPr lang="en-US" sz="2800" dirty="0"/>
              <a:t>A digital (angular) position sensor</a:t>
            </a:r>
          </a:p>
        </p:txBody>
      </p:sp>
      <p:grpSp>
        <p:nvGrpSpPr>
          <p:cNvPr id="156676" name="Group 4"/>
          <p:cNvGrpSpPr>
            <a:grpSpLocks/>
          </p:cNvGrpSpPr>
          <p:nvPr/>
        </p:nvGrpSpPr>
        <p:grpSpPr bwMode="auto">
          <a:xfrm>
            <a:off x="844550" y="3175000"/>
            <a:ext cx="749300" cy="2273300"/>
            <a:chOff x="532" y="2164"/>
            <a:chExt cx="472" cy="1432"/>
          </a:xfrm>
        </p:grpSpPr>
        <p:sp>
          <p:nvSpPr>
            <p:cNvPr id="156677" name="Oval 5"/>
            <p:cNvSpPr>
              <a:spLocks noChangeArrowheads="1"/>
            </p:cNvSpPr>
            <p:nvPr/>
          </p:nvSpPr>
          <p:spPr bwMode="auto">
            <a:xfrm>
              <a:off x="532" y="2164"/>
              <a:ext cx="472" cy="1432"/>
            </a:xfrm>
            <a:prstGeom prst="ellipse">
              <a:avLst/>
            </a:prstGeom>
            <a:noFill/>
            <a:ln w="12700">
              <a:solidFill>
                <a:schemeClr val="tx1"/>
              </a:solidFill>
              <a:round/>
              <a:headEnd/>
              <a:tailEnd/>
            </a:ln>
            <a:effectLst/>
          </p:spPr>
          <p:txBody>
            <a:bodyPr wrap="none" anchor="ctr"/>
            <a:lstStyle/>
            <a:p>
              <a:endParaRPr lang="en-US">
                <a:effectLst/>
              </a:endParaRPr>
            </a:p>
          </p:txBody>
        </p:sp>
        <p:sp>
          <p:nvSpPr>
            <p:cNvPr id="156678" name="Line 6"/>
            <p:cNvSpPr>
              <a:spLocks noChangeShapeType="1"/>
            </p:cNvSpPr>
            <p:nvPr/>
          </p:nvSpPr>
          <p:spPr bwMode="auto">
            <a:xfrm>
              <a:off x="768" y="2212"/>
              <a:ext cx="0" cy="88"/>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79" name="Line 7"/>
            <p:cNvSpPr>
              <a:spLocks noChangeShapeType="1"/>
            </p:cNvSpPr>
            <p:nvPr/>
          </p:nvSpPr>
          <p:spPr bwMode="auto">
            <a:xfrm>
              <a:off x="547" y="2880"/>
              <a:ext cx="25"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0" name="Line 8"/>
            <p:cNvSpPr>
              <a:spLocks noChangeShapeType="1"/>
            </p:cNvSpPr>
            <p:nvPr/>
          </p:nvSpPr>
          <p:spPr bwMode="auto">
            <a:xfrm flipV="1">
              <a:off x="768" y="3452"/>
              <a:ext cx="0" cy="104"/>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1" name="Line 9"/>
            <p:cNvSpPr>
              <a:spLocks noChangeShapeType="1"/>
            </p:cNvSpPr>
            <p:nvPr/>
          </p:nvSpPr>
          <p:spPr bwMode="auto">
            <a:xfrm>
              <a:off x="964" y="2880"/>
              <a:ext cx="25"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2" name="Line 10"/>
            <p:cNvSpPr>
              <a:spLocks noChangeShapeType="1"/>
            </p:cNvSpPr>
            <p:nvPr/>
          </p:nvSpPr>
          <p:spPr bwMode="auto">
            <a:xfrm flipH="1">
              <a:off x="899" y="2409"/>
              <a:ext cx="31" cy="6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3" name="Line 11"/>
            <p:cNvSpPr>
              <a:spLocks noChangeShapeType="1"/>
            </p:cNvSpPr>
            <p:nvPr/>
          </p:nvSpPr>
          <p:spPr bwMode="auto">
            <a:xfrm>
              <a:off x="614" y="2409"/>
              <a:ext cx="15" cy="6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4" name="Line 12"/>
            <p:cNvSpPr>
              <a:spLocks noChangeShapeType="1"/>
            </p:cNvSpPr>
            <p:nvPr/>
          </p:nvSpPr>
          <p:spPr bwMode="auto">
            <a:xfrm flipV="1">
              <a:off x="614" y="3283"/>
              <a:ext cx="15" cy="7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5" name="Line 13"/>
            <p:cNvSpPr>
              <a:spLocks noChangeShapeType="1"/>
            </p:cNvSpPr>
            <p:nvPr/>
          </p:nvSpPr>
          <p:spPr bwMode="auto">
            <a:xfrm>
              <a:off x="907" y="3291"/>
              <a:ext cx="15" cy="6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6" name="Line 14"/>
            <p:cNvSpPr>
              <a:spLocks noChangeShapeType="1"/>
            </p:cNvSpPr>
            <p:nvPr/>
          </p:nvSpPr>
          <p:spPr bwMode="auto">
            <a:xfrm flipH="1">
              <a:off x="929" y="2548"/>
              <a:ext cx="38" cy="4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7" name="Line 15"/>
            <p:cNvSpPr>
              <a:spLocks noChangeShapeType="1"/>
            </p:cNvSpPr>
            <p:nvPr/>
          </p:nvSpPr>
          <p:spPr bwMode="auto">
            <a:xfrm>
              <a:off x="660" y="2302"/>
              <a:ext cx="9" cy="7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8" name="Line 16"/>
            <p:cNvSpPr>
              <a:spLocks noChangeShapeType="1"/>
            </p:cNvSpPr>
            <p:nvPr/>
          </p:nvSpPr>
          <p:spPr bwMode="auto">
            <a:xfrm flipV="1">
              <a:off x="577" y="3164"/>
              <a:ext cx="22" cy="5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89" name="Line 17"/>
            <p:cNvSpPr>
              <a:spLocks noChangeShapeType="1"/>
            </p:cNvSpPr>
            <p:nvPr/>
          </p:nvSpPr>
          <p:spPr bwMode="auto">
            <a:xfrm>
              <a:off x="867" y="3382"/>
              <a:ext cx="9" cy="7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0" name="Line 18"/>
            <p:cNvSpPr>
              <a:spLocks noChangeShapeType="1"/>
            </p:cNvSpPr>
            <p:nvPr/>
          </p:nvSpPr>
          <p:spPr bwMode="auto">
            <a:xfrm flipH="1">
              <a:off x="949" y="2710"/>
              <a:ext cx="39" cy="17"/>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1" name="Line 19"/>
            <p:cNvSpPr>
              <a:spLocks noChangeShapeType="1"/>
            </p:cNvSpPr>
            <p:nvPr/>
          </p:nvSpPr>
          <p:spPr bwMode="auto">
            <a:xfrm>
              <a:off x="714" y="2235"/>
              <a:ext cx="0" cy="85"/>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2" name="Line 20"/>
            <p:cNvSpPr>
              <a:spLocks noChangeShapeType="1"/>
            </p:cNvSpPr>
            <p:nvPr/>
          </p:nvSpPr>
          <p:spPr bwMode="auto">
            <a:xfrm flipV="1">
              <a:off x="556" y="3025"/>
              <a:ext cx="23" cy="33"/>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3" name="Line 21"/>
            <p:cNvSpPr>
              <a:spLocks noChangeShapeType="1"/>
            </p:cNvSpPr>
            <p:nvPr/>
          </p:nvSpPr>
          <p:spPr bwMode="auto">
            <a:xfrm>
              <a:off x="822" y="3440"/>
              <a:ext cx="0" cy="85"/>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4" name="Line 22"/>
            <p:cNvSpPr>
              <a:spLocks noChangeShapeType="1"/>
            </p:cNvSpPr>
            <p:nvPr/>
          </p:nvSpPr>
          <p:spPr bwMode="auto">
            <a:xfrm flipH="1">
              <a:off x="814" y="2235"/>
              <a:ext cx="15" cy="85"/>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5" name="Line 23"/>
            <p:cNvSpPr>
              <a:spLocks noChangeShapeType="1"/>
            </p:cNvSpPr>
            <p:nvPr/>
          </p:nvSpPr>
          <p:spPr bwMode="auto">
            <a:xfrm>
              <a:off x="556" y="2711"/>
              <a:ext cx="23" cy="1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6" name="Line 24"/>
            <p:cNvSpPr>
              <a:spLocks noChangeShapeType="1"/>
            </p:cNvSpPr>
            <p:nvPr/>
          </p:nvSpPr>
          <p:spPr bwMode="auto">
            <a:xfrm flipV="1">
              <a:off x="711" y="3432"/>
              <a:ext cx="7" cy="101"/>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7" name="Line 25"/>
            <p:cNvSpPr>
              <a:spLocks noChangeShapeType="1"/>
            </p:cNvSpPr>
            <p:nvPr/>
          </p:nvSpPr>
          <p:spPr bwMode="auto">
            <a:xfrm>
              <a:off x="957" y="3033"/>
              <a:ext cx="23" cy="1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8" name="Line 26"/>
            <p:cNvSpPr>
              <a:spLocks noChangeShapeType="1"/>
            </p:cNvSpPr>
            <p:nvPr/>
          </p:nvSpPr>
          <p:spPr bwMode="auto">
            <a:xfrm flipH="1">
              <a:off x="859" y="2302"/>
              <a:ext cx="25" cy="76"/>
            </a:xfrm>
            <a:prstGeom prst="line">
              <a:avLst/>
            </a:prstGeom>
            <a:noFill/>
            <a:ln w="12700">
              <a:solidFill>
                <a:schemeClr val="tx1"/>
              </a:solidFill>
              <a:round/>
              <a:headEnd/>
              <a:tailEnd/>
            </a:ln>
            <a:effectLst/>
          </p:spPr>
          <p:txBody>
            <a:bodyPr wrap="none" anchor="ctr"/>
            <a:lstStyle/>
            <a:p>
              <a:endParaRPr lang="en-US">
                <a:effectLst/>
              </a:endParaRPr>
            </a:p>
          </p:txBody>
        </p:sp>
        <p:sp>
          <p:nvSpPr>
            <p:cNvPr id="156699" name="Line 27"/>
            <p:cNvSpPr>
              <a:spLocks noChangeShapeType="1"/>
            </p:cNvSpPr>
            <p:nvPr/>
          </p:nvSpPr>
          <p:spPr bwMode="auto">
            <a:xfrm>
              <a:off x="577" y="2549"/>
              <a:ext cx="22" cy="39"/>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00" name="Line 28"/>
            <p:cNvSpPr>
              <a:spLocks noChangeShapeType="1"/>
            </p:cNvSpPr>
            <p:nvPr/>
          </p:nvSpPr>
          <p:spPr bwMode="auto">
            <a:xfrm flipV="1">
              <a:off x="660" y="3374"/>
              <a:ext cx="9" cy="92"/>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01" name="Line 29"/>
            <p:cNvSpPr>
              <a:spLocks noChangeShapeType="1"/>
            </p:cNvSpPr>
            <p:nvPr/>
          </p:nvSpPr>
          <p:spPr bwMode="auto">
            <a:xfrm>
              <a:off x="937" y="3172"/>
              <a:ext cx="22" cy="39"/>
            </a:xfrm>
            <a:prstGeom prst="line">
              <a:avLst/>
            </a:prstGeom>
            <a:noFill/>
            <a:ln w="12700">
              <a:solidFill>
                <a:schemeClr val="tx1"/>
              </a:solidFill>
              <a:round/>
              <a:headEnd/>
              <a:tailEnd/>
            </a:ln>
            <a:effectLst/>
          </p:spPr>
          <p:txBody>
            <a:bodyPr wrap="none" anchor="ctr"/>
            <a:lstStyle/>
            <a:p>
              <a:endParaRPr lang="en-US">
                <a:effectLst/>
              </a:endParaRPr>
            </a:p>
          </p:txBody>
        </p:sp>
      </p:grpSp>
      <p:grpSp>
        <p:nvGrpSpPr>
          <p:cNvPr id="156702" name="Group 30"/>
          <p:cNvGrpSpPr>
            <a:grpSpLocks/>
          </p:cNvGrpSpPr>
          <p:nvPr/>
        </p:nvGrpSpPr>
        <p:grpSpPr bwMode="auto">
          <a:xfrm>
            <a:off x="1165225" y="4213225"/>
            <a:ext cx="896938" cy="419100"/>
            <a:chOff x="734" y="2818"/>
            <a:chExt cx="565" cy="264"/>
          </a:xfrm>
        </p:grpSpPr>
        <p:sp useBgFill="1">
          <p:nvSpPr>
            <p:cNvPr id="156703" name="Freeform 31"/>
            <p:cNvSpPr>
              <a:spLocks/>
            </p:cNvSpPr>
            <p:nvPr/>
          </p:nvSpPr>
          <p:spPr bwMode="auto">
            <a:xfrm>
              <a:off x="734" y="2818"/>
              <a:ext cx="558" cy="264"/>
            </a:xfrm>
            <a:custGeom>
              <a:avLst/>
              <a:gdLst/>
              <a:ahLst/>
              <a:cxnLst>
                <a:cxn ang="0">
                  <a:pos x="557" y="154"/>
                </a:cxn>
                <a:cxn ang="0">
                  <a:pos x="34" y="0"/>
                </a:cxn>
                <a:cxn ang="0">
                  <a:pos x="21" y="7"/>
                </a:cxn>
                <a:cxn ang="0">
                  <a:pos x="11" y="17"/>
                </a:cxn>
                <a:cxn ang="0">
                  <a:pos x="6" y="31"/>
                </a:cxn>
                <a:cxn ang="0">
                  <a:pos x="3" y="40"/>
                </a:cxn>
                <a:cxn ang="0">
                  <a:pos x="0" y="53"/>
                </a:cxn>
                <a:cxn ang="0">
                  <a:pos x="1" y="65"/>
                </a:cxn>
                <a:cxn ang="0">
                  <a:pos x="1" y="76"/>
                </a:cxn>
                <a:cxn ang="0">
                  <a:pos x="2" y="88"/>
                </a:cxn>
                <a:cxn ang="0">
                  <a:pos x="6" y="97"/>
                </a:cxn>
                <a:cxn ang="0">
                  <a:pos x="13" y="107"/>
                </a:cxn>
                <a:cxn ang="0">
                  <a:pos x="538" y="263"/>
                </a:cxn>
              </a:cxnLst>
              <a:rect l="0" t="0" r="r" b="b"/>
              <a:pathLst>
                <a:path w="558" h="264">
                  <a:moveTo>
                    <a:pt x="557" y="154"/>
                  </a:moveTo>
                  <a:lnTo>
                    <a:pt x="34" y="0"/>
                  </a:lnTo>
                  <a:lnTo>
                    <a:pt x="21" y="7"/>
                  </a:lnTo>
                  <a:lnTo>
                    <a:pt x="11" y="17"/>
                  </a:lnTo>
                  <a:lnTo>
                    <a:pt x="6" y="31"/>
                  </a:lnTo>
                  <a:lnTo>
                    <a:pt x="3" y="40"/>
                  </a:lnTo>
                  <a:lnTo>
                    <a:pt x="0" y="53"/>
                  </a:lnTo>
                  <a:lnTo>
                    <a:pt x="1" y="65"/>
                  </a:lnTo>
                  <a:lnTo>
                    <a:pt x="1" y="76"/>
                  </a:lnTo>
                  <a:lnTo>
                    <a:pt x="2" y="88"/>
                  </a:lnTo>
                  <a:lnTo>
                    <a:pt x="6" y="97"/>
                  </a:lnTo>
                  <a:lnTo>
                    <a:pt x="13" y="107"/>
                  </a:lnTo>
                  <a:lnTo>
                    <a:pt x="538" y="263"/>
                  </a:lnTo>
                </a:path>
              </a:pathLst>
            </a:custGeom>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04" name="Oval 32"/>
            <p:cNvSpPr>
              <a:spLocks noChangeArrowheads="1"/>
            </p:cNvSpPr>
            <p:nvPr/>
          </p:nvSpPr>
          <p:spPr bwMode="auto">
            <a:xfrm rot="660000">
              <a:off x="1267" y="2973"/>
              <a:ext cx="32" cy="105"/>
            </a:xfrm>
            <a:prstGeom prst="ellipse">
              <a:avLst/>
            </a:prstGeom>
            <a:noFill/>
            <a:ln w="12700">
              <a:solidFill>
                <a:schemeClr val="tx1"/>
              </a:solidFill>
              <a:round/>
              <a:headEnd/>
              <a:tailEnd/>
            </a:ln>
            <a:effectLst/>
          </p:spPr>
          <p:txBody>
            <a:bodyPr wrap="none" anchor="ctr"/>
            <a:lstStyle/>
            <a:p>
              <a:endParaRPr lang="en-US">
                <a:effectLst/>
              </a:endParaRPr>
            </a:p>
          </p:txBody>
        </p:sp>
      </p:grpSp>
      <p:sp>
        <p:nvSpPr>
          <p:cNvPr id="156705" name="Rectangle 33"/>
          <p:cNvSpPr>
            <a:spLocks noChangeArrowheads="1"/>
          </p:cNvSpPr>
          <p:nvPr/>
        </p:nvSpPr>
        <p:spPr bwMode="auto">
          <a:xfrm>
            <a:off x="1662113" y="2514600"/>
            <a:ext cx="2944718"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slots spaced</a:t>
            </a:r>
            <a:r>
              <a:rPr lang="en-US" sz="2000">
                <a:effectLst/>
                <a:latin typeface="Times New Roman" pitchFamily="18" charset="0"/>
              </a:rPr>
              <a:t> </a:t>
            </a:r>
            <a:r>
              <a:rPr lang="en-US" sz="2000">
                <a:effectLst/>
                <a:latin typeface="Symbol" pitchFamily="18" charset="2"/>
              </a:rPr>
              <a:t></a:t>
            </a:r>
            <a:r>
              <a:rPr lang="en-US" sz="2000">
                <a:effectLst/>
                <a:latin typeface="Times New Roman" pitchFamily="18" charset="0"/>
              </a:rPr>
              <a:t> </a:t>
            </a:r>
            <a:r>
              <a:rPr lang="en-US" sz="1800">
                <a:effectLst/>
                <a:latin typeface="Arial" charset="0"/>
              </a:rPr>
              <a:t>deg. apart</a:t>
            </a:r>
          </a:p>
        </p:txBody>
      </p:sp>
      <p:sp>
        <p:nvSpPr>
          <p:cNvPr id="156706" name="Freeform 34"/>
          <p:cNvSpPr>
            <a:spLocks/>
          </p:cNvSpPr>
          <p:nvPr/>
        </p:nvSpPr>
        <p:spPr bwMode="auto">
          <a:xfrm>
            <a:off x="1066800" y="2711450"/>
            <a:ext cx="611188" cy="420688"/>
          </a:xfrm>
          <a:custGeom>
            <a:avLst/>
            <a:gdLst/>
            <a:ahLst/>
            <a:cxnLst>
              <a:cxn ang="0">
                <a:pos x="384" y="0"/>
              </a:cxn>
              <a:cxn ang="0">
                <a:pos x="0" y="0"/>
              </a:cxn>
              <a:cxn ang="0">
                <a:pos x="72" y="264"/>
              </a:cxn>
            </a:cxnLst>
            <a:rect l="0" t="0" r="r" b="b"/>
            <a:pathLst>
              <a:path w="385" h="265">
                <a:moveTo>
                  <a:pt x="384" y="0"/>
                </a:moveTo>
                <a:lnTo>
                  <a:pt x="0" y="0"/>
                </a:lnTo>
                <a:lnTo>
                  <a:pt x="72" y="264"/>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07" name="AutoShape 35"/>
          <p:cNvSpPr>
            <a:spLocks noChangeArrowheads="1"/>
          </p:cNvSpPr>
          <p:nvPr/>
        </p:nvSpPr>
        <p:spPr bwMode="auto">
          <a:xfrm rot="10080000">
            <a:off x="1152525" y="3100388"/>
            <a:ext cx="63500" cy="104775"/>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08" name="Rectangle 36"/>
          <p:cNvSpPr>
            <a:spLocks noChangeArrowheads="1"/>
          </p:cNvSpPr>
          <p:nvPr/>
        </p:nvSpPr>
        <p:spPr bwMode="auto">
          <a:xfrm>
            <a:off x="747713" y="2057400"/>
            <a:ext cx="4188648"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photo sensors spaced</a:t>
            </a:r>
            <a:r>
              <a:rPr lang="en-US" sz="2000">
                <a:effectLst/>
                <a:latin typeface="Times New Roman" pitchFamily="18" charset="0"/>
              </a:rPr>
              <a:t> </a:t>
            </a:r>
            <a:r>
              <a:rPr lang="en-US" sz="2000">
                <a:effectLst/>
                <a:latin typeface="Symbol" pitchFamily="18" charset="2"/>
              </a:rPr>
              <a:t></a:t>
            </a:r>
            <a:r>
              <a:rPr lang="en-US" sz="1800">
                <a:effectLst/>
                <a:latin typeface="Arial" charset="0"/>
              </a:rPr>
              <a:t>/4</a:t>
            </a:r>
            <a:r>
              <a:rPr lang="en-US" sz="2000">
                <a:effectLst/>
                <a:latin typeface="Times New Roman" pitchFamily="18" charset="0"/>
              </a:rPr>
              <a:t> </a:t>
            </a:r>
            <a:r>
              <a:rPr lang="en-US" sz="1800">
                <a:effectLst/>
                <a:latin typeface="Arial" charset="0"/>
              </a:rPr>
              <a:t>deg. apart</a:t>
            </a:r>
          </a:p>
        </p:txBody>
      </p:sp>
      <p:sp>
        <p:nvSpPr>
          <p:cNvPr id="156709" name="Freeform 37"/>
          <p:cNvSpPr>
            <a:spLocks/>
          </p:cNvSpPr>
          <p:nvPr/>
        </p:nvSpPr>
        <p:spPr bwMode="auto">
          <a:xfrm>
            <a:off x="355600" y="2279650"/>
            <a:ext cx="382588" cy="509588"/>
          </a:xfrm>
          <a:custGeom>
            <a:avLst/>
            <a:gdLst/>
            <a:ahLst/>
            <a:cxnLst>
              <a:cxn ang="0">
                <a:pos x="240" y="0"/>
              </a:cxn>
              <a:cxn ang="0">
                <a:pos x="0" y="0"/>
              </a:cxn>
              <a:cxn ang="0">
                <a:pos x="64" y="320"/>
              </a:cxn>
            </a:cxnLst>
            <a:rect l="0" t="0" r="r" b="b"/>
            <a:pathLst>
              <a:path w="241" h="321">
                <a:moveTo>
                  <a:pt x="240" y="0"/>
                </a:moveTo>
                <a:lnTo>
                  <a:pt x="0" y="0"/>
                </a:lnTo>
                <a:lnTo>
                  <a:pt x="64" y="320"/>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10" name="AutoShape 38"/>
          <p:cNvSpPr>
            <a:spLocks noChangeArrowheads="1"/>
          </p:cNvSpPr>
          <p:nvPr/>
        </p:nvSpPr>
        <p:spPr bwMode="auto">
          <a:xfrm rot="10140000" flipH="1">
            <a:off x="422275" y="2722563"/>
            <a:ext cx="63500" cy="104775"/>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grpSp>
        <p:nvGrpSpPr>
          <p:cNvPr id="156711" name="Group 39"/>
          <p:cNvGrpSpPr>
            <a:grpSpLocks/>
          </p:cNvGrpSpPr>
          <p:nvPr/>
        </p:nvGrpSpPr>
        <p:grpSpPr bwMode="auto">
          <a:xfrm>
            <a:off x="1809750" y="3590925"/>
            <a:ext cx="366713" cy="184150"/>
            <a:chOff x="1140" y="2426"/>
            <a:chExt cx="231" cy="116"/>
          </a:xfrm>
        </p:grpSpPr>
        <p:sp>
          <p:nvSpPr>
            <p:cNvPr id="156712" name="AutoShape 40"/>
            <p:cNvSpPr>
              <a:spLocks noChangeArrowheads="1"/>
            </p:cNvSpPr>
            <p:nvPr/>
          </p:nvSpPr>
          <p:spPr bwMode="auto">
            <a:xfrm rot="17160000" flipH="1" flipV="1">
              <a:off x="1140" y="2426"/>
              <a:ext cx="88" cy="88"/>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accent3"/>
            </a:solidFill>
            <a:ln w="12700">
              <a:solidFill>
                <a:schemeClr val="tx1"/>
              </a:solidFill>
              <a:miter lim="800000"/>
              <a:headEnd/>
              <a:tailEnd/>
            </a:ln>
            <a:effectLst/>
          </p:spPr>
          <p:txBody>
            <a:bodyPr wrap="none" anchor="ctr"/>
            <a:lstStyle/>
            <a:p>
              <a:endParaRPr lang="en-US">
                <a:effectLst/>
              </a:endParaRPr>
            </a:p>
          </p:txBody>
        </p:sp>
        <p:sp>
          <p:nvSpPr>
            <p:cNvPr id="156713" name="Line 41"/>
            <p:cNvSpPr>
              <a:spLocks noChangeShapeType="1"/>
            </p:cNvSpPr>
            <p:nvPr/>
          </p:nvSpPr>
          <p:spPr bwMode="auto">
            <a:xfrm>
              <a:off x="1227" y="2511"/>
              <a:ext cx="131" cy="31"/>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14" name="Line 42"/>
            <p:cNvSpPr>
              <a:spLocks noChangeShapeType="1"/>
            </p:cNvSpPr>
            <p:nvPr/>
          </p:nvSpPr>
          <p:spPr bwMode="auto">
            <a:xfrm>
              <a:off x="1240" y="2464"/>
              <a:ext cx="131" cy="31"/>
            </a:xfrm>
            <a:prstGeom prst="line">
              <a:avLst/>
            </a:prstGeom>
            <a:noFill/>
            <a:ln w="12700">
              <a:solidFill>
                <a:schemeClr val="tx1"/>
              </a:solidFill>
              <a:round/>
              <a:headEnd/>
              <a:tailEnd/>
            </a:ln>
            <a:effectLst/>
          </p:spPr>
          <p:txBody>
            <a:bodyPr wrap="none" anchor="ctr"/>
            <a:lstStyle/>
            <a:p>
              <a:endParaRPr lang="en-US">
                <a:effectLst/>
              </a:endParaRPr>
            </a:p>
          </p:txBody>
        </p:sp>
      </p:grpSp>
      <p:grpSp>
        <p:nvGrpSpPr>
          <p:cNvPr id="156715" name="Group 43"/>
          <p:cNvGrpSpPr>
            <a:grpSpLocks/>
          </p:cNvGrpSpPr>
          <p:nvPr/>
        </p:nvGrpSpPr>
        <p:grpSpPr bwMode="auto">
          <a:xfrm>
            <a:off x="165100" y="3140075"/>
            <a:ext cx="415925" cy="230188"/>
            <a:chOff x="104" y="2142"/>
            <a:chExt cx="262" cy="145"/>
          </a:xfrm>
        </p:grpSpPr>
        <p:sp>
          <p:nvSpPr>
            <p:cNvPr id="156716" name="Line 44"/>
            <p:cNvSpPr>
              <a:spLocks noChangeShapeType="1"/>
            </p:cNvSpPr>
            <p:nvPr/>
          </p:nvSpPr>
          <p:spPr bwMode="auto">
            <a:xfrm flipH="1" flipV="1">
              <a:off x="104" y="2187"/>
              <a:ext cx="148" cy="51"/>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17" name="Line 45"/>
            <p:cNvSpPr>
              <a:spLocks noChangeShapeType="1"/>
            </p:cNvSpPr>
            <p:nvPr/>
          </p:nvSpPr>
          <p:spPr bwMode="auto">
            <a:xfrm flipH="1" flipV="1">
              <a:off x="118" y="2142"/>
              <a:ext cx="148" cy="51"/>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18" name="Freeform 46"/>
            <p:cNvSpPr>
              <a:spLocks/>
            </p:cNvSpPr>
            <p:nvPr/>
          </p:nvSpPr>
          <p:spPr bwMode="auto">
            <a:xfrm>
              <a:off x="239" y="2165"/>
              <a:ext cx="123" cy="122"/>
            </a:xfrm>
            <a:custGeom>
              <a:avLst/>
              <a:gdLst/>
              <a:ahLst/>
              <a:cxnLst>
                <a:cxn ang="0">
                  <a:pos x="122" y="29"/>
                </a:cxn>
                <a:cxn ang="0">
                  <a:pos x="31" y="0"/>
                </a:cxn>
                <a:cxn ang="0">
                  <a:pos x="0" y="91"/>
                </a:cxn>
                <a:cxn ang="0">
                  <a:pos x="92" y="121"/>
                </a:cxn>
              </a:cxnLst>
              <a:rect l="0" t="0" r="r" b="b"/>
              <a:pathLst>
                <a:path w="123" h="122">
                  <a:moveTo>
                    <a:pt x="122" y="29"/>
                  </a:moveTo>
                  <a:lnTo>
                    <a:pt x="31" y="0"/>
                  </a:lnTo>
                  <a:lnTo>
                    <a:pt x="0" y="91"/>
                  </a:lnTo>
                  <a:lnTo>
                    <a:pt x="92" y="121"/>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19" name="Oval 47"/>
            <p:cNvSpPr>
              <a:spLocks noChangeArrowheads="1"/>
            </p:cNvSpPr>
            <p:nvPr/>
          </p:nvSpPr>
          <p:spPr bwMode="auto">
            <a:xfrm rot="1020000">
              <a:off x="326" y="2196"/>
              <a:ext cx="40" cy="88"/>
            </a:xfrm>
            <a:prstGeom prst="ellipse">
              <a:avLst/>
            </a:prstGeom>
            <a:solidFill>
              <a:schemeClr val="accent2"/>
            </a:solidFill>
            <a:ln w="12700">
              <a:solidFill>
                <a:schemeClr val="tx1"/>
              </a:solidFill>
              <a:round/>
              <a:headEnd/>
              <a:tailEnd/>
            </a:ln>
            <a:effectLst/>
          </p:spPr>
          <p:txBody>
            <a:bodyPr wrap="none" anchor="ctr"/>
            <a:lstStyle/>
            <a:p>
              <a:endParaRPr lang="en-US">
                <a:effectLst/>
              </a:endParaRPr>
            </a:p>
          </p:txBody>
        </p:sp>
      </p:grpSp>
      <p:grpSp>
        <p:nvGrpSpPr>
          <p:cNvPr id="156720" name="Group 48"/>
          <p:cNvGrpSpPr>
            <a:grpSpLocks/>
          </p:cNvGrpSpPr>
          <p:nvPr/>
        </p:nvGrpSpPr>
        <p:grpSpPr bwMode="auto">
          <a:xfrm>
            <a:off x="304800" y="2989263"/>
            <a:ext cx="419100" cy="225425"/>
            <a:chOff x="192" y="2047"/>
            <a:chExt cx="264" cy="142"/>
          </a:xfrm>
        </p:grpSpPr>
        <p:sp>
          <p:nvSpPr>
            <p:cNvPr id="156721" name="Line 49"/>
            <p:cNvSpPr>
              <a:spLocks noChangeShapeType="1"/>
            </p:cNvSpPr>
            <p:nvPr/>
          </p:nvSpPr>
          <p:spPr bwMode="auto">
            <a:xfrm flipH="1" flipV="1">
              <a:off x="192" y="2094"/>
              <a:ext cx="148" cy="48"/>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22" name="Line 50"/>
            <p:cNvSpPr>
              <a:spLocks noChangeShapeType="1"/>
            </p:cNvSpPr>
            <p:nvPr/>
          </p:nvSpPr>
          <p:spPr bwMode="auto">
            <a:xfrm flipH="1" flipV="1">
              <a:off x="205" y="2047"/>
              <a:ext cx="148" cy="48"/>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23" name="Freeform 51"/>
            <p:cNvSpPr>
              <a:spLocks/>
            </p:cNvSpPr>
            <p:nvPr/>
          </p:nvSpPr>
          <p:spPr bwMode="auto">
            <a:xfrm>
              <a:off x="330" y="2068"/>
              <a:ext cx="120" cy="121"/>
            </a:xfrm>
            <a:custGeom>
              <a:avLst/>
              <a:gdLst/>
              <a:ahLst/>
              <a:cxnLst>
                <a:cxn ang="0">
                  <a:pos x="119" y="26"/>
                </a:cxn>
                <a:cxn ang="0">
                  <a:pos x="26" y="0"/>
                </a:cxn>
                <a:cxn ang="0">
                  <a:pos x="0" y="93"/>
                </a:cxn>
                <a:cxn ang="0">
                  <a:pos x="93" y="120"/>
                </a:cxn>
              </a:cxnLst>
              <a:rect l="0" t="0" r="r" b="b"/>
              <a:pathLst>
                <a:path w="120" h="121">
                  <a:moveTo>
                    <a:pt x="119" y="26"/>
                  </a:moveTo>
                  <a:lnTo>
                    <a:pt x="26" y="0"/>
                  </a:lnTo>
                  <a:lnTo>
                    <a:pt x="0" y="93"/>
                  </a:lnTo>
                  <a:lnTo>
                    <a:pt x="93" y="12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24" name="Oval 52"/>
            <p:cNvSpPr>
              <a:spLocks noChangeArrowheads="1"/>
            </p:cNvSpPr>
            <p:nvPr/>
          </p:nvSpPr>
          <p:spPr bwMode="auto">
            <a:xfrm rot="960000">
              <a:off x="416" y="2098"/>
              <a:ext cx="40" cy="88"/>
            </a:xfrm>
            <a:prstGeom prst="ellipse">
              <a:avLst/>
            </a:prstGeom>
            <a:solidFill>
              <a:schemeClr val="accent2"/>
            </a:solidFill>
            <a:ln w="12700">
              <a:solidFill>
                <a:schemeClr val="tx1"/>
              </a:solidFill>
              <a:round/>
              <a:headEnd/>
              <a:tailEnd/>
            </a:ln>
            <a:effectLst/>
          </p:spPr>
          <p:txBody>
            <a:bodyPr wrap="none" anchor="ctr"/>
            <a:lstStyle/>
            <a:p>
              <a:endParaRPr lang="en-US">
                <a:effectLst/>
              </a:endParaRPr>
            </a:p>
          </p:txBody>
        </p:sp>
      </p:grpSp>
      <p:sp>
        <p:nvSpPr>
          <p:cNvPr id="156725" name="Line 53"/>
          <p:cNvSpPr>
            <a:spLocks noChangeShapeType="1"/>
          </p:cNvSpPr>
          <p:nvPr/>
        </p:nvSpPr>
        <p:spPr bwMode="auto">
          <a:xfrm flipH="1" flipV="1">
            <a:off x="1079500" y="3371850"/>
            <a:ext cx="673100" cy="215900"/>
          </a:xfrm>
          <a:prstGeom prst="line">
            <a:avLst/>
          </a:prstGeom>
          <a:noFill/>
          <a:ln w="25400">
            <a:solidFill>
              <a:schemeClr val="tx2"/>
            </a:solidFill>
            <a:prstDash val="dash"/>
            <a:round/>
            <a:headEnd/>
            <a:tailEnd/>
          </a:ln>
          <a:effectLst/>
        </p:spPr>
        <p:txBody>
          <a:bodyPr wrap="none" anchor="ctr"/>
          <a:lstStyle/>
          <a:p>
            <a:endParaRPr lang="en-US">
              <a:effectLst/>
            </a:endParaRPr>
          </a:p>
        </p:txBody>
      </p:sp>
      <p:sp>
        <p:nvSpPr>
          <p:cNvPr id="156726" name="Line 54"/>
          <p:cNvSpPr>
            <a:spLocks noChangeShapeType="1"/>
          </p:cNvSpPr>
          <p:nvPr/>
        </p:nvSpPr>
        <p:spPr bwMode="auto">
          <a:xfrm flipH="1" flipV="1">
            <a:off x="622300" y="3308350"/>
            <a:ext cx="330200" cy="114300"/>
          </a:xfrm>
          <a:prstGeom prst="line">
            <a:avLst/>
          </a:prstGeom>
          <a:noFill/>
          <a:ln w="25400">
            <a:solidFill>
              <a:schemeClr val="tx2"/>
            </a:solidFill>
            <a:prstDash val="dash"/>
            <a:round/>
            <a:headEnd/>
            <a:tailEnd/>
          </a:ln>
          <a:effectLst/>
        </p:spPr>
        <p:txBody>
          <a:bodyPr wrap="none" anchor="ctr"/>
          <a:lstStyle/>
          <a:p>
            <a:endParaRPr lang="en-US">
              <a:effectLst/>
            </a:endParaRPr>
          </a:p>
        </p:txBody>
      </p:sp>
      <p:sp>
        <p:nvSpPr>
          <p:cNvPr id="156727" name="Line 55"/>
          <p:cNvSpPr>
            <a:spLocks noChangeShapeType="1"/>
          </p:cNvSpPr>
          <p:nvPr/>
        </p:nvSpPr>
        <p:spPr bwMode="auto">
          <a:xfrm flipH="1" flipV="1">
            <a:off x="1041400" y="3422650"/>
            <a:ext cx="635000" cy="203200"/>
          </a:xfrm>
          <a:prstGeom prst="line">
            <a:avLst/>
          </a:prstGeom>
          <a:noFill/>
          <a:ln w="25400">
            <a:solidFill>
              <a:schemeClr val="tx2"/>
            </a:solidFill>
            <a:prstDash val="dash"/>
            <a:round/>
            <a:headEnd/>
            <a:tailEnd/>
          </a:ln>
          <a:effectLst/>
        </p:spPr>
        <p:txBody>
          <a:bodyPr wrap="none" anchor="ctr"/>
          <a:lstStyle/>
          <a:p>
            <a:endParaRPr lang="en-US">
              <a:effectLst/>
            </a:endParaRPr>
          </a:p>
        </p:txBody>
      </p:sp>
      <p:sp>
        <p:nvSpPr>
          <p:cNvPr id="156728" name="Rectangle 56"/>
          <p:cNvSpPr>
            <a:spLocks noChangeArrowheads="1"/>
          </p:cNvSpPr>
          <p:nvPr/>
        </p:nvSpPr>
        <p:spPr bwMode="auto">
          <a:xfrm>
            <a:off x="2347913" y="3048000"/>
            <a:ext cx="2170467"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light source (LED)</a:t>
            </a:r>
          </a:p>
        </p:txBody>
      </p:sp>
      <p:sp>
        <p:nvSpPr>
          <p:cNvPr id="156729" name="Freeform 57"/>
          <p:cNvSpPr>
            <a:spLocks/>
          </p:cNvSpPr>
          <p:nvPr/>
        </p:nvSpPr>
        <p:spPr bwMode="auto">
          <a:xfrm>
            <a:off x="1905000" y="3244850"/>
            <a:ext cx="458788" cy="185738"/>
          </a:xfrm>
          <a:custGeom>
            <a:avLst/>
            <a:gdLst/>
            <a:ahLst/>
            <a:cxnLst>
              <a:cxn ang="0">
                <a:pos x="288" y="0"/>
              </a:cxn>
              <a:cxn ang="0">
                <a:pos x="0" y="0"/>
              </a:cxn>
              <a:cxn ang="0">
                <a:pos x="25" y="116"/>
              </a:cxn>
            </a:cxnLst>
            <a:rect l="0" t="0" r="r" b="b"/>
            <a:pathLst>
              <a:path w="289" h="117">
                <a:moveTo>
                  <a:pt x="288" y="0"/>
                </a:moveTo>
                <a:lnTo>
                  <a:pt x="0" y="0"/>
                </a:lnTo>
                <a:lnTo>
                  <a:pt x="25" y="116"/>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30" name="AutoShape 58"/>
          <p:cNvSpPr>
            <a:spLocks noChangeArrowheads="1"/>
          </p:cNvSpPr>
          <p:nvPr/>
        </p:nvSpPr>
        <p:spPr bwMode="auto">
          <a:xfrm rot="10260000" flipH="1">
            <a:off x="1914525" y="3394075"/>
            <a:ext cx="63500" cy="104775"/>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31" name="Arc 59"/>
          <p:cNvSpPr>
            <a:spLocks/>
          </p:cNvSpPr>
          <p:nvPr/>
        </p:nvSpPr>
        <p:spPr bwMode="auto">
          <a:xfrm>
            <a:off x="1758950" y="4167188"/>
            <a:ext cx="295275" cy="720725"/>
          </a:xfrm>
          <a:custGeom>
            <a:avLst/>
            <a:gdLst>
              <a:gd name="G0" fmla="+- 21600 0 0"/>
              <a:gd name="G1" fmla="+- 21600 0 0"/>
              <a:gd name="G2" fmla="+- 21600 0 0"/>
              <a:gd name="T0" fmla="*/ 13421 w 37165"/>
              <a:gd name="T1" fmla="*/ 41592 h 41592"/>
              <a:gd name="T2" fmla="*/ 37165 w 37165"/>
              <a:gd name="T3" fmla="*/ 6624 h 41592"/>
              <a:gd name="T4" fmla="*/ 21600 w 37165"/>
              <a:gd name="T5" fmla="*/ 21600 h 41592"/>
            </a:gdLst>
            <a:ahLst/>
            <a:cxnLst>
              <a:cxn ang="0">
                <a:pos x="T0" y="T1"/>
              </a:cxn>
              <a:cxn ang="0">
                <a:pos x="T2" y="T3"/>
              </a:cxn>
              <a:cxn ang="0">
                <a:pos x="T4" y="T5"/>
              </a:cxn>
            </a:cxnLst>
            <a:rect l="0" t="0" r="r" b="b"/>
            <a:pathLst>
              <a:path w="37165" h="41592" fill="none" extrusionOk="0">
                <a:moveTo>
                  <a:pt x="13421" y="41591"/>
                </a:moveTo>
                <a:cubicBezTo>
                  <a:pt x="5303" y="38270"/>
                  <a:pt x="0" y="30370"/>
                  <a:pt x="0" y="21600"/>
                </a:cubicBezTo>
                <a:cubicBezTo>
                  <a:pt x="0" y="9670"/>
                  <a:pt x="9670" y="0"/>
                  <a:pt x="21600" y="0"/>
                </a:cubicBezTo>
                <a:cubicBezTo>
                  <a:pt x="27473" y="-1"/>
                  <a:pt x="33093" y="2391"/>
                  <a:pt x="37165" y="6623"/>
                </a:cubicBezTo>
              </a:path>
              <a:path w="37165" h="41592" stroke="0" extrusionOk="0">
                <a:moveTo>
                  <a:pt x="13421" y="41591"/>
                </a:moveTo>
                <a:cubicBezTo>
                  <a:pt x="5303" y="38270"/>
                  <a:pt x="0" y="30370"/>
                  <a:pt x="0" y="21600"/>
                </a:cubicBezTo>
                <a:cubicBezTo>
                  <a:pt x="0" y="9670"/>
                  <a:pt x="9670" y="0"/>
                  <a:pt x="21600" y="0"/>
                </a:cubicBezTo>
                <a:cubicBezTo>
                  <a:pt x="27473" y="-1"/>
                  <a:pt x="33093" y="2391"/>
                  <a:pt x="37165" y="6623"/>
                </a:cubicBezTo>
                <a:lnTo>
                  <a:pt x="21600" y="21600"/>
                </a:lnTo>
                <a:close/>
              </a:path>
            </a:pathLst>
          </a:custGeom>
          <a:noFill/>
          <a:ln w="12700" cap="rnd">
            <a:solidFill>
              <a:schemeClr val="tx1"/>
            </a:solidFill>
            <a:round/>
            <a:headEnd type="triangle" w="med" len="med"/>
            <a:tailEnd/>
          </a:ln>
          <a:effectLst/>
        </p:spPr>
        <p:txBody>
          <a:bodyPr wrap="none" anchor="ctr"/>
          <a:lstStyle/>
          <a:p>
            <a:endParaRPr lang="en-US">
              <a:effectLst/>
            </a:endParaRPr>
          </a:p>
        </p:txBody>
      </p:sp>
      <p:sp>
        <p:nvSpPr>
          <p:cNvPr id="156732" name="Rectangle 60"/>
          <p:cNvSpPr>
            <a:spLocks noChangeArrowheads="1"/>
          </p:cNvSpPr>
          <p:nvPr/>
        </p:nvSpPr>
        <p:spPr bwMode="auto">
          <a:xfrm>
            <a:off x="1738313" y="4876800"/>
            <a:ext cx="1657506"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shaft rotation</a:t>
            </a:r>
          </a:p>
        </p:txBody>
      </p:sp>
      <p:sp>
        <p:nvSpPr>
          <p:cNvPr id="156733" name="Freeform 61"/>
          <p:cNvSpPr>
            <a:spLocks/>
          </p:cNvSpPr>
          <p:nvPr/>
        </p:nvSpPr>
        <p:spPr bwMode="auto">
          <a:xfrm>
            <a:off x="5529263" y="4149725"/>
            <a:ext cx="3243262" cy="301625"/>
          </a:xfrm>
          <a:custGeom>
            <a:avLst/>
            <a:gdLst/>
            <a:ahLst/>
            <a:cxnLst>
              <a:cxn ang="0">
                <a:pos x="0" y="186"/>
              </a:cxn>
              <a:cxn ang="0">
                <a:pos x="60" y="186"/>
              </a:cxn>
              <a:cxn ang="0">
                <a:pos x="60" y="2"/>
              </a:cxn>
              <a:cxn ang="0">
                <a:pos x="317" y="0"/>
              </a:cxn>
              <a:cxn ang="0">
                <a:pos x="317" y="186"/>
              </a:cxn>
              <a:cxn ang="0">
                <a:pos x="573" y="186"/>
              </a:cxn>
              <a:cxn ang="0">
                <a:pos x="573" y="0"/>
              </a:cxn>
              <a:cxn ang="0">
                <a:pos x="828" y="0"/>
              </a:cxn>
              <a:cxn ang="0">
                <a:pos x="828" y="189"/>
              </a:cxn>
              <a:cxn ang="0">
                <a:pos x="1085" y="188"/>
              </a:cxn>
              <a:cxn ang="0">
                <a:pos x="1085" y="2"/>
              </a:cxn>
              <a:cxn ang="0">
                <a:pos x="1341" y="0"/>
              </a:cxn>
              <a:cxn ang="0">
                <a:pos x="1341" y="189"/>
              </a:cxn>
              <a:cxn ang="0">
                <a:pos x="1598" y="189"/>
              </a:cxn>
              <a:cxn ang="0">
                <a:pos x="1598" y="0"/>
              </a:cxn>
              <a:cxn ang="0">
                <a:pos x="1854" y="0"/>
              </a:cxn>
              <a:cxn ang="0">
                <a:pos x="1854" y="186"/>
              </a:cxn>
              <a:cxn ang="0">
                <a:pos x="2042" y="188"/>
              </a:cxn>
            </a:cxnLst>
            <a:rect l="0" t="0" r="r" b="b"/>
            <a:pathLst>
              <a:path w="2043" h="190">
                <a:moveTo>
                  <a:pt x="0" y="186"/>
                </a:moveTo>
                <a:lnTo>
                  <a:pt x="60" y="186"/>
                </a:lnTo>
                <a:lnTo>
                  <a:pt x="60" y="2"/>
                </a:lnTo>
                <a:lnTo>
                  <a:pt x="317" y="0"/>
                </a:lnTo>
                <a:lnTo>
                  <a:pt x="317" y="186"/>
                </a:lnTo>
                <a:lnTo>
                  <a:pt x="573" y="186"/>
                </a:lnTo>
                <a:lnTo>
                  <a:pt x="573" y="0"/>
                </a:lnTo>
                <a:lnTo>
                  <a:pt x="828" y="0"/>
                </a:lnTo>
                <a:lnTo>
                  <a:pt x="828" y="189"/>
                </a:lnTo>
                <a:lnTo>
                  <a:pt x="1085" y="188"/>
                </a:lnTo>
                <a:lnTo>
                  <a:pt x="1085" y="2"/>
                </a:lnTo>
                <a:lnTo>
                  <a:pt x="1341" y="0"/>
                </a:lnTo>
                <a:lnTo>
                  <a:pt x="1341" y="189"/>
                </a:lnTo>
                <a:lnTo>
                  <a:pt x="1598" y="189"/>
                </a:lnTo>
                <a:lnTo>
                  <a:pt x="1598" y="0"/>
                </a:lnTo>
                <a:lnTo>
                  <a:pt x="1854" y="0"/>
                </a:lnTo>
                <a:lnTo>
                  <a:pt x="1854" y="186"/>
                </a:lnTo>
                <a:lnTo>
                  <a:pt x="2042" y="188"/>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34" name="Freeform 62"/>
          <p:cNvSpPr>
            <a:spLocks/>
          </p:cNvSpPr>
          <p:nvPr/>
        </p:nvSpPr>
        <p:spPr bwMode="auto">
          <a:xfrm>
            <a:off x="5637213" y="4683125"/>
            <a:ext cx="3243262" cy="301625"/>
          </a:xfrm>
          <a:custGeom>
            <a:avLst/>
            <a:gdLst/>
            <a:ahLst/>
            <a:cxnLst>
              <a:cxn ang="0">
                <a:pos x="0" y="188"/>
              </a:cxn>
              <a:cxn ang="0">
                <a:pos x="124" y="186"/>
              </a:cxn>
              <a:cxn ang="0">
                <a:pos x="124" y="2"/>
              </a:cxn>
              <a:cxn ang="0">
                <a:pos x="381" y="0"/>
              </a:cxn>
              <a:cxn ang="0">
                <a:pos x="381" y="186"/>
              </a:cxn>
              <a:cxn ang="0">
                <a:pos x="637" y="186"/>
              </a:cxn>
              <a:cxn ang="0">
                <a:pos x="637" y="0"/>
              </a:cxn>
              <a:cxn ang="0">
                <a:pos x="892" y="0"/>
              </a:cxn>
              <a:cxn ang="0">
                <a:pos x="892" y="189"/>
              </a:cxn>
              <a:cxn ang="0">
                <a:pos x="1149" y="188"/>
              </a:cxn>
              <a:cxn ang="0">
                <a:pos x="1149" y="2"/>
              </a:cxn>
              <a:cxn ang="0">
                <a:pos x="1405" y="0"/>
              </a:cxn>
              <a:cxn ang="0">
                <a:pos x="1405" y="189"/>
              </a:cxn>
              <a:cxn ang="0">
                <a:pos x="1662" y="189"/>
              </a:cxn>
              <a:cxn ang="0">
                <a:pos x="1662" y="0"/>
              </a:cxn>
              <a:cxn ang="0">
                <a:pos x="1918" y="0"/>
              </a:cxn>
              <a:cxn ang="0">
                <a:pos x="1918" y="186"/>
              </a:cxn>
              <a:cxn ang="0">
                <a:pos x="2042" y="186"/>
              </a:cxn>
            </a:cxnLst>
            <a:rect l="0" t="0" r="r" b="b"/>
            <a:pathLst>
              <a:path w="2043" h="190">
                <a:moveTo>
                  <a:pt x="0" y="188"/>
                </a:moveTo>
                <a:lnTo>
                  <a:pt x="124" y="186"/>
                </a:lnTo>
                <a:lnTo>
                  <a:pt x="124" y="2"/>
                </a:lnTo>
                <a:lnTo>
                  <a:pt x="381" y="0"/>
                </a:lnTo>
                <a:lnTo>
                  <a:pt x="381" y="186"/>
                </a:lnTo>
                <a:lnTo>
                  <a:pt x="637" y="186"/>
                </a:lnTo>
                <a:lnTo>
                  <a:pt x="637" y="0"/>
                </a:lnTo>
                <a:lnTo>
                  <a:pt x="892" y="0"/>
                </a:lnTo>
                <a:lnTo>
                  <a:pt x="892" y="189"/>
                </a:lnTo>
                <a:lnTo>
                  <a:pt x="1149" y="188"/>
                </a:lnTo>
                <a:lnTo>
                  <a:pt x="1149" y="2"/>
                </a:lnTo>
                <a:lnTo>
                  <a:pt x="1405" y="0"/>
                </a:lnTo>
                <a:lnTo>
                  <a:pt x="1405" y="189"/>
                </a:lnTo>
                <a:lnTo>
                  <a:pt x="1662" y="189"/>
                </a:lnTo>
                <a:lnTo>
                  <a:pt x="1662" y="0"/>
                </a:lnTo>
                <a:lnTo>
                  <a:pt x="1918" y="0"/>
                </a:lnTo>
                <a:lnTo>
                  <a:pt x="1918" y="186"/>
                </a:lnTo>
                <a:lnTo>
                  <a:pt x="2042" y="186"/>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6735" name="Rectangle 63"/>
          <p:cNvSpPr>
            <a:spLocks noChangeArrowheads="1"/>
          </p:cNvSpPr>
          <p:nvPr/>
        </p:nvSpPr>
        <p:spPr bwMode="auto">
          <a:xfrm>
            <a:off x="4557713" y="4102100"/>
            <a:ext cx="777875" cy="36353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Ch. A</a:t>
            </a:r>
          </a:p>
        </p:txBody>
      </p:sp>
      <p:sp>
        <p:nvSpPr>
          <p:cNvPr id="156736" name="Rectangle 64"/>
          <p:cNvSpPr>
            <a:spLocks noChangeArrowheads="1"/>
          </p:cNvSpPr>
          <p:nvPr/>
        </p:nvSpPr>
        <p:spPr bwMode="auto">
          <a:xfrm>
            <a:off x="4557713" y="4660900"/>
            <a:ext cx="785472"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Ch. B</a:t>
            </a:r>
          </a:p>
        </p:txBody>
      </p:sp>
      <p:sp>
        <p:nvSpPr>
          <p:cNvPr id="156737" name="Rectangle 65"/>
          <p:cNvSpPr>
            <a:spLocks noChangeArrowheads="1"/>
          </p:cNvSpPr>
          <p:nvPr/>
        </p:nvSpPr>
        <p:spPr bwMode="auto">
          <a:xfrm>
            <a:off x="4557713" y="5562600"/>
            <a:ext cx="4517263"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solidFill>
                  <a:schemeClr val="tx2"/>
                </a:solidFill>
                <a:effectLst/>
                <a:latin typeface="Arial" charset="0"/>
              </a:rPr>
              <a:t>Quadrature Output from Photo Sensors</a:t>
            </a:r>
          </a:p>
        </p:txBody>
      </p:sp>
      <p:sp>
        <p:nvSpPr>
          <p:cNvPr id="156738" name="Line 66"/>
          <p:cNvSpPr>
            <a:spLocks noChangeShapeType="1"/>
          </p:cNvSpPr>
          <p:nvPr/>
        </p:nvSpPr>
        <p:spPr bwMode="auto">
          <a:xfrm>
            <a:off x="6032500" y="3556000"/>
            <a:ext cx="0" cy="558800"/>
          </a:xfrm>
          <a:prstGeom prst="line">
            <a:avLst/>
          </a:prstGeom>
          <a:noFill/>
          <a:ln w="12700">
            <a:solidFill>
              <a:schemeClr val="tx1"/>
            </a:solidFill>
            <a:prstDash val="dash"/>
            <a:round/>
            <a:headEnd/>
            <a:tailEnd/>
          </a:ln>
          <a:effectLst/>
        </p:spPr>
        <p:txBody>
          <a:bodyPr wrap="none" anchor="ctr"/>
          <a:lstStyle/>
          <a:p>
            <a:endParaRPr lang="en-US">
              <a:effectLst/>
            </a:endParaRPr>
          </a:p>
        </p:txBody>
      </p:sp>
      <p:sp>
        <p:nvSpPr>
          <p:cNvPr id="156739" name="Line 67"/>
          <p:cNvSpPr>
            <a:spLocks noChangeShapeType="1"/>
          </p:cNvSpPr>
          <p:nvPr/>
        </p:nvSpPr>
        <p:spPr bwMode="auto">
          <a:xfrm>
            <a:off x="6845300" y="3556000"/>
            <a:ext cx="0" cy="558800"/>
          </a:xfrm>
          <a:prstGeom prst="line">
            <a:avLst/>
          </a:prstGeom>
          <a:noFill/>
          <a:ln w="12700">
            <a:solidFill>
              <a:schemeClr val="tx1"/>
            </a:solidFill>
            <a:prstDash val="dash"/>
            <a:round/>
            <a:headEnd/>
            <a:tailEnd/>
          </a:ln>
          <a:effectLst/>
        </p:spPr>
        <p:txBody>
          <a:bodyPr wrap="none" anchor="ctr"/>
          <a:lstStyle/>
          <a:p>
            <a:endParaRPr lang="en-US">
              <a:effectLst/>
            </a:endParaRPr>
          </a:p>
        </p:txBody>
      </p:sp>
      <p:sp>
        <p:nvSpPr>
          <p:cNvPr id="156740" name="Line 68"/>
          <p:cNvSpPr>
            <a:spLocks noChangeShapeType="1"/>
          </p:cNvSpPr>
          <p:nvPr/>
        </p:nvSpPr>
        <p:spPr bwMode="auto">
          <a:xfrm>
            <a:off x="6096000" y="3625850"/>
            <a:ext cx="673100" cy="0"/>
          </a:xfrm>
          <a:prstGeom prst="line">
            <a:avLst/>
          </a:prstGeom>
          <a:noFill/>
          <a:ln w="12700">
            <a:solidFill>
              <a:schemeClr val="tx1"/>
            </a:solidFill>
            <a:round/>
            <a:headEnd/>
            <a:tailEnd/>
          </a:ln>
          <a:effectLst/>
        </p:spPr>
        <p:txBody>
          <a:bodyPr wrap="none" anchor="ctr"/>
          <a:lstStyle/>
          <a:p>
            <a:endParaRPr lang="en-US">
              <a:effectLst/>
            </a:endParaRPr>
          </a:p>
        </p:txBody>
      </p:sp>
      <p:sp useBgFill="1">
        <p:nvSpPr>
          <p:cNvPr id="156741" name="Rectangle 69"/>
          <p:cNvSpPr>
            <a:spLocks noChangeArrowheads="1"/>
          </p:cNvSpPr>
          <p:nvPr/>
        </p:nvSpPr>
        <p:spPr bwMode="auto">
          <a:xfrm>
            <a:off x="6272213" y="3454400"/>
            <a:ext cx="314325" cy="393700"/>
          </a:xfrm>
          <a:prstGeom prst="rect">
            <a:avLst/>
          </a:prstGeom>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Symbol" pitchFamily="18" charset="2"/>
              </a:rPr>
              <a:t></a:t>
            </a:r>
          </a:p>
        </p:txBody>
      </p:sp>
      <p:sp>
        <p:nvSpPr>
          <p:cNvPr id="156742" name="AutoShape 70"/>
          <p:cNvSpPr>
            <a:spLocks noChangeArrowheads="1"/>
          </p:cNvSpPr>
          <p:nvPr/>
        </p:nvSpPr>
        <p:spPr bwMode="auto">
          <a:xfrm rot="16200000">
            <a:off x="6070600" y="3578226"/>
            <a:ext cx="53975" cy="9525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43" name="AutoShape 71"/>
          <p:cNvSpPr>
            <a:spLocks noChangeArrowheads="1"/>
          </p:cNvSpPr>
          <p:nvPr/>
        </p:nvSpPr>
        <p:spPr bwMode="auto">
          <a:xfrm rot="5400000">
            <a:off x="6750050" y="3578226"/>
            <a:ext cx="53975" cy="9525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44" name="Line 72"/>
          <p:cNvSpPr>
            <a:spLocks noChangeShapeType="1"/>
          </p:cNvSpPr>
          <p:nvPr/>
        </p:nvSpPr>
        <p:spPr bwMode="auto">
          <a:xfrm flipV="1">
            <a:off x="7467600" y="2913063"/>
            <a:ext cx="0" cy="1765300"/>
          </a:xfrm>
          <a:prstGeom prst="line">
            <a:avLst/>
          </a:prstGeom>
          <a:noFill/>
          <a:ln w="12700">
            <a:solidFill>
              <a:schemeClr val="tx1"/>
            </a:solidFill>
            <a:prstDash val="dash"/>
            <a:round/>
            <a:headEnd/>
            <a:tailEnd/>
          </a:ln>
          <a:effectLst/>
        </p:spPr>
        <p:txBody>
          <a:bodyPr wrap="none" anchor="ctr"/>
          <a:lstStyle/>
          <a:p>
            <a:endParaRPr lang="en-US">
              <a:effectLst/>
            </a:endParaRPr>
          </a:p>
        </p:txBody>
      </p:sp>
      <p:sp>
        <p:nvSpPr>
          <p:cNvPr id="156745" name="Line 73"/>
          <p:cNvSpPr>
            <a:spLocks noChangeShapeType="1"/>
          </p:cNvSpPr>
          <p:nvPr/>
        </p:nvSpPr>
        <p:spPr bwMode="auto">
          <a:xfrm flipV="1">
            <a:off x="7251700" y="2921000"/>
            <a:ext cx="0" cy="2057400"/>
          </a:xfrm>
          <a:prstGeom prst="line">
            <a:avLst/>
          </a:prstGeom>
          <a:noFill/>
          <a:ln w="12700">
            <a:solidFill>
              <a:schemeClr val="tx1"/>
            </a:solidFill>
            <a:prstDash val="dash"/>
            <a:round/>
            <a:headEnd/>
            <a:tailEnd/>
          </a:ln>
          <a:effectLst/>
        </p:spPr>
        <p:txBody>
          <a:bodyPr wrap="none" anchor="ctr"/>
          <a:lstStyle/>
          <a:p>
            <a:endParaRPr lang="en-US">
              <a:effectLst/>
            </a:endParaRPr>
          </a:p>
        </p:txBody>
      </p:sp>
      <p:sp>
        <p:nvSpPr>
          <p:cNvPr id="156746" name="AutoShape 74"/>
          <p:cNvSpPr>
            <a:spLocks noChangeArrowheads="1"/>
          </p:cNvSpPr>
          <p:nvPr/>
        </p:nvSpPr>
        <p:spPr bwMode="auto">
          <a:xfrm rot="16200000">
            <a:off x="7507287" y="2892426"/>
            <a:ext cx="53975" cy="9525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47" name="AutoShape 75"/>
          <p:cNvSpPr>
            <a:spLocks noChangeArrowheads="1"/>
          </p:cNvSpPr>
          <p:nvPr/>
        </p:nvSpPr>
        <p:spPr bwMode="auto">
          <a:xfrm rot="5400000" flipH="1">
            <a:off x="7140575" y="2890838"/>
            <a:ext cx="53975" cy="9525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effectLst/>
            </a:endParaRPr>
          </a:p>
        </p:txBody>
      </p:sp>
      <p:sp>
        <p:nvSpPr>
          <p:cNvPr id="156748" name="Line 76"/>
          <p:cNvSpPr>
            <a:spLocks noChangeShapeType="1"/>
          </p:cNvSpPr>
          <p:nvPr/>
        </p:nvSpPr>
        <p:spPr bwMode="auto">
          <a:xfrm>
            <a:off x="7556500" y="2940050"/>
            <a:ext cx="292100"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49" name="Line 77"/>
          <p:cNvSpPr>
            <a:spLocks noChangeShapeType="1"/>
          </p:cNvSpPr>
          <p:nvPr/>
        </p:nvSpPr>
        <p:spPr bwMode="auto">
          <a:xfrm>
            <a:off x="6864350" y="2940050"/>
            <a:ext cx="292100" cy="0"/>
          </a:xfrm>
          <a:prstGeom prst="line">
            <a:avLst/>
          </a:prstGeom>
          <a:noFill/>
          <a:ln w="12700">
            <a:solidFill>
              <a:schemeClr val="tx1"/>
            </a:solidFill>
            <a:round/>
            <a:headEnd/>
            <a:tailEnd/>
          </a:ln>
          <a:effectLst/>
        </p:spPr>
        <p:txBody>
          <a:bodyPr wrap="none" anchor="ctr"/>
          <a:lstStyle/>
          <a:p>
            <a:endParaRPr lang="en-US">
              <a:effectLst/>
            </a:endParaRPr>
          </a:p>
        </p:txBody>
      </p:sp>
      <p:sp>
        <p:nvSpPr>
          <p:cNvPr id="156750" name="Rectangle 78"/>
          <p:cNvSpPr>
            <a:spLocks noChangeArrowheads="1"/>
          </p:cNvSpPr>
          <p:nvPr/>
        </p:nvSpPr>
        <p:spPr bwMode="auto">
          <a:xfrm>
            <a:off x="7118350" y="2549525"/>
            <a:ext cx="508153"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Symbol" pitchFamily="18" charset="2"/>
              </a:rPr>
              <a:t></a:t>
            </a:r>
            <a:r>
              <a:rPr lang="en-US" sz="1800">
                <a:effectLst/>
                <a:latin typeface="Arial" charset="0"/>
              </a:rPr>
              <a:t>/4</a:t>
            </a:r>
          </a:p>
        </p:txBody>
      </p:sp>
      <p:sp>
        <p:nvSpPr>
          <p:cNvPr id="156751" name="Rectangle 79"/>
          <p:cNvSpPr>
            <a:spLocks noChangeArrowheads="1"/>
          </p:cNvSpPr>
          <p:nvPr/>
        </p:nvSpPr>
        <p:spPr bwMode="auto">
          <a:xfrm>
            <a:off x="188913" y="5562600"/>
            <a:ext cx="3311805"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solidFill>
                  <a:schemeClr val="tx2"/>
                </a:solidFill>
                <a:effectLst/>
                <a:latin typeface="Arial" charset="0"/>
              </a:rPr>
              <a:t>Incremental Optical Encoder</a:t>
            </a:r>
          </a:p>
        </p:txBody>
      </p:sp>
      <p:sp>
        <p:nvSpPr>
          <p:cNvPr id="156752" name="Line 80"/>
          <p:cNvSpPr>
            <a:spLocks noChangeShapeType="1"/>
          </p:cNvSpPr>
          <p:nvPr/>
        </p:nvSpPr>
        <p:spPr bwMode="auto">
          <a:xfrm flipH="1">
            <a:off x="5537200" y="4978400"/>
            <a:ext cx="152400" cy="0"/>
          </a:xfrm>
          <a:prstGeom prst="line">
            <a:avLst/>
          </a:prstGeom>
          <a:noFill/>
          <a:ln w="12700">
            <a:solidFill>
              <a:schemeClr val="tx1"/>
            </a:solidFill>
            <a:round/>
            <a:headEnd type="none" w="sm" len="sm"/>
            <a:tailEnd type="none" w="sm" len="sm"/>
          </a:ln>
          <a:effectLst/>
        </p:spPr>
        <p:txBody>
          <a:bodyPr wrap="none" anchor="ctr"/>
          <a:lstStyle/>
          <a:p>
            <a:endParaRPr lang="en-US">
              <a:effectLst/>
            </a:endParaRPr>
          </a:p>
        </p:txBody>
      </p:sp>
      <p:sp>
        <p:nvSpPr>
          <p:cNvPr id="156753" name="Line 81"/>
          <p:cNvSpPr>
            <a:spLocks noChangeShapeType="1"/>
          </p:cNvSpPr>
          <p:nvPr/>
        </p:nvSpPr>
        <p:spPr bwMode="auto">
          <a:xfrm>
            <a:off x="8718550" y="4445000"/>
            <a:ext cx="152400" cy="0"/>
          </a:xfrm>
          <a:prstGeom prst="line">
            <a:avLst/>
          </a:prstGeom>
          <a:noFill/>
          <a:ln w="12700">
            <a:solidFill>
              <a:schemeClr val="tx1"/>
            </a:solidFill>
            <a:round/>
            <a:headEnd type="none" w="sm" len="sm"/>
            <a:tailEnd type="none" w="sm" len="sm"/>
          </a:ln>
          <a:effectLst/>
        </p:spPr>
        <p:txBody>
          <a:bodyPr wrap="none" anchor="ctr"/>
          <a:lstStyle/>
          <a:p>
            <a:endParaRPr lang="en-US">
              <a:effectLst/>
            </a:endParaRPr>
          </a:p>
        </p:txBody>
      </p:sp>
    </p:spTree>
    <p:custDataLst>
      <p:tags r:id="rId1"/>
    </p:custDataLst>
    <p:extLst>
      <p:ext uri="{BB962C8B-B14F-4D97-AF65-F5344CB8AC3E}">
        <p14:creationId xmlns:p14="http://schemas.microsoft.com/office/powerpoint/2010/main" val="112850942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0" y="228600"/>
            <a:ext cx="9067800" cy="762000"/>
          </a:xfrm>
          <a:noFill/>
          <a:ln/>
        </p:spPr>
        <p:txBody>
          <a:bodyPr lIns="90488" tIns="44450" rIns="90488" bIns="44450" anchor="ctr">
            <a:noAutofit/>
          </a:bodyPr>
          <a:lstStyle/>
          <a:p>
            <a:pPr>
              <a:lnSpc>
                <a:spcPct val="80000"/>
              </a:lnSpc>
            </a:pPr>
            <a:r>
              <a:rPr lang="en-US" dirty="0"/>
              <a:t>How is Position Determined from </a:t>
            </a:r>
            <a:r>
              <a:rPr lang="en-US" dirty="0" err="1"/>
              <a:t>Quadrature</a:t>
            </a:r>
            <a:r>
              <a:rPr lang="en-US" dirty="0"/>
              <a:t> Signals?</a:t>
            </a:r>
          </a:p>
        </p:txBody>
      </p:sp>
      <p:sp>
        <p:nvSpPr>
          <p:cNvPr id="157699" name="Rectangle 3"/>
          <p:cNvSpPr>
            <a:spLocks noChangeArrowheads="1"/>
          </p:cNvSpPr>
          <p:nvPr/>
        </p:nvSpPr>
        <p:spPr bwMode="auto">
          <a:xfrm>
            <a:off x="301625" y="3949700"/>
            <a:ext cx="8445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Ch. A</a:t>
            </a:r>
          </a:p>
        </p:txBody>
      </p:sp>
      <p:sp>
        <p:nvSpPr>
          <p:cNvPr id="157700" name="Rectangle 4"/>
          <p:cNvSpPr>
            <a:spLocks noChangeArrowheads="1"/>
          </p:cNvSpPr>
          <p:nvPr/>
        </p:nvSpPr>
        <p:spPr bwMode="auto">
          <a:xfrm>
            <a:off x="301625" y="4813300"/>
            <a:ext cx="852799" cy="39754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Ch. B</a:t>
            </a:r>
          </a:p>
        </p:txBody>
      </p:sp>
      <p:sp>
        <p:nvSpPr>
          <p:cNvPr id="157701" name="Line 5"/>
          <p:cNvSpPr>
            <a:spLocks noChangeShapeType="1"/>
          </p:cNvSpPr>
          <p:nvPr/>
        </p:nvSpPr>
        <p:spPr bwMode="auto">
          <a:xfrm flipV="1">
            <a:off x="1849438" y="2827338"/>
            <a:ext cx="0" cy="3040062"/>
          </a:xfrm>
          <a:prstGeom prst="line">
            <a:avLst/>
          </a:prstGeom>
          <a:noFill/>
          <a:ln w="12700">
            <a:solidFill>
              <a:schemeClr val="tx1"/>
            </a:solidFill>
            <a:prstDash val="lgDash"/>
            <a:round/>
            <a:headEnd/>
            <a:tailEnd/>
          </a:ln>
          <a:effectLst/>
        </p:spPr>
        <p:txBody>
          <a:bodyPr wrap="none" anchor="ctr"/>
          <a:lstStyle/>
          <a:p>
            <a:endParaRPr lang="en-US">
              <a:effectLst/>
            </a:endParaRPr>
          </a:p>
        </p:txBody>
      </p:sp>
      <p:sp>
        <p:nvSpPr>
          <p:cNvPr id="157702" name="Line 6"/>
          <p:cNvSpPr>
            <a:spLocks noChangeShapeType="1"/>
          </p:cNvSpPr>
          <p:nvPr/>
        </p:nvSpPr>
        <p:spPr bwMode="auto">
          <a:xfrm flipV="1">
            <a:off x="2165350" y="3132138"/>
            <a:ext cx="0" cy="2755900"/>
          </a:xfrm>
          <a:prstGeom prst="line">
            <a:avLst/>
          </a:prstGeom>
          <a:noFill/>
          <a:ln w="12700">
            <a:solidFill>
              <a:schemeClr val="tx1"/>
            </a:solidFill>
            <a:prstDash val="lgDash"/>
            <a:round/>
            <a:headEnd/>
            <a:tailEnd/>
          </a:ln>
          <a:effectLst/>
        </p:spPr>
        <p:txBody>
          <a:bodyPr wrap="none" anchor="ctr"/>
          <a:lstStyle/>
          <a:p>
            <a:endParaRPr lang="en-US">
              <a:effectLst/>
            </a:endParaRPr>
          </a:p>
        </p:txBody>
      </p:sp>
      <p:sp>
        <p:nvSpPr>
          <p:cNvPr id="157703" name="Line 7"/>
          <p:cNvSpPr>
            <a:spLocks noChangeShapeType="1"/>
          </p:cNvSpPr>
          <p:nvPr/>
        </p:nvSpPr>
        <p:spPr bwMode="auto">
          <a:xfrm flipV="1">
            <a:off x="2470150" y="2827338"/>
            <a:ext cx="0" cy="3040062"/>
          </a:xfrm>
          <a:prstGeom prst="line">
            <a:avLst/>
          </a:prstGeom>
          <a:noFill/>
          <a:ln w="12700">
            <a:solidFill>
              <a:schemeClr val="tx1"/>
            </a:solidFill>
            <a:prstDash val="lgDash"/>
            <a:round/>
            <a:headEnd/>
            <a:tailEnd/>
          </a:ln>
          <a:effectLst/>
        </p:spPr>
        <p:txBody>
          <a:bodyPr wrap="none" anchor="ctr"/>
          <a:lstStyle/>
          <a:p>
            <a:endParaRPr lang="en-US">
              <a:effectLst/>
            </a:endParaRPr>
          </a:p>
        </p:txBody>
      </p:sp>
      <p:sp>
        <p:nvSpPr>
          <p:cNvPr id="157704" name="Line 8"/>
          <p:cNvSpPr>
            <a:spLocks noChangeShapeType="1"/>
          </p:cNvSpPr>
          <p:nvPr/>
        </p:nvSpPr>
        <p:spPr bwMode="auto">
          <a:xfrm flipV="1">
            <a:off x="2770188" y="3132138"/>
            <a:ext cx="0" cy="2755900"/>
          </a:xfrm>
          <a:prstGeom prst="line">
            <a:avLst/>
          </a:prstGeom>
          <a:noFill/>
          <a:ln w="12700">
            <a:solidFill>
              <a:schemeClr val="tx1"/>
            </a:solidFill>
            <a:prstDash val="lgDash"/>
            <a:round/>
            <a:headEnd/>
            <a:tailEnd/>
          </a:ln>
          <a:effectLst/>
        </p:spPr>
        <p:txBody>
          <a:bodyPr wrap="none" anchor="ctr"/>
          <a:lstStyle/>
          <a:p>
            <a:endParaRPr lang="en-US">
              <a:effectLst/>
            </a:endParaRPr>
          </a:p>
        </p:txBody>
      </p:sp>
      <p:sp>
        <p:nvSpPr>
          <p:cNvPr id="157705" name="Rectangle 9"/>
          <p:cNvSpPr>
            <a:spLocks noChangeArrowheads="1"/>
          </p:cNvSpPr>
          <p:nvPr/>
        </p:nvSpPr>
        <p:spPr bwMode="auto">
          <a:xfrm>
            <a:off x="1555750" y="2433638"/>
            <a:ext cx="593112"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(00)</a:t>
            </a:r>
          </a:p>
        </p:txBody>
      </p:sp>
      <p:sp>
        <p:nvSpPr>
          <p:cNvPr id="157706" name="Rectangle 10"/>
          <p:cNvSpPr>
            <a:spLocks noChangeArrowheads="1"/>
          </p:cNvSpPr>
          <p:nvPr/>
        </p:nvSpPr>
        <p:spPr bwMode="auto">
          <a:xfrm>
            <a:off x="2163763" y="2446338"/>
            <a:ext cx="587375" cy="36353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(11)</a:t>
            </a:r>
          </a:p>
        </p:txBody>
      </p:sp>
      <p:sp>
        <p:nvSpPr>
          <p:cNvPr id="157707" name="Rectangle 11"/>
          <p:cNvSpPr>
            <a:spLocks noChangeArrowheads="1"/>
          </p:cNvSpPr>
          <p:nvPr/>
        </p:nvSpPr>
        <p:spPr bwMode="auto">
          <a:xfrm>
            <a:off x="1858963" y="2789238"/>
            <a:ext cx="593112"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(10)</a:t>
            </a:r>
          </a:p>
        </p:txBody>
      </p:sp>
      <p:sp>
        <p:nvSpPr>
          <p:cNvPr id="157708" name="Rectangle 12"/>
          <p:cNvSpPr>
            <a:spLocks noChangeArrowheads="1"/>
          </p:cNvSpPr>
          <p:nvPr/>
        </p:nvSpPr>
        <p:spPr bwMode="auto">
          <a:xfrm>
            <a:off x="2446338" y="2789238"/>
            <a:ext cx="593112"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(01)</a:t>
            </a:r>
          </a:p>
        </p:txBody>
      </p:sp>
      <p:sp>
        <p:nvSpPr>
          <p:cNvPr id="157709" name="Freeform 13"/>
          <p:cNvSpPr>
            <a:spLocks/>
          </p:cNvSpPr>
          <p:nvPr/>
        </p:nvSpPr>
        <p:spPr bwMode="auto">
          <a:xfrm>
            <a:off x="1389063" y="3900488"/>
            <a:ext cx="1692275" cy="533400"/>
          </a:xfrm>
          <a:custGeom>
            <a:avLst/>
            <a:gdLst/>
            <a:ahLst/>
            <a:cxnLst>
              <a:cxn ang="0">
                <a:pos x="0" y="336"/>
              </a:cxn>
              <a:cxn ang="0">
                <a:pos x="384" y="336"/>
              </a:cxn>
              <a:cxn ang="0">
                <a:pos x="384" y="0"/>
              </a:cxn>
              <a:cxn ang="0">
                <a:pos x="768" y="0"/>
              </a:cxn>
              <a:cxn ang="0">
                <a:pos x="768" y="336"/>
              </a:cxn>
              <a:cxn ang="0">
                <a:pos x="1066" y="336"/>
              </a:cxn>
            </a:cxnLst>
            <a:rect l="0" t="0" r="r" b="b"/>
            <a:pathLst>
              <a:path w="1066" h="336">
                <a:moveTo>
                  <a:pt x="0" y="336"/>
                </a:moveTo>
                <a:lnTo>
                  <a:pt x="384" y="336"/>
                </a:lnTo>
                <a:lnTo>
                  <a:pt x="384" y="0"/>
                </a:lnTo>
                <a:lnTo>
                  <a:pt x="768" y="0"/>
                </a:lnTo>
                <a:lnTo>
                  <a:pt x="768" y="336"/>
                </a:lnTo>
                <a:lnTo>
                  <a:pt x="1066" y="336"/>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7710" name="Freeform 14"/>
          <p:cNvSpPr>
            <a:spLocks/>
          </p:cNvSpPr>
          <p:nvPr/>
        </p:nvSpPr>
        <p:spPr bwMode="auto">
          <a:xfrm>
            <a:off x="1393825" y="4814888"/>
            <a:ext cx="1670050" cy="533400"/>
          </a:xfrm>
          <a:custGeom>
            <a:avLst/>
            <a:gdLst/>
            <a:ahLst/>
            <a:cxnLst>
              <a:cxn ang="0">
                <a:pos x="1052" y="336"/>
              </a:cxn>
              <a:cxn ang="0">
                <a:pos x="956" y="336"/>
              </a:cxn>
              <a:cxn ang="0">
                <a:pos x="956" y="0"/>
              </a:cxn>
              <a:cxn ang="0">
                <a:pos x="572" y="0"/>
              </a:cxn>
              <a:cxn ang="0">
                <a:pos x="572" y="336"/>
              </a:cxn>
              <a:cxn ang="0">
                <a:pos x="188" y="336"/>
              </a:cxn>
              <a:cxn ang="0">
                <a:pos x="188" y="0"/>
              </a:cxn>
              <a:cxn ang="0">
                <a:pos x="0" y="0"/>
              </a:cxn>
            </a:cxnLst>
            <a:rect l="0" t="0" r="r" b="b"/>
            <a:pathLst>
              <a:path w="1052" h="336">
                <a:moveTo>
                  <a:pt x="1052" y="336"/>
                </a:moveTo>
                <a:lnTo>
                  <a:pt x="956" y="336"/>
                </a:lnTo>
                <a:lnTo>
                  <a:pt x="956" y="0"/>
                </a:lnTo>
                <a:lnTo>
                  <a:pt x="572" y="0"/>
                </a:lnTo>
                <a:lnTo>
                  <a:pt x="572" y="336"/>
                </a:lnTo>
                <a:lnTo>
                  <a:pt x="188" y="336"/>
                </a:lnTo>
                <a:lnTo>
                  <a:pt x="188" y="0"/>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157711" name="Rectangle 15"/>
          <p:cNvSpPr>
            <a:spLocks noChangeArrowheads="1"/>
          </p:cNvSpPr>
          <p:nvPr/>
        </p:nvSpPr>
        <p:spPr bwMode="auto">
          <a:xfrm>
            <a:off x="536575" y="2686050"/>
            <a:ext cx="932949" cy="366767"/>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800">
                <a:effectLst/>
                <a:latin typeface="Arial" charset="0"/>
              </a:rPr>
              <a:t>(A,B) =</a:t>
            </a:r>
          </a:p>
        </p:txBody>
      </p:sp>
      <p:grpSp>
        <p:nvGrpSpPr>
          <p:cNvPr id="157712" name="Group 16"/>
          <p:cNvGrpSpPr>
            <a:grpSpLocks/>
          </p:cNvGrpSpPr>
          <p:nvPr/>
        </p:nvGrpSpPr>
        <p:grpSpPr bwMode="auto">
          <a:xfrm>
            <a:off x="4665663" y="2573338"/>
            <a:ext cx="3187700" cy="3263900"/>
            <a:chOff x="2884" y="1900"/>
            <a:chExt cx="2008" cy="2056"/>
          </a:xfrm>
        </p:grpSpPr>
        <p:grpSp>
          <p:nvGrpSpPr>
            <p:cNvPr id="157713" name="Group 17"/>
            <p:cNvGrpSpPr>
              <a:grpSpLocks/>
            </p:cNvGrpSpPr>
            <p:nvPr/>
          </p:nvGrpSpPr>
          <p:grpSpPr bwMode="auto">
            <a:xfrm>
              <a:off x="2884" y="2764"/>
              <a:ext cx="328" cy="328"/>
              <a:chOff x="2884" y="2764"/>
              <a:chExt cx="328" cy="328"/>
            </a:xfrm>
          </p:grpSpPr>
          <p:sp>
            <p:nvSpPr>
              <p:cNvPr id="157714" name="Oval 18"/>
              <p:cNvSpPr>
                <a:spLocks noChangeArrowheads="1"/>
              </p:cNvSpPr>
              <p:nvPr/>
            </p:nvSpPr>
            <p:spPr bwMode="auto">
              <a:xfrm>
                <a:off x="2884" y="2764"/>
                <a:ext cx="328" cy="328"/>
              </a:xfrm>
              <a:prstGeom prst="ellipse">
                <a:avLst/>
              </a:prstGeom>
              <a:solidFill>
                <a:schemeClr val="accent1"/>
              </a:solidFill>
              <a:ln w="12700">
                <a:solidFill>
                  <a:schemeClr val="tx1"/>
                </a:solidFill>
                <a:round/>
                <a:headEnd/>
                <a:tailEnd/>
              </a:ln>
              <a:effectLst/>
            </p:spPr>
            <p:txBody>
              <a:bodyPr wrap="none" anchor="ctr"/>
              <a:lstStyle/>
              <a:p>
                <a:endParaRPr lang="en-US">
                  <a:effectLst/>
                </a:endParaRPr>
              </a:p>
            </p:txBody>
          </p:sp>
          <p:sp>
            <p:nvSpPr>
              <p:cNvPr id="157715" name="Rectangle 19"/>
              <p:cNvSpPr>
                <a:spLocks noChangeArrowheads="1"/>
              </p:cNvSpPr>
              <p:nvPr/>
            </p:nvSpPr>
            <p:spPr bwMode="auto">
              <a:xfrm>
                <a:off x="2895" y="2791"/>
                <a:ext cx="295" cy="25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00</a:t>
                </a:r>
              </a:p>
            </p:txBody>
          </p:sp>
        </p:grpSp>
        <p:grpSp>
          <p:nvGrpSpPr>
            <p:cNvPr id="157716" name="Group 20"/>
            <p:cNvGrpSpPr>
              <a:grpSpLocks/>
            </p:cNvGrpSpPr>
            <p:nvPr/>
          </p:nvGrpSpPr>
          <p:grpSpPr bwMode="auto">
            <a:xfrm>
              <a:off x="3724" y="3628"/>
              <a:ext cx="328" cy="328"/>
              <a:chOff x="3724" y="3628"/>
              <a:chExt cx="328" cy="328"/>
            </a:xfrm>
          </p:grpSpPr>
          <p:sp>
            <p:nvSpPr>
              <p:cNvPr id="157717" name="Oval 21"/>
              <p:cNvSpPr>
                <a:spLocks noChangeArrowheads="1"/>
              </p:cNvSpPr>
              <p:nvPr/>
            </p:nvSpPr>
            <p:spPr bwMode="auto">
              <a:xfrm>
                <a:off x="3724" y="3628"/>
                <a:ext cx="328" cy="328"/>
              </a:xfrm>
              <a:prstGeom prst="ellipse">
                <a:avLst/>
              </a:prstGeom>
              <a:solidFill>
                <a:schemeClr val="accent1"/>
              </a:solidFill>
              <a:ln w="12700">
                <a:solidFill>
                  <a:schemeClr val="tx1"/>
                </a:solidFill>
                <a:round/>
                <a:headEnd/>
                <a:tailEnd/>
              </a:ln>
              <a:effectLst/>
            </p:spPr>
            <p:txBody>
              <a:bodyPr wrap="none" anchor="ctr"/>
              <a:lstStyle/>
              <a:p>
                <a:endParaRPr lang="en-US">
                  <a:effectLst/>
                </a:endParaRPr>
              </a:p>
            </p:txBody>
          </p:sp>
          <p:sp>
            <p:nvSpPr>
              <p:cNvPr id="157718" name="Rectangle 22"/>
              <p:cNvSpPr>
                <a:spLocks noChangeArrowheads="1"/>
              </p:cNvSpPr>
              <p:nvPr/>
            </p:nvSpPr>
            <p:spPr bwMode="auto">
              <a:xfrm>
                <a:off x="3743" y="3655"/>
                <a:ext cx="295" cy="25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01</a:t>
                </a:r>
              </a:p>
            </p:txBody>
          </p:sp>
        </p:grpSp>
        <p:grpSp>
          <p:nvGrpSpPr>
            <p:cNvPr id="157719" name="Group 23"/>
            <p:cNvGrpSpPr>
              <a:grpSpLocks/>
            </p:cNvGrpSpPr>
            <p:nvPr/>
          </p:nvGrpSpPr>
          <p:grpSpPr bwMode="auto">
            <a:xfrm>
              <a:off x="4564" y="2764"/>
              <a:ext cx="328" cy="328"/>
              <a:chOff x="4564" y="2764"/>
              <a:chExt cx="328" cy="328"/>
            </a:xfrm>
          </p:grpSpPr>
          <p:sp>
            <p:nvSpPr>
              <p:cNvPr id="157720" name="Oval 24"/>
              <p:cNvSpPr>
                <a:spLocks noChangeArrowheads="1"/>
              </p:cNvSpPr>
              <p:nvPr/>
            </p:nvSpPr>
            <p:spPr bwMode="auto">
              <a:xfrm>
                <a:off x="4564" y="2764"/>
                <a:ext cx="328" cy="328"/>
              </a:xfrm>
              <a:prstGeom prst="ellipse">
                <a:avLst/>
              </a:prstGeom>
              <a:solidFill>
                <a:schemeClr val="accent1"/>
              </a:solidFill>
              <a:ln w="12700">
                <a:solidFill>
                  <a:schemeClr val="tx1"/>
                </a:solidFill>
                <a:round/>
                <a:headEnd/>
                <a:tailEnd/>
              </a:ln>
              <a:effectLst/>
            </p:spPr>
            <p:txBody>
              <a:bodyPr wrap="none" anchor="ctr"/>
              <a:lstStyle/>
              <a:p>
                <a:endParaRPr lang="en-US">
                  <a:effectLst/>
                </a:endParaRPr>
              </a:p>
            </p:txBody>
          </p:sp>
          <p:sp>
            <p:nvSpPr>
              <p:cNvPr id="157721" name="Rectangle 25"/>
              <p:cNvSpPr>
                <a:spLocks noChangeArrowheads="1"/>
              </p:cNvSpPr>
              <p:nvPr/>
            </p:nvSpPr>
            <p:spPr bwMode="auto">
              <a:xfrm>
                <a:off x="4583" y="2799"/>
                <a:ext cx="292" cy="24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11</a:t>
                </a:r>
              </a:p>
            </p:txBody>
          </p:sp>
        </p:grpSp>
        <p:grpSp>
          <p:nvGrpSpPr>
            <p:cNvPr id="157722" name="Group 26"/>
            <p:cNvGrpSpPr>
              <a:grpSpLocks/>
            </p:cNvGrpSpPr>
            <p:nvPr/>
          </p:nvGrpSpPr>
          <p:grpSpPr bwMode="auto">
            <a:xfrm>
              <a:off x="3724" y="1900"/>
              <a:ext cx="328" cy="328"/>
              <a:chOff x="3724" y="1900"/>
              <a:chExt cx="328" cy="328"/>
            </a:xfrm>
          </p:grpSpPr>
          <p:sp>
            <p:nvSpPr>
              <p:cNvPr id="157723" name="Oval 27"/>
              <p:cNvSpPr>
                <a:spLocks noChangeArrowheads="1"/>
              </p:cNvSpPr>
              <p:nvPr/>
            </p:nvSpPr>
            <p:spPr bwMode="auto">
              <a:xfrm>
                <a:off x="3724" y="1900"/>
                <a:ext cx="328" cy="328"/>
              </a:xfrm>
              <a:prstGeom prst="ellipse">
                <a:avLst/>
              </a:prstGeom>
              <a:solidFill>
                <a:schemeClr val="accent1"/>
              </a:solidFill>
              <a:ln w="12700">
                <a:solidFill>
                  <a:schemeClr val="tx1"/>
                </a:solidFill>
                <a:round/>
                <a:headEnd/>
                <a:tailEnd/>
              </a:ln>
              <a:effectLst/>
            </p:spPr>
            <p:txBody>
              <a:bodyPr wrap="none" anchor="ctr"/>
              <a:lstStyle/>
              <a:p>
                <a:endParaRPr lang="en-US">
                  <a:effectLst/>
                </a:endParaRPr>
              </a:p>
            </p:txBody>
          </p:sp>
          <p:sp>
            <p:nvSpPr>
              <p:cNvPr id="157724" name="Rectangle 28"/>
              <p:cNvSpPr>
                <a:spLocks noChangeArrowheads="1"/>
              </p:cNvSpPr>
              <p:nvPr/>
            </p:nvSpPr>
            <p:spPr bwMode="auto">
              <a:xfrm>
                <a:off x="3735" y="1927"/>
                <a:ext cx="295" cy="25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10</a:t>
                </a:r>
              </a:p>
            </p:txBody>
          </p:sp>
        </p:grpSp>
        <p:sp>
          <p:nvSpPr>
            <p:cNvPr id="157725" name="Arc 29"/>
            <p:cNvSpPr>
              <a:spLocks/>
            </p:cNvSpPr>
            <p:nvPr/>
          </p:nvSpPr>
          <p:spPr bwMode="auto">
            <a:xfrm>
              <a:off x="3082" y="2089"/>
              <a:ext cx="807" cy="840"/>
            </a:xfrm>
            <a:custGeom>
              <a:avLst/>
              <a:gdLst>
                <a:gd name="G0" fmla="+- 21056 0 0"/>
                <a:gd name="G1" fmla="+- 21096 0 0"/>
                <a:gd name="G2" fmla="+- 21600 0 0"/>
                <a:gd name="T0" fmla="*/ 0 w 21056"/>
                <a:gd name="T1" fmla="*/ 16279 h 21096"/>
                <a:gd name="T2" fmla="*/ 16418 w 21056"/>
                <a:gd name="T3" fmla="*/ 0 h 21096"/>
                <a:gd name="T4" fmla="*/ 21056 w 21056"/>
                <a:gd name="T5" fmla="*/ 21096 h 21096"/>
              </a:gdLst>
              <a:ahLst/>
              <a:cxnLst>
                <a:cxn ang="0">
                  <a:pos x="T0" y="T1"/>
                </a:cxn>
                <a:cxn ang="0">
                  <a:pos x="T2" y="T3"/>
                </a:cxn>
                <a:cxn ang="0">
                  <a:pos x="T4" y="T5"/>
                </a:cxn>
              </a:cxnLst>
              <a:rect l="0" t="0" r="r" b="b"/>
              <a:pathLst>
                <a:path w="21056" h="21096" fill="none" extrusionOk="0">
                  <a:moveTo>
                    <a:pt x="-1" y="16278"/>
                  </a:moveTo>
                  <a:cubicBezTo>
                    <a:pt x="1863" y="8133"/>
                    <a:pt x="8257" y="1793"/>
                    <a:pt x="16417" y="-1"/>
                  </a:cubicBezTo>
                </a:path>
                <a:path w="21056" h="21096" stroke="0" extrusionOk="0">
                  <a:moveTo>
                    <a:pt x="-1" y="16278"/>
                  </a:moveTo>
                  <a:cubicBezTo>
                    <a:pt x="1863" y="8133"/>
                    <a:pt x="8257" y="1793"/>
                    <a:pt x="16417" y="-1"/>
                  </a:cubicBezTo>
                  <a:lnTo>
                    <a:pt x="21056" y="21096"/>
                  </a:lnTo>
                  <a:close/>
                </a:path>
              </a:pathLst>
            </a:custGeom>
            <a:noFill/>
            <a:ln w="12700" cap="rnd">
              <a:solidFill>
                <a:schemeClr val="tx1"/>
              </a:solidFill>
              <a:round/>
              <a:headEnd type="triangle" w="med" len="med"/>
              <a:tailEnd type="triangle" w="med" len="med"/>
            </a:ln>
            <a:effectLst/>
          </p:spPr>
          <p:txBody>
            <a:bodyPr wrap="none" anchor="ctr"/>
            <a:lstStyle/>
            <a:p>
              <a:endParaRPr lang="en-US">
                <a:effectLst/>
              </a:endParaRPr>
            </a:p>
          </p:txBody>
        </p:sp>
        <p:sp>
          <p:nvSpPr>
            <p:cNvPr id="157726" name="Arc 30"/>
            <p:cNvSpPr>
              <a:spLocks/>
            </p:cNvSpPr>
            <p:nvPr/>
          </p:nvSpPr>
          <p:spPr bwMode="auto">
            <a:xfrm rot="16200000">
              <a:off x="3090" y="2937"/>
              <a:ext cx="807" cy="840"/>
            </a:xfrm>
            <a:custGeom>
              <a:avLst/>
              <a:gdLst>
                <a:gd name="G0" fmla="+- 21056 0 0"/>
                <a:gd name="G1" fmla="+- 21096 0 0"/>
                <a:gd name="G2" fmla="+- 21600 0 0"/>
                <a:gd name="T0" fmla="*/ 0 w 21056"/>
                <a:gd name="T1" fmla="*/ 16279 h 21096"/>
                <a:gd name="T2" fmla="*/ 16418 w 21056"/>
                <a:gd name="T3" fmla="*/ 0 h 21096"/>
                <a:gd name="T4" fmla="*/ 21056 w 21056"/>
                <a:gd name="T5" fmla="*/ 21096 h 21096"/>
              </a:gdLst>
              <a:ahLst/>
              <a:cxnLst>
                <a:cxn ang="0">
                  <a:pos x="T0" y="T1"/>
                </a:cxn>
                <a:cxn ang="0">
                  <a:pos x="T2" y="T3"/>
                </a:cxn>
                <a:cxn ang="0">
                  <a:pos x="T4" y="T5"/>
                </a:cxn>
              </a:cxnLst>
              <a:rect l="0" t="0" r="r" b="b"/>
              <a:pathLst>
                <a:path w="21056" h="21096" fill="none" extrusionOk="0">
                  <a:moveTo>
                    <a:pt x="-1" y="16278"/>
                  </a:moveTo>
                  <a:cubicBezTo>
                    <a:pt x="1863" y="8133"/>
                    <a:pt x="8257" y="1793"/>
                    <a:pt x="16417" y="-1"/>
                  </a:cubicBezTo>
                </a:path>
                <a:path w="21056" h="21096" stroke="0" extrusionOk="0">
                  <a:moveTo>
                    <a:pt x="-1" y="16278"/>
                  </a:moveTo>
                  <a:cubicBezTo>
                    <a:pt x="1863" y="8133"/>
                    <a:pt x="8257" y="1793"/>
                    <a:pt x="16417" y="-1"/>
                  </a:cubicBezTo>
                  <a:lnTo>
                    <a:pt x="21056" y="21096"/>
                  </a:lnTo>
                  <a:close/>
                </a:path>
              </a:pathLst>
            </a:custGeom>
            <a:noFill/>
            <a:ln w="12700" cap="rnd">
              <a:solidFill>
                <a:schemeClr val="tx1"/>
              </a:solidFill>
              <a:round/>
              <a:headEnd type="triangle" w="med" len="med"/>
              <a:tailEnd type="triangle" w="med" len="med"/>
            </a:ln>
            <a:effectLst/>
          </p:spPr>
          <p:txBody>
            <a:bodyPr wrap="none" anchor="ctr"/>
            <a:lstStyle/>
            <a:p>
              <a:endParaRPr lang="en-US">
                <a:effectLst/>
              </a:endParaRPr>
            </a:p>
          </p:txBody>
        </p:sp>
        <p:sp>
          <p:nvSpPr>
            <p:cNvPr id="157727" name="Arc 31"/>
            <p:cNvSpPr>
              <a:spLocks/>
            </p:cNvSpPr>
            <p:nvPr/>
          </p:nvSpPr>
          <p:spPr bwMode="auto">
            <a:xfrm>
              <a:off x="3893" y="2089"/>
              <a:ext cx="807" cy="840"/>
            </a:xfrm>
            <a:custGeom>
              <a:avLst/>
              <a:gdLst>
                <a:gd name="G0" fmla="+- 0 0 0"/>
                <a:gd name="G1" fmla="+- 21102 0 0"/>
                <a:gd name="G2" fmla="+- 21600 0 0"/>
                <a:gd name="T0" fmla="*/ 4613 w 21055"/>
                <a:gd name="T1" fmla="*/ 0 h 21102"/>
                <a:gd name="T2" fmla="*/ 21055 w 21055"/>
                <a:gd name="T3" fmla="*/ 16279 h 21102"/>
                <a:gd name="T4" fmla="*/ 0 w 21055"/>
                <a:gd name="T5" fmla="*/ 21102 h 21102"/>
              </a:gdLst>
              <a:ahLst/>
              <a:cxnLst>
                <a:cxn ang="0">
                  <a:pos x="T0" y="T1"/>
                </a:cxn>
                <a:cxn ang="0">
                  <a:pos x="T2" y="T3"/>
                </a:cxn>
                <a:cxn ang="0">
                  <a:pos x="T4" y="T5"/>
                </a:cxn>
              </a:cxnLst>
              <a:rect l="0" t="0" r="r" b="b"/>
              <a:pathLst>
                <a:path w="21055" h="21102" fill="none" extrusionOk="0">
                  <a:moveTo>
                    <a:pt x="4612" y="0"/>
                  </a:moveTo>
                  <a:cubicBezTo>
                    <a:pt x="12782" y="1786"/>
                    <a:pt x="19187" y="8127"/>
                    <a:pt x="21054" y="16279"/>
                  </a:cubicBezTo>
                </a:path>
                <a:path w="21055" h="21102" stroke="0" extrusionOk="0">
                  <a:moveTo>
                    <a:pt x="4612" y="0"/>
                  </a:moveTo>
                  <a:cubicBezTo>
                    <a:pt x="12782" y="1786"/>
                    <a:pt x="19187" y="8127"/>
                    <a:pt x="21054" y="16279"/>
                  </a:cubicBezTo>
                  <a:lnTo>
                    <a:pt x="0" y="21102"/>
                  </a:lnTo>
                  <a:close/>
                </a:path>
              </a:pathLst>
            </a:custGeom>
            <a:noFill/>
            <a:ln w="12700" cap="rnd">
              <a:solidFill>
                <a:schemeClr val="tx1"/>
              </a:solidFill>
              <a:round/>
              <a:headEnd type="triangle" w="med" len="med"/>
              <a:tailEnd type="triangle" w="med" len="med"/>
            </a:ln>
            <a:effectLst/>
          </p:spPr>
          <p:txBody>
            <a:bodyPr wrap="none" anchor="ctr"/>
            <a:lstStyle/>
            <a:p>
              <a:endParaRPr lang="en-US">
                <a:effectLst/>
              </a:endParaRPr>
            </a:p>
          </p:txBody>
        </p:sp>
        <p:sp>
          <p:nvSpPr>
            <p:cNvPr id="157728" name="Arc 32"/>
            <p:cNvSpPr>
              <a:spLocks/>
            </p:cNvSpPr>
            <p:nvPr/>
          </p:nvSpPr>
          <p:spPr bwMode="auto">
            <a:xfrm rot="10800000">
              <a:off x="3898" y="2921"/>
              <a:ext cx="807" cy="840"/>
            </a:xfrm>
            <a:custGeom>
              <a:avLst/>
              <a:gdLst>
                <a:gd name="G0" fmla="+- 21056 0 0"/>
                <a:gd name="G1" fmla="+- 21096 0 0"/>
                <a:gd name="G2" fmla="+- 21600 0 0"/>
                <a:gd name="T0" fmla="*/ 0 w 21056"/>
                <a:gd name="T1" fmla="*/ 16279 h 21096"/>
                <a:gd name="T2" fmla="*/ 16418 w 21056"/>
                <a:gd name="T3" fmla="*/ 0 h 21096"/>
                <a:gd name="T4" fmla="*/ 21056 w 21056"/>
                <a:gd name="T5" fmla="*/ 21096 h 21096"/>
              </a:gdLst>
              <a:ahLst/>
              <a:cxnLst>
                <a:cxn ang="0">
                  <a:pos x="T0" y="T1"/>
                </a:cxn>
                <a:cxn ang="0">
                  <a:pos x="T2" y="T3"/>
                </a:cxn>
                <a:cxn ang="0">
                  <a:pos x="T4" y="T5"/>
                </a:cxn>
              </a:cxnLst>
              <a:rect l="0" t="0" r="r" b="b"/>
              <a:pathLst>
                <a:path w="21056" h="21096" fill="none" extrusionOk="0">
                  <a:moveTo>
                    <a:pt x="-1" y="16278"/>
                  </a:moveTo>
                  <a:cubicBezTo>
                    <a:pt x="1863" y="8133"/>
                    <a:pt x="8257" y="1793"/>
                    <a:pt x="16417" y="-1"/>
                  </a:cubicBezTo>
                </a:path>
                <a:path w="21056" h="21096" stroke="0" extrusionOk="0">
                  <a:moveTo>
                    <a:pt x="-1" y="16278"/>
                  </a:moveTo>
                  <a:cubicBezTo>
                    <a:pt x="1863" y="8133"/>
                    <a:pt x="8257" y="1793"/>
                    <a:pt x="16417" y="-1"/>
                  </a:cubicBezTo>
                  <a:lnTo>
                    <a:pt x="21056" y="21096"/>
                  </a:lnTo>
                  <a:close/>
                </a:path>
              </a:pathLst>
            </a:custGeom>
            <a:noFill/>
            <a:ln w="12700" cap="rnd">
              <a:solidFill>
                <a:schemeClr val="tx1"/>
              </a:solidFill>
              <a:round/>
              <a:headEnd type="triangle" w="med" len="med"/>
              <a:tailEnd type="triangle" w="med" len="med"/>
            </a:ln>
            <a:effectLst/>
          </p:spPr>
          <p:txBody>
            <a:bodyPr wrap="none" anchor="ctr"/>
            <a:lstStyle/>
            <a:p>
              <a:endParaRPr lang="en-US">
                <a:effectLst/>
              </a:endParaRPr>
            </a:p>
          </p:txBody>
        </p:sp>
      </p:grpSp>
      <p:sp>
        <p:nvSpPr>
          <p:cNvPr id="157729" name="Rectangle 33"/>
          <p:cNvSpPr>
            <a:spLocks noChangeArrowheads="1"/>
          </p:cNvSpPr>
          <p:nvPr/>
        </p:nvSpPr>
        <p:spPr bwMode="auto">
          <a:xfrm>
            <a:off x="4752975" y="5934075"/>
            <a:ext cx="3036888" cy="698500"/>
          </a:xfrm>
          <a:prstGeom prst="rect">
            <a:avLst/>
          </a:prstGeom>
          <a:noFill/>
          <a:ln w="12700">
            <a:noFill/>
            <a:miter lim="800000"/>
            <a:headEnd/>
            <a:tailEnd/>
          </a:ln>
          <a:effectLst/>
        </p:spPr>
        <p:txBody>
          <a:bodyPr lIns="90488" tIns="44450" rIns="90488" bIns="44450">
            <a:spAutoFit/>
          </a:bodyPr>
          <a:lstStyle/>
          <a:p>
            <a:pPr algn="ctr">
              <a:lnSpc>
                <a:spcPct val="100000"/>
              </a:lnSpc>
              <a:spcBef>
                <a:spcPct val="0"/>
              </a:spcBef>
            </a:pPr>
            <a:r>
              <a:rPr lang="en-US" sz="2000">
                <a:solidFill>
                  <a:schemeClr val="tx2"/>
                </a:solidFill>
                <a:effectLst/>
                <a:latin typeface="Arial" charset="0"/>
              </a:rPr>
              <a:t>Quadrature Decoder</a:t>
            </a:r>
          </a:p>
          <a:p>
            <a:pPr algn="ctr">
              <a:lnSpc>
                <a:spcPct val="100000"/>
              </a:lnSpc>
              <a:spcBef>
                <a:spcPct val="0"/>
              </a:spcBef>
            </a:pPr>
            <a:r>
              <a:rPr lang="en-US" sz="2000">
                <a:solidFill>
                  <a:schemeClr val="tx2"/>
                </a:solidFill>
                <a:effectLst/>
                <a:latin typeface="Arial" charset="0"/>
              </a:rPr>
              <a:t>State Machine</a:t>
            </a:r>
          </a:p>
        </p:txBody>
      </p:sp>
      <p:sp>
        <p:nvSpPr>
          <p:cNvPr id="157730" name="Arc 34"/>
          <p:cNvSpPr>
            <a:spLocks/>
          </p:cNvSpPr>
          <p:nvPr/>
        </p:nvSpPr>
        <p:spPr bwMode="auto">
          <a:xfrm>
            <a:off x="4641850" y="2465388"/>
            <a:ext cx="1847850" cy="1741487"/>
          </a:xfrm>
          <a:custGeom>
            <a:avLst/>
            <a:gdLst>
              <a:gd name="G0" fmla="+- 20282 0 0"/>
              <a:gd name="G1" fmla="+- 19737 0 0"/>
              <a:gd name="G2" fmla="+- 21600 0 0"/>
              <a:gd name="T0" fmla="*/ 0 w 20282"/>
              <a:gd name="T1" fmla="*/ 12307 h 19737"/>
              <a:gd name="T2" fmla="*/ 11507 w 20282"/>
              <a:gd name="T3" fmla="*/ 0 h 19737"/>
              <a:gd name="T4" fmla="*/ 20282 w 20282"/>
              <a:gd name="T5" fmla="*/ 19737 h 19737"/>
            </a:gdLst>
            <a:ahLst/>
            <a:cxnLst>
              <a:cxn ang="0">
                <a:pos x="T0" y="T1"/>
              </a:cxn>
              <a:cxn ang="0">
                <a:pos x="T2" y="T3"/>
              </a:cxn>
              <a:cxn ang="0">
                <a:pos x="T4" y="T5"/>
              </a:cxn>
            </a:cxnLst>
            <a:rect l="0" t="0" r="r" b="b"/>
            <a:pathLst>
              <a:path w="20282" h="19737" fill="none" extrusionOk="0">
                <a:moveTo>
                  <a:pt x="0" y="12307"/>
                </a:moveTo>
                <a:cubicBezTo>
                  <a:pt x="2011" y="6816"/>
                  <a:pt x="6163" y="2375"/>
                  <a:pt x="11506" y="-1"/>
                </a:cubicBezTo>
              </a:path>
              <a:path w="20282" h="19737" stroke="0" extrusionOk="0">
                <a:moveTo>
                  <a:pt x="0" y="12307"/>
                </a:moveTo>
                <a:cubicBezTo>
                  <a:pt x="2011" y="6816"/>
                  <a:pt x="6163" y="2375"/>
                  <a:pt x="11506" y="-1"/>
                </a:cubicBezTo>
                <a:lnTo>
                  <a:pt x="20282" y="19737"/>
                </a:lnTo>
                <a:close/>
              </a:path>
            </a:pathLst>
          </a:custGeom>
          <a:noFill/>
          <a:ln w="25400" cap="rnd">
            <a:solidFill>
              <a:schemeClr val="tx2"/>
            </a:solidFill>
            <a:round/>
            <a:headEnd/>
            <a:tailEnd type="triangle" w="med" len="med"/>
          </a:ln>
          <a:effectLst/>
        </p:spPr>
        <p:txBody>
          <a:bodyPr wrap="none" anchor="ctr"/>
          <a:lstStyle/>
          <a:p>
            <a:endParaRPr lang="en-US">
              <a:effectLst/>
            </a:endParaRPr>
          </a:p>
        </p:txBody>
      </p:sp>
      <p:sp>
        <p:nvSpPr>
          <p:cNvPr id="157731" name="Rectangle 35"/>
          <p:cNvSpPr>
            <a:spLocks noChangeArrowheads="1"/>
          </p:cNvSpPr>
          <p:nvPr/>
        </p:nvSpPr>
        <p:spPr bwMode="auto">
          <a:xfrm>
            <a:off x="3781425" y="2286000"/>
            <a:ext cx="1407438" cy="705321"/>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000">
                <a:effectLst/>
                <a:latin typeface="Arial" charset="0"/>
              </a:rPr>
              <a:t>increment</a:t>
            </a:r>
          </a:p>
          <a:p>
            <a:pPr>
              <a:lnSpc>
                <a:spcPct val="100000"/>
              </a:lnSpc>
              <a:spcBef>
                <a:spcPct val="0"/>
              </a:spcBef>
            </a:pPr>
            <a:r>
              <a:rPr lang="en-US" sz="2000">
                <a:effectLst/>
                <a:latin typeface="Arial" charset="0"/>
              </a:rPr>
              <a:t>counter</a:t>
            </a:r>
          </a:p>
        </p:txBody>
      </p:sp>
      <p:sp>
        <p:nvSpPr>
          <p:cNvPr id="157732" name="Arc 36"/>
          <p:cNvSpPr>
            <a:spLocks/>
          </p:cNvSpPr>
          <p:nvPr/>
        </p:nvSpPr>
        <p:spPr bwMode="auto">
          <a:xfrm>
            <a:off x="5999163" y="2466975"/>
            <a:ext cx="1847850" cy="1736725"/>
          </a:xfrm>
          <a:custGeom>
            <a:avLst/>
            <a:gdLst>
              <a:gd name="G0" fmla="+- 0 0 0"/>
              <a:gd name="G1" fmla="+- 19746 0 0"/>
              <a:gd name="G2" fmla="+- 21600 0 0"/>
              <a:gd name="T0" fmla="*/ 8756 w 20280"/>
              <a:gd name="T1" fmla="*/ 0 h 19746"/>
              <a:gd name="T2" fmla="*/ 20280 w 20280"/>
              <a:gd name="T3" fmla="*/ 12310 h 19746"/>
              <a:gd name="T4" fmla="*/ 0 w 20280"/>
              <a:gd name="T5" fmla="*/ 19746 h 19746"/>
            </a:gdLst>
            <a:ahLst/>
            <a:cxnLst>
              <a:cxn ang="0">
                <a:pos x="T0" y="T1"/>
              </a:cxn>
              <a:cxn ang="0">
                <a:pos x="T2" y="T3"/>
              </a:cxn>
              <a:cxn ang="0">
                <a:pos x="T4" y="T5"/>
              </a:cxn>
            </a:cxnLst>
            <a:rect l="0" t="0" r="r" b="b"/>
            <a:pathLst>
              <a:path w="20280" h="19746" fill="none" extrusionOk="0">
                <a:moveTo>
                  <a:pt x="8755" y="0"/>
                </a:moveTo>
                <a:cubicBezTo>
                  <a:pt x="14106" y="2372"/>
                  <a:pt x="18264" y="6815"/>
                  <a:pt x="20279" y="12310"/>
                </a:cubicBezTo>
              </a:path>
              <a:path w="20280" h="19746" stroke="0" extrusionOk="0">
                <a:moveTo>
                  <a:pt x="8755" y="0"/>
                </a:moveTo>
                <a:cubicBezTo>
                  <a:pt x="14106" y="2372"/>
                  <a:pt x="18264" y="6815"/>
                  <a:pt x="20279" y="12310"/>
                </a:cubicBezTo>
                <a:lnTo>
                  <a:pt x="0" y="19746"/>
                </a:lnTo>
                <a:close/>
              </a:path>
            </a:pathLst>
          </a:custGeom>
          <a:noFill/>
          <a:ln w="25400" cap="rnd">
            <a:solidFill>
              <a:schemeClr val="tx2"/>
            </a:solidFill>
            <a:round/>
            <a:headEnd type="triangle" w="med" len="med"/>
            <a:tailEnd/>
          </a:ln>
          <a:effectLst/>
        </p:spPr>
        <p:txBody>
          <a:bodyPr wrap="none" anchor="ctr"/>
          <a:lstStyle/>
          <a:p>
            <a:endParaRPr lang="en-US">
              <a:effectLst/>
            </a:endParaRPr>
          </a:p>
        </p:txBody>
      </p:sp>
      <p:sp>
        <p:nvSpPr>
          <p:cNvPr id="157733" name="Rectangle 37"/>
          <p:cNvSpPr>
            <a:spLocks noChangeArrowheads="1"/>
          </p:cNvSpPr>
          <p:nvPr/>
        </p:nvSpPr>
        <p:spPr bwMode="auto">
          <a:xfrm>
            <a:off x="7283427" y="2286000"/>
            <a:ext cx="1479573" cy="705321"/>
          </a:xfrm>
          <a:prstGeom prst="rect">
            <a:avLst/>
          </a:prstGeom>
          <a:noFill/>
          <a:ln w="12700">
            <a:noFill/>
            <a:miter lim="800000"/>
            <a:headEnd/>
            <a:tailEnd/>
          </a:ln>
          <a:effectLst/>
        </p:spPr>
        <p:txBody>
          <a:bodyPr wrap="none" lIns="90488" tIns="44450" rIns="90488" bIns="44450">
            <a:spAutoFit/>
          </a:bodyPr>
          <a:lstStyle/>
          <a:p>
            <a:pPr algn="r">
              <a:lnSpc>
                <a:spcPct val="100000"/>
              </a:lnSpc>
              <a:spcBef>
                <a:spcPct val="0"/>
              </a:spcBef>
            </a:pPr>
            <a:r>
              <a:rPr lang="en-US" sz="2000">
                <a:effectLst/>
                <a:latin typeface="Arial" charset="0"/>
              </a:rPr>
              <a:t>decrement</a:t>
            </a:r>
          </a:p>
          <a:p>
            <a:pPr algn="r">
              <a:lnSpc>
                <a:spcPct val="100000"/>
              </a:lnSpc>
              <a:spcBef>
                <a:spcPct val="0"/>
              </a:spcBef>
            </a:pPr>
            <a:r>
              <a:rPr lang="en-US" sz="2000">
                <a:effectLst/>
                <a:latin typeface="Arial" charset="0"/>
              </a:rPr>
              <a:t>counter</a:t>
            </a:r>
          </a:p>
        </p:txBody>
      </p:sp>
      <p:sp>
        <p:nvSpPr>
          <p:cNvPr id="157734" name="Rectangle 38"/>
          <p:cNvSpPr>
            <a:spLocks noChangeArrowheads="1"/>
          </p:cNvSpPr>
          <p:nvPr/>
        </p:nvSpPr>
        <p:spPr bwMode="auto">
          <a:xfrm>
            <a:off x="1954213" y="1371600"/>
            <a:ext cx="5111978" cy="52065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2400">
                <a:effectLst/>
                <a:latin typeface="Arial" charset="0"/>
              </a:rPr>
              <a:t>Position resolution is</a:t>
            </a:r>
            <a:r>
              <a:rPr lang="en-US">
                <a:effectLst/>
                <a:latin typeface="Times New Roman" pitchFamily="18" charset="0"/>
              </a:rPr>
              <a:t> </a:t>
            </a:r>
            <a:r>
              <a:rPr lang="en-US">
                <a:effectLst/>
                <a:latin typeface="Symbol" pitchFamily="18" charset="2"/>
              </a:rPr>
              <a:t></a:t>
            </a:r>
            <a:r>
              <a:rPr lang="en-US" sz="2400">
                <a:effectLst/>
                <a:latin typeface="Arial" charset="0"/>
              </a:rPr>
              <a:t>/4</a:t>
            </a:r>
            <a:r>
              <a:rPr lang="en-US">
                <a:effectLst/>
                <a:latin typeface="Times New Roman" pitchFamily="18" charset="0"/>
              </a:rPr>
              <a:t> </a:t>
            </a:r>
            <a:r>
              <a:rPr lang="en-US" sz="2400">
                <a:effectLst/>
                <a:latin typeface="Arial" charset="0"/>
              </a:rPr>
              <a:t>degrees</a:t>
            </a:r>
          </a:p>
        </p:txBody>
      </p:sp>
      <p:sp>
        <p:nvSpPr>
          <p:cNvPr id="157741" name="Line 45"/>
          <p:cNvSpPr>
            <a:spLocks noChangeShapeType="1"/>
          </p:cNvSpPr>
          <p:nvPr/>
        </p:nvSpPr>
        <p:spPr bwMode="auto">
          <a:xfrm>
            <a:off x="5235575" y="4216400"/>
            <a:ext cx="2049463" cy="0"/>
          </a:xfrm>
          <a:prstGeom prst="line">
            <a:avLst/>
          </a:prstGeom>
          <a:noFill/>
          <a:ln w="9525">
            <a:solidFill>
              <a:schemeClr val="tx1"/>
            </a:solidFill>
            <a:prstDash val="dash"/>
            <a:round/>
            <a:headEnd type="triangle" w="med" len="med"/>
            <a:tailEnd type="triangle" w="med" len="med"/>
          </a:ln>
          <a:effectLst/>
        </p:spPr>
        <p:txBody>
          <a:bodyPr/>
          <a:lstStyle/>
          <a:p>
            <a:endParaRPr lang="en-US">
              <a:effectLst/>
            </a:endParaRPr>
          </a:p>
        </p:txBody>
      </p:sp>
      <p:sp>
        <p:nvSpPr>
          <p:cNvPr id="157742" name="Line 46"/>
          <p:cNvSpPr>
            <a:spLocks noChangeShapeType="1"/>
          </p:cNvSpPr>
          <p:nvPr/>
        </p:nvSpPr>
        <p:spPr bwMode="auto">
          <a:xfrm rot="-5400000">
            <a:off x="5236368" y="4225132"/>
            <a:ext cx="2049463" cy="0"/>
          </a:xfrm>
          <a:prstGeom prst="line">
            <a:avLst/>
          </a:prstGeom>
          <a:noFill/>
          <a:ln w="9525">
            <a:solidFill>
              <a:schemeClr val="tx1"/>
            </a:solidFill>
            <a:prstDash val="dash"/>
            <a:round/>
            <a:headEnd type="triangle" w="med" len="med"/>
            <a:tailEnd type="triangle" w="med" len="med"/>
          </a:ln>
          <a:effectLst/>
        </p:spPr>
        <p:txBody>
          <a:bodyPr/>
          <a:lstStyle/>
          <a:p>
            <a:endParaRPr lang="en-US">
              <a:effectLst/>
            </a:endParaRPr>
          </a:p>
        </p:txBody>
      </p:sp>
      <p:sp>
        <p:nvSpPr>
          <p:cNvPr id="157745" name="Rectangle 49"/>
          <p:cNvSpPr>
            <a:spLocks noChangeArrowheads="1"/>
          </p:cNvSpPr>
          <p:nvPr/>
        </p:nvSpPr>
        <p:spPr bwMode="auto">
          <a:xfrm>
            <a:off x="5786438" y="3884613"/>
            <a:ext cx="911225" cy="835025"/>
          </a:xfrm>
          <a:prstGeom prst="rect">
            <a:avLst/>
          </a:prstGeom>
          <a:solidFill>
            <a:schemeClr val="bg1">
              <a:alpha val="39999"/>
            </a:schemeClr>
          </a:solidFill>
          <a:ln w="12700">
            <a:noFill/>
            <a:miter lim="800000"/>
            <a:headEnd type="none" w="sm" len="sm"/>
            <a:tailEnd type="none" w="sm" len="sm"/>
          </a:ln>
          <a:effectLst/>
        </p:spPr>
        <p:txBody>
          <a:bodyPr wrap="none" anchor="ctr"/>
          <a:lstStyle/>
          <a:p>
            <a:endParaRPr lang="en-US">
              <a:effectLst/>
            </a:endParaRPr>
          </a:p>
        </p:txBody>
      </p:sp>
      <p:sp>
        <p:nvSpPr>
          <p:cNvPr id="157744" name="Text Box 48"/>
          <p:cNvSpPr txBox="1">
            <a:spLocks noChangeArrowheads="1"/>
          </p:cNvSpPr>
          <p:nvPr/>
        </p:nvSpPr>
        <p:spPr bwMode="auto">
          <a:xfrm>
            <a:off x="5653088" y="3836988"/>
            <a:ext cx="1214437" cy="954107"/>
          </a:xfrm>
          <a:prstGeom prst="rect">
            <a:avLst/>
          </a:prstGeom>
          <a:noFill/>
          <a:ln w="12700">
            <a:noFill/>
            <a:miter lim="800000"/>
            <a:headEnd type="none" w="sm" len="sm"/>
            <a:tailEnd type="none" w="sm" len="sm"/>
          </a:ln>
          <a:effectLst/>
        </p:spPr>
        <p:txBody>
          <a:bodyPr>
            <a:spAutoFit/>
          </a:bodyPr>
          <a:lstStyle/>
          <a:p>
            <a:pPr algn="ctr"/>
            <a:r>
              <a:rPr lang="en-US" sz="1400" b="0">
                <a:effectLst/>
                <a:latin typeface="Arial" charset="0"/>
              </a:rPr>
              <a:t>Illegal Transitions; generate phase error interrupt</a:t>
            </a:r>
          </a:p>
        </p:txBody>
      </p:sp>
    </p:spTree>
    <p:custDataLst>
      <p:tags r:id="rId1"/>
    </p:custDataLst>
    <p:extLst>
      <p:ext uri="{BB962C8B-B14F-4D97-AF65-F5344CB8AC3E}">
        <p14:creationId xmlns:p14="http://schemas.microsoft.com/office/powerpoint/2010/main" val="193636232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p:cNvSpPr>
            <a:spLocks noGrp="1" noChangeArrowheads="1"/>
          </p:cNvSpPr>
          <p:nvPr>
            <p:ph type="title"/>
          </p:nvPr>
        </p:nvSpPr>
        <p:spPr/>
        <p:txBody>
          <a:bodyPr>
            <a:normAutofit/>
          </a:bodyPr>
          <a:lstStyle/>
          <a:p>
            <a:r>
              <a:rPr lang="en-US" dirty="0" err="1"/>
              <a:t>eQEP</a:t>
            </a:r>
            <a:r>
              <a:rPr lang="en-US" dirty="0"/>
              <a:t> Module Block Diagram</a:t>
            </a:r>
          </a:p>
        </p:txBody>
      </p:sp>
      <p:grpSp>
        <p:nvGrpSpPr>
          <p:cNvPr id="42" name="Group 41"/>
          <p:cNvGrpSpPr/>
          <p:nvPr/>
        </p:nvGrpSpPr>
        <p:grpSpPr>
          <a:xfrm>
            <a:off x="406400" y="1082675"/>
            <a:ext cx="8524875" cy="4851400"/>
            <a:chOff x="406400" y="1082675"/>
            <a:chExt cx="8524875" cy="4851400"/>
          </a:xfrm>
        </p:grpSpPr>
        <p:sp>
          <p:nvSpPr>
            <p:cNvPr id="43" name="AutoShape 57"/>
            <p:cNvSpPr>
              <a:spLocks noChangeArrowheads="1"/>
            </p:cNvSpPr>
            <p:nvPr/>
          </p:nvSpPr>
          <p:spPr bwMode="auto">
            <a:xfrm flipH="1">
              <a:off x="6489700" y="2111375"/>
              <a:ext cx="1143000" cy="457200"/>
            </a:xfrm>
            <a:prstGeom prst="wedgeRoundRectCallout">
              <a:avLst>
                <a:gd name="adj1" fmla="val -40694"/>
                <a:gd name="adj2" fmla="val 78819"/>
                <a:gd name="adj3" fmla="val 16667"/>
              </a:avLst>
            </a:prstGeom>
            <a:solidFill>
              <a:schemeClr val="accent3"/>
            </a:solidFill>
            <a:ln w="12700">
              <a:solidFill>
                <a:schemeClr val="tx1"/>
              </a:solidFill>
              <a:miter lim="800000"/>
              <a:headEnd type="none" w="sm" len="sm"/>
              <a:tailEnd type="none" w="sm" len="sm"/>
            </a:ln>
            <a:effectLst/>
          </p:spPr>
          <p:txBody>
            <a:bodyPr/>
            <a:lstStyle/>
            <a:p>
              <a:pPr algn="ctr"/>
              <a:endParaRPr lang="en-US" sz="2400">
                <a:effectLst/>
                <a:latin typeface="Arial" charset="0"/>
              </a:endParaRPr>
            </a:p>
          </p:txBody>
        </p:sp>
        <p:sp>
          <p:nvSpPr>
            <p:cNvPr id="44" name="AutoShape 56"/>
            <p:cNvSpPr>
              <a:spLocks noChangeArrowheads="1"/>
            </p:cNvSpPr>
            <p:nvPr/>
          </p:nvSpPr>
          <p:spPr bwMode="auto">
            <a:xfrm>
              <a:off x="7712075" y="2111375"/>
              <a:ext cx="1143000" cy="457200"/>
            </a:xfrm>
            <a:prstGeom prst="wedgeRoundRectCallout">
              <a:avLst>
                <a:gd name="adj1" fmla="val 1111"/>
                <a:gd name="adj2" fmla="val 87500"/>
                <a:gd name="adj3" fmla="val 16667"/>
              </a:avLst>
            </a:prstGeom>
            <a:solidFill>
              <a:schemeClr val="accent3"/>
            </a:solidFill>
            <a:ln w="12700">
              <a:solidFill>
                <a:schemeClr val="tx1"/>
              </a:solidFill>
              <a:miter lim="800000"/>
              <a:headEnd type="none" w="sm" len="sm"/>
              <a:tailEnd type="none" w="sm" len="sm"/>
            </a:ln>
            <a:effectLst/>
          </p:spPr>
          <p:txBody>
            <a:bodyPr/>
            <a:lstStyle/>
            <a:p>
              <a:pPr algn="ctr"/>
              <a:endParaRPr lang="en-US" sz="2400">
                <a:effectLst/>
                <a:latin typeface="Arial" charset="0"/>
              </a:endParaRPr>
            </a:p>
          </p:txBody>
        </p:sp>
        <p:grpSp>
          <p:nvGrpSpPr>
            <p:cNvPr id="45" name="Group 61"/>
            <p:cNvGrpSpPr>
              <a:grpSpLocks/>
            </p:cNvGrpSpPr>
            <p:nvPr/>
          </p:nvGrpSpPr>
          <p:grpSpPr bwMode="auto">
            <a:xfrm>
              <a:off x="5754688" y="2759075"/>
              <a:ext cx="2957513" cy="1768475"/>
              <a:chOff x="3625" y="1840"/>
              <a:chExt cx="1863" cy="1114"/>
            </a:xfrm>
          </p:grpSpPr>
          <p:sp>
            <p:nvSpPr>
              <p:cNvPr id="68" name="Rectangle 5"/>
              <p:cNvSpPr>
                <a:spLocks noChangeArrowheads="1"/>
              </p:cNvSpPr>
              <p:nvPr/>
            </p:nvSpPr>
            <p:spPr bwMode="auto">
              <a:xfrm>
                <a:off x="3625" y="1850"/>
                <a:ext cx="816" cy="110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800">
                    <a:effectLst/>
                    <a:latin typeface="Arial" charset="0"/>
                  </a:rPr>
                  <a:t>Quadrature</a:t>
                </a:r>
              </a:p>
              <a:p>
                <a:pPr algn="ctr">
                  <a:spcBef>
                    <a:spcPct val="0"/>
                  </a:spcBef>
                </a:pPr>
                <a:r>
                  <a:rPr lang="en-US" sz="1800">
                    <a:effectLst/>
                    <a:latin typeface="Arial" charset="0"/>
                  </a:rPr>
                  <a:t>Decoder</a:t>
                </a:r>
              </a:p>
            </p:txBody>
          </p:sp>
          <p:grpSp>
            <p:nvGrpSpPr>
              <p:cNvPr id="69" name="Group 60"/>
              <p:cNvGrpSpPr>
                <a:grpSpLocks/>
              </p:cNvGrpSpPr>
              <p:nvPr/>
            </p:nvGrpSpPr>
            <p:grpSpPr bwMode="auto">
              <a:xfrm>
                <a:off x="4441" y="2010"/>
                <a:ext cx="1008" cy="800"/>
                <a:chOff x="4441" y="2010"/>
                <a:chExt cx="1008" cy="800"/>
              </a:xfrm>
            </p:grpSpPr>
            <p:sp>
              <p:nvSpPr>
                <p:cNvPr id="74" name="Line 8"/>
                <p:cNvSpPr>
                  <a:spLocks noChangeShapeType="1"/>
                </p:cNvSpPr>
                <p:nvPr/>
              </p:nvSpPr>
              <p:spPr bwMode="auto">
                <a:xfrm>
                  <a:off x="4441" y="2010"/>
                  <a:ext cx="1008"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sp>
              <p:nvSpPr>
                <p:cNvPr id="75" name="Line 9"/>
                <p:cNvSpPr>
                  <a:spLocks noChangeShapeType="1"/>
                </p:cNvSpPr>
                <p:nvPr/>
              </p:nvSpPr>
              <p:spPr bwMode="auto">
                <a:xfrm>
                  <a:off x="4441" y="2276"/>
                  <a:ext cx="1008"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sp>
              <p:nvSpPr>
                <p:cNvPr id="76" name="Line 10"/>
                <p:cNvSpPr>
                  <a:spLocks noChangeShapeType="1"/>
                </p:cNvSpPr>
                <p:nvPr/>
              </p:nvSpPr>
              <p:spPr bwMode="auto">
                <a:xfrm>
                  <a:off x="4441" y="2543"/>
                  <a:ext cx="1008" cy="0"/>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77" name="Line 11"/>
                <p:cNvSpPr>
                  <a:spLocks noChangeShapeType="1"/>
                </p:cNvSpPr>
                <p:nvPr/>
              </p:nvSpPr>
              <p:spPr bwMode="auto">
                <a:xfrm>
                  <a:off x="4441" y="2810"/>
                  <a:ext cx="1008" cy="0"/>
                </a:xfrm>
                <a:prstGeom prst="line">
                  <a:avLst/>
                </a:prstGeom>
                <a:noFill/>
                <a:ln w="28575">
                  <a:solidFill>
                    <a:schemeClr val="tx1"/>
                  </a:solidFill>
                  <a:round/>
                  <a:headEnd type="triangle" w="med" len="med"/>
                  <a:tailEnd/>
                </a:ln>
                <a:effectLst/>
              </p:spPr>
              <p:txBody>
                <a:bodyPr/>
                <a:lstStyle/>
                <a:p>
                  <a:endParaRPr lang="en-US">
                    <a:effectLst/>
                  </a:endParaRPr>
                </a:p>
              </p:txBody>
            </p:sp>
          </p:grpSp>
          <p:sp>
            <p:nvSpPr>
              <p:cNvPr id="70" name="Text Box 13"/>
              <p:cNvSpPr txBox="1">
                <a:spLocks noChangeArrowheads="1"/>
              </p:cNvSpPr>
              <p:nvPr/>
            </p:nvSpPr>
            <p:spPr bwMode="auto">
              <a:xfrm>
                <a:off x="4471" y="1840"/>
                <a:ext cx="1017"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EQEPxA/XCLK</a:t>
                </a:r>
              </a:p>
            </p:txBody>
          </p:sp>
          <p:sp>
            <p:nvSpPr>
              <p:cNvPr id="71" name="Text Box 14"/>
              <p:cNvSpPr txBox="1">
                <a:spLocks noChangeArrowheads="1"/>
              </p:cNvSpPr>
              <p:nvPr/>
            </p:nvSpPr>
            <p:spPr bwMode="auto">
              <a:xfrm>
                <a:off x="4513" y="2107"/>
                <a:ext cx="975"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EQEPxB/XDIR</a:t>
                </a:r>
              </a:p>
            </p:txBody>
          </p:sp>
          <p:sp>
            <p:nvSpPr>
              <p:cNvPr id="72" name="Text Box 15"/>
              <p:cNvSpPr txBox="1">
                <a:spLocks noChangeArrowheads="1"/>
              </p:cNvSpPr>
              <p:nvPr/>
            </p:nvSpPr>
            <p:spPr bwMode="auto">
              <a:xfrm>
                <a:off x="4910" y="2371"/>
                <a:ext cx="578"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EQEPxI</a:t>
                </a:r>
              </a:p>
            </p:txBody>
          </p:sp>
          <p:sp>
            <p:nvSpPr>
              <p:cNvPr id="73" name="Text Box 16"/>
              <p:cNvSpPr txBox="1">
                <a:spLocks noChangeArrowheads="1"/>
              </p:cNvSpPr>
              <p:nvPr/>
            </p:nvSpPr>
            <p:spPr bwMode="auto">
              <a:xfrm>
                <a:off x="4861" y="2635"/>
                <a:ext cx="627" cy="181"/>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EQEPxS</a:t>
                </a:r>
              </a:p>
            </p:txBody>
          </p:sp>
        </p:grpSp>
        <p:sp>
          <p:nvSpPr>
            <p:cNvPr id="46" name="Rectangle 19"/>
            <p:cNvSpPr>
              <a:spLocks noChangeArrowheads="1"/>
            </p:cNvSpPr>
            <p:nvPr/>
          </p:nvSpPr>
          <p:spPr bwMode="auto">
            <a:xfrm>
              <a:off x="2782888" y="4511675"/>
              <a:ext cx="190500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800">
                  <a:effectLst/>
                  <a:latin typeface="Arial" charset="0"/>
                </a:rPr>
                <a:t>Position/Counter</a:t>
              </a:r>
            </a:p>
            <a:p>
              <a:pPr algn="ctr">
                <a:spcBef>
                  <a:spcPct val="0"/>
                </a:spcBef>
              </a:pPr>
              <a:r>
                <a:rPr lang="en-US" sz="1800">
                  <a:effectLst/>
                  <a:latin typeface="Arial" charset="0"/>
                </a:rPr>
                <a:t>Compare</a:t>
              </a:r>
            </a:p>
          </p:txBody>
        </p:sp>
        <p:sp>
          <p:nvSpPr>
            <p:cNvPr id="47" name="Rectangle 21"/>
            <p:cNvSpPr>
              <a:spLocks noChangeArrowheads="1"/>
            </p:cNvSpPr>
            <p:nvPr/>
          </p:nvSpPr>
          <p:spPr bwMode="auto">
            <a:xfrm>
              <a:off x="2782888" y="1616075"/>
              <a:ext cx="190500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800">
                  <a:effectLst/>
                  <a:latin typeface="Arial" charset="0"/>
                </a:rPr>
                <a:t>Quadrature</a:t>
              </a:r>
            </a:p>
            <a:p>
              <a:pPr algn="ctr">
                <a:spcBef>
                  <a:spcPct val="0"/>
                </a:spcBef>
              </a:pPr>
              <a:r>
                <a:rPr lang="en-US" sz="1800">
                  <a:effectLst/>
                  <a:latin typeface="Arial" charset="0"/>
                </a:rPr>
                <a:t>Capture</a:t>
              </a:r>
            </a:p>
          </p:txBody>
        </p:sp>
        <p:sp>
          <p:nvSpPr>
            <p:cNvPr id="48" name="Rectangle 22"/>
            <p:cNvSpPr>
              <a:spLocks noChangeArrowheads="1"/>
            </p:cNvSpPr>
            <p:nvPr/>
          </p:nvSpPr>
          <p:spPr bwMode="auto">
            <a:xfrm>
              <a:off x="773113" y="3063875"/>
              <a:ext cx="129540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800">
                  <a:effectLst/>
                  <a:latin typeface="Arial" charset="0"/>
                </a:rPr>
                <a:t>32-Bit Unit</a:t>
              </a:r>
            </a:p>
            <a:p>
              <a:pPr algn="ctr">
                <a:spcBef>
                  <a:spcPct val="0"/>
                </a:spcBef>
              </a:pPr>
              <a:r>
                <a:rPr lang="en-US" sz="1800">
                  <a:effectLst/>
                  <a:latin typeface="Arial" charset="0"/>
                </a:rPr>
                <a:t>Time-Base</a:t>
              </a:r>
            </a:p>
          </p:txBody>
        </p:sp>
        <p:sp>
          <p:nvSpPr>
            <p:cNvPr id="49" name="Rectangle 24"/>
            <p:cNvSpPr>
              <a:spLocks noChangeArrowheads="1"/>
            </p:cNvSpPr>
            <p:nvPr/>
          </p:nvSpPr>
          <p:spPr bwMode="auto">
            <a:xfrm>
              <a:off x="3468688" y="3521075"/>
              <a:ext cx="12192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800">
                  <a:effectLst/>
                  <a:latin typeface="Arial" charset="0"/>
                </a:rPr>
                <a:t>QEP</a:t>
              </a:r>
            </a:p>
            <a:p>
              <a:pPr algn="ctr">
                <a:spcBef>
                  <a:spcPct val="0"/>
                </a:spcBef>
              </a:pPr>
              <a:r>
                <a:rPr lang="en-US" sz="1800">
                  <a:effectLst/>
                  <a:latin typeface="Arial" charset="0"/>
                </a:rPr>
                <a:t>Watchdog</a:t>
              </a:r>
            </a:p>
          </p:txBody>
        </p:sp>
        <p:cxnSp>
          <p:nvCxnSpPr>
            <p:cNvPr id="50" name="AutoShape 33"/>
            <p:cNvCxnSpPr>
              <a:cxnSpLocks noChangeShapeType="1"/>
              <a:stCxn id="68" idx="1"/>
              <a:endCxn id="47" idx="3"/>
            </p:cNvCxnSpPr>
            <p:nvPr/>
          </p:nvCxnSpPr>
          <p:spPr bwMode="auto">
            <a:xfrm rot="10800000">
              <a:off x="4687888" y="1920875"/>
              <a:ext cx="1066800" cy="1730375"/>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51" name="AutoShape 34"/>
            <p:cNvCxnSpPr>
              <a:cxnSpLocks noChangeShapeType="1"/>
              <a:stCxn id="68" idx="1"/>
              <a:endCxn id="46" idx="3"/>
            </p:cNvCxnSpPr>
            <p:nvPr/>
          </p:nvCxnSpPr>
          <p:spPr bwMode="auto">
            <a:xfrm rot="10800000" flipV="1">
              <a:off x="4687888" y="3651250"/>
              <a:ext cx="1066800" cy="1165225"/>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52" name="AutoShape 35"/>
            <p:cNvCxnSpPr>
              <a:cxnSpLocks noChangeShapeType="1"/>
              <a:stCxn id="48" idx="3"/>
              <a:endCxn id="47" idx="1"/>
            </p:cNvCxnSpPr>
            <p:nvPr/>
          </p:nvCxnSpPr>
          <p:spPr bwMode="auto">
            <a:xfrm flipV="1">
              <a:off x="2068513" y="1920875"/>
              <a:ext cx="714375" cy="1447800"/>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53" name="AutoShape 36"/>
            <p:cNvCxnSpPr>
              <a:cxnSpLocks noChangeShapeType="1"/>
              <a:stCxn id="48" idx="3"/>
              <a:endCxn id="46" idx="1"/>
            </p:cNvCxnSpPr>
            <p:nvPr/>
          </p:nvCxnSpPr>
          <p:spPr bwMode="auto">
            <a:xfrm>
              <a:off x="2068513" y="3368675"/>
              <a:ext cx="714375" cy="1447800"/>
            </a:xfrm>
            <a:prstGeom prst="bentConnector3">
              <a:avLst>
                <a:gd name="adj1" fmla="val 50000"/>
              </a:avLst>
            </a:prstGeom>
            <a:noFill/>
            <a:ln w="28575">
              <a:solidFill>
                <a:schemeClr val="tx1"/>
              </a:solidFill>
              <a:miter lim="800000"/>
              <a:headEnd type="none" w="sm" len="sm"/>
              <a:tailEnd type="triangle" w="med" len="med"/>
            </a:ln>
            <a:effectLst/>
          </p:spPr>
        </p:cxnSp>
        <p:sp>
          <p:nvSpPr>
            <p:cNvPr id="54" name="Line 37"/>
            <p:cNvSpPr>
              <a:spLocks noChangeShapeType="1"/>
            </p:cNvSpPr>
            <p:nvPr/>
          </p:nvSpPr>
          <p:spPr bwMode="auto">
            <a:xfrm>
              <a:off x="4687888" y="3825875"/>
              <a:ext cx="533400" cy="0"/>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55" name="Line 38"/>
            <p:cNvSpPr>
              <a:spLocks noChangeShapeType="1"/>
            </p:cNvSpPr>
            <p:nvPr/>
          </p:nvSpPr>
          <p:spPr bwMode="auto">
            <a:xfrm>
              <a:off x="4078288" y="4054475"/>
              <a:ext cx="0" cy="457200"/>
            </a:xfrm>
            <a:prstGeom prst="line">
              <a:avLst/>
            </a:prstGeom>
            <a:noFill/>
            <a:ln w="28575">
              <a:solidFill>
                <a:schemeClr val="tx1"/>
              </a:solidFill>
              <a:round/>
              <a:headEnd/>
              <a:tailEnd type="triangle" w="med" len="med"/>
            </a:ln>
            <a:effectLst/>
          </p:spPr>
          <p:txBody>
            <a:bodyPr/>
            <a:lstStyle/>
            <a:p>
              <a:endParaRPr lang="en-US">
                <a:effectLst/>
              </a:endParaRPr>
            </a:p>
          </p:txBody>
        </p:sp>
        <p:sp>
          <p:nvSpPr>
            <p:cNvPr id="56" name="AutoShape 40"/>
            <p:cNvSpPr>
              <a:spLocks noChangeArrowheads="1"/>
            </p:cNvSpPr>
            <p:nvPr/>
          </p:nvSpPr>
          <p:spPr bwMode="auto">
            <a:xfrm flipV="1">
              <a:off x="6045200" y="4943475"/>
              <a:ext cx="2409825" cy="647700"/>
            </a:xfrm>
            <a:prstGeom prst="wedgeRoundRectCallout">
              <a:avLst>
                <a:gd name="adj1" fmla="val -36037"/>
                <a:gd name="adj2" fmla="val 105634"/>
                <a:gd name="adj3" fmla="val 16667"/>
              </a:avLst>
            </a:prstGeom>
            <a:solidFill>
              <a:schemeClr val="accent4">
                <a:lumMod val="40000"/>
                <a:lumOff val="60000"/>
              </a:schemeClr>
            </a:solidFill>
            <a:ln w="12700">
              <a:solidFill>
                <a:schemeClr val="tx1"/>
              </a:solidFill>
              <a:miter lim="800000"/>
              <a:headEnd type="none" w="sm" len="sm"/>
              <a:tailEnd type="none" w="sm" len="sm"/>
            </a:ln>
            <a:effectLst/>
          </p:spPr>
          <p:txBody>
            <a:bodyPr rot="10800000"/>
            <a:lstStyle/>
            <a:p>
              <a:pPr algn="ctr"/>
              <a:endParaRPr lang="en-US" sz="2400">
                <a:effectLst/>
                <a:latin typeface="Arial" charset="0"/>
              </a:endParaRPr>
            </a:p>
          </p:txBody>
        </p:sp>
        <p:sp>
          <p:nvSpPr>
            <p:cNvPr id="57" name="Text Box 41"/>
            <p:cNvSpPr txBox="1">
              <a:spLocks noChangeArrowheads="1"/>
            </p:cNvSpPr>
            <p:nvPr/>
          </p:nvSpPr>
          <p:spPr bwMode="auto">
            <a:xfrm>
              <a:off x="6045200" y="4989513"/>
              <a:ext cx="2590800" cy="609600"/>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Generate the direction and clock for the position counter in quadrature count mode</a:t>
              </a:r>
            </a:p>
          </p:txBody>
        </p:sp>
        <p:sp>
          <p:nvSpPr>
            <p:cNvPr id="58" name="AutoShape 42"/>
            <p:cNvSpPr>
              <a:spLocks noChangeArrowheads="1"/>
            </p:cNvSpPr>
            <p:nvPr/>
          </p:nvSpPr>
          <p:spPr bwMode="auto">
            <a:xfrm flipH="1" flipV="1">
              <a:off x="1003300" y="5248275"/>
              <a:ext cx="1981200" cy="685800"/>
            </a:xfrm>
            <a:prstGeom prst="wedgeRoundRectCallout">
              <a:avLst>
                <a:gd name="adj1" fmla="val -86301"/>
                <a:gd name="adj2" fmla="val 61343"/>
                <a:gd name="adj3" fmla="val 16667"/>
              </a:avLst>
            </a:prstGeom>
            <a:solidFill>
              <a:schemeClr val="accent4">
                <a:lumMod val="40000"/>
                <a:lumOff val="60000"/>
              </a:schemeClr>
            </a:solidFill>
            <a:ln w="12700">
              <a:solidFill>
                <a:schemeClr val="tx1"/>
              </a:solidFill>
              <a:miter lim="800000"/>
              <a:headEnd type="none" w="sm" len="sm"/>
              <a:tailEnd type="none" w="sm" len="sm"/>
            </a:ln>
            <a:effectLst/>
          </p:spPr>
          <p:txBody>
            <a:bodyPr rot="10800000"/>
            <a:lstStyle/>
            <a:p>
              <a:pPr algn="ctr"/>
              <a:endParaRPr lang="en-US" sz="1400" b="0">
                <a:effectLst/>
                <a:latin typeface="Arial" charset="0"/>
              </a:endParaRPr>
            </a:p>
          </p:txBody>
        </p:sp>
        <p:sp>
          <p:nvSpPr>
            <p:cNvPr id="59" name="Text Box 43"/>
            <p:cNvSpPr txBox="1">
              <a:spLocks noChangeArrowheads="1"/>
            </p:cNvSpPr>
            <p:nvPr/>
          </p:nvSpPr>
          <p:spPr bwMode="auto">
            <a:xfrm>
              <a:off x="974725" y="5294313"/>
              <a:ext cx="2225675" cy="609600"/>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Generate a sync output and/or interrupt on a position compare match</a:t>
              </a:r>
            </a:p>
          </p:txBody>
        </p:sp>
        <p:sp>
          <p:nvSpPr>
            <p:cNvPr id="60" name="AutoShape 44"/>
            <p:cNvSpPr>
              <a:spLocks noChangeArrowheads="1"/>
            </p:cNvSpPr>
            <p:nvPr/>
          </p:nvSpPr>
          <p:spPr bwMode="auto">
            <a:xfrm>
              <a:off x="5680075" y="1082675"/>
              <a:ext cx="2819400" cy="685800"/>
            </a:xfrm>
            <a:prstGeom prst="wedgeRoundRectCallout">
              <a:avLst>
                <a:gd name="adj1" fmla="val -82769"/>
                <a:gd name="adj2" fmla="val 39583"/>
                <a:gd name="adj3" fmla="val 16667"/>
              </a:avLst>
            </a:prstGeom>
            <a:solidFill>
              <a:schemeClr val="accent4">
                <a:lumMod val="40000"/>
                <a:lumOff val="60000"/>
              </a:schemeClr>
            </a:solidFill>
            <a:ln w="12700">
              <a:solidFill>
                <a:schemeClr val="tx1"/>
              </a:solidFill>
              <a:miter lim="800000"/>
              <a:headEnd type="none" w="sm" len="sm"/>
              <a:tailEnd type="none" w="sm" len="sm"/>
            </a:ln>
            <a:effectLst/>
          </p:spPr>
          <p:txBody>
            <a:bodyPr/>
            <a:lstStyle/>
            <a:p>
              <a:pPr algn="ctr"/>
              <a:endParaRPr lang="en-US" sz="2400">
                <a:effectLst/>
                <a:latin typeface="Arial" charset="0"/>
              </a:endParaRPr>
            </a:p>
          </p:txBody>
        </p:sp>
        <p:sp>
          <p:nvSpPr>
            <p:cNvPr id="61" name="Text Box 45"/>
            <p:cNvSpPr txBox="1">
              <a:spLocks noChangeArrowheads="1"/>
            </p:cNvSpPr>
            <p:nvPr/>
          </p:nvSpPr>
          <p:spPr bwMode="auto">
            <a:xfrm>
              <a:off x="5664200" y="1128713"/>
              <a:ext cx="2911475" cy="609600"/>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Measure the elapsed time between the unit position events; used for low speed measurement</a:t>
              </a:r>
            </a:p>
          </p:txBody>
        </p:sp>
        <p:sp>
          <p:nvSpPr>
            <p:cNvPr id="62" name="AutoShape 46"/>
            <p:cNvSpPr>
              <a:spLocks noChangeArrowheads="1"/>
            </p:cNvSpPr>
            <p:nvPr/>
          </p:nvSpPr>
          <p:spPr bwMode="auto">
            <a:xfrm flipH="1">
              <a:off x="406400" y="1997075"/>
              <a:ext cx="1828800" cy="609600"/>
            </a:xfrm>
            <a:prstGeom prst="wedgeRoundRectCallout">
              <a:avLst>
                <a:gd name="adj1" fmla="val 3991"/>
                <a:gd name="adj2" fmla="val 114583"/>
                <a:gd name="adj3" fmla="val 16667"/>
              </a:avLst>
            </a:prstGeom>
            <a:solidFill>
              <a:schemeClr val="accent4">
                <a:lumMod val="40000"/>
                <a:lumOff val="60000"/>
              </a:schemeClr>
            </a:solidFill>
            <a:ln w="12700">
              <a:solidFill>
                <a:schemeClr val="tx1"/>
              </a:solidFill>
              <a:miter lim="800000"/>
              <a:headEnd type="none" w="sm" len="sm"/>
              <a:tailEnd type="none" w="sm" len="sm"/>
            </a:ln>
            <a:effectLst/>
          </p:spPr>
          <p:txBody>
            <a:bodyPr/>
            <a:lstStyle/>
            <a:p>
              <a:pPr algn="ctr"/>
              <a:endParaRPr lang="en-US" sz="1400" b="0">
                <a:effectLst/>
                <a:latin typeface="Arial" charset="0"/>
              </a:endParaRPr>
            </a:p>
          </p:txBody>
        </p:sp>
        <p:sp>
          <p:nvSpPr>
            <p:cNvPr id="63" name="Text Box 47"/>
            <p:cNvSpPr txBox="1">
              <a:spLocks noChangeArrowheads="1"/>
            </p:cNvSpPr>
            <p:nvPr/>
          </p:nvSpPr>
          <p:spPr bwMode="auto">
            <a:xfrm>
              <a:off x="419100" y="2009775"/>
              <a:ext cx="1828800" cy="609600"/>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Generate periodic interrupts for velocity calculations</a:t>
              </a:r>
            </a:p>
          </p:txBody>
        </p:sp>
        <p:sp>
          <p:nvSpPr>
            <p:cNvPr id="64" name="AutoShape 49"/>
            <p:cNvSpPr>
              <a:spLocks noChangeArrowheads="1"/>
            </p:cNvSpPr>
            <p:nvPr/>
          </p:nvSpPr>
          <p:spPr bwMode="auto">
            <a:xfrm flipH="1">
              <a:off x="2882900" y="2454275"/>
              <a:ext cx="2057400" cy="838200"/>
            </a:xfrm>
            <a:prstGeom prst="wedgeRoundRectCallout">
              <a:avLst>
                <a:gd name="adj1" fmla="val 537"/>
                <a:gd name="adj2" fmla="val 68370"/>
                <a:gd name="adj3" fmla="val 16667"/>
              </a:avLst>
            </a:prstGeom>
            <a:solidFill>
              <a:schemeClr val="accent4">
                <a:lumMod val="40000"/>
                <a:lumOff val="60000"/>
              </a:schemeClr>
            </a:solidFill>
            <a:ln w="12700">
              <a:solidFill>
                <a:schemeClr val="tx1"/>
              </a:solidFill>
              <a:miter lim="800000"/>
              <a:headEnd type="none" w="sm" len="sm"/>
              <a:tailEnd type="none" w="sm" len="sm"/>
            </a:ln>
            <a:effectLst/>
          </p:spPr>
          <p:txBody>
            <a:bodyPr/>
            <a:lstStyle/>
            <a:p>
              <a:pPr algn="ctr"/>
              <a:endParaRPr lang="en-US" sz="2400">
                <a:effectLst/>
                <a:latin typeface="Arial" charset="0"/>
              </a:endParaRPr>
            </a:p>
          </p:txBody>
        </p:sp>
        <p:sp>
          <p:nvSpPr>
            <p:cNvPr id="65" name="Text Box 48"/>
            <p:cNvSpPr txBox="1">
              <a:spLocks noChangeArrowheads="1"/>
            </p:cNvSpPr>
            <p:nvPr/>
          </p:nvSpPr>
          <p:spPr bwMode="auto">
            <a:xfrm>
              <a:off x="2905125" y="2517775"/>
              <a:ext cx="2149475" cy="781050"/>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Monitors the quadrature clock to indicate proper operation of the motion control system</a:t>
              </a:r>
            </a:p>
          </p:txBody>
        </p:sp>
        <p:sp>
          <p:nvSpPr>
            <p:cNvPr id="66" name="Text Box 53"/>
            <p:cNvSpPr txBox="1">
              <a:spLocks noChangeArrowheads="1"/>
            </p:cNvSpPr>
            <p:nvPr/>
          </p:nvSpPr>
          <p:spPr bwMode="auto">
            <a:xfrm>
              <a:off x="6473825" y="2149475"/>
              <a:ext cx="1235075" cy="436563"/>
            </a:xfrm>
            <a:prstGeom prst="rect">
              <a:avLst/>
            </a:prstGeom>
            <a:noFill/>
            <a:ln w="12700">
              <a:noFill/>
              <a:miter lim="800000"/>
              <a:headEnd type="none" w="sm" len="sm"/>
              <a:tailEnd type="none" w="sm" len="sm"/>
            </a:ln>
            <a:effectLst/>
          </p:spPr>
          <p:txBody>
            <a:bodyPr>
              <a:spAutoFit/>
            </a:bodyPr>
            <a:lstStyle/>
            <a:p>
              <a:r>
                <a:rPr lang="en-US" sz="1400" b="0">
                  <a:effectLst/>
                  <a:latin typeface="Arial" charset="0"/>
                </a:rPr>
                <a:t>Quadrature -clock mode</a:t>
              </a:r>
            </a:p>
          </p:txBody>
        </p:sp>
        <p:sp>
          <p:nvSpPr>
            <p:cNvPr id="67" name="Text Box 54"/>
            <p:cNvSpPr txBox="1">
              <a:spLocks noChangeArrowheads="1"/>
            </p:cNvSpPr>
            <p:nvPr/>
          </p:nvSpPr>
          <p:spPr bwMode="auto">
            <a:xfrm>
              <a:off x="7708900" y="2136775"/>
              <a:ext cx="1222375" cy="436563"/>
            </a:xfrm>
            <a:prstGeom prst="rect">
              <a:avLst/>
            </a:prstGeom>
            <a:noFill/>
            <a:ln w="12700">
              <a:noFill/>
              <a:miter lim="800000"/>
              <a:headEnd type="none" w="sm" len="sm"/>
              <a:tailEnd type="none" w="sm" len="sm"/>
            </a:ln>
            <a:effectLst/>
          </p:spPr>
          <p:txBody>
            <a:bodyPr>
              <a:spAutoFit/>
            </a:bodyPr>
            <a:lstStyle/>
            <a:p>
              <a:r>
                <a:rPr lang="en-US" sz="1400" b="0" dirty="0">
                  <a:effectLst/>
                  <a:latin typeface="Arial" charset="0"/>
                </a:rPr>
                <a:t>Direction -count mode</a:t>
              </a:r>
            </a:p>
          </p:txBody>
        </p:sp>
      </p:grpSp>
      <p:sp>
        <p:nvSpPr>
          <p:cNvPr id="78" name="Text Box 138"/>
          <p:cNvSpPr txBox="1">
            <a:spLocks noChangeArrowheads="1"/>
          </p:cNvSpPr>
          <p:nvPr/>
        </p:nvSpPr>
        <p:spPr bwMode="auto">
          <a:xfrm>
            <a:off x="824010" y="4019830"/>
            <a:ext cx="1234633" cy="240066"/>
          </a:xfrm>
          <a:prstGeom prst="rect">
            <a:avLst/>
          </a:prstGeom>
          <a:noFill/>
          <a:ln w="12700">
            <a:noFill/>
            <a:miter lim="800000"/>
            <a:headEnd type="none" w="sm" len="sm"/>
            <a:tailEnd type="none" w="sm" len="sm"/>
          </a:ln>
          <a:effectLst/>
        </p:spPr>
        <p:txBody>
          <a:bodyPr wrap="none">
            <a:spAutoFit/>
          </a:bodyPr>
          <a:lstStyle/>
          <a:p>
            <a:r>
              <a:rPr lang="en-US" sz="1200" b="0" dirty="0" err="1" smtClean="0">
                <a:effectLst/>
                <a:latin typeface="Arial" charset="0"/>
              </a:rPr>
              <a:t>CPUx.SYSCLK</a:t>
            </a:r>
            <a:endParaRPr lang="en-US" sz="1600" b="0" dirty="0" smtClean="0">
              <a:effectLst/>
              <a:latin typeface="Arial" charset="0"/>
            </a:endParaRPr>
          </a:p>
        </p:txBody>
      </p:sp>
      <p:cxnSp>
        <p:nvCxnSpPr>
          <p:cNvPr id="79" name="Straight Connector 78"/>
          <p:cNvCxnSpPr/>
          <p:nvPr/>
        </p:nvCxnSpPr>
        <p:spPr bwMode="auto">
          <a:xfrm>
            <a:off x="1436414" y="3676360"/>
            <a:ext cx="0" cy="319088"/>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sp>
        <p:nvSpPr>
          <p:cNvPr id="41" name="TextBox 40"/>
          <p:cNvSpPr txBox="1"/>
          <p:nvPr/>
        </p:nvSpPr>
        <p:spPr>
          <a:xfrm>
            <a:off x="676188" y="6340418"/>
            <a:ext cx="7786146" cy="384721"/>
          </a:xfrm>
          <a:prstGeom prst="rect">
            <a:avLst/>
          </a:prstGeom>
          <a:solidFill>
            <a:schemeClr val="accent2"/>
          </a:solidFill>
          <a:ln w="28575">
            <a:solidFill>
              <a:schemeClr val="tx2"/>
            </a:solidFill>
          </a:ln>
        </p:spPr>
        <p:txBody>
          <a:bodyPr wrap="square" tIns="91440" rtlCol="0" anchor="ctr" anchorCtr="0">
            <a:spAutoFit/>
          </a:bodyPr>
          <a:lstStyle/>
          <a:p>
            <a:pPr algn="ctr"/>
            <a:r>
              <a:rPr lang="en-US" sz="2000" b="0" i="1" dirty="0" smtClean="0">
                <a:solidFill>
                  <a:schemeClr val="dk1"/>
                </a:solidFill>
                <a:latin typeface="+mn-lt"/>
              </a:rPr>
              <a:t>See the F28004x Driver Library User’s Guide for available functions</a:t>
            </a:r>
            <a:endParaRPr lang="en-US" sz="2000" b="0" i="1" dirty="0" smtClean="0">
              <a:solidFill>
                <a:schemeClr val="dk1"/>
              </a:solidFill>
              <a:effectLst/>
              <a:latin typeface="+mn-lt"/>
            </a:endParaRPr>
          </a:p>
        </p:txBody>
      </p:sp>
    </p:spTree>
    <p:custDataLst>
      <p:tags r:id="rId1"/>
    </p:custDataLst>
    <p:extLst>
      <p:ext uri="{BB962C8B-B14F-4D97-AF65-F5344CB8AC3E}">
        <p14:creationId xmlns:p14="http://schemas.microsoft.com/office/powerpoint/2010/main" val="34346059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67" name="Rectangle 47"/>
          <p:cNvSpPr>
            <a:spLocks noGrp="1" noChangeArrowheads="1"/>
          </p:cNvSpPr>
          <p:nvPr>
            <p:ph type="title"/>
          </p:nvPr>
        </p:nvSpPr>
        <p:spPr/>
        <p:txBody>
          <a:bodyPr>
            <a:normAutofit/>
          </a:bodyPr>
          <a:lstStyle/>
          <a:p>
            <a:r>
              <a:rPr lang="en-US" dirty="0" err="1"/>
              <a:t>eQEP</a:t>
            </a:r>
            <a:r>
              <a:rPr lang="en-US" dirty="0"/>
              <a:t> Module Connections</a:t>
            </a:r>
          </a:p>
        </p:txBody>
      </p:sp>
      <p:sp>
        <p:nvSpPr>
          <p:cNvPr id="42" name="Rectangle 104"/>
          <p:cNvSpPr>
            <a:spLocks noChangeArrowheads="1"/>
          </p:cNvSpPr>
          <p:nvPr/>
        </p:nvSpPr>
        <p:spPr bwMode="auto">
          <a:xfrm>
            <a:off x="381000" y="1828800"/>
            <a:ext cx="6007100" cy="3276600"/>
          </a:xfrm>
          <a:prstGeom prst="rect">
            <a:avLst/>
          </a:prstGeom>
          <a:solidFill>
            <a:schemeClr val="accent4">
              <a:lumMod val="40000"/>
              <a:lumOff val="60000"/>
            </a:schemeClr>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3" name="Rectangle 13"/>
          <p:cNvSpPr>
            <a:spLocks noChangeArrowheads="1"/>
          </p:cNvSpPr>
          <p:nvPr/>
        </p:nvSpPr>
        <p:spPr bwMode="auto">
          <a:xfrm>
            <a:off x="6667500" y="1425575"/>
            <a:ext cx="644152" cy="30521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400">
                <a:effectLst/>
                <a:latin typeface="Arial" charset="0"/>
              </a:rPr>
              <a:t>Ch. A</a:t>
            </a:r>
          </a:p>
        </p:txBody>
      </p:sp>
      <p:sp>
        <p:nvSpPr>
          <p:cNvPr id="44" name="Rectangle 14"/>
          <p:cNvSpPr>
            <a:spLocks noChangeArrowheads="1"/>
          </p:cNvSpPr>
          <p:nvPr/>
        </p:nvSpPr>
        <p:spPr bwMode="auto">
          <a:xfrm>
            <a:off x="6629400" y="2082800"/>
            <a:ext cx="650820" cy="30521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400">
                <a:effectLst/>
                <a:latin typeface="Arial" charset="0"/>
              </a:rPr>
              <a:t>Ch. B</a:t>
            </a:r>
          </a:p>
        </p:txBody>
      </p:sp>
      <p:sp>
        <p:nvSpPr>
          <p:cNvPr id="45" name="Rectangle 63"/>
          <p:cNvSpPr>
            <a:spLocks noChangeArrowheads="1"/>
          </p:cNvSpPr>
          <p:nvPr/>
        </p:nvSpPr>
        <p:spPr bwMode="auto">
          <a:xfrm>
            <a:off x="6794500" y="3584575"/>
            <a:ext cx="649218" cy="30521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400">
                <a:effectLst/>
                <a:latin typeface="Arial" charset="0"/>
              </a:rPr>
              <a:t>Index</a:t>
            </a:r>
          </a:p>
        </p:txBody>
      </p:sp>
      <p:sp>
        <p:nvSpPr>
          <p:cNvPr id="46" name="Rectangle 82"/>
          <p:cNvSpPr>
            <a:spLocks noChangeArrowheads="1"/>
          </p:cNvSpPr>
          <p:nvPr/>
        </p:nvSpPr>
        <p:spPr bwMode="auto">
          <a:xfrm>
            <a:off x="3976688" y="2971800"/>
            <a:ext cx="850900" cy="1422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200" b="0">
                <a:effectLst/>
                <a:latin typeface="Arial" charset="0"/>
              </a:rPr>
              <a:t>Quadrature</a:t>
            </a:r>
          </a:p>
          <a:p>
            <a:pPr algn="ctr">
              <a:spcBef>
                <a:spcPct val="0"/>
              </a:spcBef>
            </a:pPr>
            <a:r>
              <a:rPr lang="en-US" sz="1200" b="0">
                <a:effectLst/>
                <a:latin typeface="Arial" charset="0"/>
              </a:rPr>
              <a:t>Decoder</a:t>
            </a:r>
          </a:p>
        </p:txBody>
      </p:sp>
      <p:grpSp>
        <p:nvGrpSpPr>
          <p:cNvPr id="47" name="Group 83"/>
          <p:cNvGrpSpPr>
            <a:grpSpLocks/>
          </p:cNvGrpSpPr>
          <p:nvPr/>
        </p:nvGrpSpPr>
        <p:grpSpPr bwMode="auto">
          <a:xfrm>
            <a:off x="4827588" y="3178175"/>
            <a:ext cx="1344612" cy="1030288"/>
            <a:chOff x="4560" y="2042"/>
            <a:chExt cx="1008" cy="800"/>
          </a:xfrm>
        </p:grpSpPr>
        <p:sp>
          <p:nvSpPr>
            <p:cNvPr id="48" name="Line 84"/>
            <p:cNvSpPr>
              <a:spLocks noChangeShapeType="1"/>
            </p:cNvSpPr>
            <p:nvPr/>
          </p:nvSpPr>
          <p:spPr bwMode="auto">
            <a:xfrm>
              <a:off x="4560" y="2042"/>
              <a:ext cx="1008"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sp>
          <p:nvSpPr>
            <p:cNvPr id="49" name="Line 85"/>
            <p:cNvSpPr>
              <a:spLocks noChangeShapeType="1"/>
            </p:cNvSpPr>
            <p:nvPr/>
          </p:nvSpPr>
          <p:spPr bwMode="auto">
            <a:xfrm>
              <a:off x="4560" y="2308"/>
              <a:ext cx="1008" cy="0"/>
            </a:xfrm>
            <a:prstGeom prst="line">
              <a:avLst/>
            </a:prstGeom>
            <a:noFill/>
            <a:ln w="28575">
              <a:solidFill>
                <a:schemeClr val="tx1"/>
              </a:solidFill>
              <a:round/>
              <a:headEnd type="triangle" w="med" len="med"/>
              <a:tailEnd type="none" w="sm" len="sm"/>
            </a:ln>
            <a:effectLst/>
          </p:spPr>
          <p:txBody>
            <a:bodyPr/>
            <a:lstStyle/>
            <a:p>
              <a:endParaRPr lang="en-US">
                <a:effectLst/>
              </a:endParaRPr>
            </a:p>
          </p:txBody>
        </p:sp>
        <p:sp>
          <p:nvSpPr>
            <p:cNvPr id="50" name="Line 86"/>
            <p:cNvSpPr>
              <a:spLocks noChangeShapeType="1"/>
            </p:cNvSpPr>
            <p:nvPr/>
          </p:nvSpPr>
          <p:spPr bwMode="auto">
            <a:xfrm>
              <a:off x="4560" y="2575"/>
              <a:ext cx="1008" cy="0"/>
            </a:xfrm>
            <a:prstGeom prst="line">
              <a:avLst/>
            </a:prstGeom>
            <a:noFill/>
            <a:ln w="28575">
              <a:solidFill>
                <a:schemeClr val="tx1"/>
              </a:solidFill>
              <a:round/>
              <a:headEnd type="triangle" w="med" len="med"/>
              <a:tailEnd type="triangle" w="med" len="med"/>
            </a:ln>
            <a:effectLst/>
          </p:spPr>
          <p:txBody>
            <a:bodyPr/>
            <a:lstStyle/>
            <a:p>
              <a:endParaRPr lang="en-US">
                <a:effectLst/>
              </a:endParaRPr>
            </a:p>
          </p:txBody>
        </p:sp>
        <p:sp>
          <p:nvSpPr>
            <p:cNvPr id="51" name="Line 87"/>
            <p:cNvSpPr>
              <a:spLocks noChangeShapeType="1"/>
            </p:cNvSpPr>
            <p:nvPr/>
          </p:nvSpPr>
          <p:spPr bwMode="auto">
            <a:xfrm>
              <a:off x="4560" y="2842"/>
              <a:ext cx="1008" cy="0"/>
            </a:xfrm>
            <a:prstGeom prst="line">
              <a:avLst/>
            </a:prstGeom>
            <a:noFill/>
            <a:ln w="28575">
              <a:solidFill>
                <a:schemeClr val="tx1"/>
              </a:solidFill>
              <a:round/>
              <a:headEnd type="triangle" w="med" len="med"/>
              <a:tailEnd type="triangle" w="med" len="med"/>
            </a:ln>
            <a:effectLst/>
          </p:spPr>
          <p:txBody>
            <a:bodyPr/>
            <a:lstStyle/>
            <a:p>
              <a:endParaRPr lang="en-US">
                <a:effectLst/>
              </a:endParaRPr>
            </a:p>
          </p:txBody>
        </p:sp>
      </p:grpSp>
      <p:sp>
        <p:nvSpPr>
          <p:cNvPr id="52" name="Text Box 88"/>
          <p:cNvSpPr txBox="1">
            <a:spLocks noChangeArrowheads="1"/>
          </p:cNvSpPr>
          <p:nvPr/>
        </p:nvSpPr>
        <p:spPr bwMode="auto">
          <a:xfrm>
            <a:off x="4859338" y="2974975"/>
            <a:ext cx="1225550" cy="238125"/>
          </a:xfrm>
          <a:prstGeom prst="rect">
            <a:avLst/>
          </a:prstGeom>
          <a:noFill/>
          <a:ln w="12700">
            <a:noFill/>
            <a:miter lim="800000"/>
            <a:headEnd type="none" w="sm" len="sm"/>
            <a:tailEnd type="none" w="sm" len="sm"/>
          </a:ln>
          <a:effectLst/>
        </p:spPr>
        <p:txBody>
          <a:bodyPr wrap="none">
            <a:spAutoFit/>
          </a:bodyPr>
          <a:lstStyle/>
          <a:p>
            <a:r>
              <a:rPr lang="en-US" sz="1200" b="0">
                <a:effectLst/>
                <a:latin typeface="Arial" charset="0"/>
              </a:rPr>
              <a:t>EQEPxA/XCLK</a:t>
            </a:r>
          </a:p>
        </p:txBody>
      </p:sp>
      <p:sp>
        <p:nvSpPr>
          <p:cNvPr id="53" name="Text Box 89"/>
          <p:cNvSpPr txBox="1">
            <a:spLocks noChangeArrowheads="1"/>
          </p:cNvSpPr>
          <p:nvPr/>
        </p:nvSpPr>
        <p:spPr bwMode="auto">
          <a:xfrm>
            <a:off x="4903788" y="3319463"/>
            <a:ext cx="1192212" cy="238125"/>
          </a:xfrm>
          <a:prstGeom prst="rect">
            <a:avLst/>
          </a:prstGeom>
          <a:noFill/>
          <a:ln w="12700">
            <a:noFill/>
            <a:miter lim="800000"/>
            <a:headEnd type="none" w="sm" len="sm"/>
            <a:tailEnd type="none" w="sm" len="sm"/>
          </a:ln>
          <a:effectLst/>
        </p:spPr>
        <p:txBody>
          <a:bodyPr wrap="none">
            <a:spAutoFit/>
          </a:bodyPr>
          <a:lstStyle/>
          <a:p>
            <a:r>
              <a:rPr lang="en-US" sz="1200" b="0">
                <a:effectLst/>
                <a:latin typeface="Arial" charset="0"/>
              </a:rPr>
              <a:t>EQEPxB/XDIR</a:t>
            </a:r>
          </a:p>
        </p:txBody>
      </p:sp>
      <p:sp>
        <p:nvSpPr>
          <p:cNvPr id="54" name="Text Box 90"/>
          <p:cNvSpPr txBox="1">
            <a:spLocks noChangeArrowheads="1"/>
          </p:cNvSpPr>
          <p:nvPr/>
        </p:nvSpPr>
        <p:spPr bwMode="auto">
          <a:xfrm>
            <a:off x="5318125" y="3657600"/>
            <a:ext cx="727075" cy="238125"/>
          </a:xfrm>
          <a:prstGeom prst="rect">
            <a:avLst/>
          </a:prstGeom>
          <a:noFill/>
          <a:ln w="12700">
            <a:noFill/>
            <a:miter lim="800000"/>
            <a:headEnd type="none" w="sm" len="sm"/>
            <a:tailEnd type="none" w="sm" len="sm"/>
          </a:ln>
          <a:effectLst/>
        </p:spPr>
        <p:txBody>
          <a:bodyPr wrap="none">
            <a:spAutoFit/>
          </a:bodyPr>
          <a:lstStyle/>
          <a:p>
            <a:r>
              <a:rPr lang="en-US" sz="1200" b="0">
                <a:effectLst/>
                <a:latin typeface="Arial" charset="0"/>
              </a:rPr>
              <a:t>EQEPxI</a:t>
            </a:r>
          </a:p>
        </p:txBody>
      </p:sp>
      <p:sp>
        <p:nvSpPr>
          <p:cNvPr id="55" name="Text Box 91"/>
          <p:cNvSpPr txBox="1">
            <a:spLocks noChangeArrowheads="1"/>
          </p:cNvSpPr>
          <p:nvPr/>
        </p:nvSpPr>
        <p:spPr bwMode="auto">
          <a:xfrm>
            <a:off x="5265738" y="3998913"/>
            <a:ext cx="785812" cy="238125"/>
          </a:xfrm>
          <a:prstGeom prst="rect">
            <a:avLst/>
          </a:prstGeom>
          <a:noFill/>
          <a:ln w="12700">
            <a:noFill/>
            <a:miter lim="800000"/>
            <a:headEnd type="none" w="sm" len="sm"/>
            <a:tailEnd type="none" w="sm" len="sm"/>
          </a:ln>
          <a:effectLst/>
        </p:spPr>
        <p:txBody>
          <a:bodyPr wrap="none">
            <a:spAutoFit/>
          </a:bodyPr>
          <a:lstStyle/>
          <a:p>
            <a:r>
              <a:rPr lang="en-US" sz="1200" b="0">
                <a:effectLst/>
                <a:latin typeface="Arial" charset="0"/>
              </a:rPr>
              <a:t>EQEPxS</a:t>
            </a:r>
          </a:p>
        </p:txBody>
      </p:sp>
      <p:sp>
        <p:nvSpPr>
          <p:cNvPr id="56" name="Rectangle 92"/>
          <p:cNvSpPr>
            <a:spLocks noChangeArrowheads="1"/>
          </p:cNvSpPr>
          <p:nvPr/>
        </p:nvSpPr>
        <p:spPr bwMode="auto">
          <a:xfrm>
            <a:off x="2022475" y="4381500"/>
            <a:ext cx="1252538" cy="4953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200" b="0">
                <a:effectLst/>
                <a:latin typeface="Arial" charset="0"/>
              </a:rPr>
              <a:t>Position/Counter</a:t>
            </a:r>
          </a:p>
          <a:p>
            <a:pPr algn="ctr">
              <a:spcBef>
                <a:spcPct val="0"/>
              </a:spcBef>
            </a:pPr>
            <a:r>
              <a:rPr lang="en-US" sz="1200" b="0">
                <a:effectLst/>
                <a:latin typeface="Arial" charset="0"/>
              </a:rPr>
              <a:t>Compare</a:t>
            </a:r>
          </a:p>
        </p:txBody>
      </p:sp>
      <p:sp>
        <p:nvSpPr>
          <p:cNvPr id="57" name="Rectangle 93"/>
          <p:cNvSpPr>
            <a:spLocks noChangeArrowheads="1"/>
          </p:cNvSpPr>
          <p:nvPr/>
        </p:nvSpPr>
        <p:spPr bwMode="auto">
          <a:xfrm>
            <a:off x="2022475" y="2032000"/>
            <a:ext cx="1252538" cy="4953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200" b="0">
                <a:effectLst/>
                <a:latin typeface="Arial" charset="0"/>
              </a:rPr>
              <a:t>Quadrature</a:t>
            </a:r>
          </a:p>
          <a:p>
            <a:pPr algn="ctr">
              <a:spcBef>
                <a:spcPct val="0"/>
              </a:spcBef>
            </a:pPr>
            <a:r>
              <a:rPr lang="en-US" sz="1200" b="0">
                <a:effectLst/>
                <a:latin typeface="Arial" charset="0"/>
              </a:rPr>
              <a:t>Capture</a:t>
            </a:r>
          </a:p>
        </p:txBody>
      </p:sp>
      <p:sp>
        <p:nvSpPr>
          <p:cNvPr id="58" name="Rectangle 94"/>
          <p:cNvSpPr>
            <a:spLocks noChangeArrowheads="1"/>
          </p:cNvSpPr>
          <p:nvPr/>
        </p:nvSpPr>
        <p:spPr bwMode="auto">
          <a:xfrm>
            <a:off x="700088" y="3206750"/>
            <a:ext cx="852487" cy="4953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200" b="0" dirty="0">
                <a:effectLst/>
                <a:latin typeface="Arial" charset="0"/>
              </a:rPr>
              <a:t>32-Bit Unit</a:t>
            </a:r>
          </a:p>
          <a:p>
            <a:pPr algn="ctr">
              <a:spcBef>
                <a:spcPct val="0"/>
              </a:spcBef>
            </a:pPr>
            <a:r>
              <a:rPr lang="en-US" sz="1200" b="0" dirty="0">
                <a:effectLst/>
                <a:latin typeface="Arial" charset="0"/>
              </a:rPr>
              <a:t>Time-Base</a:t>
            </a:r>
          </a:p>
        </p:txBody>
      </p:sp>
      <p:sp>
        <p:nvSpPr>
          <p:cNvPr id="59" name="Rectangle 95"/>
          <p:cNvSpPr>
            <a:spLocks noChangeArrowheads="1"/>
          </p:cNvSpPr>
          <p:nvPr/>
        </p:nvSpPr>
        <p:spPr bwMode="auto">
          <a:xfrm>
            <a:off x="2473325" y="3578225"/>
            <a:ext cx="801688" cy="4333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spcBef>
                <a:spcPct val="0"/>
              </a:spcBef>
            </a:pPr>
            <a:r>
              <a:rPr lang="en-US" sz="1200" b="0">
                <a:effectLst/>
                <a:latin typeface="Arial" charset="0"/>
              </a:rPr>
              <a:t>QEP</a:t>
            </a:r>
          </a:p>
          <a:p>
            <a:pPr algn="ctr">
              <a:spcBef>
                <a:spcPct val="0"/>
              </a:spcBef>
            </a:pPr>
            <a:r>
              <a:rPr lang="en-US" sz="1200" b="0">
                <a:effectLst/>
                <a:latin typeface="Arial" charset="0"/>
              </a:rPr>
              <a:t>Watchdog</a:t>
            </a:r>
          </a:p>
        </p:txBody>
      </p:sp>
      <p:cxnSp>
        <p:nvCxnSpPr>
          <p:cNvPr id="60" name="AutoShape 98"/>
          <p:cNvCxnSpPr>
            <a:cxnSpLocks noChangeShapeType="1"/>
            <a:stCxn id="46" idx="1"/>
            <a:endCxn id="57" idx="3"/>
          </p:cNvCxnSpPr>
          <p:nvPr/>
        </p:nvCxnSpPr>
        <p:spPr bwMode="auto">
          <a:xfrm rot="10800000">
            <a:off x="3275013" y="2279650"/>
            <a:ext cx="701675" cy="1403350"/>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61" name="AutoShape 99"/>
          <p:cNvCxnSpPr>
            <a:cxnSpLocks noChangeShapeType="1"/>
            <a:stCxn id="46" idx="1"/>
            <a:endCxn id="56" idx="3"/>
          </p:cNvCxnSpPr>
          <p:nvPr/>
        </p:nvCxnSpPr>
        <p:spPr bwMode="auto">
          <a:xfrm rot="10800000" flipV="1">
            <a:off x="3275013" y="3683000"/>
            <a:ext cx="701675" cy="946150"/>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62" name="AutoShape 100"/>
          <p:cNvCxnSpPr>
            <a:cxnSpLocks noChangeShapeType="1"/>
            <a:stCxn id="58" idx="3"/>
            <a:endCxn id="57" idx="1"/>
          </p:cNvCxnSpPr>
          <p:nvPr/>
        </p:nvCxnSpPr>
        <p:spPr bwMode="auto">
          <a:xfrm flipV="1">
            <a:off x="1552575" y="2279650"/>
            <a:ext cx="469900" cy="1174750"/>
          </a:xfrm>
          <a:prstGeom prst="bentConnector3">
            <a:avLst>
              <a:gd name="adj1" fmla="val 50000"/>
            </a:avLst>
          </a:prstGeom>
          <a:noFill/>
          <a:ln w="28575">
            <a:solidFill>
              <a:schemeClr val="tx1"/>
            </a:solidFill>
            <a:miter lim="800000"/>
            <a:headEnd type="none" w="sm" len="sm"/>
            <a:tailEnd type="triangle" w="med" len="med"/>
          </a:ln>
          <a:effectLst/>
        </p:spPr>
      </p:cxnSp>
      <p:cxnSp>
        <p:nvCxnSpPr>
          <p:cNvPr id="63" name="AutoShape 101"/>
          <p:cNvCxnSpPr>
            <a:cxnSpLocks noChangeShapeType="1"/>
            <a:stCxn id="58" idx="3"/>
            <a:endCxn id="56" idx="1"/>
          </p:cNvCxnSpPr>
          <p:nvPr/>
        </p:nvCxnSpPr>
        <p:spPr bwMode="auto">
          <a:xfrm>
            <a:off x="1552575" y="3454400"/>
            <a:ext cx="469900" cy="1174750"/>
          </a:xfrm>
          <a:prstGeom prst="bentConnector3">
            <a:avLst>
              <a:gd name="adj1" fmla="val 50000"/>
            </a:avLst>
          </a:prstGeom>
          <a:noFill/>
          <a:ln w="28575">
            <a:solidFill>
              <a:schemeClr val="tx1"/>
            </a:solidFill>
            <a:miter lim="800000"/>
            <a:headEnd type="none" w="sm" len="sm"/>
            <a:tailEnd type="triangle" w="med" len="med"/>
          </a:ln>
          <a:effectLst/>
        </p:spPr>
      </p:cxnSp>
      <p:sp>
        <p:nvSpPr>
          <p:cNvPr id="64" name="Line 102"/>
          <p:cNvSpPr>
            <a:spLocks noChangeShapeType="1"/>
          </p:cNvSpPr>
          <p:nvPr/>
        </p:nvSpPr>
        <p:spPr bwMode="auto">
          <a:xfrm>
            <a:off x="3275013" y="3825875"/>
            <a:ext cx="350837" cy="0"/>
          </a:xfrm>
          <a:prstGeom prst="line">
            <a:avLst/>
          </a:prstGeom>
          <a:noFill/>
          <a:ln w="28575">
            <a:solidFill>
              <a:schemeClr val="tx1"/>
            </a:solidFill>
            <a:round/>
            <a:headEnd type="triangle" w="med" len="med"/>
            <a:tailEnd/>
          </a:ln>
          <a:effectLst/>
        </p:spPr>
        <p:txBody>
          <a:bodyPr/>
          <a:lstStyle/>
          <a:p>
            <a:endParaRPr lang="en-US">
              <a:effectLst/>
            </a:endParaRPr>
          </a:p>
        </p:txBody>
      </p:sp>
      <p:sp>
        <p:nvSpPr>
          <p:cNvPr id="65" name="Line 103"/>
          <p:cNvSpPr>
            <a:spLocks noChangeShapeType="1"/>
          </p:cNvSpPr>
          <p:nvPr/>
        </p:nvSpPr>
        <p:spPr bwMode="auto">
          <a:xfrm>
            <a:off x="2873375" y="4011613"/>
            <a:ext cx="0" cy="369887"/>
          </a:xfrm>
          <a:prstGeom prst="line">
            <a:avLst/>
          </a:prstGeom>
          <a:noFill/>
          <a:ln w="28575">
            <a:solidFill>
              <a:schemeClr val="tx1"/>
            </a:solidFill>
            <a:round/>
            <a:headEnd/>
            <a:tailEnd type="triangle" w="med" len="med"/>
          </a:ln>
          <a:effectLst/>
        </p:spPr>
        <p:txBody>
          <a:bodyPr/>
          <a:lstStyle/>
          <a:p>
            <a:endParaRPr lang="en-US">
              <a:effectLst/>
            </a:endParaRPr>
          </a:p>
        </p:txBody>
      </p:sp>
      <p:cxnSp>
        <p:nvCxnSpPr>
          <p:cNvPr id="66" name="AutoShape 105"/>
          <p:cNvCxnSpPr>
            <a:cxnSpLocks noChangeShapeType="1"/>
            <a:stCxn id="71" idx="6"/>
            <a:endCxn id="48" idx="1"/>
          </p:cNvCxnSpPr>
          <p:nvPr/>
        </p:nvCxnSpPr>
        <p:spPr bwMode="auto">
          <a:xfrm rot="10800000" flipV="1">
            <a:off x="6172200" y="1704975"/>
            <a:ext cx="1089025" cy="1487488"/>
          </a:xfrm>
          <a:prstGeom prst="bentConnector4">
            <a:avLst>
              <a:gd name="adj1" fmla="val 52917"/>
              <a:gd name="adj2" fmla="val 98931"/>
            </a:avLst>
          </a:prstGeom>
          <a:noFill/>
          <a:ln w="38100">
            <a:solidFill>
              <a:schemeClr val="tx1"/>
            </a:solidFill>
            <a:miter lim="800000"/>
            <a:headEnd type="none" w="sm" len="sm"/>
            <a:tailEnd type="triangle" w="sm" len="sm"/>
          </a:ln>
          <a:effectLst/>
        </p:spPr>
      </p:cxnSp>
      <p:cxnSp>
        <p:nvCxnSpPr>
          <p:cNvPr id="67" name="AutoShape 106"/>
          <p:cNvCxnSpPr>
            <a:cxnSpLocks noChangeShapeType="1"/>
            <a:stCxn id="71" idx="18"/>
            <a:endCxn id="49" idx="1"/>
          </p:cNvCxnSpPr>
          <p:nvPr/>
        </p:nvCxnSpPr>
        <p:spPr bwMode="auto">
          <a:xfrm rot="10800000" flipV="1">
            <a:off x="6172200" y="2371725"/>
            <a:ext cx="1084263" cy="1163638"/>
          </a:xfrm>
          <a:prstGeom prst="bentConnector4">
            <a:avLst>
              <a:gd name="adj1" fmla="val 31037"/>
              <a:gd name="adj2" fmla="val 98769"/>
            </a:avLst>
          </a:prstGeom>
          <a:noFill/>
          <a:ln w="38100">
            <a:solidFill>
              <a:schemeClr val="tx1"/>
            </a:solidFill>
            <a:miter lim="800000"/>
            <a:headEnd type="none" w="sm" len="sm"/>
            <a:tailEnd type="triangle" w="sm" len="sm"/>
          </a:ln>
          <a:effectLst/>
        </p:spPr>
      </p:cxnSp>
      <p:cxnSp>
        <p:nvCxnSpPr>
          <p:cNvPr id="68" name="AutoShape 108"/>
          <p:cNvCxnSpPr>
            <a:cxnSpLocks noChangeShapeType="1"/>
            <a:endCxn id="50" idx="1"/>
          </p:cNvCxnSpPr>
          <p:nvPr/>
        </p:nvCxnSpPr>
        <p:spPr bwMode="auto">
          <a:xfrm rot="10800000" flipV="1">
            <a:off x="6172200" y="2514600"/>
            <a:ext cx="1384300" cy="1363663"/>
          </a:xfrm>
          <a:prstGeom prst="bentConnector4">
            <a:avLst>
              <a:gd name="adj1" fmla="val -690"/>
              <a:gd name="adj2" fmla="val 99181"/>
            </a:avLst>
          </a:prstGeom>
          <a:noFill/>
          <a:ln w="38100">
            <a:solidFill>
              <a:schemeClr val="tx1"/>
            </a:solidFill>
            <a:miter lim="800000"/>
            <a:headEnd type="none" w="sm" len="sm"/>
            <a:tailEnd type="triangle" w="sm" len="sm"/>
          </a:ln>
          <a:effectLst/>
        </p:spPr>
      </p:cxnSp>
      <p:sp>
        <p:nvSpPr>
          <p:cNvPr id="69" name="Rectangle 111"/>
          <p:cNvSpPr>
            <a:spLocks noChangeArrowheads="1"/>
          </p:cNvSpPr>
          <p:nvPr/>
        </p:nvSpPr>
        <p:spPr bwMode="auto">
          <a:xfrm>
            <a:off x="6781800" y="3940175"/>
            <a:ext cx="750206" cy="30521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pPr>
            <a:r>
              <a:rPr lang="en-US" sz="1400">
                <a:effectLst/>
                <a:latin typeface="Arial" charset="0"/>
              </a:rPr>
              <a:t>Strobe</a:t>
            </a:r>
          </a:p>
        </p:txBody>
      </p:sp>
      <p:grpSp>
        <p:nvGrpSpPr>
          <p:cNvPr id="70" name="Group 5"/>
          <p:cNvGrpSpPr>
            <a:grpSpLocks/>
          </p:cNvGrpSpPr>
          <p:nvPr/>
        </p:nvGrpSpPr>
        <p:grpSpPr bwMode="auto">
          <a:xfrm>
            <a:off x="7199313" y="1543050"/>
            <a:ext cx="1563687" cy="992188"/>
            <a:chOff x="4139" y="844"/>
            <a:chExt cx="985" cy="625"/>
          </a:xfrm>
        </p:grpSpPr>
        <p:sp>
          <p:nvSpPr>
            <p:cNvPr id="71" name="Freeform 6"/>
            <p:cNvSpPr>
              <a:spLocks/>
            </p:cNvSpPr>
            <p:nvPr/>
          </p:nvSpPr>
          <p:spPr bwMode="auto">
            <a:xfrm>
              <a:off x="4139" y="844"/>
              <a:ext cx="576" cy="625"/>
            </a:xfrm>
            <a:custGeom>
              <a:avLst/>
              <a:gdLst/>
              <a:ahLst/>
              <a:cxnLst>
                <a:cxn ang="0">
                  <a:pos x="573" y="0"/>
                </a:cxn>
                <a:cxn ang="0">
                  <a:pos x="141" y="0"/>
                </a:cxn>
                <a:cxn ang="0">
                  <a:pos x="119" y="4"/>
                </a:cxn>
                <a:cxn ang="0">
                  <a:pos x="92" y="22"/>
                </a:cxn>
                <a:cxn ang="0">
                  <a:pos x="75" y="42"/>
                </a:cxn>
                <a:cxn ang="0">
                  <a:pos x="55" y="70"/>
                </a:cxn>
                <a:cxn ang="0">
                  <a:pos x="39" y="102"/>
                </a:cxn>
                <a:cxn ang="0">
                  <a:pos x="26" y="136"/>
                </a:cxn>
                <a:cxn ang="0">
                  <a:pos x="15" y="177"/>
                </a:cxn>
                <a:cxn ang="0">
                  <a:pos x="8" y="217"/>
                </a:cxn>
                <a:cxn ang="0">
                  <a:pos x="3" y="255"/>
                </a:cxn>
                <a:cxn ang="0">
                  <a:pos x="0" y="288"/>
                </a:cxn>
                <a:cxn ang="0">
                  <a:pos x="0" y="342"/>
                </a:cxn>
                <a:cxn ang="0">
                  <a:pos x="2" y="376"/>
                </a:cxn>
                <a:cxn ang="0">
                  <a:pos x="6" y="404"/>
                </a:cxn>
                <a:cxn ang="0">
                  <a:pos x="9" y="431"/>
                </a:cxn>
                <a:cxn ang="0">
                  <a:pos x="15" y="456"/>
                </a:cxn>
                <a:cxn ang="0">
                  <a:pos x="23" y="482"/>
                </a:cxn>
                <a:cxn ang="0">
                  <a:pos x="36" y="522"/>
                </a:cxn>
                <a:cxn ang="0">
                  <a:pos x="45" y="545"/>
                </a:cxn>
                <a:cxn ang="0">
                  <a:pos x="60" y="570"/>
                </a:cxn>
                <a:cxn ang="0">
                  <a:pos x="81" y="597"/>
                </a:cxn>
                <a:cxn ang="0">
                  <a:pos x="99" y="611"/>
                </a:cxn>
                <a:cxn ang="0">
                  <a:pos x="119" y="620"/>
                </a:cxn>
                <a:cxn ang="0">
                  <a:pos x="140" y="624"/>
                </a:cxn>
                <a:cxn ang="0">
                  <a:pos x="575" y="624"/>
                </a:cxn>
              </a:cxnLst>
              <a:rect l="0" t="0" r="r" b="b"/>
              <a:pathLst>
                <a:path w="576" h="625">
                  <a:moveTo>
                    <a:pt x="573" y="0"/>
                  </a:moveTo>
                  <a:lnTo>
                    <a:pt x="141" y="0"/>
                  </a:lnTo>
                  <a:lnTo>
                    <a:pt x="119" y="4"/>
                  </a:lnTo>
                  <a:lnTo>
                    <a:pt x="92" y="22"/>
                  </a:lnTo>
                  <a:lnTo>
                    <a:pt x="75" y="42"/>
                  </a:lnTo>
                  <a:lnTo>
                    <a:pt x="55" y="70"/>
                  </a:lnTo>
                  <a:lnTo>
                    <a:pt x="39" y="102"/>
                  </a:lnTo>
                  <a:lnTo>
                    <a:pt x="26" y="136"/>
                  </a:lnTo>
                  <a:lnTo>
                    <a:pt x="15" y="177"/>
                  </a:lnTo>
                  <a:lnTo>
                    <a:pt x="8" y="217"/>
                  </a:lnTo>
                  <a:lnTo>
                    <a:pt x="3" y="255"/>
                  </a:lnTo>
                  <a:lnTo>
                    <a:pt x="0" y="288"/>
                  </a:lnTo>
                  <a:lnTo>
                    <a:pt x="0" y="342"/>
                  </a:lnTo>
                  <a:lnTo>
                    <a:pt x="2" y="376"/>
                  </a:lnTo>
                  <a:lnTo>
                    <a:pt x="6" y="404"/>
                  </a:lnTo>
                  <a:lnTo>
                    <a:pt x="9" y="431"/>
                  </a:lnTo>
                  <a:lnTo>
                    <a:pt x="15" y="456"/>
                  </a:lnTo>
                  <a:lnTo>
                    <a:pt x="23" y="482"/>
                  </a:lnTo>
                  <a:lnTo>
                    <a:pt x="36" y="522"/>
                  </a:lnTo>
                  <a:lnTo>
                    <a:pt x="45" y="545"/>
                  </a:lnTo>
                  <a:lnTo>
                    <a:pt x="60" y="570"/>
                  </a:lnTo>
                  <a:lnTo>
                    <a:pt x="81" y="597"/>
                  </a:lnTo>
                  <a:lnTo>
                    <a:pt x="99" y="611"/>
                  </a:lnTo>
                  <a:lnTo>
                    <a:pt x="119" y="620"/>
                  </a:lnTo>
                  <a:lnTo>
                    <a:pt x="140" y="624"/>
                  </a:lnTo>
                  <a:lnTo>
                    <a:pt x="575" y="624"/>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72" name="Oval 7"/>
            <p:cNvSpPr>
              <a:spLocks noChangeArrowheads="1"/>
            </p:cNvSpPr>
            <p:nvPr/>
          </p:nvSpPr>
          <p:spPr bwMode="auto">
            <a:xfrm>
              <a:off x="4614" y="848"/>
              <a:ext cx="232" cy="616"/>
            </a:xfrm>
            <a:prstGeom prst="ellipse">
              <a:avLst/>
            </a:prstGeom>
            <a:solidFill>
              <a:schemeClr val="accent2"/>
            </a:solidFill>
            <a:ln w="12700">
              <a:solidFill>
                <a:schemeClr val="tx1"/>
              </a:solidFill>
              <a:round/>
              <a:headEnd/>
              <a:tailEnd/>
            </a:ln>
            <a:effectLst/>
          </p:spPr>
          <p:txBody>
            <a:bodyPr wrap="none" anchor="ctr"/>
            <a:lstStyle/>
            <a:p>
              <a:endParaRPr lang="en-US">
                <a:effectLst/>
              </a:endParaRPr>
            </a:p>
          </p:txBody>
        </p:sp>
        <p:sp>
          <p:nvSpPr>
            <p:cNvPr id="73" name="Freeform 8"/>
            <p:cNvSpPr>
              <a:spLocks/>
            </p:cNvSpPr>
            <p:nvPr/>
          </p:nvSpPr>
          <p:spPr bwMode="auto">
            <a:xfrm>
              <a:off x="4707" y="1060"/>
              <a:ext cx="398" cy="193"/>
            </a:xfrm>
            <a:custGeom>
              <a:avLst/>
              <a:gdLst/>
              <a:ahLst/>
              <a:cxnLst>
                <a:cxn ang="0">
                  <a:pos x="397" y="0"/>
                </a:cxn>
                <a:cxn ang="0">
                  <a:pos x="21" y="3"/>
                </a:cxn>
                <a:cxn ang="0">
                  <a:pos x="14" y="10"/>
                </a:cxn>
                <a:cxn ang="0">
                  <a:pos x="9" y="18"/>
                </a:cxn>
                <a:cxn ang="0">
                  <a:pos x="6" y="27"/>
                </a:cxn>
                <a:cxn ang="0">
                  <a:pos x="5" y="33"/>
                </a:cxn>
                <a:cxn ang="0">
                  <a:pos x="3" y="42"/>
                </a:cxn>
                <a:cxn ang="0">
                  <a:pos x="2" y="51"/>
                </a:cxn>
                <a:cxn ang="0">
                  <a:pos x="0" y="64"/>
                </a:cxn>
                <a:cxn ang="0">
                  <a:pos x="0" y="78"/>
                </a:cxn>
                <a:cxn ang="0">
                  <a:pos x="0" y="101"/>
                </a:cxn>
                <a:cxn ang="0">
                  <a:pos x="0" y="117"/>
                </a:cxn>
                <a:cxn ang="0">
                  <a:pos x="2" y="129"/>
                </a:cxn>
                <a:cxn ang="0">
                  <a:pos x="3" y="143"/>
                </a:cxn>
                <a:cxn ang="0">
                  <a:pos x="5" y="156"/>
                </a:cxn>
                <a:cxn ang="0">
                  <a:pos x="8" y="168"/>
                </a:cxn>
                <a:cxn ang="0">
                  <a:pos x="12" y="180"/>
                </a:cxn>
                <a:cxn ang="0">
                  <a:pos x="17" y="188"/>
                </a:cxn>
                <a:cxn ang="0">
                  <a:pos x="21" y="191"/>
                </a:cxn>
                <a:cxn ang="0">
                  <a:pos x="397" y="192"/>
                </a:cxn>
              </a:cxnLst>
              <a:rect l="0" t="0" r="r" b="b"/>
              <a:pathLst>
                <a:path w="398" h="193">
                  <a:moveTo>
                    <a:pt x="397" y="0"/>
                  </a:moveTo>
                  <a:lnTo>
                    <a:pt x="21" y="3"/>
                  </a:lnTo>
                  <a:lnTo>
                    <a:pt x="14" y="10"/>
                  </a:lnTo>
                  <a:lnTo>
                    <a:pt x="9" y="18"/>
                  </a:lnTo>
                  <a:lnTo>
                    <a:pt x="6" y="27"/>
                  </a:lnTo>
                  <a:lnTo>
                    <a:pt x="5" y="33"/>
                  </a:lnTo>
                  <a:lnTo>
                    <a:pt x="3" y="42"/>
                  </a:lnTo>
                  <a:lnTo>
                    <a:pt x="2" y="51"/>
                  </a:lnTo>
                  <a:lnTo>
                    <a:pt x="0" y="64"/>
                  </a:lnTo>
                  <a:lnTo>
                    <a:pt x="0" y="78"/>
                  </a:lnTo>
                  <a:lnTo>
                    <a:pt x="0" y="101"/>
                  </a:lnTo>
                  <a:lnTo>
                    <a:pt x="0" y="117"/>
                  </a:lnTo>
                  <a:lnTo>
                    <a:pt x="2" y="129"/>
                  </a:lnTo>
                  <a:lnTo>
                    <a:pt x="3" y="143"/>
                  </a:lnTo>
                  <a:lnTo>
                    <a:pt x="5" y="156"/>
                  </a:lnTo>
                  <a:lnTo>
                    <a:pt x="8" y="168"/>
                  </a:lnTo>
                  <a:lnTo>
                    <a:pt x="12" y="180"/>
                  </a:lnTo>
                  <a:lnTo>
                    <a:pt x="17" y="188"/>
                  </a:lnTo>
                  <a:lnTo>
                    <a:pt x="21" y="191"/>
                  </a:lnTo>
                  <a:lnTo>
                    <a:pt x="397" y="192"/>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effectLst/>
              </a:endParaRPr>
            </a:p>
          </p:txBody>
        </p:sp>
        <p:sp>
          <p:nvSpPr>
            <p:cNvPr id="74" name="Oval 9"/>
            <p:cNvSpPr>
              <a:spLocks noChangeArrowheads="1"/>
            </p:cNvSpPr>
            <p:nvPr/>
          </p:nvSpPr>
          <p:spPr bwMode="auto">
            <a:xfrm>
              <a:off x="5084" y="1064"/>
              <a:ext cx="40" cy="184"/>
            </a:xfrm>
            <a:prstGeom prst="ellipse">
              <a:avLst/>
            </a:prstGeom>
            <a:solidFill>
              <a:schemeClr val="accent2"/>
            </a:solidFill>
            <a:ln w="12700">
              <a:solidFill>
                <a:schemeClr val="tx1"/>
              </a:solidFill>
              <a:round/>
              <a:headEnd/>
              <a:tailEnd/>
            </a:ln>
            <a:effectLst/>
          </p:spPr>
          <p:txBody>
            <a:bodyPr wrap="none" anchor="ctr"/>
            <a:lstStyle/>
            <a:p>
              <a:endParaRPr lang="en-US">
                <a:effectLst/>
              </a:endParaRPr>
            </a:p>
          </p:txBody>
        </p:sp>
        <p:sp>
          <p:nvSpPr>
            <p:cNvPr id="75" name="Arc 10"/>
            <p:cNvSpPr>
              <a:spLocks/>
            </p:cNvSpPr>
            <p:nvPr/>
          </p:nvSpPr>
          <p:spPr bwMode="auto">
            <a:xfrm>
              <a:off x="4925" y="944"/>
              <a:ext cx="74" cy="480"/>
            </a:xfrm>
            <a:custGeom>
              <a:avLst/>
              <a:gdLst>
                <a:gd name="G0" fmla="+- 21600 0 0"/>
                <a:gd name="G1" fmla="+- 21600 0 0"/>
                <a:gd name="G2" fmla="+- 21600 0 0"/>
                <a:gd name="T0" fmla="*/ 18658 w 36521"/>
                <a:gd name="T1" fmla="*/ 42999 h 42999"/>
                <a:gd name="T2" fmla="*/ 36521 w 36521"/>
                <a:gd name="T3" fmla="*/ 5982 h 42999"/>
                <a:gd name="T4" fmla="*/ 21600 w 36521"/>
                <a:gd name="T5" fmla="*/ 21600 h 42999"/>
              </a:gdLst>
              <a:ahLst/>
              <a:cxnLst>
                <a:cxn ang="0">
                  <a:pos x="T0" y="T1"/>
                </a:cxn>
                <a:cxn ang="0">
                  <a:pos x="T2" y="T3"/>
                </a:cxn>
                <a:cxn ang="0">
                  <a:pos x="T4" y="T5"/>
                </a:cxn>
              </a:cxnLst>
              <a:rect l="0" t="0" r="r" b="b"/>
              <a:pathLst>
                <a:path w="36521" h="42999" fill="none" extrusionOk="0">
                  <a:moveTo>
                    <a:pt x="18658" y="42998"/>
                  </a:moveTo>
                  <a:cubicBezTo>
                    <a:pt x="7966" y="41528"/>
                    <a:pt x="0" y="32392"/>
                    <a:pt x="0" y="21600"/>
                  </a:cubicBezTo>
                  <a:cubicBezTo>
                    <a:pt x="0" y="9670"/>
                    <a:pt x="9670" y="0"/>
                    <a:pt x="21600" y="0"/>
                  </a:cubicBezTo>
                  <a:cubicBezTo>
                    <a:pt x="27158" y="-1"/>
                    <a:pt x="32502" y="2142"/>
                    <a:pt x="36521" y="5981"/>
                  </a:cubicBezTo>
                </a:path>
                <a:path w="36521" h="42999" stroke="0" extrusionOk="0">
                  <a:moveTo>
                    <a:pt x="18658" y="42998"/>
                  </a:moveTo>
                  <a:cubicBezTo>
                    <a:pt x="7966" y="41528"/>
                    <a:pt x="0" y="32392"/>
                    <a:pt x="0" y="21600"/>
                  </a:cubicBezTo>
                  <a:cubicBezTo>
                    <a:pt x="0" y="9670"/>
                    <a:pt x="9670" y="0"/>
                    <a:pt x="21600" y="0"/>
                  </a:cubicBezTo>
                  <a:cubicBezTo>
                    <a:pt x="27158" y="-1"/>
                    <a:pt x="32502" y="2142"/>
                    <a:pt x="36521" y="5981"/>
                  </a:cubicBezTo>
                  <a:lnTo>
                    <a:pt x="21600" y="21600"/>
                  </a:lnTo>
                  <a:close/>
                </a:path>
              </a:pathLst>
            </a:custGeom>
            <a:noFill/>
            <a:ln w="12700" cap="rnd">
              <a:solidFill>
                <a:schemeClr val="tx1"/>
              </a:solidFill>
              <a:round/>
              <a:headEnd type="triangle" w="med" len="med"/>
              <a:tailEnd/>
            </a:ln>
            <a:effectLst/>
          </p:spPr>
          <p:txBody>
            <a:bodyPr wrap="none" anchor="ctr"/>
            <a:lstStyle/>
            <a:p>
              <a:endParaRPr lang="en-US">
                <a:effectLst/>
              </a:endParaRPr>
            </a:p>
          </p:txBody>
        </p:sp>
      </p:grpSp>
      <p:sp>
        <p:nvSpPr>
          <p:cNvPr id="76" name="Text Box 114"/>
          <p:cNvSpPr txBox="1">
            <a:spLocks noChangeArrowheads="1"/>
          </p:cNvSpPr>
          <p:nvPr/>
        </p:nvSpPr>
        <p:spPr bwMode="auto">
          <a:xfrm>
            <a:off x="7502525" y="4114800"/>
            <a:ext cx="1527175" cy="238125"/>
          </a:xfrm>
          <a:prstGeom prst="rect">
            <a:avLst/>
          </a:prstGeom>
          <a:noFill/>
          <a:ln w="12700">
            <a:noFill/>
            <a:miter lim="800000"/>
            <a:headEnd type="none" w="sm" len="sm"/>
            <a:tailEnd type="none" w="sm" len="sm"/>
          </a:ln>
          <a:effectLst/>
        </p:spPr>
        <p:txBody>
          <a:bodyPr wrap="none">
            <a:spAutoFit/>
          </a:bodyPr>
          <a:lstStyle/>
          <a:p>
            <a:r>
              <a:rPr lang="en-US" sz="1200" b="0" i="1">
                <a:effectLst/>
                <a:latin typeface="Arial" charset="0"/>
              </a:rPr>
              <a:t>from homing sensor</a:t>
            </a:r>
          </a:p>
        </p:txBody>
      </p:sp>
      <p:sp>
        <p:nvSpPr>
          <p:cNvPr id="77" name="Line 115"/>
          <p:cNvSpPr>
            <a:spLocks noChangeShapeType="1"/>
          </p:cNvSpPr>
          <p:nvPr/>
        </p:nvSpPr>
        <p:spPr bwMode="auto">
          <a:xfrm flipH="1">
            <a:off x="6172200" y="4216400"/>
            <a:ext cx="1371600" cy="0"/>
          </a:xfrm>
          <a:prstGeom prst="line">
            <a:avLst/>
          </a:prstGeom>
          <a:noFill/>
          <a:ln w="38100">
            <a:solidFill>
              <a:schemeClr val="tx1"/>
            </a:solidFill>
            <a:round/>
            <a:headEnd type="none" w="sm" len="sm"/>
            <a:tailEnd type="triangle" w="sm" len="sm"/>
          </a:ln>
          <a:effectLst/>
        </p:spPr>
        <p:txBody>
          <a:bodyPr/>
          <a:lstStyle/>
          <a:p>
            <a:endParaRPr lang="en-US">
              <a:effectLst/>
            </a:endParaRPr>
          </a:p>
        </p:txBody>
      </p:sp>
      <p:sp>
        <p:nvSpPr>
          <p:cNvPr id="78" name="Text Box 138"/>
          <p:cNvSpPr txBox="1">
            <a:spLocks noChangeArrowheads="1"/>
          </p:cNvSpPr>
          <p:nvPr/>
        </p:nvSpPr>
        <p:spPr bwMode="auto">
          <a:xfrm>
            <a:off x="516035" y="4045230"/>
            <a:ext cx="1234633" cy="240066"/>
          </a:xfrm>
          <a:prstGeom prst="rect">
            <a:avLst/>
          </a:prstGeom>
          <a:noFill/>
          <a:ln w="12700">
            <a:noFill/>
            <a:miter lim="800000"/>
            <a:headEnd type="none" w="sm" len="sm"/>
            <a:tailEnd type="none" w="sm" len="sm"/>
          </a:ln>
          <a:effectLst/>
        </p:spPr>
        <p:txBody>
          <a:bodyPr wrap="none">
            <a:spAutoFit/>
          </a:bodyPr>
          <a:lstStyle/>
          <a:p>
            <a:r>
              <a:rPr lang="en-US" sz="1200" b="0" dirty="0" err="1" smtClean="0">
                <a:effectLst/>
                <a:latin typeface="Arial" charset="0"/>
              </a:rPr>
              <a:t>CPUx.SYSCLK</a:t>
            </a:r>
            <a:endParaRPr lang="en-US" sz="1600" b="0" dirty="0" smtClean="0">
              <a:effectLst/>
              <a:latin typeface="Arial" charset="0"/>
            </a:endParaRPr>
          </a:p>
        </p:txBody>
      </p:sp>
      <p:cxnSp>
        <p:nvCxnSpPr>
          <p:cNvPr id="79" name="Straight Connector 78"/>
          <p:cNvCxnSpPr/>
          <p:nvPr/>
        </p:nvCxnSpPr>
        <p:spPr bwMode="auto">
          <a:xfrm>
            <a:off x="1128439" y="3701760"/>
            <a:ext cx="0" cy="319088"/>
          </a:xfrm>
          <a:prstGeom prst="line">
            <a:avLst/>
          </a:prstGeom>
          <a:solidFill>
            <a:schemeClr val="accent1"/>
          </a:solidFill>
          <a:ln w="12700" cap="flat" cmpd="sng" algn="ctr">
            <a:solidFill>
              <a:schemeClr val="tx1"/>
            </a:solidFill>
            <a:prstDash val="solid"/>
            <a:round/>
            <a:headEnd type="triangle" w="med" len="med"/>
            <a:tailEnd type="none" w="med" len="med"/>
          </a:ln>
          <a:effectLst/>
        </p:spPr>
      </p:cxnSp>
    </p:spTree>
    <p:custDataLst>
      <p:tags r:id="rId1"/>
    </p:custDataLst>
    <p:extLst>
      <p:ext uri="{BB962C8B-B14F-4D97-AF65-F5344CB8AC3E}">
        <p14:creationId xmlns:p14="http://schemas.microsoft.com/office/powerpoint/2010/main" val="22455388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96780"/>
          </a:xfrm>
        </p:spPr>
        <p:txBody>
          <a:bodyPr>
            <a:normAutofit/>
          </a:bodyPr>
          <a:lstStyle/>
          <a:p>
            <a:r>
              <a:rPr lang="en-US" dirty="0" err="1" smtClean="0"/>
              <a:t>ePWM</a:t>
            </a:r>
            <a:r>
              <a:rPr lang="en-US" dirty="0" smtClean="0"/>
              <a:t> Synchronization Scheme</a:t>
            </a:r>
            <a:endParaRPr lang="en-US" sz="1800" dirty="0"/>
          </a:p>
        </p:txBody>
      </p:sp>
      <p:sp>
        <p:nvSpPr>
          <p:cNvPr id="4" name="TextBox 3"/>
          <p:cNvSpPr txBox="1"/>
          <p:nvPr/>
        </p:nvSpPr>
        <p:spPr>
          <a:xfrm>
            <a:off x="276836" y="1793792"/>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ePWM1</a:t>
            </a:r>
            <a:endParaRPr lang="en-US" sz="1600" dirty="0" smtClean="0">
              <a:solidFill>
                <a:schemeClr val="dk1"/>
              </a:solidFill>
              <a:effectLst/>
            </a:endParaRPr>
          </a:p>
        </p:txBody>
      </p:sp>
      <p:sp>
        <p:nvSpPr>
          <p:cNvPr id="5" name="TextBox 4"/>
          <p:cNvSpPr txBox="1"/>
          <p:nvPr/>
        </p:nvSpPr>
        <p:spPr>
          <a:xfrm>
            <a:off x="276836" y="2323697"/>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ePWM2</a:t>
            </a:r>
            <a:endParaRPr lang="en-US" sz="1600" dirty="0" smtClean="0">
              <a:solidFill>
                <a:schemeClr val="dk1"/>
              </a:solidFill>
              <a:effectLst/>
            </a:endParaRPr>
          </a:p>
        </p:txBody>
      </p:sp>
      <p:sp>
        <p:nvSpPr>
          <p:cNvPr id="6" name="TextBox 5"/>
          <p:cNvSpPr txBox="1"/>
          <p:nvPr/>
        </p:nvSpPr>
        <p:spPr>
          <a:xfrm>
            <a:off x="276836" y="2853602"/>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ePWM3</a:t>
            </a:r>
            <a:endParaRPr lang="en-US" sz="1600" dirty="0" smtClean="0">
              <a:solidFill>
                <a:schemeClr val="dk1"/>
              </a:solidFill>
              <a:effectLst/>
            </a:endParaRPr>
          </a:p>
        </p:txBody>
      </p:sp>
      <p:cxnSp>
        <p:nvCxnSpPr>
          <p:cNvPr id="8" name="Straight Arrow Connector 7"/>
          <p:cNvCxnSpPr>
            <a:stCxn id="4" idx="2"/>
            <a:endCxn id="5" idx="0"/>
          </p:cNvCxnSpPr>
          <p:nvPr/>
        </p:nvCxnSpPr>
        <p:spPr bwMode="auto">
          <a:xfrm>
            <a:off x="585094" y="2104646"/>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0" name="Straight Arrow Connector 9"/>
          <p:cNvCxnSpPr>
            <a:stCxn id="5" idx="2"/>
            <a:endCxn id="6" idx="0"/>
          </p:cNvCxnSpPr>
          <p:nvPr/>
        </p:nvCxnSpPr>
        <p:spPr bwMode="auto">
          <a:xfrm>
            <a:off x="585094" y="2634551"/>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grpSp>
        <p:nvGrpSpPr>
          <p:cNvPr id="66" name="Group 65"/>
          <p:cNvGrpSpPr/>
          <p:nvPr/>
        </p:nvGrpSpPr>
        <p:grpSpPr>
          <a:xfrm>
            <a:off x="1506596" y="2452526"/>
            <a:ext cx="717550" cy="1774774"/>
            <a:chOff x="1640820" y="1829172"/>
            <a:chExt cx="717550" cy="1774774"/>
          </a:xfrm>
        </p:grpSpPr>
        <p:sp>
          <p:nvSpPr>
            <p:cNvPr id="14" name="TextBox 13"/>
            <p:cNvSpPr txBox="1"/>
            <p:nvPr/>
          </p:nvSpPr>
          <p:spPr>
            <a:xfrm>
              <a:off x="1691560" y="2233282"/>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ePWM4</a:t>
              </a:r>
              <a:endParaRPr lang="en-US" sz="1600" dirty="0" smtClean="0">
                <a:solidFill>
                  <a:schemeClr val="dk1"/>
                </a:solidFill>
                <a:effectLst/>
              </a:endParaRPr>
            </a:p>
          </p:txBody>
        </p:sp>
        <p:sp>
          <p:nvSpPr>
            <p:cNvPr id="15" name="TextBox 14"/>
            <p:cNvSpPr txBox="1"/>
            <p:nvPr/>
          </p:nvSpPr>
          <p:spPr>
            <a:xfrm>
              <a:off x="1691560" y="2763187"/>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ePWM5</a:t>
              </a:r>
              <a:endParaRPr lang="en-US" sz="1600" dirty="0" smtClean="0">
                <a:solidFill>
                  <a:schemeClr val="dk1"/>
                </a:solidFill>
                <a:effectLst/>
              </a:endParaRPr>
            </a:p>
          </p:txBody>
        </p:sp>
        <p:sp>
          <p:nvSpPr>
            <p:cNvPr id="16" name="TextBox 15"/>
            <p:cNvSpPr txBox="1"/>
            <p:nvPr/>
          </p:nvSpPr>
          <p:spPr>
            <a:xfrm>
              <a:off x="1691560" y="3293092"/>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ePWM6</a:t>
              </a:r>
              <a:endParaRPr lang="en-US" sz="1600" dirty="0" smtClean="0">
                <a:solidFill>
                  <a:schemeClr val="dk1"/>
                </a:solidFill>
                <a:effectLst/>
              </a:endParaRPr>
            </a:p>
          </p:txBody>
        </p:sp>
        <p:cxnSp>
          <p:nvCxnSpPr>
            <p:cNvPr id="17" name="Straight Arrow Connector 16"/>
            <p:cNvCxnSpPr>
              <a:stCxn id="14" idx="2"/>
              <a:endCxn id="15" idx="0"/>
            </p:cNvCxnSpPr>
            <p:nvPr/>
          </p:nvCxnSpPr>
          <p:spPr bwMode="auto">
            <a:xfrm>
              <a:off x="1999818" y="2544136"/>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8" name="Straight Arrow Connector 17"/>
            <p:cNvCxnSpPr>
              <a:stCxn id="15" idx="2"/>
              <a:endCxn id="16" idx="0"/>
            </p:cNvCxnSpPr>
            <p:nvPr/>
          </p:nvCxnSpPr>
          <p:spPr bwMode="auto">
            <a:xfrm>
              <a:off x="1999818" y="3074041"/>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Straight Arrow Connector 18"/>
            <p:cNvCxnSpPr/>
            <p:nvPr/>
          </p:nvCxnSpPr>
          <p:spPr bwMode="auto">
            <a:xfrm>
              <a:off x="1999802" y="2017592"/>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9" name="AutoShape 77"/>
            <p:cNvSpPr>
              <a:spLocks noChangeArrowheads="1"/>
            </p:cNvSpPr>
            <p:nvPr/>
          </p:nvSpPr>
          <p:spPr bwMode="auto">
            <a:xfrm flipH="1">
              <a:off x="1640820" y="1829172"/>
              <a:ext cx="717550"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grpSp>
      <p:grpSp>
        <p:nvGrpSpPr>
          <p:cNvPr id="67" name="Group 66"/>
          <p:cNvGrpSpPr/>
          <p:nvPr/>
        </p:nvGrpSpPr>
        <p:grpSpPr>
          <a:xfrm>
            <a:off x="2787303" y="2980973"/>
            <a:ext cx="717550" cy="1244869"/>
            <a:chOff x="2921527" y="2844181"/>
            <a:chExt cx="717550" cy="1244869"/>
          </a:xfrm>
        </p:grpSpPr>
        <p:sp>
          <p:nvSpPr>
            <p:cNvPr id="21" name="TextBox 20"/>
            <p:cNvSpPr txBox="1"/>
            <p:nvPr/>
          </p:nvSpPr>
          <p:spPr>
            <a:xfrm>
              <a:off x="2972060" y="3248291"/>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ePWM7</a:t>
              </a:r>
              <a:endParaRPr lang="en-US" sz="1600" dirty="0" smtClean="0">
                <a:solidFill>
                  <a:schemeClr val="dk1"/>
                </a:solidFill>
                <a:effectLst/>
              </a:endParaRPr>
            </a:p>
          </p:txBody>
        </p:sp>
        <p:sp>
          <p:nvSpPr>
            <p:cNvPr id="22" name="TextBox 21"/>
            <p:cNvSpPr txBox="1"/>
            <p:nvPr/>
          </p:nvSpPr>
          <p:spPr>
            <a:xfrm>
              <a:off x="2972060" y="3778196"/>
              <a:ext cx="616515" cy="310854"/>
            </a:xfrm>
            <a:prstGeom prst="rect">
              <a:avLst/>
            </a:prstGeom>
            <a:solidFill>
              <a:schemeClr val="accent4">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ePWM8</a:t>
              </a:r>
              <a:endParaRPr lang="en-US" sz="1600" dirty="0" smtClean="0">
                <a:solidFill>
                  <a:schemeClr val="dk1"/>
                </a:solidFill>
                <a:effectLst/>
              </a:endParaRPr>
            </a:p>
          </p:txBody>
        </p:sp>
        <p:cxnSp>
          <p:nvCxnSpPr>
            <p:cNvPr id="24" name="Straight Arrow Connector 23"/>
            <p:cNvCxnSpPr>
              <a:stCxn id="21" idx="2"/>
              <a:endCxn id="22" idx="0"/>
            </p:cNvCxnSpPr>
            <p:nvPr/>
          </p:nvCxnSpPr>
          <p:spPr bwMode="auto">
            <a:xfrm>
              <a:off x="3280318" y="3559145"/>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6" name="Straight Arrow Connector 25"/>
            <p:cNvCxnSpPr/>
            <p:nvPr/>
          </p:nvCxnSpPr>
          <p:spPr bwMode="auto">
            <a:xfrm>
              <a:off x="3280302" y="3032601"/>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0" name="AutoShape 77"/>
            <p:cNvSpPr>
              <a:spLocks noChangeArrowheads="1"/>
            </p:cNvSpPr>
            <p:nvPr/>
          </p:nvSpPr>
          <p:spPr bwMode="auto">
            <a:xfrm flipH="1">
              <a:off x="2921527" y="2844181"/>
              <a:ext cx="717550"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grpSp>
      <p:cxnSp>
        <p:nvCxnSpPr>
          <p:cNvPr id="31" name="Straight Arrow Connector 30"/>
          <p:cNvCxnSpPr/>
          <p:nvPr/>
        </p:nvCxnSpPr>
        <p:spPr bwMode="auto">
          <a:xfrm flipH="1">
            <a:off x="4431640" y="4219191"/>
            <a:ext cx="4039"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2" name="Straight Arrow Connector 31"/>
          <p:cNvCxnSpPr/>
          <p:nvPr/>
        </p:nvCxnSpPr>
        <p:spPr bwMode="auto">
          <a:xfrm>
            <a:off x="4431046" y="4749096"/>
            <a:ext cx="4039"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3" name="Straight Arrow Connector 32"/>
          <p:cNvCxnSpPr/>
          <p:nvPr/>
        </p:nvCxnSpPr>
        <p:spPr bwMode="auto">
          <a:xfrm>
            <a:off x="4426578" y="3692647"/>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1" name="AutoShape 77"/>
          <p:cNvSpPr>
            <a:spLocks noChangeArrowheads="1"/>
          </p:cNvSpPr>
          <p:nvPr/>
        </p:nvSpPr>
        <p:spPr bwMode="auto">
          <a:xfrm flipH="1">
            <a:off x="4067803" y="3504227"/>
            <a:ext cx="717550"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cxnSp>
        <p:nvCxnSpPr>
          <p:cNvPr id="40" name="Straight Arrow Connector 39"/>
          <p:cNvCxnSpPr/>
          <p:nvPr/>
        </p:nvCxnSpPr>
        <p:spPr bwMode="auto">
          <a:xfrm>
            <a:off x="5788831" y="4217376"/>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2" name="AutoShape 77"/>
          <p:cNvSpPr>
            <a:spLocks noChangeArrowheads="1"/>
          </p:cNvSpPr>
          <p:nvPr/>
        </p:nvSpPr>
        <p:spPr bwMode="auto">
          <a:xfrm flipH="1">
            <a:off x="5430056" y="4028956"/>
            <a:ext cx="717550"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
        <p:nvSpPr>
          <p:cNvPr id="42" name="TextBox 41"/>
          <p:cNvSpPr txBox="1"/>
          <p:nvPr/>
        </p:nvSpPr>
        <p:spPr>
          <a:xfrm>
            <a:off x="5509171" y="4441035"/>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eCAP4</a:t>
            </a:r>
            <a:endParaRPr lang="en-US" sz="1600" dirty="0" smtClean="0">
              <a:solidFill>
                <a:schemeClr val="dk1"/>
              </a:solidFill>
              <a:effectLst/>
            </a:endParaRPr>
          </a:p>
        </p:txBody>
      </p:sp>
      <p:sp>
        <p:nvSpPr>
          <p:cNvPr id="43" name="TextBox 42"/>
          <p:cNvSpPr txBox="1"/>
          <p:nvPr/>
        </p:nvSpPr>
        <p:spPr>
          <a:xfrm>
            <a:off x="5509171" y="4970940"/>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eCAP5</a:t>
            </a:r>
            <a:endParaRPr lang="en-US" sz="1600" dirty="0" smtClean="0">
              <a:solidFill>
                <a:schemeClr val="dk1"/>
              </a:solidFill>
              <a:effectLst/>
            </a:endParaRPr>
          </a:p>
        </p:txBody>
      </p:sp>
      <p:cxnSp>
        <p:nvCxnSpPr>
          <p:cNvPr id="45" name="Straight Arrow Connector 44"/>
          <p:cNvCxnSpPr>
            <a:stCxn id="42" idx="2"/>
            <a:endCxn id="43" idx="0"/>
          </p:cNvCxnSpPr>
          <p:nvPr/>
        </p:nvCxnSpPr>
        <p:spPr bwMode="auto">
          <a:xfrm>
            <a:off x="5791781" y="4751889"/>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7" name="Straight Arrow Connector 46"/>
          <p:cNvCxnSpPr/>
          <p:nvPr/>
        </p:nvCxnSpPr>
        <p:spPr bwMode="auto">
          <a:xfrm>
            <a:off x="7018036" y="4747742"/>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3" name="AutoShape 77"/>
          <p:cNvSpPr>
            <a:spLocks noChangeArrowheads="1"/>
          </p:cNvSpPr>
          <p:nvPr/>
        </p:nvSpPr>
        <p:spPr bwMode="auto">
          <a:xfrm flipH="1">
            <a:off x="6659261" y="4558368"/>
            <a:ext cx="717550"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cxnSp>
        <p:nvCxnSpPr>
          <p:cNvPr id="56" name="Straight Connector 55"/>
          <p:cNvCxnSpPr/>
          <p:nvPr/>
        </p:nvCxnSpPr>
        <p:spPr bwMode="auto">
          <a:xfrm>
            <a:off x="585078" y="2178663"/>
            <a:ext cx="7486306" cy="0"/>
          </a:xfrm>
          <a:prstGeom prst="line">
            <a:avLst/>
          </a:prstGeom>
          <a:solidFill>
            <a:schemeClr val="accent1"/>
          </a:solidFill>
          <a:ln w="12700" cap="flat" cmpd="sng" algn="ctr">
            <a:solidFill>
              <a:schemeClr val="tx1"/>
            </a:solidFill>
            <a:prstDash val="solid"/>
            <a:round/>
            <a:headEnd type="oval" w="med" len="med"/>
            <a:tailEnd type="triangle" w="med" len="med"/>
          </a:ln>
          <a:effectLst/>
        </p:spPr>
      </p:cxnSp>
      <p:cxnSp>
        <p:nvCxnSpPr>
          <p:cNvPr id="72" name="Elbow Connector 71"/>
          <p:cNvCxnSpPr/>
          <p:nvPr/>
        </p:nvCxnSpPr>
        <p:spPr bwMode="auto">
          <a:xfrm flipV="1">
            <a:off x="1865594" y="2738721"/>
            <a:ext cx="6205790" cy="496220"/>
          </a:xfrm>
          <a:prstGeom prst="bentConnector3">
            <a:avLst>
              <a:gd name="adj1" fmla="val 7688"/>
            </a:avLst>
          </a:prstGeom>
          <a:solidFill>
            <a:schemeClr val="accent1"/>
          </a:solidFill>
          <a:ln w="12700" cap="flat" cmpd="sng" algn="ctr">
            <a:solidFill>
              <a:schemeClr val="tx1"/>
            </a:solidFill>
            <a:prstDash val="solid"/>
            <a:round/>
            <a:headEnd type="oval" w="med" len="med"/>
            <a:tailEnd type="triangle" w="med" len="med"/>
          </a:ln>
          <a:effectLst/>
        </p:spPr>
      </p:cxnSp>
      <p:cxnSp>
        <p:nvCxnSpPr>
          <p:cNvPr id="76" name="Elbow Connector 75"/>
          <p:cNvCxnSpPr/>
          <p:nvPr/>
        </p:nvCxnSpPr>
        <p:spPr bwMode="auto">
          <a:xfrm flipV="1">
            <a:off x="3142120" y="3269814"/>
            <a:ext cx="4929264" cy="503420"/>
          </a:xfrm>
          <a:prstGeom prst="bentConnector3">
            <a:avLst>
              <a:gd name="adj1" fmla="val 9836"/>
            </a:avLst>
          </a:prstGeom>
          <a:solidFill>
            <a:schemeClr val="accent1"/>
          </a:solidFill>
          <a:ln w="12700" cap="flat" cmpd="sng" algn="ctr">
            <a:solidFill>
              <a:schemeClr val="tx1"/>
            </a:solidFill>
            <a:prstDash val="solid"/>
            <a:round/>
            <a:headEnd type="oval" w="med" len="med"/>
            <a:tailEnd type="triangle" w="med" len="med"/>
          </a:ln>
          <a:effectLst/>
        </p:spPr>
      </p:cxnSp>
      <p:cxnSp>
        <p:nvCxnSpPr>
          <p:cNvPr id="77" name="Elbow Connector 76"/>
          <p:cNvCxnSpPr/>
          <p:nvPr/>
        </p:nvCxnSpPr>
        <p:spPr bwMode="auto">
          <a:xfrm flipV="1">
            <a:off x="4435679" y="3806920"/>
            <a:ext cx="2585564" cy="496220"/>
          </a:xfrm>
          <a:prstGeom prst="bentConnector3">
            <a:avLst>
              <a:gd name="adj1" fmla="val 14768"/>
            </a:avLst>
          </a:prstGeom>
          <a:solidFill>
            <a:schemeClr val="accent1"/>
          </a:solidFill>
          <a:ln w="12700" cap="flat" cmpd="sng" algn="ctr">
            <a:solidFill>
              <a:schemeClr val="tx1"/>
            </a:solidFill>
            <a:prstDash val="solid"/>
            <a:round/>
            <a:headEnd type="oval" w="med" len="med"/>
            <a:tailEnd type="none" w="med" len="med"/>
          </a:ln>
          <a:effectLst/>
        </p:spPr>
      </p:cxnSp>
      <p:cxnSp>
        <p:nvCxnSpPr>
          <p:cNvPr id="78" name="Elbow Connector 77"/>
          <p:cNvCxnSpPr/>
          <p:nvPr/>
        </p:nvCxnSpPr>
        <p:spPr bwMode="auto">
          <a:xfrm flipV="1">
            <a:off x="5791780" y="4319398"/>
            <a:ext cx="1321990" cy="513646"/>
          </a:xfrm>
          <a:prstGeom prst="bentConnector3">
            <a:avLst>
              <a:gd name="adj1" fmla="val 29068"/>
            </a:avLst>
          </a:prstGeom>
          <a:solidFill>
            <a:schemeClr val="accent1"/>
          </a:solidFill>
          <a:ln w="12700" cap="flat" cmpd="sng" algn="ctr">
            <a:solidFill>
              <a:schemeClr val="tx1"/>
            </a:solidFill>
            <a:prstDash val="solid"/>
            <a:round/>
            <a:headEnd type="oval" w="med" len="med"/>
            <a:tailEnd type="none" w="med" len="med"/>
          </a:ln>
          <a:effectLst/>
        </p:spPr>
      </p:cxnSp>
      <p:cxnSp>
        <p:nvCxnSpPr>
          <p:cNvPr id="91" name="Straight Arrow Connector 90"/>
          <p:cNvCxnSpPr/>
          <p:nvPr/>
        </p:nvCxnSpPr>
        <p:spPr bwMode="auto">
          <a:xfrm>
            <a:off x="1686187" y="2178663"/>
            <a:ext cx="0" cy="273863"/>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92" name="Straight Arrow Connector 91"/>
          <p:cNvCxnSpPr/>
          <p:nvPr/>
        </p:nvCxnSpPr>
        <p:spPr bwMode="auto">
          <a:xfrm>
            <a:off x="3072416" y="2734162"/>
            <a:ext cx="0" cy="251215"/>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93" name="Straight Arrow Connector 92"/>
          <p:cNvCxnSpPr/>
          <p:nvPr/>
        </p:nvCxnSpPr>
        <p:spPr bwMode="auto">
          <a:xfrm>
            <a:off x="4423252" y="3266133"/>
            <a:ext cx="0" cy="241209"/>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94" name="Straight Arrow Connector 93"/>
          <p:cNvCxnSpPr/>
          <p:nvPr/>
        </p:nvCxnSpPr>
        <p:spPr bwMode="auto">
          <a:xfrm>
            <a:off x="5828518" y="3802172"/>
            <a:ext cx="0" cy="227135"/>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96" name="Straight Arrow Connector 95"/>
          <p:cNvCxnSpPr/>
          <p:nvPr/>
        </p:nvCxnSpPr>
        <p:spPr bwMode="auto">
          <a:xfrm>
            <a:off x="7021243" y="3806920"/>
            <a:ext cx="0" cy="74962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97" name="Straight Arrow Connector 96"/>
          <p:cNvCxnSpPr/>
          <p:nvPr/>
        </p:nvCxnSpPr>
        <p:spPr bwMode="auto">
          <a:xfrm>
            <a:off x="2938073" y="2167773"/>
            <a:ext cx="0" cy="813200"/>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99" name="Straight Arrow Connector 98"/>
          <p:cNvCxnSpPr/>
          <p:nvPr/>
        </p:nvCxnSpPr>
        <p:spPr bwMode="auto">
          <a:xfrm>
            <a:off x="4195402" y="2167769"/>
            <a:ext cx="0" cy="1336458"/>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01" name="Straight Arrow Connector 100"/>
          <p:cNvCxnSpPr/>
          <p:nvPr/>
        </p:nvCxnSpPr>
        <p:spPr bwMode="auto">
          <a:xfrm>
            <a:off x="5528933" y="2178663"/>
            <a:ext cx="0" cy="1850293"/>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03" name="Straight Arrow Connector 102"/>
          <p:cNvCxnSpPr/>
          <p:nvPr/>
        </p:nvCxnSpPr>
        <p:spPr bwMode="auto">
          <a:xfrm>
            <a:off x="6751424" y="2178663"/>
            <a:ext cx="0" cy="2381999"/>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05" name="Straight Arrow Connector 104"/>
          <p:cNvCxnSpPr/>
          <p:nvPr/>
        </p:nvCxnSpPr>
        <p:spPr bwMode="auto">
          <a:xfrm>
            <a:off x="4302530" y="2727839"/>
            <a:ext cx="0" cy="776388"/>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07" name="Straight Arrow Connector 106"/>
          <p:cNvCxnSpPr/>
          <p:nvPr/>
        </p:nvCxnSpPr>
        <p:spPr bwMode="auto">
          <a:xfrm>
            <a:off x="5625175" y="2738721"/>
            <a:ext cx="0" cy="1290235"/>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09" name="Straight Arrow Connector 108"/>
          <p:cNvCxnSpPr/>
          <p:nvPr/>
        </p:nvCxnSpPr>
        <p:spPr bwMode="auto">
          <a:xfrm>
            <a:off x="6836056" y="2738721"/>
            <a:ext cx="0" cy="1822744"/>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11" name="Straight Arrow Connector 110"/>
          <p:cNvCxnSpPr/>
          <p:nvPr/>
        </p:nvCxnSpPr>
        <p:spPr bwMode="auto">
          <a:xfrm>
            <a:off x="5724125" y="3269813"/>
            <a:ext cx="0" cy="753740"/>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13" name="Straight Arrow Connector 112"/>
          <p:cNvCxnSpPr/>
          <p:nvPr/>
        </p:nvCxnSpPr>
        <p:spPr bwMode="auto">
          <a:xfrm>
            <a:off x="6925572" y="3269813"/>
            <a:ext cx="0" cy="1288555"/>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22" name="Elbow Connector 121"/>
          <p:cNvCxnSpPr/>
          <p:nvPr/>
        </p:nvCxnSpPr>
        <p:spPr bwMode="auto">
          <a:xfrm>
            <a:off x="585078" y="1609279"/>
            <a:ext cx="6617293" cy="2949089"/>
          </a:xfrm>
          <a:prstGeom prst="bentConnector3">
            <a:avLst>
              <a:gd name="adj1" fmla="val 100039"/>
            </a:avLst>
          </a:prstGeom>
          <a:solidFill>
            <a:schemeClr val="accent1"/>
          </a:solidFill>
          <a:ln w="12700" cap="flat" cmpd="sng" algn="ctr">
            <a:solidFill>
              <a:schemeClr val="tx1"/>
            </a:solidFill>
            <a:prstDash val="solid"/>
            <a:round/>
            <a:headEnd type="oval" w="med" len="med"/>
            <a:tailEnd type="triangle" w="med" len="med"/>
          </a:ln>
          <a:effectLst/>
        </p:spPr>
      </p:cxnSp>
      <p:cxnSp>
        <p:nvCxnSpPr>
          <p:cNvPr id="148" name="Straight Arrow Connector 147"/>
          <p:cNvCxnSpPr/>
          <p:nvPr/>
        </p:nvCxnSpPr>
        <p:spPr bwMode="auto">
          <a:xfrm>
            <a:off x="1867165" y="1609279"/>
            <a:ext cx="0" cy="852757"/>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51" name="Straight Arrow Connector 150"/>
          <p:cNvCxnSpPr/>
          <p:nvPr/>
        </p:nvCxnSpPr>
        <p:spPr bwMode="auto">
          <a:xfrm>
            <a:off x="2038618" y="1301657"/>
            <a:ext cx="0" cy="11556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59" name="Elbow Connector 158"/>
          <p:cNvCxnSpPr/>
          <p:nvPr/>
        </p:nvCxnSpPr>
        <p:spPr bwMode="auto">
          <a:xfrm>
            <a:off x="2038617" y="1503868"/>
            <a:ext cx="5256716" cy="3053935"/>
          </a:xfrm>
          <a:prstGeom prst="bentConnector3">
            <a:avLst>
              <a:gd name="adj1" fmla="val 100076"/>
            </a:avLst>
          </a:prstGeom>
          <a:solidFill>
            <a:schemeClr val="accent1"/>
          </a:solidFill>
          <a:ln w="12700" cap="flat" cmpd="sng" algn="ctr">
            <a:solidFill>
              <a:schemeClr val="tx1"/>
            </a:solidFill>
            <a:prstDash val="solid"/>
            <a:round/>
            <a:headEnd type="oval" w="med" len="med"/>
            <a:tailEnd type="triangle" w="med" len="med"/>
          </a:ln>
          <a:effectLst/>
        </p:spPr>
      </p:cxnSp>
      <p:cxnSp>
        <p:nvCxnSpPr>
          <p:cNvPr id="172" name="Straight Arrow Connector 171"/>
          <p:cNvCxnSpPr/>
          <p:nvPr/>
        </p:nvCxnSpPr>
        <p:spPr bwMode="auto">
          <a:xfrm>
            <a:off x="3211582" y="1620165"/>
            <a:ext cx="0" cy="1358952"/>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73" name="Straight Arrow Connector 172"/>
          <p:cNvCxnSpPr/>
          <p:nvPr/>
        </p:nvCxnSpPr>
        <p:spPr bwMode="auto">
          <a:xfrm>
            <a:off x="3358539" y="1503868"/>
            <a:ext cx="0" cy="1469802"/>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79" name="Straight Arrow Connector 178"/>
          <p:cNvCxnSpPr/>
          <p:nvPr/>
        </p:nvCxnSpPr>
        <p:spPr bwMode="auto">
          <a:xfrm>
            <a:off x="4539670" y="1609279"/>
            <a:ext cx="0" cy="1892362"/>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80" name="Straight Arrow Connector 179"/>
          <p:cNvCxnSpPr/>
          <p:nvPr/>
        </p:nvCxnSpPr>
        <p:spPr bwMode="auto">
          <a:xfrm>
            <a:off x="4653969" y="1503868"/>
            <a:ext cx="0" cy="1992326"/>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81" name="Straight Arrow Connector 180"/>
          <p:cNvCxnSpPr/>
          <p:nvPr/>
        </p:nvCxnSpPr>
        <p:spPr bwMode="auto">
          <a:xfrm>
            <a:off x="5927631" y="1609279"/>
            <a:ext cx="0" cy="2414886"/>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182" name="Straight Arrow Connector 181"/>
          <p:cNvCxnSpPr/>
          <p:nvPr/>
        </p:nvCxnSpPr>
        <p:spPr bwMode="auto">
          <a:xfrm>
            <a:off x="6020158" y="1503868"/>
            <a:ext cx="0" cy="2520293"/>
          </a:xfrm>
          <a:prstGeom prst="straightConnector1">
            <a:avLst/>
          </a:prstGeom>
          <a:solidFill>
            <a:schemeClr val="accent1"/>
          </a:solidFill>
          <a:ln w="12700" cap="flat" cmpd="sng" algn="ctr">
            <a:solidFill>
              <a:schemeClr val="tx1"/>
            </a:solidFill>
            <a:prstDash val="solid"/>
            <a:round/>
            <a:headEnd type="oval" w="med" len="med"/>
            <a:tailEnd type="triangle"/>
          </a:ln>
          <a:effectLst/>
        </p:spPr>
      </p:cxnSp>
      <p:cxnSp>
        <p:nvCxnSpPr>
          <p:cNvPr id="206" name="Straight Arrow Connector 205"/>
          <p:cNvCxnSpPr/>
          <p:nvPr/>
        </p:nvCxnSpPr>
        <p:spPr bwMode="auto">
          <a:xfrm>
            <a:off x="7113770" y="4319398"/>
            <a:ext cx="0" cy="23658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 name="Straight Connector 33"/>
          <p:cNvCxnSpPr/>
          <p:nvPr/>
        </p:nvCxnSpPr>
        <p:spPr bwMode="auto">
          <a:xfrm flipV="1">
            <a:off x="8260160" y="2731066"/>
            <a:ext cx="808695" cy="3681"/>
          </a:xfrm>
          <a:prstGeom prst="line">
            <a:avLst/>
          </a:prstGeom>
          <a:solidFill>
            <a:schemeClr val="accent1"/>
          </a:solidFill>
          <a:ln w="12700" cap="flat" cmpd="sng" algn="ctr">
            <a:solidFill>
              <a:schemeClr val="tx1"/>
            </a:solidFill>
            <a:prstDash val="solid"/>
            <a:round/>
            <a:headEnd type="none" w="sm" len="sm"/>
            <a:tailEnd type="triangle" w="med" len="med"/>
          </a:ln>
          <a:effectLst/>
        </p:spPr>
      </p:cxnSp>
      <p:sp>
        <p:nvSpPr>
          <p:cNvPr id="41" name="TextBox 40"/>
          <p:cNvSpPr txBox="1"/>
          <p:nvPr/>
        </p:nvSpPr>
        <p:spPr>
          <a:xfrm>
            <a:off x="41944" y="1074816"/>
            <a:ext cx="1106392" cy="227755"/>
          </a:xfrm>
          <a:prstGeom prst="rect">
            <a:avLst/>
          </a:prstGeom>
          <a:noFill/>
        </p:spPr>
        <p:txBody>
          <a:bodyPr wrap="none" bIns="9144" rtlCol="0" anchor="ctr" anchorCtr="0">
            <a:spAutoFit/>
          </a:bodyPr>
          <a:lstStyle/>
          <a:p>
            <a:pPr algn="ctr"/>
            <a:r>
              <a:rPr lang="en-US" sz="1400" b="0" dirty="0" smtClean="0">
                <a:solidFill>
                  <a:schemeClr val="dk1"/>
                </a:solidFill>
              </a:rPr>
              <a:t>EXTSYNCIN1</a:t>
            </a:r>
            <a:endParaRPr lang="en-US" sz="1400" b="0" dirty="0" smtClean="0">
              <a:solidFill>
                <a:schemeClr val="dk1"/>
              </a:solidFill>
              <a:effectLst/>
            </a:endParaRPr>
          </a:p>
        </p:txBody>
      </p:sp>
      <p:sp>
        <p:nvSpPr>
          <p:cNvPr id="89" name="TextBox 88"/>
          <p:cNvSpPr txBox="1"/>
          <p:nvPr/>
        </p:nvSpPr>
        <p:spPr>
          <a:xfrm>
            <a:off x="1486250" y="1074816"/>
            <a:ext cx="1106392" cy="227755"/>
          </a:xfrm>
          <a:prstGeom prst="rect">
            <a:avLst/>
          </a:prstGeom>
          <a:noFill/>
        </p:spPr>
        <p:txBody>
          <a:bodyPr wrap="none" bIns="9144" rtlCol="0" anchor="ctr" anchorCtr="0">
            <a:spAutoFit/>
          </a:bodyPr>
          <a:lstStyle/>
          <a:p>
            <a:pPr algn="ctr"/>
            <a:r>
              <a:rPr lang="en-US" sz="1400" b="0" dirty="0" smtClean="0">
                <a:solidFill>
                  <a:schemeClr val="dk1"/>
                </a:solidFill>
              </a:rPr>
              <a:t>EXTSYNCIN2</a:t>
            </a:r>
            <a:endParaRPr lang="en-US" sz="1400" b="0" dirty="0" smtClean="0">
              <a:solidFill>
                <a:schemeClr val="dk1"/>
              </a:solidFill>
              <a:effectLst/>
            </a:endParaRPr>
          </a:p>
        </p:txBody>
      </p:sp>
      <p:sp>
        <p:nvSpPr>
          <p:cNvPr id="90" name="TextBox 89"/>
          <p:cNvSpPr txBox="1"/>
          <p:nvPr/>
        </p:nvSpPr>
        <p:spPr>
          <a:xfrm>
            <a:off x="7327652" y="1946849"/>
            <a:ext cx="716543" cy="454740"/>
          </a:xfrm>
          <a:prstGeom prst="rect">
            <a:avLst/>
          </a:prstGeom>
          <a:noFill/>
        </p:spPr>
        <p:txBody>
          <a:bodyPr wrap="none" lIns="0" tIns="0" rIns="0" bIns="0" rtlCol="0" anchor="ctr" anchorCtr="0">
            <a:spAutoFit/>
          </a:bodyPr>
          <a:lstStyle/>
          <a:p>
            <a:pPr algn="ctr">
              <a:lnSpc>
                <a:spcPct val="110000"/>
              </a:lnSpc>
              <a:spcBef>
                <a:spcPts val="0"/>
              </a:spcBef>
            </a:pPr>
            <a:r>
              <a:rPr lang="en-US" sz="1400" b="0" dirty="0" smtClean="0">
                <a:solidFill>
                  <a:schemeClr val="dk1"/>
                </a:solidFill>
              </a:rPr>
              <a:t>EPWM1</a:t>
            </a:r>
          </a:p>
          <a:p>
            <a:pPr algn="ctr">
              <a:lnSpc>
                <a:spcPct val="110000"/>
              </a:lnSpc>
              <a:spcBef>
                <a:spcPts val="0"/>
              </a:spcBef>
            </a:pPr>
            <a:r>
              <a:rPr lang="en-US" sz="1400" b="0" dirty="0" smtClean="0">
                <a:solidFill>
                  <a:schemeClr val="dk1"/>
                </a:solidFill>
              </a:rPr>
              <a:t>SYNCOUT</a:t>
            </a:r>
            <a:endParaRPr lang="en-US" sz="1400" b="0" dirty="0" smtClean="0">
              <a:solidFill>
                <a:schemeClr val="dk1"/>
              </a:solidFill>
              <a:effectLst/>
            </a:endParaRPr>
          </a:p>
        </p:txBody>
      </p:sp>
      <p:sp>
        <p:nvSpPr>
          <p:cNvPr id="95" name="TextBox 94"/>
          <p:cNvSpPr txBox="1"/>
          <p:nvPr/>
        </p:nvSpPr>
        <p:spPr>
          <a:xfrm>
            <a:off x="7327652" y="2510310"/>
            <a:ext cx="716543" cy="454740"/>
          </a:xfrm>
          <a:prstGeom prst="rect">
            <a:avLst/>
          </a:prstGeom>
          <a:noFill/>
        </p:spPr>
        <p:txBody>
          <a:bodyPr wrap="none" lIns="0" tIns="0" rIns="0" bIns="0" rtlCol="0" anchor="ctr" anchorCtr="0">
            <a:spAutoFit/>
          </a:bodyPr>
          <a:lstStyle/>
          <a:p>
            <a:pPr algn="ctr">
              <a:lnSpc>
                <a:spcPct val="110000"/>
              </a:lnSpc>
              <a:spcBef>
                <a:spcPts val="0"/>
              </a:spcBef>
            </a:pPr>
            <a:r>
              <a:rPr lang="en-US" sz="1400" b="0" dirty="0" smtClean="0">
                <a:solidFill>
                  <a:schemeClr val="dk1"/>
                </a:solidFill>
              </a:rPr>
              <a:t>EPWM4</a:t>
            </a:r>
          </a:p>
          <a:p>
            <a:pPr algn="ctr">
              <a:lnSpc>
                <a:spcPct val="110000"/>
              </a:lnSpc>
              <a:spcBef>
                <a:spcPts val="0"/>
              </a:spcBef>
            </a:pPr>
            <a:r>
              <a:rPr lang="en-US" sz="1400" b="0" dirty="0" smtClean="0">
                <a:solidFill>
                  <a:schemeClr val="dk1"/>
                </a:solidFill>
              </a:rPr>
              <a:t>SYNCOUT</a:t>
            </a:r>
            <a:endParaRPr lang="en-US" sz="1400" b="0" dirty="0" smtClean="0">
              <a:solidFill>
                <a:schemeClr val="dk1"/>
              </a:solidFill>
              <a:effectLst/>
            </a:endParaRPr>
          </a:p>
        </p:txBody>
      </p:sp>
      <p:sp>
        <p:nvSpPr>
          <p:cNvPr id="98" name="TextBox 97"/>
          <p:cNvSpPr txBox="1"/>
          <p:nvPr/>
        </p:nvSpPr>
        <p:spPr>
          <a:xfrm>
            <a:off x="7327652" y="3040215"/>
            <a:ext cx="716543" cy="454740"/>
          </a:xfrm>
          <a:prstGeom prst="rect">
            <a:avLst/>
          </a:prstGeom>
          <a:noFill/>
        </p:spPr>
        <p:txBody>
          <a:bodyPr wrap="none" lIns="0" tIns="0" rIns="0" bIns="0" rtlCol="0" anchor="ctr" anchorCtr="0">
            <a:spAutoFit/>
          </a:bodyPr>
          <a:lstStyle/>
          <a:p>
            <a:pPr algn="ctr">
              <a:lnSpc>
                <a:spcPct val="110000"/>
              </a:lnSpc>
              <a:spcBef>
                <a:spcPts val="0"/>
              </a:spcBef>
            </a:pPr>
            <a:r>
              <a:rPr lang="en-US" sz="1400" b="0" dirty="0" smtClean="0">
                <a:solidFill>
                  <a:schemeClr val="dk1"/>
                </a:solidFill>
              </a:rPr>
              <a:t>EPWM7</a:t>
            </a:r>
          </a:p>
          <a:p>
            <a:pPr algn="ctr">
              <a:lnSpc>
                <a:spcPct val="110000"/>
              </a:lnSpc>
              <a:spcBef>
                <a:spcPts val="0"/>
              </a:spcBef>
            </a:pPr>
            <a:r>
              <a:rPr lang="en-US" sz="1400" b="0" dirty="0" smtClean="0">
                <a:solidFill>
                  <a:schemeClr val="dk1"/>
                </a:solidFill>
              </a:rPr>
              <a:t>SYNCOUT</a:t>
            </a:r>
            <a:endParaRPr lang="en-US" sz="1400" b="0" dirty="0" smtClean="0">
              <a:solidFill>
                <a:schemeClr val="dk1"/>
              </a:solidFill>
              <a:effectLst/>
            </a:endParaRPr>
          </a:p>
        </p:txBody>
      </p:sp>
      <p:sp>
        <p:nvSpPr>
          <p:cNvPr id="100" name="TextBox 99"/>
          <p:cNvSpPr txBox="1"/>
          <p:nvPr/>
        </p:nvSpPr>
        <p:spPr>
          <a:xfrm>
            <a:off x="4885972" y="3636601"/>
            <a:ext cx="512961" cy="338554"/>
          </a:xfrm>
          <a:prstGeom prst="rect">
            <a:avLst/>
          </a:prstGeom>
          <a:noFill/>
        </p:spPr>
        <p:txBody>
          <a:bodyPr wrap="none" lIns="0" tIns="0" rIns="0" bIns="0" rtlCol="0" anchor="ctr" anchorCtr="0">
            <a:spAutoFit/>
          </a:bodyPr>
          <a:lstStyle/>
          <a:p>
            <a:pPr algn="ctr">
              <a:lnSpc>
                <a:spcPct val="110000"/>
              </a:lnSpc>
              <a:spcBef>
                <a:spcPts val="0"/>
              </a:spcBef>
            </a:pPr>
            <a:r>
              <a:rPr lang="en-US" sz="1000" b="0" dirty="0" smtClean="0">
                <a:solidFill>
                  <a:schemeClr val="dk1"/>
                </a:solidFill>
              </a:rPr>
              <a:t>ECAP1</a:t>
            </a:r>
          </a:p>
          <a:p>
            <a:pPr algn="ctr">
              <a:lnSpc>
                <a:spcPct val="110000"/>
              </a:lnSpc>
              <a:spcBef>
                <a:spcPts val="0"/>
              </a:spcBef>
            </a:pPr>
            <a:r>
              <a:rPr lang="en-US" sz="1000" b="0" dirty="0" smtClean="0">
                <a:solidFill>
                  <a:schemeClr val="dk1"/>
                </a:solidFill>
              </a:rPr>
              <a:t>SYNCOUT</a:t>
            </a:r>
            <a:endParaRPr lang="en-US" sz="1000" b="0" dirty="0" smtClean="0">
              <a:solidFill>
                <a:schemeClr val="dk1"/>
              </a:solidFill>
              <a:effectLst/>
            </a:endParaRPr>
          </a:p>
        </p:txBody>
      </p:sp>
      <p:sp>
        <p:nvSpPr>
          <p:cNvPr id="102" name="TextBox 101"/>
          <p:cNvSpPr txBox="1"/>
          <p:nvPr/>
        </p:nvSpPr>
        <p:spPr>
          <a:xfrm>
            <a:off x="6211914" y="4149727"/>
            <a:ext cx="512961" cy="338554"/>
          </a:xfrm>
          <a:prstGeom prst="rect">
            <a:avLst/>
          </a:prstGeom>
          <a:noFill/>
        </p:spPr>
        <p:txBody>
          <a:bodyPr wrap="none" lIns="0" tIns="0" rIns="0" bIns="0" rtlCol="0" anchor="ctr" anchorCtr="0">
            <a:spAutoFit/>
          </a:bodyPr>
          <a:lstStyle/>
          <a:p>
            <a:pPr algn="ctr">
              <a:lnSpc>
                <a:spcPct val="110000"/>
              </a:lnSpc>
              <a:spcBef>
                <a:spcPts val="0"/>
              </a:spcBef>
            </a:pPr>
            <a:r>
              <a:rPr lang="en-US" sz="1000" b="0" dirty="0" smtClean="0">
                <a:solidFill>
                  <a:schemeClr val="dk1"/>
                </a:solidFill>
              </a:rPr>
              <a:t>ECAP4</a:t>
            </a:r>
          </a:p>
          <a:p>
            <a:pPr algn="ctr">
              <a:lnSpc>
                <a:spcPct val="110000"/>
              </a:lnSpc>
              <a:spcBef>
                <a:spcPts val="0"/>
              </a:spcBef>
            </a:pPr>
            <a:r>
              <a:rPr lang="en-US" sz="1000" b="0" dirty="0" smtClean="0">
                <a:solidFill>
                  <a:schemeClr val="dk1"/>
                </a:solidFill>
              </a:rPr>
              <a:t>SYNCOUT</a:t>
            </a:r>
            <a:endParaRPr lang="en-US" sz="1000" b="0" dirty="0" smtClean="0">
              <a:solidFill>
                <a:schemeClr val="dk1"/>
              </a:solidFill>
              <a:effectLst/>
            </a:endParaRPr>
          </a:p>
        </p:txBody>
      </p:sp>
      <p:sp>
        <p:nvSpPr>
          <p:cNvPr id="108" name="TextBox 107"/>
          <p:cNvSpPr txBox="1"/>
          <p:nvPr/>
        </p:nvSpPr>
        <p:spPr>
          <a:xfrm>
            <a:off x="8306235" y="2514450"/>
            <a:ext cx="716543" cy="454740"/>
          </a:xfrm>
          <a:prstGeom prst="rect">
            <a:avLst/>
          </a:prstGeom>
          <a:noFill/>
        </p:spPr>
        <p:txBody>
          <a:bodyPr wrap="none" lIns="0" tIns="0" rIns="0" bIns="0" rtlCol="0" anchor="ctr" anchorCtr="0">
            <a:spAutoFit/>
          </a:bodyPr>
          <a:lstStyle/>
          <a:p>
            <a:pPr algn="ctr">
              <a:lnSpc>
                <a:spcPct val="110000"/>
              </a:lnSpc>
              <a:spcBef>
                <a:spcPts val="0"/>
              </a:spcBef>
            </a:pPr>
            <a:r>
              <a:rPr lang="en-US" sz="1400" b="0" dirty="0" smtClean="0">
                <a:solidFill>
                  <a:schemeClr val="dk1"/>
                </a:solidFill>
              </a:rPr>
              <a:t>EXT</a:t>
            </a:r>
          </a:p>
          <a:p>
            <a:pPr algn="ctr">
              <a:lnSpc>
                <a:spcPct val="110000"/>
              </a:lnSpc>
              <a:spcBef>
                <a:spcPts val="0"/>
              </a:spcBef>
            </a:pPr>
            <a:r>
              <a:rPr lang="en-US" sz="1400" b="0" dirty="0" smtClean="0">
                <a:solidFill>
                  <a:schemeClr val="dk1"/>
                </a:solidFill>
              </a:rPr>
              <a:t>SYNCOUT</a:t>
            </a:r>
            <a:endParaRPr lang="en-US" sz="1400" b="0" dirty="0" smtClean="0">
              <a:solidFill>
                <a:schemeClr val="dk1"/>
              </a:solidFill>
              <a:effectLst/>
            </a:endParaRPr>
          </a:p>
        </p:txBody>
      </p:sp>
      <p:sp>
        <p:nvSpPr>
          <p:cNvPr id="116" name="Rounded Rectangle 115"/>
          <p:cNvSpPr/>
          <p:nvPr/>
        </p:nvSpPr>
        <p:spPr bwMode="auto">
          <a:xfrm>
            <a:off x="698695" y="4588493"/>
            <a:ext cx="1166676"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pitchFamily="34" charset="0"/>
              </a:rPr>
              <a:t>EPWM4SYNCIN</a:t>
            </a:r>
          </a:p>
        </p:txBody>
      </p:sp>
      <p:sp>
        <p:nvSpPr>
          <p:cNvPr id="117" name="Rounded Rectangle 116"/>
          <p:cNvSpPr/>
          <p:nvPr/>
        </p:nvSpPr>
        <p:spPr bwMode="auto">
          <a:xfrm>
            <a:off x="1991570" y="5070814"/>
            <a:ext cx="1194802"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pitchFamily="34" charset="0"/>
              </a:rPr>
              <a:t>EPWM7SYNCIN</a:t>
            </a:r>
          </a:p>
        </p:txBody>
      </p:sp>
      <p:sp>
        <p:nvSpPr>
          <p:cNvPr id="118" name="Rounded Rectangle 117"/>
          <p:cNvSpPr/>
          <p:nvPr/>
        </p:nvSpPr>
        <p:spPr bwMode="auto">
          <a:xfrm>
            <a:off x="3288242" y="5553135"/>
            <a:ext cx="1135010"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pitchFamily="34" charset="0"/>
              </a:rPr>
              <a:t>ECAP1SYNCIN</a:t>
            </a:r>
          </a:p>
        </p:txBody>
      </p:sp>
      <p:sp>
        <p:nvSpPr>
          <p:cNvPr id="119" name="Rounded Rectangle 118"/>
          <p:cNvSpPr/>
          <p:nvPr/>
        </p:nvSpPr>
        <p:spPr bwMode="auto">
          <a:xfrm>
            <a:off x="4690735" y="5933535"/>
            <a:ext cx="1072464"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pitchFamily="34" charset="0"/>
              </a:rPr>
              <a:t>ECAP4SYNCIN</a:t>
            </a:r>
          </a:p>
        </p:txBody>
      </p:sp>
      <p:sp>
        <p:nvSpPr>
          <p:cNvPr id="120" name="Rounded Rectangle 119"/>
          <p:cNvSpPr/>
          <p:nvPr/>
        </p:nvSpPr>
        <p:spPr bwMode="auto">
          <a:xfrm>
            <a:off x="5931609" y="6313010"/>
            <a:ext cx="1089634"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pitchFamily="34" charset="0"/>
              </a:rPr>
              <a:t>ECAP6SYNCIN</a:t>
            </a:r>
          </a:p>
        </p:txBody>
      </p:sp>
      <p:sp>
        <p:nvSpPr>
          <p:cNvPr id="121" name="Rounded Rectangle 120"/>
          <p:cNvSpPr/>
          <p:nvPr/>
        </p:nvSpPr>
        <p:spPr bwMode="auto">
          <a:xfrm>
            <a:off x="8153267" y="3813093"/>
            <a:ext cx="764050" cy="217048"/>
          </a:xfrm>
          <a:prstGeom prst="roundRect">
            <a:avLst/>
          </a:prstGeom>
          <a:solidFill>
            <a:schemeClr val="accent1"/>
          </a:solidFill>
          <a:ln w="12700" cap="flat" cmpd="sng" algn="ctr">
            <a:solidFill>
              <a:schemeClr val="tx2"/>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pitchFamily="34" charset="0"/>
              </a:rPr>
              <a:t>SYNCOUT</a:t>
            </a:r>
          </a:p>
        </p:txBody>
      </p:sp>
      <p:cxnSp>
        <p:nvCxnSpPr>
          <p:cNvPr id="104" name="Elbow Connector 103"/>
          <p:cNvCxnSpPr>
            <a:stCxn id="116" idx="0"/>
            <a:endCxn id="49" idx="3"/>
          </p:cNvCxnSpPr>
          <p:nvPr/>
        </p:nvCxnSpPr>
        <p:spPr bwMode="auto">
          <a:xfrm rot="5400000" flipH="1" flipV="1">
            <a:off x="409314" y="3419456"/>
            <a:ext cx="2041757" cy="296318"/>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10" name="Elbow Connector 109"/>
          <p:cNvCxnSpPr>
            <a:stCxn id="117" idx="0"/>
            <a:endCxn id="50" idx="3"/>
          </p:cNvCxnSpPr>
          <p:nvPr/>
        </p:nvCxnSpPr>
        <p:spPr bwMode="auto">
          <a:xfrm rot="5400000" flipH="1" flipV="1">
            <a:off x="1726199" y="3937956"/>
            <a:ext cx="1995631" cy="270087"/>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14" name="Elbow Connector 113"/>
          <p:cNvCxnSpPr>
            <a:stCxn id="118" idx="0"/>
            <a:endCxn id="51" idx="3"/>
          </p:cNvCxnSpPr>
          <p:nvPr/>
        </p:nvCxnSpPr>
        <p:spPr bwMode="auto">
          <a:xfrm rot="5400000" flipH="1" flipV="1">
            <a:off x="3020303" y="4433881"/>
            <a:ext cx="1954698" cy="283811"/>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23" name="Elbow Connector 122"/>
          <p:cNvCxnSpPr>
            <a:stCxn id="119" idx="0"/>
            <a:endCxn id="52" idx="3"/>
          </p:cNvCxnSpPr>
          <p:nvPr/>
        </p:nvCxnSpPr>
        <p:spPr bwMode="auto">
          <a:xfrm rot="5400000" flipH="1" flipV="1">
            <a:off x="4459205" y="4890929"/>
            <a:ext cx="1810369" cy="274844"/>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25" name="Elbow Connector 124"/>
          <p:cNvCxnSpPr>
            <a:stCxn id="120" idx="0"/>
            <a:endCxn id="53" idx="3"/>
          </p:cNvCxnSpPr>
          <p:nvPr/>
        </p:nvCxnSpPr>
        <p:spPr bwMode="auto">
          <a:xfrm rot="5400000" flipH="1" flipV="1">
            <a:off x="5773505" y="5355499"/>
            <a:ext cx="1660432" cy="254590"/>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27" name="Elbow Connector 126"/>
          <p:cNvCxnSpPr>
            <a:stCxn id="121" idx="0"/>
          </p:cNvCxnSpPr>
          <p:nvPr/>
        </p:nvCxnSpPr>
        <p:spPr bwMode="auto">
          <a:xfrm rot="16200000" flipV="1">
            <a:off x="8202759" y="3480559"/>
            <a:ext cx="303579" cy="361489"/>
          </a:xfrm>
          <a:prstGeom prst="bentConnector2">
            <a:avLst/>
          </a:prstGeom>
          <a:solidFill>
            <a:schemeClr val="accent1"/>
          </a:solidFill>
          <a:ln w="12700" cap="flat" cmpd="sng" algn="ctr">
            <a:solidFill>
              <a:srgbClr val="FF0000"/>
            </a:solidFill>
            <a:prstDash val="sysDash"/>
            <a:round/>
            <a:headEnd type="none" w="sm" len="sm"/>
            <a:tailEnd type="none" w="sm" len="sm"/>
          </a:ln>
          <a:effectLst/>
        </p:spPr>
      </p:cxnSp>
      <p:cxnSp>
        <p:nvCxnSpPr>
          <p:cNvPr id="126" name="Straight Arrow Connector 125"/>
          <p:cNvCxnSpPr/>
          <p:nvPr/>
        </p:nvCxnSpPr>
        <p:spPr bwMode="auto">
          <a:xfrm flipH="1">
            <a:off x="581450" y="1303940"/>
            <a:ext cx="13651" cy="47920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06" name="TextBox 105"/>
          <p:cNvSpPr txBox="1"/>
          <p:nvPr/>
        </p:nvSpPr>
        <p:spPr>
          <a:xfrm>
            <a:off x="4147141" y="3911081"/>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eCAP1</a:t>
            </a:r>
            <a:endParaRPr lang="en-US" sz="1600" dirty="0" smtClean="0">
              <a:solidFill>
                <a:schemeClr val="dk1"/>
              </a:solidFill>
              <a:effectLst/>
            </a:endParaRPr>
          </a:p>
        </p:txBody>
      </p:sp>
      <p:sp>
        <p:nvSpPr>
          <p:cNvPr id="112" name="TextBox 111"/>
          <p:cNvSpPr txBox="1"/>
          <p:nvPr/>
        </p:nvSpPr>
        <p:spPr>
          <a:xfrm>
            <a:off x="4150957" y="4443034"/>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eCAP2</a:t>
            </a:r>
            <a:endParaRPr lang="en-US" sz="1600" dirty="0" smtClean="0">
              <a:solidFill>
                <a:schemeClr val="dk1"/>
              </a:solidFill>
              <a:effectLst/>
            </a:endParaRPr>
          </a:p>
        </p:txBody>
      </p:sp>
      <p:sp>
        <p:nvSpPr>
          <p:cNvPr id="115" name="TextBox 114"/>
          <p:cNvSpPr txBox="1"/>
          <p:nvPr/>
        </p:nvSpPr>
        <p:spPr>
          <a:xfrm>
            <a:off x="4154425" y="4967855"/>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eCAP3</a:t>
            </a:r>
            <a:endParaRPr lang="en-US" sz="1600" dirty="0" smtClean="0">
              <a:solidFill>
                <a:schemeClr val="dk1"/>
              </a:solidFill>
              <a:effectLst/>
            </a:endParaRPr>
          </a:p>
        </p:txBody>
      </p:sp>
      <p:sp>
        <p:nvSpPr>
          <p:cNvPr id="128" name="TextBox 127"/>
          <p:cNvSpPr txBox="1"/>
          <p:nvPr/>
        </p:nvSpPr>
        <p:spPr>
          <a:xfrm>
            <a:off x="6738185" y="4974633"/>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eCAP6</a:t>
            </a:r>
            <a:endParaRPr lang="en-US" sz="1600" dirty="0" smtClean="0">
              <a:solidFill>
                <a:schemeClr val="dk1"/>
              </a:solidFill>
              <a:effectLst/>
            </a:endParaRPr>
          </a:p>
        </p:txBody>
      </p:sp>
      <p:sp>
        <p:nvSpPr>
          <p:cNvPr id="129" name="TextBox 128"/>
          <p:cNvSpPr txBox="1"/>
          <p:nvPr/>
        </p:nvSpPr>
        <p:spPr>
          <a:xfrm>
            <a:off x="6738185" y="5504538"/>
            <a:ext cx="565219" cy="310854"/>
          </a:xfrm>
          <a:prstGeom prst="rect">
            <a:avLst/>
          </a:prstGeom>
          <a:solidFill>
            <a:schemeClr val="accent3">
              <a:lumMod val="20000"/>
              <a:lumOff val="80000"/>
            </a:schemeClr>
          </a:solidFill>
          <a:ln>
            <a:solidFill>
              <a:schemeClr val="tx1"/>
            </a:solidFill>
          </a:ln>
        </p:spPr>
        <p:txBody>
          <a:bodyPr wrap="none" lIns="45720" tIns="91440" rIns="45720" rtlCol="0" anchor="ctr" anchorCtr="0">
            <a:spAutoFit/>
          </a:bodyPr>
          <a:lstStyle/>
          <a:p>
            <a:pPr algn="ctr"/>
            <a:r>
              <a:rPr lang="en-US" sz="1400" dirty="0" smtClean="0">
                <a:solidFill>
                  <a:schemeClr val="dk1"/>
                </a:solidFill>
                <a:effectLst/>
              </a:rPr>
              <a:t>eCAP7</a:t>
            </a:r>
            <a:endParaRPr lang="en-US" sz="1600" dirty="0" smtClean="0">
              <a:solidFill>
                <a:schemeClr val="dk1"/>
              </a:solidFill>
              <a:effectLst/>
            </a:endParaRPr>
          </a:p>
        </p:txBody>
      </p:sp>
      <p:cxnSp>
        <p:nvCxnSpPr>
          <p:cNvPr id="130" name="Straight Arrow Connector 129"/>
          <p:cNvCxnSpPr>
            <a:stCxn id="128" idx="2"/>
            <a:endCxn id="129" idx="0"/>
          </p:cNvCxnSpPr>
          <p:nvPr/>
        </p:nvCxnSpPr>
        <p:spPr bwMode="auto">
          <a:xfrm>
            <a:off x="7020795" y="5285487"/>
            <a:ext cx="0" cy="2190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31" name="AutoShape 77"/>
          <p:cNvSpPr>
            <a:spLocks noChangeArrowheads="1"/>
          </p:cNvSpPr>
          <p:nvPr/>
        </p:nvSpPr>
        <p:spPr bwMode="auto">
          <a:xfrm rot="16200000" flipH="1">
            <a:off x="7202125" y="2675496"/>
            <a:ext cx="1925749" cy="188420"/>
          </a:xfrm>
          <a:prstGeom prst="flowChartManualOperation">
            <a:avLst/>
          </a:prstGeom>
          <a:solidFill>
            <a:schemeClr val="accent2"/>
          </a:solidFill>
          <a:ln w="12700">
            <a:solidFill>
              <a:schemeClr val="tx1"/>
            </a:solidFill>
            <a:miter lim="800000"/>
            <a:headEnd type="none" w="sm" len="sm"/>
            <a:tailEnd type="none" w="sm" len="sm"/>
          </a:ln>
          <a:effectLst/>
        </p:spPr>
        <p:txBody>
          <a:bodyPr wrap="none" anchor="ctr"/>
          <a:lstStyle/>
          <a:p>
            <a:endParaRPr lang="en-US">
              <a:effectLst/>
            </a:endParaRPr>
          </a:p>
        </p:txBody>
      </p:sp>
    </p:spTree>
    <p:extLst>
      <p:ext uri="{BB962C8B-B14F-4D97-AF65-F5344CB8AC3E}">
        <p14:creationId xmlns:p14="http://schemas.microsoft.com/office/powerpoint/2010/main" val="11446195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Sigma Delta Filter Module (SDFM)</a:t>
            </a:r>
            <a:endParaRPr lang="en-US" dirty="0"/>
          </a:p>
        </p:txBody>
      </p:sp>
      <p:sp>
        <p:nvSpPr>
          <p:cNvPr id="3" name="Content Placeholder 2"/>
          <p:cNvSpPr>
            <a:spLocks noGrp="1"/>
          </p:cNvSpPr>
          <p:nvPr>
            <p:ph idx="1"/>
          </p:nvPr>
        </p:nvSpPr>
        <p:spPr>
          <a:xfrm>
            <a:off x="94195" y="3879446"/>
            <a:ext cx="8955610" cy="2854450"/>
          </a:xfrm>
        </p:spPr>
        <p:txBody>
          <a:bodyPr>
            <a:noAutofit/>
          </a:bodyPr>
          <a:lstStyle/>
          <a:p>
            <a:pPr>
              <a:spcBef>
                <a:spcPts val="600"/>
              </a:spcBef>
            </a:pPr>
            <a:r>
              <a:rPr lang="en-US" sz="1800" dirty="0" smtClean="0"/>
              <a:t>SDFM is a four-channel digital filter designed specifically for </a:t>
            </a:r>
            <a:r>
              <a:rPr lang="en-US" sz="1800" i="1" dirty="0" smtClean="0">
                <a:solidFill>
                  <a:srgbClr val="FF0000"/>
                </a:solidFill>
              </a:rPr>
              <a:t>current measurement</a:t>
            </a:r>
            <a:r>
              <a:rPr lang="en-US" sz="1800" dirty="0" smtClean="0"/>
              <a:t> and </a:t>
            </a:r>
            <a:r>
              <a:rPr lang="en-US" sz="1800" i="1" dirty="0" smtClean="0">
                <a:solidFill>
                  <a:srgbClr val="FF0000"/>
                </a:solidFill>
              </a:rPr>
              <a:t>resolver position decoding</a:t>
            </a:r>
            <a:r>
              <a:rPr lang="en-US" sz="1800" dirty="0" smtClean="0"/>
              <a:t> in motor control applications</a:t>
            </a:r>
          </a:p>
          <a:p>
            <a:pPr>
              <a:spcBef>
                <a:spcPts val="600"/>
              </a:spcBef>
            </a:pPr>
            <a:r>
              <a:rPr lang="en-US" sz="1800" dirty="0" smtClean="0"/>
              <a:t>Each channel can receive an independent modulator bit stream</a:t>
            </a:r>
          </a:p>
          <a:p>
            <a:pPr>
              <a:spcBef>
                <a:spcPts val="600"/>
              </a:spcBef>
            </a:pPr>
            <a:r>
              <a:rPr lang="en-US" sz="1800" dirty="0" smtClean="0"/>
              <a:t>Bit streams are processed by four individually programmable digital decimation filters</a:t>
            </a:r>
          </a:p>
          <a:p>
            <a:pPr>
              <a:spcBef>
                <a:spcPts val="600"/>
              </a:spcBef>
            </a:pPr>
            <a:r>
              <a:rPr lang="en-US" sz="1800" dirty="0" smtClean="0"/>
              <a:t>Filters include a fast comparator for immediate digital threshold comparisons for over-current monitoring</a:t>
            </a:r>
          </a:p>
          <a:p>
            <a:pPr>
              <a:spcBef>
                <a:spcPts val="600"/>
              </a:spcBef>
            </a:pPr>
            <a:r>
              <a:rPr lang="en-US" sz="1800" dirty="0" smtClean="0"/>
              <a:t>Filter-bypass mode available to enable data logging, analysis, and customized filtering</a:t>
            </a:r>
            <a:endParaRPr lang="en-US" sz="1800" dirty="0"/>
          </a:p>
        </p:txBody>
      </p:sp>
      <p:grpSp>
        <p:nvGrpSpPr>
          <p:cNvPr id="15" name="Group 14"/>
          <p:cNvGrpSpPr/>
          <p:nvPr/>
        </p:nvGrpSpPr>
        <p:grpSpPr>
          <a:xfrm>
            <a:off x="296479" y="679267"/>
            <a:ext cx="3895348" cy="3248406"/>
            <a:chOff x="170090" y="628465"/>
            <a:chExt cx="3895348" cy="3248406"/>
          </a:xfrm>
        </p:grpSpPr>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90" y="628465"/>
              <a:ext cx="3895348" cy="324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6400" y="2414439"/>
              <a:ext cx="856367" cy="205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5243" y="1087646"/>
              <a:ext cx="1002774" cy="235264"/>
            </a:xfrm>
            <a:prstGeom prst="rect">
              <a:avLst/>
            </a:prstGeom>
            <a:noFill/>
          </p:spPr>
          <p:txBody>
            <a:bodyPr wrap="none" rtlCol="0">
              <a:spAutoFit/>
            </a:bodyPr>
            <a:lstStyle/>
            <a:p>
              <a:pPr algn="ctr"/>
              <a:r>
                <a:rPr lang="en-US" sz="1200" dirty="0" smtClean="0"/>
                <a:t>0100111010…</a:t>
              </a:r>
              <a:endParaRPr lang="en-US" sz="1200" dirty="0"/>
            </a:p>
          </p:txBody>
        </p:sp>
        <p:sp>
          <p:nvSpPr>
            <p:cNvPr id="19" name="Freeform 18"/>
            <p:cNvSpPr/>
            <p:nvPr/>
          </p:nvSpPr>
          <p:spPr>
            <a:xfrm>
              <a:off x="870225" y="647700"/>
              <a:ext cx="2888975" cy="1566980"/>
            </a:xfrm>
            <a:custGeom>
              <a:avLst/>
              <a:gdLst>
                <a:gd name="connsiteX0" fmla="*/ 0 w 3981450"/>
                <a:gd name="connsiteY0" fmla="*/ 2276475 h 2295525"/>
                <a:gd name="connsiteX1" fmla="*/ 2162175 w 3981450"/>
                <a:gd name="connsiteY1" fmla="*/ 2295525 h 2295525"/>
                <a:gd name="connsiteX2" fmla="*/ 2162175 w 3981450"/>
                <a:gd name="connsiteY2" fmla="*/ 1943100 h 2295525"/>
                <a:gd name="connsiteX3" fmla="*/ 3981450 w 3981450"/>
                <a:gd name="connsiteY3" fmla="*/ 1943100 h 2295525"/>
                <a:gd name="connsiteX4" fmla="*/ 3981450 w 3981450"/>
                <a:gd name="connsiteY4" fmla="*/ 0 h 2295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450" h="2295525">
                  <a:moveTo>
                    <a:pt x="0" y="2276475"/>
                  </a:moveTo>
                  <a:lnTo>
                    <a:pt x="2162175" y="2295525"/>
                  </a:lnTo>
                  <a:lnTo>
                    <a:pt x="2162175" y="1943100"/>
                  </a:lnTo>
                  <a:lnTo>
                    <a:pt x="3981450" y="1943100"/>
                  </a:lnTo>
                  <a:lnTo>
                    <a:pt x="3981450" y="0"/>
                  </a:lnTo>
                </a:path>
              </a:pathLst>
            </a:cu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63972" y="885305"/>
              <a:ext cx="562975" cy="331782"/>
            </a:xfrm>
            <a:prstGeom prst="rect">
              <a:avLst/>
            </a:prstGeom>
            <a:solidFill>
              <a:schemeClr val="bg1">
                <a:lumMod val="75000"/>
              </a:schemeClr>
            </a:solidFill>
            <a:ln>
              <a:solidFill>
                <a:schemeClr val="tx1"/>
              </a:solidFill>
            </a:ln>
          </p:spPr>
          <p:txBody>
            <a:bodyPr wrap="none" rtlCol="0">
              <a:spAutoFit/>
            </a:bodyPr>
            <a:lstStyle/>
            <a:p>
              <a:pPr algn="ctr">
                <a:spcBef>
                  <a:spcPts val="0"/>
                </a:spcBef>
              </a:pPr>
              <a:r>
                <a:rPr lang="en-US" sz="1000" dirty="0" smtClean="0"/>
                <a:t>Digital</a:t>
              </a:r>
            </a:p>
            <a:p>
              <a:pPr algn="ctr">
                <a:spcBef>
                  <a:spcPts val="0"/>
                </a:spcBef>
              </a:pPr>
              <a:r>
                <a:rPr lang="en-US" sz="1000" dirty="0"/>
                <a:t>I</a:t>
              </a:r>
              <a:r>
                <a:rPr lang="en-US" sz="1000" dirty="0" smtClean="0"/>
                <a:t>solator</a:t>
              </a:r>
              <a:endParaRPr lang="en-US" sz="1000" dirty="0"/>
            </a:p>
          </p:txBody>
        </p:sp>
      </p:grpSp>
      <p:grpSp>
        <p:nvGrpSpPr>
          <p:cNvPr id="21" name="Group 20"/>
          <p:cNvGrpSpPr/>
          <p:nvPr/>
        </p:nvGrpSpPr>
        <p:grpSpPr>
          <a:xfrm>
            <a:off x="4622495" y="744867"/>
            <a:ext cx="4233493" cy="2813996"/>
            <a:chOff x="4496106" y="694065"/>
            <a:chExt cx="4233493" cy="2813996"/>
          </a:xfrm>
        </p:grpSpPr>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6106" y="726065"/>
              <a:ext cx="3621024" cy="2781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4544997" y="694065"/>
              <a:ext cx="1132040" cy="215444"/>
            </a:xfrm>
            <a:prstGeom prst="rect">
              <a:avLst/>
            </a:prstGeom>
            <a:noFill/>
          </p:spPr>
          <p:txBody>
            <a:bodyPr wrap="none" rtlCol="0">
              <a:spAutoFit/>
            </a:bodyPr>
            <a:lstStyle/>
            <a:p>
              <a:pPr algn="ctr"/>
              <a:r>
                <a:rPr lang="en-US" sz="1000" dirty="0" smtClean="0"/>
                <a:t>Isolation Boundary</a:t>
              </a:r>
              <a:endParaRPr lang="en-US" sz="1000" dirty="0"/>
            </a:p>
          </p:txBody>
        </p:sp>
        <p:sp>
          <p:nvSpPr>
            <p:cNvPr id="24" name="Freeform 23"/>
            <p:cNvSpPr/>
            <p:nvPr/>
          </p:nvSpPr>
          <p:spPr>
            <a:xfrm>
              <a:off x="5190067" y="868931"/>
              <a:ext cx="3252579" cy="2434589"/>
            </a:xfrm>
            <a:custGeom>
              <a:avLst/>
              <a:gdLst>
                <a:gd name="connsiteX0" fmla="*/ 0 w 4495800"/>
                <a:gd name="connsiteY0" fmla="*/ 0 h 3381375"/>
                <a:gd name="connsiteX1" fmla="*/ 0 w 4495800"/>
                <a:gd name="connsiteY1" fmla="*/ 1590675 h 3381375"/>
                <a:gd name="connsiteX2" fmla="*/ 4495800 w 4495800"/>
                <a:gd name="connsiteY2" fmla="*/ 1590675 h 3381375"/>
                <a:gd name="connsiteX3" fmla="*/ 4495800 w 4495800"/>
                <a:gd name="connsiteY3" fmla="*/ 3381375 h 3381375"/>
              </a:gdLst>
              <a:ahLst/>
              <a:cxnLst>
                <a:cxn ang="0">
                  <a:pos x="connsiteX0" y="connsiteY0"/>
                </a:cxn>
                <a:cxn ang="0">
                  <a:pos x="connsiteX1" y="connsiteY1"/>
                </a:cxn>
                <a:cxn ang="0">
                  <a:pos x="connsiteX2" y="connsiteY2"/>
                </a:cxn>
                <a:cxn ang="0">
                  <a:pos x="connsiteX3" y="connsiteY3"/>
                </a:cxn>
              </a:cxnLst>
              <a:rect l="l" t="t" r="r" b="b"/>
              <a:pathLst>
                <a:path w="4495800" h="3381375">
                  <a:moveTo>
                    <a:pt x="0" y="0"/>
                  </a:moveTo>
                  <a:lnTo>
                    <a:pt x="0" y="1590675"/>
                  </a:lnTo>
                  <a:lnTo>
                    <a:pt x="4495800" y="1590675"/>
                  </a:lnTo>
                  <a:lnTo>
                    <a:pt x="4495800" y="3381375"/>
                  </a:lnTo>
                </a:path>
              </a:pathLst>
            </a:cu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166624" y="2349978"/>
              <a:ext cx="562975" cy="325011"/>
            </a:xfrm>
            <a:prstGeom prst="rect">
              <a:avLst/>
            </a:prstGeom>
            <a:solidFill>
              <a:schemeClr val="bg1">
                <a:lumMod val="75000"/>
              </a:schemeClr>
            </a:solidFill>
            <a:ln>
              <a:solidFill>
                <a:schemeClr val="tx1"/>
              </a:solidFill>
            </a:ln>
          </p:spPr>
          <p:txBody>
            <a:bodyPr wrap="none" rtlCol="0">
              <a:spAutoFit/>
            </a:bodyPr>
            <a:lstStyle/>
            <a:p>
              <a:pPr algn="ctr"/>
              <a:r>
                <a:rPr lang="en-US" sz="1000" dirty="0" smtClean="0"/>
                <a:t>Digital</a:t>
              </a:r>
            </a:p>
            <a:p>
              <a:pPr algn="ctr">
                <a:spcBef>
                  <a:spcPts val="0"/>
                </a:spcBef>
              </a:pPr>
              <a:r>
                <a:rPr lang="en-US" sz="1000" dirty="0"/>
                <a:t>I</a:t>
              </a:r>
              <a:r>
                <a:rPr lang="en-US" sz="1000" dirty="0" smtClean="0"/>
                <a:t>solator</a:t>
              </a:r>
              <a:endParaRPr lang="en-US" sz="1000" dirty="0"/>
            </a:p>
          </p:txBody>
        </p:sp>
      </p:grpSp>
    </p:spTree>
    <p:extLst>
      <p:ext uri="{BB962C8B-B14F-4D97-AF65-F5344CB8AC3E}">
        <p14:creationId xmlns:p14="http://schemas.microsoft.com/office/powerpoint/2010/main" val="14864027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SDFM Block Diagram</a:t>
            </a:r>
            <a:endParaRPr lang="en-US" dirty="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42" y="628736"/>
            <a:ext cx="8744708" cy="3486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8701" y="4112363"/>
            <a:ext cx="3682303" cy="2667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bwMode="auto">
          <a:xfrm flipH="1">
            <a:off x="2223247" y="3765176"/>
            <a:ext cx="555813" cy="461683"/>
          </a:xfrm>
          <a:prstGeom prst="line">
            <a:avLst/>
          </a:prstGeom>
          <a:solidFill>
            <a:schemeClr val="accent1"/>
          </a:solidFill>
          <a:ln w="28575" cap="flat" cmpd="sng" algn="ctr">
            <a:solidFill>
              <a:schemeClr val="tx2"/>
            </a:solidFill>
            <a:prstDash val="sysDot"/>
            <a:round/>
            <a:headEnd type="none" w="sm" len="sm"/>
            <a:tailEnd type="none" w="sm" len="sm"/>
          </a:ln>
          <a:effectLst/>
        </p:spPr>
      </p:cxnSp>
      <p:cxnSp>
        <p:nvCxnSpPr>
          <p:cNvPr id="8" name="Straight Connector 7"/>
          <p:cNvCxnSpPr/>
          <p:nvPr/>
        </p:nvCxnSpPr>
        <p:spPr bwMode="auto">
          <a:xfrm>
            <a:off x="5255055" y="3765176"/>
            <a:ext cx="567521" cy="461683"/>
          </a:xfrm>
          <a:prstGeom prst="line">
            <a:avLst/>
          </a:prstGeom>
          <a:solidFill>
            <a:schemeClr val="accent1"/>
          </a:solidFill>
          <a:ln w="28575" cap="flat" cmpd="sng" algn="ctr">
            <a:solidFill>
              <a:schemeClr val="tx2"/>
            </a:solidFill>
            <a:prstDash val="sysDot"/>
            <a:round/>
            <a:headEnd type="none" w="sm" len="sm"/>
            <a:tailEnd type="none" w="sm" len="sm"/>
          </a:ln>
          <a:effectLst/>
        </p:spPr>
      </p:cxnSp>
    </p:spTree>
    <p:extLst>
      <p:ext uri="{BB962C8B-B14F-4D97-AF65-F5344CB8AC3E}">
        <p14:creationId xmlns:p14="http://schemas.microsoft.com/office/powerpoint/2010/main" val="3399373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Isolated Phase Current-Sense Example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74" y="607586"/>
            <a:ext cx="7616088" cy="5950974"/>
          </a:xfrm>
          <a:prstGeom prst="rect">
            <a:avLst/>
          </a:prstGeom>
        </p:spPr>
      </p:pic>
      <p:sp>
        <p:nvSpPr>
          <p:cNvPr id="4" name="TextBox 3"/>
          <p:cNvSpPr txBox="1"/>
          <p:nvPr/>
        </p:nvSpPr>
        <p:spPr>
          <a:xfrm>
            <a:off x="42335" y="6566567"/>
            <a:ext cx="9049805" cy="289310"/>
          </a:xfrm>
          <a:prstGeom prst="rect">
            <a:avLst/>
          </a:prstGeom>
          <a:noFill/>
        </p:spPr>
        <p:txBody>
          <a:bodyPr wrap="square" rtlCol="0" anchor="ctr" anchorCtr="0">
            <a:spAutoFit/>
          </a:bodyPr>
          <a:lstStyle/>
          <a:p>
            <a:pPr algn="ctr"/>
            <a:r>
              <a:rPr lang="en-US" sz="1600" b="0" i="1" dirty="0" smtClean="0">
                <a:solidFill>
                  <a:srgbClr val="FF0000"/>
                </a:solidFill>
                <a:latin typeface="Arial" panose="020B0604020202020204" pitchFamily="34" charset="0"/>
                <a:cs typeface="Arial" panose="020B0604020202020204" pitchFamily="34" charset="0"/>
              </a:rPr>
              <a:t>SDFM enables </a:t>
            </a:r>
            <a:r>
              <a:rPr lang="en-US" sz="1600" b="0" i="1" dirty="0">
                <a:solidFill>
                  <a:srgbClr val="FF0000"/>
                </a:solidFill>
                <a:latin typeface="Arial" panose="020B0604020202020204" pitchFamily="34" charset="0"/>
                <a:cs typeface="Arial" panose="020B0604020202020204" pitchFamily="34" charset="0"/>
              </a:rPr>
              <a:t>galvanic isolation </a:t>
            </a:r>
            <a:r>
              <a:rPr lang="en-US" sz="1600" b="0" i="1" dirty="0" smtClean="0">
                <a:solidFill>
                  <a:srgbClr val="FF0000"/>
                </a:solidFill>
                <a:latin typeface="Arial" panose="020B0604020202020204" pitchFamily="34" charset="0"/>
                <a:cs typeface="Arial" panose="020B0604020202020204" pitchFamily="34" charset="0"/>
              </a:rPr>
              <a:t>when </a:t>
            </a:r>
            <a:r>
              <a:rPr lang="en-US" sz="1600" b="0" i="1" dirty="0">
                <a:solidFill>
                  <a:srgbClr val="FF0000"/>
                </a:solidFill>
                <a:latin typeface="Arial" panose="020B0604020202020204" pitchFamily="34" charset="0"/>
                <a:cs typeface="Arial" panose="020B0604020202020204" pitchFamily="34" charset="0"/>
              </a:rPr>
              <a:t>utilized in conjunction with isolated sigma delta </a:t>
            </a:r>
            <a:r>
              <a:rPr lang="en-US" sz="1600" b="0" i="1" dirty="0" smtClean="0">
                <a:solidFill>
                  <a:srgbClr val="FF0000"/>
                </a:solidFill>
                <a:latin typeface="Arial" panose="020B0604020202020204" pitchFamily="34" charset="0"/>
                <a:cs typeface="Arial" panose="020B0604020202020204" pitchFamily="34" charset="0"/>
              </a:rPr>
              <a:t>modulators</a:t>
            </a:r>
            <a:endParaRPr lang="en-US" sz="1600" b="0" i="1" dirty="0" smtClean="0">
              <a:solidFill>
                <a:srgbClr val="FF0000"/>
              </a:solidFill>
              <a:effectLst/>
              <a:latin typeface="Arial" panose="020B0604020202020204" pitchFamily="34" charset="0"/>
              <a:cs typeface="Arial" panose="020B0604020202020204" pitchFamily="34" charset="0"/>
            </a:endParaRPr>
          </a:p>
        </p:txBody>
      </p:sp>
      <p:sp>
        <p:nvSpPr>
          <p:cNvPr id="5" name="TextBox 4"/>
          <p:cNvSpPr txBox="1"/>
          <p:nvPr/>
        </p:nvSpPr>
        <p:spPr>
          <a:xfrm>
            <a:off x="7133958" y="3557837"/>
            <a:ext cx="979435" cy="147733"/>
          </a:xfrm>
          <a:prstGeom prst="rect">
            <a:avLst/>
          </a:prstGeom>
          <a:solidFill>
            <a:schemeClr val="bg1"/>
          </a:solidFill>
        </p:spPr>
        <p:txBody>
          <a:bodyPr wrap="none" lIns="0" tIns="0" rIns="0" bIns="0" rtlCol="0" anchor="ctr" anchorCtr="0">
            <a:spAutoFit/>
          </a:bodyPr>
          <a:lstStyle/>
          <a:p>
            <a:r>
              <a:rPr lang="en-US" sz="1200" dirty="0" smtClean="0">
                <a:solidFill>
                  <a:schemeClr val="dk1"/>
                </a:solidFill>
                <a:effectLst/>
              </a:rPr>
              <a:t>TMS320F28004x</a:t>
            </a:r>
            <a:endParaRPr lang="en-US" sz="2000" dirty="0" smtClean="0">
              <a:solidFill>
                <a:schemeClr val="dk1"/>
              </a:solidFill>
              <a:effectLst/>
            </a:endParaRPr>
          </a:p>
        </p:txBody>
      </p:sp>
    </p:spTree>
    <p:extLst>
      <p:ext uri="{BB962C8B-B14F-4D97-AF65-F5344CB8AC3E}">
        <p14:creationId xmlns:p14="http://schemas.microsoft.com/office/powerpoint/2010/main" val="26603892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3200400" y="4232808"/>
            <a:ext cx="2403475" cy="1782762"/>
          </a:xfrm>
          <a:prstGeom prst="rect">
            <a:avLst/>
          </a:prstGeom>
          <a:solidFill>
            <a:schemeClr val="accent4">
              <a:lumMod val="40000"/>
              <a:lumOff val="60000"/>
            </a:schemeClr>
          </a:solidFill>
          <a:ln w="12700" cap="rnd">
            <a:noFill/>
            <a:miter lim="800000"/>
            <a:headEnd/>
            <a:tailEnd/>
          </a:ln>
          <a:effectLst/>
        </p:spPr>
        <p:txBody>
          <a:bodyPr wrap="none" anchor="ctr"/>
          <a:lstStyle/>
          <a:p>
            <a:endParaRPr lang="en-US"/>
          </a:p>
        </p:txBody>
      </p:sp>
      <p:sp>
        <p:nvSpPr>
          <p:cNvPr id="212995" name="Rectangle 3"/>
          <p:cNvSpPr>
            <a:spLocks noChangeArrowheads="1"/>
          </p:cNvSpPr>
          <p:nvPr/>
        </p:nvSpPr>
        <p:spPr bwMode="auto">
          <a:xfrm>
            <a:off x="457200" y="1160925"/>
            <a:ext cx="2743200" cy="4854645"/>
          </a:xfrm>
          <a:prstGeom prst="rect">
            <a:avLst/>
          </a:prstGeom>
          <a:solidFill>
            <a:schemeClr val="accent4">
              <a:lumMod val="40000"/>
              <a:lumOff val="60000"/>
            </a:schemeClr>
          </a:solidFill>
          <a:ln w="12700" cap="rnd">
            <a:noFill/>
            <a:miter lim="800000"/>
            <a:headEnd/>
            <a:tailEnd/>
          </a:ln>
          <a:effectLst/>
        </p:spPr>
        <p:txBody>
          <a:bodyPr wrap="none" anchor="ctr"/>
          <a:lstStyle/>
          <a:p>
            <a:endParaRPr lang="en-US"/>
          </a:p>
        </p:txBody>
      </p:sp>
      <p:sp>
        <p:nvSpPr>
          <p:cNvPr id="212996" name="Line 4"/>
          <p:cNvSpPr>
            <a:spLocks noChangeShapeType="1"/>
          </p:cNvSpPr>
          <p:nvPr/>
        </p:nvSpPr>
        <p:spPr bwMode="auto">
          <a:xfrm>
            <a:off x="2153189" y="2768277"/>
            <a:ext cx="399511" cy="0"/>
          </a:xfrm>
          <a:prstGeom prst="line">
            <a:avLst/>
          </a:prstGeom>
          <a:noFill/>
          <a:ln w="12700" cap="rnd">
            <a:solidFill>
              <a:schemeClr val="tx1"/>
            </a:solidFill>
            <a:round/>
            <a:headEnd/>
            <a:tailEnd/>
          </a:ln>
          <a:effectLst/>
        </p:spPr>
        <p:txBody>
          <a:bodyPr wrap="none" anchor="ctr"/>
          <a:lstStyle/>
          <a:p>
            <a:endParaRPr lang="en-US"/>
          </a:p>
        </p:txBody>
      </p:sp>
      <p:sp>
        <p:nvSpPr>
          <p:cNvPr id="212997" name="Line 5"/>
          <p:cNvSpPr>
            <a:spLocks noChangeShapeType="1"/>
          </p:cNvSpPr>
          <p:nvPr/>
        </p:nvSpPr>
        <p:spPr bwMode="auto">
          <a:xfrm>
            <a:off x="2297430" y="1969940"/>
            <a:ext cx="228600" cy="0"/>
          </a:xfrm>
          <a:prstGeom prst="line">
            <a:avLst/>
          </a:prstGeom>
          <a:noFill/>
          <a:ln w="12700" cap="rnd">
            <a:solidFill>
              <a:schemeClr val="tx1"/>
            </a:solidFill>
            <a:round/>
            <a:headEnd/>
            <a:tailEnd/>
          </a:ln>
          <a:effectLst/>
        </p:spPr>
        <p:txBody>
          <a:bodyPr wrap="none" anchor="ctr"/>
          <a:lstStyle/>
          <a:p>
            <a:endParaRPr lang="en-US"/>
          </a:p>
        </p:txBody>
      </p:sp>
      <p:sp>
        <p:nvSpPr>
          <p:cNvPr id="213000" name="Rectangle 8"/>
          <p:cNvSpPr>
            <a:spLocks noGrp="1" noChangeArrowheads="1"/>
          </p:cNvSpPr>
          <p:nvPr>
            <p:ph type="title"/>
          </p:nvPr>
        </p:nvSpPr>
        <p:spPr>
          <a:xfrm>
            <a:off x="22225" y="66675"/>
            <a:ext cx="9067800" cy="762000"/>
          </a:xfrm>
        </p:spPr>
        <p:txBody>
          <a:bodyPr/>
          <a:lstStyle/>
          <a:p>
            <a:r>
              <a:rPr lang="en-US" dirty="0"/>
              <a:t>Lab 7: Control Peripherals</a:t>
            </a:r>
          </a:p>
        </p:txBody>
      </p:sp>
      <p:sp>
        <p:nvSpPr>
          <p:cNvPr id="213001" name="Oval 9"/>
          <p:cNvSpPr>
            <a:spLocks noChangeArrowheads="1"/>
          </p:cNvSpPr>
          <p:nvPr/>
        </p:nvSpPr>
        <p:spPr bwMode="auto">
          <a:xfrm>
            <a:off x="3298825" y="2818345"/>
            <a:ext cx="152400" cy="152400"/>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p>
        </p:txBody>
      </p:sp>
      <p:sp>
        <p:nvSpPr>
          <p:cNvPr id="213002" name="Text Box 10"/>
          <p:cNvSpPr txBox="1">
            <a:spLocks noChangeArrowheads="1"/>
          </p:cNvSpPr>
          <p:nvPr/>
        </p:nvSpPr>
        <p:spPr bwMode="auto">
          <a:xfrm>
            <a:off x="4273550" y="1989670"/>
            <a:ext cx="679450" cy="366713"/>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1800">
                <a:latin typeface="Arial" charset="0"/>
              </a:rPr>
              <a:t>ADC</a:t>
            </a:r>
            <a:endParaRPr lang="en-US" sz="2000">
              <a:latin typeface="Arial" charset="0"/>
            </a:endParaRPr>
          </a:p>
        </p:txBody>
      </p:sp>
      <p:sp>
        <p:nvSpPr>
          <p:cNvPr id="213004" name="Line 12"/>
          <p:cNvSpPr>
            <a:spLocks noChangeShapeType="1"/>
          </p:cNvSpPr>
          <p:nvPr/>
        </p:nvSpPr>
        <p:spPr bwMode="auto">
          <a:xfrm>
            <a:off x="5340350" y="2894545"/>
            <a:ext cx="1676400" cy="0"/>
          </a:xfrm>
          <a:prstGeom prst="line">
            <a:avLst/>
          </a:prstGeom>
          <a:noFill/>
          <a:ln w="12700">
            <a:solidFill>
              <a:schemeClr val="tx1"/>
            </a:solidFill>
            <a:round/>
            <a:headEnd type="none" w="sm" len="sm"/>
            <a:tailEnd type="arrow" w="med" len="med"/>
          </a:ln>
          <a:effectLst/>
        </p:spPr>
        <p:txBody>
          <a:bodyPr wrap="none" anchor="ctr"/>
          <a:lstStyle/>
          <a:p>
            <a:endParaRPr lang="en-US"/>
          </a:p>
        </p:txBody>
      </p:sp>
      <p:sp>
        <p:nvSpPr>
          <p:cNvPr id="213005" name="Rectangle 13"/>
          <p:cNvSpPr>
            <a:spLocks noChangeArrowheads="1"/>
          </p:cNvSpPr>
          <p:nvPr/>
        </p:nvSpPr>
        <p:spPr bwMode="gray">
          <a:xfrm>
            <a:off x="3832225" y="2346858"/>
            <a:ext cx="1524000" cy="990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13006" name="Rectangle 14"/>
          <p:cNvSpPr>
            <a:spLocks noChangeArrowheads="1"/>
          </p:cNvSpPr>
          <p:nvPr/>
        </p:nvSpPr>
        <p:spPr bwMode="gray">
          <a:xfrm>
            <a:off x="4038600" y="2665945"/>
            <a:ext cx="1095375" cy="444500"/>
          </a:xfrm>
          <a:prstGeom prst="rect">
            <a:avLst/>
          </a:prstGeom>
          <a:solidFill>
            <a:schemeClr val="accent2"/>
          </a:solidFill>
          <a:ln w="12700">
            <a:solidFill>
              <a:schemeClr val="tx1"/>
            </a:solidFill>
            <a:miter lim="800000"/>
            <a:headEnd/>
            <a:tailEnd/>
          </a:ln>
          <a:effectLst/>
        </p:spPr>
        <p:txBody>
          <a:bodyPr wrap="none" anchor="ctr"/>
          <a:lstStyle/>
          <a:p>
            <a:endParaRPr lang="en-US"/>
          </a:p>
        </p:txBody>
      </p:sp>
      <p:sp>
        <p:nvSpPr>
          <p:cNvPr id="213007" name="Text Box 15"/>
          <p:cNvSpPr txBox="1">
            <a:spLocks noChangeArrowheads="1"/>
          </p:cNvSpPr>
          <p:nvPr/>
        </p:nvSpPr>
        <p:spPr bwMode="gray">
          <a:xfrm>
            <a:off x="4016375" y="2372258"/>
            <a:ext cx="1106488" cy="336550"/>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1600">
                <a:latin typeface="Arial" charset="0"/>
              </a:rPr>
              <a:t>RESULT0</a:t>
            </a:r>
          </a:p>
        </p:txBody>
      </p:sp>
      <p:sp>
        <p:nvSpPr>
          <p:cNvPr id="213008" name="Line 16"/>
          <p:cNvSpPr>
            <a:spLocks noChangeShapeType="1"/>
          </p:cNvSpPr>
          <p:nvPr/>
        </p:nvSpPr>
        <p:spPr bwMode="auto">
          <a:xfrm>
            <a:off x="3408363" y="2894545"/>
            <a:ext cx="423862" cy="0"/>
          </a:xfrm>
          <a:prstGeom prst="line">
            <a:avLst/>
          </a:prstGeom>
          <a:noFill/>
          <a:ln w="12700">
            <a:solidFill>
              <a:schemeClr val="tx1"/>
            </a:solidFill>
            <a:round/>
            <a:headEnd type="none" w="sm" len="sm"/>
            <a:tailEnd/>
          </a:ln>
          <a:effectLst/>
        </p:spPr>
        <p:txBody>
          <a:bodyPr wrap="none" anchor="ctr"/>
          <a:lstStyle/>
          <a:p>
            <a:endParaRPr lang="en-US"/>
          </a:p>
        </p:txBody>
      </p:sp>
      <p:grpSp>
        <p:nvGrpSpPr>
          <p:cNvPr id="213009" name="Group 17"/>
          <p:cNvGrpSpPr>
            <a:grpSpLocks/>
          </p:cNvGrpSpPr>
          <p:nvPr/>
        </p:nvGrpSpPr>
        <p:grpSpPr bwMode="auto">
          <a:xfrm>
            <a:off x="7007225" y="2361145"/>
            <a:ext cx="1095375" cy="1981200"/>
            <a:chOff x="4414" y="1434"/>
            <a:chExt cx="690" cy="1248"/>
          </a:xfrm>
        </p:grpSpPr>
        <p:sp>
          <p:nvSpPr>
            <p:cNvPr id="213010" name="Rectangle 18"/>
            <p:cNvSpPr>
              <a:spLocks noChangeArrowheads="1"/>
            </p:cNvSpPr>
            <p:nvPr/>
          </p:nvSpPr>
          <p:spPr bwMode="gray">
            <a:xfrm>
              <a:off x="4414" y="1434"/>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1" name="Rectangle 19"/>
            <p:cNvSpPr>
              <a:spLocks noChangeArrowheads="1"/>
            </p:cNvSpPr>
            <p:nvPr/>
          </p:nvSpPr>
          <p:spPr bwMode="gray">
            <a:xfrm>
              <a:off x="4414" y="1530"/>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2" name="Rectangle 20"/>
            <p:cNvSpPr>
              <a:spLocks noChangeArrowheads="1"/>
            </p:cNvSpPr>
            <p:nvPr/>
          </p:nvSpPr>
          <p:spPr bwMode="gray">
            <a:xfrm>
              <a:off x="4414" y="1626"/>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3" name="Rectangle 21"/>
            <p:cNvSpPr>
              <a:spLocks noChangeArrowheads="1"/>
            </p:cNvSpPr>
            <p:nvPr/>
          </p:nvSpPr>
          <p:spPr bwMode="gray">
            <a:xfrm>
              <a:off x="4414" y="1722"/>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4" name="Rectangle 22"/>
            <p:cNvSpPr>
              <a:spLocks noChangeArrowheads="1"/>
            </p:cNvSpPr>
            <p:nvPr/>
          </p:nvSpPr>
          <p:spPr bwMode="gray">
            <a:xfrm>
              <a:off x="4414" y="1818"/>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5" name="Rectangle 23"/>
            <p:cNvSpPr>
              <a:spLocks noChangeArrowheads="1"/>
            </p:cNvSpPr>
            <p:nvPr/>
          </p:nvSpPr>
          <p:spPr bwMode="gray">
            <a:xfrm>
              <a:off x="4414" y="1914"/>
              <a:ext cx="6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grpSp>
          <p:nvGrpSpPr>
            <p:cNvPr id="213016" name="Group 24"/>
            <p:cNvGrpSpPr>
              <a:grpSpLocks/>
            </p:cNvGrpSpPr>
            <p:nvPr/>
          </p:nvGrpSpPr>
          <p:grpSpPr bwMode="auto">
            <a:xfrm>
              <a:off x="4414" y="2490"/>
              <a:ext cx="640" cy="192"/>
              <a:chOff x="1152" y="3840"/>
              <a:chExt cx="768" cy="192"/>
            </a:xfrm>
          </p:grpSpPr>
          <p:sp>
            <p:nvSpPr>
              <p:cNvPr id="213017" name="Rectangle 25"/>
              <p:cNvSpPr>
                <a:spLocks noChangeArrowheads="1"/>
              </p:cNvSpPr>
              <p:nvPr/>
            </p:nvSpPr>
            <p:spPr bwMode="gray">
              <a:xfrm>
                <a:off x="1152" y="3840"/>
                <a:ext cx="768"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213018" name="Rectangle 26"/>
              <p:cNvSpPr>
                <a:spLocks noChangeArrowheads="1"/>
              </p:cNvSpPr>
              <p:nvPr/>
            </p:nvSpPr>
            <p:spPr bwMode="gray">
              <a:xfrm>
                <a:off x="1152" y="3936"/>
                <a:ext cx="768"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grpSp>
        <p:sp>
          <p:nvSpPr>
            <p:cNvPr id="213019" name="Text Box 27"/>
            <p:cNvSpPr txBox="1">
              <a:spLocks noChangeArrowheads="1"/>
            </p:cNvSpPr>
            <p:nvPr/>
          </p:nvSpPr>
          <p:spPr bwMode="auto">
            <a:xfrm rot="5400000">
              <a:off x="4674" y="2007"/>
              <a:ext cx="380" cy="480"/>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4400">
                  <a:latin typeface="Times New Roman" pitchFamily="18" charset="0"/>
                </a:rPr>
                <a:t>...</a:t>
              </a:r>
            </a:p>
          </p:txBody>
        </p:sp>
      </p:grpSp>
      <p:sp>
        <p:nvSpPr>
          <p:cNvPr id="213020" name="Text Box 28"/>
          <p:cNvSpPr txBox="1">
            <a:spLocks noChangeArrowheads="1"/>
          </p:cNvSpPr>
          <p:nvPr/>
        </p:nvSpPr>
        <p:spPr bwMode="auto">
          <a:xfrm>
            <a:off x="6989763" y="1743608"/>
            <a:ext cx="1073150" cy="558800"/>
          </a:xfrm>
          <a:prstGeom prst="rect">
            <a:avLst/>
          </a:prstGeom>
          <a:noFill/>
          <a:ln w="12700">
            <a:noFill/>
            <a:miter lim="800000"/>
            <a:headEnd type="none" w="sm" len="sm"/>
            <a:tailEnd type="none" w="sm" len="sm"/>
          </a:ln>
          <a:effectLst/>
        </p:spPr>
        <p:txBody>
          <a:bodyPr wrap="none">
            <a:spAutoFit/>
          </a:bodyPr>
          <a:lstStyle/>
          <a:p>
            <a:pPr algn="ctr">
              <a:lnSpc>
                <a:spcPct val="100000"/>
              </a:lnSpc>
              <a:spcBef>
                <a:spcPct val="0"/>
              </a:spcBef>
            </a:pPr>
            <a:r>
              <a:rPr lang="en-US" sz="1800">
                <a:latin typeface="Arial" charset="0"/>
              </a:rPr>
              <a:t>data</a:t>
            </a:r>
          </a:p>
          <a:p>
            <a:pPr algn="ctr">
              <a:lnSpc>
                <a:spcPct val="70000"/>
              </a:lnSpc>
              <a:spcBef>
                <a:spcPct val="0"/>
              </a:spcBef>
            </a:pPr>
            <a:r>
              <a:rPr lang="en-US" sz="1800">
                <a:latin typeface="Arial" charset="0"/>
              </a:rPr>
              <a:t>memory</a:t>
            </a:r>
          </a:p>
        </p:txBody>
      </p:sp>
      <p:sp>
        <p:nvSpPr>
          <p:cNvPr id="213021" name="Line 29"/>
          <p:cNvSpPr>
            <a:spLocks noChangeShapeType="1"/>
          </p:cNvSpPr>
          <p:nvPr/>
        </p:nvSpPr>
        <p:spPr bwMode="auto">
          <a:xfrm>
            <a:off x="8162925" y="2407183"/>
            <a:ext cx="0" cy="175260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213022" name="Arc 30"/>
          <p:cNvSpPr>
            <a:spLocks/>
          </p:cNvSpPr>
          <p:nvPr/>
        </p:nvSpPr>
        <p:spPr bwMode="auto">
          <a:xfrm>
            <a:off x="8299450" y="2407183"/>
            <a:ext cx="180975" cy="182880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2700">
            <a:solidFill>
              <a:schemeClr val="tx1"/>
            </a:solidFill>
            <a:round/>
            <a:headEnd type="triangle" w="med" len="med"/>
            <a:tailEnd/>
          </a:ln>
          <a:effectLst/>
        </p:spPr>
        <p:txBody>
          <a:bodyPr wrap="none" anchor="ctr"/>
          <a:lstStyle/>
          <a:p>
            <a:endParaRPr lang="en-US"/>
          </a:p>
        </p:txBody>
      </p:sp>
      <p:sp>
        <p:nvSpPr>
          <p:cNvPr id="213023" name="Text Box 31"/>
          <p:cNvSpPr txBox="1">
            <a:spLocks noChangeArrowheads="1"/>
          </p:cNvSpPr>
          <p:nvPr/>
        </p:nvSpPr>
        <p:spPr bwMode="auto">
          <a:xfrm rot="-5392939">
            <a:off x="7754144" y="3095364"/>
            <a:ext cx="1758950" cy="366712"/>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1800">
                <a:latin typeface="Arial" charset="0"/>
              </a:rPr>
              <a:t>pointer rewind</a:t>
            </a:r>
          </a:p>
        </p:txBody>
      </p:sp>
      <p:sp>
        <p:nvSpPr>
          <p:cNvPr id="213024" name="Text Box 32"/>
          <p:cNvSpPr txBox="1">
            <a:spLocks noChangeArrowheads="1"/>
          </p:cNvSpPr>
          <p:nvPr/>
        </p:nvSpPr>
        <p:spPr bwMode="auto">
          <a:xfrm>
            <a:off x="5600700" y="1899183"/>
            <a:ext cx="1177925" cy="942975"/>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1400" b="0">
                <a:latin typeface="Arial" charset="0"/>
              </a:rPr>
              <a:t>CPU copies</a:t>
            </a:r>
          </a:p>
          <a:p>
            <a:pPr>
              <a:lnSpc>
                <a:spcPct val="100000"/>
              </a:lnSpc>
              <a:spcBef>
                <a:spcPct val="0"/>
              </a:spcBef>
            </a:pPr>
            <a:r>
              <a:rPr lang="en-US" sz="1400" b="0">
                <a:latin typeface="Arial" charset="0"/>
              </a:rPr>
              <a:t>result to</a:t>
            </a:r>
          </a:p>
          <a:p>
            <a:pPr>
              <a:lnSpc>
                <a:spcPct val="100000"/>
              </a:lnSpc>
              <a:spcBef>
                <a:spcPct val="0"/>
              </a:spcBef>
            </a:pPr>
            <a:r>
              <a:rPr lang="en-US" sz="1400" b="0">
                <a:latin typeface="Arial" charset="0"/>
              </a:rPr>
              <a:t>buffer during</a:t>
            </a:r>
          </a:p>
          <a:p>
            <a:pPr>
              <a:lnSpc>
                <a:spcPct val="100000"/>
              </a:lnSpc>
              <a:spcBef>
                <a:spcPct val="0"/>
              </a:spcBef>
            </a:pPr>
            <a:r>
              <a:rPr lang="en-US" sz="1400" b="0">
                <a:latin typeface="Arial" charset="0"/>
              </a:rPr>
              <a:t>ADC ISR</a:t>
            </a:r>
          </a:p>
        </p:txBody>
      </p:sp>
      <p:sp>
        <p:nvSpPr>
          <p:cNvPr id="213025" name="Text Box 33"/>
          <p:cNvSpPr txBox="1">
            <a:spLocks noChangeArrowheads="1"/>
          </p:cNvSpPr>
          <p:nvPr/>
        </p:nvSpPr>
        <p:spPr bwMode="auto">
          <a:xfrm>
            <a:off x="4135438" y="5444070"/>
            <a:ext cx="906462" cy="336550"/>
          </a:xfrm>
          <a:prstGeom prst="rect">
            <a:avLst/>
          </a:prstGeom>
          <a:noFill/>
          <a:ln w="12700">
            <a:noFill/>
            <a:miter lim="800000"/>
            <a:headEnd type="none" w="sm" len="sm"/>
            <a:tailEnd type="none" w="sm" len="sm"/>
          </a:ln>
          <a:effectLst/>
        </p:spPr>
        <p:txBody>
          <a:bodyPr wrap="none">
            <a:spAutoFit/>
          </a:bodyPr>
          <a:lstStyle/>
          <a:p>
            <a:pPr>
              <a:lnSpc>
                <a:spcPct val="100000"/>
              </a:lnSpc>
              <a:spcBef>
                <a:spcPct val="0"/>
              </a:spcBef>
            </a:pPr>
            <a:r>
              <a:rPr lang="en-US" sz="1600">
                <a:latin typeface="Arial" charset="0"/>
              </a:rPr>
              <a:t>ePWM2</a:t>
            </a:r>
          </a:p>
        </p:txBody>
      </p:sp>
      <p:sp>
        <p:nvSpPr>
          <p:cNvPr id="213026" name="Line 34"/>
          <p:cNvSpPr>
            <a:spLocks noChangeShapeType="1"/>
          </p:cNvSpPr>
          <p:nvPr/>
        </p:nvSpPr>
        <p:spPr bwMode="auto">
          <a:xfrm flipV="1">
            <a:off x="4594225" y="3337458"/>
            <a:ext cx="0" cy="1295400"/>
          </a:xfrm>
          <a:prstGeom prst="line">
            <a:avLst/>
          </a:prstGeom>
          <a:noFill/>
          <a:ln w="12700">
            <a:solidFill>
              <a:schemeClr val="tx1"/>
            </a:solidFill>
            <a:prstDash val="dash"/>
            <a:round/>
            <a:headEnd type="none" w="sm" len="sm"/>
            <a:tailEnd type="triangle" w="med" len="med"/>
          </a:ln>
          <a:effectLst/>
        </p:spPr>
        <p:txBody>
          <a:bodyPr wrap="none" anchor="ctr"/>
          <a:lstStyle/>
          <a:p>
            <a:endParaRPr lang="en-US"/>
          </a:p>
        </p:txBody>
      </p:sp>
      <p:grpSp>
        <p:nvGrpSpPr>
          <p:cNvPr id="213081" name="Group 89"/>
          <p:cNvGrpSpPr>
            <a:grpSpLocks/>
          </p:cNvGrpSpPr>
          <p:nvPr/>
        </p:nvGrpSpPr>
        <p:grpSpPr bwMode="auto">
          <a:xfrm>
            <a:off x="4010025" y="4353458"/>
            <a:ext cx="1168400" cy="1109662"/>
            <a:chOff x="2526" y="2689"/>
            <a:chExt cx="736" cy="699"/>
          </a:xfrm>
        </p:grpSpPr>
        <p:sp>
          <p:nvSpPr>
            <p:cNvPr id="213029" name="Rectangle 37"/>
            <p:cNvSpPr>
              <a:spLocks noChangeArrowheads="1"/>
            </p:cNvSpPr>
            <p:nvPr/>
          </p:nvSpPr>
          <p:spPr bwMode="gray">
            <a:xfrm>
              <a:off x="2526" y="2689"/>
              <a:ext cx="736" cy="699"/>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13030" name="Oval 38"/>
            <p:cNvSpPr>
              <a:spLocks noChangeArrowheads="1"/>
            </p:cNvSpPr>
            <p:nvPr/>
          </p:nvSpPr>
          <p:spPr bwMode="gray">
            <a:xfrm>
              <a:off x="2636" y="2763"/>
              <a:ext cx="516" cy="515"/>
            </a:xfrm>
            <a:prstGeom prst="ellipse">
              <a:avLst/>
            </a:prstGeom>
            <a:noFill/>
            <a:ln w="12700">
              <a:solidFill>
                <a:schemeClr val="tx1"/>
              </a:solidFill>
              <a:round/>
              <a:headEnd type="none" w="sm" len="sm"/>
              <a:tailEnd type="none" w="sm" len="sm"/>
            </a:ln>
            <a:effectLst/>
          </p:spPr>
          <p:txBody>
            <a:bodyPr wrap="none" anchor="ctr"/>
            <a:lstStyle/>
            <a:p>
              <a:endParaRPr lang="en-US"/>
            </a:p>
          </p:txBody>
        </p:sp>
        <p:sp>
          <p:nvSpPr>
            <p:cNvPr id="213031" name="Arc 39"/>
            <p:cNvSpPr>
              <a:spLocks/>
            </p:cNvSpPr>
            <p:nvPr/>
          </p:nvSpPr>
          <p:spPr bwMode="gray">
            <a:xfrm>
              <a:off x="2894" y="2763"/>
              <a:ext cx="221" cy="258"/>
            </a:xfrm>
            <a:custGeom>
              <a:avLst/>
              <a:gdLst>
                <a:gd name="G0" fmla="+- 0 0 0"/>
                <a:gd name="G1" fmla="+- 21600 0 0"/>
                <a:gd name="G2" fmla="+- 21600 0 0"/>
                <a:gd name="T0" fmla="*/ 0 w 18543"/>
                <a:gd name="T1" fmla="*/ 0 h 21600"/>
                <a:gd name="T2" fmla="*/ 18543 w 18543"/>
                <a:gd name="T3" fmla="*/ 10523 h 21600"/>
                <a:gd name="T4" fmla="*/ 0 w 18543"/>
                <a:gd name="T5" fmla="*/ 21600 h 21600"/>
              </a:gdLst>
              <a:ahLst/>
              <a:cxnLst>
                <a:cxn ang="0">
                  <a:pos x="T0" y="T1"/>
                </a:cxn>
                <a:cxn ang="0">
                  <a:pos x="T2" y="T3"/>
                </a:cxn>
                <a:cxn ang="0">
                  <a:pos x="T4" y="T5"/>
                </a:cxn>
              </a:cxnLst>
              <a:rect l="0" t="0" r="r" b="b"/>
              <a:pathLst>
                <a:path w="18543" h="21600" fill="none" extrusionOk="0">
                  <a:moveTo>
                    <a:pt x="-1" y="0"/>
                  </a:moveTo>
                  <a:cubicBezTo>
                    <a:pt x="7602" y="0"/>
                    <a:pt x="14644" y="3996"/>
                    <a:pt x="18543" y="10522"/>
                  </a:cubicBezTo>
                </a:path>
                <a:path w="18543" h="21600" stroke="0" extrusionOk="0">
                  <a:moveTo>
                    <a:pt x="-1" y="0"/>
                  </a:moveTo>
                  <a:cubicBezTo>
                    <a:pt x="7602" y="0"/>
                    <a:pt x="14644" y="3996"/>
                    <a:pt x="18543" y="10522"/>
                  </a:cubicBezTo>
                  <a:lnTo>
                    <a:pt x="0" y="21600"/>
                  </a:lnTo>
                  <a:close/>
                </a:path>
              </a:pathLst>
            </a:custGeom>
            <a:solidFill>
              <a:schemeClr val="tx2"/>
            </a:solidFill>
            <a:ln w="12700">
              <a:solidFill>
                <a:schemeClr val="tx1"/>
              </a:solidFill>
              <a:round/>
              <a:headEnd type="none" w="sm" len="sm"/>
              <a:tailEnd type="none" w="sm" len="sm"/>
            </a:ln>
            <a:effectLst/>
          </p:spPr>
          <p:txBody>
            <a:bodyPr wrap="none" anchor="ctr"/>
            <a:lstStyle/>
            <a:p>
              <a:endParaRPr lang="en-US"/>
            </a:p>
          </p:txBody>
        </p:sp>
        <p:sp>
          <p:nvSpPr>
            <p:cNvPr id="213032" name="Line 40"/>
            <p:cNvSpPr>
              <a:spLocks noChangeShapeType="1"/>
            </p:cNvSpPr>
            <p:nvPr/>
          </p:nvSpPr>
          <p:spPr bwMode="gray">
            <a:xfrm flipV="1">
              <a:off x="2894" y="2763"/>
              <a:ext cx="0" cy="25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33" name="Line 41"/>
            <p:cNvSpPr>
              <a:spLocks noChangeShapeType="1"/>
            </p:cNvSpPr>
            <p:nvPr/>
          </p:nvSpPr>
          <p:spPr bwMode="gray">
            <a:xfrm flipV="1">
              <a:off x="2894" y="2888"/>
              <a:ext cx="218" cy="132"/>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3034" name="Oval 42"/>
          <p:cNvSpPr>
            <a:spLocks noChangeArrowheads="1"/>
          </p:cNvSpPr>
          <p:nvPr/>
        </p:nvSpPr>
        <p:spPr bwMode="auto">
          <a:xfrm>
            <a:off x="2487930" y="1893740"/>
            <a:ext cx="152400" cy="152400"/>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p>
        </p:txBody>
      </p:sp>
      <p:sp>
        <p:nvSpPr>
          <p:cNvPr id="213035" name="Oval 43"/>
          <p:cNvSpPr>
            <a:spLocks noChangeArrowheads="1"/>
          </p:cNvSpPr>
          <p:nvPr/>
        </p:nvSpPr>
        <p:spPr bwMode="auto">
          <a:xfrm>
            <a:off x="2514600" y="2678825"/>
            <a:ext cx="152400" cy="152400"/>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p>
        </p:txBody>
      </p:sp>
      <p:sp>
        <p:nvSpPr>
          <p:cNvPr id="213036" name="Freeform 44"/>
          <p:cNvSpPr>
            <a:spLocks/>
          </p:cNvSpPr>
          <p:nvPr/>
        </p:nvSpPr>
        <p:spPr bwMode="auto">
          <a:xfrm>
            <a:off x="2581168" y="2050124"/>
            <a:ext cx="354702" cy="618093"/>
          </a:xfrm>
          <a:custGeom>
            <a:avLst/>
            <a:gdLst/>
            <a:ahLst/>
            <a:cxnLst>
              <a:cxn ang="0">
                <a:pos x="0" y="0"/>
              </a:cxn>
              <a:cxn ang="0">
                <a:pos x="66" y="148"/>
              </a:cxn>
              <a:cxn ang="0">
                <a:pos x="148" y="230"/>
              </a:cxn>
              <a:cxn ang="0">
                <a:pos x="197" y="444"/>
              </a:cxn>
              <a:cxn ang="0">
                <a:pos x="296" y="575"/>
              </a:cxn>
              <a:cxn ang="0">
                <a:pos x="329" y="641"/>
              </a:cxn>
            </a:cxnLst>
            <a:rect l="0" t="0" r="r" b="b"/>
            <a:pathLst>
              <a:path w="329" h="641">
                <a:moveTo>
                  <a:pt x="0" y="0"/>
                </a:moveTo>
                <a:cubicBezTo>
                  <a:pt x="18" y="109"/>
                  <a:pt x="4" y="90"/>
                  <a:pt x="66" y="148"/>
                </a:cubicBezTo>
                <a:cubicBezTo>
                  <a:pt x="86" y="190"/>
                  <a:pt x="106" y="210"/>
                  <a:pt x="148" y="230"/>
                </a:cubicBezTo>
                <a:cubicBezTo>
                  <a:pt x="201" y="287"/>
                  <a:pt x="181" y="375"/>
                  <a:pt x="197" y="444"/>
                </a:cubicBezTo>
                <a:cubicBezTo>
                  <a:pt x="211" y="503"/>
                  <a:pt x="244" y="550"/>
                  <a:pt x="296" y="575"/>
                </a:cubicBezTo>
                <a:cubicBezTo>
                  <a:pt x="307" y="597"/>
                  <a:pt x="329" y="618"/>
                  <a:pt x="329" y="641"/>
                </a:cubicBezTo>
              </a:path>
            </a:pathLst>
          </a:custGeom>
          <a:noFill/>
          <a:ln w="12700" cap="flat" cmpd="sng">
            <a:solidFill>
              <a:schemeClr val="tx1"/>
            </a:solidFill>
            <a:prstDash val="solid"/>
            <a:round/>
            <a:headEnd type="triangle" w="med" len="med"/>
            <a:tailEnd type="triangle" w="med" len="med"/>
          </a:ln>
          <a:effectLst/>
        </p:spPr>
        <p:txBody>
          <a:bodyPr wrap="none" anchor="ctr"/>
          <a:lstStyle/>
          <a:p>
            <a:endParaRPr lang="en-US"/>
          </a:p>
        </p:txBody>
      </p:sp>
      <p:sp>
        <p:nvSpPr>
          <p:cNvPr id="213037" name="Text Box 45"/>
          <p:cNvSpPr txBox="1">
            <a:spLocks noChangeArrowheads="1"/>
          </p:cNvSpPr>
          <p:nvPr/>
        </p:nvSpPr>
        <p:spPr bwMode="auto">
          <a:xfrm>
            <a:off x="2716652" y="1939264"/>
            <a:ext cx="731290" cy="393954"/>
          </a:xfrm>
          <a:prstGeom prst="rect">
            <a:avLst/>
          </a:prstGeom>
          <a:noFill/>
          <a:ln w="12700">
            <a:noFill/>
            <a:miter lim="800000"/>
            <a:headEnd type="none" w="sm" len="sm"/>
            <a:tailEnd type="none" w="sm" len="sm"/>
          </a:ln>
          <a:effectLst/>
        </p:spPr>
        <p:txBody>
          <a:bodyPr wrap="none">
            <a:spAutoFit/>
          </a:bodyPr>
          <a:lstStyle/>
          <a:p>
            <a:pPr>
              <a:lnSpc>
                <a:spcPct val="70000"/>
              </a:lnSpc>
              <a:spcBef>
                <a:spcPct val="0"/>
              </a:spcBef>
            </a:pPr>
            <a:r>
              <a:rPr lang="en-US" sz="1400" b="0" dirty="0" smtClean="0">
                <a:latin typeface="Arial" charset="0"/>
              </a:rPr>
              <a:t>jumper</a:t>
            </a:r>
            <a:endParaRPr lang="en-US" sz="1400" b="0" dirty="0">
              <a:latin typeface="Arial" charset="0"/>
            </a:endParaRPr>
          </a:p>
          <a:p>
            <a:pPr>
              <a:lnSpc>
                <a:spcPct val="70000"/>
              </a:lnSpc>
              <a:spcBef>
                <a:spcPct val="0"/>
              </a:spcBef>
            </a:pPr>
            <a:r>
              <a:rPr lang="en-US" sz="1400" b="0" dirty="0">
                <a:latin typeface="Arial" charset="0"/>
              </a:rPr>
              <a:t>wire</a:t>
            </a:r>
          </a:p>
        </p:txBody>
      </p:sp>
      <p:sp>
        <p:nvSpPr>
          <p:cNvPr id="213055" name="Rectangle 63"/>
          <p:cNvSpPr>
            <a:spLocks noChangeArrowheads="1"/>
          </p:cNvSpPr>
          <p:nvPr/>
        </p:nvSpPr>
        <p:spPr bwMode="auto">
          <a:xfrm>
            <a:off x="3165475" y="4243920"/>
            <a:ext cx="76200" cy="1758950"/>
          </a:xfrm>
          <a:prstGeom prst="rect">
            <a:avLst/>
          </a:prstGeom>
          <a:solidFill>
            <a:schemeClr val="accent4">
              <a:lumMod val="40000"/>
              <a:lumOff val="60000"/>
            </a:schemeClr>
          </a:solidFill>
          <a:ln w="12700" cap="rnd">
            <a:solidFill>
              <a:schemeClr val="accent4">
                <a:lumMod val="40000"/>
                <a:lumOff val="60000"/>
              </a:schemeClr>
            </a:solidFill>
            <a:miter lim="800000"/>
            <a:headEnd/>
            <a:tailEnd/>
          </a:ln>
          <a:effectLst/>
        </p:spPr>
        <p:txBody>
          <a:bodyPr wrap="none" anchor="ctr"/>
          <a:lstStyle/>
          <a:p>
            <a:endParaRPr lang="en-US"/>
          </a:p>
        </p:txBody>
      </p:sp>
      <p:sp>
        <p:nvSpPr>
          <p:cNvPr id="213061" name="Text Box 69"/>
          <p:cNvSpPr txBox="1">
            <a:spLocks noChangeArrowheads="1"/>
          </p:cNvSpPr>
          <p:nvPr/>
        </p:nvSpPr>
        <p:spPr bwMode="auto">
          <a:xfrm>
            <a:off x="3170238" y="3089808"/>
            <a:ext cx="628650" cy="325437"/>
          </a:xfrm>
          <a:prstGeom prst="rect">
            <a:avLst/>
          </a:prstGeom>
          <a:noFill/>
          <a:ln w="12700">
            <a:noFill/>
            <a:miter lim="800000"/>
            <a:headEnd type="none" w="sm" len="sm"/>
            <a:tailEnd type="none" w="sm" len="sm"/>
          </a:ln>
          <a:effectLst/>
        </p:spPr>
        <p:txBody>
          <a:bodyPr wrap="none">
            <a:spAutoFit/>
          </a:bodyPr>
          <a:lstStyle/>
          <a:p>
            <a:pPr>
              <a:lnSpc>
                <a:spcPct val="30000"/>
              </a:lnSpc>
            </a:pPr>
            <a:r>
              <a:rPr lang="en-US" sz="1400">
                <a:latin typeface="Arial" charset="0"/>
              </a:rPr>
              <a:t>ADC-</a:t>
            </a:r>
          </a:p>
          <a:p>
            <a:pPr>
              <a:lnSpc>
                <a:spcPct val="30000"/>
              </a:lnSpc>
            </a:pPr>
            <a:r>
              <a:rPr lang="en-US" sz="1400">
                <a:latin typeface="Arial" charset="0"/>
              </a:rPr>
              <a:t>INA0</a:t>
            </a:r>
          </a:p>
        </p:txBody>
      </p:sp>
      <p:sp>
        <p:nvSpPr>
          <p:cNvPr id="213063" name="Rectangle 71"/>
          <p:cNvSpPr>
            <a:spLocks noChangeArrowheads="1"/>
          </p:cNvSpPr>
          <p:nvPr/>
        </p:nvSpPr>
        <p:spPr bwMode="gray">
          <a:xfrm>
            <a:off x="717550" y="1590527"/>
            <a:ext cx="1581150" cy="7334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13064" name="Text Box 72"/>
          <p:cNvSpPr txBox="1">
            <a:spLocks noChangeArrowheads="1"/>
          </p:cNvSpPr>
          <p:nvPr/>
        </p:nvSpPr>
        <p:spPr bwMode="auto">
          <a:xfrm>
            <a:off x="660400" y="1549252"/>
            <a:ext cx="1700213" cy="82550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600" dirty="0">
                <a:latin typeface="Arial" charset="0"/>
              </a:rPr>
              <a:t>TB Counter</a:t>
            </a:r>
          </a:p>
          <a:p>
            <a:pPr algn="ctr">
              <a:lnSpc>
                <a:spcPct val="100000"/>
              </a:lnSpc>
              <a:spcBef>
                <a:spcPct val="0"/>
              </a:spcBef>
            </a:pPr>
            <a:r>
              <a:rPr lang="en-US" sz="1600" dirty="0">
                <a:latin typeface="Arial" charset="0"/>
              </a:rPr>
              <a:t>Compare</a:t>
            </a:r>
          </a:p>
          <a:p>
            <a:pPr algn="ctr">
              <a:lnSpc>
                <a:spcPct val="100000"/>
              </a:lnSpc>
              <a:spcBef>
                <a:spcPct val="0"/>
              </a:spcBef>
            </a:pPr>
            <a:r>
              <a:rPr lang="en-US" sz="1600" dirty="0">
                <a:latin typeface="Arial" charset="0"/>
              </a:rPr>
              <a:t>Action Qualifier</a:t>
            </a:r>
            <a:endParaRPr lang="en-US" sz="2400" dirty="0">
              <a:latin typeface="Arial" charset="0"/>
            </a:endParaRPr>
          </a:p>
        </p:txBody>
      </p:sp>
      <p:sp>
        <p:nvSpPr>
          <p:cNvPr id="213065" name="Line 73"/>
          <p:cNvSpPr>
            <a:spLocks noChangeShapeType="1"/>
          </p:cNvSpPr>
          <p:nvPr/>
        </p:nvSpPr>
        <p:spPr bwMode="auto">
          <a:xfrm>
            <a:off x="720725" y="1833415"/>
            <a:ext cx="1577975" cy="1587"/>
          </a:xfrm>
          <a:prstGeom prst="line">
            <a:avLst/>
          </a:prstGeom>
          <a:noFill/>
          <a:ln w="12700" cap="rnd">
            <a:solidFill>
              <a:schemeClr val="tx1"/>
            </a:solidFill>
            <a:round/>
            <a:headEnd/>
            <a:tailEnd/>
          </a:ln>
          <a:effectLst/>
        </p:spPr>
        <p:txBody>
          <a:bodyPr wrap="none" anchor="ctr"/>
          <a:lstStyle/>
          <a:p>
            <a:endParaRPr lang="en-US"/>
          </a:p>
        </p:txBody>
      </p:sp>
      <p:sp>
        <p:nvSpPr>
          <p:cNvPr id="213066" name="Line 74"/>
          <p:cNvSpPr>
            <a:spLocks noChangeShapeType="1"/>
          </p:cNvSpPr>
          <p:nvPr/>
        </p:nvSpPr>
        <p:spPr bwMode="auto">
          <a:xfrm>
            <a:off x="720725" y="2076302"/>
            <a:ext cx="1577975" cy="1588"/>
          </a:xfrm>
          <a:prstGeom prst="line">
            <a:avLst/>
          </a:prstGeom>
          <a:noFill/>
          <a:ln w="12700" cap="rnd">
            <a:solidFill>
              <a:schemeClr val="tx1"/>
            </a:solidFill>
            <a:round/>
            <a:headEnd/>
            <a:tailEnd/>
          </a:ln>
          <a:effectLst/>
        </p:spPr>
        <p:txBody>
          <a:bodyPr wrap="none" anchor="ctr"/>
          <a:lstStyle/>
          <a:p>
            <a:endParaRPr lang="en-US"/>
          </a:p>
        </p:txBody>
      </p:sp>
      <p:sp>
        <p:nvSpPr>
          <p:cNvPr id="213067" name="Text Box 75"/>
          <p:cNvSpPr txBox="1">
            <a:spLocks noChangeArrowheads="1"/>
          </p:cNvSpPr>
          <p:nvPr/>
        </p:nvSpPr>
        <p:spPr bwMode="auto">
          <a:xfrm>
            <a:off x="1035050" y="1312715"/>
            <a:ext cx="996950" cy="311150"/>
          </a:xfrm>
          <a:prstGeom prst="rect">
            <a:avLst/>
          </a:prstGeom>
          <a:noFill/>
          <a:ln w="12700">
            <a:noFill/>
            <a:miter lim="800000"/>
            <a:headEnd type="none" w="sm" len="sm"/>
            <a:tailEnd type="none" w="sm" len="sm"/>
          </a:ln>
          <a:effectLst/>
        </p:spPr>
        <p:txBody>
          <a:bodyPr wrap="none">
            <a:spAutoFit/>
          </a:bodyPr>
          <a:lstStyle/>
          <a:p>
            <a:r>
              <a:rPr lang="en-US" sz="1800" dirty="0">
                <a:latin typeface="Arial" charset="0"/>
              </a:rPr>
              <a:t>ePWM1</a:t>
            </a:r>
            <a:endParaRPr lang="en-US" sz="2400" dirty="0">
              <a:latin typeface="Arial" charset="0"/>
            </a:endParaRPr>
          </a:p>
        </p:txBody>
      </p:sp>
      <p:sp>
        <p:nvSpPr>
          <p:cNvPr id="213068" name="Text Box 76"/>
          <p:cNvSpPr txBox="1">
            <a:spLocks noChangeArrowheads="1"/>
          </p:cNvSpPr>
          <p:nvPr/>
        </p:nvSpPr>
        <p:spPr bwMode="auto">
          <a:xfrm>
            <a:off x="999291" y="4551698"/>
            <a:ext cx="920750" cy="311150"/>
          </a:xfrm>
          <a:prstGeom prst="rect">
            <a:avLst/>
          </a:prstGeom>
          <a:noFill/>
          <a:ln w="12700">
            <a:noFill/>
            <a:miter lim="800000"/>
            <a:headEnd type="none" w="sm" len="sm"/>
            <a:tailEnd type="none" w="sm" len="sm"/>
          </a:ln>
          <a:effectLst/>
        </p:spPr>
        <p:txBody>
          <a:bodyPr wrap="none">
            <a:spAutoFit/>
          </a:bodyPr>
          <a:lstStyle/>
          <a:p>
            <a:r>
              <a:rPr lang="en-US" sz="1800" dirty="0">
                <a:latin typeface="Arial" charset="0"/>
              </a:rPr>
              <a:t>eCAP1</a:t>
            </a:r>
            <a:endParaRPr lang="en-US" sz="2400" dirty="0">
              <a:latin typeface="Arial" charset="0"/>
            </a:endParaRPr>
          </a:p>
        </p:txBody>
      </p:sp>
      <p:grpSp>
        <p:nvGrpSpPr>
          <p:cNvPr id="7" name="Group 6"/>
          <p:cNvGrpSpPr/>
          <p:nvPr/>
        </p:nvGrpSpPr>
        <p:grpSpPr>
          <a:xfrm>
            <a:off x="558800" y="3134195"/>
            <a:ext cx="1797050" cy="1412938"/>
            <a:chOff x="558800" y="3049525"/>
            <a:chExt cx="1797050" cy="1412938"/>
          </a:xfrm>
        </p:grpSpPr>
        <p:sp>
          <p:nvSpPr>
            <p:cNvPr id="213050" name="Rectangle 58"/>
            <p:cNvSpPr>
              <a:spLocks noChangeArrowheads="1"/>
            </p:cNvSpPr>
            <p:nvPr/>
          </p:nvSpPr>
          <p:spPr bwMode="auto">
            <a:xfrm>
              <a:off x="558800" y="3049525"/>
              <a:ext cx="1797050" cy="1412938"/>
            </a:xfrm>
            <a:prstGeom prst="rect">
              <a:avLst/>
            </a:prstGeom>
            <a:solidFill>
              <a:schemeClr val="accent1"/>
            </a:solidFill>
            <a:ln w="12700" cap="rnd">
              <a:solidFill>
                <a:schemeClr val="tx1"/>
              </a:solidFill>
              <a:miter lim="800000"/>
              <a:headEnd/>
              <a:tailEnd/>
            </a:ln>
            <a:effectLst/>
          </p:spPr>
          <p:txBody>
            <a:bodyPr wrap="none" anchor="ctr"/>
            <a:lstStyle/>
            <a:p>
              <a:endParaRPr lang="en-US"/>
            </a:p>
          </p:txBody>
        </p:sp>
        <p:sp>
          <p:nvSpPr>
            <p:cNvPr id="213051" name="Rectangle 59"/>
            <p:cNvSpPr>
              <a:spLocks noChangeArrowheads="1"/>
            </p:cNvSpPr>
            <p:nvPr/>
          </p:nvSpPr>
          <p:spPr bwMode="auto">
            <a:xfrm>
              <a:off x="619125" y="3131256"/>
              <a:ext cx="1681163" cy="269875"/>
            </a:xfrm>
            <a:prstGeom prst="rect">
              <a:avLst/>
            </a:prstGeom>
            <a:solidFill>
              <a:schemeClr val="accent3"/>
            </a:solidFill>
            <a:ln w="12700" cap="rnd">
              <a:solidFill>
                <a:schemeClr val="tx1"/>
              </a:solidFill>
              <a:miter lim="800000"/>
              <a:headEnd/>
              <a:tailEnd/>
            </a:ln>
            <a:effectLst/>
          </p:spPr>
          <p:txBody>
            <a:bodyPr wrap="none" anchor="ctr"/>
            <a:lstStyle/>
            <a:p>
              <a:endParaRPr lang="en-US"/>
            </a:p>
          </p:txBody>
        </p:sp>
        <p:sp>
          <p:nvSpPr>
            <p:cNvPr id="213052" name="Text Box 60"/>
            <p:cNvSpPr txBox="1">
              <a:spLocks noChangeArrowheads="1"/>
            </p:cNvSpPr>
            <p:nvPr/>
          </p:nvSpPr>
          <p:spPr bwMode="auto">
            <a:xfrm>
              <a:off x="574675" y="3120144"/>
              <a:ext cx="1760538" cy="30480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400" dirty="0">
                  <a:latin typeface="Arial" charset="0"/>
                </a:rPr>
                <a:t>Capture 1 Register</a:t>
              </a:r>
              <a:endParaRPr lang="en-US" sz="1600" dirty="0">
                <a:latin typeface="Arial" charset="0"/>
              </a:endParaRPr>
            </a:p>
          </p:txBody>
        </p:sp>
        <p:sp>
          <p:nvSpPr>
            <p:cNvPr id="213069" name="Rectangle 77"/>
            <p:cNvSpPr>
              <a:spLocks noChangeArrowheads="1"/>
            </p:cNvSpPr>
            <p:nvPr/>
          </p:nvSpPr>
          <p:spPr bwMode="auto">
            <a:xfrm>
              <a:off x="622300" y="3459869"/>
              <a:ext cx="1681163" cy="269875"/>
            </a:xfrm>
            <a:prstGeom prst="rect">
              <a:avLst/>
            </a:prstGeom>
            <a:solidFill>
              <a:schemeClr val="accent3"/>
            </a:solidFill>
            <a:ln w="12700" cap="rnd">
              <a:solidFill>
                <a:schemeClr val="tx1"/>
              </a:solidFill>
              <a:miter lim="800000"/>
              <a:headEnd/>
              <a:tailEnd/>
            </a:ln>
            <a:effectLst/>
          </p:spPr>
          <p:txBody>
            <a:bodyPr wrap="none" anchor="ctr"/>
            <a:lstStyle/>
            <a:p>
              <a:endParaRPr lang="en-US"/>
            </a:p>
          </p:txBody>
        </p:sp>
        <p:sp>
          <p:nvSpPr>
            <p:cNvPr id="213070" name="Text Box 78"/>
            <p:cNvSpPr txBox="1">
              <a:spLocks noChangeArrowheads="1"/>
            </p:cNvSpPr>
            <p:nvPr/>
          </p:nvSpPr>
          <p:spPr bwMode="auto">
            <a:xfrm>
              <a:off x="571500" y="3448756"/>
              <a:ext cx="1760538" cy="30480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400">
                  <a:latin typeface="Arial" charset="0"/>
                </a:rPr>
                <a:t>Capture 2 Register</a:t>
              </a:r>
              <a:endParaRPr lang="en-US" sz="1600">
                <a:latin typeface="Arial" charset="0"/>
              </a:endParaRPr>
            </a:p>
          </p:txBody>
        </p:sp>
        <p:sp>
          <p:nvSpPr>
            <p:cNvPr id="213071" name="Rectangle 79"/>
            <p:cNvSpPr>
              <a:spLocks noChangeArrowheads="1"/>
            </p:cNvSpPr>
            <p:nvPr/>
          </p:nvSpPr>
          <p:spPr bwMode="auto">
            <a:xfrm>
              <a:off x="622300" y="3788481"/>
              <a:ext cx="1681163" cy="269875"/>
            </a:xfrm>
            <a:prstGeom prst="rect">
              <a:avLst/>
            </a:prstGeom>
            <a:solidFill>
              <a:schemeClr val="accent3"/>
            </a:solidFill>
            <a:ln w="12700" cap="rnd">
              <a:solidFill>
                <a:schemeClr val="tx1"/>
              </a:solidFill>
              <a:miter lim="800000"/>
              <a:headEnd/>
              <a:tailEnd/>
            </a:ln>
            <a:effectLst/>
          </p:spPr>
          <p:txBody>
            <a:bodyPr wrap="none" anchor="ctr"/>
            <a:lstStyle/>
            <a:p>
              <a:endParaRPr lang="en-US"/>
            </a:p>
          </p:txBody>
        </p:sp>
        <p:sp>
          <p:nvSpPr>
            <p:cNvPr id="213072" name="Text Box 80"/>
            <p:cNvSpPr txBox="1">
              <a:spLocks noChangeArrowheads="1"/>
            </p:cNvSpPr>
            <p:nvPr/>
          </p:nvSpPr>
          <p:spPr bwMode="auto">
            <a:xfrm>
              <a:off x="571500" y="3777369"/>
              <a:ext cx="1760538" cy="30480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400">
                  <a:latin typeface="Arial" charset="0"/>
                </a:rPr>
                <a:t>Capture 3 Register</a:t>
              </a:r>
              <a:endParaRPr lang="en-US" sz="1600">
                <a:latin typeface="Arial" charset="0"/>
              </a:endParaRPr>
            </a:p>
          </p:txBody>
        </p:sp>
        <p:sp>
          <p:nvSpPr>
            <p:cNvPr id="213073" name="Rectangle 81"/>
            <p:cNvSpPr>
              <a:spLocks noChangeArrowheads="1"/>
            </p:cNvSpPr>
            <p:nvPr/>
          </p:nvSpPr>
          <p:spPr bwMode="auto">
            <a:xfrm>
              <a:off x="622300" y="4117094"/>
              <a:ext cx="1681163" cy="269875"/>
            </a:xfrm>
            <a:prstGeom prst="rect">
              <a:avLst/>
            </a:prstGeom>
            <a:solidFill>
              <a:schemeClr val="accent3"/>
            </a:solidFill>
            <a:ln w="12700" cap="rnd">
              <a:solidFill>
                <a:schemeClr val="tx1"/>
              </a:solidFill>
              <a:miter lim="800000"/>
              <a:headEnd/>
              <a:tailEnd/>
            </a:ln>
            <a:effectLst/>
          </p:spPr>
          <p:txBody>
            <a:bodyPr wrap="none" anchor="ctr"/>
            <a:lstStyle/>
            <a:p>
              <a:endParaRPr lang="en-US"/>
            </a:p>
          </p:txBody>
        </p:sp>
        <p:sp>
          <p:nvSpPr>
            <p:cNvPr id="213074" name="Text Box 82"/>
            <p:cNvSpPr txBox="1">
              <a:spLocks noChangeArrowheads="1"/>
            </p:cNvSpPr>
            <p:nvPr/>
          </p:nvSpPr>
          <p:spPr bwMode="auto">
            <a:xfrm>
              <a:off x="571500" y="4105981"/>
              <a:ext cx="1760538" cy="304800"/>
            </a:xfrm>
            <a:prstGeom prst="rect">
              <a:avLst/>
            </a:prstGeom>
            <a:noFill/>
            <a:ln w="12700" cap="rnd">
              <a:noFill/>
              <a:miter lim="800000"/>
              <a:headEnd/>
              <a:tailEnd/>
            </a:ln>
            <a:effectLst/>
          </p:spPr>
          <p:txBody>
            <a:bodyPr wrap="none" anchor="ctr">
              <a:spAutoFit/>
            </a:bodyPr>
            <a:lstStyle/>
            <a:p>
              <a:pPr algn="ctr">
                <a:lnSpc>
                  <a:spcPct val="100000"/>
                </a:lnSpc>
                <a:spcBef>
                  <a:spcPct val="0"/>
                </a:spcBef>
              </a:pPr>
              <a:r>
                <a:rPr lang="en-US" sz="1400">
                  <a:latin typeface="Arial" charset="0"/>
                </a:rPr>
                <a:t>Capture 4 Register</a:t>
              </a:r>
              <a:endParaRPr lang="en-US" sz="1600">
                <a:latin typeface="Arial" charset="0"/>
              </a:endParaRPr>
            </a:p>
          </p:txBody>
        </p:sp>
      </p:grpSp>
      <p:sp>
        <p:nvSpPr>
          <p:cNvPr id="213075" name="AutoShape 83"/>
          <p:cNvSpPr>
            <a:spLocks noChangeArrowheads="1"/>
          </p:cNvSpPr>
          <p:nvPr/>
        </p:nvSpPr>
        <p:spPr bwMode="auto">
          <a:xfrm>
            <a:off x="7213600" y="4547133"/>
            <a:ext cx="622300" cy="508000"/>
          </a:xfrm>
          <a:prstGeom prst="downArrow">
            <a:avLst>
              <a:gd name="adj1" fmla="val 50000"/>
              <a:gd name="adj2" fmla="val 25000"/>
            </a:avLst>
          </a:prstGeom>
          <a:noFill/>
          <a:ln w="12700">
            <a:solidFill>
              <a:schemeClr val="tx1"/>
            </a:solidFill>
            <a:miter lim="800000"/>
            <a:headEnd type="none" w="sm" len="sm"/>
            <a:tailEnd type="none" w="sm" len="sm"/>
          </a:ln>
          <a:effectLst/>
        </p:spPr>
        <p:txBody>
          <a:bodyPr wrap="none" anchor="ctr"/>
          <a:lstStyle/>
          <a:p>
            <a:endParaRPr lang="en-US"/>
          </a:p>
        </p:txBody>
      </p:sp>
      <p:sp>
        <p:nvSpPr>
          <p:cNvPr id="213076" name="Text Box 84"/>
          <p:cNvSpPr txBox="1">
            <a:spLocks noChangeArrowheads="1"/>
          </p:cNvSpPr>
          <p:nvPr/>
        </p:nvSpPr>
        <p:spPr bwMode="auto">
          <a:xfrm>
            <a:off x="7848600" y="4459820"/>
            <a:ext cx="1181100" cy="738664"/>
          </a:xfrm>
          <a:prstGeom prst="rect">
            <a:avLst/>
          </a:prstGeom>
          <a:noFill/>
          <a:ln w="12700">
            <a:noFill/>
            <a:miter lim="800000"/>
            <a:headEnd type="none" w="sm" len="sm"/>
            <a:tailEnd type="none" w="sm" len="sm"/>
          </a:ln>
          <a:effectLst/>
        </p:spPr>
        <p:txBody>
          <a:bodyPr>
            <a:spAutoFit/>
          </a:bodyPr>
          <a:lstStyle/>
          <a:p>
            <a:pPr>
              <a:lnSpc>
                <a:spcPct val="100000"/>
              </a:lnSpc>
              <a:spcBef>
                <a:spcPct val="0"/>
              </a:spcBef>
            </a:pPr>
            <a:r>
              <a:rPr lang="en-US" sz="1400" b="0" dirty="0">
                <a:latin typeface="Arial" charset="0"/>
              </a:rPr>
              <a:t>View ADC buffer PWM </a:t>
            </a:r>
            <a:r>
              <a:rPr lang="en-US" sz="1400" b="0" dirty="0" smtClean="0">
                <a:latin typeface="Arial" charset="0"/>
              </a:rPr>
              <a:t>samples</a:t>
            </a:r>
            <a:endParaRPr lang="en-US" sz="1400" b="0" dirty="0">
              <a:latin typeface="Arial" charset="0"/>
            </a:endParaRPr>
          </a:p>
        </p:txBody>
      </p:sp>
      <p:sp>
        <p:nvSpPr>
          <p:cNvPr id="213077" name="AutoShape 85"/>
          <p:cNvSpPr>
            <a:spLocks noChangeArrowheads="1"/>
          </p:cNvSpPr>
          <p:nvPr/>
        </p:nvSpPr>
        <p:spPr bwMode="auto">
          <a:xfrm>
            <a:off x="6413500" y="5278970"/>
            <a:ext cx="2209800" cy="889000"/>
          </a:xfrm>
          <a:prstGeom prst="bevel">
            <a:avLst>
              <a:gd name="adj" fmla="val 12500"/>
            </a:avLst>
          </a:prstGeom>
          <a:solidFill>
            <a:schemeClr val="accent3"/>
          </a:solidFill>
          <a:ln w="12700">
            <a:solidFill>
              <a:schemeClr val="tx1"/>
            </a:solidFill>
            <a:miter lim="800000"/>
            <a:headEnd type="none" w="sm" len="sm"/>
            <a:tailEnd type="none" w="sm" len="sm"/>
          </a:ln>
          <a:effectLst/>
        </p:spPr>
        <p:txBody>
          <a:bodyPr wrap="none" anchor="ctr"/>
          <a:lstStyle/>
          <a:p>
            <a:endParaRPr lang="en-US"/>
          </a:p>
        </p:txBody>
      </p:sp>
      <p:sp>
        <p:nvSpPr>
          <p:cNvPr id="213078" name="Text Box 86"/>
          <p:cNvSpPr txBox="1">
            <a:spLocks noChangeArrowheads="1"/>
          </p:cNvSpPr>
          <p:nvPr/>
        </p:nvSpPr>
        <p:spPr bwMode="auto">
          <a:xfrm>
            <a:off x="6557963" y="5402795"/>
            <a:ext cx="1949450" cy="641350"/>
          </a:xfrm>
          <a:prstGeom prst="rect">
            <a:avLst/>
          </a:prstGeom>
          <a:noFill/>
          <a:ln w="12700">
            <a:noFill/>
            <a:miter lim="800000"/>
            <a:headEnd type="none" w="sm" len="sm"/>
            <a:tailEnd type="none" w="sm" len="sm"/>
          </a:ln>
          <a:effectLst/>
        </p:spPr>
        <p:txBody>
          <a:bodyPr wrap="none">
            <a:spAutoFit/>
          </a:bodyPr>
          <a:lstStyle/>
          <a:p>
            <a:pPr algn="ctr">
              <a:lnSpc>
                <a:spcPct val="100000"/>
              </a:lnSpc>
              <a:spcBef>
                <a:spcPct val="0"/>
              </a:spcBef>
            </a:pPr>
            <a:r>
              <a:rPr lang="en-US" sz="1800">
                <a:latin typeface="Arial" charset="0"/>
              </a:rPr>
              <a:t>Code Composer</a:t>
            </a:r>
          </a:p>
          <a:p>
            <a:pPr algn="ctr">
              <a:lnSpc>
                <a:spcPct val="100000"/>
              </a:lnSpc>
              <a:spcBef>
                <a:spcPct val="0"/>
              </a:spcBef>
            </a:pPr>
            <a:r>
              <a:rPr lang="en-US" sz="1800">
                <a:latin typeface="Arial" charset="0"/>
              </a:rPr>
              <a:t>Studio</a:t>
            </a:r>
            <a:endParaRPr lang="en-US" sz="2000">
              <a:latin typeface="Arial" charset="0"/>
            </a:endParaRPr>
          </a:p>
        </p:txBody>
      </p:sp>
      <p:sp>
        <p:nvSpPr>
          <p:cNvPr id="213080" name="Text Box 88"/>
          <p:cNvSpPr txBox="1">
            <a:spLocks noChangeArrowheads="1"/>
          </p:cNvSpPr>
          <p:nvPr/>
        </p:nvSpPr>
        <p:spPr bwMode="auto">
          <a:xfrm>
            <a:off x="1763713" y="4856695"/>
            <a:ext cx="2209800" cy="942975"/>
          </a:xfrm>
          <a:prstGeom prst="rect">
            <a:avLst/>
          </a:prstGeom>
          <a:noFill/>
          <a:ln w="12700">
            <a:noFill/>
            <a:miter lim="800000"/>
            <a:headEnd type="none" w="sm" len="sm"/>
            <a:tailEnd type="none" w="sm" len="sm"/>
          </a:ln>
          <a:effectLst/>
        </p:spPr>
        <p:txBody>
          <a:bodyPr>
            <a:spAutoFit/>
          </a:bodyPr>
          <a:lstStyle/>
          <a:p>
            <a:pPr>
              <a:lnSpc>
                <a:spcPct val="100000"/>
              </a:lnSpc>
              <a:spcBef>
                <a:spcPct val="0"/>
              </a:spcBef>
            </a:pPr>
            <a:r>
              <a:rPr lang="en-US" sz="1400" b="0">
                <a:latin typeface="Arial" charset="0"/>
              </a:rPr>
              <a:t>ePWM2 triggering</a:t>
            </a:r>
          </a:p>
          <a:p>
            <a:pPr>
              <a:lnSpc>
                <a:spcPct val="100000"/>
              </a:lnSpc>
              <a:spcBef>
                <a:spcPct val="0"/>
              </a:spcBef>
            </a:pPr>
            <a:r>
              <a:rPr lang="en-US" sz="1400" b="0">
                <a:latin typeface="Arial" charset="0"/>
              </a:rPr>
              <a:t>ADC on period match using SOCA trigger every 20 </a:t>
            </a:r>
            <a:r>
              <a:rPr lang="en-US" sz="1400" b="0">
                <a:latin typeface="Arial" charset="0"/>
                <a:cs typeface="Arial" charset="0"/>
              </a:rPr>
              <a:t>µ</a:t>
            </a:r>
            <a:r>
              <a:rPr lang="en-US" sz="1400" b="0">
                <a:latin typeface="Arial" charset="0"/>
              </a:rPr>
              <a:t>s (50 kHz)</a:t>
            </a:r>
          </a:p>
        </p:txBody>
      </p:sp>
      <p:sp>
        <p:nvSpPr>
          <p:cNvPr id="65" name="Text Box 60"/>
          <p:cNvSpPr txBox="1">
            <a:spLocks noChangeArrowheads="1"/>
          </p:cNvSpPr>
          <p:nvPr/>
        </p:nvSpPr>
        <p:spPr bwMode="auto">
          <a:xfrm>
            <a:off x="761461" y="2602930"/>
            <a:ext cx="1391728" cy="338554"/>
          </a:xfrm>
          <a:prstGeom prst="rect">
            <a:avLst/>
          </a:prstGeom>
          <a:solidFill>
            <a:schemeClr val="accent2"/>
          </a:solidFill>
          <a:ln w="12700" cap="rnd">
            <a:solidFill>
              <a:schemeClr val="tx1"/>
            </a:solidFill>
            <a:miter lim="800000"/>
            <a:headEnd/>
            <a:tailEnd/>
          </a:ln>
          <a:effectLst/>
        </p:spPr>
        <p:txBody>
          <a:bodyPr wrap="none" anchor="ctr">
            <a:noAutofit/>
          </a:bodyPr>
          <a:lstStyle/>
          <a:p>
            <a:pPr algn="ctr">
              <a:lnSpc>
                <a:spcPct val="100000"/>
              </a:lnSpc>
              <a:spcBef>
                <a:spcPct val="0"/>
              </a:spcBef>
            </a:pPr>
            <a:r>
              <a:rPr lang="en-US" sz="1600" dirty="0" smtClean="0">
                <a:latin typeface="Arial" charset="0"/>
              </a:rPr>
              <a:t>Input X-BAR</a:t>
            </a:r>
            <a:endParaRPr lang="en-US" sz="1800" dirty="0">
              <a:latin typeface="Arial" charset="0"/>
            </a:endParaRPr>
          </a:p>
        </p:txBody>
      </p:sp>
      <p:cxnSp>
        <p:nvCxnSpPr>
          <p:cNvPr id="3" name="Straight Connector 2"/>
          <p:cNvCxnSpPr>
            <a:stCxn id="65" idx="2"/>
            <a:endCxn id="213050" idx="0"/>
          </p:cNvCxnSpPr>
          <p:nvPr/>
        </p:nvCxnSpPr>
        <p:spPr bwMode="auto">
          <a:xfrm>
            <a:off x="1457325" y="2941484"/>
            <a:ext cx="0" cy="192711"/>
          </a:xfrm>
          <a:prstGeom prst="line">
            <a:avLst/>
          </a:prstGeom>
          <a:solidFill>
            <a:schemeClr val="accent1"/>
          </a:solidFill>
          <a:ln w="41275" cap="flat" cmpd="sng" algn="ctr">
            <a:solidFill>
              <a:schemeClr val="tx1"/>
            </a:solidFill>
            <a:prstDash val="solid"/>
            <a:round/>
            <a:headEnd type="none" w="sm" len="sm"/>
            <a:tailEnd type="none" w="sm" len="sm"/>
          </a:ln>
          <a:effectLst/>
        </p:spPr>
      </p:cxnSp>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 Box 176"/>
          <p:cNvSpPr txBox="1">
            <a:spLocks noChangeArrowheads="1"/>
          </p:cNvSpPr>
          <p:nvPr/>
        </p:nvSpPr>
        <p:spPr bwMode="auto">
          <a:xfrm>
            <a:off x="955675" y="3770252"/>
            <a:ext cx="7212013" cy="1655838"/>
          </a:xfrm>
          <a:prstGeom prst="rect">
            <a:avLst/>
          </a:prstGeom>
          <a:noFill/>
          <a:ln w="12700">
            <a:noFill/>
            <a:miter lim="800000"/>
            <a:headEnd type="none" w="sm" len="sm"/>
            <a:tailEnd type="none" w="sm" len="sm"/>
          </a:ln>
          <a:effectLst/>
        </p:spPr>
        <p:txBody>
          <a:bodyPr>
            <a:spAutoFit/>
          </a:bodyPr>
          <a:lstStyle/>
          <a:p>
            <a:pPr algn="ctr"/>
            <a:r>
              <a:rPr lang="en-US" sz="3600" dirty="0" smtClean="0">
                <a:effectLst/>
              </a:rPr>
              <a:t>C2000 Technical Training</a:t>
            </a:r>
            <a:endParaRPr lang="en-US" sz="3600" dirty="0">
              <a:effectLst/>
            </a:endParaRPr>
          </a:p>
          <a:p>
            <a:pPr algn="ctr"/>
            <a:endParaRPr lang="en-US" b="0" dirty="0">
              <a:effectLst/>
              <a:latin typeface="Arial" charset="0"/>
            </a:endParaRPr>
          </a:p>
          <a:p>
            <a:pPr algn="ctr"/>
            <a:r>
              <a:rPr lang="en-US" b="0" dirty="0" smtClean="0">
                <a:effectLst/>
                <a:latin typeface="Arial" charset="0"/>
              </a:rPr>
              <a:t>www.ti.com/c2000</a:t>
            </a:r>
            <a:endParaRPr lang="en-US" b="0" dirty="0">
              <a:effectLst/>
              <a:latin typeface="Arial" charset="0"/>
            </a:endParaRPr>
          </a:p>
        </p:txBody>
      </p:sp>
      <p:pic>
        <p:nvPicPr>
          <p:cNvPr id="11" name="Picture 10" descr="ti_stk_4c_pos_cmyk_png.png"/>
          <p:cNvPicPr>
            <a:picLocks noChangeAspect="1"/>
          </p:cNvPicPr>
          <p:nvPr/>
        </p:nvPicPr>
        <p:blipFill>
          <a:blip r:embed="rId4" cstate="print"/>
          <a:stretch>
            <a:fillRect/>
          </a:stretch>
        </p:blipFill>
        <p:spPr>
          <a:xfrm>
            <a:off x="1061745" y="1517496"/>
            <a:ext cx="7013462" cy="1645924"/>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4"/>
          <p:cNvSpPr>
            <a:spLocks noGrp="1" noChangeArrowheads="1"/>
          </p:cNvSpPr>
          <p:nvPr>
            <p:ph type="title"/>
          </p:nvPr>
        </p:nvSpPr>
        <p:spPr/>
        <p:txBody>
          <a:bodyPr>
            <a:normAutofit/>
          </a:bodyPr>
          <a:lstStyle/>
          <a:p>
            <a:r>
              <a:rPr lang="en-US" dirty="0" err="1"/>
              <a:t>ePWM</a:t>
            </a:r>
            <a:r>
              <a:rPr lang="en-US" dirty="0"/>
              <a:t> Block Diagram</a:t>
            </a:r>
          </a:p>
        </p:txBody>
      </p:sp>
      <p:graphicFrame>
        <p:nvGraphicFramePr>
          <p:cNvPr id="2" name="Object 1"/>
          <p:cNvGraphicFramePr>
            <a:graphicFrameLocks noChangeAspect="1"/>
          </p:cNvGraphicFramePr>
          <p:nvPr>
            <p:extLst>
              <p:ext uri="{D42A27DB-BD31-4B8C-83A1-F6EECF244321}">
                <p14:modId xmlns:p14="http://schemas.microsoft.com/office/powerpoint/2010/main" val="1271322217"/>
              </p:ext>
            </p:extLst>
          </p:nvPr>
        </p:nvGraphicFramePr>
        <p:xfrm>
          <a:off x="147872" y="966016"/>
          <a:ext cx="8834427" cy="5307422"/>
        </p:xfrm>
        <a:graphic>
          <a:graphicData uri="http://schemas.openxmlformats.org/presentationml/2006/ole">
            <mc:AlternateContent xmlns:mc="http://schemas.openxmlformats.org/markup-compatibility/2006">
              <mc:Choice xmlns:v="urn:schemas-microsoft-com:vml" Requires="v">
                <p:oleObj spid="_x0000_s2236" name="Visio" r:id="rId4" imgW="6310305" imgH="3791016" progId="Visio.Drawing.11">
                  <p:embed/>
                </p:oleObj>
              </mc:Choice>
              <mc:Fallback>
                <p:oleObj name="Visio" r:id="rId4" imgW="6310305" imgH="3791016" progId="Visio.Drawing.11">
                  <p:embed/>
                  <p:pic>
                    <p:nvPicPr>
                      <p:cNvPr id="0" name=""/>
                      <p:cNvPicPr/>
                      <p:nvPr/>
                    </p:nvPicPr>
                    <p:blipFill>
                      <a:blip r:embed="rId5"/>
                      <a:stretch>
                        <a:fillRect/>
                      </a:stretch>
                    </p:blipFill>
                    <p:spPr>
                      <a:xfrm>
                        <a:off x="147872" y="966016"/>
                        <a:ext cx="8834427" cy="530742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9069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5" name="Rectangle 5"/>
          <p:cNvSpPr>
            <a:spLocks noGrp="1" noChangeArrowheads="1"/>
          </p:cNvSpPr>
          <p:nvPr>
            <p:ph type="title"/>
          </p:nvPr>
        </p:nvSpPr>
        <p:spPr/>
        <p:txBody>
          <a:bodyPr>
            <a:normAutofit/>
          </a:bodyPr>
          <a:lstStyle/>
          <a:p>
            <a:r>
              <a:rPr lang="en-US"/>
              <a:t>ePWM Time-Base Sub-Module</a:t>
            </a:r>
          </a:p>
        </p:txBody>
      </p:sp>
      <p:graphicFrame>
        <p:nvGraphicFramePr>
          <p:cNvPr id="2" name="Object 1"/>
          <p:cNvGraphicFramePr>
            <a:graphicFrameLocks noChangeAspect="1"/>
          </p:cNvGraphicFramePr>
          <p:nvPr>
            <p:extLst>
              <p:ext uri="{D42A27DB-BD31-4B8C-83A1-F6EECF244321}">
                <p14:modId xmlns:p14="http://schemas.microsoft.com/office/powerpoint/2010/main" val="2061516362"/>
              </p:ext>
            </p:extLst>
          </p:nvPr>
        </p:nvGraphicFramePr>
        <p:xfrm>
          <a:off x="147638" y="966788"/>
          <a:ext cx="8834437" cy="5307012"/>
        </p:xfrm>
        <a:graphic>
          <a:graphicData uri="http://schemas.openxmlformats.org/presentationml/2006/ole">
            <mc:AlternateContent xmlns:mc="http://schemas.openxmlformats.org/markup-compatibility/2006">
              <mc:Choice xmlns:v="urn:schemas-microsoft-com:vml" Requires="v">
                <p:oleObj spid="_x0000_s3259" name="Visio" r:id="rId4" imgW="6310305" imgH="3791016" progId="Visio.Drawing.11">
                  <p:embed/>
                </p:oleObj>
              </mc:Choice>
              <mc:Fallback>
                <p:oleObj name="Visio" r:id="rId4" imgW="6310305" imgH="3791016" progId="Visio.Drawing.11">
                  <p:embed/>
                  <p:pic>
                    <p:nvPicPr>
                      <p:cNvPr id="0" name="Object 1"/>
                      <p:cNvPicPr>
                        <a:picLocks noChangeAspect="1" noChangeArrowheads="1"/>
                      </p:cNvPicPr>
                      <p:nvPr/>
                    </p:nvPicPr>
                    <p:blipFill>
                      <a:blip r:embed="rId5"/>
                      <a:srcRect/>
                      <a:stretch>
                        <a:fillRect/>
                      </a:stretch>
                    </p:blipFill>
                    <p:spPr bwMode="auto">
                      <a:xfrm>
                        <a:off x="147638" y="966788"/>
                        <a:ext cx="88344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4016670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normAutofit/>
          </a:bodyPr>
          <a:lstStyle/>
          <a:p>
            <a:r>
              <a:rPr lang="en-US" dirty="0" smtClean="0"/>
              <a:t>Time-Base </a:t>
            </a:r>
            <a:r>
              <a:rPr lang="en-US" dirty="0"/>
              <a:t>Count Modes</a:t>
            </a:r>
          </a:p>
        </p:txBody>
      </p:sp>
      <p:grpSp>
        <p:nvGrpSpPr>
          <p:cNvPr id="352335" name="Group 79"/>
          <p:cNvGrpSpPr>
            <a:grpSpLocks/>
          </p:cNvGrpSpPr>
          <p:nvPr/>
        </p:nvGrpSpPr>
        <p:grpSpPr bwMode="auto">
          <a:xfrm>
            <a:off x="1814513" y="914400"/>
            <a:ext cx="5081587" cy="1414463"/>
            <a:chOff x="1143" y="576"/>
            <a:chExt cx="3201" cy="891"/>
          </a:xfrm>
        </p:grpSpPr>
        <p:grpSp>
          <p:nvGrpSpPr>
            <p:cNvPr id="352334" name="Group 78"/>
            <p:cNvGrpSpPr>
              <a:grpSpLocks/>
            </p:cNvGrpSpPr>
            <p:nvPr/>
          </p:nvGrpSpPr>
          <p:grpSpPr bwMode="auto">
            <a:xfrm>
              <a:off x="1536" y="939"/>
              <a:ext cx="2361" cy="528"/>
              <a:chOff x="1536" y="939"/>
              <a:chExt cx="2361" cy="528"/>
            </a:xfrm>
          </p:grpSpPr>
          <p:grpSp>
            <p:nvGrpSpPr>
              <p:cNvPr id="352333" name="Group 77"/>
              <p:cNvGrpSpPr>
                <a:grpSpLocks/>
              </p:cNvGrpSpPr>
              <p:nvPr/>
            </p:nvGrpSpPr>
            <p:grpSpPr bwMode="auto">
              <a:xfrm>
                <a:off x="1536" y="939"/>
                <a:ext cx="793" cy="528"/>
                <a:chOff x="1536" y="939"/>
                <a:chExt cx="793" cy="528"/>
              </a:xfrm>
            </p:grpSpPr>
            <p:sp>
              <p:nvSpPr>
                <p:cNvPr id="352262" name="Line 6"/>
                <p:cNvSpPr>
                  <a:spLocks noChangeShapeType="1"/>
                </p:cNvSpPr>
                <p:nvPr/>
              </p:nvSpPr>
              <p:spPr bwMode="auto">
                <a:xfrm flipV="1">
                  <a:off x="1536" y="939"/>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63" name="Line 7"/>
                <p:cNvSpPr>
                  <a:spLocks noChangeShapeType="1"/>
                </p:cNvSpPr>
                <p:nvPr/>
              </p:nvSpPr>
              <p:spPr bwMode="auto">
                <a:xfrm>
                  <a:off x="2329"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352332" name="Group 76"/>
              <p:cNvGrpSpPr>
                <a:grpSpLocks/>
              </p:cNvGrpSpPr>
              <p:nvPr/>
            </p:nvGrpSpPr>
            <p:grpSpPr bwMode="auto">
              <a:xfrm>
                <a:off x="2321" y="939"/>
                <a:ext cx="791" cy="528"/>
                <a:chOff x="2321" y="939"/>
                <a:chExt cx="791" cy="528"/>
              </a:xfrm>
            </p:grpSpPr>
            <p:sp>
              <p:nvSpPr>
                <p:cNvPr id="352265" name="Line 9"/>
                <p:cNvSpPr>
                  <a:spLocks noChangeShapeType="1"/>
                </p:cNvSpPr>
                <p:nvPr/>
              </p:nvSpPr>
              <p:spPr bwMode="auto">
                <a:xfrm flipV="1">
                  <a:off x="2321" y="939"/>
                  <a:ext cx="791"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66" name="Line 10"/>
                <p:cNvSpPr>
                  <a:spLocks noChangeShapeType="1"/>
                </p:cNvSpPr>
                <p:nvPr/>
              </p:nvSpPr>
              <p:spPr bwMode="auto">
                <a:xfrm>
                  <a:off x="3112"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352331" name="Group 75"/>
              <p:cNvGrpSpPr>
                <a:grpSpLocks/>
              </p:cNvGrpSpPr>
              <p:nvPr/>
            </p:nvGrpSpPr>
            <p:grpSpPr bwMode="auto">
              <a:xfrm>
                <a:off x="3104" y="939"/>
                <a:ext cx="793" cy="528"/>
                <a:chOff x="3104" y="939"/>
                <a:chExt cx="793" cy="528"/>
              </a:xfrm>
            </p:grpSpPr>
            <p:sp>
              <p:nvSpPr>
                <p:cNvPr id="352268" name="Line 12"/>
                <p:cNvSpPr>
                  <a:spLocks noChangeShapeType="1"/>
                </p:cNvSpPr>
                <p:nvPr/>
              </p:nvSpPr>
              <p:spPr bwMode="auto">
                <a:xfrm flipV="1">
                  <a:off x="3104" y="939"/>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69" name="Line 13"/>
                <p:cNvSpPr>
                  <a:spLocks noChangeShapeType="1"/>
                </p:cNvSpPr>
                <p:nvPr/>
              </p:nvSpPr>
              <p:spPr bwMode="auto">
                <a:xfrm>
                  <a:off x="3897" y="939"/>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sp>
          <p:nvSpPr>
            <p:cNvPr id="352270" name="Line 14"/>
            <p:cNvSpPr>
              <a:spLocks noChangeShapeType="1"/>
            </p:cNvSpPr>
            <p:nvPr/>
          </p:nvSpPr>
          <p:spPr bwMode="auto">
            <a:xfrm flipH="1">
              <a:off x="1143" y="1464"/>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52271" name="Line 15"/>
            <p:cNvSpPr>
              <a:spLocks noChangeShapeType="1"/>
            </p:cNvSpPr>
            <p:nvPr/>
          </p:nvSpPr>
          <p:spPr bwMode="auto">
            <a:xfrm flipV="1">
              <a:off x="1143" y="576"/>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grpSp>
        <p:nvGrpSpPr>
          <p:cNvPr id="352340" name="Group 84"/>
          <p:cNvGrpSpPr>
            <a:grpSpLocks/>
          </p:cNvGrpSpPr>
          <p:nvPr/>
        </p:nvGrpSpPr>
        <p:grpSpPr bwMode="auto">
          <a:xfrm>
            <a:off x="1814513" y="2897188"/>
            <a:ext cx="5081587" cy="1409700"/>
            <a:chOff x="1143" y="1825"/>
            <a:chExt cx="3201" cy="888"/>
          </a:xfrm>
        </p:grpSpPr>
        <p:grpSp>
          <p:nvGrpSpPr>
            <p:cNvPr id="352339" name="Group 83"/>
            <p:cNvGrpSpPr>
              <a:grpSpLocks/>
            </p:cNvGrpSpPr>
            <p:nvPr/>
          </p:nvGrpSpPr>
          <p:grpSpPr bwMode="auto">
            <a:xfrm>
              <a:off x="1536" y="2185"/>
              <a:ext cx="2361" cy="528"/>
              <a:chOff x="1536" y="2185"/>
              <a:chExt cx="2361" cy="528"/>
            </a:xfrm>
          </p:grpSpPr>
          <p:grpSp>
            <p:nvGrpSpPr>
              <p:cNvPr id="352338" name="Group 82"/>
              <p:cNvGrpSpPr>
                <a:grpSpLocks/>
              </p:cNvGrpSpPr>
              <p:nvPr/>
            </p:nvGrpSpPr>
            <p:grpSpPr bwMode="auto">
              <a:xfrm>
                <a:off x="3104" y="2185"/>
                <a:ext cx="793" cy="528"/>
                <a:chOff x="3104" y="2185"/>
                <a:chExt cx="793" cy="528"/>
              </a:xfrm>
            </p:grpSpPr>
            <p:sp>
              <p:nvSpPr>
                <p:cNvPr id="352275" name="Line 19"/>
                <p:cNvSpPr>
                  <a:spLocks noChangeShapeType="1"/>
                </p:cNvSpPr>
                <p:nvPr/>
              </p:nvSpPr>
              <p:spPr bwMode="auto">
                <a:xfrm flipH="1" flipV="1">
                  <a:off x="3104" y="2185"/>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76" name="Line 20"/>
                <p:cNvSpPr>
                  <a:spLocks noChangeShapeType="1"/>
                </p:cNvSpPr>
                <p:nvPr/>
              </p:nvSpPr>
              <p:spPr bwMode="auto">
                <a:xfrm flipH="1">
                  <a:off x="3104"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352337" name="Group 81"/>
              <p:cNvGrpSpPr>
                <a:grpSpLocks/>
              </p:cNvGrpSpPr>
              <p:nvPr/>
            </p:nvGrpSpPr>
            <p:grpSpPr bwMode="auto">
              <a:xfrm>
                <a:off x="2321" y="2185"/>
                <a:ext cx="791" cy="528"/>
                <a:chOff x="2321" y="2185"/>
                <a:chExt cx="791" cy="528"/>
              </a:xfrm>
            </p:grpSpPr>
            <p:sp>
              <p:nvSpPr>
                <p:cNvPr id="352278" name="Line 22"/>
                <p:cNvSpPr>
                  <a:spLocks noChangeShapeType="1"/>
                </p:cNvSpPr>
                <p:nvPr/>
              </p:nvSpPr>
              <p:spPr bwMode="auto">
                <a:xfrm flipH="1" flipV="1">
                  <a:off x="2321" y="2185"/>
                  <a:ext cx="791"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79" name="Line 23"/>
                <p:cNvSpPr>
                  <a:spLocks noChangeShapeType="1"/>
                </p:cNvSpPr>
                <p:nvPr/>
              </p:nvSpPr>
              <p:spPr bwMode="auto">
                <a:xfrm flipH="1">
                  <a:off x="2321"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nvGrpSpPr>
              <p:cNvPr id="352336" name="Group 80"/>
              <p:cNvGrpSpPr>
                <a:grpSpLocks/>
              </p:cNvGrpSpPr>
              <p:nvPr/>
            </p:nvGrpSpPr>
            <p:grpSpPr bwMode="auto">
              <a:xfrm>
                <a:off x="1536" y="2185"/>
                <a:ext cx="793" cy="528"/>
                <a:chOff x="1536" y="2185"/>
                <a:chExt cx="793" cy="528"/>
              </a:xfrm>
            </p:grpSpPr>
            <p:sp>
              <p:nvSpPr>
                <p:cNvPr id="352281" name="Line 25"/>
                <p:cNvSpPr>
                  <a:spLocks noChangeShapeType="1"/>
                </p:cNvSpPr>
                <p:nvPr/>
              </p:nvSpPr>
              <p:spPr bwMode="auto">
                <a:xfrm flipH="1" flipV="1">
                  <a:off x="1536" y="2185"/>
                  <a:ext cx="793" cy="528"/>
                </a:xfrm>
                <a:prstGeom prst="line">
                  <a:avLst/>
                </a:prstGeom>
                <a:noFill/>
                <a:ln w="28575">
                  <a:solidFill>
                    <a:schemeClr val="tx1"/>
                  </a:solidFill>
                  <a:round/>
                  <a:headEnd type="none" w="sm" len="sm"/>
                  <a:tailEnd type="none" w="sm" len="sm"/>
                </a:ln>
                <a:effectLst/>
              </p:spPr>
              <p:txBody>
                <a:bodyPr wrap="none" anchor="ctr"/>
                <a:lstStyle/>
                <a:p>
                  <a:endParaRPr lang="en-US">
                    <a:effectLst/>
                  </a:endParaRPr>
                </a:p>
              </p:txBody>
            </p:sp>
            <p:sp>
              <p:nvSpPr>
                <p:cNvPr id="352282" name="Line 26"/>
                <p:cNvSpPr>
                  <a:spLocks noChangeShapeType="1"/>
                </p:cNvSpPr>
                <p:nvPr/>
              </p:nvSpPr>
              <p:spPr bwMode="auto">
                <a:xfrm flipH="1">
                  <a:off x="1536" y="2185"/>
                  <a:ext cx="0" cy="528"/>
                </a:xfrm>
                <a:prstGeom prst="line">
                  <a:avLst/>
                </a:prstGeom>
                <a:noFill/>
                <a:ln w="28575">
                  <a:solidFill>
                    <a:schemeClr val="tx1"/>
                  </a:solidFill>
                  <a:prstDash val="dash"/>
                  <a:round/>
                  <a:headEnd type="none" w="sm" len="sm"/>
                  <a:tailEnd type="none" w="sm" len="sm"/>
                </a:ln>
                <a:effectLst/>
              </p:spPr>
              <p:txBody>
                <a:bodyPr wrap="none" anchor="ctr"/>
                <a:lstStyle/>
                <a:p>
                  <a:endParaRPr lang="en-US">
                    <a:effectLst/>
                  </a:endParaRPr>
                </a:p>
              </p:txBody>
            </p:sp>
          </p:grpSp>
        </p:grpSp>
        <p:sp>
          <p:nvSpPr>
            <p:cNvPr id="352283" name="Line 27"/>
            <p:cNvSpPr>
              <a:spLocks noChangeShapeType="1"/>
            </p:cNvSpPr>
            <p:nvPr/>
          </p:nvSpPr>
          <p:spPr bwMode="auto">
            <a:xfrm flipH="1">
              <a:off x="1143" y="2713"/>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52284" name="Line 28"/>
            <p:cNvSpPr>
              <a:spLocks noChangeShapeType="1"/>
            </p:cNvSpPr>
            <p:nvPr/>
          </p:nvSpPr>
          <p:spPr bwMode="auto">
            <a:xfrm flipV="1">
              <a:off x="1143" y="1825"/>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grpSp>
        <p:nvGrpSpPr>
          <p:cNvPr id="352285" name="Group 29"/>
          <p:cNvGrpSpPr>
            <a:grpSpLocks/>
          </p:cNvGrpSpPr>
          <p:nvPr/>
        </p:nvGrpSpPr>
        <p:grpSpPr bwMode="auto">
          <a:xfrm>
            <a:off x="1814513" y="4876800"/>
            <a:ext cx="5081587" cy="1409700"/>
            <a:chOff x="1143" y="3192"/>
            <a:chExt cx="3201" cy="888"/>
          </a:xfrm>
        </p:grpSpPr>
        <p:grpSp>
          <p:nvGrpSpPr>
            <p:cNvPr id="352286" name="Group 30"/>
            <p:cNvGrpSpPr>
              <a:grpSpLocks/>
            </p:cNvGrpSpPr>
            <p:nvPr/>
          </p:nvGrpSpPr>
          <p:grpSpPr bwMode="auto">
            <a:xfrm>
              <a:off x="1536" y="3552"/>
              <a:ext cx="2304" cy="528"/>
              <a:chOff x="1008" y="1632"/>
              <a:chExt cx="4032" cy="1008"/>
            </a:xfrm>
          </p:grpSpPr>
          <p:grpSp>
            <p:nvGrpSpPr>
              <p:cNvPr id="352287" name="Group 31"/>
              <p:cNvGrpSpPr>
                <a:grpSpLocks/>
              </p:cNvGrpSpPr>
              <p:nvPr/>
            </p:nvGrpSpPr>
            <p:grpSpPr bwMode="auto">
              <a:xfrm>
                <a:off x="1008" y="1632"/>
                <a:ext cx="2016" cy="1008"/>
                <a:chOff x="1008" y="1632"/>
                <a:chExt cx="2016" cy="1008"/>
              </a:xfrm>
            </p:grpSpPr>
            <p:sp>
              <p:nvSpPr>
                <p:cNvPr id="352288" name="Line 32"/>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52289" name="Line 33"/>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grpSp>
            <p:nvGrpSpPr>
              <p:cNvPr id="352290" name="Group 34"/>
              <p:cNvGrpSpPr>
                <a:grpSpLocks/>
              </p:cNvGrpSpPr>
              <p:nvPr/>
            </p:nvGrpSpPr>
            <p:grpSpPr bwMode="auto">
              <a:xfrm>
                <a:off x="3024" y="1632"/>
                <a:ext cx="2016" cy="1008"/>
                <a:chOff x="1008" y="1632"/>
                <a:chExt cx="2016" cy="1008"/>
              </a:xfrm>
            </p:grpSpPr>
            <p:sp>
              <p:nvSpPr>
                <p:cNvPr id="352291" name="Line 35"/>
                <p:cNvSpPr>
                  <a:spLocks noChangeShapeType="1"/>
                </p:cNvSpPr>
                <p:nvPr/>
              </p:nvSpPr>
              <p:spPr bwMode="auto">
                <a:xfrm flipV="1">
                  <a:off x="1008"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sp>
              <p:nvSpPr>
                <p:cNvPr id="352292" name="Line 36"/>
                <p:cNvSpPr>
                  <a:spLocks noChangeShapeType="1"/>
                </p:cNvSpPr>
                <p:nvPr/>
              </p:nvSpPr>
              <p:spPr bwMode="auto">
                <a:xfrm flipH="1" flipV="1">
                  <a:off x="2016" y="1632"/>
                  <a:ext cx="1008" cy="1008"/>
                </a:xfrm>
                <a:prstGeom prst="line">
                  <a:avLst/>
                </a:prstGeom>
                <a:noFill/>
                <a:ln w="28575" cap="rnd">
                  <a:solidFill>
                    <a:schemeClr val="tx1"/>
                  </a:solidFill>
                  <a:round/>
                  <a:headEnd/>
                  <a:tailEnd/>
                </a:ln>
                <a:effectLst/>
              </p:spPr>
              <p:txBody>
                <a:bodyPr wrap="none" anchor="ctr"/>
                <a:lstStyle/>
                <a:p>
                  <a:endParaRPr lang="en-US">
                    <a:effectLst/>
                  </a:endParaRPr>
                </a:p>
              </p:txBody>
            </p:sp>
          </p:grpSp>
        </p:grpSp>
        <p:sp>
          <p:nvSpPr>
            <p:cNvPr id="352293" name="Line 37"/>
            <p:cNvSpPr>
              <a:spLocks noChangeShapeType="1"/>
            </p:cNvSpPr>
            <p:nvPr/>
          </p:nvSpPr>
          <p:spPr bwMode="auto">
            <a:xfrm flipH="1">
              <a:off x="1143" y="4080"/>
              <a:ext cx="3201" cy="0"/>
            </a:xfrm>
            <a:prstGeom prst="line">
              <a:avLst/>
            </a:prstGeom>
            <a:noFill/>
            <a:ln w="12700">
              <a:solidFill>
                <a:schemeClr val="tx1"/>
              </a:solidFill>
              <a:round/>
              <a:headEnd type="triangle" w="med" len="med"/>
              <a:tailEnd/>
            </a:ln>
            <a:effectLst/>
          </p:spPr>
          <p:txBody>
            <a:bodyPr wrap="none" anchor="ctr"/>
            <a:lstStyle/>
            <a:p>
              <a:endParaRPr lang="en-US">
                <a:effectLst/>
              </a:endParaRPr>
            </a:p>
          </p:txBody>
        </p:sp>
        <p:sp>
          <p:nvSpPr>
            <p:cNvPr id="352294" name="Line 38"/>
            <p:cNvSpPr>
              <a:spLocks noChangeShapeType="1"/>
            </p:cNvSpPr>
            <p:nvPr/>
          </p:nvSpPr>
          <p:spPr bwMode="auto">
            <a:xfrm flipV="1">
              <a:off x="1143" y="3192"/>
              <a:ext cx="0" cy="888"/>
            </a:xfrm>
            <a:prstGeom prst="line">
              <a:avLst/>
            </a:prstGeom>
            <a:noFill/>
            <a:ln w="12700">
              <a:solidFill>
                <a:schemeClr val="tx1"/>
              </a:solidFill>
              <a:round/>
              <a:headEnd type="none" w="sm" len="sm"/>
              <a:tailEnd type="triangle" w="med" len="med"/>
            </a:ln>
            <a:effectLst/>
          </p:spPr>
          <p:txBody>
            <a:bodyPr wrap="none" anchor="ctr"/>
            <a:lstStyle/>
            <a:p>
              <a:endParaRPr lang="en-US">
                <a:effectLst/>
              </a:endParaRPr>
            </a:p>
          </p:txBody>
        </p:sp>
      </p:grpSp>
      <p:sp>
        <p:nvSpPr>
          <p:cNvPr id="352295" name="Text Box 39"/>
          <p:cNvSpPr txBox="1">
            <a:spLocks noChangeArrowheads="1"/>
          </p:cNvSpPr>
          <p:nvPr/>
        </p:nvSpPr>
        <p:spPr bwMode="auto">
          <a:xfrm>
            <a:off x="914400" y="762000"/>
            <a:ext cx="869950"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352296" name="Text Box 40"/>
          <p:cNvSpPr txBox="1">
            <a:spLocks noChangeArrowheads="1"/>
          </p:cNvSpPr>
          <p:nvPr/>
        </p:nvSpPr>
        <p:spPr bwMode="auto">
          <a:xfrm>
            <a:off x="914400" y="2747963"/>
            <a:ext cx="8699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352297" name="Text Box 41"/>
          <p:cNvSpPr txBox="1">
            <a:spLocks noChangeArrowheads="1"/>
          </p:cNvSpPr>
          <p:nvPr/>
        </p:nvSpPr>
        <p:spPr bwMode="auto">
          <a:xfrm>
            <a:off x="914400" y="4741863"/>
            <a:ext cx="8699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TBCTR</a:t>
            </a:r>
          </a:p>
        </p:txBody>
      </p:sp>
      <p:sp>
        <p:nvSpPr>
          <p:cNvPr id="352298" name="Line 42"/>
          <p:cNvSpPr>
            <a:spLocks noChangeShapeType="1"/>
          </p:cNvSpPr>
          <p:nvPr/>
        </p:nvSpPr>
        <p:spPr bwMode="auto">
          <a:xfrm>
            <a:off x="1803400" y="1477963"/>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52299" name="Line 43"/>
          <p:cNvSpPr>
            <a:spLocks noChangeShapeType="1"/>
          </p:cNvSpPr>
          <p:nvPr/>
        </p:nvSpPr>
        <p:spPr bwMode="auto">
          <a:xfrm>
            <a:off x="1819275" y="3467100"/>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52300" name="Line 44"/>
          <p:cNvSpPr>
            <a:spLocks noChangeShapeType="1"/>
          </p:cNvSpPr>
          <p:nvPr/>
        </p:nvSpPr>
        <p:spPr bwMode="auto">
          <a:xfrm>
            <a:off x="1809750" y="5443538"/>
            <a:ext cx="4810125" cy="0"/>
          </a:xfrm>
          <a:prstGeom prst="line">
            <a:avLst/>
          </a:prstGeom>
          <a:noFill/>
          <a:ln w="12700">
            <a:solidFill>
              <a:schemeClr val="tx1"/>
            </a:solidFill>
            <a:prstDash val="dash"/>
            <a:round/>
            <a:headEnd type="none" w="sm" len="sm"/>
            <a:tailEnd type="none" w="sm" len="sm"/>
          </a:ln>
          <a:effectLst/>
        </p:spPr>
        <p:txBody>
          <a:bodyPr/>
          <a:lstStyle/>
          <a:p>
            <a:endParaRPr lang="en-US">
              <a:effectLst/>
            </a:endParaRPr>
          </a:p>
        </p:txBody>
      </p:sp>
      <p:sp>
        <p:nvSpPr>
          <p:cNvPr id="352301" name="Text Box 45"/>
          <p:cNvSpPr txBox="1">
            <a:spLocks noChangeArrowheads="1"/>
          </p:cNvSpPr>
          <p:nvPr/>
        </p:nvSpPr>
        <p:spPr bwMode="auto">
          <a:xfrm>
            <a:off x="914400" y="1244600"/>
            <a:ext cx="881063"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352302" name="Text Box 46"/>
          <p:cNvSpPr txBox="1">
            <a:spLocks noChangeArrowheads="1"/>
          </p:cNvSpPr>
          <p:nvPr/>
        </p:nvSpPr>
        <p:spPr bwMode="auto">
          <a:xfrm>
            <a:off x="911225" y="3294063"/>
            <a:ext cx="881063"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352303" name="Text Box 47"/>
          <p:cNvSpPr txBox="1">
            <a:spLocks noChangeArrowheads="1"/>
          </p:cNvSpPr>
          <p:nvPr/>
        </p:nvSpPr>
        <p:spPr bwMode="auto">
          <a:xfrm>
            <a:off x="917575" y="5245100"/>
            <a:ext cx="881063"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TBPRD</a:t>
            </a:r>
          </a:p>
        </p:txBody>
      </p:sp>
      <p:sp>
        <p:nvSpPr>
          <p:cNvPr id="352304" name="Text Box 48"/>
          <p:cNvSpPr txBox="1">
            <a:spLocks noChangeArrowheads="1"/>
          </p:cNvSpPr>
          <p:nvPr/>
        </p:nvSpPr>
        <p:spPr bwMode="auto">
          <a:xfrm>
            <a:off x="3421063" y="2362200"/>
            <a:ext cx="1684337" cy="287338"/>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Up Mode</a:t>
            </a:r>
          </a:p>
        </p:txBody>
      </p:sp>
      <p:sp>
        <p:nvSpPr>
          <p:cNvPr id="352305" name="Text Box 49"/>
          <p:cNvSpPr txBox="1">
            <a:spLocks noChangeArrowheads="1"/>
          </p:cNvSpPr>
          <p:nvPr/>
        </p:nvSpPr>
        <p:spPr bwMode="auto">
          <a:xfrm>
            <a:off x="3213100" y="4335463"/>
            <a:ext cx="1966913"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Down Mode</a:t>
            </a:r>
          </a:p>
        </p:txBody>
      </p:sp>
      <p:sp>
        <p:nvSpPr>
          <p:cNvPr id="352306" name="Text Box 50"/>
          <p:cNvSpPr txBox="1">
            <a:spLocks noChangeArrowheads="1"/>
          </p:cNvSpPr>
          <p:nvPr/>
        </p:nvSpPr>
        <p:spPr bwMode="auto">
          <a:xfrm>
            <a:off x="2908300" y="6303963"/>
            <a:ext cx="2711450" cy="287337"/>
          </a:xfrm>
          <a:prstGeom prst="rect">
            <a:avLst/>
          </a:prstGeom>
          <a:noFill/>
          <a:ln w="12700">
            <a:noFill/>
            <a:miter lim="800000"/>
            <a:headEnd type="none" w="sm" len="sm"/>
            <a:tailEnd type="none" w="sm" len="sm"/>
          </a:ln>
          <a:effectLst/>
        </p:spPr>
        <p:txBody>
          <a:bodyPr wrap="none">
            <a:spAutoFit/>
          </a:bodyPr>
          <a:lstStyle/>
          <a:p>
            <a:r>
              <a:rPr lang="en-US" sz="1600">
                <a:effectLst/>
                <a:latin typeface="Arial" charset="0"/>
              </a:rPr>
              <a:t>Count Up and Down Mode</a:t>
            </a:r>
          </a:p>
        </p:txBody>
      </p:sp>
      <p:sp>
        <p:nvSpPr>
          <p:cNvPr id="352307" name="Text Box 51"/>
          <p:cNvSpPr txBox="1">
            <a:spLocks noChangeArrowheads="1"/>
          </p:cNvSpPr>
          <p:nvPr/>
        </p:nvSpPr>
        <p:spPr bwMode="auto">
          <a:xfrm>
            <a:off x="6540500" y="1638300"/>
            <a:ext cx="1517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Asymmetrical</a:t>
            </a:r>
          </a:p>
          <a:p>
            <a:pPr algn="ctr">
              <a:spcBef>
                <a:spcPct val="0"/>
              </a:spcBef>
            </a:pPr>
            <a:r>
              <a:rPr lang="en-US" sz="1600" i="1">
                <a:effectLst/>
                <a:latin typeface="Arial" charset="0"/>
              </a:rPr>
              <a:t>Waveform</a:t>
            </a:r>
          </a:p>
        </p:txBody>
      </p:sp>
      <p:sp>
        <p:nvSpPr>
          <p:cNvPr id="352308" name="Text Box 52"/>
          <p:cNvSpPr txBox="1">
            <a:spLocks noChangeArrowheads="1"/>
          </p:cNvSpPr>
          <p:nvPr/>
        </p:nvSpPr>
        <p:spPr bwMode="auto">
          <a:xfrm>
            <a:off x="6546850" y="3657600"/>
            <a:ext cx="1517650"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Asymmetrical</a:t>
            </a:r>
          </a:p>
          <a:p>
            <a:pPr algn="ctr">
              <a:spcBef>
                <a:spcPct val="0"/>
              </a:spcBef>
            </a:pPr>
            <a:r>
              <a:rPr lang="en-US" sz="1600" i="1">
                <a:effectLst/>
                <a:latin typeface="Arial" charset="0"/>
              </a:rPr>
              <a:t>Waveform</a:t>
            </a:r>
          </a:p>
        </p:txBody>
      </p:sp>
      <p:sp>
        <p:nvSpPr>
          <p:cNvPr id="352309" name="Text Box 53"/>
          <p:cNvSpPr txBox="1">
            <a:spLocks noChangeArrowheads="1"/>
          </p:cNvSpPr>
          <p:nvPr/>
        </p:nvSpPr>
        <p:spPr bwMode="auto">
          <a:xfrm>
            <a:off x="6640513" y="5651500"/>
            <a:ext cx="1393825" cy="482600"/>
          </a:xfrm>
          <a:prstGeom prst="rect">
            <a:avLst/>
          </a:prstGeom>
          <a:noFill/>
          <a:ln w="12700">
            <a:noFill/>
            <a:miter lim="800000"/>
            <a:headEnd type="none" w="sm" len="sm"/>
            <a:tailEnd type="none" w="sm" len="sm"/>
          </a:ln>
          <a:effectLst/>
        </p:spPr>
        <p:txBody>
          <a:bodyPr wrap="none">
            <a:spAutoFit/>
          </a:bodyPr>
          <a:lstStyle/>
          <a:p>
            <a:pPr algn="ctr">
              <a:spcBef>
                <a:spcPct val="0"/>
              </a:spcBef>
            </a:pPr>
            <a:r>
              <a:rPr lang="en-US" sz="1600" i="1">
                <a:effectLst/>
                <a:latin typeface="Arial" charset="0"/>
              </a:rPr>
              <a:t>Symmetrical</a:t>
            </a:r>
          </a:p>
          <a:p>
            <a:pPr algn="ctr">
              <a:spcBef>
                <a:spcPct val="0"/>
              </a:spcBef>
            </a:pPr>
            <a:r>
              <a:rPr lang="en-US" sz="1600" i="1">
                <a:effectLst/>
                <a:latin typeface="Arial" charset="0"/>
              </a:rPr>
              <a:t>Waveform</a:t>
            </a:r>
          </a:p>
        </p:txBody>
      </p:sp>
    </p:spTree>
    <p:custDataLst>
      <p:tags r:id="rId1"/>
    </p:custDataLst>
    <p:extLst>
      <p:ext uri="{BB962C8B-B14F-4D97-AF65-F5344CB8AC3E}">
        <p14:creationId xmlns:p14="http://schemas.microsoft.com/office/powerpoint/2010/main" val="16231342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2"/>
</p:tagLst>
</file>

<file path=ppt/tags/tag10.xml><?xml version="1.0" encoding="utf-8"?>
<p:tagLst xmlns:a="http://schemas.openxmlformats.org/drawingml/2006/main" xmlns:r="http://schemas.openxmlformats.org/officeDocument/2006/relationships" xmlns:p="http://schemas.openxmlformats.org/presentationml/2006/main">
  <p:tag name="COLORSCHEMEINDEX" val="2"/>
</p:tagLst>
</file>

<file path=ppt/tags/tag11.xml><?xml version="1.0" encoding="utf-8"?>
<p:tagLst xmlns:a="http://schemas.openxmlformats.org/drawingml/2006/main" xmlns:r="http://schemas.openxmlformats.org/officeDocument/2006/relationships" xmlns:p="http://schemas.openxmlformats.org/presentationml/2006/main">
  <p:tag name="COLORSCHEMEINDEX" val="2"/>
</p:tagLst>
</file>

<file path=ppt/tags/tag12.xml><?xml version="1.0" encoding="utf-8"?>
<p:tagLst xmlns:a="http://schemas.openxmlformats.org/drawingml/2006/main" xmlns:r="http://schemas.openxmlformats.org/officeDocument/2006/relationships" xmlns:p="http://schemas.openxmlformats.org/presentationml/2006/main">
  <p:tag name="COLORSCHEMEINDEX" val="2"/>
</p:tagLst>
</file>

<file path=ppt/tags/tag13.xml><?xml version="1.0" encoding="utf-8"?>
<p:tagLst xmlns:a="http://schemas.openxmlformats.org/drawingml/2006/main" xmlns:r="http://schemas.openxmlformats.org/officeDocument/2006/relationships" xmlns:p="http://schemas.openxmlformats.org/presentationml/2006/main">
  <p:tag name="COLORSCHEMEINDEX" val="2"/>
</p:tagLst>
</file>

<file path=ppt/tags/tag14.xml><?xml version="1.0" encoding="utf-8"?>
<p:tagLst xmlns:a="http://schemas.openxmlformats.org/drawingml/2006/main" xmlns:r="http://schemas.openxmlformats.org/officeDocument/2006/relationships" xmlns:p="http://schemas.openxmlformats.org/presentationml/2006/main">
  <p:tag name="COLORSCHEMEINDEX" val="2"/>
</p:tagLst>
</file>

<file path=ppt/tags/tag15.xml><?xml version="1.0" encoding="utf-8"?>
<p:tagLst xmlns:a="http://schemas.openxmlformats.org/drawingml/2006/main" xmlns:r="http://schemas.openxmlformats.org/officeDocument/2006/relationships" xmlns:p="http://schemas.openxmlformats.org/presentationml/2006/main">
  <p:tag name="COLORSCHEMEINDEX" val="2"/>
</p:tagLst>
</file>

<file path=ppt/tags/tag16.xml><?xml version="1.0" encoding="utf-8"?>
<p:tagLst xmlns:a="http://schemas.openxmlformats.org/drawingml/2006/main" xmlns:r="http://schemas.openxmlformats.org/officeDocument/2006/relationships" xmlns:p="http://schemas.openxmlformats.org/presentationml/2006/main">
  <p:tag name="COLORSCHEMEINDEX" val="2"/>
</p:tagLst>
</file>

<file path=ppt/tags/tag17.xml><?xml version="1.0" encoding="utf-8"?>
<p:tagLst xmlns:a="http://schemas.openxmlformats.org/drawingml/2006/main" xmlns:r="http://schemas.openxmlformats.org/officeDocument/2006/relationships" xmlns:p="http://schemas.openxmlformats.org/presentationml/2006/main">
  <p:tag name="COLORSCHEMEINDEX" val="2"/>
</p:tagLst>
</file>

<file path=ppt/tags/tag18.xml><?xml version="1.0" encoding="utf-8"?>
<p:tagLst xmlns:a="http://schemas.openxmlformats.org/drawingml/2006/main" xmlns:r="http://schemas.openxmlformats.org/officeDocument/2006/relationships" xmlns:p="http://schemas.openxmlformats.org/presentationml/2006/main">
  <p:tag name="COLORSCHEMEINDEX" val="2"/>
</p:tagLst>
</file>

<file path=ppt/tags/tag19.xml><?xml version="1.0" encoding="utf-8"?>
<p:tagLst xmlns:a="http://schemas.openxmlformats.org/drawingml/2006/main" xmlns:r="http://schemas.openxmlformats.org/officeDocument/2006/relationships" xmlns:p="http://schemas.openxmlformats.org/presentationml/2006/main">
  <p:tag name="COLORSCHEMEINDEX" val="2"/>
</p:tagLst>
</file>

<file path=ppt/tags/tag2.xml><?xml version="1.0" encoding="utf-8"?>
<p:tagLst xmlns:a="http://schemas.openxmlformats.org/drawingml/2006/main" xmlns:r="http://schemas.openxmlformats.org/officeDocument/2006/relationships" xmlns:p="http://schemas.openxmlformats.org/presentationml/2006/main">
  <p:tag name="COLORSCHEMEINDEX" val="2"/>
</p:tagLst>
</file>

<file path=ppt/tags/tag20.xml><?xml version="1.0" encoding="utf-8"?>
<p:tagLst xmlns:a="http://schemas.openxmlformats.org/drawingml/2006/main" xmlns:r="http://schemas.openxmlformats.org/officeDocument/2006/relationships" xmlns:p="http://schemas.openxmlformats.org/presentationml/2006/main">
  <p:tag name="COLORSCHEMEINDEX" val="2"/>
</p:tagLst>
</file>

<file path=ppt/tags/tag21.xml><?xml version="1.0" encoding="utf-8"?>
<p:tagLst xmlns:a="http://schemas.openxmlformats.org/drawingml/2006/main" xmlns:r="http://schemas.openxmlformats.org/officeDocument/2006/relationships" xmlns:p="http://schemas.openxmlformats.org/presentationml/2006/main">
  <p:tag name="COLORSCHEMEINDEX" val="2"/>
</p:tagLst>
</file>

<file path=ppt/tags/tag22.xml><?xml version="1.0" encoding="utf-8"?>
<p:tagLst xmlns:a="http://schemas.openxmlformats.org/drawingml/2006/main" xmlns:r="http://schemas.openxmlformats.org/officeDocument/2006/relationships" xmlns:p="http://schemas.openxmlformats.org/presentationml/2006/main">
  <p:tag name="COLORSCHEMEINDEX" val="2"/>
</p:tagLst>
</file>

<file path=ppt/tags/tag23.xml><?xml version="1.0" encoding="utf-8"?>
<p:tagLst xmlns:a="http://schemas.openxmlformats.org/drawingml/2006/main" xmlns:r="http://schemas.openxmlformats.org/officeDocument/2006/relationships" xmlns:p="http://schemas.openxmlformats.org/presentationml/2006/main">
  <p:tag name="COLORSCHEMEINDEX" val="2"/>
</p:tagLst>
</file>

<file path=ppt/tags/tag24.xml><?xml version="1.0" encoding="utf-8"?>
<p:tagLst xmlns:a="http://schemas.openxmlformats.org/drawingml/2006/main" xmlns:r="http://schemas.openxmlformats.org/officeDocument/2006/relationships" xmlns:p="http://schemas.openxmlformats.org/presentationml/2006/main">
  <p:tag name="COLORSCHEMEINDEX" val="2"/>
</p:tagLst>
</file>

<file path=ppt/tags/tag25.xml><?xml version="1.0" encoding="utf-8"?>
<p:tagLst xmlns:a="http://schemas.openxmlformats.org/drawingml/2006/main" xmlns:r="http://schemas.openxmlformats.org/officeDocument/2006/relationships" xmlns:p="http://schemas.openxmlformats.org/presentationml/2006/main">
  <p:tag name="COLORSCHEMEINDEX" val="2"/>
</p:tagLst>
</file>

<file path=ppt/tags/tag26.xml><?xml version="1.0" encoding="utf-8"?>
<p:tagLst xmlns:a="http://schemas.openxmlformats.org/drawingml/2006/main" xmlns:r="http://schemas.openxmlformats.org/officeDocument/2006/relationships" xmlns:p="http://schemas.openxmlformats.org/presentationml/2006/main">
  <p:tag name="COLORSCHEMEINDEX" val="2"/>
</p:tagLst>
</file>

<file path=ppt/tags/tag27.xml><?xml version="1.0" encoding="utf-8"?>
<p:tagLst xmlns:a="http://schemas.openxmlformats.org/drawingml/2006/main" xmlns:r="http://schemas.openxmlformats.org/officeDocument/2006/relationships" xmlns:p="http://schemas.openxmlformats.org/presentationml/2006/main">
  <p:tag name="COLORSCHEMEINDEX" val="2"/>
</p:tagLst>
</file>

<file path=ppt/tags/tag28.xml><?xml version="1.0" encoding="utf-8"?>
<p:tagLst xmlns:a="http://schemas.openxmlformats.org/drawingml/2006/main" xmlns:r="http://schemas.openxmlformats.org/officeDocument/2006/relationships" xmlns:p="http://schemas.openxmlformats.org/presentationml/2006/main">
  <p:tag name="COLORSCHEMEINDEX" val="2"/>
</p:tagLst>
</file>

<file path=ppt/tags/tag29.xml><?xml version="1.0" encoding="utf-8"?>
<p:tagLst xmlns:a="http://schemas.openxmlformats.org/drawingml/2006/main" xmlns:r="http://schemas.openxmlformats.org/officeDocument/2006/relationships" xmlns:p="http://schemas.openxmlformats.org/presentationml/2006/main">
  <p:tag name="COLORSCHEMEINDEX" val="2"/>
</p:tagLst>
</file>

<file path=ppt/tags/tag3.xml><?xml version="1.0" encoding="utf-8"?>
<p:tagLst xmlns:a="http://schemas.openxmlformats.org/drawingml/2006/main" xmlns:r="http://schemas.openxmlformats.org/officeDocument/2006/relationships" xmlns:p="http://schemas.openxmlformats.org/presentationml/2006/main">
  <p:tag name="COLORSCHEMEINDEX" val="2"/>
</p:tagLst>
</file>

<file path=ppt/tags/tag30.xml><?xml version="1.0" encoding="utf-8"?>
<p:tagLst xmlns:a="http://schemas.openxmlformats.org/drawingml/2006/main" xmlns:r="http://schemas.openxmlformats.org/officeDocument/2006/relationships" xmlns:p="http://schemas.openxmlformats.org/presentationml/2006/main">
  <p:tag name="COLORSCHEMEINDEX" val="2"/>
</p:tagLst>
</file>

<file path=ppt/tags/tag31.xml><?xml version="1.0" encoding="utf-8"?>
<p:tagLst xmlns:a="http://schemas.openxmlformats.org/drawingml/2006/main" xmlns:r="http://schemas.openxmlformats.org/officeDocument/2006/relationships" xmlns:p="http://schemas.openxmlformats.org/presentationml/2006/main">
  <p:tag name="COLORSCHEMEINDEX" val="2"/>
</p:tagLst>
</file>

<file path=ppt/tags/tag32.xml><?xml version="1.0" encoding="utf-8"?>
<p:tagLst xmlns:a="http://schemas.openxmlformats.org/drawingml/2006/main" xmlns:r="http://schemas.openxmlformats.org/officeDocument/2006/relationships" xmlns:p="http://schemas.openxmlformats.org/presentationml/2006/main">
  <p:tag name="COLORSCHEMEINDEX" val="2"/>
</p:tagLst>
</file>

<file path=ppt/tags/tag33.xml><?xml version="1.0" encoding="utf-8"?>
<p:tagLst xmlns:a="http://schemas.openxmlformats.org/drawingml/2006/main" xmlns:r="http://schemas.openxmlformats.org/officeDocument/2006/relationships" xmlns:p="http://schemas.openxmlformats.org/presentationml/2006/main">
  <p:tag name="COLORSCHEMEINDEX" val="2"/>
</p:tagLst>
</file>

<file path=ppt/tags/tag34.xml><?xml version="1.0" encoding="utf-8"?>
<p:tagLst xmlns:a="http://schemas.openxmlformats.org/drawingml/2006/main" xmlns:r="http://schemas.openxmlformats.org/officeDocument/2006/relationships" xmlns:p="http://schemas.openxmlformats.org/presentationml/2006/main">
  <p:tag name="COLORSCHEMEINDEX" val="2"/>
</p:tagLst>
</file>

<file path=ppt/tags/tag35.xml><?xml version="1.0" encoding="utf-8"?>
<p:tagLst xmlns:a="http://schemas.openxmlformats.org/drawingml/2006/main" xmlns:r="http://schemas.openxmlformats.org/officeDocument/2006/relationships" xmlns:p="http://schemas.openxmlformats.org/presentationml/2006/main">
  <p:tag name="COLORSCHEMEINDEX" val="2"/>
</p:tagLst>
</file>

<file path=ppt/tags/tag36.xml><?xml version="1.0" encoding="utf-8"?>
<p:tagLst xmlns:a="http://schemas.openxmlformats.org/drawingml/2006/main" xmlns:r="http://schemas.openxmlformats.org/officeDocument/2006/relationships" xmlns:p="http://schemas.openxmlformats.org/presentationml/2006/main">
  <p:tag name="COLORSCHEMEINDEX" val="2"/>
</p:tagLst>
</file>

<file path=ppt/tags/tag37.xml><?xml version="1.0" encoding="utf-8"?>
<p:tagLst xmlns:a="http://schemas.openxmlformats.org/drawingml/2006/main" xmlns:r="http://schemas.openxmlformats.org/officeDocument/2006/relationships" xmlns:p="http://schemas.openxmlformats.org/presentationml/2006/main">
  <p:tag name="COLORSCHEMEINDEX" val="2"/>
</p:tagLst>
</file>

<file path=ppt/tags/tag38.xml><?xml version="1.0" encoding="utf-8"?>
<p:tagLst xmlns:a="http://schemas.openxmlformats.org/drawingml/2006/main" xmlns:r="http://schemas.openxmlformats.org/officeDocument/2006/relationships" xmlns:p="http://schemas.openxmlformats.org/presentationml/2006/main">
  <p:tag name="COLORSCHEMEINDEX" val="2"/>
</p:tagLst>
</file>

<file path=ppt/tags/tag4.xml><?xml version="1.0" encoding="utf-8"?>
<p:tagLst xmlns:a="http://schemas.openxmlformats.org/drawingml/2006/main" xmlns:r="http://schemas.openxmlformats.org/officeDocument/2006/relationships" xmlns:p="http://schemas.openxmlformats.org/presentationml/2006/main">
  <p:tag name="COLORSCHEMEINDEX" val="2"/>
</p:tagLst>
</file>

<file path=ppt/tags/tag5.xml><?xml version="1.0" encoding="utf-8"?>
<p:tagLst xmlns:a="http://schemas.openxmlformats.org/drawingml/2006/main" xmlns:r="http://schemas.openxmlformats.org/officeDocument/2006/relationships" xmlns:p="http://schemas.openxmlformats.org/presentationml/2006/main">
  <p:tag name="COLORSCHEMEINDEX" val="2"/>
</p:tagLst>
</file>

<file path=ppt/tags/tag6.xml><?xml version="1.0" encoding="utf-8"?>
<p:tagLst xmlns:a="http://schemas.openxmlformats.org/drawingml/2006/main" xmlns:r="http://schemas.openxmlformats.org/officeDocument/2006/relationships" xmlns:p="http://schemas.openxmlformats.org/presentationml/2006/main">
  <p:tag name="COLORSCHEMEINDEX" val="2"/>
</p:tagLst>
</file>

<file path=ppt/tags/tag7.xml><?xml version="1.0" encoding="utf-8"?>
<p:tagLst xmlns:a="http://schemas.openxmlformats.org/drawingml/2006/main" xmlns:r="http://schemas.openxmlformats.org/officeDocument/2006/relationships" xmlns:p="http://schemas.openxmlformats.org/presentationml/2006/main">
  <p:tag name="COLORSCHEMEINDEX" val="2"/>
</p:tagLst>
</file>

<file path=ppt/tags/tag8.xml><?xml version="1.0" encoding="utf-8"?>
<p:tagLst xmlns:a="http://schemas.openxmlformats.org/drawingml/2006/main" xmlns:r="http://schemas.openxmlformats.org/officeDocument/2006/relationships" xmlns:p="http://schemas.openxmlformats.org/presentationml/2006/main">
  <p:tag name="COLORSCHEMEINDEX" val="2"/>
</p:tagLst>
</file>

<file path=ppt/tags/tag9.xml><?xml version="1.0" encoding="utf-8"?>
<p:tagLst xmlns:a="http://schemas.openxmlformats.org/drawingml/2006/main" xmlns:r="http://schemas.openxmlformats.org/officeDocument/2006/relationships" xmlns:p="http://schemas.openxmlformats.org/presentationml/2006/main">
  <p:tag name="COLORSCHEMEINDEX" val="2"/>
</p:tagLst>
</file>

<file path=ppt/theme/theme1.xml><?xml version="1.0" encoding="utf-8"?>
<a:theme xmlns:a="http://schemas.openxmlformats.org/drawingml/2006/main" name="ttoTheme">
  <a:themeElements>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clrMap bg1="lt1" tx1="dk1" bg2="lt2" tx2="dk2" accent1="accent1" accent2="accent2" accent3="accent3" accent4="accent4" accent5="accent5" accent6="accent6" hlink="hlink" folHlink="folHlink"/>
    </a:extraClrScheme>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
      <a:clrScheme name="tto 8">
        <a:dk1>
          <a:srgbClr val="FFFFFF"/>
        </a:dk1>
        <a:lt1>
          <a:srgbClr val="000000"/>
        </a:lt1>
        <a:dk2>
          <a:srgbClr val="FFFFFF"/>
        </a:dk2>
        <a:lt2>
          <a:srgbClr val="FF0000"/>
        </a:lt2>
        <a:accent1>
          <a:srgbClr val="00CCFF"/>
        </a:accent1>
        <a:accent2>
          <a:srgbClr val="CC9900"/>
        </a:accent2>
        <a:accent3>
          <a:srgbClr val="00CC66"/>
        </a:accent3>
        <a:accent4>
          <a:srgbClr val="FFFF99"/>
        </a:accent4>
        <a:accent5>
          <a:srgbClr val="FF99CC"/>
        </a:accent5>
        <a:accent6>
          <a:srgbClr val="000000"/>
        </a:accent6>
        <a:hlink>
          <a:srgbClr val="00CC66"/>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17900</TotalTime>
  <Pages>46</Pages>
  <Words>3921</Words>
  <Application>Microsoft Office PowerPoint</Application>
  <PresentationFormat>On-screen Show (4:3)</PresentationFormat>
  <Paragraphs>1508</Paragraphs>
  <Slides>64</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ttoTheme</vt:lpstr>
      <vt:lpstr>Visio</vt:lpstr>
      <vt:lpstr>Control Peripherals</vt:lpstr>
      <vt:lpstr>Module Objectives</vt:lpstr>
      <vt:lpstr>What is Pulse Width Modulation? </vt:lpstr>
      <vt:lpstr>Why use PWM with Power Switching Devices?</vt:lpstr>
      <vt:lpstr>ePWM Module Signals and Connections</vt:lpstr>
      <vt:lpstr>ePWM Synchronization Scheme</vt:lpstr>
      <vt:lpstr>ePWM Block Diagram</vt:lpstr>
      <vt:lpstr>ePWM Time-Base Sub-Module</vt:lpstr>
      <vt:lpstr>Time-Base Count Modes</vt:lpstr>
      <vt:lpstr>ePWM Phase Synchronization Example</vt:lpstr>
      <vt:lpstr>Time-Base Functional Diagram</vt:lpstr>
      <vt:lpstr>Time-Base Driverlib Functions</vt:lpstr>
      <vt:lpstr>ePWM Counter Compare Sub-Module</vt:lpstr>
      <vt:lpstr>Counter Compare Event Waveforms</vt:lpstr>
      <vt:lpstr>Counter Compare Functional Diagram</vt:lpstr>
      <vt:lpstr>Counter Compare Driverlib Functions</vt:lpstr>
      <vt:lpstr>ePWM Action Qualifier Sub-Module</vt:lpstr>
      <vt:lpstr>ePWM Action Qualifier Actions for EPWMA and EPWMB</vt:lpstr>
      <vt:lpstr>Count Up Asymmetric Waveform with Independent Modulation on EPWMA / B</vt:lpstr>
      <vt:lpstr>Count Up Asymmetric Waveform with Independent Modulation on EPWMA</vt:lpstr>
      <vt:lpstr>Count Up-Down Symmetric Waveform with Independent Modulation on EPWMA / B</vt:lpstr>
      <vt:lpstr>Count Up-Down Symmetric Waveform with Independent Modulation on EPWMA</vt:lpstr>
      <vt:lpstr>Action Qualifier Driverlib Functions</vt:lpstr>
      <vt:lpstr>Action Qualifier Driverlib Functions</vt:lpstr>
      <vt:lpstr>Action Qualifier Driverlib Functions</vt:lpstr>
      <vt:lpstr>Symmetric PWM Computation Example</vt:lpstr>
      <vt:lpstr>Asymmetric PWM Computation Example</vt:lpstr>
      <vt:lpstr>ePWM Dead-Band Sub-Module</vt:lpstr>
      <vt:lpstr>Motivation for Dead-Band</vt:lpstr>
      <vt:lpstr>Dead-Band Block Diagram</vt:lpstr>
      <vt:lpstr>ePWM Chopper Sub-Module</vt:lpstr>
      <vt:lpstr>Purpose of the PWM Chopper</vt:lpstr>
      <vt:lpstr>Chopper Waveform</vt:lpstr>
      <vt:lpstr>ePWM Trip-Zone and Digital Compare Sub-Modules</vt:lpstr>
      <vt:lpstr>Trip-Zone Features</vt:lpstr>
      <vt:lpstr>Trip-Zone Sub-Module Control Logic</vt:lpstr>
      <vt:lpstr>Trip-Zone Driverlib Functions</vt:lpstr>
      <vt:lpstr>Digital Compare Trip Inputs</vt:lpstr>
      <vt:lpstr>ePWM X-BAR</vt:lpstr>
      <vt:lpstr>ePWM X-Bar Architecture</vt:lpstr>
      <vt:lpstr>Purpose of the Digital Compare Sub-Module</vt:lpstr>
      <vt:lpstr>Digital Compare Sub-Module Signals</vt:lpstr>
      <vt:lpstr>Digital Compare Events</vt:lpstr>
      <vt:lpstr>Digital Compare Driverlib Functions</vt:lpstr>
      <vt:lpstr>Digital Compare Driverlib Functions</vt:lpstr>
      <vt:lpstr>ePWM Event-Trigger Sub-Module</vt:lpstr>
      <vt:lpstr>Event-Trigger Interrupts and SOC</vt:lpstr>
      <vt:lpstr>Event-Trigger Driverlib Functions</vt:lpstr>
      <vt:lpstr>Event-Trigger Driverlib Functions</vt:lpstr>
      <vt:lpstr>High-Resolution PWM (HRPWM)</vt:lpstr>
      <vt:lpstr>Capture Module (eCAP)</vt:lpstr>
      <vt:lpstr>eCAP Module Block Diagram – Capture Mode</vt:lpstr>
      <vt:lpstr>eCAP Module Block Diagram – APWM Mode </vt:lpstr>
      <vt:lpstr>eCAP Driverlib Function</vt:lpstr>
      <vt:lpstr>eCAP Driverlib Function</vt:lpstr>
      <vt:lpstr>What is an Incremental Quadrature Encoder?</vt:lpstr>
      <vt:lpstr>How is Position Determined from Quadrature Signals?</vt:lpstr>
      <vt:lpstr>eQEP Module Block Diagram</vt:lpstr>
      <vt:lpstr>eQEP Module Connections</vt:lpstr>
      <vt:lpstr>Sigma Delta Filter Module (SDFM)</vt:lpstr>
      <vt:lpstr>SDFM Block Diagram</vt:lpstr>
      <vt:lpstr>Isolated Phase Current-Sense Example </vt:lpstr>
      <vt:lpstr>Lab 7: Control Peripherals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Peripherals</dc:title>
  <dc:subject>C2000</dc:subject>
  <dc:creator>TTO</dc:creator>
  <cp:keywords>7</cp:keywords>
  <cp:lastModifiedBy>Schachter, Ken</cp:lastModifiedBy>
  <cp:revision>1717</cp:revision>
  <cp:lastPrinted>1998-06-11T00:11:46Z</cp:lastPrinted>
  <dcterms:created xsi:type="dcterms:W3CDTF">1996-11-07T12:22:24Z</dcterms:created>
  <dcterms:modified xsi:type="dcterms:W3CDTF">2019-06-21T18:18:05Z</dcterms:modified>
</cp:coreProperties>
</file>