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4" r:id="rId1"/>
  </p:sldMasterIdLst>
  <p:notesMasterIdLst>
    <p:notesMasterId r:id="rId24"/>
  </p:notesMasterIdLst>
  <p:handoutMasterIdLst>
    <p:handoutMasterId r:id="rId25"/>
  </p:handoutMasterIdLst>
  <p:sldIdLst>
    <p:sldId id="378" r:id="rId2"/>
    <p:sldId id="382" r:id="rId3"/>
    <p:sldId id="413" r:id="rId4"/>
    <p:sldId id="416" r:id="rId5"/>
    <p:sldId id="417" r:id="rId6"/>
    <p:sldId id="421" r:id="rId7"/>
    <p:sldId id="418" r:id="rId8"/>
    <p:sldId id="441" r:id="rId9"/>
    <p:sldId id="425" r:id="rId10"/>
    <p:sldId id="426" r:id="rId11"/>
    <p:sldId id="427" r:id="rId12"/>
    <p:sldId id="437" r:id="rId13"/>
    <p:sldId id="442" r:id="rId14"/>
    <p:sldId id="414" r:id="rId15"/>
    <p:sldId id="440" r:id="rId16"/>
    <p:sldId id="419" r:id="rId17"/>
    <p:sldId id="428" r:id="rId18"/>
    <p:sldId id="447" r:id="rId19"/>
    <p:sldId id="448" r:id="rId20"/>
    <p:sldId id="449" r:id="rId21"/>
    <p:sldId id="435" r:id="rId22"/>
    <p:sldId id="408" r:id="rId2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8"/>
    <a:srgbClr val="CECECE"/>
    <a:srgbClr val="EAEC5E"/>
    <a:srgbClr val="FC0128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 autoAdjust="0"/>
  </p:normalViewPr>
  <p:slideViewPr>
    <p:cSldViewPr>
      <p:cViewPr varScale="1">
        <p:scale>
          <a:sx n="90" d="100"/>
          <a:sy n="90" d="100"/>
        </p:scale>
        <p:origin x="-1210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697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18663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996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/>
              <a:t>Direct Memory Access Controller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</p:spPr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Binning Example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7391400" y="16764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7391400" y="19812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7391400" y="22860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7391400" y="25908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7391400" y="28956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auto">
          <a:xfrm>
            <a:off x="7391400" y="32004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55" name="Rectangle 11"/>
          <p:cNvSpPr>
            <a:spLocks noChangeArrowheads="1"/>
          </p:cNvSpPr>
          <p:nvPr/>
        </p:nvSpPr>
        <p:spPr bwMode="auto">
          <a:xfrm>
            <a:off x="7391400" y="35052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56" name="Rectangle 12"/>
          <p:cNvSpPr>
            <a:spLocks noChangeArrowheads="1"/>
          </p:cNvSpPr>
          <p:nvPr/>
        </p:nvSpPr>
        <p:spPr bwMode="auto">
          <a:xfrm>
            <a:off x="7391400" y="38100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57" name="Rectangle 13"/>
          <p:cNvSpPr>
            <a:spLocks noChangeArrowheads="1"/>
          </p:cNvSpPr>
          <p:nvPr/>
        </p:nvSpPr>
        <p:spPr bwMode="auto">
          <a:xfrm>
            <a:off x="7391400" y="41148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7391400" y="44196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7391400" y="47244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60" name="Rectangle 16"/>
          <p:cNvSpPr>
            <a:spLocks noChangeArrowheads="1"/>
          </p:cNvSpPr>
          <p:nvPr/>
        </p:nvSpPr>
        <p:spPr bwMode="auto">
          <a:xfrm>
            <a:off x="7391400" y="50292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61" name="Rectangle 17"/>
          <p:cNvSpPr>
            <a:spLocks noChangeArrowheads="1"/>
          </p:cNvSpPr>
          <p:nvPr/>
        </p:nvSpPr>
        <p:spPr bwMode="auto">
          <a:xfrm>
            <a:off x="7391400" y="53340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62" name="Rectangle 18"/>
          <p:cNvSpPr>
            <a:spLocks noChangeArrowheads="1"/>
          </p:cNvSpPr>
          <p:nvPr/>
        </p:nvSpPr>
        <p:spPr bwMode="auto">
          <a:xfrm>
            <a:off x="7391400" y="56388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63" name="Rectangle 19"/>
          <p:cNvSpPr>
            <a:spLocks noChangeArrowheads="1"/>
          </p:cNvSpPr>
          <p:nvPr/>
        </p:nvSpPr>
        <p:spPr bwMode="auto">
          <a:xfrm>
            <a:off x="7391400" y="59436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64" name="Rectangle 20"/>
          <p:cNvSpPr>
            <a:spLocks noChangeArrowheads="1"/>
          </p:cNvSpPr>
          <p:nvPr/>
        </p:nvSpPr>
        <p:spPr bwMode="auto">
          <a:xfrm>
            <a:off x="3809858" y="32004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65" name="Rectangle 21"/>
          <p:cNvSpPr>
            <a:spLocks noChangeArrowheads="1"/>
          </p:cNvSpPr>
          <p:nvPr/>
        </p:nvSpPr>
        <p:spPr bwMode="auto">
          <a:xfrm>
            <a:off x="3810000" y="35052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66" name="Rectangle 22"/>
          <p:cNvSpPr>
            <a:spLocks noChangeArrowheads="1"/>
          </p:cNvSpPr>
          <p:nvPr/>
        </p:nvSpPr>
        <p:spPr bwMode="auto">
          <a:xfrm>
            <a:off x="3810000" y="38100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67" name="Rectangle 23"/>
          <p:cNvSpPr>
            <a:spLocks noChangeArrowheads="1"/>
          </p:cNvSpPr>
          <p:nvPr/>
        </p:nvSpPr>
        <p:spPr bwMode="auto">
          <a:xfrm>
            <a:off x="3810000" y="41148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68" name="Rectangle 24"/>
          <p:cNvSpPr>
            <a:spLocks noChangeArrowheads="1"/>
          </p:cNvSpPr>
          <p:nvPr/>
        </p:nvSpPr>
        <p:spPr bwMode="auto">
          <a:xfrm>
            <a:off x="3810000" y="4419600"/>
            <a:ext cx="609600" cy="304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600" b="0">
              <a:latin typeface="Arial" charset="0"/>
            </a:endParaRPr>
          </a:p>
        </p:txBody>
      </p:sp>
      <p:sp>
        <p:nvSpPr>
          <p:cNvPr id="313369" name="Text Box 25"/>
          <p:cNvSpPr txBox="1">
            <a:spLocks noChangeArrowheads="1"/>
          </p:cNvSpPr>
          <p:nvPr/>
        </p:nvSpPr>
        <p:spPr bwMode="auto">
          <a:xfrm>
            <a:off x="2295525" y="2057400"/>
            <a:ext cx="28829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u="sng" dirty="0" smtClean="0">
                <a:latin typeface="Arial" charset="0"/>
              </a:rPr>
              <a:t>ADCA Results</a:t>
            </a:r>
            <a:endParaRPr lang="en-US" sz="1600" b="0" u="sng" dirty="0">
              <a:latin typeface="Arial" charset="0"/>
            </a:endParaRPr>
          </a:p>
        </p:txBody>
      </p:sp>
      <p:sp>
        <p:nvSpPr>
          <p:cNvPr id="313370" name="Text Box 26"/>
          <p:cNvSpPr txBox="1">
            <a:spLocks noChangeArrowheads="1"/>
          </p:cNvSpPr>
          <p:nvPr/>
        </p:nvSpPr>
        <p:spPr bwMode="auto">
          <a:xfrm>
            <a:off x="7086600" y="1219200"/>
            <a:ext cx="12192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u="sng" dirty="0" smtClean="0">
                <a:latin typeface="Arial" charset="0"/>
              </a:rPr>
              <a:t>GS1 RAM</a:t>
            </a:r>
            <a:endParaRPr lang="en-US" sz="1600" b="0" u="sng" dirty="0">
              <a:latin typeface="Arial" charset="0"/>
            </a:endParaRPr>
          </a:p>
        </p:txBody>
      </p:sp>
      <p:sp>
        <p:nvSpPr>
          <p:cNvPr id="313371" name="Rectangle 27"/>
          <p:cNvSpPr>
            <a:spLocks noChangeArrowheads="1"/>
          </p:cNvSpPr>
          <p:nvPr/>
        </p:nvSpPr>
        <p:spPr bwMode="auto">
          <a:xfrm>
            <a:off x="3810000" y="3200400"/>
            <a:ext cx="609600" cy="3048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CH0</a:t>
            </a:r>
          </a:p>
        </p:txBody>
      </p:sp>
      <p:sp>
        <p:nvSpPr>
          <p:cNvPr id="313372" name="Rectangle 28"/>
          <p:cNvSpPr>
            <a:spLocks noChangeArrowheads="1"/>
          </p:cNvSpPr>
          <p:nvPr/>
        </p:nvSpPr>
        <p:spPr bwMode="auto">
          <a:xfrm>
            <a:off x="3810000" y="3505200"/>
            <a:ext cx="609600" cy="3048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CH1</a:t>
            </a:r>
          </a:p>
        </p:txBody>
      </p:sp>
      <p:sp>
        <p:nvSpPr>
          <p:cNvPr id="313373" name="Rectangle 29"/>
          <p:cNvSpPr>
            <a:spLocks noChangeArrowheads="1"/>
          </p:cNvSpPr>
          <p:nvPr/>
        </p:nvSpPr>
        <p:spPr bwMode="auto">
          <a:xfrm>
            <a:off x="3810000" y="3810000"/>
            <a:ext cx="609600" cy="3048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CH2</a:t>
            </a:r>
          </a:p>
        </p:txBody>
      </p:sp>
      <p:sp>
        <p:nvSpPr>
          <p:cNvPr id="313374" name="Rectangle 30"/>
          <p:cNvSpPr>
            <a:spLocks noChangeArrowheads="1"/>
          </p:cNvSpPr>
          <p:nvPr/>
        </p:nvSpPr>
        <p:spPr bwMode="auto">
          <a:xfrm>
            <a:off x="3810000" y="4114800"/>
            <a:ext cx="609600" cy="3048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CH3</a:t>
            </a:r>
          </a:p>
        </p:txBody>
      </p:sp>
      <p:sp>
        <p:nvSpPr>
          <p:cNvPr id="313375" name="Rectangle 31"/>
          <p:cNvSpPr>
            <a:spLocks noChangeArrowheads="1"/>
          </p:cNvSpPr>
          <p:nvPr/>
        </p:nvSpPr>
        <p:spPr bwMode="auto">
          <a:xfrm>
            <a:off x="3810000" y="4419600"/>
            <a:ext cx="609600" cy="3048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CH4</a:t>
            </a:r>
          </a:p>
        </p:txBody>
      </p:sp>
      <p:sp>
        <p:nvSpPr>
          <p:cNvPr id="313376" name="Text Box 32"/>
          <p:cNvSpPr txBox="1">
            <a:spLocks noChangeArrowheads="1"/>
          </p:cNvSpPr>
          <p:nvPr/>
        </p:nvSpPr>
        <p:spPr bwMode="auto">
          <a:xfrm>
            <a:off x="2819400" y="3200400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0x0B00</a:t>
            </a:r>
          </a:p>
        </p:txBody>
      </p:sp>
      <p:sp>
        <p:nvSpPr>
          <p:cNvPr id="313377" name="Rectangle 33"/>
          <p:cNvSpPr>
            <a:spLocks noChangeArrowheads="1"/>
          </p:cNvSpPr>
          <p:nvPr/>
        </p:nvSpPr>
        <p:spPr bwMode="auto">
          <a:xfrm>
            <a:off x="3809858" y="3200400"/>
            <a:ext cx="609600" cy="3048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CH0</a:t>
            </a:r>
          </a:p>
        </p:txBody>
      </p:sp>
      <p:sp>
        <p:nvSpPr>
          <p:cNvPr id="313378" name="Rectangle 34"/>
          <p:cNvSpPr>
            <a:spLocks noChangeArrowheads="1"/>
          </p:cNvSpPr>
          <p:nvPr/>
        </p:nvSpPr>
        <p:spPr bwMode="auto">
          <a:xfrm>
            <a:off x="3810000" y="3505200"/>
            <a:ext cx="609600" cy="3048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CH1</a:t>
            </a:r>
          </a:p>
        </p:txBody>
      </p:sp>
      <p:sp>
        <p:nvSpPr>
          <p:cNvPr id="313379" name="Rectangle 35"/>
          <p:cNvSpPr>
            <a:spLocks noChangeArrowheads="1"/>
          </p:cNvSpPr>
          <p:nvPr/>
        </p:nvSpPr>
        <p:spPr bwMode="auto">
          <a:xfrm>
            <a:off x="3810000" y="3810000"/>
            <a:ext cx="609600" cy="3048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CH2</a:t>
            </a:r>
          </a:p>
        </p:txBody>
      </p:sp>
      <p:sp>
        <p:nvSpPr>
          <p:cNvPr id="313380" name="Rectangle 36"/>
          <p:cNvSpPr>
            <a:spLocks noChangeArrowheads="1"/>
          </p:cNvSpPr>
          <p:nvPr/>
        </p:nvSpPr>
        <p:spPr bwMode="auto">
          <a:xfrm>
            <a:off x="3810000" y="4114800"/>
            <a:ext cx="609600" cy="3048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CH3</a:t>
            </a:r>
          </a:p>
        </p:txBody>
      </p:sp>
      <p:sp>
        <p:nvSpPr>
          <p:cNvPr id="313381" name="Rectangle 37"/>
          <p:cNvSpPr>
            <a:spLocks noChangeArrowheads="1"/>
          </p:cNvSpPr>
          <p:nvPr/>
        </p:nvSpPr>
        <p:spPr bwMode="auto">
          <a:xfrm>
            <a:off x="3810000" y="4419600"/>
            <a:ext cx="609600" cy="3048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CH4</a:t>
            </a:r>
          </a:p>
        </p:txBody>
      </p:sp>
      <p:sp>
        <p:nvSpPr>
          <p:cNvPr id="313382" name="Rectangle 38"/>
          <p:cNvSpPr>
            <a:spLocks noChangeArrowheads="1"/>
          </p:cNvSpPr>
          <p:nvPr/>
        </p:nvSpPr>
        <p:spPr bwMode="auto">
          <a:xfrm>
            <a:off x="3809858" y="3200400"/>
            <a:ext cx="609600" cy="3048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 dirty="0">
                <a:latin typeface="Arial" charset="0"/>
              </a:rPr>
              <a:t>CH0</a:t>
            </a:r>
          </a:p>
        </p:txBody>
      </p:sp>
      <p:sp>
        <p:nvSpPr>
          <p:cNvPr id="313383" name="Rectangle 39"/>
          <p:cNvSpPr>
            <a:spLocks noChangeArrowheads="1"/>
          </p:cNvSpPr>
          <p:nvPr/>
        </p:nvSpPr>
        <p:spPr bwMode="auto">
          <a:xfrm>
            <a:off x="3810000" y="3505200"/>
            <a:ext cx="609600" cy="3048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CH1</a:t>
            </a:r>
          </a:p>
        </p:txBody>
      </p:sp>
      <p:sp>
        <p:nvSpPr>
          <p:cNvPr id="313384" name="Rectangle 40"/>
          <p:cNvSpPr>
            <a:spLocks noChangeArrowheads="1"/>
          </p:cNvSpPr>
          <p:nvPr/>
        </p:nvSpPr>
        <p:spPr bwMode="auto">
          <a:xfrm>
            <a:off x="3810000" y="3810000"/>
            <a:ext cx="609600" cy="3048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CH2</a:t>
            </a:r>
          </a:p>
        </p:txBody>
      </p:sp>
      <p:sp>
        <p:nvSpPr>
          <p:cNvPr id="313385" name="Rectangle 41"/>
          <p:cNvSpPr>
            <a:spLocks noChangeArrowheads="1"/>
          </p:cNvSpPr>
          <p:nvPr/>
        </p:nvSpPr>
        <p:spPr bwMode="auto">
          <a:xfrm>
            <a:off x="3810000" y="4114800"/>
            <a:ext cx="609600" cy="3048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CH3</a:t>
            </a:r>
          </a:p>
        </p:txBody>
      </p:sp>
      <p:sp>
        <p:nvSpPr>
          <p:cNvPr id="313386" name="Rectangle 42"/>
          <p:cNvSpPr>
            <a:spLocks noChangeArrowheads="1"/>
          </p:cNvSpPr>
          <p:nvPr/>
        </p:nvSpPr>
        <p:spPr bwMode="auto">
          <a:xfrm>
            <a:off x="3810000" y="4419600"/>
            <a:ext cx="609600" cy="3048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CH4</a:t>
            </a:r>
          </a:p>
        </p:txBody>
      </p:sp>
      <p:sp>
        <p:nvSpPr>
          <p:cNvPr id="313387" name="Text Box 43"/>
          <p:cNvSpPr txBox="1">
            <a:spLocks noChangeArrowheads="1"/>
          </p:cNvSpPr>
          <p:nvPr/>
        </p:nvSpPr>
        <p:spPr bwMode="auto">
          <a:xfrm>
            <a:off x="2438400" y="2590800"/>
            <a:ext cx="2590800" cy="336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1</a:t>
            </a:r>
            <a:r>
              <a:rPr lang="en-US" sz="1600" b="0" baseline="30000">
                <a:latin typeface="Arial" charset="0"/>
              </a:rPr>
              <a:t>st</a:t>
            </a:r>
            <a:r>
              <a:rPr lang="en-US" sz="1600" b="0">
                <a:latin typeface="Arial" charset="0"/>
              </a:rPr>
              <a:t> Conversion Sequence</a:t>
            </a:r>
          </a:p>
        </p:txBody>
      </p:sp>
      <p:sp>
        <p:nvSpPr>
          <p:cNvPr id="313388" name="Text Box 44"/>
          <p:cNvSpPr txBox="1">
            <a:spLocks noChangeArrowheads="1"/>
          </p:cNvSpPr>
          <p:nvPr/>
        </p:nvSpPr>
        <p:spPr bwMode="auto">
          <a:xfrm>
            <a:off x="8043863" y="16764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0xF000</a:t>
            </a:r>
          </a:p>
        </p:txBody>
      </p:sp>
      <p:sp>
        <p:nvSpPr>
          <p:cNvPr id="313389" name="Text Box 45"/>
          <p:cNvSpPr txBox="1">
            <a:spLocks noChangeArrowheads="1"/>
          </p:cNvSpPr>
          <p:nvPr/>
        </p:nvSpPr>
        <p:spPr bwMode="auto">
          <a:xfrm>
            <a:off x="8043863" y="25908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0xF003</a:t>
            </a:r>
          </a:p>
        </p:txBody>
      </p:sp>
      <p:sp>
        <p:nvSpPr>
          <p:cNvPr id="313390" name="Text Box 46"/>
          <p:cNvSpPr txBox="1">
            <a:spLocks noChangeArrowheads="1"/>
          </p:cNvSpPr>
          <p:nvPr/>
        </p:nvSpPr>
        <p:spPr bwMode="auto">
          <a:xfrm>
            <a:off x="8043863" y="35052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0xF006</a:t>
            </a:r>
          </a:p>
        </p:txBody>
      </p:sp>
      <p:sp>
        <p:nvSpPr>
          <p:cNvPr id="313391" name="Text Box 47"/>
          <p:cNvSpPr txBox="1">
            <a:spLocks noChangeArrowheads="1"/>
          </p:cNvSpPr>
          <p:nvPr/>
        </p:nvSpPr>
        <p:spPr bwMode="auto">
          <a:xfrm>
            <a:off x="8043863" y="44196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0xF009</a:t>
            </a:r>
          </a:p>
        </p:txBody>
      </p:sp>
      <p:sp>
        <p:nvSpPr>
          <p:cNvPr id="313392" name="Text Box 48"/>
          <p:cNvSpPr txBox="1">
            <a:spLocks noChangeArrowheads="1"/>
          </p:cNvSpPr>
          <p:nvPr/>
        </p:nvSpPr>
        <p:spPr bwMode="auto">
          <a:xfrm>
            <a:off x="8043863" y="53340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0xF00C</a:t>
            </a:r>
          </a:p>
        </p:txBody>
      </p:sp>
      <p:sp>
        <p:nvSpPr>
          <p:cNvPr id="313393" name="Text Box 49"/>
          <p:cNvSpPr txBox="1">
            <a:spLocks noChangeArrowheads="1"/>
          </p:cNvSpPr>
          <p:nvPr/>
        </p:nvSpPr>
        <p:spPr bwMode="auto">
          <a:xfrm>
            <a:off x="2819400" y="3505200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0x0B01</a:t>
            </a:r>
          </a:p>
        </p:txBody>
      </p:sp>
      <p:sp>
        <p:nvSpPr>
          <p:cNvPr id="313394" name="Text Box 50"/>
          <p:cNvSpPr txBox="1">
            <a:spLocks noChangeArrowheads="1"/>
          </p:cNvSpPr>
          <p:nvPr/>
        </p:nvSpPr>
        <p:spPr bwMode="auto">
          <a:xfrm>
            <a:off x="2819400" y="3810000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0x0B02</a:t>
            </a:r>
          </a:p>
        </p:txBody>
      </p:sp>
      <p:sp>
        <p:nvSpPr>
          <p:cNvPr id="313395" name="Text Box 51"/>
          <p:cNvSpPr txBox="1">
            <a:spLocks noChangeArrowheads="1"/>
          </p:cNvSpPr>
          <p:nvPr/>
        </p:nvSpPr>
        <p:spPr bwMode="auto">
          <a:xfrm>
            <a:off x="2819400" y="4114800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0x0B03</a:t>
            </a:r>
          </a:p>
        </p:txBody>
      </p:sp>
      <p:sp>
        <p:nvSpPr>
          <p:cNvPr id="313396" name="Text Box 52"/>
          <p:cNvSpPr txBox="1">
            <a:spLocks noChangeArrowheads="1"/>
          </p:cNvSpPr>
          <p:nvPr/>
        </p:nvSpPr>
        <p:spPr bwMode="auto">
          <a:xfrm>
            <a:off x="2819400" y="4419600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0x0B04</a:t>
            </a:r>
          </a:p>
        </p:txBody>
      </p:sp>
      <p:sp>
        <p:nvSpPr>
          <p:cNvPr id="313398" name="Text Box 54"/>
          <p:cNvSpPr txBox="1">
            <a:spLocks noChangeArrowheads="1"/>
          </p:cNvSpPr>
          <p:nvPr/>
        </p:nvSpPr>
        <p:spPr bwMode="auto">
          <a:xfrm>
            <a:off x="8043863" y="19812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0xF001</a:t>
            </a:r>
          </a:p>
        </p:txBody>
      </p:sp>
      <p:sp>
        <p:nvSpPr>
          <p:cNvPr id="313399" name="Text Box 55"/>
          <p:cNvSpPr txBox="1">
            <a:spLocks noChangeArrowheads="1"/>
          </p:cNvSpPr>
          <p:nvPr/>
        </p:nvSpPr>
        <p:spPr bwMode="auto">
          <a:xfrm>
            <a:off x="8043863" y="28956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0xF004</a:t>
            </a:r>
          </a:p>
        </p:txBody>
      </p:sp>
      <p:sp>
        <p:nvSpPr>
          <p:cNvPr id="313400" name="Text Box 56"/>
          <p:cNvSpPr txBox="1">
            <a:spLocks noChangeArrowheads="1"/>
          </p:cNvSpPr>
          <p:nvPr/>
        </p:nvSpPr>
        <p:spPr bwMode="auto">
          <a:xfrm>
            <a:off x="8043863" y="38100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0xF007</a:t>
            </a:r>
          </a:p>
        </p:txBody>
      </p:sp>
      <p:sp>
        <p:nvSpPr>
          <p:cNvPr id="313401" name="Text Box 57"/>
          <p:cNvSpPr txBox="1">
            <a:spLocks noChangeArrowheads="1"/>
          </p:cNvSpPr>
          <p:nvPr/>
        </p:nvSpPr>
        <p:spPr bwMode="auto">
          <a:xfrm>
            <a:off x="8043863" y="47244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0xF00A</a:t>
            </a:r>
          </a:p>
        </p:txBody>
      </p:sp>
      <p:sp>
        <p:nvSpPr>
          <p:cNvPr id="313402" name="Text Box 58"/>
          <p:cNvSpPr txBox="1">
            <a:spLocks noChangeArrowheads="1"/>
          </p:cNvSpPr>
          <p:nvPr/>
        </p:nvSpPr>
        <p:spPr bwMode="auto">
          <a:xfrm>
            <a:off x="8043863" y="56388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0xF00D</a:t>
            </a:r>
          </a:p>
        </p:txBody>
      </p:sp>
      <p:sp>
        <p:nvSpPr>
          <p:cNvPr id="313403" name="Text Box 59"/>
          <p:cNvSpPr txBox="1">
            <a:spLocks noChangeArrowheads="1"/>
          </p:cNvSpPr>
          <p:nvPr/>
        </p:nvSpPr>
        <p:spPr bwMode="auto">
          <a:xfrm>
            <a:off x="8043863" y="22860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0xF002</a:t>
            </a:r>
          </a:p>
        </p:txBody>
      </p:sp>
      <p:sp>
        <p:nvSpPr>
          <p:cNvPr id="313404" name="Text Box 60"/>
          <p:cNvSpPr txBox="1">
            <a:spLocks noChangeArrowheads="1"/>
          </p:cNvSpPr>
          <p:nvPr/>
        </p:nvSpPr>
        <p:spPr bwMode="auto">
          <a:xfrm>
            <a:off x="8043863" y="32004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0xF005</a:t>
            </a:r>
          </a:p>
        </p:txBody>
      </p:sp>
      <p:sp>
        <p:nvSpPr>
          <p:cNvPr id="313405" name="Text Box 61"/>
          <p:cNvSpPr txBox="1">
            <a:spLocks noChangeArrowheads="1"/>
          </p:cNvSpPr>
          <p:nvPr/>
        </p:nvSpPr>
        <p:spPr bwMode="auto">
          <a:xfrm>
            <a:off x="8043863" y="41148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0xF008</a:t>
            </a:r>
          </a:p>
        </p:txBody>
      </p:sp>
      <p:sp>
        <p:nvSpPr>
          <p:cNvPr id="313406" name="Text Box 62"/>
          <p:cNvSpPr txBox="1">
            <a:spLocks noChangeArrowheads="1"/>
          </p:cNvSpPr>
          <p:nvPr/>
        </p:nvSpPr>
        <p:spPr bwMode="auto">
          <a:xfrm>
            <a:off x="8043863" y="50292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0xF00B</a:t>
            </a:r>
          </a:p>
        </p:txBody>
      </p:sp>
      <p:sp>
        <p:nvSpPr>
          <p:cNvPr id="313407" name="Text Box 63"/>
          <p:cNvSpPr txBox="1">
            <a:spLocks noChangeArrowheads="1"/>
          </p:cNvSpPr>
          <p:nvPr/>
        </p:nvSpPr>
        <p:spPr bwMode="auto">
          <a:xfrm>
            <a:off x="8043863" y="5943600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0xF00E</a:t>
            </a:r>
          </a:p>
        </p:txBody>
      </p:sp>
      <p:sp>
        <p:nvSpPr>
          <p:cNvPr id="313408" name="Text Box 64"/>
          <p:cNvSpPr txBox="1">
            <a:spLocks noChangeArrowheads="1"/>
          </p:cNvSpPr>
          <p:nvPr/>
        </p:nvSpPr>
        <p:spPr bwMode="auto">
          <a:xfrm>
            <a:off x="2438400" y="2590800"/>
            <a:ext cx="2590800" cy="336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2</a:t>
            </a:r>
            <a:r>
              <a:rPr lang="en-US" sz="1600" b="0" baseline="30000">
                <a:latin typeface="Arial" charset="0"/>
              </a:rPr>
              <a:t>nd</a:t>
            </a:r>
            <a:r>
              <a:rPr lang="en-US" sz="1600" b="0">
                <a:latin typeface="Arial" charset="0"/>
              </a:rPr>
              <a:t> Conversion Sequence</a:t>
            </a:r>
          </a:p>
        </p:txBody>
      </p:sp>
      <p:sp>
        <p:nvSpPr>
          <p:cNvPr id="313409" name="Rectangle 65"/>
          <p:cNvSpPr>
            <a:spLocks noChangeArrowheads="1"/>
          </p:cNvSpPr>
          <p:nvPr/>
        </p:nvSpPr>
        <p:spPr bwMode="auto">
          <a:xfrm>
            <a:off x="2362200" y="2514600"/>
            <a:ext cx="2819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0" name="Text Box 66"/>
          <p:cNvSpPr txBox="1">
            <a:spLocks noChangeArrowheads="1"/>
          </p:cNvSpPr>
          <p:nvPr/>
        </p:nvSpPr>
        <p:spPr bwMode="auto">
          <a:xfrm>
            <a:off x="2438400" y="2590800"/>
            <a:ext cx="2590800" cy="336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3</a:t>
            </a:r>
            <a:r>
              <a:rPr lang="en-US" sz="1600" b="0" baseline="30000">
                <a:latin typeface="Arial" charset="0"/>
              </a:rPr>
              <a:t>rd</a:t>
            </a:r>
            <a:r>
              <a:rPr lang="en-US" sz="1600" b="0">
                <a:latin typeface="Arial" charset="0"/>
              </a:rPr>
              <a:t> Conversion Sequence</a:t>
            </a:r>
          </a:p>
        </p:txBody>
      </p:sp>
      <p:sp>
        <p:nvSpPr>
          <p:cNvPr id="313411" name="AutoShape 67"/>
          <p:cNvSpPr>
            <a:spLocks/>
          </p:cNvSpPr>
          <p:nvPr/>
        </p:nvSpPr>
        <p:spPr bwMode="auto">
          <a:xfrm>
            <a:off x="7010400" y="1676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2" name="AutoShape 68"/>
          <p:cNvSpPr>
            <a:spLocks/>
          </p:cNvSpPr>
          <p:nvPr/>
        </p:nvSpPr>
        <p:spPr bwMode="auto">
          <a:xfrm>
            <a:off x="7010400" y="25908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3" name="AutoShape 69"/>
          <p:cNvSpPr>
            <a:spLocks/>
          </p:cNvSpPr>
          <p:nvPr/>
        </p:nvSpPr>
        <p:spPr bwMode="auto">
          <a:xfrm>
            <a:off x="7010400" y="35052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4" name="AutoShape 70"/>
          <p:cNvSpPr>
            <a:spLocks/>
          </p:cNvSpPr>
          <p:nvPr/>
        </p:nvSpPr>
        <p:spPr bwMode="auto">
          <a:xfrm>
            <a:off x="7010400" y="44196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5" name="AutoShape 71"/>
          <p:cNvSpPr>
            <a:spLocks/>
          </p:cNvSpPr>
          <p:nvPr/>
        </p:nvSpPr>
        <p:spPr bwMode="auto">
          <a:xfrm>
            <a:off x="7010400" y="53340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6" name="Text Box 72"/>
          <p:cNvSpPr txBox="1">
            <a:spLocks noChangeArrowheads="1"/>
          </p:cNvSpPr>
          <p:nvPr/>
        </p:nvSpPr>
        <p:spPr bwMode="auto">
          <a:xfrm>
            <a:off x="6324600" y="1949450"/>
            <a:ext cx="6429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CH0</a:t>
            </a:r>
          </a:p>
        </p:txBody>
      </p:sp>
      <p:sp>
        <p:nvSpPr>
          <p:cNvPr id="313417" name="Text Box 73"/>
          <p:cNvSpPr txBox="1">
            <a:spLocks noChangeArrowheads="1"/>
          </p:cNvSpPr>
          <p:nvPr/>
        </p:nvSpPr>
        <p:spPr bwMode="auto">
          <a:xfrm>
            <a:off x="6324600" y="2863850"/>
            <a:ext cx="6429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CH1</a:t>
            </a:r>
          </a:p>
        </p:txBody>
      </p:sp>
      <p:sp>
        <p:nvSpPr>
          <p:cNvPr id="313418" name="Text Box 74"/>
          <p:cNvSpPr txBox="1">
            <a:spLocks noChangeArrowheads="1"/>
          </p:cNvSpPr>
          <p:nvPr/>
        </p:nvSpPr>
        <p:spPr bwMode="auto">
          <a:xfrm>
            <a:off x="6324600" y="3778250"/>
            <a:ext cx="6429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CH2</a:t>
            </a:r>
          </a:p>
        </p:txBody>
      </p:sp>
      <p:sp>
        <p:nvSpPr>
          <p:cNvPr id="313419" name="Text Box 75"/>
          <p:cNvSpPr txBox="1">
            <a:spLocks noChangeArrowheads="1"/>
          </p:cNvSpPr>
          <p:nvPr/>
        </p:nvSpPr>
        <p:spPr bwMode="auto">
          <a:xfrm>
            <a:off x="6324600" y="4692650"/>
            <a:ext cx="6429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CH3</a:t>
            </a:r>
          </a:p>
        </p:txBody>
      </p:sp>
      <p:sp>
        <p:nvSpPr>
          <p:cNvPr id="313420" name="Text Box 76"/>
          <p:cNvSpPr txBox="1">
            <a:spLocks noChangeArrowheads="1"/>
          </p:cNvSpPr>
          <p:nvPr/>
        </p:nvSpPr>
        <p:spPr bwMode="auto">
          <a:xfrm>
            <a:off x="6324600" y="5607050"/>
            <a:ext cx="6429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CH4</a:t>
            </a:r>
          </a:p>
        </p:txBody>
      </p:sp>
      <p:sp>
        <p:nvSpPr>
          <p:cNvPr id="313422" name="Text Box 78"/>
          <p:cNvSpPr txBox="1">
            <a:spLocks noChangeArrowheads="1"/>
          </p:cNvSpPr>
          <p:nvPr/>
        </p:nvSpPr>
        <p:spPr bwMode="auto">
          <a:xfrm>
            <a:off x="269875" y="735458"/>
            <a:ext cx="8526463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000" i="1" u="sng" dirty="0">
                <a:latin typeface="Arial" charset="0"/>
              </a:rPr>
              <a:t>Objective</a:t>
            </a:r>
            <a:r>
              <a:rPr lang="en-US" sz="2000" i="1" dirty="0">
                <a:latin typeface="Arial" charset="0"/>
              </a:rPr>
              <a:t>: Bin 3 samples of 5 ADC channels, then interrupt the CPU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39167 -0.2222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39167 -0.1333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0.39167 -0.0444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0.39167 0.0444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13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39167 0.1333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13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39167 -0.17778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39167 -0.08889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0.39167 2.22222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13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0.39167 0.08889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39167 0.1777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39167 -0.1333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39167 -0.04444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0.39167 0.04444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313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0.39167 0.13334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313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39167 0.22222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313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1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1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1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1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1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71" grpId="0" animBg="1"/>
      <p:bldP spid="313371" grpId="1" animBg="1"/>
      <p:bldP spid="313372" grpId="0" animBg="1"/>
      <p:bldP spid="313372" grpId="1" animBg="1"/>
      <p:bldP spid="313373" grpId="0" animBg="1"/>
      <p:bldP spid="313373" grpId="1" animBg="1"/>
      <p:bldP spid="313374" grpId="0" animBg="1"/>
      <p:bldP spid="313374" grpId="1" animBg="1"/>
      <p:bldP spid="313375" grpId="0" animBg="1"/>
      <p:bldP spid="313375" grpId="1" animBg="1"/>
      <p:bldP spid="313377" grpId="0" animBg="1"/>
      <p:bldP spid="313377" grpId="1" animBg="1"/>
      <p:bldP spid="313378" grpId="0" animBg="1"/>
      <p:bldP spid="313378" grpId="1" animBg="1"/>
      <p:bldP spid="313379" grpId="0" animBg="1"/>
      <p:bldP spid="313379" grpId="1" animBg="1"/>
      <p:bldP spid="313380" grpId="0" animBg="1"/>
      <p:bldP spid="313380" grpId="1" animBg="1"/>
      <p:bldP spid="313381" grpId="0" animBg="1"/>
      <p:bldP spid="313381" grpId="1" animBg="1"/>
      <p:bldP spid="313382" grpId="0" animBg="1"/>
      <p:bldP spid="313382" grpId="1" animBg="1"/>
      <p:bldP spid="313383" grpId="0" animBg="1"/>
      <p:bldP spid="313383" grpId="1" animBg="1"/>
      <p:bldP spid="313384" grpId="0" animBg="1"/>
      <p:bldP spid="313384" grpId="1" animBg="1"/>
      <p:bldP spid="313385" grpId="0" animBg="1"/>
      <p:bldP spid="313385" grpId="1" animBg="1"/>
      <p:bldP spid="313386" grpId="0" animBg="1"/>
      <p:bldP spid="313386" grpId="1" animBg="1"/>
      <p:bldP spid="313387" grpId="0" animBg="1"/>
      <p:bldP spid="313387" grpId="1" animBg="1"/>
      <p:bldP spid="313408" grpId="0" animBg="1"/>
      <p:bldP spid="313408" grpId="1" animBg="1"/>
      <p:bldP spid="313409" grpId="0" animBg="1"/>
      <p:bldP spid="313410" grpId="0" animBg="1"/>
      <p:bldP spid="313411" grpId="0" animBg="1"/>
      <p:bldP spid="313412" grpId="0" animBg="1"/>
      <p:bldP spid="313413" grpId="0" animBg="1"/>
      <p:bldP spid="313414" grpId="0" animBg="1"/>
      <p:bldP spid="313415" grpId="0" animBg="1"/>
      <p:bldP spid="313416" grpId="0"/>
      <p:bldP spid="313417" grpId="0"/>
      <p:bldP spid="313418" grpId="0"/>
      <p:bldP spid="313419" grpId="0"/>
      <p:bldP spid="3134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89" name="Rectangle 97"/>
          <p:cNvSpPr>
            <a:spLocks noChangeArrowheads="1"/>
          </p:cNvSpPr>
          <p:nvPr/>
        </p:nvSpPr>
        <p:spPr bwMode="auto">
          <a:xfrm>
            <a:off x="2344738" y="2928938"/>
            <a:ext cx="1150937" cy="1920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5490" name="Rectangle 98"/>
          <p:cNvSpPr>
            <a:spLocks noChangeArrowheads="1"/>
          </p:cNvSpPr>
          <p:nvPr/>
        </p:nvSpPr>
        <p:spPr bwMode="auto">
          <a:xfrm>
            <a:off x="2344738" y="3160713"/>
            <a:ext cx="1150937" cy="1920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5491" name="Rectangle 99"/>
          <p:cNvSpPr>
            <a:spLocks noChangeArrowheads="1"/>
          </p:cNvSpPr>
          <p:nvPr/>
        </p:nvSpPr>
        <p:spPr bwMode="auto">
          <a:xfrm>
            <a:off x="2344738" y="3467100"/>
            <a:ext cx="1150937" cy="1920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5492" name="Rectangle 100"/>
          <p:cNvSpPr>
            <a:spLocks noChangeArrowheads="1"/>
          </p:cNvSpPr>
          <p:nvPr/>
        </p:nvSpPr>
        <p:spPr bwMode="auto">
          <a:xfrm>
            <a:off x="2344738" y="3697288"/>
            <a:ext cx="1150937" cy="1920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5493" name="Rectangle 101"/>
          <p:cNvSpPr>
            <a:spLocks noChangeArrowheads="1"/>
          </p:cNvSpPr>
          <p:nvPr/>
        </p:nvSpPr>
        <p:spPr bwMode="auto">
          <a:xfrm>
            <a:off x="2344738" y="3927475"/>
            <a:ext cx="1150937" cy="1920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5494" name="Rectangle 102"/>
          <p:cNvSpPr>
            <a:spLocks noChangeArrowheads="1"/>
          </p:cNvSpPr>
          <p:nvPr/>
        </p:nvSpPr>
        <p:spPr bwMode="auto">
          <a:xfrm>
            <a:off x="2344738" y="4235450"/>
            <a:ext cx="1150937" cy="1920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5495" name="Rectangle 103"/>
          <p:cNvSpPr>
            <a:spLocks noChangeArrowheads="1"/>
          </p:cNvSpPr>
          <p:nvPr/>
        </p:nvSpPr>
        <p:spPr bwMode="auto">
          <a:xfrm>
            <a:off x="2344738" y="4465638"/>
            <a:ext cx="1150937" cy="1920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5496" name="Rectangle 104"/>
          <p:cNvSpPr>
            <a:spLocks noChangeArrowheads="1"/>
          </p:cNvSpPr>
          <p:nvPr/>
        </p:nvSpPr>
        <p:spPr bwMode="auto">
          <a:xfrm>
            <a:off x="2344738" y="4695825"/>
            <a:ext cx="1150937" cy="1920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5487" name="Rectangle 95"/>
          <p:cNvSpPr>
            <a:spLocks noChangeArrowheads="1"/>
          </p:cNvSpPr>
          <p:nvPr/>
        </p:nvSpPr>
        <p:spPr bwMode="auto">
          <a:xfrm>
            <a:off x="693095" y="1766578"/>
            <a:ext cx="4570162" cy="43704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15483" name="Text Box 91"/>
          <p:cNvSpPr txBox="1">
            <a:spLocks noChangeArrowheads="1"/>
          </p:cNvSpPr>
          <p:nvPr/>
        </p:nvSpPr>
        <p:spPr bwMode="auto">
          <a:xfrm>
            <a:off x="260350" y="6081713"/>
            <a:ext cx="24590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3038" indent="-173038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*	Size registers are N-1</a:t>
            </a:r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Binning Example Register Setup</a:t>
            </a:r>
          </a:p>
        </p:txBody>
      </p:sp>
      <p:sp>
        <p:nvSpPr>
          <p:cNvPr id="315438" name="Text Box 46"/>
          <p:cNvSpPr txBox="1">
            <a:spLocks noChangeArrowheads="1"/>
          </p:cNvSpPr>
          <p:nvPr/>
        </p:nvSpPr>
        <p:spPr bwMode="auto">
          <a:xfrm>
            <a:off x="706438" y="2867025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BURST_SIZE*</a:t>
            </a:r>
          </a:p>
        </p:txBody>
      </p:sp>
      <p:sp>
        <p:nvSpPr>
          <p:cNvPr id="315439" name="Text Box 47"/>
          <p:cNvSpPr txBox="1">
            <a:spLocks noChangeArrowheads="1"/>
          </p:cNvSpPr>
          <p:nvPr/>
        </p:nvSpPr>
        <p:spPr bwMode="auto">
          <a:xfrm>
            <a:off x="325438" y="3119438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TRANSFER_SIZE*</a:t>
            </a:r>
          </a:p>
        </p:txBody>
      </p:sp>
      <p:grpSp>
        <p:nvGrpSpPr>
          <p:cNvPr id="315504" name="Group 112"/>
          <p:cNvGrpSpPr>
            <a:grpSpLocks/>
          </p:cNvGrpSpPr>
          <p:nvPr/>
        </p:nvGrpSpPr>
        <p:grpSpPr bwMode="auto">
          <a:xfrm>
            <a:off x="2354263" y="2878138"/>
            <a:ext cx="3292475" cy="304800"/>
            <a:chOff x="1483" y="1813"/>
            <a:chExt cx="2074" cy="192"/>
          </a:xfrm>
        </p:grpSpPr>
        <p:sp>
          <p:nvSpPr>
            <p:cNvPr id="315440" name="Rectangle 48"/>
            <p:cNvSpPr>
              <a:spLocks noChangeArrowheads="1"/>
            </p:cNvSpPr>
            <p:nvPr/>
          </p:nvSpPr>
          <p:spPr bwMode="auto">
            <a:xfrm>
              <a:off x="1483" y="1849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latin typeface="Arial" charset="0"/>
                </a:rPr>
                <a:t>0x0004</a:t>
              </a:r>
            </a:p>
          </p:txBody>
        </p:sp>
        <p:sp>
          <p:nvSpPr>
            <p:cNvPr id="315442" name="Text Box 50"/>
            <p:cNvSpPr txBox="1">
              <a:spLocks noChangeArrowheads="1"/>
            </p:cNvSpPr>
            <p:nvPr/>
          </p:nvSpPr>
          <p:spPr bwMode="auto">
            <a:xfrm>
              <a:off x="2227" y="1813"/>
              <a:ext cx="133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Arial" charset="0"/>
                </a:rPr>
                <a:t>5 words/burst</a:t>
              </a:r>
            </a:p>
          </p:txBody>
        </p:sp>
      </p:grpSp>
      <p:grpSp>
        <p:nvGrpSpPr>
          <p:cNvPr id="315502" name="Group 110"/>
          <p:cNvGrpSpPr>
            <a:grpSpLocks/>
          </p:cNvGrpSpPr>
          <p:nvPr/>
        </p:nvGrpSpPr>
        <p:grpSpPr bwMode="auto">
          <a:xfrm>
            <a:off x="2354263" y="3119438"/>
            <a:ext cx="3292475" cy="304800"/>
            <a:chOff x="1483" y="1965"/>
            <a:chExt cx="2074" cy="192"/>
          </a:xfrm>
        </p:grpSpPr>
        <p:sp>
          <p:nvSpPr>
            <p:cNvPr id="315441" name="Rectangle 49"/>
            <p:cNvSpPr>
              <a:spLocks noChangeArrowheads="1"/>
            </p:cNvSpPr>
            <p:nvPr/>
          </p:nvSpPr>
          <p:spPr bwMode="auto">
            <a:xfrm>
              <a:off x="1483" y="1993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latin typeface="Arial" charset="0"/>
                </a:rPr>
                <a:t>0x0002</a:t>
              </a:r>
            </a:p>
          </p:txBody>
        </p:sp>
        <p:sp>
          <p:nvSpPr>
            <p:cNvPr id="315443" name="Text Box 51"/>
            <p:cNvSpPr txBox="1">
              <a:spLocks noChangeArrowheads="1"/>
            </p:cNvSpPr>
            <p:nvPr/>
          </p:nvSpPr>
          <p:spPr bwMode="auto">
            <a:xfrm>
              <a:off x="2227" y="1965"/>
              <a:ext cx="133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Arial" charset="0"/>
                </a:rPr>
                <a:t>3 bursts/transfer</a:t>
              </a:r>
            </a:p>
          </p:txBody>
        </p:sp>
      </p:grpSp>
      <p:sp>
        <p:nvSpPr>
          <p:cNvPr id="315445" name="Text Box 53"/>
          <p:cNvSpPr txBox="1">
            <a:spLocks noChangeArrowheads="1"/>
          </p:cNvSpPr>
          <p:nvPr/>
        </p:nvSpPr>
        <p:spPr bwMode="auto">
          <a:xfrm>
            <a:off x="155575" y="3435350"/>
            <a:ext cx="2151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SRC_ADDR_SHADOW</a:t>
            </a:r>
          </a:p>
        </p:txBody>
      </p:sp>
      <p:sp>
        <p:nvSpPr>
          <p:cNvPr id="315446" name="Text Box 54"/>
          <p:cNvSpPr txBox="1">
            <a:spLocks noChangeArrowheads="1"/>
          </p:cNvSpPr>
          <p:nvPr/>
        </p:nvSpPr>
        <p:spPr bwMode="auto">
          <a:xfrm>
            <a:off x="269875" y="3635375"/>
            <a:ext cx="2036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SRC_BURST_STEP</a:t>
            </a:r>
          </a:p>
        </p:txBody>
      </p:sp>
      <p:sp>
        <p:nvSpPr>
          <p:cNvPr id="315447" name="Text Box 55"/>
          <p:cNvSpPr txBox="1">
            <a:spLocks noChangeArrowheads="1"/>
          </p:cNvSpPr>
          <p:nvPr/>
        </p:nvSpPr>
        <p:spPr bwMode="auto">
          <a:xfrm>
            <a:off x="117475" y="3863975"/>
            <a:ext cx="2189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SRC_TRANSFER_STEP</a:t>
            </a:r>
          </a:p>
        </p:txBody>
      </p:sp>
      <p:sp>
        <p:nvSpPr>
          <p:cNvPr id="315449" name="Rectangle 57"/>
          <p:cNvSpPr>
            <a:spLocks noChangeArrowheads="1"/>
          </p:cNvSpPr>
          <p:nvPr/>
        </p:nvSpPr>
        <p:spPr bwMode="auto">
          <a:xfrm>
            <a:off x="2354263" y="3479800"/>
            <a:ext cx="1143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0x00000B00</a:t>
            </a:r>
          </a:p>
        </p:txBody>
      </p:sp>
      <p:sp>
        <p:nvSpPr>
          <p:cNvPr id="315450" name="Rectangle 58"/>
          <p:cNvSpPr>
            <a:spLocks noChangeArrowheads="1"/>
          </p:cNvSpPr>
          <p:nvPr/>
        </p:nvSpPr>
        <p:spPr bwMode="auto">
          <a:xfrm>
            <a:off x="2354263" y="3698875"/>
            <a:ext cx="1143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0x0001</a:t>
            </a:r>
          </a:p>
        </p:txBody>
      </p:sp>
      <p:sp>
        <p:nvSpPr>
          <p:cNvPr id="315452" name="Text Box 60"/>
          <p:cNvSpPr txBox="1">
            <a:spLocks noChangeArrowheads="1"/>
          </p:cNvSpPr>
          <p:nvPr/>
        </p:nvSpPr>
        <p:spPr bwMode="auto">
          <a:xfrm>
            <a:off x="231775" y="4184650"/>
            <a:ext cx="2074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DST_ADDR_SHADOW</a:t>
            </a:r>
          </a:p>
        </p:txBody>
      </p:sp>
      <p:sp>
        <p:nvSpPr>
          <p:cNvPr id="315453" name="Text Box 61"/>
          <p:cNvSpPr txBox="1">
            <a:spLocks noChangeArrowheads="1"/>
          </p:cNvSpPr>
          <p:nvPr/>
        </p:nvSpPr>
        <p:spPr bwMode="auto">
          <a:xfrm>
            <a:off x="309563" y="4394200"/>
            <a:ext cx="1997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DST_BURST_STEP</a:t>
            </a:r>
          </a:p>
        </p:txBody>
      </p:sp>
      <p:sp>
        <p:nvSpPr>
          <p:cNvPr id="315454" name="Text Box 62"/>
          <p:cNvSpPr txBox="1">
            <a:spLocks noChangeArrowheads="1"/>
          </p:cNvSpPr>
          <p:nvPr/>
        </p:nvSpPr>
        <p:spPr bwMode="auto">
          <a:xfrm>
            <a:off x="0" y="4641850"/>
            <a:ext cx="2306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DST_TRANSFER_STEP</a:t>
            </a:r>
          </a:p>
        </p:txBody>
      </p:sp>
      <p:sp>
        <p:nvSpPr>
          <p:cNvPr id="315457" name="Rectangle 65"/>
          <p:cNvSpPr>
            <a:spLocks noChangeArrowheads="1"/>
          </p:cNvSpPr>
          <p:nvPr/>
        </p:nvSpPr>
        <p:spPr bwMode="auto">
          <a:xfrm>
            <a:off x="2354263" y="4467225"/>
            <a:ext cx="1143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0x0003</a:t>
            </a:r>
          </a:p>
        </p:txBody>
      </p:sp>
      <p:grpSp>
        <p:nvGrpSpPr>
          <p:cNvPr id="315505" name="Group 113"/>
          <p:cNvGrpSpPr>
            <a:grpSpLocks/>
          </p:cNvGrpSpPr>
          <p:nvPr/>
        </p:nvGrpSpPr>
        <p:grpSpPr bwMode="auto">
          <a:xfrm>
            <a:off x="2354263" y="4621213"/>
            <a:ext cx="2400300" cy="304800"/>
            <a:chOff x="1483" y="2911"/>
            <a:chExt cx="1512" cy="192"/>
          </a:xfrm>
        </p:grpSpPr>
        <p:sp>
          <p:nvSpPr>
            <p:cNvPr id="315458" name="Rectangle 66"/>
            <p:cNvSpPr>
              <a:spLocks noChangeArrowheads="1"/>
            </p:cNvSpPr>
            <p:nvPr/>
          </p:nvSpPr>
          <p:spPr bwMode="auto">
            <a:xfrm>
              <a:off x="1483" y="2964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latin typeface="Arial" charset="0"/>
                </a:rPr>
                <a:t>0xFFF5</a:t>
              </a:r>
            </a:p>
          </p:txBody>
        </p:sp>
        <p:sp>
          <p:nvSpPr>
            <p:cNvPr id="315459" name="Text Box 67"/>
            <p:cNvSpPr txBox="1">
              <a:spLocks noChangeArrowheads="1"/>
            </p:cNvSpPr>
            <p:nvPr/>
          </p:nvSpPr>
          <p:spPr bwMode="auto">
            <a:xfrm>
              <a:off x="2227" y="2911"/>
              <a:ext cx="76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Arial" charset="0"/>
                </a:rPr>
                <a:t>(-11)</a:t>
              </a:r>
            </a:p>
          </p:txBody>
        </p:sp>
      </p:grpSp>
      <p:grpSp>
        <p:nvGrpSpPr>
          <p:cNvPr id="315501" name="Group 109"/>
          <p:cNvGrpSpPr>
            <a:grpSpLocks/>
          </p:cNvGrpSpPr>
          <p:nvPr/>
        </p:nvGrpSpPr>
        <p:grpSpPr bwMode="auto">
          <a:xfrm>
            <a:off x="2354263" y="3873500"/>
            <a:ext cx="2400300" cy="304800"/>
            <a:chOff x="1483" y="2440"/>
            <a:chExt cx="1512" cy="192"/>
          </a:xfrm>
        </p:grpSpPr>
        <p:sp>
          <p:nvSpPr>
            <p:cNvPr id="315451" name="Rectangle 59"/>
            <p:cNvSpPr>
              <a:spLocks noChangeArrowheads="1"/>
            </p:cNvSpPr>
            <p:nvPr/>
          </p:nvSpPr>
          <p:spPr bwMode="auto">
            <a:xfrm>
              <a:off x="1483" y="2480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latin typeface="Arial" charset="0"/>
                </a:rPr>
                <a:t>0xFFFC</a:t>
              </a:r>
            </a:p>
          </p:txBody>
        </p:sp>
        <p:sp>
          <p:nvSpPr>
            <p:cNvPr id="315460" name="Text Box 68"/>
            <p:cNvSpPr txBox="1">
              <a:spLocks noChangeArrowheads="1"/>
            </p:cNvSpPr>
            <p:nvPr/>
          </p:nvSpPr>
          <p:spPr bwMode="auto">
            <a:xfrm>
              <a:off x="2227" y="2440"/>
              <a:ext cx="76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Arial" charset="0"/>
                </a:rPr>
                <a:t>(-4)</a:t>
              </a:r>
            </a:p>
          </p:txBody>
        </p:sp>
      </p:grp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6688138" y="4891088"/>
            <a:ext cx="457200" cy="2286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CH4</a:t>
            </a: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auto">
          <a:xfrm>
            <a:off x="6688138" y="4662488"/>
            <a:ext cx="457200" cy="2286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CH3</a:t>
            </a: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6688138" y="4433888"/>
            <a:ext cx="457200" cy="2286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CH2</a:t>
            </a:r>
          </a:p>
        </p:txBody>
      </p: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6688138" y="4205288"/>
            <a:ext cx="457200" cy="2286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CH1</a:t>
            </a:r>
          </a:p>
        </p:txBody>
      </p:sp>
      <p:sp>
        <p:nvSpPr>
          <p:cNvPr id="315402" name="Rectangle 10"/>
          <p:cNvSpPr>
            <a:spLocks noChangeArrowheads="1"/>
          </p:cNvSpPr>
          <p:nvPr/>
        </p:nvSpPr>
        <p:spPr bwMode="auto">
          <a:xfrm>
            <a:off x="6688138" y="3976688"/>
            <a:ext cx="457200" cy="2286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CH0</a:t>
            </a:r>
          </a:p>
        </p:txBody>
      </p:sp>
      <p:sp>
        <p:nvSpPr>
          <p:cNvPr id="315403" name="Text Box 11"/>
          <p:cNvSpPr txBox="1">
            <a:spLocks noChangeArrowheads="1"/>
          </p:cNvSpPr>
          <p:nvPr/>
        </p:nvSpPr>
        <p:spPr bwMode="auto">
          <a:xfrm>
            <a:off x="5697538" y="3944938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0x0B00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5697538" y="4173538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0x0B01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5697538" y="4402138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0x0B02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5340350" y="3487738"/>
            <a:ext cx="22399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u="sng" dirty="0" smtClean="0">
                <a:latin typeface="Arial" charset="0"/>
              </a:rPr>
              <a:t>ADCA Results</a:t>
            </a:r>
            <a:endParaRPr lang="en-US" sz="1600" b="0" u="sng" dirty="0">
              <a:latin typeface="Arial" charset="0"/>
            </a:endParaRPr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7581900" y="2363788"/>
            <a:ext cx="1371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u="sng" dirty="0" smtClean="0">
                <a:latin typeface="Arial" charset="0"/>
              </a:rPr>
              <a:t>GS1 RAM</a:t>
            </a:r>
            <a:endParaRPr lang="en-US" sz="1600" b="0" u="sng" dirty="0">
              <a:latin typeface="Arial" charset="0"/>
            </a:endParaRPr>
          </a:p>
        </p:txBody>
      </p:sp>
      <p:sp>
        <p:nvSpPr>
          <p:cNvPr id="315418" name="Text Box 26"/>
          <p:cNvSpPr txBox="1">
            <a:spLocks noChangeArrowheads="1"/>
          </p:cNvSpPr>
          <p:nvPr/>
        </p:nvSpPr>
        <p:spPr bwMode="auto">
          <a:xfrm>
            <a:off x="7429500" y="27892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0xF000</a:t>
            </a:r>
          </a:p>
        </p:txBody>
      </p:sp>
      <p:sp>
        <p:nvSpPr>
          <p:cNvPr id="315419" name="Text Box 27"/>
          <p:cNvSpPr txBox="1">
            <a:spLocks noChangeArrowheads="1"/>
          </p:cNvSpPr>
          <p:nvPr/>
        </p:nvSpPr>
        <p:spPr bwMode="auto">
          <a:xfrm>
            <a:off x="7429500" y="34750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0xF003</a:t>
            </a:r>
          </a:p>
        </p:txBody>
      </p:sp>
      <p:sp>
        <p:nvSpPr>
          <p:cNvPr id="315420" name="Text Box 28"/>
          <p:cNvSpPr txBox="1">
            <a:spLocks noChangeArrowheads="1"/>
          </p:cNvSpPr>
          <p:nvPr/>
        </p:nvSpPr>
        <p:spPr bwMode="auto">
          <a:xfrm>
            <a:off x="7429500" y="41608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0xF006</a:t>
            </a:r>
          </a:p>
        </p:txBody>
      </p:sp>
      <p:sp>
        <p:nvSpPr>
          <p:cNvPr id="315421" name="Text Box 29"/>
          <p:cNvSpPr txBox="1">
            <a:spLocks noChangeArrowheads="1"/>
          </p:cNvSpPr>
          <p:nvPr/>
        </p:nvSpPr>
        <p:spPr bwMode="auto">
          <a:xfrm>
            <a:off x="7429500" y="48466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0xF009</a:t>
            </a:r>
          </a:p>
        </p:txBody>
      </p:sp>
      <p:sp>
        <p:nvSpPr>
          <p:cNvPr id="315422" name="Text Box 30"/>
          <p:cNvSpPr txBox="1">
            <a:spLocks noChangeArrowheads="1"/>
          </p:cNvSpPr>
          <p:nvPr/>
        </p:nvSpPr>
        <p:spPr bwMode="auto">
          <a:xfrm>
            <a:off x="7429500" y="55324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0xF00C</a:t>
            </a:r>
          </a:p>
        </p:txBody>
      </p:sp>
      <p:sp>
        <p:nvSpPr>
          <p:cNvPr id="315423" name="Rectangle 31"/>
          <p:cNvSpPr>
            <a:spLocks noChangeArrowheads="1"/>
          </p:cNvSpPr>
          <p:nvPr/>
        </p:nvSpPr>
        <p:spPr bwMode="auto">
          <a:xfrm>
            <a:off x="8420100" y="2820988"/>
            <a:ext cx="457200" cy="2286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CH0</a:t>
            </a:r>
          </a:p>
        </p:txBody>
      </p:sp>
      <p:sp>
        <p:nvSpPr>
          <p:cNvPr id="315424" name="Rectangle 32"/>
          <p:cNvSpPr>
            <a:spLocks noChangeArrowheads="1"/>
          </p:cNvSpPr>
          <p:nvPr/>
        </p:nvSpPr>
        <p:spPr bwMode="auto">
          <a:xfrm>
            <a:off x="8420100" y="3049588"/>
            <a:ext cx="457200" cy="2286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CH0</a:t>
            </a:r>
          </a:p>
        </p:txBody>
      </p:sp>
      <p:sp>
        <p:nvSpPr>
          <p:cNvPr id="315425" name="Rectangle 33"/>
          <p:cNvSpPr>
            <a:spLocks noChangeArrowheads="1"/>
          </p:cNvSpPr>
          <p:nvPr/>
        </p:nvSpPr>
        <p:spPr bwMode="auto">
          <a:xfrm>
            <a:off x="8420100" y="3278188"/>
            <a:ext cx="457200" cy="2286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CH0</a:t>
            </a:r>
          </a:p>
        </p:txBody>
      </p:sp>
      <p:sp>
        <p:nvSpPr>
          <p:cNvPr id="315426" name="Rectangle 34"/>
          <p:cNvSpPr>
            <a:spLocks noChangeArrowheads="1"/>
          </p:cNvSpPr>
          <p:nvPr/>
        </p:nvSpPr>
        <p:spPr bwMode="auto">
          <a:xfrm>
            <a:off x="8420100" y="3963988"/>
            <a:ext cx="457200" cy="2286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CH1</a:t>
            </a:r>
          </a:p>
        </p:txBody>
      </p:sp>
      <p:sp>
        <p:nvSpPr>
          <p:cNvPr id="315427" name="Rectangle 35"/>
          <p:cNvSpPr>
            <a:spLocks noChangeArrowheads="1"/>
          </p:cNvSpPr>
          <p:nvPr/>
        </p:nvSpPr>
        <p:spPr bwMode="auto">
          <a:xfrm>
            <a:off x="8420100" y="3735388"/>
            <a:ext cx="457200" cy="2286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CH1</a:t>
            </a:r>
          </a:p>
        </p:txBody>
      </p:sp>
      <p:sp>
        <p:nvSpPr>
          <p:cNvPr id="315428" name="Rectangle 36"/>
          <p:cNvSpPr>
            <a:spLocks noChangeArrowheads="1"/>
          </p:cNvSpPr>
          <p:nvPr/>
        </p:nvSpPr>
        <p:spPr bwMode="auto">
          <a:xfrm>
            <a:off x="8420100" y="3506788"/>
            <a:ext cx="457200" cy="2286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CH1</a:t>
            </a:r>
          </a:p>
        </p:txBody>
      </p:sp>
      <p:sp>
        <p:nvSpPr>
          <p:cNvPr id="315429" name="Rectangle 37"/>
          <p:cNvSpPr>
            <a:spLocks noChangeArrowheads="1"/>
          </p:cNvSpPr>
          <p:nvPr/>
        </p:nvSpPr>
        <p:spPr bwMode="auto">
          <a:xfrm>
            <a:off x="8420100" y="4192588"/>
            <a:ext cx="457200" cy="2286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CH2</a:t>
            </a:r>
          </a:p>
        </p:txBody>
      </p:sp>
      <p:sp>
        <p:nvSpPr>
          <p:cNvPr id="315430" name="Rectangle 38"/>
          <p:cNvSpPr>
            <a:spLocks noChangeArrowheads="1"/>
          </p:cNvSpPr>
          <p:nvPr/>
        </p:nvSpPr>
        <p:spPr bwMode="auto">
          <a:xfrm>
            <a:off x="8420100" y="4421188"/>
            <a:ext cx="457200" cy="2286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CH2</a:t>
            </a:r>
          </a:p>
        </p:txBody>
      </p:sp>
      <p:sp>
        <p:nvSpPr>
          <p:cNvPr id="315431" name="Rectangle 39"/>
          <p:cNvSpPr>
            <a:spLocks noChangeArrowheads="1"/>
          </p:cNvSpPr>
          <p:nvPr/>
        </p:nvSpPr>
        <p:spPr bwMode="auto">
          <a:xfrm>
            <a:off x="8420100" y="4649788"/>
            <a:ext cx="457200" cy="2286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CH2</a:t>
            </a:r>
          </a:p>
        </p:txBody>
      </p:sp>
      <p:sp>
        <p:nvSpPr>
          <p:cNvPr id="315432" name="Rectangle 40"/>
          <p:cNvSpPr>
            <a:spLocks noChangeArrowheads="1"/>
          </p:cNvSpPr>
          <p:nvPr/>
        </p:nvSpPr>
        <p:spPr bwMode="auto">
          <a:xfrm>
            <a:off x="8420100" y="5335588"/>
            <a:ext cx="457200" cy="2286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CH3</a:t>
            </a:r>
          </a:p>
        </p:txBody>
      </p:sp>
      <p:sp>
        <p:nvSpPr>
          <p:cNvPr id="315433" name="Rectangle 41"/>
          <p:cNvSpPr>
            <a:spLocks noChangeArrowheads="1"/>
          </p:cNvSpPr>
          <p:nvPr/>
        </p:nvSpPr>
        <p:spPr bwMode="auto">
          <a:xfrm>
            <a:off x="8420100" y="5106988"/>
            <a:ext cx="457200" cy="2286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CH3</a:t>
            </a:r>
          </a:p>
        </p:txBody>
      </p:sp>
      <p:sp>
        <p:nvSpPr>
          <p:cNvPr id="315434" name="Rectangle 42"/>
          <p:cNvSpPr>
            <a:spLocks noChangeArrowheads="1"/>
          </p:cNvSpPr>
          <p:nvPr/>
        </p:nvSpPr>
        <p:spPr bwMode="auto">
          <a:xfrm>
            <a:off x="8420100" y="4878388"/>
            <a:ext cx="457200" cy="2286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CH3</a:t>
            </a:r>
          </a:p>
        </p:txBody>
      </p:sp>
      <p:sp>
        <p:nvSpPr>
          <p:cNvPr id="315435" name="Rectangle 43"/>
          <p:cNvSpPr>
            <a:spLocks noChangeArrowheads="1"/>
          </p:cNvSpPr>
          <p:nvPr/>
        </p:nvSpPr>
        <p:spPr bwMode="auto">
          <a:xfrm>
            <a:off x="8420100" y="5564188"/>
            <a:ext cx="457200" cy="2286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CH4</a:t>
            </a:r>
          </a:p>
        </p:txBody>
      </p:sp>
      <p:sp>
        <p:nvSpPr>
          <p:cNvPr id="315436" name="Rectangle 44"/>
          <p:cNvSpPr>
            <a:spLocks noChangeArrowheads="1"/>
          </p:cNvSpPr>
          <p:nvPr/>
        </p:nvSpPr>
        <p:spPr bwMode="auto">
          <a:xfrm>
            <a:off x="8420100" y="5792788"/>
            <a:ext cx="457200" cy="2286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CH4</a:t>
            </a:r>
          </a:p>
        </p:txBody>
      </p:sp>
      <p:sp>
        <p:nvSpPr>
          <p:cNvPr id="315437" name="Rectangle 45"/>
          <p:cNvSpPr>
            <a:spLocks noChangeArrowheads="1"/>
          </p:cNvSpPr>
          <p:nvPr/>
        </p:nvSpPr>
        <p:spPr bwMode="auto">
          <a:xfrm>
            <a:off x="8420100" y="6021388"/>
            <a:ext cx="457200" cy="228600"/>
          </a:xfrm>
          <a:prstGeom prst="rect">
            <a:avLst/>
          </a:prstGeom>
          <a:solidFill>
            <a:schemeClr val="accent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CH4</a:t>
            </a:r>
          </a:p>
        </p:txBody>
      </p:sp>
      <p:sp>
        <p:nvSpPr>
          <p:cNvPr id="315461" name="Text Box 69"/>
          <p:cNvSpPr txBox="1">
            <a:spLocks noChangeArrowheads="1"/>
          </p:cNvSpPr>
          <p:nvPr/>
        </p:nvSpPr>
        <p:spPr bwMode="auto">
          <a:xfrm>
            <a:off x="7429500" y="30178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0xF001</a:t>
            </a:r>
          </a:p>
        </p:txBody>
      </p:sp>
      <p:sp>
        <p:nvSpPr>
          <p:cNvPr id="315462" name="Text Box 70"/>
          <p:cNvSpPr txBox="1">
            <a:spLocks noChangeArrowheads="1"/>
          </p:cNvSpPr>
          <p:nvPr/>
        </p:nvSpPr>
        <p:spPr bwMode="auto">
          <a:xfrm>
            <a:off x="7429500" y="37036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0xF004</a:t>
            </a:r>
          </a:p>
        </p:txBody>
      </p:sp>
      <p:sp>
        <p:nvSpPr>
          <p:cNvPr id="315463" name="Text Box 71"/>
          <p:cNvSpPr txBox="1">
            <a:spLocks noChangeArrowheads="1"/>
          </p:cNvSpPr>
          <p:nvPr/>
        </p:nvSpPr>
        <p:spPr bwMode="auto">
          <a:xfrm>
            <a:off x="7429500" y="43894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0xF007</a:t>
            </a:r>
          </a:p>
        </p:txBody>
      </p:sp>
      <p:sp>
        <p:nvSpPr>
          <p:cNvPr id="315464" name="Text Box 72"/>
          <p:cNvSpPr txBox="1">
            <a:spLocks noChangeArrowheads="1"/>
          </p:cNvSpPr>
          <p:nvPr/>
        </p:nvSpPr>
        <p:spPr bwMode="auto">
          <a:xfrm>
            <a:off x="7429500" y="50752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0xF00A</a:t>
            </a:r>
          </a:p>
        </p:txBody>
      </p:sp>
      <p:sp>
        <p:nvSpPr>
          <p:cNvPr id="315465" name="Text Box 73"/>
          <p:cNvSpPr txBox="1">
            <a:spLocks noChangeArrowheads="1"/>
          </p:cNvSpPr>
          <p:nvPr/>
        </p:nvSpPr>
        <p:spPr bwMode="auto">
          <a:xfrm>
            <a:off x="7429500" y="57610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0xF00D</a:t>
            </a:r>
          </a:p>
        </p:txBody>
      </p:sp>
      <p:sp>
        <p:nvSpPr>
          <p:cNvPr id="315466" name="Text Box 74"/>
          <p:cNvSpPr txBox="1">
            <a:spLocks noChangeArrowheads="1"/>
          </p:cNvSpPr>
          <p:nvPr/>
        </p:nvSpPr>
        <p:spPr bwMode="auto">
          <a:xfrm>
            <a:off x="7429500" y="32464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0xF002</a:t>
            </a:r>
          </a:p>
        </p:txBody>
      </p:sp>
      <p:sp>
        <p:nvSpPr>
          <p:cNvPr id="315467" name="Text Box 75"/>
          <p:cNvSpPr txBox="1">
            <a:spLocks noChangeArrowheads="1"/>
          </p:cNvSpPr>
          <p:nvPr/>
        </p:nvSpPr>
        <p:spPr bwMode="auto">
          <a:xfrm>
            <a:off x="7429500" y="39322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0xF005</a:t>
            </a:r>
          </a:p>
        </p:txBody>
      </p:sp>
      <p:sp>
        <p:nvSpPr>
          <p:cNvPr id="315468" name="Text Box 76"/>
          <p:cNvSpPr txBox="1">
            <a:spLocks noChangeArrowheads="1"/>
          </p:cNvSpPr>
          <p:nvPr/>
        </p:nvSpPr>
        <p:spPr bwMode="auto">
          <a:xfrm>
            <a:off x="7429500" y="46180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0xF008</a:t>
            </a:r>
          </a:p>
        </p:txBody>
      </p:sp>
      <p:sp>
        <p:nvSpPr>
          <p:cNvPr id="315469" name="Text Box 77"/>
          <p:cNvSpPr txBox="1">
            <a:spLocks noChangeArrowheads="1"/>
          </p:cNvSpPr>
          <p:nvPr/>
        </p:nvSpPr>
        <p:spPr bwMode="auto">
          <a:xfrm>
            <a:off x="7429500" y="53038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0xF00B</a:t>
            </a:r>
          </a:p>
        </p:txBody>
      </p:sp>
      <p:sp>
        <p:nvSpPr>
          <p:cNvPr id="315470" name="Text Box 78"/>
          <p:cNvSpPr txBox="1">
            <a:spLocks noChangeArrowheads="1"/>
          </p:cNvSpPr>
          <p:nvPr/>
        </p:nvSpPr>
        <p:spPr bwMode="auto">
          <a:xfrm>
            <a:off x="7429500" y="5989638"/>
            <a:ext cx="9477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0xF00E</a:t>
            </a:r>
          </a:p>
        </p:txBody>
      </p:sp>
      <p:sp>
        <p:nvSpPr>
          <p:cNvPr id="315471" name="Text Box 79"/>
          <p:cNvSpPr txBox="1">
            <a:spLocks noChangeArrowheads="1"/>
          </p:cNvSpPr>
          <p:nvPr/>
        </p:nvSpPr>
        <p:spPr bwMode="auto">
          <a:xfrm>
            <a:off x="5697538" y="4630738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0x0B03</a:t>
            </a:r>
          </a:p>
        </p:txBody>
      </p:sp>
      <p:sp>
        <p:nvSpPr>
          <p:cNvPr id="315472" name="Text Box 80"/>
          <p:cNvSpPr txBox="1">
            <a:spLocks noChangeArrowheads="1"/>
          </p:cNvSpPr>
          <p:nvPr/>
        </p:nvSpPr>
        <p:spPr bwMode="auto">
          <a:xfrm>
            <a:off x="5697538" y="4859338"/>
            <a:ext cx="9477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0x0B04</a:t>
            </a:r>
          </a:p>
        </p:txBody>
      </p:sp>
      <p:sp>
        <p:nvSpPr>
          <p:cNvPr id="315476" name="Text Box 84"/>
          <p:cNvSpPr txBox="1">
            <a:spLocks noChangeArrowheads="1"/>
          </p:cNvSpPr>
          <p:nvPr/>
        </p:nvSpPr>
        <p:spPr bwMode="auto">
          <a:xfrm>
            <a:off x="269875" y="658648"/>
            <a:ext cx="8526463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000" i="1" u="sng" dirty="0">
                <a:latin typeface="Arial" charset="0"/>
              </a:rPr>
              <a:t>Objective</a:t>
            </a:r>
            <a:r>
              <a:rPr lang="en-US" sz="2000" i="1" dirty="0">
                <a:latin typeface="Arial" charset="0"/>
              </a:rPr>
              <a:t>: Bin 3 samples of 5 ADC channels, then interrupt the CPU</a:t>
            </a:r>
          </a:p>
        </p:txBody>
      </p:sp>
      <p:sp>
        <p:nvSpPr>
          <p:cNvPr id="315480" name="Text Box 88"/>
          <p:cNvSpPr txBox="1">
            <a:spLocks noChangeArrowheads="1"/>
          </p:cNvSpPr>
          <p:nvPr/>
        </p:nvSpPr>
        <p:spPr bwMode="auto">
          <a:xfrm>
            <a:off x="750888" y="1715225"/>
            <a:ext cx="58562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smtClean="0">
                <a:latin typeface="Arial" charset="0"/>
              </a:rPr>
              <a:t>SOC0 – SOC4 configured to CH0 – CH4, respectively,                      ADCA configured to re-trigger (continuous conversion)</a:t>
            </a:r>
            <a:endParaRPr lang="en-US" sz="1400" b="0" dirty="0">
              <a:latin typeface="Arial" charset="0"/>
            </a:endParaRPr>
          </a:p>
        </p:txBody>
      </p:sp>
      <p:sp>
        <p:nvSpPr>
          <p:cNvPr id="315481" name="Text Box 89"/>
          <p:cNvSpPr txBox="1">
            <a:spLocks noChangeArrowheads="1"/>
          </p:cNvSpPr>
          <p:nvPr/>
        </p:nvSpPr>
        <p:spPr bwMode="auto">
          <a:xfrm>
            <a:off x="90488" y="1312815"/>
            <a:ext cx="18605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u="sng">
                <a:latin typeface="Arial" charset="0"/>
              </a:rPr>
              <a:t>ADC Registers:</a:t>
            </a:r>
          </a:p>
        </p:txBody>
      </p:sp>
      <p:sp>
        <p:nvSpPr>
          <p:cNvPr id="315482" name="Text Box 90"/>
          <p:cNvSpPr txBox="1">
            <a:spLocks noChangeArrowheads="1"/>
          </p:cNvSpPr>
          <p:nvPr/>
        </p:nvSpPr>
        <p:spPr bwMode="auto">
          <a:xfrm>
            <a:off x="77788" y="2551113"/>
            <a:ext cx="18859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u="sng">
                <a:latin typeface="Arial" charset="0"/>
              </a:rPr>
              <a:t>DMA Registers:</a:t>
            </a:r>
          </a:p>
        </p:txBody>
      </p:sp>
      <p:grpSp>
        <p:nvGrpSpPr>
          <p:cNvPr id="315500" name="Group 108"/>
          <p:cNvGrpSpPr>
            <a:grpSpLocks/>
          </p:cNvGrpSpPr>
          <p:nvPr/>
        </p:nvGrpSpPr>
        <p:grpSpPr bwMode="auto">
          <a:xfrm>
            <a:off x="2354263" y="4168775"/>
            <a:ext cx="3292475" cy="304800"/>
            <a:chOff x="1483" y="2632"/>
            <a:chExt cx="2074" cy="192"/>
          </a:xfrm>
        </p:grpSpPr>
        <p:sp>
          <p:nvSpPr>
            <p:cNvPr id="315456" name="Rectangle 64"/>
            <p:cNvSpPr>
              <a:spLocks noChangeArrowheads="1"/>
            </p:cNvSpPr>
            <p:nvPr/>
          </p:nvSpPr>
          <p:spPr bwMode="auto">
            <a:xfrm>
              <a:off x="1483" y="2676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latin typeface="Arial" charset="0"/>
                </a:rPr>
                <a:t>0x0000F000</a:t>
              </a:r>
            </a:p>
          </p:txBody>
        </p:sp>
        <p:sp>
          <p:nvSpPr>
            <p:cNvPr id="315497" name="Text Box 105"/>
            <p:cNvSpPr txBox="1">
              <a:spLocks noChangeArrowheads="1"/>
            </p:cNvSpPr>
            <p:nvPr/>
          </p:nvSpPr>
          <p:spPr bwMode="auto">
            <a:xfrm>
              <a:off x="2227" y="2632"/>
              <a:ext cx="133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Arial" charset="0"/>
                </a:rPr>
                <a:t>starting address**</a:t>
              </a:r>
            </a:p>
          </p:txBody>
        </p:sp>
      </p:grpSp>
      <p:sp>
        <p:nvSpPr>
          <p:cNvPr id="315499" name="Rectangle 107"/>
          <p:cNvSpPr>
            <a:spLocks noChangeArrowheads="1"/>
          </p:cNvSpPr>
          <p:nvPr/>
        </p:nvSpPr>
        <p:spPr bwMode="auto">
          <a:xfrm>
            <a:off x="268288" y="6392863"/>
            <a:ext cx="5456237" cy="2619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0">
                <a:latin typeface="Arial" charset="0"/>
              </a:rPr>
              <a:t>** Typically use a relocatable symbol in your code, not a hard value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351" name="AutoShape 575"/>
          <p:cNvCxnSpPr>
            <a:cxnSpLocks noChangeShapeType="1"/>
            <a:stCxn id="257" idx="3"/>
            <a:endCxn id="331978" idx="1"/>
          </p:cNvCxnSpPr>
          <p:nvPr/>
        </p:nvCxnSpPr>
        <p:spPr bwMode="auto">
          <a:xfrm flipV="1">
            <a:off x="2920585" y="2184400"/>
            <a:ext cx="2765840" cy="8910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cxnSp>
        <p:nvCxnSpPr>
          <p:cNvPr id="332355" name="AutoShape 579"/>
          <p:cNvCxnSpPr>
            <a:cxnSpLocks noChangeShapeType="1"/>
            <a:stCxn id="257" idx="3"/>
            <a:endCxn id="331979" idx="1"/>
          </p:cNvCxnSpPr>
          <p:nvPr/>
        </p:nvCxnSpPr>
        <p:spPr bwMode="auto">
          <a:xfrm flipV="1">
            <a:off x="2920585" y="2222500"/>
            <a:ext cx="2765840" cy="5100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cxnSp>
        <p:nvCxnSpPr>
          <p:cNvPr id="332385" name="AutoShape 609"/>
          <p:cNvCxnSpPr>
            <a:cxnSpLocks noChangeShapeType="1"/>
            <a:stCxn id="257" idx="3"/>
            <a:endCxn id="332000" idx="1"/>
          </p:cNvCxnSpPr>
          <p:nvPr/>
        </p:nvCxnSpPr>
        <p:spPr bwMode="auto">
          <a:xfrm>
            <a:off x="2920585" y="2273504"/>
            <a:ext cx="2765840" cy="75544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</p:cxnSp>
      <p:sp>
        <p:nvSpPr>
          <p:cNvPr id="332467" name="Rectangle 691"/>
          <p:cNvSpPr>
            <a:spLocks noChangeArrowheads="1"/>
          </p:cNvSpPr>
          <p:nvPr/>
        </p:nvSpPr>
        <p:spPr bwMode="auto">
          <a:xfrm>
            <a:off x="2766965" y="1777585"/>
            <a:ext cx="3033712" cy="25733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Ping-Pong Buffer Example</a:t>
            </a:r>
          </a:p>
        </p:txBody>
      </p:sp>
      <p:sp>
        <p:nvSpPr>
          <p:cNvPr id="331880" name="Text Box 104"/>
          <p:cNvSpPr txBox="1">
            <a:spLocks noChangeArrowheads="1"/>
          </p:cNvSpPr>
          <p:nvPr/>
        </p:nvSpPr>
        <p:spPr bwMode="auto">
          <a:xfrm>
            <a:off x="731499" y="1739900"/>
            <a:ext cx="26499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u="sng" dirty="0" smtClean="0">
                <a:latin typeface="Arial" charset="0"/>
              </a:rPr>
              <a:t>ADCA Result Register </a:t>
            </a:r>
            <a:endParaRPr lang="en-US" sz="1800" b="0" u="sng" dirty="0">
              <a:latin typeface="Arial" charset="0"/>
            </a:endParaRPr>
          </a:p>
        </p:txBody>
      </p:sp>
      <p:sp>
        <p:nvSpPr>
          <p:cNvPr id="331978" name="Rectangle 202"/>
          <p:cNvSpPr>
            <a:spLocks noChangeArrowheads="1"/>
          </p:cNvSpPr>
          <p:nvPr/>
        </p:nvSpPr>
        <p:spPr bwMode="auto">
          <a:xfrm>
            <a:off x="5686425" y="21653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79" name="Rectangle 203"/>
          <p:cNvSpPr>
            <a:spLocks noChangeArrowheads="1"/>
          </p:cNvSpPr>
          <p:nvPr/>
        </p:nvSpPr>
        <p:spPr bwMode="auto">
          <a:xfrm>
            <a:off x="5686425" y="22034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80" name="Rectangle 204"/>
          <p:cNvSpPr>
            <a:spLocks noChangeArrowheads="1"/>
          </p:cNvSpPr>
          <p:nvPr/>
        </p:nvSpPr>
        <p:spPr bwMode="auto">
          <a:xfrm>
            <a:off x="5686425" y="22415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81" name="Rectangle 205"/>
          <p:cNvSpPr>
            <a:spLocks noChangeArrowheads="1"/>
          </p:cNvSpPr>
          <p:nvPr/>
        </p:nvSpPr>
        <p:spPr bwMode="auto">
          <a:xfrm>
            <a:off x="5686425" y="22796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82" name="Rectangle 206"/>
          <p:cNvSpPr>
            <a:spLocks noChangeArrowheads="1"/>
          </p:cNvSpPr>
          <p:nvPr/>
        </p:nvSpPr>
        <p:spPr bwMode="auto">
          <a:xfrm>
            <a:off x="5686425" y="23193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83" name="Rectangle 207"/>
          <p:cNvSpPr>
            <a:spLocks noChangeArrowheads="1"/>
          </p:cNvSpPr>
          <p:nvPr/>
        </p:nvSpPr>
        <p:spPr bwMode="auto">
          <a:xfrm>
            <a:off x="5686425" y="23574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84" name="Rectangle 208"/>
          <p:cNvSpPr>
            <a:spLocks noChangeArrowheads="1"/>
          </p:cNvSpPr>
          <p:nvPr/>
        </p:nvSpPr>
        <p:spPr bwMode="auto">
          <a:xfrm>
            <a:off x="5686425" y="23955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85" name="Rectangle 209"/>
          <p:cNvSpPr>
            <a:spLocks noChangeArrowheads="1"/>
          </p:cNvSpPr>
          <p:nvPr/>
        </p:nvSpPr>
        <p:spPr bwMode="auto">
          <a:xfrm>
            <a:off x="5686425" y="24336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86" name="Rectangle 210"/>
          <p:cNvSpPr>
            <a:spLocks noChangeArrowheads="1"/>
          </p:cNvSpPr>
          <p:nvPr/>
        </p:nvSpPr>
        <p:spPr bwMode="auto">
          <a:xfrm>
            <a:off x="5686425" y="24733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87" name="Rectangle 211"/>
          <p:cNvSpPr>
            <a:spLocks noChangeArrowheads="1"/>
          </p:cNvSpPr>
          <p:nvPr/>
        </p:nvSpPr>
        <p:spPr bwMode="auto">
          <a:xfrm>
            <a:off x="5686425" y="25114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88" name="Rectangle 212"/>
          <p:cNvSpPr>
            <a:spLocks noChangeArrowheads="1"/>
          </p:cNvSpPr>
          <p:nvPr/>
        </p:nvSpPr>
        <p:spPr bwMode="auto">
          <a:xfrm>
            <a:off x="5686425" y="25495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89" name="Rectangle 213"/>
          <p:cNvSpPr>
            <a:spLocks noChangeArrowheads="1"/>
          </p:cNvSpPr>
          <p:nvPr/>
        </p:nvSpPr>
        <p:spPr bwMode="auto">
          <a:xfrm>
            <a:off x="5686425" y="25876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90" name="Rectangle 214"/>
          <p:cNvSpPr>
            <a:spLocks noChangeArrowheads="1"/>
          </p:cNvSpPr>
          <p:nvPr/>
        </p:nvSpPr>
        <p:spPr bwMode="auto">
          <a:xfrm>
            <a:off x="5686425" y="26273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91" name="Rectangle 215"/>
          <p:cNvSpPr>
            <a:spLocks noChangeArrowheads="1"/>
          </p:cNvSpPr>
          <p:nvPr/>
        </p:nvSpPr>
        <p:spPr bwMode="auto">
          <a:xfrm>
            <a:off x="5686425" y="26654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92" name="Rectangle 216"/>
          <p:cNvSpPr>
            <a:spLocks noChangeArrowheads="1"/>
          </p:cNvSpPr>
          <p:nvPr/>
        </p:nvSpPr>
        <p:spPr bwMode="auto">
          <a:xfrm>
            <a:off x="5686425" y="27035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93" name="Rectangle 217"/>
          <p:cNvSpPr>
            <a:spLocks noChangeArrowheads="1"/>
          </p:cNvSpPr>
          <p:nvPr/>
        </p:nvSpPr>
        <p:spPr bwMode="auto">
          <a:xfrm>
            <a:off x="5686425" y="27416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94" name="Rectangle 218"/>
          <p:cNvSpPr>
            <a:spLocks noChangeArrowheads="1"/>
          </p:cNvSpPr>
          <p:nvPr/>
        </p:nvSpPr>
        <p:spPr bwMode="auto">
          <a:xfrm>
            <a:off x="5686425" y="27797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95" name="Rectangle 219"/>
          <p:cNvSpPr>
            <a:spLocks noChangeArrowheads="1"/>
          </p:cNvSpPr>
          <p:nvPr/>
        </p:nvSpPr>
        <p:spPr bwMode="auto">
          <a:xfrm>
            <a:off x="5686425" y="28178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96" name="Rectangle 220"/>
          <p:cNvSpPr>
            <a:spLocks noChangeArrowheads="1"/>
          </p:cNvSpPr>
          <p:nvPr/>
        </p:nvSpPr>
        <p:spPr bwMode="auto">
          <a:xfrm>
            <a:off x="5686425" y="28559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97" name="Rectangle 221"/>
          <p:cNvSpPr>
            <a:spLocks noChangeArrowheads="1"/>
          </p:cNvSpPr>
          <p:nvPr/>
        </p:nvSpPr>
        <p:spPr bwMode="auto">
          <a:xfrm>
            <a:off x="5686425" y="28940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98" name="Rectangle 222"/>
          <p:cNvSpPr>
            <a:spLocks noChangeArrowheads="1"/>
          </p:cNvSpPr>
          <p:nvPr/>
        </p:nvSpPr>
        <p:spPr bwMode="auto">
          <a:xfrm>
            <a:off x="5686425" y="29337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1999" name="Rectangle 223"/>
          <p:cNvSpPr>
            <a:spLocks noChangeArrowheads="1"/>
          </p:cNvSpPr>
          <p:nvPr/>
        </p:nvSpPr>
        <p:spPr bwMode="auto">
          <a:xfrm>
            <a:off x="5686425" y="29718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00" name="Rectangle 224"/>
          <p:cNvSpPr>
            <a:spLocks noChangeArrowheads="1"/>
          </p:cNvSpPr>
          <p:nvPr/>
        </p:nvSpPr>
        <p:spPr bwMode="auto">
          <a:xfrm>
            <a:off x="5686425" y="30099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01" name="Rectangle 225"/>
          <p:cNvSpPr>
            <a:spLocks noChangeArrowheads="1"/>
          </p:cNvSpPr>
          <p:nvPr/>
        </p:nvSpPr>
        <p:spPr bwMode="auto">
          <a:xfrm>
            <a:off x="5686425" y="30480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02" name="Rectangle 226"/>
          <p:cNvSpPr>
            <a:spLocks noChangeArrowheads="1"/>
          </p:cNvSpPr>
          <p:nvPr/>
        </p:nvSpPr>
        <p:spPr bwMode="auto">
          <a:xfrm>
            <a:off x="5686425" y="308768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03" name="Rectangle 227"/>
          <p:cNvSpPr>
            <a:spLocks noChangeArrowheads="1"/>
          </p:cNvSpPr>
          <p:nvPr/>
        </p:nvSpPr>
        <p:spPr bwMode="auto">
          <a:xfrm>
            <a:off x="5686425" y="312578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04" name="Rectangle 228"/>
          <p:cNvSpPr>
            <a:spLocks noChangeArrowheads="1"/>
          </p:cNvSpPr>
          <p:nvPr/>
        </p:nvSpPr>
        <p:spPr bwMode="auto">
          <a:xfrm>
            <a:off x="5686425" y="316388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05" name="Rectangle 229"/>
          <p:cNvSpPr>
            <a:spLocks noChangeArrowheads="1"/>
          </p:cNvSpPr>
          <p:nvPr/>
        </p:nvSpPr>
        <p:spPr bwMode="auto">
          <a:xfrm>
            <a:off x="5686425" y="320198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06" name="Rectangle 230"/>
          <p:cNvSpPr>
            <a:spLocks noChangeArrowheads="1"/>
          </p:cNvSpPr>
          <p:nvPr/>
        </p:nvSpPr>
        <p:spPr bwMode="auto">
          <a:xfrm>
            <a:off x="5686425" y="32416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07" name="Rectangle 231"/>
          <p:cNvSpPr>
            <a:spLocks noChangeArrowheads="1"/>
          </p:cNvSpPr>
          <p:nvPr/>
        </p:nvSpPr>
        <p:spPr bwMode="auto">
          <a:xfrm>
            <a:off x="5686425" y="32797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08" name="Rectangle 232"/>
          <p:cNvSpPr>
            <a:spLocks noChangeArrowheads="1"/>
          </p:cNvSpPr>
          <p:nvPr/>
        </p:nvSpPr>
        <p:spPr bwMode="auto">
          <a:xfrm>
            <a:off x="5686425" y="33178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09" name="Rectangle 233"/>
          <p:cNvSpPr>
            <a:spLocks noChangeArrowheads="1"/>
          </p:cNvSpPr>
          <p:nvPr/>
        </p:nvSpPr>
        <p:spPr bwMode="auto">
          <a:xfrm>
            <a:off x="5686425" y="33559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10" name="Rectangle 234"/>
          <p:cNvSpPr>
            <a:spLocks noChangeArrowheads="1"/>
          </p:cNvSpPr>
          <p:nvPr/>
        </p:nvSpPr>
        <p:spPr bwMode="auto">
          <a:xfrm>
            <a:off x="5686425" y="33940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11" name="Rectangle 235"/>
          <p:cNvSpPr>
            <a:spLocks noChangeArrowheads="1"/>
          </p:cNvSpPr>
          <p:nvPr/>
        </p:nvSpPr>
        <p:spPr bwMode="auto">
          <a:xfrm>
            <a:off x="5686425" y="34321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12" name="Rectangle 236"/>
          <p:cNvSpPr>
            <a:spLocks noChangeArrowheads="1"/>
          </p:cNvSpPr>
          <p:nvPr/>
        </p:nvSpPr>
        <p:spPr bwMode="auto">
          <a:xfrm>
            <a:off x="5686425" y="34702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13" name="Rectangle 237"/>
          <p:cNvSpPr>
            <a:spLocks noChangeArrowheads="1"/>
          </p:cNvSpPr>
          <p:nvPr/>
        </p:nvSpPr>
        <p:spPr bwMode="auto">
          <a:xfrm>
            <a:off x="5686425" y="35083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14" name="Rectangle 238"/>
          <p:cNvSpPr>
            <a:spLocks noChangeArrowheads="1"/>
          </p:cNvSpPr>
          <p:nvPr/>
        </p:nvSpPr>
        <p:spPr bwMode="auto">
          <a:xfrm>
            <a:off x="5686425" y="35480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15" name="Rectangle 239"/>
          <p:cNvSpPr>
            <a:spLocks noChangeArrowheads="1"/>
          </p:cNvSpPr>
          <p:nvPr/>
        </p:nvSpPr>
        <p:spPr bwMode="auto">
          <a:xfrm>
            <a:off x="5686425" y="35861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16" name="Rectangle 240"/>
          <p:cNvSpPr>
            <a:spLocks noChangeArrowheads="1"/>
          </p:cNvSpPr>
          <p:nvPr/>
        </p:nvSpPr>
        <p:spPr bwMode="auto">
          <a:xfrm>
            <a:off x="5686425" y="36242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17" name="Rectangle 241"/>
          <p:cNvSpPr>
            <a:spLocks noChangeArrowheads="1"/>
          </p:cNvSpPr>
          <p:nvPr/>
        </p:nvSpPr>
        <p:spPr bwMode="auto">
          <a:xfrm>
            <a:off x="5686425" y="36623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18" name="Rectangle 242"/>
          <p:cNvSpPr>
            <a:spLocks noChangeArrowheads="1"/>
          </p:cNvSpPr>
          <p:nvPr/>
        </p:nvSpPr>
        <p:spPr bwMode="auto">
          <a:xfrm>
            <a:off x="5686425" y="37020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19" name="Rectangle 243"/>
          <p:cNvSpPr>
            <a:spLocks noChangeArrowheads="1"/>
          </p:cNvSpPr>
          <p:nvPr/>
        </p:nvSpPr>
        <p:spPr bwMode="auto">
          <a:xfrm>
            <a:off x="5686425" y="37401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20" name="Rectangle 244"/>
          <p:cNvSpPr>
            <a:spLocks noChangeArrowheads="1"/>
          </p:cNvSpPr>
          <p:nvPr/>
        </p:nvSpPr>
        <p:spPr bwMode="auto">
          <a:xfrm>
            <a:off x="5686425" y="37782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21" name="Rectangle 245"/>
          <p:cNvSpPr>
            <a:spLocks noChangeArrowheads="1"/>
          </p:cNvSpPr>
          <p:nvPr/>
        </p:nvSpPr>
        <p:spPr bwMode="auto">
          <a:xfrm>
            <a:off x="5686425" y="38163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22" name="Rectangle 246"/>
          <p:cNvSpPr>
            <a:spLocks noChangeArrowheads="1"/>
          </p:cNvSpPr>
          <p:nvPr/>
        </p:nvSpPr>
        <p:spPr bwMode="auto">
          <a:xfrm>
            <a:off x="5686425" y="38560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23" name="Rectangle 247"/>
          <p:cNvSpPr>
            <a:spLocks noChangeArrowheads="1"/>
          </p:cNvSpPr>
          <p:nvPr/>
        </p:nvSpPr>
        <p:spPr bwMode="auto">
          <a:xfrm>
            <a:off x="5686425" y="38941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24" name="Rectangle 248"/>
          <p:cNvSpPr>
            <a:spLocks noChangeArrowheads="1"/>
          </p:cNvSpPr>
          <p:nvPr/>
        </p:nvSpPr>
        <p:spPr bwMode="auto">
          <a:xfrm>
            <a:off x="5686425" y="39322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25" name="Rectangle 249"/>
          <p:cNvSpPr>
            <a:spLocks noChangeArrowheads="1"/>
          </p:cNvSpPr>
          <p:nvPr/>
        </p:nvSpPr>
        <p:spPr bwMode="auto">
          <a:xfrm>
            <a:off x="5686425" y="39703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27" name="Rectangle 251"/>
          <p:cNvSpPr>
            <a:spLocks noChangeArrowheads="1"/>
          </p:cNvSpPr>
          <p:nvPr/>
        </p:nvSpPr>
        <p:spPr bwMode="auto">
          <a:xfrm>
            <a:off x="5686425" y="40084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28" name="Rectangle 252"/>
          <p:cNvSpPr>
            <a:spLocks noChangeArrowheads="1"/>
          </p:cNvSpPr>
          <p:nvPr/>
        </p:nvSpPr>
        <p:spPr bwMode="auto">
          <a:xfrm>
            <a:off x="5686425" y="40465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29" name="Rectangle 253"/>
          <p:cNvSpPr>
            <a:spLocks noChangeArrowheads="1"/>
          </p:cNvSpPr>
          <p:nvPr/>
        </p:nvSpPr>
        <p:spPr bwMode="auto">
          <a:xfrm>
            <a:off x="5686425" y="40846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30" name="Rectangle 254"/>
          <p:cNvSpPr>
            <a:spLocks noChangeArrowheads="1"/>
          </p:cNvSpPr>
          <p:nvPr/>
        </p:nvSpPr>
        <p:spPr bwMode="auto">
          <a:xfrm>
            <a:off x="5686425" y="41227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31" name="Rectangle 255"/>
          <p:cNvSpPr>
            <a:spLocks noChangeArrowheads="1"/>
          </p:cNvSpPr>
          <p:nvPr/>
        </p:nvSpPr>
        <p:spPr bwMode="auto">
          <a:xfrm>
            <a:off x="5686425" y="41624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32" name="Rectangle 256"/>
          <p:cNvSpPr>
            <a:spLocks noChangeArrowheads="1"/>
          </p:cNvSpPr>
          <p:nvPr/>
        </p:nvSpPr>
        <p:spPr bwMode="auto">
          <a:xfrm>
            <a:off x="5686425" y="42005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33" name="Rectangle 257"/>
          <p:cNvSpPr>
            <a:spLocks noChangeArrowheads="1"/>
          </p:cNvSpPr>
          <p:nvPr/>
        </p:nvSpPr>
        <p:spPr bwMode="auto">
          <a:xfrm>
            <a:off x="5686425" y="42386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34" name="Rectangle 258"/>
          <p:cNvSpPr>
            <a:spLocks noChangeArrowheads="1"/>
          </p:cNvSpPr>
          <p:nvPr/>
        </p:nvSpPr>
        <p:spPr bwMode="auto">
          <a:xfrm>
            <a:off x="5686425" y="42767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35" name="Rectangle 259"/>
          <p:cNvSpPr>
            <a:spLocks noChangeArrowheads="1"/>
          </p:cNvSpPr>
          <p:nvPr/>
        </p:nvSpPr>
        <p:spPr bwMode="auto">
          <a:xfrm>
            <a:off x="5686425" y="43164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36" name="Rectangle 260"/>
          <p:cNvSpPr>
            <a:spLocks noChangeArrowheads="1"/>
          </p:cNvSpPr>
          <p:nvPr/>
        </p:nvSpPr>
        <p:spPr bwMode="auto">
          <a:xfrm>
            <a:off x="5686425" y="43545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37" name="Rectangle 261"/>
          <p:cNvSpPr>
            <a:spLocks noChangeArrowheads="1"/>
          </p:cNvSpPr>
          <p:nvPr/>
        </p:nvSpPr>
        <p:spPr bwMode="auto">
          <a:xfrm>
            <a:off x="5686425" y="43926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38" name="Rectangle 262"/>
          <p:cNvSpPr>
            <a:spLocks noChangeArrowheads="1"/>
          </p:cNvSpPr>
          <p:nvPr/>
        </p:nvSpPr>
        <p:spPr bwMode="auto">
          <a:xfrm>
            <a:off x="5686425" y="443071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39" name="Rectangle 263"/>
          <p:cNvSpPr>
            <a:spLocks noChangeArrowheads="1"/>
          </p:cNvSpPr>
          <p:nvPr/>
        </p:nvSpPr>
        <p:spPr bwMode="auto">
          <a:xfrm>
            <a:off x="5686425" y="44704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40" name="Rectangle 264"/>
          <p:cNvSpPr>
            <a:spLocks noChangeArrowheads="1"/>
          </p:cNvSpPr>
          <p:nvPr/>
        </p:nvSpPr>
        <p:spPr bwMode="auto">
          <a:xfrm>
            <a:off x="5686425" y="45085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41" name="Rectangle 265"/>
          <p:cNvSpPr>
            <a:spLocks noChangeArrowheads="1"/>
          </p:cNvSpPr>
          <p:nvPr/>
        </p:nvSpPr>
        <p:spPr bwMode="auto">
          <a:xfrm>
            <a:off x="5686425" y="45466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42" name="Rectangle 266"/>
          <p:cNvSpPr>
            <a:spLocks noChangeArrowheads="1"/>
          </p:cNvSpPr>
          <p:nvPr/>
        </p:nvSpPr>
        <p:spPr bwMode="auto">
          <a:xfrm>
            <a:off x="5686425" y="45847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43" name="Rectangle 267"/>
          <p:cNvSpPr>
            <a:spLocks noChangeArrowheads="1"/>
          </p:cNvSpPr>
          <p:nvPr/>
        </p:nvSpPr>
        <p:spPr bwMode="auto">
          <a:xfrm>
            <a:off x="5686425" y="46228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44" name="Rectangle 268"/>
          <p:cNvSpPr>
            <a:spLocks noChangeArrowheads="1"/>
          </p:cNvSpPr>
          <p:nvPr/>
        </p:nvSpPr>
        <p:spPr bwMode="auto">
          <a:xfrm>
            <a:off x="5686425" y="46609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45" name="Rectangle 269"/>
          <p:cNvSpPr>
            <a:spLocks noChangeArrowheads="1"/>
          </p:cNvSpPr>
          <p:nvPr/>
        </p:nvSpPr>
        <p:spPr bwMode="auto">
          <a:xfrm>
            <a:off x="5686425" y="46990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46" name="Rectangle 270"/>
          <p:cNvSpPr>
            <a:spLocks noChangeArrowheads="1"/>
          </p:cNvSpPr>
          <p:nvPr/>
        </p:nvSpPr>
        <p:spPr bwMode="auto">
          <a:xfrm>
            <a:off x="5686425" y="473710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47" name="Rectangle 271"/>
          <p:cNvSpPr>
            <a:spLocks noChangeArrowheads="1"/>
          </p:cNvSpPr>
          <p:nvPr/>
        </p:nvSpPr>
        <p:spPr bwMode="auto">
          <a:xfrm>
            <a:off x="5686425" y="477678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48" name="Rectangle 272"/>
          <p:cNvSpPr>
            <a:spLocks noChangeArrowheads="1"/>
          </p:cNvSpPr>
          <p:nvPr/>
        </p:nvSpPr>
        <p:spPr bwMode="auto">
          <a:xfrm>
            <a:off x="5686425" y="481488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49" name="Rectangle 273"/>
          <p:cNvSpPr>
            <a:spLocks noChangeArrowheads="1"/>
          </p:cNvSpPr>
          <p:nvPr/>
        </p:nvSpPr>
        <p:spPr bwMode="auto">
          <a:xfrm>
            <a:off x="5686425" y="485298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50" name="Rectangle 274"/>
          <p:cNvSpPr>
            <a:spLocks noChangeArrowheads="1"/>
          </p:cNvSpPr>
          <p:nvPr/>
        </p:nvSpPr>
        <p:spPr bwMode="auto">
          <a:xfrm>
            <a:off x="5686425" y="489108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51" name="Rectangle 275"/>
          <p:cNvSpPr>
            <a:spLocks noChangeArrowheads="1"/>
          </p:cNvSpPr>
          <p:nvPr/>
        </p:nvSpPr>
        <p:spPr bwMode="auto">
          <a:xfrm>
            <a:off x="5686425" y="49307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52" name="Rectangle 276"/>
          <p:cNvSpPr>
            <a:spLocks noChangeArrowheads="1"/>
          </p:cNvSpPr>
          <p:nvPr/>
        </p:nvSpPr>
        <p:spPr bwMode="auto">
          <a:xfrm>
            <a:off x="5686425" y="49688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53" name="Rectangle 277"/>
          <p:cNvSpPr>
            <a:spLocks noChangeArrowheads="1"/>
          </p:cNvSpPr>
          <p:nvPr/>
        </p:nvSpPr>
        <p:spPr bwMode="auto">
          <a:xfrm>
            <a:off x="5686425" y="50069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54" name="Rectangle 278"/>
          <p:cNvSpPr>
            <a:spLocks noChangeArrowheads="1"/>
          </p:cNvSpPr>
          <p:nvPr/>
        </p:nvSpPr>
        <p:spPr bwMode="auto">
          <a:xfrm>
            <a:off x="5686425" y="504507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55" name="Rectangle 279"/>
          <p:cNvSpPr>
            <a:spLocks noChangeArrowheads="1"/>
          </p:cNvSpPr>
          <p:nvPr/>
        </p:nvSpPr>
        <p:spPr bwMode="auto">
          <a:xfrm>
            <a:off x="5686425" y="50847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56" name="Rectangle 280"/>
          <p:cNvSpPr>
            <a:spLocks noChangeArrowheads="1"/>
          </p:cNvSpPr>
          <p:nvPr/>
        </p:nvSpPr>
        <p:spPr bwMode="auto">
          <a:xfrm>
            <a:off x="5686425" y="51228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57" name="Rectangle 281"/>
          <p:cNvSpPr>
            <a:spLocks noChangeArrowheads="1"/>
          </p:cNvSpPr>
          <p:nvPr/>
        </p:nvSpPr>
        <p:spPr bwMode="auto">
          <a:xfrm>
            <a:off x="5686425" y="51609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58" name="Rectangle 282"/>
          <p:cNvSpPr>
            <a:spLocks noChangeArrowheads="1"/>
          </p:cNvSpPr>
          <p:nvPr/>
        </p:nvSpPr>
        <p:spPr bwMode="auto">
          <a:xfrm>
            <a:off x="5686425" y="51990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59" name="Rectangle 283"/>
          <p:cNvSpPr>
            <a:spLocks noChangeArrowheads="1"/>
          </p:cNvSpPr>
          <p:nvPr/>
        </p:nvSpPr>
        <p:spPr bwMode="auto">
          <a:xfrm>
            <a:off x="5686425" y="52371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60" name="Rectangle 284"/>
          <p:cNvSpPr>
            <a:spLocks noChangeArrowheads="1"/>
          </p:cNvSpPr>
          <p:nvPr/>
        </p:nvSpPr>
        <p:spPr bwMode="auto">
          <a:xfrm>
            <a:off x="5686425" y="52752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61" name="Rectangle 285"/>
          <p:cNvSpPr>
            <a:spLocks noChangeArrowheads="1"/>
          </p:cNvSpPr>
          <p:nvPr/>
        </p:nvSpPr>
        <p:spPr bwMode="auto">
          <a:xfrm>
            <a:off x="5686425" y="53133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62" name="Rectangle 286"/>
          <p:cNvSpPr>
            <a:spLocks noChangeArrowheads="1"/>
          </p:cNvSpPr>
          <p:nvPr/>
        </p:nvSpPr>
        <p:spPr bwMode="auto">
          <a:xfrm>
            <a:off x="5686425" y="5351463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63" name="Rectangle 287"/>
          <p:cNvSpPr>
            <a:spLocks noChangeArrowheads="1"/>
          </p:cNvSpPr>
          <p:nvPr/>
        </p:nvSpPr>
        <p:spPr bwMode="auto">
          <a:xfrm>
            <a:off x="5686425" y="53911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64" name="Rectangle 288"/>
          <p:cNvSpPr>
            <a:spLocks noChangeArrowheads="1"/>
          </p:cNvSpPr>
          <p:nvPr/>
        </p:nvSpPr>
        <p:spPr bwMode="auto">
          <a:xfrm>
            <a:off x="5686425" y="54292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65" name="Rectangle 289"/>
          <p:cNvSpPr>
            <a:spLocks noChangeArrowheads="1"/>
          </p:cNvSpPr>
          <p:nvPr/>
        </p:nvSpPr>
        <p:spPr bwMode="auto">
          <a:xfrm>
            <a:off x="5686425" y="54673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66" name="Rectangle 290"/>
          <p:cNvSpPr>
            <a:spLocks noChangeArrowheads="1"/>
          </p:cNvSpPr>
          <p:nvPr/>
        </p:nvSpPr>
        <p:spPr bwMode="auto">
          <a:xfrm>
            <a:off x="5686425" y="5505450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67" name="Rectangle 291"/>
          <p:cNvSpPr>
            <a:spLocks noChangeArrowheads="1"/>
          </p:cNvSpPr>
          <p:nvPr/>
        </p:nvSpPr>
        <p:spPr bwMode="auto">
          <a:xfrm>
            <a:off x="5686425" y="55451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68" name="Rectangle 292"/>
          <p:cNvSpPr>
            <a:spLocks noChangeArrowheads="1"/>
          </p:cNvSpPr>
          <p:nvPr/>
        </p:nvSpPr>
        <p:spPr bwMode="auto">
          <a:xfrm>
            <a:off x="5686425" y="55832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69" name="Rectangle 293"/>
          <p:cNvSpPr>
            <a:spLocks noChangeArrowheads="1"/>
          </p:cNvSpPr>
          <p:nvPr/>
        </p:nvSpPr>
        <p:spPr bwMode="auto">
          <a:xfrm>
            <a:off x="5686425" y="56213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70" name="Rectangle 294"/>
          <p:cNvSpPr>
            <a:spLocks noChangeArrowheads="1"/>
          </p:cNvSpPr>
          <p:nvPr/>
        </p:nvSpPr>
        <p:spPr bwMode="auto">
          <a:xfrm>
            <a:off x="5686425" y="5659438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71" name="Rectangle 295"/>
          <p:cNvSpPr>
            <a:spLocks noChangeArrowheads="1"/>
          </p:cNvSpPr>
          <p:nvPr/>
        </p:nvSpPr>
        <p:spPr bwMode="auto">
          <a:xfrm>
            <a:off x="5686425" y="56991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72" name="Rectangle 296"/>
          <p:cNvSpPr>
            <a:spLocks noChangeArrowheads="1"/>
          </p:cNvSpPr>
          <p:nvPr/>
        </p:nvSpPr>
        <p:spPr bwMode="auto">
          <a:xfrm>
            <a:off x="5686425" y="57372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73" name="Rectangle 297"/>
          <p:cNvSpPr>
            <a:spLocks noChangeArrowheads="1"/>
          </p:cNvSpPr>
          <p:nvPr/>
        </p:nvSpPr>
        <p:spPr bwMode="auto">
          <a:xfrm>
            <a:off x="5686425" y="57753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74" name="Rectangle 298"/>
          <p:cNvSpPr>
            <a:spLocks noChangeArrowheads="1"/>
          </p:cNvSpPr>
          <p:nvPr/>
        </p:nvSpPr>
        <p:spPr bwMode="auto">
          <a:xfrm>
            <a:off x="5686425" y="5813425"/>
            <a:ext cx="652463" cy="3810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75" name="AutoShape 299"/>
          <p:cNvSpPr>
            <a:spLocks/>
          </p:cNvSpPr>
          <p:nvPr/>
        </p:nvSpPr>
        <p:spPr bwMode="auto">
          <a:xfrm>
            <a:off x="6530975" y="2165350"/>
            <a:ext cx="460375" cy="1843088"/>
          </a:xfrm>
          <a:prstGeom prst="rightBrace">
            <a:avLst>
              <a:gd name="adj1" fmla="val 333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76" name="Text Box 300"/>
          <p:cNvSpPr txBox="1">
            <a:spLocks noChangeArrowheads="1"/>
          </p:cNvSpPr>
          <p:nvPr/>
        </p:nvSpPr>
        <p:spPr bwMode="auto">
          <a:xfrm>
            <a:off x="7029450" y="2825750"/>
            <a:ext cx="1576388" cy="5355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 dirty="0" smtClean="0">
                <a:latin typeface="Arial" charset="0"/>
              </a:rPr>
              <a:t>50 </a:t>
            </a:r>
            <a:r>
              <a:rPr lang="en-US" sz="1800" b="0" dirty="0">
                <a:latin typeface="Arial" charset="0"/>
              </a:rPr>
              <a:t>word ‘Ping’ buffer</a:t>
            </a:r>
          </a:p>
        </p:txBody>
      </p:sp>
      <p:sp>
        <p:nvSpPr>
          <p:cNvPr id="332077" name="AutoShape 301"/>
          <p:cNvSpPr>
            <a:spLocks/>
          </p:cNvSpPr>
          <p:nvPr/>
        </p:nvSpPr>
        <p:spPr bwMode="auto">
          <a:xfrm>
            <a:off x="6530975" y="4008438"/>
            <a:ext cx="460375" cy="1843087"/>
          </a:xfrm>
          <a:prstGeom prst="rightBrace">
            <a:avLst>
              <a:gd name="adj1" fmla="val 333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2078" name="Text Box 302"/>
          <p:cNvSpPr txBox="1">
            <a:spLocks noChangeArrowheads="1"/>
          </p:cNvSpPr>
          <p:nvPr/>
        </p:nvSpPr>
        <p:spPr bwMode="auto">
          <a:xfrm>
            <a:off x="7029450" y="4668838"/>
            <a:ext cx="1576388" cy="5355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 dirty="0" smtClean="0">
                <a:latin typeface="Arial" charset="0"/>
              </a:rPr>
              <a:t>50 </a:t>
            </a:r>
            <a:r>
              <a:rPr lang="en-US" sz="1800" b="0" dirty="0">
                <a:latin typeface="Arial" charset="0"/>
              </a:rPr>
              <a:t>word ‘Pong’ buffer</a:t>
            </a:r>
          </a:p>
        </p:txBody>
      </p:sp>
      <p:sp>
        <p:nvSpPr>
          <p:cNvPr id="332079" name="Text Box 303"/>
          <p:cNvSpPr txBox="1">
            <a:spLocks noChangeArrowheads="1"/>
          </p:cNvSpPr>
          <p:nvPr/>
        </p:nvSpPr>
        <p:spPr bwMode="auto">
          <a:xfrm>
            <a:off x="5186363" y="1743075"/>
            <a:ext cx="16515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u="sng" dirty="0" smtClean="0">
                <a:latin typeface="Arial" charset="0"/>
              </a:rPr>
              <a:t>GS0 RAM</a:t>
            </a:r>
            <a:endParaRPr lang="en-US" sz="1800" b="0" u="sng" dirty="0">
              <a:latin typeface="Arial" charset="0"/>
            </a:endParaRPr>
          </a:p>
        </p:txBody>
      </p:sp>
      <p:sp>
        <p:nvSpPr>
          <p:cNvPr id="331960" name="Text Box 184"/>
          <p:cNvSpPr txBox="1">
            <a:spLocks noChangeArrowheads="1"/>
          </p:cNvSpPr>
          <p:nvPr/>
        </p:nvSpPr>
        <p:spPr bwMode="auto">
          <a:xfrm>
            <a:off x="476965" y="2123230"/>
            <a:ext cx="792205" cy="264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0" dirty="0">
                <a:latin typeface="Arial" charset="0"/>
              </a:rPr>
              <a:t>0x0B00</a:t>
            </a:r>
          </a:p>
        </p:txBody>
      </p:sp>
      <p:grpSp>
        <p:nvGrpSpPr>
          <p:cNvPr id="332464" name="Group 688"/>
          <p:cNvGrpSpPr>
            <a:grpSpLocks/>
          </p:cNvGrpSpPr>
          <p:nvPr/>
        </p:nvGrpSpPr>
        <p:grpSpPr bwMode="auto">
          <a:xfrm>
            <a:off x="6338888" y="3740150"/>
            <a:ext cx="2151062" cy="530225"/>
            <a:chOff x="3993" y="2620"/>
            <a:chExt cx="1355" cy="334"/>
          </a:xfrm>
        </p:grpSpPr>
        <p:sp>
          <p:nvSpPr>
            <p:cNvPr id="332459" name="Line 683"/>
            <p:cNvSpPr>
              <a:spLocks noChangeShapeType="1"/>
            </p:cNvSpPr>
            <p:nvPr/>
          </p:nvSpPr>
          <p:spPr bwMode="auto">
            <a:xfrm>
              <a:off x="3993" y="2789"/>
              <a:ext cx="6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2460" name="Text Box 684"/>
            <p:cNvSpPr txBox="1">
              <a:spLocks noChangeArrowheads="1"/>
            </p:cNvSpPr>
            <p:nvPr/>
          </p:nvSpPr>
          <p:spPr bwMode="auto">
            <a:xfrm>
              <a:off x="4645" y="2620"/>
              <a:ext cx="703" cy="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0">
                  <a:latin typeface="Arial" charset="0"/>
                </a:rPr>
                <a:t>DMA Interrupt</a:t>
              </a:r>
            </a:p>
          </p:txBody>
        </p:sp>
      </p:grpSp>
      <p:grpSp>
        <p:nvGrpSpPr>
          <p:cNvPr id="332465" name="Group 689"/>
          <p:cNvGrpSpPr>
            <a:grpSpLocks/>
          </p:cNvGrpSpPr>
          <p:nvPr/>
        </p:nvGrpSpPr>
        <p:grpSpPr bwMode="auto">
          <a:xfrm>
            <a:off x="6338888" y="5581650"/>
            <a:ext cx="2151062" cy="530225"/>
            <a:chOff x="3993" y="3780"/>
            <a:chExt cx="1355" cy="334"/>
          </a:xfrm>
        </p:grpSpPr>
        <p:sp>
          <p:nvSpPr>
            <p:cNvPr id="332462" name="Line 686"/>
            <p:cNvSpPr>
              <a:spLocks noChangeShapeType="1"/>
            </p:cNvSpPr>
            <p:nvPr/>
          </p:nvSpPr>
          <p:spPr bwMode="auto">
            <a:xfrm>
              <a:off x="3993" y="3949"/>
              <a:ext cx="6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2463" name="Text Box 687"/>
            <p:cNvSpPr txBox="1">
              <a:spLocks noChangeArrowheads="1"/>
            </p:cNvSpPr>
            <p:nvPr/>
          </p:nvSpPr>
          <p:spPr bwMode="auto">
            <a:xfrm>
              <a:off x="4645" y="3780"/>
              <a:ext cx="703" cy="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0">
                  <a:latin typeface="Arial" charset="0"/>
                </a:rPr>
                <a:t>DMA Interrupt</a:t>
              </a:r>
            </a:p>
          </p:txBody>
        </p:sp>
      </p:grpSp>
      <p:sp>
        <p:nvSpPr>
          <p:cNvPr id="332469" name="Text Box 693"/>
          <p:cNvSpPr txBox="1">
            <a:spLocks noChangeArrowheads="1"/>
          </p:cNvSpPr>
          <p:nvPr/>
        </p:nvSpPr>
        <p:spPr bwMode="auto">
          <a:xfrm>
            <a:off x="4933883" y="2087563"/>
            <a:ext cx="801823" cy="264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0" dirty="0">
                <a:latin typeface="Arial" charset="0"/>
              </a:rPr>
              <a:t>0xC140</a:t>
            </a:r>
            <a:endParaRPr lang="en-US" sz="1200" b="0" dirty="0">
              <a:latin typeface="Arial" charset="0"/>
            </a:endParaRPr>
          </a:p>
        </p:txBody>
      </p:sp>
      <p:sp>
        <p:nvSpPr>
          <p:cNvPr id="332473" name="Text Box 697"/>
          <p:cNvSpPr txBox="1">
            <a:spLocks noChangeArrowheads="1"/>
          </p:cNvSpPr>
          <p:nvPr/>
        </p:nvSpPr>
        <p:spPr bwMode="auto">
          <a:xfrm>
            <a:off x="347295" y="903365"/>
            <a:ext cx="833404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i="1" u="sng" dirty="0">
                <a:latin typeface="Arial" charset="0"/>
              </a:rPr>
              <a:t>Objective</a:t>
            </a:r>
            <a:r>
              <a:rPr lang="en-US" sz="2000" i="1" dirty="0">
                <a:latin typeface="Arial" charset="0"/>
              </a:rPr>
              <a:t>: Buffer ADC </a:t>
            </a:r>
            <a:r>
              <a:rPr lang="en-US" sz="2000" i="1" dirty="0" err="1">
                <a:latin typeface="Arial" charset="0"/>
              </a:rPr>
              <a:t>ch</a:t>
            </a:r>
            <a:r>
              <a:rPr lang="en-US" sz="2000" i="1" dirty="0">
                <a:latin typeface="Arial" charset="0"/>
              </a:rPr>
              <a:t>. 0 ping-pong style, </a:t>
            </a:r>
            <a:r>
              <a:rPr lang="en-US" sz="2000" i="1" dirty="0" smtClean="0">
                <a:latin typeface="Arial" charset="0"/>
              </a:rPr>
              <a:t>50 </a:t>
            </a:r>
            <a:r>
              <a:rPr lang="en-US" sz="2000" i="1" dirty="0">
                <a:latin typeface="Arial" charset="0"/>
              </a:rPr>
              <a:t>samples per buffer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201332" y="2116538"/>
            <a:ext cx="1719253" cy="3139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1800" dirty="0" smtClean="0">
                <a:effectLst/>
                <a:latin typeface="Arial" pitchFamily="34" charset="0"/>
                <a:cs typeface="Arial" pitchFamily="34" charset="0"/>
              </a:rPr>
              <a:t>ADCRESULT0</a:t>
            </a:r>
          </a:p>
        </p:txBody>
      </p:sp>
      <p:sp>
        <p:nvSpPr>
          <p:cNvPr id="119" name="Text Box 184"/>
          <p:cNvSpPr txBox="1">
            <a:spLocks noChangeArrowheads="1"/>
          </p:cNvSpPr>
          <p:nvPr/>
        </p:nvSpPr>
        <p:spPr bwMode="auto">
          <a:xfrm>
            <a:off x="616285" y="2622495"/>
            <a:ext cx="2611540" cy="43704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latin typeface="Arial" charset="0"/>
              </a:rPr>
              <a:t>SOC0 configured to ADCINA0 with 1 conversion per trigger</a:t>
            </a:r>
            <a:endParaRPr lang="en-US" sz="1400" b="0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319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319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319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32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319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319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319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32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1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1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1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31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31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31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31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31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31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3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3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31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31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31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31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31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31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3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3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3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31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31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31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31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31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31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3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3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3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331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31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31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3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3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3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3319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319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319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331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31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319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31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31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319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331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31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31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31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31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31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31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31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31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31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31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31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31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31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31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32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32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32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320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320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320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3320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320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320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332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32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32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332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32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32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32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32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32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332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32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32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332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32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320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332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32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32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32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32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320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332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32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332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332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32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32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332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332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332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332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332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32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32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32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32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332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32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32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32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32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32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332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332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332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32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32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332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3320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3320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320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332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32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32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332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332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32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332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332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332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332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332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32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332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332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3320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332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332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332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332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3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33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332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332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32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332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332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332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332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32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332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332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332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332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500" fill="hold"/>
                                        <p:tgtEl>
                                          <p:spTgt spid="3320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3320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3320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332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332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332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332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332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332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332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332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332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3320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3320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3320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332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332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332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332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332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332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332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332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332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332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332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332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332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332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332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332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332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332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500" fill="hold"/>
                                        <p:tgtEl>
                                          <p:spTgt spid="332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332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332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332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332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332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332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332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332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500" fill="hold"/>
                                        <p:tgtEl>
                                          <p:spTgt spid="332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332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3320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500" fill="hold"/>
                                        <p:tgtEl>
                                          <p:spTgt spid="3320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3320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3320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3320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3320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3320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3320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3320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3320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3320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3320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3320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33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33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33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3320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3320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3320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500" fill="hold"/>
                                        <p:tgtEl>
                                          <p:spTgt spid="3320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3320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3320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500" fill="hold"/>
                                        <p:tgtEl>
                                          <p:spTgt spid="3320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3320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3320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3320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3320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3320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500" fill="hold"/>
                                        <p:tgtEl>
                                          <p:spTgt spid="3320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3320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3320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3320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3320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3320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500" fill="hold"/>
                                        <p:tgtEl>
                                          <p:spTgt spid="3320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3320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3320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3320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3320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3320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500" fill="hold"/>
                                        <p:tgtEl>
                                          <p:spTgt spid="332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68" dur="500" fill="hold"/>
                                        <p:tgtEl>
                                          <p:spTgt spid="332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3320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332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332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332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500" fill="hold"/>
                                        <p:tgtEl>
                                          <p:spTgt spid="332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332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3320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500" fill="hold"/>
                                        <p:tgtEl>
                                          <p:spTgt spid="332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332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332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500" fill="hold"/>
                                        <p:tgtEl>
                                          <p:spTgt spid="3320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3320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500" fill="hold"/>
                                        <p:tgtEl>
                                          <p:spTgt spid="3320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7" dur="500" fill="hold"/>
                                        <p:tgtEl>
                                          <p:spTgt spid="3320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88" dur="500" fill="hold"/>
                                        <p:tgtEl>
                                          <p:spTgt spid="3320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3320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500" fill="hold"/>
                                        <p:tgtEl>
                                          <p:spTgt spid="332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332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3320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500" fill="hold"/>
                                        <p:tgtEl>
                                          <p:spTgt spid="3320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3320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3320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9" dur="500" fill="hold"/>
                                        <p:tgtEl>
                                          <p:spTgt spid="3320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0" dur="500" fill="hold"/>
                                        <p:tgtEl>
                                          <p:spTgt spid="3320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3320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500" fill="hold"/>
                                        <p:tgtEl>
                                          <p:spTgt spid="3320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3320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500" fill="hold"/>
                                        <p:tgtEl>
                                          <p:spTgt spid="3320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7" dur="500" fill="hold"/>
                                        <p:tgtEl>
                                          <p:spTgt spid="3320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8" dur="500" fill="hold"/>
                                        <p:tgtEl>
                                          <p:spTgt spid="3320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3320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1" dur="500" fill="hold"/>
                                        <p:tgtEl>
                                          <p:spTgt spid="332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332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3" dur="500" fill="hold"/>
                                        <p:tgtEl>
                                          <p:spTgt spid="3320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5" dur="500" fill="hold"/>
                                        <p:tgtEl>
                                          <p:spTgt spid="3320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16" dur="500" fill="hold"/>
                                        <p:tgtEl>
                                          <p:spTgt spid="3320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3320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500" fill="hold"/>
                                        <p:tgtEl>
                                          <p:spTgt spid="332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332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3320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500" fill="hold"/>
                                        <p:tgtEl>
                                          <p:spTgt spid="3320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3320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3320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7" dur="500" fill="hold"/>
                                        <p:tgtEl>
                                          <p:spTgt spid="332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332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9" dur="500" fill="hold"/>
                                        <p:tgtEl>
                                          <p:spTgt spid="332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33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00"/>
                            </p:stCondLst>
                            <p:childTnLst>
                              <p:par>
                                <p:cTn id="4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33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500"/>
                            </p:stCondLst>
                            <p:childTnLst>
                              <p:par>
                                <p:cTn id="4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3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467" grpId="0" animBg="1"/>
      <p:bldP spid="332075" grpId="0" animBg="1"/>
      <p:bldP spid="332076" grpId="0"/>
      <p:bldP spid="332077" grpId="0" animBg="1"/>
      <p:bldP spid="3320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66" name="Rectangle 274"/>
          <p:cNvSpPr>
            <a:spLocks noChangeArrowheads="1"/>
          </p:cNvSpPr>
          <p:nvPr/>
        </p:nvSpPr>
        <p:spPr bwMode="auto">
          <a:xfrm>
            <a:off x="750888" y="1857214"/>
            <a:ext cx="6470650" cy="269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252" name="Rectangle 260"/>
          <p:cNvSpPr>
            <a:spLocks noChangeArrowheads="1"/>
          </p:cNvSpPr>
          <p:nvPr/>
        </p:nvSpPr>
        <p:spPr bwMode="auto">
          <a:xfrm>
            <a:off x="2690813" y="2736857"/>
            <a:ext cx="1150937" cy="1920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253" name="Rectangle 261"/>
          <p:cNvSpPr>
            <a:spLocks noChangeArrowheads="1"/>
          </p:cNvSpPr>
          <p:nvPr/>
        </p:nvSpPr>
        <p:spPr bwMode="auto">
          <a:xfrm>
            <a:off x="2690813" y="2967045"/>
            <a:ext cx="1150937" cy="1920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254" name="Rectangle 262"/>
          <p:cNvSpPr>
            <a:spLocks noChangeArrowheads="1"/>
          </p:cNvSpPr>
          <p:nvPr/>
        </p:nvSpPr>
        <p:spPr bwMode="auto">
          <a:xfrm>
            <a:off x="2690813" y="3430033"/>
            <a:ext cx="1150937" cy="1920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255" name="Rectangle 263"/>
          <p:cNvSpPr>
            <a:spLocks noChangeArrowheads="1"/>
          </p:cNvSpPr>
          <p:nvPr/>
        </p:nvSpPr>
        <p:spPr bwMode="auto">
          <a:xfrm>
            <a:off x="2690813" y="3660220"/>
            <a:ext cx="1150937" cy="1920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256" name="Rectangle 264"/>
          <p:cNvSpPr>
            <a:spLocks noChangeArrowheads="1"/>
          </p:cNvSpPr>
          <p:nvPr/>
        </p:nvSpPr>
        <p:spPr bwMode="auto">
          <a:xfrm>
            <a:off x="2690813" y="3890408"/>
            <a:ext cx="1150937" cy="1920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260" name="Rectangle 268"/>
          <p:cNvSpPr>
            <a:spLocks noChangeArrowheads="1"/>
          </p:cNvSpPr>
          <p:nvPr/>
        </p:nvSpPr>
        <p:spPr bwMode="auto">
          <a:xfrm>
            <a:off x="2690813" y="4398345"/>
            <a:ext cx="1150937" cy="1920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261" name="Rectangle 269"/>
          <p:cNvSpPr>
            <a:spLocks noChangeArrowheads="1"/>
          </p:cNvSpPr>
          <p:nvPr/>
        </p:nvSpPr>
        <p:spPr bwMode="auto">
          <a:xfrm>
            <a:off x="2690813" y="4628533"/>
            <a:ext cx="1150937" cy="1920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262" name="Rectangle 270"/>
          <p:cNvSpPr>
            <a:spLocks noChangeArrowheads="1"/>
          </p:cNvSpPr>
          <p:nvPr/>
        </p:nvSpPr>
        <p:spPr bwMode="auto">
          <a:xfrm>
            <a:off x="2690813" y="4858720"/>
            <a:ext cx="1150937" cy="1920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249" name="Rectangle 257"/>
          <p:cNvSpPr>
            <a:spLocks noChangeArrowheads="1"/>
          </p:cNvSpPr>
          <p:nvPr/>
        </p:nvSpPr>
        <p:spPr bwMode="auto">
          <a:xfrm>
            <a:off x="731838" y="5413908"/>
            <a:ext cx="4800600" cy="2698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1212" name="Text Box 220"/>
          <p:cNvSpPr txBox="1">
            <a:spLocks noChangeArrowheads="1"/>
          </p:cNvSpPr>
          <p:nvPr/>
        </p:nvSpPr>
        <p:spPr bwMode="auto">
          <a:xfrm>
            <a:off x="669925" y="5390095"/>
            <a:ext cx="5106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DMA configured to re-init after transfer (CONTINUOUS = 1)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Ping-Pong Example Register Setup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785813" y="3625295"/>
            <a:ext cx="1862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SRC_BURST_STEP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401638" y="3853895"/>
            <a:ext cx="2246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SRC_TRANSFER_STEP</a:t>
            </a:r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2708275" y="3898345"/>
            <a:ext cx="1143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 smtClean="0">
                <a:latin typeface="Arial" charset="0"/>
              </a:rPr>
              <a:t>0x0000</a:t>
            </a:r>
            <a:endParaRPr lang="en-US" sz="1400" b="0" dirty="0">
              <a:latin typeface="Arial" charset="0"/>
            </a:endParaRP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631825" y="4587258"/>
            <a:ext cx="2016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DST_BURST_STEP</a:t>
            </a: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361950" y="4811095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DST_TRANSFER_STEP</a:t>
            </a:r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2708275" y="4860308"/>
            <a:ext cx="1143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0x0001</a:t>
            </a:r>
          </a:p>
        </p:txBody>
      </p: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438150" y="3395108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SRC_ADDR_SHADOW</a:t>
            </a:r>
          </a:p>
        </p:txBody>
      </p:sp>
      <p:sp>
        <p:nvSpPr>
          <p:cNvPr id="341019" name="Text Box 27"/>
          <p:cNvSpPr txBox="1">
            <a:spLocks noChangeArrowheads="1"/>
          </p:cNvSpPr>
          <p:nvPr/>
        </p:nvSpPr>
        <p:spPr bwMode="auto">
          <a:xfrm>
            <a:off x="477838" y="4353895"/>
            <a:ext cx="2170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DST_ADDR_SHADOW</a:t>
            </a:r>
          </a:p>
        </p:txBody>
      </p:sp>
      <p:sp>
        <p:nvSpPr>
          <p:cNvPr id="341021" name="Text Box 29"/>
          <p:cNvSpPr txBox="1">
            <a:spLocks noChangeArrowheads="1"/>
          </p:cNvSpPr>
          <p:nvPr/>
        </p:nvSpPr>
        <p:spPr bwMode="auto">
          <a:xfrm>
            <a:off x="1047750" y="2700345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BURST_SIZE*</a:t>
            </a:r>
          </a:p>
        </p:txBody>
      </p:sp>
      <p:sp>
        <p:nvSpPr>
          <p:cNvPr id="341022" name="Text Box 30"/>
          <p:cNvSpPr txBox="1">
            <a:spLocks noChangeArrowheads="1"/>
          </p:cNvSpPr>
          <p:nvPr/>
        </p:nvSpPr>
        <p:spPr bwMode="auto">
          <a:xfrm>
            <a:off x="666750" y="2928945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TRANSFER_SIZE*</a:t>
            </a:r>
          </a:p>
        </p:txBody>
      </p:sp>
      <p:grpSp>
        <p:nvGrpSpPr>
          <p:cNvPr id="341225" name="Group 233"/>
          <p:cNvGrpSpPr>
            <a:grpSpLocks/>
          </p:cNvGrpSpPr>
          <p:nvPr/>
        </p:nvGrpSpPr>
        <p:grpSpPr bwMode="auto">
          <a:xfrm>
            <a:off x="2708275" y="2692407"/>
            <a:ext cx="2628900" cy="304800"/>
            <a:chOff x="1706" y="1415"/>
            <a:chExt cx="1656" cy="192"/>
          </a:xfrm>
        </p:grpSpPr>
        <p:sp>
          <p:nvSpPr>
            <p:cNvPr id="341023" name="Rectangle 31"/>
            <p:cNvSpPr>
              <a:spLocks noChangeArrowheads="1"/>
            </p:cNvSpPr>
            <p:nvPr/>
          </p:nvSpPr>
          <p:spPr bwMode="auto">
            <a:xfrm>
              <a:off x="1706" y="1448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latin typeface="Arial" charset="0"/>
                </a:rPr>
                <a:t>0x0000</a:t>
              </a: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2450" y="1415"/>
              <a:ext cx="91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Arial" charset="0"/>
                </a:rPr>
                <a:t>1 word/burst</a:t>
              </a:r>
            </a:p>
          </p:txBody>
        </p:sp>
      </p:grpSp>
      <p:grpSp>
        <p:nvGrpSpPr>
          <p:cNvPr id="341226" name="Group 234"/>
          <p:cNvGrpSpPr>
            <a:grpSpLocks/>
          </p:cNvGrpSpPr>
          <p:nvPr/>
        </p:nvGrpSpPr>
        <p:grpSpPr bwMode="auto">
          <a:xfrm>
            <a:off x="2708275" y="2928945"/>
            <a:ext cx="2824163" cy="304800"/>
            <a:chOff x="1706" y="1564"/>
            <a:chExt cx="1779" cy="192"/>
          </a:xfrm>
        </p:grpSpPr>
        <p:sp>
          <p:nvSpPr>
            <p:cNvPr id="341024" name="Rectangle 32"/>
            <p:cNvSpPr>
              <a:spLocks noChangeArrowheads="1"/>
            </p:cNvSpPr>
            <p:nvPr/>
          </p:nvSpPr>
          <p:spPr bwMode="auto">
            <a:xfrm>
              <a:off x="1706" y="1592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 dirty="0" smtClean="0">
                  <a:latin typeface="Arial" charset="0"/>
                </a:rPr>
                <a:t>0x0031</a:t>
              </a:r>
              <a:endParaRPr lang="en-US" sz="1400" b="0" dirty="0">
                <a:latin typeface="Arial" charset="0"/>
              </a:endParaRPr>
            </a:p>
          </p:txBody>
        </p:sp>
        <p:sp>
          <p:nvSpPr>
            <p:cNvPr id="341026" name="Text Box 34"/>
            <p:cNvSpPr txBox="1">
              <a:spLocks noChangeArrowheads="1"/>
            </p:cNvSpPr>
            <p:nvPr/>
          </p:nvSpPr>
          <p:spPr bwMode="auto">
            <a:xfrm>
              <a:off x="2450" y="1564"/>
              <a:ext cx="103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Arial" charset="0"/>
                </a:rPr>
                <a:t>50 </a:t>
              </a:r>
              <a:r>
                <a:rPr lang="en-US" sz="1400" b="0" dirty="0">
                  <a:latin typeface="Arial" charset="0"/>
                </a:rPr>
                <a:t>bursts/transfer</a:t>
              </a:r>
            </a:p>
          </p:txBody>
        </p:sp>
      </p:grp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193675" y="6040438"/>
            <a:ext cx="71437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*	Size registers are N-1</a:t>
            </a:r>
          </a:p>
        </p:txBody>
      </p:sp>
      <p:sp>
        <p:nvSpPr>
          <p:cNvPr id="341087" name="Text Box 95"/>
          <p:cNvSpPr txBox="1">
            <a:spLocks noChangeArrowheads="1"/>
          </p:cNvSpPr>
          <p:nvPr/>
        </p:nvSpPr>
        <p:spPr bwMode="auto">
          <a:xfrm>
            <a:off x="193675" y="903365"/>
            <a:ext cx="8756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1" u="sng" dirty="0">
                <a:latin typeface="Arial" charset="0"/>
              </a:rPr>
              <a:t>Objective</a:t>
            </a:r>
            <a:r>
              <a:rPr lang="en-US" sz="2000" i="1" dirty="0">
                <a:latin typeface="Arial" charset="0"/>
              </a:rPr>
              <a:t>: Buffer </a:t>
            </a:r>
            <a:r>
              <a:rPr lang="en-US" sz="2000" i="1" dirty="0" smtClean="0">
                <a:latin typeface="Arial" charset="0"/>
              </a:rPr>
              <a:t>ADC </a:t>
            </a:r>
            <a:r>
              <a:rPr lang="en-US" sz="2000" i="1" dirty="0" err="1">
                <a:latin typeface="Arial" charset="0"/>
              </a:rPr>
              <a:t>ch.</a:t>
            </a:r>
            <a:r>
              <a:rPr lang="en-US" sz="2000" i="1" dirty="0">
                <a:latin typeface="Arial" charset="0"/>
              </a:rPr>
              <a:t> 0 ping-pong style, </a:t>
            </a:r>
            <a:r>
              <a:rPr lang="en-US" sz="2000" i="1" dirty="0" smtClean="0">
                <a:latin typeface="Arial" charset="0"/>
              </a:rPr>
              <a:t>50 </a:t>
            </a:r>
            <a:r>
              <a:rPr lang="en-US" sz="2000" i="1" dirty="0">
                <a:latin typeface="Arial" charset="0"/>
              </a:rPr>
              <a:t>samples per buffer</a:t>
            </a:r>
          </a:p>
        </p:txBody>
      </p:sp>
      <p:grpSp>
        <p:nvGrpSpPr>
          <p:cNvPr id="341229" name="Group 237"/>
          <p:cNvGrpSpPr>
            <a:grpSpLocks/>
          </p:cNvGrpSpPr>
          <p:nvPr/>
        </p:nvGrpSpPr>
        <p:grpSpPr bwMode="auto">
          <a:xfrm>
            <a:off x="2708275" y="3607833"/>
            <a:ext cx="3248025" cy="304800"/>
            <a:chOff x="1706" y="2037"/>
            <a:chExt cx="2046" cy="192"/>
          </a:xfrm>
        </p:grpSpPr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1706" y="2076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latin typeface="Arial" charset="0"/>
                </a:rPr>
                <a:t>don’t care</a:t>
              </a:r>
            </a:p>
          </p:txBody>
        </p:sp>
        <p:sp>
          <p:nvSpPr>
            <p:cNvPr id="341089" name="Text Box 97"/>
            <p:cNvSpPr txBox="1">
              <a:spLocks noChangeArrowheads="1"/>
            </p:cNvSpPr>
            <p:nvPr/>
          </p:nvSpPr>
          <p:spPr bwMode="auto">
            <a:xfrm>
              <a:off x="2445" y="2037"/>
              <a:ext cx="130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Arial" charset="0"/>
                </a:rPr>
                <a:t>since BURST_SIZE = 0</a:t>
              </a:r>
            </a:p>
          </p:txBody>
        </p:sp>
      </p:grpSp>
      <p:grpSp>
        <p:nvGrpSpPr>
          <p:cNvPr id="341233" name="Group 241"/>
          <p:cNvGrpSpPr>
            <a:grpSpLocks/>
          </p:cNvGrpSpPr>
          <p:nvPr/>
        </p:nvGrpSpPr>
        <p:grpSpPr bwMode="auto">
          <a:xfrm>
            <a:off x="2708275" y="4580908"/>
            <a:ext cx="3324225" cy="304800"/>
            <a:chOff x="1706" y="2932"/>
            <a:chExt cx="2094" cy="192"/>
          </a:xfrm>
        </p:grpSpPr>
        <p:sp>
          <p:nvSpPr>
            <p:cNvPr id="341008" name="Rectangle 16"/>
            <p:cNvSpPr>
              <a:spLocks noChangeArrowheads="1"/>
            </p:cNvSpPr>
            <p:nvPr/>
          </p:nvSpPr>
          <p:spPr bwMode="auto">
            <a:xfrm>
              <a:off x="1706" y="2962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 dirty="0" smtClean="0">
                  <a:latin typeface="Arial" charset="0"/>
                </a:rPr>
                <a:t>don’t care</a:t>
              </a:r>
              <a:endParaRPr lang="en-US" sz="1400" b="0" dirty="0">
                <a:latin typeface="Arial" charset="0"/>
              </a:endParaRPr>
            </a:p>
          </p:txBody>
        </p:sp>
        <p:sp>
          <p:nvSpPr>
            <p:cNvPr id="341097" name="Text Box 105"/>
            <p:cNvSpPr txBox="1">
              <a:spLocks noChangeArrowheads="1"/>
            </p:cNvSpPr>
            <p:nvPr/>
          </p:nvSpPr>
          <p:spPr bwMode="auto">
            <a:xfrm>
              <a:off x="2445" y="2932"/>
              <a:ext cx="135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Arial" charset="0"/>
                </a:rPr>
                <a:t>since BURST_SIZE = 0</a:t>
              </a:r>
            </a:p>
          </p:txBody>
        </p:sp>
      </p:grpSp>
      <p:grpSp>
        <p:nvGrpSpPr>
          <p:cNvPr id="341227" name="Group 235"/>
          <p:cNvGrpSpPr>
            <a:grpSpLocks/>
          </p:cNvGrpSpPr>
          <p:nvPr/>
        </p:nvGrpSpPr>
        <p:grpSpPr bwMode="auto">
          <a:xfrm>
            <a:off x="2708275" y="3377645"/>
            <a:ext cx="2633663" cy="304800"/>
            <a:chOff x="1706" y="1749"/>
            <a:chExt cx="1659" cy="192"/>
          </a:xfrm>
        </p:grpSpPr>
        <p:sp>
          <p:nvSpPr>
            <p:cNvPr id="341017" name="Rectangle 25"/>
            <p:cNvSpPr>
              <a:spLocks noChangeArrowheads="1"/>
            </p:cNvSpPr>
            <p:nvPr/>
          </p:nvSpPr>
          <p:spPr bwMode="auto">
            <a:xfrm>
              <a:off x="1706" y="1788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latin typeface="Arial" charset="0"/>
                </a:rPr>
                <a:t>0x00000B00</a:t>
              </a:r>
            </a:p>
          </p:txBody>
        </p:sp>
        <p:sp>
          <p:nvSpPr>
            <p:cNvPr id="341099" name="Text Box 107"/>
            <p:cNvSpPr txBox="1">
              <a:spLocks noChangeArrowheads="1"/>
            </p:cNvSpPr>
            <p:nvPr/>
          </p:nvSpPr>
          <p:spPr bwMode="auto">
            <a:xfrm>
              <a:off x="2445" y="1749"/>
              <a:ext cx="92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Arial" charset="0"/>
                </a:rPr>
                <a:t>starting address</a:t>
              </a:r>
            </a:p>
          </p:txBody>
        </p:sp>
      </p:grpSp>
      <p:grpSp>
        <p:nvGrpSpPr>
          <p:cNvPr id="341231" name="Group 239"/>
          <p:cNvGrpSpPr>
            <a:grpSpLocks/>
          </p:cNvGrpSpPr>
          <p:nvPr/>
        </p:nvGrpSpPr>
        <p:grpSpPr bwMode="auto">
          <a:xfrm>
            <a:off x="2708275" y="4350720"/>
            <a:ext cx="2940050" cy="304800"/>
            <a:chOff x="1706" y="2644"/>
            <a:chExt cx="1852" cy="192"/>
          </a:xfrm>
        </p:grpSpPr>
        <p:sp>
          <p:nvSpPr>
            <p:cNvPr id="341020" name="Rectangle 28"/>
            <p:cNvSpPr>
              <a:spLocks noChangeArrowheads="1"/>
            </p:cNvSpPr>
            <p:nvPr/>
          </p:nvSpPr>
          <p:spPr bwMode="auto">
            <a:xfrm>
              <a:off x="1706" y="2674"/>
              <a:ext cx="7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latin typeface="Arial" charset="0"/>
                </a:rPr>
                <a:t>0x0000C140</a:t>
              </a:r>
            </a:p>
          </p:txBody>
        </p:sp>
        <p:sp>
          <p:nvSpPr>
            <p:cNvPr id="341101" name="Text Box 109"/>
            <p:cNvSpPr txBox="1">
              <a:spLocks noChangeArrowheads="1"/>
            </p:cNvSpPr>
            <p:nvPr/>
          </p:nvSpPr>
          <p:spPr bwMode="auto">
            <a:xfrm>
              <a:off x="2445" y="2644"/>
              <a:ext cx="111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Arial" charset="0"/>
                </a:rPr>
                <a:t>starting address**</a:t>
              </a:r>
            </a:p>
          </p:txBody>
        </p:sp>
      </p:grpSp>
      <p:sp>
        <p:nvSpPr>
          <p:cNvPr id="341176" name="Rectangle 184"/>
          <p:cNvSpPr>
            <a:spLocks noChangeArrowheads="1"/>
          </p:cNvSpPr>
          <p:nvPr/>
        </p:nvSpPr>
        <p:spPr bwMode="auto">
          <a:xfrm>
            <a:off x="6070600" y="2838450"/>
            <a:ext cx="2927350" cy="2472395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177" name="Rectangle 185"/>
          <p:cNvSpPr>
            <a:spLocks noChangeArrowheads="1"/>
          </p:cNvSpPr>
          <p:nvPr/>
        </p:nvSpPr>
        <p:spPr bwMode="auto">
          <a:xfrm>
            <a:off x="6143625" y="3429000"/>
            <a:ext cx="2647950" cy="1075340"/>
          </a:xfrm>
          <a:prstGeom prst="rect">
            <a:avLst/>
          </a:prstGeom>
          <a:solidFill>
            <a:schemeClr val="accent4"/>
          </a:solidFill>
          <a:ln w="6350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178" name="Freeform 186"/>
          <p:cNvSpPr>
            <a:spLocks/>
          </p:cNvSpPr>
          <p:nvPr/>
        </p:nvSpPr>
        <p:spPr bwMode="auto">
          <a:xfrm>
            <a:off x="7321550" y="3606800"/>
            <a:ext cx="1354138" cy="466725"/>
          </a:xfrm>
          <a:custGeom>
            <a:avLst/>
            <a:gdLst/>
            <a:ahLst/>
            <a:cxnLst>
              <a:cxn ang="0">
                <a:pos x="785" y="318"/>
              </a:cxn>
              <a:cxn ang="0">
                <a:pos x="853" y="318"/>
              </a:cxn>
              <a:cxn ang="0">
                <a:pos x="853" y="0"/>
              </a:cxn>
              <a:cxn ang="0">
                <a:pos x="0" y="0"/>
              </a:cxn>
            </a:cxnLst>
            <a:rect l="0" t="0" r="r" b="b"/>
            <a:pathLst>
              <a:path w="853" h="318">
                <a:moveTo>
                  <a:pt x="785" y="318"/>
                </a:moveTo>
                <a:lnTo>
                  <a:pt x="853" y="318"/>
                </a:lnTo>
                <a:lnTo>
                  <a:pt x="853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179" name="Rectangle 187"/>
          <p:cNvSpPr>
            <a:spLocks noChangeArrowheads="1"/>
          </p:cNvSpPr>
          <p:nvPr/>
        </p:nvSpPr>
        <p:spPr bwMode="auto">
          <a:xfrm>
            <a:off x="6246813" y="3517900"/>
            <a:ext cx="1076325" cy="180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Read/Write Data</a:t>
            </a:r>
          </a:p>
        </p:txBody>
      </p:sp>
      <p:sp>
        <p:nvSpPr>
          <p:cNvPr id="341180" name="Rectangle 188"/>
          <p:cNvSpPr>
            <a:spLocks noChangeArrowheads="1"/>
          </p:cNvSpPr>
          <p:nvPr/>
        </p:nvSpPr>
        <p:spPr bwMode="auto">
          <a:xfrm>
            <a:off x="7642225" y="3878262"/>
            <a:ext cx="9413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Add Burst Step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to Address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Pointer</a:t>
            </a:r>
          </a:p>
        </p:txBody>
      </p:sp>
      <p:sp>
        <p:nvSpPr>
          <p:cNvPr id="341181" name="Rectangle 189"/>
          <p:cNvSpPr>
            <a:spLocks noChangeArrowheads="1"/>
          </p:cNvSpPr>
          <p:nvPr/>
        </p:nvSpPr>
        <p:spPr bwMode="auto">
          <a:xfrm>
            <a:off x="6293010" y="5477102"/>
            <a:ext cx="985838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End Transfer</a:t>
            </a:r>
          </a:p>
        </p:txBody>
      </p:sp>
      <p:sp>
        <p:nvSpPr>
          <p:cNvPr id="341182" name="Rectangle 190"/>
          <p:cNvSpPr>
            <a:spLocks noChangeArrowheads="1"/>
          </p:cNvSpPr>
          <p:nvPr/>
        </p:nvSpPr>
        <p:spPr bwMode="auto">
          <a:xfrm>
            <a:off x="7567590" y="4728706"/>
            <a:ext cx="1076325" cy="269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Add Transfer Step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to Address Pointer</a:t>
            </a:r>
          </a:p>
        </p:txBody>
      </p:sp>
      <p:sp>
        <p:nvSpPr>
          <p:cNvPr id="341183" name="AutoShape 191"/>
          <p:cNvSpPr>
            <a:spLocks noChangeArrowheads="1"/>
          </p:cNvSpPr>
          <p:nvPr/>
        </p:nvSpPr>
        <p:spPr bwMode="auto">
          <a:xfrm>
            <a:off x="6202363" y="3833812"/>
            <a:ext cx="1166813" cy="4492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Moved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“Burst Size”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Words?</a:t>
            </a:r>
          </a:p>
        </p:txBody>
      </p:sp>
      <p:sp>
        <p:nvSpPr>
          <p:cNvPr id="341184" name="AutoShape 192"/>
          <p:cNvSpPr>
            <a:spLocks noChangeArrowheads="1"/>
          </p:cNvSpPr>
          <p:nvPr/>
        </p:nvSpPr>
        <p:spPr bwMode="auto">
          <a:xfrm>
            <a:off x="6202363" y="4637088"/>
            <a:ext cx="1166813" cy="4492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Moved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“Transfer Size”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Bursts?</a:t>
            </a:r>
          </a:p>
        </p:txBody>
      </p:sp>
      <p:sp>
        <p:nvSpPr>
          <p:cNvPr id="341185" name="Line 193"/>
          <p:cNvSpPr>
            <a:spLocks noChangeShapeType="1"/>
          </p:cNvSpPr>
          <p:nvPr/>
        </p:nvSpPr>
        <p:spPr bwMode="auto">
          <a:xfrm>
            <a:off x="6784975" y="3698875"/>
            <a:ext cx="0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189" name="Line 197"/>
          <p:cNvSpPr>
            <a:spLocks noChangeShapeType="1"/>
          </p:cNvSpPr>
          <p:nvPr/>
        </p:nvSpPr>
        <p:spPr bwMode="auto">
          <a:xfrm>
            <a:off x="7369175" y="4057650"/>
            <a:ext cx="26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190" name="Line 198"/>
          <p:cNvSpPr>
            <a:spLocks noChangeShapeType="1"/>
          </p:cNvSpPr>
          <p:nvPr/>
        </p:nvSpPr>
        <p:spPr bwMode="auto">
          <a:xfrm>
            <a:off x="7369175" y="4860925"/>
            <a:ext cx="192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191" name="Text Box 199"/>
          <p:cNvSpPr txBox="1">
            <a:spLocks noChangeArrowheads="1"/>
          </p:cNvSpPr>
          <p:nvPr/>
        </p:nvSpPr>
        <p:spPr bwMode="auto">
          <a:xfrm>
            <a:off x="6583895" y="5104470"/>
            <a:ext cx="2540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 dirty="0"/>
              <a:t>Y</a:t>
            </a:r>
          </a:p>
        </p:txBody>
      </p:sp>
      <p:sp>
        <p:nvSpPr>
          <p:cNvPr id="341192" name="Text Box 200"/>
          <p:cNvSpPr txBox="1">
            <a:spLocks noChangeArrowheads="1"/>
          </p:cNvSpPr>
          <p:nvPr/>
        </p:nvSpPr>
        <p:spPr bwMode="auto">
          <a:xfrm>
            <a:off x="6584950" y="4295775"/>
            <a:ext cx="2540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Y</a:t>
            </a:r>
          </a:p>
        </p:txBody>
      </p:sp>
      <p:sp>
        <p:nvSpPr>
          <p:cNvPr id="341193" name="Text Box 201"/>
          <p:cNvSpPr txBox="1">
            <a:spLocks noChangeArrowheads="1"/>
          </p:cNvSpPr>
          <p:nvPr/>
        </p:nvSpPr>
        <p:spPr bwMode="auto">
          <a:xfrm>
            <a:off x="7300913" y="3867150"/>
            <a:ext cx="2587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N</a:t>
            </a:r>
          </a:p>
        </p:txBody>
      </p:sp>
      <p:sp>
        <p:nvSpPr>
          <p:cNvPr id="341194" name="Text Box 202"/>
          <p:cNvSpPr txBox="1">
            <a:spLocks noChangeArrowheads="1"/>
          </p:cNvSpPr>
          <p:nvPr/>
        </p:nvSpPr>
        <p:spPr bwMode="auto">
          <a:xfrm>
            <a:off x="7272338" y="4656138"/>
            <a:ext cx="2587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N</a:t>
            </a:r>
          </a:p>
        </p:txBody>
      </p:sp>
      <p:sp>
        <p:nvSpPr>
          <p:cNvPr id="341195" name="Rectangle 203"/>
          <p:cNvSpPr>
            <a:spLocks noChangeArrowheads="1"/>
          </p:cNvSpPr>
          <p:nvPr/>
        </p:nvSpPr>
        <p:spPr bwMode="auto">
          <a:xfrm>
            <a:off x="6246813" y="2967100"/>
            <a:ext cx="1076325" cy="269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 dirty="0"/>
              <a:t>Wait for event to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 dirty="0"/>
              <a:t>start/continue transfer</a:t>
            </a:r>
          </a:p>
        </p:txBody>
      </p:sp>
      <p:sp>
        <p:nvSpPr>
          <p:cNvPr id="341204" name="Rectangle 212"/>
          <p:cNvSpPr>
            <a:spLocks noChangeArrowheads="1"/>
          </p:cNvSpPr>
          <p:nvPr/>
        </p:nvSpPr>
        <p:spPr bwMode="auto">
          <a:xfrm>
            <a:off x="6296025" y="2505075"/>
            <a:ext cx="987425" cy="192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sz="1000" b="0"/>
              <a:t>Start Transfer</a:t>
            </a:r>
          </a:p>
        </p:txBody>
      </p:sp>
      <p:sp>
        <p:nvSpPr>
          <p:cNvPr id="341211" name="Text Box 219"/>
          <p:cNvSpPr txBox="1">
            <a:spLocks noChangeArrowheads="1"/>
          </p:cNvSpPr>
          <p:nvPr/>
        </p:nvSpPr>
        <p:spPr bwMode="auto">
          <a:xfrm>
            <a:off x="711199" y="1849276"/>
            <a:ext cx="65611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smtClean="0">
                <a:latin typeface="Arial" charset="0"/>
              </a:rPr>
              <a:t>Convert ADCA Channel ADCINA0 – 1 conversion per trigger (i.e. ePWM2SOCA)</a:t>
            </a:r>
            <a:endParaRPr lang="en-US" sz="1400" b="0" dirty="0">
              <a:latin typeface="Arial" charset="0"/>
            </a:endParaRPr>
          </a:p>
        </p:txBody>
      </p:sp>
      <p:sp>
        <p:nvSpPr>
          <p:cNvPr id="341213" name="Text Box 221"/>
          <p:cNvSpPr txBox="1">
            <a:spLocks noChangeArrowheads="1"/>
          </p:cNvSpPr>
          <p:nvPr/>
        </p:nvSpPr>
        <p:spPr bwMode="auto">
          <a:xfrm>
            <a:off x="77788" y="2430470"/>
            <a:ext cx="18859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u="sng">
                <a:latin typeface="Arial" charset="0"/>
              </a:rPr>
              <a:t>DMA Registers:</a:t>
            </a:r>
          </a:p>
        </p:txBody>
      </p:sp>
      <p:sp>
        <p:nvSpPr>
          <p:cNvPr id="341216" name="Text Box 224"/>
          <p:cNvSpPr txBox="1">
            <a:spLocks noChangeArrowheads="1"/>
          </p:cNvSpPr>
          <p:nvPr/>
        </p:nvSpPr>
        <p:spPr bwMode="auto">
          <a:xfrm>
            <a:off x="90488" y="1470345"/>
            <a:ext cx="18605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u="sng" dirty="0">
                <a:latin typeface="Arial" charset="0"/>
              </a:rPr>
              <a:t>ADC Registers:</a:t>
            </a:r>
          </a:p>
        </p:txBody>
      </p:sp>
      <p:sp>
        <p:nvSpPr>
          <p:cNvPr id="341236" name="Text Box 244"/>
          <p:cNvSpPr txBox="1">
            <a:spLocks noChangeArrowheads="1"/>
          </p:cNvSpPr>
          <p:nvPr/>
        </p:nvSpPr>
        <p:spPr bwMode="auto">
          <a:xfrm>
            <a:off x="98425" y="5390095"/>
            <a:ext cx="977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Other:</a:t>
            </a:r>
          </a:p>
        </p:txBody>
      </p:sp>
      <p:sp>
        <p:nvSpPr>
          <p:cNvPr id="341267" name="Text Box 275"/>
          <p:cNvSpPr txBox="1">
            <a:spLocks noChangeArrowheads="1"/>
          </p:cNvSpPr>
          <p:nvPr/>
        </p:nvSpPr>
        <p:spPr bwMode="auto">
          <a:xfrm>
            <a:off x="193675" y="6272213"/>
            <a:ext cx="714375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**	DST_ADDR_SHADOW must be changed between ping and pong buffer address in the DMA ISR.  Typically use a relocatable symbol in your code, not a hard value.</a:t>
            </a:r>
          </a:p>
        </p:txBody>
      </p:sp>
      <p:cxnSp>
        <p:nvCxnSpPr>
          <p:cNvPr id="83" name="Straight Arrow Connector 82"/>
          <p:cNvCxnSpPr>
            <a:stCxn id="341204" idx="2"/>
            <a:endCxn id="341195" idx="0"/>
          </p:cNvCxnSpPr>
          <p:nvPr/>
        </p:nvCxnSpPr>
        <p:spPr bwMode="auto">
          <a:xfrm rot="5400000">
            <a:off x="6652389" y="2829750"/>
            <a:ext cx="269937" cy="47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86" name="Straight Arrow Connector 85"/>
          <p:cNvCxnSpPr>
            <a:stCxn id="341195" idx="2"/>
            <a:endCxn id="341179" idx="0"/>
          </p:cNvCxnSpPr>
          <p:nvPr/>
        </p:nvCxnSpPr>
        <p:spPr bwMode="auto">
          <a:xfrm rot="5400000">
            <a:off x="6644514" y="3377437"/>
            <a:ext cx="28092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89" name="Straight Arrow Connector 88"/>
          <p:cNvCxnSpPr>
            <a:stCxn id="341183" idx="2"/>
            <a:endCxn id="341184" idx="0"/>
          </p:cNvCxnSpPr>
          <p:nvPr/>
        </p:nvCxnSpPr>
        <p:spPr bwMode="auto">
          <a:xfrm rot="5400000">
            <a:off x="6608764" y="4460081"/>
            <a:ext cx="354013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104" name="Elbow Connector 103"/>
          <p:cNvCxnSpPr>
            <a:stCxn id="341182" idx="3"/>
            <a:endCxn id="341195" idx="3"/>
          </p:cNvCxnSpPr>
          <p:nvPr/>
        </p:nvCxnSpPr>
        <p:spPr bwMode="auto">
          <a:xfrm flipH="1" flipV="1">
            <a:off x="7323138" y="3102038"/>
            <a:ext cx="1320777" cy="1761606"/>
          </a:xfrm>
          <a:prstGeom prst="bentConnector3">
            <a:avLst>
              <a:gd name="adj1" fmla="val -1730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107" name="Straight Arrow Connector 106"/>
          <p:cNvCxnSpPr>
            <a:endCxn id="341181" idx="0"/>
          </p:cNvCxnSpPr>
          <p:nvPr/>
        </p:nvCxnSpPr>
        <p:spPr bwMode="auto">
          <a:xfrm rot="16200000" flipH="1">
            <a:off x="6587506" y="5278679"/>
            <a:ext cx="396686" cy="1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Priority Modes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90488" y="1127125"/>
            <a:ext cx="443388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98463" indent="-39846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chemeClr val="tx2"/>
                </a:solidFill>
                <a:latin typeface="Arial" charset="0"/>
              </a:rPr>
              <a:t>Round Robin Mode:</a:t>
            </a:r>
          </a:p>
          <a:p>
            <a:pPr marL="860425" lvl="1" indent="-29051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600">
                <a:latin typeface="Arial" charset="0"/>
              </a:rPr>
              <a:t>All channels have equal priority</a:t>
            </a:r>
          </a:p>
          <a:p>
            <a:pPr marL="860425" lvl="1" indent="-29051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600">
                <a:latin typeface="Arial" charset="0"/>
              </a:rPr>
              <a:t>After each enabled channel has transferred a </a:t>
            </a:r>
            <a:r>
              <a:rPr lang="en-US" sz="1600" i="1">
                <a:latin typeface="Arial" charset="0"/>
              </a:rPr>
              <a:t>burst of words</a:t>
            </a:r>
            <a:r>
              <a:rPr lang="en-US" sz="1600">
                <a:latin typeface="Arial" charset="0"/>
              </a:rPr>
              <a:t>, the next enabled channel is serviced in round robin fashion</a:t>
            </a:r>
          </a:p>
          <a:p>
            <a:pPr marL="398463" indent="-39846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chemeClr val="tx2"/>
                </a:solidFill>
                <a:latin typeface="Arial" charset="0"/>
              </a:rPr>
              <a:t>Channel 1 High Priority Mode:</a:t>
            </a:r>
          </a:p>
          <a:p>
            <a:pPr marL="860425" lvl="1" indent="-29051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600">
                <a:latin typeface="Arial" charset="0"/>
              </a:rPr>
              <a:t>Same as Round Robin </a:t>
            </a:r>
            <a:r>
              <a:rPr lang="en-US" sz="1600" i="1">
                <a:latin typeface="Arial" charset="0"/>
              </a:rPr>
              <a:t>except</a:t>
            </a:r>
            <a:r>
              <a:rPr lang="en-US" sz="1600">
                <a:latin typeface="Arial" charset="0"/>
              </a:rPr>
              <a:t> CH1 can interrupt DMA state machine</a:t>
            </a:r>
            <a:endParaRPr lang="en-US" sz="1600" i="1">
              <a:latin typeface="Arial" charset="0"/>
            </a:endParaRPr>
          </a:p>
          <a:p>
            <a:pPr marL="860425" lvl="1" indent="-29051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600">
                <a:latin typeface="Arial" charset="0"/>
              </a:rPr>
              <a:t>If CH1 trigger occurs, the current word </a:t>
            </a:r>
            <a:r>
              <a:rPr lang="en-US" sz="1600" i="1">
                <a:latin typeface="Arial" charset="0"/>
              </a:rPr>
              <a:t>(not the complete burst)</a:t>
            </a:r>
            <a:r>
              <a:rPr lang="en-US" sz="1600">
                <a:latin typeface="Arial" charset="0"/>
              </a:rPr>
              <a:t> on any other channel is completed and execution is halted</a:t>
            </a:r>
          </a:p>
          <a:p>
            <a:pPr marL="860425" lvl="1" indent="-29051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600">
                <a:latin typeface="Arial" charset="0"/>
              </a:rPr>
              <a:t>CH1 is serviced for complete burst</a:t>
            </a:r>
          </a:p>
          <a:p>
            <a:pPr marL="860425" lvl="1" indent="-29051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600">
                <a:latin typeface="Arial" charset="0"/>
              </a:rPr>
              <a:t>When completed, execution returns to previous active channel</a:t>
            </a:r>
          </a:p>
          <a:p>
            <a:pPr marL="860425" lvl="1" indent="-29051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600">
                <a:latin typeface="Arial" charset="0"/>
              </a:rPr>
              <a:t>This mode is intended primarily for the ADC, but can be used by any DMA event configured to trigger CH1</a:t>
            </a:r>
          </a:p>
        </p:txBody>
      </p:sp>
      <p:sp>
        <p:nvSpPr>
          <p:cNvPr id="291849" name="Oval 9"/>
          <p:cNvSpPr>
            <a:spLocks noChangeArrowheads="1"/>
          </p:cNvSpPr>
          <p:nvPr/>
        </p:nvSpPr>
        <p:spPr bwMode="auto">
          <a:xfrm>
            <a:off x="5849938" y="1752600"/>
            <a:ext cx="914400" cy="1295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50" name="Oval 10"/>
          <p:cNvSpPr>
            <a:spLocks noChangeArrowheads="1"/>
          </p:cNvSpPr>
          <p:nvPr/>
        </p:nvSpPr>
        <p:spPr bwMode="auto">
          <a:xfrm>
            <a:off x="4859338" y="1676400"/>
            <a:ext cx="3810000" cy="38100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51" name="AutoShape 11"/>
          <p:cNvSpPr>
            <a:spLocks noChangeArrowheads="1"/>
          </p:cNvSpPr>
          <p:nvPr/>
        </p:nvSpPr>
        <p:spPr bwMode="auto">
          <a:xfrm>
            <a:off x="6154738" y="1219200"/>
            <a:ext cx="1219200" cy="11191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DMA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event?</a:t>
            </a:r>
          </a:p>
        </p:txBody>
      </p:sp>
      <p:sp>
        <p:nvSpPr>
          <p:cNvPr id="291852" name="Oval 12"/>
          <p:cNvSpPr>
            <a:spLocks noChangeArrowheads="1"/>
          </p:cNvSpPr>
          <p:nvPr/>
        </p:nvSpPr>
        <p:spPr bwMode="auto">
          <a:xfrm>
            <a:off x="4935538" y="2133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CH6</a:t>
            </a:r>
          </a:p>
        </p:txBody>
      </p:sp>
      <p:sp>
        <p:nvSpPr>
          <p:cNvPr id="291853" name="Oval 13"/>
          <p:cNvSpPr>
            <a:spLocks noChangeArrowheads="1"/>
          </p:cNvSpPr>
          <p:nvPr/>
        </p:nvSpPr>
        <p:spPr bwMode="auto">
          <a:xfrm>
            <a:off x="7983538" y="2133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CH1</a:t>
            </a:r>
          </a:p>
        </p:txBody>
      </p:sp>
      <p:sp>
        <p:nvSpPr>
          <p:cNvPr id="291854" name="Oval 14"/>
          <p:cNvSpPr>
            <a:spLocks noChangeArrowheads="1"/>
          </p:cNvSpPr>
          <p:nvPr/>
        </p:nvSpPr>
        <p:spPr bwMode="auto">
          <a:xfrm>
            <a:off x="8288338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CH2</a:t>
            </a:r>
          </a:p>
        </p:txBody>
      </p:sp>
      <p:sp>
        <p:nvSpPr>
          <p:cNvPr id="291855" name="Oval 15"/>
          <p:cNvSpPr>
            <a:spLocks noChangeArrowheads="1"/>
          </p:cNvSpPr>
          <p:nvPr/>
        </p:nvSpPr>
        <p:spPr bwMode="auto">
          <a:xfrm>
            <a:off x="4630738" y="3657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CH5</a:t>
            </a:r>
          </a:p>
        </p:txBody>
      </p:sp>
      <p:sp>
        <p:nvSpPr>
          <p:cNvPr id="291856" name="Oval 16"/>
          <p:cNvSpPr>
            <a:spLocks noChangeArrowheads="1"/>
          </p:cNvSpPr>
          <p:nvPr/>
        </p:nvSpPr>
        <p:spPr bwMode="auto">
          <a:xfrm>
            <a:off x="5545138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CH4</a:t>
            </a:r>
          </a:p>
        </p:txBody>
      </p:sp>
      <p:sp>
        <p:nvSpPr>
          <p:cNvPr id="291857" name="Oval 17"/>
          <p:cNvSpPr>
            <a:spLocks noChangeArrowheads="1"/>
          </p:cNvSpPr>
          <p:nvPr/>
        </p:nvSpPr>
        <p:spPr bwMode="auto">
          <a:xfrm>
            <a:off x="7373938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CH3</a:t>
            </a:r>
          </a:p>
        </p:txBody>
      </p:sp>
      <p:sp>
        <p:nvSpPr>
          <p:cNvPr id="291858" name="AutoShape 18"/>
          <p:cNvSpPr>
            <a:spLocks noChangeArrowheads="1"/>
          </p:cNvSpPr>
          <p:nvPr/>
        </p:nvSpPr>
        <p:spPr bwMode="auto">
          <a:xfrm rot="9852118">
            <a:off x="8450263" y="2971800"/>
            <a:ext cx="295275" cy="25558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59" name="AutoShape 19"/>
          <p:cNvSpPr>
            <a:spLocks noChangeArrowheads="1"/>
          </p:cNvSpPr>
          <p:nvPr/>
        </p:nvSpPr>
        <p:spPr bwMode="auto">
          <a:xfrm rot="7370620">
            <a:off x="7631906" y="1848644"/>
            <a:ext cx="295275" cy="25558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0" name="AutoShape 20"/>
          <p:cNvSpPr>
            <a:spLocks noChangeArrowheads="1"/>
          </p:cNvSpPr>
          <p:nvPr/>
        </p:nvSpPr>
        <p:spPr bwMode="auto">
          <a:xfrm rot="12966405">
            <a:off x="8145463" y="4572000"/>
            <a:ext cx="295275" cy="25558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1" name="AutoShape 21"/>
          <p:cNvSpPr>
            <a:spLocks noChangeArrowheads="1"/>
          </p:cNvSpPr>
          <p:nvPr/>
        </p:nvSpPr>
        <p:spPr bwMode="auto">
          <a:xfrm rot="16200000">
            <a:off x="6592094" y="5353844"/>
            <a:ext cx="295275" cy="25558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2" name="AutoShape 22"/>
          <p:cNvSpPr>
            <a:spLocks noChangeArrowheads="1"/>
          </p:cNvSpPr>
          <p:nvPr/>
        </p:nvSpPr>
        <p:spPr bwMode="auto">
          <a:xfrm rot="-2017370">
            <a:off x="5021263" y="4495800"/>
            <a:ext cx="295275" cy="25558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3" name="AutoShape 23"/>
          <p:cNvSpPr>
            <a:spLocks noChangeArrowheads="1"/>
          </p:cNvSpPr>
          <p:nvPr/>
        </p:nvSpPr>
        <p:spPr bwMode="auto">
          <a:xfrm rot="849117">
            <a:off x="4783138" y="2971800"/>
            <a:ext cx="295275" cy="25558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4" name="AutoShape 24"/>
          <p:cNvSpPr>
            <a:spLocks noChangeArrowheads="1"/>
          </p:cNvSpPr>
          <p:nvPr/>
        </p:nvSpPr>
        <p:spPr bwMode="auto">
          <a:xfrm rot="3006957">
            <a:off x="5498306" y="1924844"/>
            <a:ext cx="295275" cy="25558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5" name="AutoShape 25"/>
          <p:cNvSpPr>
            <a:spLocks noChangeArrowheads="1"/>
          </p:cNvSpPr>
          <p:nvPr/>
        </p:nvSpPr>
        <p:spPr bwMode="auto">
          <a:xfrm rot="-1244257">
            <a:off x="5773738" y="2590800"/>
            <a:ext cx="295275" cy="25558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6" name="Text Box 26"/>
          <p:cNvSpPr txBox="1">
            <a:spLocks noChangeArrowheads="1"/>
          </p:cNvSpPr>
          <p:nvPr/>
        </p:nvSpPr>
        <p:spPr bwMode="auto">
          <a:xfrm>
            <a:off x="7297738" y="1447800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Y</a:t>
            </a:r>
          </a:p>
        </p:txBody>
      </p:sp>
      <p:sp>
        <p:nvSpPr>
          <p:cNvPr id="291867" name="Text Box 27"/>
          <p:cNvSpPr txBox="1">
            <a:spLocks noChangeArrowheads="1"/>
          </p:cNvSpPr>
          <p:nvPr/>
        </p:nvSpPr>
        <p:spPr bwMode="auto">
          <a:xfrm>
            <a:off x="6764338" y="2286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b="0">
                <a:latin typeface="Arial" charset="0"/>
              </a:rPr>
              <a:t>N</a:t>
            </a:r>
          </a:p>
        </p:txBody>
      </p:sp>
      <p:grpSp>
        <p:nvGrpSpPr>
          <p:cNvPr id="291872" name="Group 32"/>
          <p:cNvGrpSpPr>
            <a:grpSpLocks/>
          </p:cNvGrpSpPr>
          <p:nvPr/>
        </p:nvGrpSpPr>
        <p:grpSpPr bwMode="auto">
          <a:xfrm>
            <a:off x="6745288" y="2425700"/>
            <a:ext cx="542925" cy="2743200"/>
            <a:chOff x="4116" y="1710"/>
            <a:chExt cx="342" cy="1728"/>
          </a:xfrm>
        </p:grpSpPr>
        <p:sp>
          <p:nvSpPr>
            <p:cNvPr id="291868" name="Oval 28"/>
            <p:cNvSpPr>
              <a:spLocks noChangeArrowheads="1"/>
            </p:cNvSpPr>
            <p:nvPr/>
          </p:nvSpPr>
          <p:spPr bwMode="auto">
            <a:xfrm rot="2479974">
              <a:off x="4127" y="1710"/>
              <a:ext cx="331" cy="172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9" name="AutoShape 29"/>
            <p:cNvSpPr>
              <a:spLocks noChangeArrowheads="1"/>
            </p:cNvSpPr>
            <p:nvPr/>
          </p:nvSpPr>
          <p:spPr bwMode="auto">
            <a:xfrm rot="9810749">
              <a:off x="4116" y="2367"/>
              <a:ext cx="186" cy="161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1870" name="AutoShape 30"/>
          <p:cNvSpPr>
            <a:spLocks noChangeArrowheads="1"/>
          </p:cNvSpPr>
          <p:nvPr/>
        </p:nvSpPr>
        <p:spPr bwMode="auto">
          <a:xfrm rot="-901529">
            <a:off x="7078663" y="3800475"/>
            <a:ext cx="295275" cy="25558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500"/>
                            </p:stCondLst>
                            <p:childTnLst>
                              <p:par>
                                <p:cTn id="1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500"/>
                            </p:stCondLst>
                            <p:childTnLst>
                              <p:par>
                                <p:cTn id="1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"/>
                            </p:stCondLst>
                            <p:childTnLst>
                              <p:par>
                                <p:cTn id="181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0"/>
                            </p:stCondLst>
                            <p:childTnLst>
                              <p:par>
                                <p:cTn id="1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500"/>
                            </p:stCondLst>
                            <p:childTnLst>
                              <p:par>
                                <p:cTn id="1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0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9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91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291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500"/>
                            </p:stCondLst>
                            <p:childTnLst>
                              <p:par>
                                <p:cTn id="248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500"/>
                            </p:stCondLst>
                            <p:childTnLst>
                              <p:par>
                                <p:cTn id="2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000"/>
                            </p:stCondLst>
                            <p:childTnLst>
                              <p:par>
                                <p:cTn id="2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9" grpId="0" animBg="1"/>
      <p:bldP spid="291850" grpId="0" animBg="1"/>
      <p:bldP spid="291851" grpId="0" animBg="1"/>
      <p:bldP spid="291852" grpId="0" animBg="1"/>
      <p:bldP spid="291853" grpId="0" animBg="1"/>
      <p:bldP spid="291854" grpId="0" animBg="1"/>
      <p:bldP spid="291855" grpId="0" animBg="1"/>
      <p:bldP spid="291856" grpId="0" animBg="1"/>
      <p:bldP spid="291857" grpId="0" animBg="1"/>
      <p:bldP spid="291858" grpId="0" animBg="1"/>
      <p:bldP spid="291859" grpId="0" animBg="1"/>
      <p:bldP spid="291860" grpId="0" animBg="1"/>
      <p:bldP spid="291861" grpId="0" animBg="1"/>
      <p:bldP spid="291862" grpId="0" animBg="1"/>
      <p:bldP spid="291863" grpId="0" animBg="1"/>
      <p:bldP spid="291864" grpId="0" animBg="1"/>
      <p:bldP spid="291865" grpId="0" animBg="1"/>
      <p:bldP spid="291866" grpId="0"/>
      <p:bldP spid="291867" grpId="0"/>
      <p:bldP spid="2918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Modes and the State Machine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3429000" y="1533525"/>
            <a:ext cx="4876800" cy="419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3581400" y="2524125"/>
            <a:ext cx="4419600" cy="1905000"/>
          </a:xfrm>
          <a:prstGeom prst="rect">
            <a:avLst/>
          </a:prstGeom>
          <a:solidFill>
            <a:schemeClr val="accent4"/>
          </a:solidFill>
          <a:ln w="6350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3810000" y="2676525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Read/Write Data</a:t>
            </a:r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6019800" y="3438525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Add Burst Step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to Address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Pointer</a:t>
            </a:r>
          </a:p>
        </p:txBody>
      </p: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6019800" y="4733925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Add Transfer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Step to Address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Pointer</a:t>
            </a:r>
          </a:p>
        </p:txBody>
      </p:sp>
      <p:sp>
        <p:nvSpPr>
          <p:cNvPr id="338954" name="AutoShape 10"/>
          <p:cNvSpPr>
            <a:spLocks noChangeArrowheads="1"/>
          </p:cNvSpPr>
          <p:nvPr/>
        </p:nvSpPr>
        <p:spPr bwMode="auto">
          <a:xfrm>
            <a:off x="3657600" y="3362325"/>
            <a:ext cx="1981200" cy="914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Moved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“Burst Size”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Words?</a:t>
            </a:r>
          </a:p>
        </p:txBody>
      </p:sp>
      <p:sp>
        <p:nvSpPr>
          <p:cNvPr id="338955" name="AutoShape 11"/>
          <p:cNvSpPr>
            <a:spLocks noChangeArrowheads="1"/>
          </p:cNvSpPr>
          <p:nvPr/>
        </p:nvSpPr>
        <p:spPr bwMode="auto">
          <a:xfrm>
            <a:off x="3657600" y="4657725"/>
            <a:ext cx="1981200" cy="914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Moved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“Transfer Size”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Bursts?</a:t>
            </a:r>
          </a:p>
        </p:txBody>
      </p:sp>
      <p:sp>
        <p:nvSpPr>
          <p:cNvPr id="338956" name="Line 12"/>
          <p:cNvSpPr>
            <a:spLocks noChangeShapeType="1"/>
          </p:cNvSpPr>
          <p:nvPr/>
        </p:nvSpPr>
        <p:spPr bwMode="auto">
          <a:xfrm>
            <a:off x="4648200" y="29813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4648200" y="428148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59" name="Line 15"/>
          <p:cNvSpPr>
            <a:spLocks noChangeShapeType="1"/>
          </p:cNvSpPr>
          <p:nvPr/>
        </p:nvSpPr>
        <p:spPr bwMode="auto">
          <a:xfrm>
            <a:off x="4648200" y="22955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5638800" y="38195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5638800" y="51149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7543800" y="51149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 flipV="1">
            <a:off x="7848600" y="282892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 flipH="1">
            <a:off x="5486400" y="2828925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>
            <a:off x="7543800" y="38195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6" name="Text Box 22"/>
          <p:cNvSpPr txBox="1">
            <a:spLocks noChangeArrowheads="1"/>
          </p:cNvSpPr>
          <p:nvPr/>
        </p:nvSpPr>
        <p:spPr bwMode="auto">
          <a:xfrm>
            <a:off x="4267200" y="5495925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Y</a:t>
            </a:r>
          </a:p>
        </p:txBody>
      </p:sp>
      <p:sp>
        <p:nvSpPr>
          <p:cNvPr id="338967" name="Text Box 23"/>
          <p:cNvSpPr txBox="1">
            <a:spLocks noChangeArrowheads="1"/>
          </p:cNvSpPr>
          <p:nvPr/>
        </p:nvSpPr>
        <p:spPr bwMode="auto">
          <a:xfrm>
            <a:off x="4267200" y="4200525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Y</a:t>
            </a:r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5562600" y="3509963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N</a:t>
            </a:r>
          </a:p>
        </p:txBody>
      </p:sp>
      <p:sp>
        <p:nvSpPr>
          <p:cNvPr id="338969" name="Text Box 25"/>
          <p:cNvSpPr txBox="1">
            <a:spLocks noChangeArrowheads="1"/>
          </p:cNvSpPr>
          <p:nvPr/>
        </p:nvSpPr>
        <p:spPr bwMode="auto">
          <a:xfrm>
            <a:off x="5562600" y="4805363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N</a:t>
            </a:r>
          </a:p>
        </p:txBody>
      </p:sp>
      <p:sp>
        <p:nvSpPr>
          <p:cNvPr id="338970" name="Rectangle 26"/>
          <p:cNvSpPr>
            <a:spLocks noChangeArrowheads="1"/>
          </p:cNvSpPr>
          <p:nvPr/>
        </p:nvSpPr>
        <p:spPr bwMode="auto">
          <a:xfrm>
            <a:off x="6229350" y="1000125"/>
            <a:ext cx="18161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Point where other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pending channels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are serviced</a:t>
            </a:r>
          </a:p>
        </p:txBody>
      </p:sp>
      <p:sp>
        <p:nvSpPr>
          <p:cNvPr id="338972" name="Line 28"/>
          <p:cNvSpPr>
            <a:spLocks noChangeShapeType="1"/>
          </p:cNvSpPr>
          <p:nvPr/>
        </p:nvSpPr>
        <p:spPr bwMode="auto">
          <a:xfrm flipV="1">
            <a:off x="2792413" y="3133725"/>
            <a:ext cx="18557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 flipH="1">
            <a:off x="6934200" y="168592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74" name="Line 30"/>
          <p:cNvSpPr>
            <a:spLocks noChangeShapeType="1"/>
          </p:cNvSpPr>
          <p:nvPr/>
        </p:nvSpPr>
        <p:spPr bwMode="auto">
          <a:xfrm flipH="1">
            <a:off x="5486400" y="1990725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75" name="Line 31"/>
          <p:cNvSpPr>
            <a:spLocks noChangeShapeType="1"/>
          </p:cNvSpPr>
          <p:nvPr/>
        </p:nvSpPr>
        <p:spPr bwMode="auto">
          <a:xfrm flipV="1">
            <a:off x="8153400" y="1990725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76" name="Rectangle 32"/>
          <p:cNvSpPr>
            <a:spLocks noChangeArrowheads="1"/>
          </p:cNvSpPr>
          <p:nvPr/>
        </p:nvSpPr>
        <p:spPr bwMode="auto">
          <a:xfrm>
            <a:off x="3810000" y="1685925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Wait for event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 to start/continue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 transfer</a:t>
            </a:r>
          </a:p>
        </p:txBody>
      </p:sp>
      <p:sp>
        <p:nvSpPr>
          <p:cNvPr id="338971" name="Rectangle 27"/>
          <p:cNvSpPr>
            <a:spLocks noChangeArrowheads="1"/>
          </p:cNvSpPr>
          <p:nvPr/>
        </p:nvSpPr>
        <p:spPr bwMode="auto">
          <a:xfrm>
            <a:off x="1238250" y="2924175"/>
            <a:ext cx="1600200" cy="1147763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400" b="0">
              <a:latin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400" b="0">
              <a:latin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400" b="0">
              <a:latin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sz="1400" b="0">
              <a:latin typeface="Arial" charset="0"/>
            </a:endParaRPr>
          </a:p>
        </p:txBody>
      </p:sp>
      <p:sp>
        <p:nvSpPr>
          <p:cNvPr id="338980" name="Text Box 36"/>
          <p:cNvSpPr txBox="1">
            <a:spLocks noChangeArrowheads="1"/>
          </p:cNvSpPr>
          <p:nvPr/>
        </p:nvSpPr>
        <p:spPr bwMode="auto">
          <a:xfrm>
            <a:off x="1230313" y="2921000"/>
            <a:ext cx="1633537" cy="1155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Point where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CH1 can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interrupt other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channels in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CH1 Priority Mode</a:t>
            </a:r>
          </a:p>
        </p:txBody>
      </p:sp>
      <p:sp>
        <p:nvSpPr>
          <p:cNvPr id="338981" name="Line 37"/>
          <p:cNvSpPr>
            <a:spLocks noChangeShapeType="1"/>
          </p:cNvSpPr>
          <p:nvPr/>
        </p:nvSpPr>
        <p:spPr bwMode="auto">
          <a:xfrm>
            <a:off x="4648200" y="1295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82" name="Rectangle 38"/>
          <p:cNvSpPr>
            <a:spLocks noChangeArrowheads="1"/>
          </p:cNvSpPr>
          <p:nvPr/>
        </p:nvSpPr>
        <p:spPr bwMode="auto">
          <a:xfrm>
            <a:off x="3810000" y="969963"/>
            <a:ext cx="1676400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Start Transfer</a:t>
            </a:r>
          </a:p>
        </p:txBody>
      </p:sp>
      <p:sp>
        <p:nvSpPr>
          <p:cNvPr id="338983" name="Rectangle 39"/>
          <p:cNvSpPr>
            <a:spLocks noChangeArrowheads="1"/>
          </p:cNvSpPr>
          <p:nvPr/>
        </p:nvSpPr>
        <p:spPr bwMode="auto">
          <a:xfrm>
            <a:off x="3810000" y="60960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End Transfer</a:t>
            </a:r>
          </a:p>
        </p:txBody>
      </p:sp>
      <p:sp>
        <p:nvSpPr>
          <p:cNvPr id="338984" name="Line 40"/>
          <p:cNvSpPr>
            <a:spLocks noChangeShapeType="1"/>
          </p:cNvSpPr>
          <p:nvPr/>
        </p:nvSpPr>
        <p:spPr bwMode="auto">
          <a:xfrm>
            <a:off x="4648200" y="5562600"/>
            <a:ext cx="0" cy="527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Throughput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870435" y="740650"/>
            <a:ext cx="7388445" cy="31876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en-US" sz="3300" dirty="0"/>
              <a:t>4 </a:t>
            </a:r>
            <a:r>
              <a:rPr lang="en-US" sz="3300" dirty="0" smtClean="0"/>
              <a:t>cycles/word</a:t>
            </a:r>
            <a:endParaRPr lang="en-US" sz="2800" b="0" dirty="0"/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en-US" sz="3300" dirty="0"/>
              <a:t>1 cycle delay to start each burst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en-US" sz="3300" dirty="0"/>
              <a:t>1 cycle delay returning from CH1 high priority interrupt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en-US" sz="3300" dirty="0"/>
              <a:t>32-bit transfer doubles </a:t>
            </a:r>
            <a:r>
              <a:rPr lang="en-US" sz="3300" dirty="0" smtClean="0"/>
              <a:t>throughput</a:t>
            </a:r>
            <a:endParaRPr lang="en-US" sz="3300" dirty="0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688975" y="3994150"/>
            <a:ext cx="7816850" cy="2317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508000" y="4124325"/>
            <a:ext cx="8123238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lvl="1" indent="-34290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0" u="sng">
                <a:latin typeface="Arial" charset="0"/>
              </a:rPr>
              <a:t>Example</a:t>
            </a:r>
            <a:r>
              <a:rPr lang="en-US" sz="2400" b="0">
                <a:latin typeface="Arial" charset="0"/>
              </a:rPr>
              <a:t>: 128 16-bit words from ADC to RAM</a:t>
            </a:r>
          </a:p>
          <a:p>
            <a:pPr lvl="2" indent="-338138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b="0">
                <a:latin typeface="Arial" charset="0"/>
              </a:rPr>
              <a:t>8 bursts * [(4 cycles/word * 16 words/burst) + 1] = </a:t>
            </a:r>
            <a:r>
              <a:rPr lang="en-US" sz="2000">
                <a:latin typeface="Arial" charset="0"/>
              </a:rPr>
              <a:t>520 cycles</a:t>
            </a:r>
          </a:p>
          <a:p>
            <a:pPr lvl="1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endParaRPr lang="en-US" sz="2400" b="0" u="sng">
              <a:latin typeface="Arial" charset="0"/>
            </a:endParaRPr>
          </a:p>
          <a:p>
            <a:pPr lvl="1" indent="-342900">
              <a:lnSpc>
                <a:spcPct val="10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0" u="sng">
                <a:latin typeface="Arial" charset="0"/>
              </a:rPr>
              <a:t>Example</a:t>
            </a:r>
            <a:r>
              <a:rPr lang="en-US" sz="2400" b="0">
                <a:latin typeface="Arial" charset="0"/>
              </a:rPr>
              <a:t>: 64 32-bit words from ADC to RAM</a:t>
            </a:r>
          </a:p>
          <a:p>
            <a:pPr lvl="2" indent="-338138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b="0">
                <a:latin typeface="Arial" charset="0"/>
              </a:rPr>
              <a:t>8 bursts * [(4 cycles/word * 8 words/burst) + 1] = </a:t>
            </a:r>
            <a:r>
              <a:rPr lang="en-US" sz="2000">
                <a:latin typeface="Arial" charset="0"/>
              </a:rPr>
              <a:t>264 cycles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vs. CPU Access Arbitration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231775" y="858838"/>
            <a:ext cx="8653463" cy="5834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DMA has priority over CPU</a:t>
            </a:r>
          </a:p>
          <a:p>
            <a:pPr lvl="1"/>
            <a:r>
              <a:rPr lang="en-US" dirty="0"/>
              <a:t>If a multi-cycle CPU access is already in </a:t>
            </a:r>
            <a:r>
              <a:rPr lang="en-US" dirty="0" smtClean="0"/>
              <a:t>progress, </a:t>
            </a:r>
            <a:r>
              <a:rPr lang="en-US" dirty="0"/>
              <a:t>DMA stalls until current CPU access finishes</a:t>
            </a:r>
          </a:p>
          <a:p>
            <a:pPr lvl="1"/>
            <a:r>
              <a:rPr lang="en-US" dirty="0"/>
              <a:t>The DMA will interrupt back-to-back CPU accesses</a:t>
            </a:r>
            <a:endParaRPr lang="en-US" sz="1600" dirty="0"/>
          </a:p>
          <a:p>
            <a:r>
              <a:rPr lang="en-US" dirty="0"/>
              <a:t>Can the CPU be locked out?</a:t>
            </a:r>
          </a:p>
          <a:p>
            <a:pPr lvl="1"/>
            <a:r>
              <a:rPr lang="en-US" dirty="0"/>
              <a:t>Generally No!</a:t>
            </a:r>
          </a:p>
          <a:p>
            <a:pPr lvl="1"/>
            <a:r>
              <a:rPr lang="en-US" dirty="0"/>
              <a:t>DMA is multi-cycle transfer;  CPU will sneak in an access when the DMA is accessing the other end of the transfer (e.g. while DMA accesses destination location, the CPU can access the source location)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3291" y="822220"/>
            <a:ext cx="8836664" cy="33099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Initialize </a:t>
            </a:r>
            <a:r>
              <a:rPr lang="en-US" sz="2000" dirty="0"/>
              <a:t>the DMA controller </a:t>
            </a:r>
            <a:r>
              <a:rPr lang="en-US" sz="2000" b="0" i="1" dirty="0"/>
              <a:t>(hard </a:t>
            </a:r>
            <a:r>
              <a:rPr lang="en-US" sz="2000" b="0" i="1" dirty="0" smtClean="0"/>
              <a:t>reset)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DMA_initController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Set DMA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channel priority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mode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round-robin or CH1 high priority)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DMA_setPriorityMode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ch1IsHighPri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Configures the DMA channel trigger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mode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DMA_configMode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trigger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Enable /disable peripheral trigger for DMA transfer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DMA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Start / stop DMA channel 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(‘start’ – wait for first trigger event)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DMA_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4102" y="4333942"/>
            <a:ext cx="8827464" cy="238111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</a:rPr>
              <a:t>ch1IsHighPri</a:t>
            </a:r>
            <a:r>
              <a:rPr lang="en-US" sz="1800" b="0" dirty="0" smtClean="0"/>
              <a:t> value is ‘false’ for round-robin or ‘true’ for CH1 high priority</a:t>
            </a:r>
          </a:p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</a:rPr>
              <a:t>base</a:t>
            </a:r>
            <a:r>
              <a:rPr lang="en-US" sz="1800" b="0" dirty="0" smtClean="0"/>
              <a:t> is the DMA channel base address: </a:t>
            </a:r>
            <a:r>
              <a:rPr lang="en-US" sz="1800" b="0" dirty="0" err="1" smtClean="0"/>
              <a:t>DMA_CH</a:t>
            </a:r>
            <a:r>
              <a:rPr lang="en-US" sz="1800" b="0" dirty="0" err="1" smtClean="0">
                <a:solidFill>
                  <a:schemeClr val="tx2"/>
                </a:solidFill>
              </a:rPr>
              <a:t>x</a:t>
            </a:r>
            <a:r>
              <a:rPr lang="en-US" sz="1800" b="0" dirty="0" err="1" smtClean="0"/>
              <a:t>_BASE</a:t>
            </a:r>
            <a:r>
              <a:rPr lang="en-US" sz="1800" b="0" dirty="0" smtClean="0"/>
              <a:t>  (</a:t>
            </a:r>
            <a:r>
              <a:rPr lang="en-US" sz="1800" b="0" dirty="0" smtClean="0">
                <a:solidFill>
                  <a:schemeClr val="tx2"/>
                </a:solidFill>
              </a:rPr>
              <a:t>x</a:t>
            </a:r>
            <a:r>
              <a:rPr lang="en-US" sz="1800" b="0" dirty="0" smtClean="0"/>
              <a:t> = 1 to 6)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trigger</a:t>
            </a:r>
            <a:r>
              <a:rPr lang="en-US" sz="1800" b="0" dirty="0" smtClean="0">
                <a:sym typeface="Wingdings" panose="05000000000000000000" pitchFamily="2" charset="2"/>
              </a:rPr>
              <a:t> value is located in </a:t>
            </a:r>
            <a:r>
              <a:rPr lang="en-US" sz="1800" b="0" dirty="0" err="1" smtClean="0">
                <a:sym typeface="Wingdings" panose="05000000000000000000" pitchFamily="2" charset="2"/>
              </a:rPr>
              <a:t>dma.h</a:t>
            </a:r>
            <a:r>
              <a:rPr lang="en-US" sz="1800" b="0" dirty="0" smtClean="0">
                <a:sym typeface="Wingdings" panose="05000000000000000000" pitchFamily="2" charset="2"/>
              </a:rPr>
              <a:t> – </a:t>
            </a:r>
            <a:r>
              <a:rPr lang="en-US" sz="1800" b="0" i="1" dirty="0" smtClean="0">
                <a:solidFill>
                  <a:schemeClr val="tx2"/>
                </a:solidFill>
                <a:sym typeface="Wingdings" panose="05000000000000000000" pitchFamily="2" charset="2"/>
              </a:rPr>
              <a:t>see table on next slide for values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config</a:t>
            </a: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800" b="0" dirty="0" smtClean="0">
                <a:sym typeface="Wingdings" panose="05000000000000000000" pitchFamily="2" charset="2"/>
              </a:rPr>
              <a:t>value is the logical OR of: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DMA_CFG_ONESHOT_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DISABLE or ENABLE)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DMA_CFG_CONTINUOUS_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DISABLE </a:t>
            </a:r>
            <a:r>
              <a:rPr lang="en-US" sz="1800" b="0" dirty="0">
                <a:sym typeface="Wingdings" panose="05000000000000000000" pitchFamily="2" charset="2"/>
              </a:rPr>
              <a:t>or </a:t>
            </a:r>
            <a:r>
              <a:rPr lang="en-US" sz="1800" b="0" dirty="0" smtClean="0">
                <a:sym typeface="Wingdings" panose="05000000000000000000" pitchFamily="2" charset="2"/>
              </a:rPr>
              <a:t>ENABLE)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DMA_CFG_SIZE_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err="1" smtClean="0">
                <a:sym typeface="Wingdings" panose="05000000000000000000" pitchFamily="2" charset="2"/>
              </a:rPr>
              <a:t>BIT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16 or 32)</a:t>
            </a:r>
          </a:p>
        </p:txBody>
      </p:sp>
    </p:spTree>
    <p:extLst>
      <p:ext uri="{BB962C8B-B14F-4D97-AF65-F5344CB8AC3E}">
        <p14:creationId xmlns:p14="http://schemas.microsoft.com/office/powerpoint/2010/main" val="22985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Peripheral Interrupt Trigger Sources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57913"/>
              </p:ext>
            </p:extLst>
          </p:nvPr>
        </p:nvGraphicFramePr>
        <p:xfrm>
          <a:off x="87005" y="1268214"/>
          <a:ext cx="896112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280"/>
                <a:gridCol w="2240280"/>
                <a:gridCol w="2240280"/>
                <a:gridCol w="2240280"/>
              </a:tblGrid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DMA_TRIGGER_SOFTWARE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DMA_TRIGGER_XINT2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DMA_TRIGGER_EPWM7SOCB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DMA_TRIGGER_SPIATX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DMA_TRIGGER_ADCA1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DMA_TRIGGER_XINT3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DMA_TRIGGER_EPWM8SOCA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DMA_TRIGGER_SPIARX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DMA_TRIGGER_ADCA2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DMA_TRIGGER_XINT4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DMA_TRIGGER_EPWM8SOCB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DMA_TRIGGER_SPIBTX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DMA_TRIGGER_ADCA3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DMA_TRIGGER_XINT5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DMA_TRIGGER_TINT0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DMA_TRIGGER_SPIBRX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DMA_TRIGGER_ADCA4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DMA_TRIGGER_EPWM1SOCA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DMA_TRIGGER_TINT1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DMA_TRIGGER_LINATX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DMA_TRIGGER_ADCAEVT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DMA_TRIGGER_EPWM1SOCB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DMA_TRIGGER_TINT2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DMA_TRIGGER_LINARX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DMA_TRIGGER_ADCB1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DMA_TRIGGER_EPWM2SOCA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DMA_TRIGGER_ECAP1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DMA_TRIGGER_FSITXA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DMA_TRIGGER_ADCB2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DMA_TRIGGER_EPWM2SOCB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DMA_TRIGGER_ECAP2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DMA_TRIGGER_FSIRXA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DMA_TRIGGER_ADCB3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DMA_TRIGGER_EPWM3SOCA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DMA_TRIGGER_ECAP3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DMA_TRIGGER_CANAIF1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DMA_TRIGGER_ADCB4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DMA_TRIGGER_EPWM3SOCB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DMA_TRIGGER_ECAP4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DMA_TRIGGER_CANAIF2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DMA_TRIGGER_ADCBEVT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DMA_TRIGGER_EPWM4SOCA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DMA_TRIGGER_ECAP5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DMA_TRIGGER_CANAIF3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DMA_TRIGGER_ADCC1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DMA_TRIGGER_EPWM4SOCB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DMA_TRIGGER_ECAP6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DMA_TRIGGER_CANBIF1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DMA_TRIGGER_ADCC2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DMA_TRIGGER_EPWM5SOCA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DMA_TRIGGER_ECAP7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DMA_TRIGGER_CANBIF2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DMA_TRIGGER_ADCC3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DMA_TRIGGER_EPWM5SOCB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DMA_TRIGGER_SDFM1FLT1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DMA_TRIGGER_CANBIF3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DMA_TRIGGER_ADCC4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DMA_TRIGGER_EPWM6SOCA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DMA_TRIGGER_SDFM1FLT2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DMA_TRIGGER_ADCCEVT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DMA_TRIGGER_EPWM6SOCB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DMA_TRIGGER_SDFM1FLT3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DMA_TRIGGER_XINT1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DMA_TRIGGER_EPWM7SOCA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DMA_TRIGGER_SDFM1FLT4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14080" y="642135"/>
            <a:ext cx="4877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DMA_configMode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8615" y="1255384"/>
            <a:ext cx="8986770" cy="5453510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6" name="Elbow Connector 5"/>
          <p:cNvCxnSpPr>
            <a:stCxn id="15" idx="0"/>
          </p:cNvCxnSpPr>
          <p:nvPr/>
        </p:nvCxnSpPr>
        <p:spPr bwMode="auto">
          <a:xfrm rot="5400000" flipH="1" flipV="1">
            <a:off x="4869237" y="622435"/>
            <a:ext cx="335713" cy="930187"/>
          </a:xfrm>
          <a:prstGeom prst="bentConnector3">
            <a:avLst>
              <a:gd name="adj1" fmla="val 39912"/>
            </a:avLst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347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46237"/>
            <a:ext cx="7772400" cy="3779823"/>
          </a:xfrm>
        </p:spPr>
        <p:txBody>
          <a:bodyPr>
            <a:normAutofit/>
          </a:bodyPr>
          <a:lstStyle/>
          <a:p>
            <a:r>
              <a:rPr lang="en-US" dirty="0"/>
              <a:t>Understand the operation of the Direct Memory Access (DMA) controller</a:t>
            </a:r>
          </a:p>
          <a:p>
            <a:r>
              <a:rPr lang="en-US" dirty="0"/>
              <a:t>Show how to use the DMA to transfer data between peripherals and/or memory </a:t>
            </a:r>
            <a:r>
              <a:rPr lang="en-US" i="1" dirty="0"/>
              <a:t>without intervention from the CPU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3291" y="653220"/>
            <a:ext cx="8836664" cy="35117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Configure </a:t>
            </a:r>
            <a:r>
              <a:rPr lang="en-US" sz="2000" dirty="0"/>
              <a:t>the source and destination addresses of </a:t>
            </a:r>
            <a:r>
              <a:rPr lang="en-US" sz="2000" dirty="0" smtClean="0"/>
              <a:t>the </a:t>
            </a:r>
            <a:r>
              <a:rPr lang="en-US" sz="2000" dirty="0"/>
              <a:t>DMA </a:t>
            </a:r>
            <a:r>
              <a:rPr lang="en-US" sz="2000" dirty="0" smtClean="0"/>
              <a:t>channel</a:t>
            </a:r>
            <a:endParaRPr lang="en-US" sz="2000" b="0" i="1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DMA_configAddresses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void *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destAddr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void *</a:t>
            </a:r>
            <a:r>
              <a:rPr lang="en-US" sz="2000" b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				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srcAddr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Configures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burst size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the address step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size</a:t>
            </a:r>
            <a:endParaRPr lang="en-US" sz="2000" b="0" i="1" dirty="0" smtClean="0"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DMA_configBurst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srcStep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destStep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Configures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transfer size and the address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step size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DMA_configTransfer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transferSize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srcStep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destStep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channel interrupt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mode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DMA_setInterruptMode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Enable / disable DMA channel CPU interrupt</a:t>
            </a:r>
            <a:endParaRPr lang="en-US" sz="2000" b="0" i="1" dirty="0" smtClean="0"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DMA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4102" y="4333942"/>
            <a:ext cx="8827464" cy="238111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</a:rPr>
              <a:t>base</a:t>
            </a:r>
            <a:r>
              <a:rPr lang="en-US" sz="1800" b="0" dirty="0" smtClean="0"/>
              <a:t> is the DMA channel base address: </a:t>
            </a:r>
            <a:r>
              <a:rPr lang="en-US" sz="1800" b="0" dirty="0" err="1" smtClean="0"/>
              <a:t>DMA_CH</a:t>
            </a:r>
            <a:r>
              <a:rPr lang="en-US" sz="1800" b="0" dirty="0" err="1" smtClean="0">
                <a:solidFill>
                  <a:schemeClr val="tx2"/>
                </a:solidFill>
              </a:rPr>
              <a:t>x</a:t>
            </a:r>
            <a:r>
              <a:rPr lang="en-US" sz="1800" b="0" dirty="0" err="1" smtClean="0"/>
              <a:t>_BASE</a:t>
            </a:r>
            <a:r>
              <a:rPr lang="en-US" sz="1800" b="0" dirty="0" smtClean="0"/>
              <a:t>  (</a:t>
            </a:r>
            <a:r>
              <a:rPr lang="en-US" sz="1800" b="0" dirty="0" smtClean="0">
                <a:solidFill>
                  <a:schemeClr val="tx2"/>
                </a:solidFill>
              </a:rPr>
              <a:t>x</a:t>
            </a:r>
            <a:r>
              <a:rPr lang="en-US" sz="1800" b="0" dirty="0" smtClean="0"/>
              <a:t> = 1 to 6)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destAddr</a:t>
            </a:r>
            <a:r>
              <a:rPr lang="en-US" sz="1800" b="0" dirty="0" smtClean="0">
                <a:sym typeface="Wingdings" panose="05000000000000000000" pitchFamily="2" charset="2"/>
              </a:rPr>
              <a:t> is a pointer to the destination address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srcAddr</a:t>
            </a: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800" b="0" dirty="0" smtClean="0">
                <a:sym typeface="Wingdings" panose="05000000000000000000" pitchFamily="2" charset="2"/>
              </a:rPr>
              <a:t>is a pointer to the source address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size </a:t>
            </a:r>
            <a:r>
              <a:rPr lang="en-US" sz="1800" b="0" dirty="0" smtClean="0">
                <a:sym typeface="Wingdings" panose="05000000000000000000" pitchFamily="2" charset="2"/>
              </a:rPr>
              <a:t>values is the </a:t>
            </a:r>
            <a:r>
              <a:rPr lang="en-US" sz="1800" b="0" dirty="0">
                <a:sym typeface="Wingdings" panose="05000000000000000000" pitchFamily="2" charset="2"/>
              </a:rPr>
              <a:t>number of </a:t>
            </a:r>
            <a:r>
              <a:rPr lang="en-US" sz="1800" b="0" dirty="0" smtClean="0">
                <a:sym typeface="Wingdings" panose="05000000000000000000" pitchFamily="2" charset="2"/>
              </a:rPr>
              <a:t>words per </a:t>
            </a:r>
            <a:r>
              <a:rPr lang="en-US" sz="1800" b="0" dirty="0">
                <a:sym typeface="Wingdings" panose="05000000000000000000" pitchFamily="2" charset="2"/>
              </a:rPr>
              <a:t>burst (range from 1 </a:t>
            </a:r>
            <a:r>
              <a:rPr lang="en-US" sz="1800" b="0" dirty="0" smtClean="0">
                <a:sym typeface="Wingdings" panose="05000000000000000000" pitchFamily="2" charset="2"/>
              </a:rPr>
              <a:t>to </a:t>
            </a:r>
            <a:r>
              <a:rPr lang="en-US" sz="1800" b="0" dirty="0">
                <a:sym typeface="Wingdings" panose="05000000000000000000" pitchFamily="2" charset="2"/>
              </a:rPr>
              <a:t>32 </a:t>
            </a:r>
            <a:r>
              <a:rPr lang="en-US" sz="1800" b="0" dirty="0" smtClean="0">
                <a:sym typeface="Wingdings" panose="05000000000000000000" pitchFamily="2" charset="2"/>
              </a:rPr>
              <a:t>words)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srcStep</a:t>
            </a: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800" b="0" dirty="0" smtClean="0">
                <a:sym typeface="Wingdings" panose="05000000000000000000" pitchFamily="2" charset="2"/>
              </a:rPr>
              <a:t>and </a:t>
            </a: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destStep</a:t>
            </a:r>
            <a:r>
              <a:rPr lang="en-US" sz="1800" b="0" dirty="0" smtClean="0">
                <a:sym typeface="Wingdings" panose="05000000000000000000" pitchFamily="2" charset="2"/>
              </a:rPr>
              <a:t> value is the </a:t>
            </a:r>
            <a:r>
              <a:rPr lang="en-US" sz="1800" b="0" dirty="0">
                <a:sym typeface="Wingdings" panose="05000000000000000000" pitchFamily="2" charset="2"/>
              </a:rPr>
              <a:t>step size (signed </a:t>
            </a:r>
            <a:r>
              <a:rPr lang="en-US" sz="1800" b="0" dirty="0" smtClean="0">
                <a:sym typeface="Wingdings" panose="05000000000000000000" pitchFamily="2" charset="2"/>
              </a:rPr>
              <a:t>values from </a:t>
            </a:r>
            <a:r>
              <a:rPr lang="en-US" sz="1800" b="0" dirty="0">
                <a:sym typeface="Wingdings" panose="05000000000000000000" pitchFamily="2" charset="2"/>
              </a:rPr>
              <a:t>-4096 to </a:t>
            </a:r>
            <a:r>
              <a:rPr lang="en-US" sz="1800" b="0" dirty="0" smtClean="0">
                <a:sym typeface="Wingdings" panose="05000000000000000000" pitchFamily="2" charset="2"/>
              </a:rPr>
              <a:t>4095)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transferSize</a:t>
            </a: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800" b="0" dirty="0" smtClean="0">
                <a:sym typeface="Wingdings" panose="05000000000000000000" pitchFamily="2" charset="2"/>
              </a:rPr>
              <a:t>value </a:t>
            </a:r>
            <a:r>
              <a:rPr lang="en-US" sz="1800" b="0" dirty="0">
                <a:sym typeface="Wingdings" panose="05000000000000000000" pitchFamily="2" charset="2"/>
              </a:rPr>
              <a:t>is the number of bursts per </a:t>
            </a:r>
            <a:r>
              <a:rPr lang="en-US" sz="1800" b="0" dirty="0" smtClean="0">
                <a:sym typeface="Wingdings" panose="05000000000000000000" pitchFamily="2" charset="2"/>
              </a:rPr>
              <a:t>transfer (</a:t>
            </a:r>
            <a:r>
              <a:rPr lang="en-US" sz="1800" b="0" dirty="0">
                <a:sym typeface="Wingdings" panose="05000000000000000000" pitchFamily="2" charset="2"/>
              </a:rPr>
              <a:t>max </a:t>
            </a:r>
            <a:r>
              <a:rPr lang="en-US" sz="1800" b="0" dirty="0" smtClean="0">
                <a:sym typeface="Wingdings" panose="05000000000000000000" pitchFamily="2" charset="2"/>
              </a:rPr>
              <a:t>value of 65536)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mode </a:t>
            </a:r>
            <a:r>
              <a:rPr lang="en-US" sz="1800" b="0" dirty="0">
                <a:sym typeface="Wingdings" panose="05000000000000000000" pitchFamily="2" charset="2"/>
              </a:rPr>
              <a:t>value is: DMA_INT_AT_BEGINNING or DMA_INT_AT_END</a:t>
            </a:r>
            <a:endParaRPr lang="en-US" sz="1800" b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82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8: </a:t>
            </a:r>
            <a:r>
              <a:rPr lang="en-US" dirty="0"/>
              <a:t>Servicing the ADC with DMA</a:t>
            </a:r>
          </a:p>
        </p:txBody>
      </p:sp>
      <p:sp>
        <p:nvSpPr>
          <p:cNvPr id="328768" name="Rectangle 64"/>
          <p:cNvSpPr>
            <a:spLocks noChangeArrowheads="1"/>
          </p:cNvSpPr>
          <p:nvPr/>
        </p:nvSpPr>
        <p:spPr bwMode="auto">
          <a:xfrm>
            <a:off x="379413" y="1111250"/>
            <a:ext cx="4984750" cy="298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69" name="Line 65"/>
          <p:cNvSpPr>
            <a:spLocks noChangeShapeType="1"/>
          </p:cNvSpPr>
          <p:nvPr/>
        </p:nvSpPr>
        <p:spPr bwMode="auto">
          <a:xfrm>
            <a:off x="2138363" y="1824038"/>
            <a:ext cx="228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70" name="Oval 66"/>
          <p:cNvSpPr>
            <a:spLocks noChangeArrowheads="1"/>
          </p:cNvSpPr>
          <p:nvPr/>
        </p:nvSpPr>
        <p:spPr bwMode="auto">
          <a:xfrm>
            <a:off x="3579813" y="1797050"/>
            <a:ext cx="117475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71" name="Text Box 67"/>
          <p:cNvSpPr txBox="1">
            <a:spLocks noChangeArrowheads="1"/>
          </p:cNvSpPr>
          <p:nvPr/>
        </p:nvSpPr>
        <p:spPr bwMode="auto">
          <a:xfrm>
            <a:off x="4210050" y="1112838"/>
            <a:ext cx="736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latin typeface="Arial" charset="0"/>
              </a:rPr>
              <a:t>ADC</a:t>
            </a:r>
          </a:p>
        </p:txBody>
      </p:sp>
      <p:sp>
        <p:nvSpPr>
          <p:cNvPr id="328772" name="Line 68"/>
          <p:cNvSpPr>
            <a:spLocks noChangeShapeType="1"/>
          </p:cNvSpPr>
          <p:nvPr/>
        </p:nvSpPr>
        <p:spPr bwMode="auto">
          <a:xfrm>
            <a:off x="3675063" y="1851025"/>
            <a:ext cx="3270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73" name="Rectangle 69"/>
          <p:cNvSpPr>
            <a:spLocks noChangeArrowheads="1"/>
          </p:cNvSpPr>
          <p:nvPr/>
        </p:nvSpPr>
        <p:spPr bwMode="gray">
          <a:xfrm>
            <a:off x="3984625" y="1468438"/>
            <a:ext cx="1173163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74" name="Rectangle 70"/>
          <p:cNvSpPr>
            <a:spLocks noChangeArrowheads="1"/>
          </p:cNvSpPr>
          <p:nvPr/>
        </p:nvSpPr>
        <p:spPr bwMode="gray">
          <a:xfrm>
            <a:off x="4156075" y="1738313"/>
            <a:ext cx="842963" cy="3413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75" name="Text Box 71"/>
          <p:cNvSpPr txBox="1">
            <a:spLocks noChangeArrowheads="1"/>
          </p:cNvSpPr>
          <p:nvPr/>
        </p:nvSpPr>
        <p:spPr bwMode="gray">
          <a:xfrm>
            <a:off x="4021138" y="1438275"/>
            <a:ext cx="11064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RESULT0</a:t>
            </a:r>
          </a:p>
        </p:txBody>
      </p:sp>
      <p:sp>
        <p:nvSpPr>
          <p:cNvPr id="328776" name="Text Box 72"/>
          <p:cNvSpPr txBox="1">
            <a:spLocks noChangeArrowheads="1"/>
          </p:cNvSpPr>
          <p:nvPr/>
        </p:nvSpPr>
        <p:spPr bwMode="auto">
          <a:xfrm>
            <a:off x="4114800" y="3671888"/>
            <a:ext cx="9064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ePWM2</a:t>
            </a:r>
          </a:p>
        </p:txBody>
      </p:sp>
      <p:grpSp>
        <p:nvGrpSpPr>
          <p:cNvPr id="328867" name="Group 163"/>
          <p:cNvGrpSpPr>
            <a:grpSpLocks/>
          </p:cNvGrpSpPr>
          <p:nvPr/>
        </p:nvGrpSpPr>
        <p:grpSpPr bwMode="auto">
          <a:xfrm>
            <a:off x="4137025" y="2870200"/>
            <a:ext cx="868363" cy="825500"/>
            <a:chOff x="2606" y="1808"/>
            <a:chExt cx="547" cy="520"/>
          </a:xfrm>
        </p:grpSpPr>
        <p:sp>
          <p:nvSpPr>
            <p:cNvPr id="328778" name="Rectangle 74"/>
            <p:cNvSpPr>
              <a:spLocks noChangeArrowheads="1"/>
            </p:cNvSpPr>
            <p:nvPr/>
          </p:nvSpPr>
          <p:spPr bwMode="gray">
            <a:xfrm>
              <a:off x="2606" y="1808"/>
              <a:ext cx="547" cy="5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79" name="Oval 75"/>
            <p:cNvSpPr>
              <a:spLocks noChangeArrowheads="1"/>
            </p:cNvSpPr>
            <p:nvPr/>
          </p:nvSpPr>
          <p:spPr bwMode="gray">
            <a:xfrm>
              <a:off x="2688" y="1863"/>
              <a:ext cx="383" cy="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80" name="Arc 76"/>
            <p:cNvSpPr>
              <a:spLocks/>
            </p:cNvSpPr>
            <p:nvPr/>
          </p:nvSpPr>
          <p:spPr bwMode="gray">
            <a:xfrm>
              <a:off x="2880" y="1863"/>
              <a:ext cx="16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543"/>
                <a:gd name="T1" fmla="*/ 0 h 21600"/>
                <a:gd name="T2" fmla="*/ 18543 w 18543"/>
                <a:gd name="T3" fmla="*/ 10523 h 21600"/>
                <a:gd name="T4" fmla="*/ 0 w 1854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43" h="21600" fill="none" extrusionOk="0">
                  <a:moveTo>
                    <a:pt x="-1" y="0"/>
                  </a:moveTo>
                  <a:cubicBezTo>
                    <a:pt x="7602" y="0"/>
                    <a:pt x="14644" y="3996"/>
                    <a:pt x="18543" y="10522"/>
                  </a:cubicBezTo>
                </a:path>
                <a:path w="18543" h="21600" stroke="0" extrusionOk="0">
                  <a:moveTo>
                    <a:pt x="-1" y="0"/>
                  </a:moveTo>
                  <a:cubicBezTo>
                    <a:pt x="7602" y="0"/>
                    <a:pt x="14644" y="3996"/>
                    <a:pt x="18543" y="10522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81" name="Line 77"/>
            <p:cNvSpPr>
              <a:spLocks noChangeShapeType="1"/>
            </p:cNvSpPr>
            <p:nvPr/>
          </p:nvSpPr>
          <p:spPr bwMode="gray">
            <a:xfrm flipV="1">
              <a:off x="2880" y="186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82" name="Line 78"/>
            <p:cNvSpPr>
              <a:spLocks noChangeShapeType="1"/>
            </p:cNvSpPr>
            <p:nvPr/>
          </p:nvSpPr>
          <p:spPr bwMode="gray">
            <a:xfrm flipV="1">
              <a:off x="2880" y="1956"/>
              <a:ext cx="161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783" name="Oval 79"/>
          <p:cNvSpPr>
            <a:spLocks noChangeArrowheads="1"/>
          </p:cNvSpPr>
          <p:nvPr/>
        </p:nvSpPr>
        <p:spPr bwMode="auto">
          <a:xfrm>
            <a:off x="2328863" y="174783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84" name="Text Box 80"/>
          <p:cNvSpPr txBox="1">
            <a:spLocks noChangeArrowheads="1"/>
          </p:cNvSpPr>
          <p:nvPr/>
        </p:nvSpPr>
        <p:spPr bwMode="auto">
          <a:xfrm>
            <a:off x="2739505" y="2228850"/>
            <a:ext cx="73129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0"/>
              </a:spcBef>
            </a:pPr>
            <a:r>
              <a:rPr lang="en-US" sz="1400" b="0" dirty="0" smtClean="0">
                <a:latin typeface="Arial" charset="0"/>
              </a:rPr>
              <a:t>jumper</a:t>
            </a:r>
            <a:endParaRPr lang="en-US" sz="1400" b="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wire</a:t>
            </a:r>
          </a:p>
        </p:txBody>
      </p:sp>
      <p:sp>
        <p:nvSpPr>
          <p:cNvPr id="328785" name="Text Box 81"/>
          <p:cNvSpPr txBox="1">
            <a:spLocks noChangeArrowheads="1"/>
          </p:cNvSpPr>
          <p:nvPr/>
        </p:nvSpPr>
        <p:spPr bwMode="auto">
          <a:xfrm>
            <a:off x="3009900" y="1630363"/>
            <a:ext cx="1017588" cy="155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 sz="1400">
                <a:latin typeface="Arial" charset="0"/>
              </a:rPr>
              <a:t>ADCINA0</a:t>
            </a:r>
          </a:p>
        </p:txBody>
      </p:sp>
      <p:sp>
        <p:nvSpPr>
          <p:cNvPr id="328786" name="Line 82"/>
          <p:cNvSpPr>
            <a:spLocks noChangeShapeType="1"/>
          </p:cNvSpPr>
          <p:nvPr/>
        </p:nvSpPr>
        <p:spPr bwMode="auto">
          <a:xfrm flipV="1">
            <a:off x="4557713" y="2230438"/>
            <a:ext cx="0" cy="642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8787" name="AutoShape 83"/>
          <p:cNvCxnSpPr>
            <a:cxnSpLocks noChangeShapeType="1"/>
            <a:stCxn id="328783" idx="6"/>
            <a:endCxn id="328770" idx="3"/>
          </p:cNvCxnSpPr>
          <p:nvPr/>
        </p:nvCxnSpPr>
        <p:spPr bwMode="auto">
          <a:xfrm>
            <a:off x="2481263" y="1824038"/>
            <a:ext cx="1116012" cy="73025"/>
          </a:xfrm>
          <a:prstGeom prst="curvedConnector4">
            <a:avLst>
              <a:gd name="adj1" fmla="val 44667"/>
              <a:gd name="adj2" fmla="val 469565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28788" name="Text Box 84"/>
          <p:cNvSpPr txBox="1">
            <a:spLocks noChangeArrowheads="1"/>
          </p:cNvSpPr>
          <p:nvPr/>
        </p:nvSpPr>
        <p:spPr bwMode="auto">
          <a:xfrm>
            <a:off x="7493000" y="4561585"/>
            <a:ext cx="974725" cy="50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data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memory</a:t>
            </a:r>
          </a:p>
        </p:txBody>
      </p:sp>
      <p:sp>
        <p:nvSpPr>
          <p:cNvPr id="328789" name="Line 85"/>
          <p:cNvSpPr>
            <a:spLocks noChangeShapeType="1"/>
          </p:cNvSpPr>
          <p:nvPr/>
        </p:nvSpPr>
        <p:spPr bwMode="auto">
          <a:xfrm>
            <a:off x="6527800" y="4463160"/>
            <a:ext cx="0" cy="750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90" name="Arc 86"/>
          <p:cNvSpPr>
            <a:spLocks/>
          </p:cNvSpPr>
          <p:nvPr/>
        </p:nvSpPr>
        <p:spPr bwMode="auto">
          <a:xfrm flipH="1">
            <a:off x="6300788" y="4466335"/>
            <a:ext cx="100012" cy="728663"/>
          </a:xfrm>
          <a:custGeom>
            <a:avLst/>
            <a:gdLst>
              <a:gd name="G0" fmla="+- 0 0 0"/>
              <a:gd name="G1" fmla="+- 19430 0 0"/>
              <a:gd name="G2" fmla="+- 21600 0 0"/>
              <a:gd name="T0" fmla="*/ 9435 w 21600"/>
              <a:gd name="T1" fmla="*/ 0 h 41030"/>
              <a:gd name="T2" fmla="*/ 0 w 21600"/>
              <a:gd name="T3" fmla="*/ 41030 h 41030"/>
              <a:gd name="T4" fmla="*/ 0 w 21600"/>
              <a:gd name="T5" fmla="*/ 19430 h 4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1030" fill="none" extrusionOk="0">
                <a:moveTo>
                  <a:pt x="9435" y="-1"/>
                </a:moveTo>
                <a:cubicBezTo>
                  <a:pt x="16876" y="3612"/>
                  <a:pt x="21600" y="11158"/>
                  <a:pt x="21600" y="19430"/>
                </a:cubicBezTo>
                <a:cubicBezTo>
                  <a:pt x="21600" y="31359"/>
                  <a:pt x="11929" y="41029"/>
                  <a:pt x="0" y="41030"/>
                </a:cubicBezTo>
              </a:path>
              <a:path w="21600" h="41030" stroke="0" extrusionOk="0">
                <a:moveTo>
                  <a:pt x="9435" y="-1"/>
                </a:moveTo>
                <a:cubicBezTo>
                  <a:pt x="16876" y="3612"/>
                  <a:pt x="21600" y="11158"/>
                  <a:pt x="21600" y="19430"/>
                </a:cubicBezTo>
                <a:cubicBezTo>
                  <a:pt x="21600" y="31359"/>
                  <a:pt x="11929" y="41029"/>
                  <a:pt x="0" y="41030"/>
                </a:cubicBezTo>
                <a:lnTo>
                  <a:pt x="0" y="1943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91" name="Text Box 87"/>
          <p:cNvSpPr txBox="1">
            <a:spLocks noChangeArrowheads="1"/>
          </p:cNvSpPr>
          <p:nvPr/>
        </p:nvSpPr>
        <p:spPr bwMode="auto">
          <a:xfrm rot="-5392939">
            <a:off x="5490369" y="4519516"/>
            <a:ext cx="88423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Pointer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rewind</a:t>
            </a:r>
          </a:p>
        </p:txBody>
      </p:sp>
      <p:sp>
        <p:nvSpPr>
          <p:cNvPr id="328792" name="Text Box 88"/>
          <p:cNvSpPr txBox="1">
            <a:spLocks noChangeArrowheads="1"/>
          </p:cNvSpPr>
          <p:nvPr/>
        </p:nvSpPr>
        <p:spPr bwMode="auto">
          <a:xfrm>
            <a:off x="6461125" y="5291835"/>
            <a:ext cx="1238250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Display using CCS</a:t>
            </a:r>
          </a:p>
        </p:txBody>
      </p:sp>
      <p:sp>
        <p:nvSpPr>
          <p:cNvPr id="328794" name="Rectangle 90"/>
          <p:cNvSpPr>
            <a:spLocks noChangeArrowheads="1"/>
          </p:cNvSpPr>
          <p:nvPr/>
        </p:nvSpPr>
        <p:spPr bwMode="gray">
          <a:xfrm>
            <a:off x="565150" y="1473200"/>
            <a:ext cx="1581150" cy="733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95" name="Text Box 91"/>
          <p:cNvSpPr txBox="1">
            <a:spLocks noChangeArrowheads="1"/>
          </p:cNvSpPr>
          <p:nvPr/>
        </p:nvSpPr>
        <p:spPr bwMode="auto">
          <a:xfrm>
            <a:off x="508000" y="1431925"/>
            <a:ext cx="1700213" cy="8255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TB Counter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Compare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Action Qualifier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328796" name="Line 92"/>
          <p:cNvSpPr>
            <a:spLocks noChangeShapeType="1"/>
          </p:cNvSpPr>
          <p:nvPr/>
        </p:nvSpPr>
        <p:spPr bwMode="auto">
          <a:xfrm>
            <a:off x="568325" y="1716088"/>
            <a:ext cx="1577975" cy="1587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97" name="Line 93"/>
          <p:cNvSpPr>
            <a:spLocks noChangeShapeType="1"/>
          </p:cNvSpPr>
          <p:nvPr/>
        </p:nvSpPr>
        <p:spPr bwMode="auto">
          <a:xfrm>
            <a:off x="568325" y="1958975"/>
            <a:ext cx="1577975" cy="158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98" name="Text Box 94"/>
          <p:cNvSpPr txBox="1">
            <a:spLocks noChangeArrowheads="1"/>
          </p:cNvSpPr>
          <p:nvPr/>
        </p:nvSpPr>
        <p:spPr bwMode="auto">
          <a:xfrm>
            <a:off x="844550" y="1208088"/>
            <a:ext cx="9969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ePWM1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328799" name="Text Box 95"/>
          <p:cNvSpPr txBox="1">
            <a:spLocks noChangeArrowheads="1"/>
          </p:cNvSpPr>
          <p:nvPr/>
        </p:nvSpPr>
        <p:spPr bwMode="auto">
          <a:xfrm>
            <a:off x="1268413" y="2968625"/>
            <a:ext cx="2819400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ePWM2 triggering ADC on period match using SOCA trigger every </a:t>
            </a:r>
            <a:r>
              <a:rPr lang="en-US" sz="1400" b="0" dirty="0" smtClean="0">
                <a:latin typeface="Arial" charset="0"/>
              </a:rPr>
              <a:t>20 </a:t>
            </a:r>
            <a:r>
              <a:rPr lang="en-US" sz="1400" b="0" dirty="0">
                <a:latin typeface="Arial" charset="0"/>
                <a:cs typeface="Arial" charset="0"/>
              </a:rPr>
              <a:t>µ</a:t>
            </a:r>
            <a:r>
              <a:rPr lang="en-US" sz="1400" b="0" dirty="0">
                <a:latin typeface="Arial" charset="0"/>
              </a:rPr>
              <a:t>s </a:t>
            </a:r>
            <a:r>
              <a:rPr lang="en-US" sz="1400" b="0" dirty="0" smtClean="0">
                <a:latin typeface="Arial" charset="0"/>
              </a:rPr>
              <a:t>(50 </a:t>
            </a:r>
            <a:r>
              <a:rPr lang="en-US" sz="1400" b="0" dirty="0">
                <a:latin typeface="Arial" charset="0"/>
              </a:rPr>
              <a:t>kHz)</a:t>
            </a:r>
          </a:p>
        </p:txBody>
      </p:sp>
      <p:sp>
        <p:nvSpPr>
          <p:cNvPr id="328800" name="Text Box 96"/>
          <p:cNvSpPr txBox="1">
            <a:spLocks noChangeArrowheads="1"/>
          </p:cNvSpPr>
          <p:nvPr/>
        </p:nvSpPr>
        <p:spPr bwMode="auto">
          <a:xfrm>
            <a:off x="347663" y="4735513"/>
            <a:ext cx="4124325" cy="12223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u="sng" dirty="0">
                <a:latin typeface="Arial" charset="0"/>
              </a:rPr>
              <a:t>Objective:</a:t>
            </a:r>
          </a:p>
          <a:p>
            <a:r>
              <a:rPr lang="en-US" sz="2000" dirty="0">
                <a:latin typeface="Arial" charset="0"/>
              </a:rPr>
              <a:t>Configure the DMA to buffer </a:t>
            </a:r>
            <a:r>
              <a:rPr lang="en-US" sz="2000" dirty="0" smtClean="0">
                <a:latin typeface="Arial" charset="0"/>
              </a:rPr>
              <a:t>ADCA </a:t>
            </a:r>
            <a:r>
              <a:rPr lang="en-US" sz="2000" dirty="0">
                <a:latin typeface="Arial" charset="0"/>
              </a:rPr>
              <a:t>Channel A0 ping-pong style with </a:t>
            </a:r>
            <a:r>
              <a:rPr lang="en-US" sz="2000" dirty="0" smtClean="0">
                <a:latin typeface="Arial" charset="0"/>
              </a:rPr>
              <a:t>50 </a:t>
            </a:r>
            <a:r>
              <a:rPr lang="en-US" sz="2000" dirty="0">
                <a:latin typeface="Arial" charset="0"/>
              </a:rPr>
              <a:t>samples per buffer</a:t>
            </a:r>
          </a:p>
        </p:txBody>
      </p:sp>
      <p:cxnSp>
        <p:nvCxnSpPr>
          <p:cNvPr id="328801" name="AutoShape 97"/>
          <p:cNvCxnSpPr>
            <a:cxnSpLocks noChangeShapeType="1"/>
            <a:stCxn id="328773" idx="3"/>
            <a:endCxn id="328868" idx="1"/>
          </p:cNvCxnSpPr>
          <p:nvPr/>
        </p:nvCxnSpPr>
        <p:spPr bwMode="auto">
          <a:xfrm flipV="1">
            <a:off x="5157788" y="1317625"/>
            <a:ext cx="1295400" cy="531813"/>
          </a:xfrm>
          <a:prstGeom prst="bentConnector3">
            <a:avLst>
              <a:gd name="adj1" fmla="val 4988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28802" name="Text Box 98"/>
          <p:cNvSpPr txBox="1">
            <a:spLocks noChangeArrowheads="1"/>
          </p:cNvSpPr>
          <p:nvPr/>
        </p:nvSpPr>
        <p:spPr bwMode="auto">
          <a:xfrm>
            <a:off x="6110288" y="2308225"/>
            <a:ext cx="612775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ping</a:t>
            </a:r>
          </a:p>
        </p:txBody>
      </p:sp>
      <p:sp>
        <p:nvSpPr>
          <p:cNvPr id="328803" name="Text Box 99"/>
          <p:cNvSpPr txBox="1">
            <a:spLocks noChangeArrowheads="1"/>
          </p:cNvSpPr>
          <p:nvPr/>
        </p:nvSpPr>
        <p:spPr bwMode="auto">
          <a:xfrm>
            <a:off x="7282386" y="3670601"/>
            <a:ext cx="1590974" cy="6417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CPU </a:t>
            </a:r>
            <a:r>
              <a:rPr lang="en-US" sz="1400" b="0" dirty="0" smtClean="0">
                <a:latin typeface="Arial" charset="0"/>
              </a:rPr>
              <a:t>writes </a:t>
            </a:r>
            <a:r>
              <a:rPr lang="en-US" sz="1400" b="0" dirty="0">
                <a:latin typeface="Arial" charset="0"/>
              </a:rPr>
              <a:t>data </a:t>
            </a:r>
            <a:r>
              <a:rPr lang="en-US" sz="1400" b="0" dirty="0" smtClean="0">
                <a:latin typeface="Arial" charset="0"/>
              </a:rPr>
              <a:t>to </a:t>
            </a:r>
            <a:r>
              <a:rPr lang="en-US" sz="1400" b="0" dirty="0" err="1" smtClean="0">
                <a:latin typeface="Arial" charset="0"/>
              </a:rPr>
              <a:t>AdcBuf</a:t>
            </a:r>
            <a:r>
              <a:rPr lang="en-US" sz="1400" b="0" dirty="0" smtClean="0">
                <a:latin typeface="Arial" charset="0"/>
              </a:rPr>
              <a:t> </a:t>
            </a:r>
            <a:r>
              <a:rPr lang="en-US" sz="1400" b="0" dirty="0">
                <a:latin typeface="Arial" charset="0"/>
              </a:rPr>
              <a:t>during DMA ISR</a:t>
            </a:r>
          </a:p>
        </p:txBody>
      </p:sp>
      <p:grpSp>
        <p:nvGrpSpPr>
          <p:cNvPr id="328804" name="Group 100"/>
          <p:cNvGrpSpPr>
            <a:grpSpLocks/>
          </p:cNvGrpSpPr>
          <p:nvPr/>
        </p:nvGrpSpPr>
        <p:grpSpPr bwMode="auto">
          <a:xfrm>
            <a:off x="6700838" y="2109788"/>
            <a:ext cx="692150" cy="1392237"/>
            <a:chOff x="5831" y="1628"/>
            <a:chExt cx="436" cy="877"/>
          </a:xfrm>
        </p:grpSpPr>
        <p:grpSp>
          <p:nvGrpSpPr>
            <p:cNvPr id="328805" name="Group 101"/>
            <p:cNvGrpSpPr>
              <a:grpSpLocks/>
            </p:cNvGrpSpPr>
            <p:nvPr/>
          </p:nvGrpSpPr>
          <p:grpSpPr bwMode="auto">
            <a:xfrm>
              <a:off x="5831" y="1628"/>
              <a:ext cx="436" cy="442"/>
              <a:chOff x="4985" y="1289"/>
              <a:chExt cx="290" cy="411"/>
            </a:xfrm>
          </p:grpSpPr>
          <p:sp>
            <p:nvSpPr>
              <p:cNvPr id="328806" name="Rectangle 102"/>
              <p:cNvSpPr>
                <a:spLocks noChangeArrowheads="1"/>
              </p:cNvSpPr>
              <p:nvPr/>
            </p:nvSpPr>
            <p:spPr bwMode="auto">
              <a:xfrm>
                <a:off x="4985" y="1289"/>
                <a:ext cx="290" cy="411"/>
              </a:xfrm>
              <a:prstGeom prst="rect">
                <a:avLst/>
              </a:prstGeom>
              <a:solidFill>
                <a:schemeClr val="accent4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07" name="Line 103"/>
              <p:cNvSpPr>
                <a:spLocks noChangeShapeType="1"/>
              </p:cNvSpPr>
              <p:nvPr/>
            </p:nvSpPr>
            <p:spPr bwMode="auto">
              <a:xfrm>
                <a:off x="4985" y="1313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08" name="Line 104"/>
              <p:cNvSpPr>
                <a:spLocks noChangeShapeType="1"/>
              </p:cNvSpPr>
              <p:nvPr/>
            </p:nvSpPr>
            <p:spPr bwMode="auto">
              <a:xfrm>
                <a:off x="4985" y="1337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09" name="Line 105"/>
              <p:cNvSpPr>
                <a:spLocks noChangeShapeType="1"/>
              </p:cNvSpPr>
              <p:nvPr/>
            </p:nvSpPr>
            <p:spPr bwMode="auto">
              <a:xfrm>
                <a:off x="4985" y="1361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10" name="Line 106"/>
              <p:cNvSpPr>
                <a:spLocks noChangeShapeType="1"/>
              </p:cNvSpPr>
              <p:nvPr/>
            </p:nvSpPr>
            <p:spPr bwMode="auto">
              <a:xfrm>
                <a:off x="4985" y="1385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11" name="Line 107"/>
              <p:cNvSpPr>
                <a:spLocks noChangeShapeType="1"/>
              </p:cNvSpPr>
              <p:nvPr/>
            </p:nvSpPr>
            <p:spPr bwMode="auto">
              <a:xfrm>
                <a:off x="4985" y="1409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12" name="Line 108"/>
              <p:cNvSpPr>
                <a:spLocks noChangeShapeType="1"/>
              </p:cNvSpPr>
              <p:nvPr/>
            </p:nvSpPr>
            <p:spPr bwMode="auto">
              <a:xfrm>
                <a:off x="4985" y="1433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13" name="Line 109"/>
              <p:cNvSpPr>
                <a:spLocks noChangeShapeType="1"/>
              </p:cNvSpPr>
              <p:nvPr/>
            </p:nvSpPr>
            <p:spPr bwMode="auto">
              <a:xfrm>
                <a:off x="4985" y="1457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14" name="Line 110"/>
              <p:cNvSpPr>
                <a:spLocks noChangeShapeType="1"/>
              </p:cNvSpPr>
              <p:nvPr/>
            </p:nvSpPr>
            <p:spPr bwMode="auto">
              <a:xfrm>
                <a:off x="4985" y="1481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15" name="Line 111"/>
              <p:cNvSpPr>
                <a:spLocks noChangeShapeType="1"/>
              </p:cNvSpPr>
              <p:nvPr/>
            </p:nvSpPr>
            <p:spPr bwMode="auto">
              <a:xfrm>
                <a:off x="4985" y="1505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16" name="Line 112"/>
              <p:cNvSpPr>
                <a:spLocks noChangeShapeType="1"/>
              </p:cNvSpPr>
              <p:nvPr/>
            </p:nvSpPr>
            <p:spPr bwMode="auto">
              <a:xfrm>
                <a:off x="4985" y="1529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17" name="Line 113"/>
              <p:cNvSpPr>
                <a:spLocks noChangeShapeType="1"/>
              </p:cNvSpPr>
              <p:nvPr/>
            </p:nvSpPr>
            <p:spPr bwMode="auto">
              <a:xfrm>
                <a:off x="4985" y="1553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18" name="Line 114"/>
              <p:cNvSpPr>
                <a:spLocks noChangeShapeType="1"/>
              </p:cNvSpPr>
              <p:nvPr/>
            </p:nvSpPr>
            <p:spPr bwMode="auto">
              <a:xfrm>
                <a:off x="4985" y="1577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19" name="Line 115"/>
              <p:cNvSpPr>
                <a:spLocks noChangeShapeType="1"/>
              </p:cNvSpPr>
              <p:nvPr/>
            </p:nvSpPr>
            <p:spPr bwMode="auto">
              <a:xfrm>
                <a:off x="4985" y="1601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20" name="Line 116"/>
              <p:cNvSpPr>
                <a:spLocks noChangeShapeType="1"/>
              </p:cNvSpPr>
              <p:nvPr/>
            </p:nvSpPr>
            <p:spPr bwMode="auto">
              <a:xfrm>
                <a:off x="4985" y="1625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21" name="Line 117"/>
              <p:cNvSpPr>
                <a:spLocks noChangeShapeType="1"/>
              </p:cNvSpPr>
              <p:nvPr/>
            </p:nvSpPr>
            <p:spPr bwMode="auto">
              <a:xfrm>
                <a:off x="4985" y="1649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22" name="Line 118"/>
              <p:cNvSpPr>
                <a:spLocks noChangeShapeType="1"/>
              </p:cNvSpPr>
              <p:nvPr/>
            </p:nvSpPr>
            <p:spPr bwMode="auto">
              <a:xfrm>
                <a:off x="4985" y="1673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8823" name="Group 119"/>
            <p:cNvGrpSpPr>
              <a:grpSpLocks/>
            </p:cNvGrpSpPr>
            <p:nvPr/>
          </p:nvGrpSpPr>
          <p:grpSpPr bwMode="auto">
            <a:xfrm>
              <a:off x="5831" y="2063"/>
              <a:ext cx="436" cy="442"/>
              <a:chOff x="4985" y="1289"/>
              <a:chExt cx="290" cy="411"/>
            </a:xfrm>
          </p:grpSpPr>
          <p:sp>
            <p:nvSpPr>
              <p:cNvPr id="328824" name="Rectangle 120"/>
              <p:cNvSpPr>
                <a:spLocks noChangeArrowheads="1"/>
              </p:cNvSpPr>
              <p:nvPr/>
            </p:nvSpPr>
            <p:spPr bwMode="auto">
              <a:xfrm>
                <a:off x="4985" y="1289"/>
                <a:ext cx="290" cy="411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25" name="Line 121"/>
              <p:cNvSpPr>
                <a:spLocks noChangeShapeType="1"/>
              </p:cNvSpPr>
              <p:nvPr/>
            </p:nvSpPr>
            <p:spPr bwMode="auto">
              <a:xfrm>
                <a:off x="4985" y="1313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26" name="Line 122"/>
              <p:cNvSpPr>
                <a:spLocks noChangeShapeType="1"/>
              </p:cNvSpPr>
              <p:nvPr/>
            </p:nvSpPr>
            <p:spPr bwMode="auto">
              <a:xfrm>
                <a:off x="4985" y="1337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27" name="Line 123"/>
              <p:cNvSpPr>
                <a:spLocks noChangeShapeType="1"/>
              </p:cNvSpPr>
              <p:nvPr/>
            </p:nvSpPr>
            <p:spPr bwMode="auto">
              <a:xfrm>
                <a:off x="4985" y="1361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28" name="Line 124"/>
              <p:cNvSpPr>
                <a:spLocks noChangeShapeType="1"/>
              </p:cNvSpPr>
              <p:nvPr/>
            </p:nvSpPr>
            <p:spPr bwMode="auto">
              <a:xfrm>
                <a:off x="4985" y="1385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29" name="Line 125"/>
              <p:cNvSpPr>
                <a:spLocks noChangeShapeType="1"/>
              </p:cNvSpPr>
              <p:nvPr/>
            </p:nvSpPr>
            <p:spPr bwMode="auto">
              <a:xfrm>
                <a:off x="4985" y="1409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30" name="Line 126"/>
              <p:cNvSpPr>
                <a:spLocks noChangeShapeType="1"/>
              </p:cNvSpPr>
              <p:nvPr/>
            </p:nvSpPr>
            <p:spPr bwMode="auto">
              <a:xfrm>
                <a:off x="4985" y="1433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31" name="Line 127"/>
              <p:cNvSpPr>
                <a:spLocks noChangeShapeType="1"/>
              </p:cNvSpPr>
              <p:nvPr/>
            </p:nvSpPr>
            <p:spPr bwMode="auto">
              <a:xfrm>
                <a:off x="4985" y="1457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32" name="Line 128"/>
              <p:cNvSpPr>
                <a:spLocks noChangeShapeType="1"/>
              </p:cNvSpPr>
              <p:nvPr/>
            </p:nvSpPr>
            <p:spPr bwMode="auto">
              <a:xfrm>
                <a:off x="4985" y="1481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33" name="Line 129"/>
              <p:cNvSpPr>
                <a:spLocks noChangeShapeType="1"/>
              </p:cNvSpPr>
              <p:nvPr/>
            </p:nvSpPr>
            <p:spPr bwMode="auto">
              <a:xfrm>
                <a:off x="4985" y="1505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34" name="Line 130"/>
              <p:cNvSpPr>
                <a:spLocks noChangeShapeType="1"/>
              </p:cNvSpPr>
              <p:nvPr/>
            </p:nvSpPr>
            <p:spPr bwMode="auto">
              <a:xfrm>
                <a:off x="4985" y="1529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35" name="Line 131"/>
              <p:cNvSpPr>
                <a:spLocks noChangeShapeType="1"/>
              </p:cNvSpPr>
              <p:nvPr/>
            </p:nvSpPr>
            <p:spPr bwMode="auto">
              <a:xfrm>
                <a:off x="4985" y="1553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36" name="Line 132"/>
              <p:cNvSpPr>
                <a:spLocks noChangeShapeType="1"/>
              </p:cNvSpPr>
              <p:nvPr/>
            </p:nvSpPr>
            <p:spPr bwMode="auto">
              <a:xfrm>
                <a:off x="4985" y="1577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37" name="Line 133"/>
              <p:cNvSpPr>
                <a:spLocks noChangeShapeType="1"/>
              </p:cNvSpPr>
              <p:nvPr/>
            </p:nvSpPr>
            <p:spPr bwMode="auto">
              <a:xfrm>
                <a:off x="4985" y="1601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38" name="Line 134"/>
              <p:cNvSpPr>
                <a:spLocks noChangeShapeType="1"/>
              </p:cNvSpPr>
              <p:nvPr/>
            </p:nvSpPr>
            <p:spPr bwMode="auto">
              <a:xfrm>
                <a:off x="4985" y="1625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39" name="Line 135"/>
              <p:cNvSpPr>
                <a:spLocks noChangeShapeType="1"/>
              </p:cNvSpPr>
              <p:nvPr/>
            </p:nvSpPr>
            <p:spPr bwMode="auto">
              <a:xfrm>
                <a:off x="4985" y="1649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840" name="Line 136"/>
              <p:cNvSpPr>
                <a:spLocks noChangeShapeType="1"/>
              </p:cNvSpPr>
              <p:nvPr/>
            </p:nvSpPr>
            <p:spPr bwMode="auto">
              <a:xfrm>
                <a:off x="4985" y="1673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28841" name="Group 137"/>
          <p:cNvGrpSpPr>
            <a:grpSpLocks/>
          </p:cNvGrpSpPr>
          <p:nvPr/>
        </p:nvGrpSpPr>
        <p:grpSpPr bwMode="auto">
          <a:xfrm>
            <a:off x="6700838" y="4474273"/>
            <a:ext cx="692150" cy="701675"/>
            <a:chOff x="4985" y="1289"/>
            <a:chExt cx="290" cy="411"/>
          </a:xfrm>
        </p:grpSpPr>
        <p:sp>
          <p:nvSpPr>
            <p:cNvPr id="328842" name="Rectangle 138"/>
            <p:cNvSpPr>
              <a:spLocks noChangeArrowheads="1"/>
            </p:cNvSpPr>
            <p:nvPr/>
          </p:nvSpPr>
          <p:spPr bwMode="auto">
            <a:xfrm>
              <a:off x="4985" y="1289"/>
              <a:ext cx="290" cy="411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8843" name="Line 139"/>
            <p:cNvSpPr>
              <a:spLocks noChangeShapeType="1"/>
            </p:cNvSpPr>
            <p:nvPr/>
          </p:nvSpPr>
          <p:spPr bwMode="auto">
            <a:xfrm>
              <a:off x="4985" y="1313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44" name="Line 140"/>
            <p:cNvSpPr>
              <a:spLocks noChangeShapeType="1"/>
            </p:cNvSpPr>
            <p:nvPr/>
          </p:nvSpPr>
          <p:spPr bwMode="auto">
            <a:xfrm>
              <a:off x="4985" y="1337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45" name="Line 141"/>
            <p:cNvSpPr>
              <a:spLocks noChangeShapeType="1"/>
            </p:cNvSpPr>
            <p:nvPr/>
          </p:nvSpPr>
          <p:spPr bwMode="auto">
            <a:xfrm>
              <a:off x="4985" y="1361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46" name="Line 142"/>
            <p:cNvSpPr>
              <a:spLocks noChangeShapeType="1"/>
            </p:cNvSpPr>
            <p:nvPr/>
          </p:nvSpPr>
          <p:spPr bwMode="auto">
            <a:xfrm>
              <a:off x="4985" y="1385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47" name="Line 143"/>
            <p:cNvSpPr>
              <a:spLocks noChangeShapeType="1"/>
            </p:cNvSpPr>
            <p:nvPr/>
          </p:nvSpPr>
          <p:spPr bwMode="auto">
            <a:xfrm>
              <a:off x="4985" y="1409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48" name="Line 144"/>
            <p:cNvSpPr>
              <a:spLocks noChangeShapeType="1"/>
            </p:cNvSpPr>
            <p:nvPr/>
          </p:nvSpPr>
          <p:spPr bwMode="auto">
            <a:xfrm>
              <a:off x="4985" y="1433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49" name="Line 145"/>
            <p:cNvSpPr>
              <a:spLocks noChangeShapeType="1"/>
            </p:cNvSpPr>
            <p:nvPr/>
          </p:nvSpPr>
          <p:spPr bwMode="auto">
            <a:xfrm>
              <a:off x="4985" y="1457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50" name="Line 146"/>
            <p:cNvSpPr>
              <a:spLocks noChangeShapeType="1"/>
            </p:cNvSpPr>
            <p:nvPr/>
          </p:nvSpPr>
          <p:spPr bwMode="auto">
            <a:xfrm>
              <a:off x="4985" y="1481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51" name="Line 147"/>
            <p:cNvSpPr>
              <a:spLocks noChangeShapeType="1"/>
            </p:cNvSpPr>
            <p:nvPr/>
          </p:nvSpPr>
          <p:spPr bwMode="auto">
            <a:xfrm>
              <a:off x="4985" y="1505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52" name="Line 148"/>
            <p:cNvSpPr>
              <a:spLocks noChangeShapeType="1"/>
            </p:cNvSpPr>
            <p:nvPr/>
          </p:nvSpPr>
          <p:spPr bwMode="auto">
            <a:xfrm>
              <a:off x="4985" y="1529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53" name="Line 149"/>
            <p:cNvSpPr>
              <a:spLocks noChangeShapeType="1"/>
            </p:cNvSpPr>
            <p:nvPr/>
          </p:nvSpPr>
          <p:spPr bwMode="auto">
            <a:xfrm>
              <a:off x="4985" y="1553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54" name="Line 150"/>
            <p:cNvSpPr>
              <a:spLocks noChangeShapeType="1"/>
            </p:cNvSpPr>
            <p:nvPr/>
          </p:nvSpPr>
          <p:spPr bwMode="auto">
            <a:xfrm>
              <a:off x="4985" y="1577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55" name="Line 151"/>
            <p:cNvSpPr>
              <a:spLocks noChangeShapeType="1"/>
            </p:cNvSpPr>
            <p:nvPr/>
          </p:nvSpPr>
          <p:spPr bwMode="auto">
            <a:xfrm>
              <a:off x="4985" y="1601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56" name="Line 152"/>
            <p:cNvSpPr>
              <a:spLocks noChangeShapeType="1"/>
            </p:cNvSpPr>
            <p:nvPr/>
          </p:nvSpPr>
          <p:spPr bwMode="auto">
            <a:xfrm>
              <a:off x="4985" y="1625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57" name="Line 153"/>
            <p:cNvSpPr>
              <a:spLocks noChangeShapeType="1"/>
            </p:cNvSpPr>
            <p:nvPr/>
          </p:nvSpPr>
          <p:spPr bwMode="auto">
            <a:xfrm>
              <a:off x="4985" y="1649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858" name="Line 154"/>
            <p:cNvSpPr>
              <a:spLocks noChangeShapeType="1"/>
            </p:cNvSpPr>
            <p:nvPr/>
          </p:nvSpPr>
          <p:spPr bwMode="auto">
            <a:xfrm>
              <a:off x="4985" y="1673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328862" name="AutoShape 158"/>
          <p:cNvCxnSpPr>
            <a:cxnSpLocks noChangeShapeType="1"/>
            <a:endCxn id="328806" idx="0"/>
          </p:cNvCxnSpPr>
          <p:nvPr/>
        </p:nvCxnSpPr>
        <p:spPr bwMode="auto">
          <a:xfrm flipH="1">
            <a:off x="7046913" y="1662113"/>
            <a:ext cx="1587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8863" name="AutoShape 159"/>
          <p:cNvCxnSpPr>
            <a:cxnSpLocks noChangeShapeType="1"/>
            <a:stCxn id="328824" idx="2"/>
          </p:cNvCxnSpPr>
          <p:nvPr/>
        </p:nvCxnSpPr>
        <p:spPr bwMode="auto">
          <a:xfrm>
            <a:off x="7046913" y="3502025"/>
            <a:ext cx="0" cy="9667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8865" name="Text Box 161"/>
          <p:cNvSpPr txBox="1">
            <a:spLocks noChangeArrowheads="1"/>
          </p:cNvSpPr>
          <p:nvPr/>
        </p:nvSpPr>
        <p:spPr bwMode="auto">
          <a:xfrm>
            <a:off x="6043613" y="3006725"/>
            <a:ext cx="67945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pong</a:t>
            </a:r>
          </a:p>
        </p:txBody>
      </p:sp>
      <p:sp>
        <p:nvSpPr>
          <p:cNvPr id="328866" name="Text Box 162"/>
          <p:cNvSpPr txBox="1">
            <a:spLocks noChangeArrowheads="1"/>
          </p:cNvSpPr>
          <p:nvPr/>
        </p:nvSpPr>
        <p:spPr bwMode="auto">
          <a:xfrm>
            <a:off x="7491413" y="2536825"/>
            <a:ext cx="974725" cy="50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data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memory</a:t>
            </a:r>
          </a:p>
        </p:txBody>
      </p:sp>
      <p:sp>
        <p:nvSpPr>
          <p:cNvPr id="328868" name="Rectangle 164"/>
          <p:cNvSpPr>
            <a:spLocks noChangeArrowheads="1"/>
          </p:cNvSpPr>
          <p:nvPr/>
        </p:nvSpPr>
        <p:spPr bwMode="auto">
          <a:xfrm>
            <a:off x="6453188" y="971550"/>
            <a:ext cx="1190625" cy="69056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DMA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effectLst/>
              </a:rPr>
              <a:t>C2000 Technical Training</a:t>
            </a:r>
            <a:endParaRPr lang="en-US" sz="3600" dirty="0">
              <a:effectLst/>
            </a:endParaRPr>
          </a:p>
          <a:p>
            <a:pPr algn="ctr"/>
            <a:endParaRPr lang="en-US" b="0" dirty="0">
              <a:effectLst/>
              <a:latin typeface="Arial" charset="0"/>
            </a:endParaRPr>
          </a:p>
          <a:p>
            <a:pPr algn="ctr"/>
            <a:r>
              <a:rPr lang="en-US" b="0" dirty="0" smtClean="0">
                <a:effectLst/>
                <a:latin typeface="Arial" charset="0"/>
              </a:rPr>
              <a:t>www.ti.com/c2000</a:t>
            </a:r>
            <a:endParaRPr lang="en-US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DMA Triggers, Sources, and Destinations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646301" y="1154290"/>
            <a:ext cx="7845427" cy="4961616"/>
            <a:chOff x="646301" y="1154290"/>
            <a:chExt cx="7845427" cy="4961616"/>
          </a:xfrm>
        </p:grpSpPr>
        <p:sp>
          <p:nvSpPr>
            <p:cNvPr id="48" name="Line 101"/>
            <p:cNvSpPr>
              <a:spLocks noChangeShapeType="1"/>
            </p:cNvSpPr>
            <p:nvPr/>
          </p:nvSpPr>
          <p:spPr bwMode="auto">
            <a:xfrm flipV="1">
              <a:off x="4318894" y="386891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50" name="Rectangle 105"/>
            <p:cNvSpPr>
              <a:spLocks noChangeArrowheads="1"/>
            </p:cNvSpPr>
            <p:nvPr/>
          </p:nvSpPr>
          <p:spPr bwMode="auto">
            <a:xfrm>
              <a:off x="3572769" y="2062340"/>
              <a:ext cx="1498600" cy="1808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effectLst/>
                  <a:latin typeface="Arial" charset="0"/>
                </a:rPr>
                <a:t>DMA</a:t>
              </a:r>
            </a:p>
            <a:p>
              <a:pPr algn="ctr"/>
              <a:r>
                <a:rPr lang="en-US" sz="1800">
                  <a:effectLst/>
                  <a:latin typeface="Arial" charset="0"/>
                </a:rPr>
                <a:t>6-channels</a:t>
              </a:r>
            </a:p>
          </p:txBody>
        </p:sp>
        <p:sp>
          <p:nvSpPr>
            <p:cNvPr id="51" name="Rectangle 107"/>
            <p:cNvSpPr>
              <a:spLocks noChangeArrowheads="1"/>
            </p:cNvSpPr>
            <p:nvPr/>
          </p:nvSpPr>
          <p:spPr bwMode="auto">
            <a:xfrm>
              <a:off x="1078101" y="1497190"/>
              <a:ext cx="1265237" cy="8175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effectLst/>
                  <a:latin typeface="Arial" charset="0"/>
                </a:rPr>
                <a:t>ADC</a:t>
              </a:r>
            </a:p>
            <a:p>
              <a:pPr algn="ctr">
                <a:spcBef>
                  <a:spcPts val="0"/>
                </a:spcBef>
              </a:pPr>
              <a:r>
                <a:rPr lang="en-US" sz="1600" b="0" dirty="0" smtClean="0">
                  <a:effectLst/>
                  <a:latin typeface="Arial" charset="0"/>
                </a:rPr>
                <a:t>Result</a:t>
              </a:r>
            </a:p>
            <a:p>
              <a:pPr algn="ctr">
                <a:spcBef>
                  <a:spcPts val="0"/>
                </a:spcBef>
              </a:pPr>
              <a:r>
                <a:rPr lang="en-US" sz="1600" b="0" dirty="0" smtClean="0">
                  <a:latin typeface="Arial" charset="0"/>
                </a:rPr>
                <a:t>Registers</a:t>
              </a:r>
              <a:endParaRPr lang="en-US" sz="1600" b="0" dirty="0">
                <a:effectLst/>
                <a:latin typeface="Arial" charset="0"/>
              </a:endParaRPr>
            </a:p>
          </p:txBody>
        </p:sp>
        <p:sp>
          <p:nvSpPr>
            <p:cNvPr id="52" name="Text Box 108"/>
            <p:cNvSpPr txBox="1">
              <a:spLocks noChangeArrowheads="1"/>
            </p:cNvSpPr>
            <p:nvPr/>
          </p:nvSpPr>
          <p:spPr bwMode="auto">
            <a:xfrm>
              <a:off x="3831531" y="3570465"/>
              <a:ext cx="928688" cy="2873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effectLst/>
                  <a:latin typeface="Arial" charset="0"/>
                </a:rPr>
                <a:t>Triggers</a:t>
              </a:r>
            </a:p>
          </p:txBody>
        </p:sp>
        <p:sp>
          <p:nvSpPr>
            <p:cNvPr id="53" name="Line 110"/>
            <p:cNvSpPr>
              <a:spLocks noChangeShapeType="1"/>
            </p:cNvSpPr>
            <p:nvPr/>
          </p:nvSpPr>
          <p:spPr bwMode="auto">
            <a:xfrm>
              <a:off x="3571181" y="3535540"/>
              <a:ext cx="1500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55" name="Rectangle 115"/>
            <p:cNvSpPr>
              <a:spLocks noChangeArrowheads="1"/>
            </p:cNvSpPr>
            <p:nvPr/>
          </p:nvSpPr>
          <p:spPr bwMode="auto">
            <a:xfrm>
              <a:off x="3720406" y="1154290"/>
              <a:ext cx="1190625" cy="54292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600" dirty="0">
                  <a:effectLst/>
                  <a:latin typeface="Arial" charset="0"/>
                </a:rPr>
                <a:t>PIE</a:t>
              </a:r>
            </a:p>
            <a:p>
              <a:pPr algn="ctr"/>
              <a:r>
                <a:rPr lang="en-US" sz="1400" dirty="0">
                  <a:effectLst/>
                  <a:latin typeface="Arial" charset="0"/>
                </a:rPr>
                <a:t>DINTCH1-6</a:t>
              </a:r>
            </a:p>
          </p:txBody>
        </p:sp>
        <p:sp>
          <p:nvSpPr>
            <p:cNvPr id="56" name="Line 116"/>
            <p:cNvSpPr>
              <a:spLocks noChangeShapeType="1"/>
            </p:cNvSpPr>
            <p:nvPr/>
          </p:nvSpPr>
          <p:spPr bwMode="auto">
            <a:xfrm flipV="1">
              <a:off x="4315719" y="1698802"/>
              <a:ext cx="0" cy="357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727131" y="4213532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err="1" smtClean="0">
                  <a:effectLst/>
                  <a:latin typeface="Arial" charset="0"/>
                </a:rPr>
                <a:t>eCAP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76" name="Line 145"/>
            <p:cNvSpPr>
              <a:spLocks noChangeShapeType="1"/>
            </p:cNvSpPr>
            <p:nvPr/>
          </p:nvSpPr>
          <p:spPr bwMode="auto">
            <a:xfrm>
              <a:off x="7836513" y="43565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7" name="Freeform 147"/>
            <p:cNvSpPr>
              <a:spLocks/>
            </p:cNvSpPr>
            <p:nvPr/>
          </p:nvSpPr>
          <p:spPr bwMode="auto">
            <a:xfrm>
              <a:off x="2343338" y="1927402"/>
              <a:ext cx="1229430" cy="631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1" y="0"/>
                </a:cxn>
                <a:cxn ang="0">
                  <a:pos x="271" y="398"/>
                </a:cxn>
                <a:cxn ang="0">
                  <a:pos x="996" y="398"/>
                </a:cxn>
              </a:cxnLst>
              <a:rect l="0" t="0" r="r" b="b"/>
              <a:pathLst>
                <a:path w="996" h="398">
                  <a:moveTo>
                    <a:pt x="0" y="0"/>
                  </a:moveTo>
                  <a:lnTo>
                    <a:pt x="271" y="0"/>
                  </a:lnTo>
                  <a:lnTo>
                    <a:pt x="271" y="398"/>
                  </a:lnTo>
                  <a:lnTo>
                    <a:pt x="996" y="398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9" name="Line 150"/>
            <p:cNvSpPr>
              <a:spLocks noChangeShapeType="1"/>
            </p:cNvSpPr>
            <p:nvPr/>
          </p:nvSpPr>
          <p:spPr bwMode="auto">
            <a:xfrm>
              <a:off x="646301" y="1925815"/>
              <a:ext cx="419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6301" y="2966932"/>
              <a:ext cx="1697037" cy="1139629"/>
              <a:chOff x="519113" y="3000488"/>
              <a:chExt cx="1697037" cy="1139629"/>
            </a:xfrm>
          </p:grpSpPr>
          <p:sp>
            <p:nvSpPr>
              <p:cNvPr id="82" name="Rectangle 106"/>
              <p:cNvSpPr>
                <a:spLocks noChangeArrowheads="1"/>
              </p:cNvSpPr>
              <p:nvPr/>
            </p:nvSpPr>
            <p:spPr bwMode="auto">
              <a:xfrm>
                <a:off x="519113" y="3000488"/>
                <a:ext cx="1697037" cy="113962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dirty="0" smtClean="0">
                    <a:effectLst/>
                    <a:latin typeface="Arial" charset="0"/>
                  </a:rPr>
                  <a:t>GS0 RAM</a:t>
                </a:r>
                <a:endParaRPr lang="en-US" sz="1800" dirty="0">
                  <a:effectLst/>
                  <a:latin typeface="Arial" charset="0"/>
                </a:endParaRPr>
              </a:p>
              <a:p>
                <a:pPr algn="ctr"/>
                <a:endParaRPr lang="en-US" sz="1800" dirty="0">
                  <a:effectLst/>
                  <a:latin typeface="Arial" charset="0"/>
                </a:endParaRPr>
              </a:p>
              <a:p>
                <a:pPr algn="ctr"/>
                <a:r>
                  <a:rPr lang="en-US" sz="1800" dirty="0" smtClean="0">
                    <a:effectLst/>
                    <a:latin typeface="Arial" charset="0"/>
                  </a:rPr>
                  <a:t>GS3 RAM</a:t>
                </a:r>
                <a:endParaRPr lang="en-US" sz="1800" dirty="0">
                  <a:effectLst/>
                  <a:latin typeface="Arial" charset="0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1327235" y="3385723"/>
                <a:ext cx="57150" cy="287337"/>
                <a:chOff x="5565459" y="1473518"/>
                <a:chExt cx="57150" cy="287337"/>
              </a:xfrm>
            </p:grpSpPr>
            <p:sp>
              <p:nvSpPr>
                <p:cNvPr id="84" name="Oval 154"/>
                <p:cNvSpPr>
                  <a:spLocks noChangeArrowheads="1"/>
                </p:cNvSpPr>
                <p:nvPr/>
              </p:nvSpPr>
              <p:spPr bwMode="auto">
                <a:xfrm>
                  <a:off x="5565459" y="1473518"/>
                  <a:ext cx="57150" cy="5715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85" name="Oval 155"/>
                <p:cNvSpPr>
                  <a:spLocks noChangeArrowheads="1"/>
                </p:cNvSpPr>
                <p:nvPr/>
              </p:nvSpPr>
              <p:spPr bwMode="auto">
                <a:xfrm>
                  <a:off x="5565459" y="1587818"/>
                  <a:ext cx="57150" cy="5715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86" name="Oval 156"/>
                <p:cNvSpPr>
                  <a:spLocks noChangeArrowheads="1"/>
                </p:cNvSpPr>
                <p:nvPr/>
              </p:nvSpPr>
              <p:spPr bwMode="auto">
                <a:xfrm>
                  <a:off x="5565459" y="1703705"/>
                  <a:ext cx="57150" cy="5715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effectLst/>
                  </a:endParaRPr>
                </a:p>
              </p:txBody>
            </p:sp>
          </p:grpSp>
        </p:grpSp>
        <p:sp>
          <p:nvSpPr>
            <p:cNvPr id="88" name="Freeform 147"/>
            <p:cNvSpPr>
              <a:spLocks/>
            </p:cNvSpPr>
            <p:nvPr/>
          </p:nvSpPr>
          <p:spPr bwMode="auto">
            <a:xfrm flipV="1">
              <a:off x="2343338" y="3212420"/>
              <a:ext cx="1227842" cy="3243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1" y="0"/>
                </a:cxn>
                <a:cxn ang="0">
                  <a:pos x="271" y="398"/>
                </a:cxn>
                <a:cxn ang="0">
                  <a:pos x="996" y="398"/>
                </a:cxn>
              </a:cxnLst>
              <a:rect l="0" t="0" r="r" b="b"/>
              <a:pathLst>
                <a:path w="996" h="398">
                  <a:moveTo>
                    <a:pt x="0" y="0"/>
                  </a:moveTo>
                  <a:lnTo>
                    <a:pt x="271" y="0"/>
                  </a:lnTo>
                  <a:lnTo>
                    <a:pt x="271" y="398"/>
                  </a:lnTo>
                  <a:lnTo>
                    <a:pt x="996" y="398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80" name="Rectangle 130"/>
            <p:cNvSpPr>
              <a:spLocks noChangeArrowheads="1"/>
            </p:cNvSpPr>
            <p:nvPr/>
          </p:nvSpPr>
          <p:spPr bwMode="auto">
            <a:xfrm>
              <a:off x="6727131" y="4567210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err="1" smtClean="0">
                  <a:effectLst/>
                  <a:latin typeface="Arial" charset="0"/>
                </a:rPr>
                <a:t>eQEP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00" name="Line 145"/>
            <p:cNvSpPr>
              <a:spLocks noChangeShapeType="1"/>
            </p:cNvSpPr>
            <p:nvPr/>
          </p:nvSpPr>
          <p:spPr bwMode="auto">
            <a:xfrm>
              <a:off x="7838472" y="4697478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01" name="Rectangle 130"/>
            <p:cNvSpPr>
              <a:spLocks noChangeArrowheads="1"/>
            </p:cNvSpPr>
            <p:nvPr/>
          </p:nvSpPr>
          <p:spPr bwMode="auto">
            <a:xfrm>
              <a:off x="6727131" y="4920888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smtClean="0">
                  <a:effectLst/>
                  <a:latin typeface="Arial" charset="0"/>
                </a:rPr>
                <a:t>CMPSS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02" name="Line 145"/>
            <p:cNvSpPr>
              <a:spLocks noChangeShapeType="1"/>
            </p:cNvSpPr>
            <p:nvPr/>
          </p:nvSpPr>
          <p:spPr bwMode="auto">
            <a:xfrm>
              <a:off x="7840431" y="505250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03" name="Rectangle 130"/>
            <p:cNvSpPr>
              <a:spLocks noChangeArrowheads="1"/>
            </p:cNvSpPr>
            <p:nvPr/>
          </p:nvSpPr>
          <p:spPr bwMode="auto">
            <a:xfrm>
              <a:off x="6727131" y="5274566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smtClean="0">
                  <a:effectLst/>
                  <a:latin typeface="Arial" charset="0"/>
                </a:rPr>
                <a:t>PGA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05" name="Rectangle 130"/>
            <p:cNvSpPr>
              <a:spLocks noChangeArrowheads="1"/>
            </p:cNvSpPr>
            <p:nvPr/>
          </p:nvSpPr>
          <p:spPr bwMode="auto">
            <a:xfrm>
              <a:off x="6727131" y="5628244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smtClean="0">
                  <a:effectLst/>
                  <a:latin typeface="Arial" charset="0"/>
                </a:rPr>
                <a:t>DAC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06" name="Line 145"/>
            <p:cNvSpPr>
              <a:spLocks noChangeShapeType="1"/>
            </p:cNvSpPr>
            <p:nvPr/>
          </p:nvSpPr>
          <p:spPr bwMode="auto">
            <a:xfrm>
              <a:off x="7839867" y="5756108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>
              <a:off x="7840670" y="3453498"/>
              <a:ext cx="6365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cxnSp>
          <p:nvCxnSpPr>
            <p:cNvPr id="5" name="Elbow Connector 4"/>
            <p:cNvCxnSpPr>
              <a:stCxn id="81" idx="1"/>
              <a:endCxn id="50" idx="3"/>
            </p:cNvCxnSpPr>
            <p:nvPr/>
          </p:nvCxnSpPr>
          <p:spPr bwMode="auto">
            <a:xfrm rot="10800000">
              <a:off x="5071369" y="2966421"/>
              <a:ext cx="1655762" cy="483976"/>
            </a:xfrm>
            <a:prstGeom prst="bentConnector3">
              <a:avLst>
                <a:gd name="adj1" fmla="val 39621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Rectangle 109"/>
            <p:cNvSpPr>
              <a:spLocks noChangeArrowheads="1"/>
            </p:cNvSpPr>
            <p:nvPr/>
          </p:nvSpPr>
          <p:spPr bwMode="auto">
            <a:xfrm>
              <a:off x="3189121" y="4274724"/>
              <a:ext cx="2265895" cy="184118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sz="1600" b="0" dirty="0" smtClean="0">
                  <a:effectLst/>
                  <a:latin typeface="Arial" charset="0"/>
                </a:rPr>
                <a:t>ADCA/B/C(INT1-4, EVT)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XINT(1-5) TINT(0-2)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b="0" dirty="0" smtClean="0">
                  <a:effectLst/>
                  <a:latin typeface="Arial" charset="0"/>
                </a:rPr>
                <a:t>EPWM1-8(SOCA-B)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ECAP1-7 SD1FLT(1-4)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b="0" dirty="0" smtClean="0">
                  <a:effectLst/>
                  <a:latin typeface="Arial" charset="0"/>
                </a:rPr>
                <a:t>SPITX/RX(A/B)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CANAIF/CANBIF(1-3)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b="0" dirty="0" smtClean="0">
                  <a:effectLst/>
                  <a:latin typeface="Arial" charset="0"/>
                </a:rPr>
                <a:t>LINATX/RX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FSITXA/FSIRXA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b="0" dirty="0" smtClean="0">
                  <a:effectLst/>
                  <a:latin typeface="Arial" charset="0"/>
                </a:rPr>
                <a:t>software</a:t>
              </a:r>
              <a:endParaRPr lang="en-US" sz="1600" b="0" dirty="0">
                <a:effectLst/>
                <a:latin typeface="Arial" charset="0"/>
              </a:endParaRPr>
            </a:p>
          </p:txBody>
        </p:sp>
        <p:sp>
          <p:nvSpPr>
            <p:cNvPr id="81" name="Rectangle 130"/>
            <p:cNvSpPr>
              <a:spLocks noChangeArrowheads="1"/>
            </p:cNvSpPr>
            <p:nvPr/>
          </p:nvSpPr>
          <p:spPr bwMode="auto">
            <a:xfrm>
              <a:off x="6727131" y="3318634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smtClean="0">
                  <a:effectLst/>
                  <a:latin typeface="Arial" charset="0"/>
                </a:rPr>
                <a:t>SDFM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20" name="Rectangle 130"/>
            <p:cNvSpPr>
              <a:spLocks noChangeArrowheads="1"/>
            </p:cNvSpPr>
            <p:nvPr/>
          </p:nvSpPr>
          <p:spPr bwMode="auto">
            <a:xfrm>
              <a:off x="6727131" y="3859854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err="1" smtClean="0">
                  <a:effectLst/>
                  <a:latin typeface="Arial" charset="0"/>
                </a:rPr>
                <a:t>ePWM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21" name="Line 145"/>
            <p:cNvSpPr>
              <a:spLocks noChangeShapeType="1"/>
            </p:cNvSpPr>
            <p:nvPr/>
          </p:nvSpPr>
          <p:spPr bwMode="auto">
            <a:xfrm>
              <a:off x="7837119" y="3998151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22" name="Rectangle 130"/>
            <p:cNvSpPr>
              <a:spLocks noChangeArrowheads="1"/>
            </p:cNvSpPr>
            <p:nvPr/>
          </p:nvSpPr>
          <p:spPr bwMode="auto">
            <a:xfrm>
              <a:off x="6727131" y="1763645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smtClean="0">
                  <a:effectLst/>
                  <a:latin typeface="Arial" charset="0"/>
                </a:rPr>
                <a:t>LIN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23" name="Rectangle 130"/>
            <p:cNvSpPr>
              <a:spLocks noChangeArrowheads="1"/>
            </p:cNvSpPr>
            <p:nvPr/>
          </p:nvSpPr>
          <p:spPr bwMode="auto">
            <a:xfrm>
              <a:off x="6727131" y="2117323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smtClean="0">
                  <a:effectLst/>
                  <a:latin typeface="Arial" charset="0"/>
                </a:rPr>
                <a:t>SPI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24" name="Rectangle 130"/>
            <p:cNvSpPr>
              <a:spLocks noChangeArrowheads="1"/>
            </p:cNvSpPr>
            <p:nvPr/>
          </p:nvSpPr>
          <p:spPr bwMode="auto">
            <a:xfrm>
              <a:off x="6727131" y="2471001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err="1" smtClean="0">
                  <a:effectLst/>
                  <a:latin typeface="Arial" charset="0"/>
                </a:rPr>
                <a:t>PMBus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25" name="Rectangle 130"/>
            <p:cNvSpPr>
              <a:spLocks noChangeArrowheads="1"/>
            </p:cNvSpPr>
            <p:nvPr/>
          </p:nvSpPr>
          <p:spPr bwMode="auto">
            <a:xfrm>
              <a:off x="6727131" y="2824679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smtClean="0">
                  <a:effectLst/>
                  <a:latin typeface="Arial" charset="0"/>
                </a:rPr>
                <a:t>FSI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28" name="Rectangle 130"/>
            <p:cNvSpPr>
              <a:spLocks noChangeArrowheads="1"/>
            </p:cNvSpPr>
            <p:nvPr/>
          </p:nvSpPr>
          <p:spPr bwMode="auto">
            <a:xfrm>
              <a:off x="6727131" y="1409967"/>
              <a:ext cx="1106488" cy="2635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bIns="0" anchor="ctr"/>
            <a:lstStyle/>
            <a:p>
              <a:pPr algn="ctr"/>
              <a:r>
                <a:rPr lang="en-US" sz="1800" dirty="0" smtClean="0">
                  <a:effectLst/>
                  <a:latin typeface="Arial" charset="0"/>
                </a:rPr>
                <a:t>CAN</a:t>
              </a:r>
              <a:endParaRPr lang="en-US" sz="1800" dirty="0">
                <a:effectLst/>
                <a:latin typeface="Arial" charset="0"/>
              </a:endParaRPr>
            </a:p>
          </p:txBody>
        </p:sp>
        <p:cxnSp>
          <p:nvCxnSpPr>
            <p:cNvPr id="20" name="Elbow Connector 19"/>
            <p:cNvCxnSpPr/>
            <p:nvPr/>
          </p:nvCxnSpPr>
          <p:spPr bwMode="auto">
            <a:xfrm rot="10800000" flipV="1">
              <a:off x="6727131" y="1541730"/>
              <a:ext cx="12700" cy="353678"/>
            </a:xfrm>
            <a:prstGeom prst="bentConnector3">
              <a:avLst>
                <a:gd name="adj1" fmla="val 3206197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2" name="Elbow Connector 21"/>
            <p:cNvCxnSpPr/>
            <p:nvPr/>
          </p:nvCxnSpPr>
          <p:spPr bwMode="auto">
            <a:xfrm rot="10800000" flipV="1">
              <a:off x="6727132" y="3991617"/>
              <a:ext cx="12700" cy="1768390"/>
            </a:xfrm>
            <a:prstGeom prst="bentConnector3">
              <a:avLst>
                <a:gd name="adj1" fmla="val 3211764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40" name="Elbow Connector 139"/>
            <p:cNvCxnSpPr>
              <a:endCxn id="120" idx="1"/>
            </p:cNvCxnSpPr>
            <p:nvPr/>
          </p:nvCxnSpPr>
          <p:spPr bwMode="auto">
            <a:xfrm>
              <a:off x="5071369" y="3318634"/>
              <a:ext cx="1655762" cy="672983"/>
            </a:xfrm>
            <a:prstGeom prst="bentConnector3">
              <a:avLst>
                <a:gd name="adj1" fmla="val 43608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6" name="Straight Connector 145"/>
            <p:cNvCxnSpPr>
              <a:stCxn id="63" idx="1"/>
            </p:cNvCxnSpPr>
            <p:nvPr/>
          </p:nvCxnSpPr>
          <p:spPr bwMode="auto">
            <a:xfrm flipH="1">
              <a:off x="6354487" y="4345295"/>
              <a:ext cx="37264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03" idx="1"/>
            </p:cNvCxnSpPr>
            <p:nvPr/>
          </p:nvCxnSpPr>
          <p:spPr bwMode="auto">
            <a:xfrm flipH="1">
              <a:off x="6354486" y="5406329"/>
              <a:ext cx="372645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51" name="Straight Connector 150"/>
            <p:cNvCxnSpPr>
              <a:stCxn id="101" idx="1"/>
            </p:cNvCxnSpPr>
            <p:nvPr/>
          </p:nvCxnSpPr>
          <p:spPr bwMode="auto">
            <a:xfrm flipH="1">
              <a:off x="6354487" y="5052651"/>
              <a:ext cx="37264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>
              <a:stCxn id="80" idx="1"/>
            </p:cNvCxnSpPr>
            <p:nvPr/>
          </p:nvCxnSpPr>
          <p:spPr bwMode="auto">
            <a:xfrm flipH="1">
              <a:off x="6354486" y="4698973"/>
              <a:ext cx="372645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89799" name="Straight Connector 289798"/>
            <p:cNvCxnSpPr>
              <a:stCxn id="124" idx="1"/>
            </p:cNvCxnSpPr>
            <p:nvPr/>
          </p:nvCxnSpPr>
          <p:spPr bwMode="auto">
            <a:xfrm flipH="1" flipV="1">
              <a:off x="5071370" y="2599734"/>
              <a:ext cx="1655761" cy="303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8" name="Elbow Connector 167"/>
            <p:cNvCxnSpPr/>
            <p:nvPr/>
          </p:nvCxnSpPr>
          <p:spPr bwMode="auto">
            <a:xfrm rot="10800000" flipV="1">
              <a:off x="6727131" y="2249086"/>
              <a:ext cx="12700" cy="707356"/>
            </a:xfrm>
            <a:prstGeom prst="bentConnector3">
              <a:avLst>
                <a:gd name="adj1" fmla="val 3126315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9808" name="Elbow Connector 289807"/>
            <p:cNvCxnSpPr/>
            <p:nvPr/>
          </p:nvCxnSpPr>
          <p:spPr bwMode="auto">
            <a:xfrm flipV="1">
              <a:off x="5071369" y="1688048"/>
              <a:ext cx="1242239" cy="626704"/>
            </a:xfrm>
            <a:prstGeom prst="bentConnector3">
              <a:avLst>
                <a:gd name="adj1" fmla="val 79027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84" name="Line 145"/>
            <p:cNvSpPr>
              <a:spLocks noChangeShapeType="1"/>
            </p:cNvSpPr>
            <p:nvPr/>
          </p:nvSpPr>
          <p:spPr bwMode="auto">
            <a:xfrm>
              <a:off x="7841037" y="1542201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85" name="Line 145"/>
            <p:cNvSpPr>
              <a:spLocks noChangeShapeType="1"/>
            </p:cNvSpPr>
            <p:nvPr/>
          </p:nvSpPr>
          <p:spPr bwMode="auto">
            <a:xfrm>
              <a:off x="7836058" y="1897519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86" name="Line 145"/>
            <p:cNvSpPr>
              <a:spLocks noChangeShapeType="1"/>
            </p:cNvSpPr>
            <p:nvPr/>
          </p:nvSpPr>
          <p:spPr bwMode="auto">
            <a:xfrm>
              <a:off x="7840043" y="224835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87" name="Line 145"/>
            <p:cNvSpPr>
              <a:spLocks noChangeShapeType="1"/>
            </p:cNvSpPr>
            <p:nvPr/>
          </p:nvSpPr>
          <p:spPr bwMode="auto">
            <a:xfrm>
              <a:off x="7844028" y="260815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88" name="Line 145"/>
            <p:cNvSpPr>
              <a:spLocks noChangeShapeType="1"/>
            </p:cNvSpPr>
            <p:nvPr/>
          </p:nvSpPr>
          <p:spPr bwMode="auto">
            <a:xfrm>
              <a:off x="7839049" y="2958991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DMA Definitions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885120" y="702245"/>
            <a:ext cx="7219622" cy="60679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400" dirty="0"/>
              <a:t>Word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16 or 32 bits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Word size is configurable per DMA channel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400" dirty="0"/>
              <a:t>Burst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Consists of multiple words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Smallest amount of data transferred at one time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400" dirty="0"/>
              <a:t>Burst Size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Number of words per burst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Specified by BURST_SIZE register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300" dirty="0"/>
              <a:t>5-bit ‘N-1’ value (maximum of 32 words/burst)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400" dirty="0"/>
              <a:t>Transfer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Consists of multiple bursts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Transfer Size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Number of bursts per transfer</a:t>
            </a:r>
            <a:endParaRPr lang="en-US" sz="2600" b="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Specified by TRANSFER_SIZE register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300" dirty="0"/>
              <a:t>16-bit ‘N-1’ value - exceeds any practical requirements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7"/>
          <p:cNvSpPr>
            <a:spLocks/>
          </p:cNvSpPr>
          <p:nvPr/>
        </p:nvSpPr>
        <p:spPr bwMode="auto">
          <a:xfrm>
            <a:off x="4575561" y="2046420"/>
            <a:ext cx="3327400" cy="3840500"/>
          </a:xfrm>
          <a:custGeom>
            <a:avLst/>
            <a:gdLst/>
            <a:ahLst/>
            <a:cxnLst>
              <a:cxn ang="0">
                <a:pos x="0" y="1476"/>
              </a:cxn>
              <a:cxn ang="0">
                <a:pos x="2096" y="1476"/>
              </a:cxn>
              <a:cxn ang="0">
                <a:pos x="2096" y="0"/>
              </a:cxn>
              <a:cxn ang="0">
                <a:pos x="2" y="1"/>
              </a:cxn>
            </a:cxnLst>
            <a:rect l="0" t="0" r="r" b="b"/>
            <a:pathLst>
              <a:path w="2096" h="1476">
                <a:moveTo>
                  <a:pt x="0" y="1476"/>
                </a:moveTo>
                <a:lnTo>
                  <a:pt x="2096" y="1476"/>
                </a:lnTo>
                <a:lnTo>
                  <a:pt x="2096" y="0"/>
                </a:lnTo>
                <a:lnTo>
                  <a:pt x="2" y="1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23" name="Rectangle 39"/>
          <p:cNvSpPr>
            <a:spLocks noChangeArrowheads="1"/>
          </p:cNvSpPr>
          <p:nvPr/>
        </p:nvSpPr>
        <p:spPr bwMode="auto">
          <a:xfrm>
            <a:off x="2074863" y="2392363"/>
            <a:ext cx="5337175" cy="295751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Simplified State Machine Operation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2457450" y="3006725"/>
            <a:ext cx="4302125" cy="15748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3875088" y="4081463"/>
            <a:ext cx="2154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latin typeface="Arial" charset="0"/>
              </a:rPr>
              <a:t>Burst Size times</a:t>
            </a:r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3827463" y="4943475"/>
            <a:ext cx="231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 dirty="0">
                <a:latin typeface="Arial" charset="0"/>
              </a:rPr>
              <a:t>Transfer Size times</a:t>
            </a:r>
          </a:p>
        </p:txBody>
      </p:sp>
      <p:sp>
        <p:nvSpPr>
          <p:cNvPr id="298003" name="Text Box 19"/>
          <p:cNvSpPr txBox="1">
            <a:spLocks noChangeArrowheads="1"/>
          </p:cNvSpPr>
          <p:nvPr/>
        </p:nvSpPr>
        <p:spPr bwMode="auto">
          <a:xfrm>
            <a:off x="949325" y="620713"/>
            <a:ext cx="7083425" cy="774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 i="1" dirty="0">
                <a:latin typeface="Arial Unicode MS" pitchFamily="34" charset="-128"/>
              </a:rPr>
              <a:t>The DMA state machine at its most basic level is two nested loops</a:t>
            </a:r>
          </a:p>
        </p:txBody>
      </p:sp>
      <p:sp>
        <p:nvSpPr>
          <p:cNvPr id="298008" name="Rectangle 24"/>
          <p:cNvSpPr>
            <a:spLocks noChangeArrowheads="1"/>
          </p:cNvSpPr>
          <p:nvPr/>
        </p:nvSpPr>
        <p:spPr bwMode="auto">
          <a:xfrm>
            <a:off x="2995613" y="5735638"/>
            <a:ext cx="157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 dirty="0">
                <a:latin typeface="Arial" charset="0"/>
              </a:rPr>
              <a:t>End Transfer</a:t>
            </a:r>
          </a:p>
        </p:txBody>
      </p:sp>
      <p:sp>
        <p:nvSpPr>
          <p:cNvPr id="298010" name="Freeform 26"/>
          <p:cNvSpPr>
            <a:spLocks/>
          </p:cNvSpPr>
          <p:nvPr/>
        </p:nvSpPr>
        <p:spPr bwMode="auto">
          <a:xfrm>
            <a:off x="3781425" y="3160713"/>
            <a:ext cx="2095500" cy="950912"/>
          </a:xfrm>
          <a:custGeom>
            <a:avLst/>
            <a:gdLst/>
            <a:ahLst/>
            <a:cxnLst>
              <a:cxn ang="0">
                <a:pos x="0" y="484"/>
              </a:cxn>
              <a:cxn ang="0">
                <a:pos x="504" y="484"/>
              </a:cxn>
              <a:cxn ang="0">
                <a:pos x="504" y="0"/>
              </a:cxn>
              <a:cxn ang="0">
                <a:pos x="4" y="0"/>
              </a:cxn>
            </a:cxnLst>
            <a:rect l="0" t="0" r="r" b="b"/>
            <a:pathLst>
              <a:path w="504" h="484">
                <a:moveTo>
                  <a:pt x="0" y="484"/>
                </a:moveTo>
                <a:lnTo>
                  <a:pt x="504" y="484"/>
                </a:lnTo>
                <a:lnTo>
                  <a:pt x="504" y="0"/>
                </a:lnTo>
                <a:lnTo>
                  <a:pt x="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1" name="Freeform 27"/>
          <p:cNvSpPr>
            <a:spLocks/>
          </p:cNvSpPr>
          <p:nvPr/>
        </p:nvSpPr>
        <p:spPr bwMode="auto">
          <a:xfrm>
            <a:off x="3778250" y="2622550"/>
            <a:ext cx="3327400" cy="2343150"/>
          </a:xfrm>
          <a:custGeom>
            <a:avLst/>
            <a:gdLst/>
            <a:ahLst/>
            <a:cxnLst>
              <a:cxn ang="0">
                <a:pos x="0" y="1476"/>
              </a:cxn>
              <a:cxn ang="0">
                <a:pos x="2096" y="1476"/>
              </a:cxn>
              <a:cxn ang="0">
                <a:pos x="2096" y="0"/>
              </a:cxn>
              <a:cxn ang="0">
                <a:pos x="2" y="1"/>
              </a:cxn>
            </a:cxnLst>
            <a:rect l="0" t="0" r="r" b="b"/>
            <a:pathLst>
              <a:path w="2096" h="1476">
                <a:moveTo>
                  <a:pt x="0" y="1476"/>
                </a:moveTo>
                <a:lnTo>
                  <a:pt x="2096" y="1476"/>
                </a:lnTo>
                <a:lnTo>
                  <a:pt x="2096" y="0"/>
                </a:lnTo>
                <a:lnTo>
                  <a:pt x="2" y="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3" name="Line 29"/>
          <p:cNvSpPr>
            <a:spLocks noChangeShapeType="1"/>
          </p:cNvSpPr>
          <p:nvPr/>
        </p:nvSpPr>
        <p:spPr bwMode="auto">
          <a:xfrm>
            <a:off x="3787775" y="3889375"/>
            <a:ext cx="0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4" name="Line 30"/>
          <p:cNvSpPr>
            <a:spLocks noChangeShapeType="1"/>
          </p:cNvSpPr>
          <p:nvPr/>
        </p:nvSpPr>
        <p:spPr bwMode="auto">
          <a:xfrm>
            <a:off x="3787775" y="2162175"/>
            <a:ext cx="0" cy="3571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015" name="Line 31"/>
          <p:cNvSpPr>
            <a:spLocks noChangeShapeType="1"/>
          </p:cNvSpPr>
          <p:nvPr/>
        </p:nvSpPr>
        <p:spPr bwMode="auto">
          <a:xfrm>
            <a:off x="3784600" y="2814638"/>
            <a:ext cx="0" cy="95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3073400" y="3584575"/>
            <a:ext cx="138271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latin typeface="Arial" charset="0"/>
              </a:rPr>
              <a:t>Move Word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2822575" y="1892300"/>
            <a:ext cx="1920875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latin typeface="Arial" charset="0"/>
              </a:rPr>
              <a:t>Start Transfer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851109" y="5505069"/>
            <a:ext cx="2708898" cy="776175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40" tIns="91440" rIns="91440" bIns="91440">
            <a:spAutoFit/>
          </a:bodyPr>
          <a:lstStyle/>
          <a:p>
            <a:pPr algn="ctr"/>
            <a:r>
              <a:rPr lang="en-US" sz="1600" b="0" i="1" dirty="0" smtClean="0">
                <a:latin typeface="Arial" pitchFamily="34" charset="0"/>
                <a:cs typeface="Arial" pitchFamily="34" charset="0"/>
              </a:rPr>
              <a:t>DMA can be configured to re-initialize at the end of the transfer (continuous mode)</a:t>
            </a:r>
            <a:endParaRPr lang="en-US" sz="1600" b="0" i="1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61" name="Arc 33"/>
          <p:cNvSpPr>
            <a:spLocks/>
          </p:cNvSpPr>
          <p:nvPr/>
        </p:nvSpPr>
        <p:spPr bwMode="auto">
          <a:xfrm flipH="1" flipV="1">
            <a:off x="4916488" y="1630363"/>
            <a:ext cx="431800" cy="1344612"/>
          </a:xfrm>
          <a:custGeom>
            <a:avLst/>
            <a:gdLst>
              <a:gd name="G0" fmla="+- 917 0 0"/>
              <a:gd name="G1" fmla="+- 21600 0 0"/>
              <a:gd name="G2" fmla="+- 21600 0 0"/>
              <a:gd name="T0" fmla="*/ 0 w 22517"/>
              <a:gd name="T1" fmla="*/ 19 h 43200"/>
              <a:gd name="T2" fmla="*/ 267 w 22517"/>
              <a:gd name="T3" fmla="*/ 43190 h 43200"/>
              <a:gd name="T4" fmla="*/ 917 w 225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17" h="43200" fill="none" extrusionOk="0">
                <a:moveTo>
                  <a:pt x="0" y="19"/>
                </a:moveTo>
                <a:cubicBezTo>
                  <a:pt x="305" y="6"/>
                  <a:pt x="611" y="-1"/>
                  <a:pt x="917" y="0"/>
                </a:cubicBezTo>
                <a:cubicBezTo>
                  <a:pt x="12846" y="0"/>
                  <a:pt x="22517" y="9670"/>
                  <a:pt x="22517" y="21600"/>
                </a:cubicBezTo>
                <a:cubicBezTo>
                  <a:pt x="22517" y="33529"/>
                  <a:pt x="12846" y="43200"/>
                  <a:pt x="917" y="43200"/>
                </a:cubicBezTo>
                <a:cubicBezTo>
                  <a:pt x="700" y="43200"/>
                  <a:pt x="483" y="43196"/>
                  <a:pt x="266" y="43190"/>
                </a:cubicBezTo>
              </a:path>
              <a:path w="22517" h="43200" stroke="0" extrusionOk="0">
                <a:moveTo>
                  <a:pt x="0" y="19"/>
                </a:moveTo>
                <a:cubicBezTo>
                  <a:pt x="305" y="6"/>
                  <a:pt x="611" y="-1"/>
                  <a:pt x="917" y="0"/>
                </a:cubicBezTo>
                <a:cubicBezTo>
                  <a:pt x="12846" y="0"/>
                  <a:pt x="22517" y="9670"/>
                  <a:pt x="22517" y="21600"/>
                </a:cubicBezTo>
                <a:cubicBezTo>
                  <a:pt x="22517" y="33529"/>
                  <a:pt x="12846" y="43200"/>
                  <a:pt x="917" y="43200"/>
                </a:cubicBezTo>
                <a:cubicBezTo>
                  <a:pt x="700" y="43200"/>
                  <a:pt x="483" y="43196"/>
                  <a:pt x="266" y="43190"/>
                </a:cubicBezTo>
                <a:lnTo>
                  <a:pt x="917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Address Control Registers</a:t>
            </a:r>
          </a:p>
        </p:txBody>
      </p:sp>
      <p:grpSp>
        <p:nvGrpSpPr>
          <p:cNvPr id="304138" name="Group 10"/>
          <p:cNvGrpSpPr>
            <a:grpSpLocks/>
          </p:cNvGrpSpPr>
          <p:nvPr/>
        </p:nvGrpSpPr>
        <p:grpSpPr bwMode="auto">
          <a:xfrm>
            <a:off x="5360988" y="1438275"/>
            <a:ext cx="2955925" cy="346075"/>
            <a:chOff x="3703" y="636"/>
            <a:chExt cx="1862" cy="218"/>
          </a:xfrm>
        </p:grpSpPr>
        <p:sp>
          <p:nvSpPr>
            <p:cNvPr id="304132" name="Rectangle 4"/>
            <p:cNvSpPr>
              <a:spLocks noChangeArrowheads="1"/>
            </p:cNvSpPr>
            <p:nvPr/>
          </p:nvSpPr>
          <p:spPr bwMode="auto">
            <a:xfrm>
              <a:off x="3703" y="636"/>
              <a:ext cx="1862" cy="21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4133" name="Text Box 5"/>
            <p:cNvSpPr txBox="1">
              <a:spLocks noChangeArrowheads="1"/>
            </p:cNvSpPr>
            <p:nvPr/>
          </p:nvSpPr>
          <p:spPr bwMode="auto">
            <a:xfrm>
              <a:off x="4179" y="642"/>
              <a:ext cx="999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Arial" charset="0"/>
                </a:rPr>
                <a:t>SRC_ADDR</a:t>
              </a:r>
            </a:p>
          </p:txBody>
        </p:sp>
      </p:grpSp>
      <p:grpSp>
        <p:nvGrpSpPr>
          <p:cNvPr id="304137" name="Group 9"/>
          <p:cNvGrpSpPr>
            <a:grpSpLocks/>
          </p:cNvGrpSpPr>
          <p:nvPr/>
        </p:nvGrpSpPr>
        <p:grpSpPr bwMode="auto">
          <a:xfrm>
            <a:off x="5360988" y="2782888"/>
            <a:ext cx="2955925" cy="346075"/>
            <a:chOff x="2275" y="2668"/>
            <a:chExt cx="1862" cy="218"/>
          </a:xfrm>
        </p:grpSpPr>
        <p:sp>
          <p:nvSpPr>
            <p:cNvPr id="304136" name="Rectangle 8"/>
            <p:cNvSpPr>
              <a:spLocks noChangeArrowheads="1"/>
            </p:cNvSpPr>
            <p:nvPr/>
          </p:nvSpPr>
          <p:spPr bwMode="auto">
            <a:xfrm>
              <a:off x="2275" y="2668"/>
              <a:ext cx="1862" cy="21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4134" name="Text Box 6"/>
            <p:cNvSpPr txBox="1">
              <a:spLocks noChangeArrowheads="1"/>
            </p:cNvSpPr>
            <p:nvPr/>
          </p:nvSpPr>
          <p:spPr bwMode="auto">
            <a:xfrm>
              <a:off x="2308" y="2668"/>
              <a:ext cx="1809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Arial" charset="0"/>
                </a:rPr>
                <a:t>SRC_ADDR_SHADOW</a:t>
              </a:r>
            </a:p>
          </p:txBody>
        </p:sp>
      </p:grpSp>
      <p:grpSp>
        <p:nvGrpSpPr>
          <p:cNvPr id="304139" name="Group 11"/>
          <p:cNvGrpSpPr>
            <a:grpSpLocks/>
          </p:cNvGrpSpPr>
          <p:nvPr/>
        </p:nvGrpSpPr>
        <p:grpSpPr bwMode="auto">
          <a:xfrm>
            <a:off x="5360988" y="1898650"/>
            <a:ext cx="2955925" cy="346075"/>
            <a:chOff x="3703" y="636"/>
            <a:chExt cx="1862" cy="218"/>
          </a:xfrm>
        </p:grpSpPr>
        <p:sp>
          <p:nvSpPr>
            <p:cNvPr id="304140" name="Rectangle 12"/>
            <p:cNvSpPr>
              <a:spLocks noChangeArrowheads="1"/>
            </p:cNvSpPr>
            <p:nvPr/>
          </p:nvSpPr>
          <p:spPr bwMode="auto">
            <a:xfrm>
              <a:off x="3703" y="636"/>
              <a:ext cx="1862" cy="21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4141" name="Text Box 13"/>
            <p:cNvSpPr txBox="1">
              <a:spLocks noChangeArrowheads="1"/>
            </p:cNvSpPr>
            <p:nvPr/>
          </p:nvSpPr>
          <p:spPr bwMode="auto">
            <a:xfrm>
              <a:off x="4188" y="642"/>
              <a:ext cx="981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Arial" charset="0"/>
                </a:rPr>
                <a:t>DST_ADDR</a:t>
              </a:r>
            </a:p>
          </p:txBody>
        </p:sp>
      </p:grpSp>
      <p:grpSp>
        <p:nvGrpSpPr>
          <p:cNvPr id="304142" name="Group 14"/>
          <p:cNvGrpSpPr>
            <a:grpSpLocks/>
          </p:cNvGrpSpPr>
          <p:nvPr/>
        </p:nvGrpSpPr>
        <p:grpSpPr bwMode="auto">
          <a:xfrm>
            <a:off x="5360988" y="3243263"/>
            <a:ext cx="2955925" cy="346075"/>
            <a:chOff x="2275" y="2668"/>
            <a:chExt cx="1862" cy="218"/>
          </a:xfrm>
        </p:grpSpPr>
        <p:sp>
          <p:nvSpPr>
            <p:cNvPr id="304143" name="Rectangle 15"/>
            <p:cNvSpPr>
              <a:spLocks noChangeArrowheads="1"/>
            </p:cNvSpPr>
            <p:nvPr/>
          </p:nvSpPr>
          <p:spPr bwMode="auto">
            <a:xfrm>
              <a:off x="2275" y="2668"/>
              <a:ext cx="1862" cy="21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4144" name="Text Box 16"/>
            <p:cNvSpPr txBox="1">
              <a:spLocks noChangeArrowheads="1"/>
            </p:cNvSpPr>
            <p:nvPr/>
          </p:nvSpPr>
          <p:spPr bwMode="auto">
            <a:xfrm>
              <a:off x="2317" y="2668"/>
              <a:ext cx="1791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Arial" charset="0"/>
                </a:rPr>
                <a:t>DST_ADDR_SHADOW</a:t>
              </a:r>
            </a:p>
          </p:txBody>
        </p:sp>
      </p:grpSp>
      <p:grpSp>
        <p:nvGrpSpPr>
          <p:cNvPr id="304145" name="Group 17"/>
          <p:cNvGrpSpPr>
            <a:grpSpLocks/>
          </p:cNvGrpSpPr>
          <p:nvPr/>
        </p:nvGrpSpPr>
        <p:grpSpPr bwMode="auto">
          <a:xfrm>
            <a:off x="5360988" y="4048125"/>
            <a:ext cx="2955925" cy="346075"/>
            <a:chOff x="3703" y="636"/>
            <a:chExt cx="1862" cy="218"/>
          </a:xfrm>
        </p:grpSpPr>
        <p:sp>
          <p:nvSpPr>
            <p:cNvPr id="304146" name="Rectangle 18"/>
            <p:cNvSpPr>
              <a:spLocks noChangeArrowheads="1"/>
            </p:cNvSpPr>
            <p:nvPr/>
          </p:nvSpPr>
          <p:spPr bwMode="auto">
            <a:xfrm>
              <a:off x="3703" y="636"/>
              <a:ext cx="1862" cy="21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4147" name="Text Box 19"/>
            <p:cNvSpPr txBox="1">
              <a:spLocks noChangeArrowheads="1"/>
            </p:cNvSpPr>
            <p:nvPr/>
          </p:nvSpPr>
          <p:spPr bwMode="auto">
            <a:xfrm>
              <a:off x="3883" y="642"/>
              <a:ext cx="159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Arial" charset="0"/>
                </a:rPr>
                <a:t>SRC_BURST_STEP</a:t>
              </a:r>
            </a:p>
          </p:txBody>
        </p:sp>
      </p:grpSp>
      <p:grpSp>
        <p:nvGrpSpPr>
          <p:cNvPr id="304148" name="Group 20"/>
          <p:cNvGrpSpPr>
            <a:grpSpLocks/>
          </p:cNvGrpSpPr>
          <p:nvPr/>
        </p:nvGrpSpPr>
        <p:grpSpPr bwMode="auto">
          <a:xfrm>
            <a:off x="5330825" y="5240338"/>
            <a:ext cx="3043238" cy="346075"/>
            <a:chOff x="2256" y="2668"/>
            <a:chExt cx="1917" cy="218"/>
          </a:xfrm>
        </p:grpSpPr>
        <p:sp>
          <p:nvSpPr>
            <p:cNvPr id="304149" name="Rectangle 21"/>
            <p:cNvSpPr>
              <a:spLocks noChangeArrowheads="1"/>
            </p:cNvSpPr>
            <p:nvPr/>
          </p:nvSpPr>
          <p:spPr bwMode="auto">
            <a:xfrm>
              <a:off x="2275" y="2668"/>
              <a:ext cx="1862" cy="21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4150" name="Text Box 22"/>
            <p:cNvSpPr txBox="1">
              <a:spLocks noChangeArrowheads="1"/>
            </p:cNvSpPr>
            <p:nvPr/>
          </p:nvSpPr>
          <p:spPr bwMode="auto">
            <a:xfrm>
              <a:off x="2256" y="2668"/>
              <a:ext cx="1917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Arial" charset="0"/>
                </a:rPr>
                <a:t>SRC_TRANSFER_STEP</a:t>
              </a:r>
            </a:p>
          </p:txBody>
        </p:sp>
      </p:grpSp>
      <p:grpSp>
        <p:nvGrpSpPr>
          <p:cNvPr id="304151" name="Group 23"/>
          <p:cNvGrpSpPr>
            <a:grpSpLocks/>
          </p:cNvGrpSpPr>
          <p:nvPr/>
        </p:nvGrpSpPr>
        <p:grpSpPr bwMode="auto">
          <a:xfrm>
            <a:off x="5360988" y="4508500"/>
            <a:ext cx="2955925" cy="346075"/>
            <a:chOff x="3703" y="636"/>
            <a:chExt cx="1862" cy="218"/>
          </a:xfrm>
        </p:grpSpPr>
        <p:sp>
          <p:nvSpPr>
            <p:cNvPr id="304152" name="Rectangle 24"/>
            <p:cNvSpPr>
              <a:spLocks noChangeArrowheads="1"/>
            </p:cNvSpPr>
            <p:nvPr/>
          </p:nvSpPr>
          <p:spPr bwMode="auto">
            <a:xfrm>
              <a:off x="3703" y="636"/>
              <a:ext cx="1862" cy="21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4153" name="Text Box 25"/>
            <p:cNvSpPr txBox="1">
              <a:spLocks noChangeArrowheads="1"/>
            </p:cNvSpPr>
            <p:nvPr/>
          </p:nvSpPr>
          <p:spPr bwMode="auto">
            <a:xfrm>
              <a:off x="3892" y="642"/>
              <a:ext cx="1578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Arial" charset="0"/>
                </a:rPr>
                <a:t>DST_BURST_STEP</a:t>
              </a:r>
            </a:p>
          </p:txBody>
        </p:sp>
      </p:grpSp>
      <p:grpSp>
        <p:nvGrpSpPr>
          <p:cNvPr id="304154" name="Group 26"/>
          <p:cNvGrpSpPr>
            <a:grpSpLocks/>
          </p:cNvGrpSpPr>
          <p:nvPr/>
        </p:nvGrpSpPr>
        <p:grpSpPr bwMode="auto">
          <a:xfrm>
            <a:off x="5343525" y="5700713"/>
            <a:ext cx="3014663" cy="346075"/>
            <a:chOff x="2264" y="2668"/>
            <a:chExt cx="1899" cy="218"/>
          </a:xfrm>
        </p:grpSpPr>
        <p:sp>
          <p:nvSpPr>
            <p:cNvPr id="304155" name="Rectangle 27"/>
            <p:cNvSpPr>
              <a:spLocks noChangeArrowheads="1"/>
            </p:cNvSpPr>
            <p:nvPr/>
          </p:nvSpPr>
          <p:spPr bwMode="auto">
            <a:xfrm>
              <a:off x="2275" y="2668"/>
              <a:ext cx="1862" cy="21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04156" name="Text Box 28"/>
            <p:cNvSpPr txBox="1">
              <a:spLocks noChangeArrowheads="1"/>
            </p:cNvSpPr>
            <p:nvPr/>
          </p:nvSpPr>
          <p:spPr bwMode="auto">
            <a:xfrm>
              <a:off x="2264" y="2668"/>
              <a:ext cx="1899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Arial" charset="0"/>
                </a:rPr>
                <a:t>DST_TRANSFER_STEP</a:t>
              </a:r>
            </a:p>
          </p:txBody>
        </p:sp>
      </p:grpSp>
      <p:sp>
        <p:nvSpPr>
          <p:cNvPr id="304157" name="Text Box 29"/>
          <p:cNvSpPr txBox="1">
            <a:spLocks noChangeArrowheads="1"/>
          </p:cNvSpPr>
          <p:nvPr/>
        </p:nvSpPr>
        <p:spPr bwMode="auto">
          <a:xfrm>
            <a:off x="593725" y="1679575"/>
            <a:ext cx="21113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Active pointers</a:t>
            </a:r>
          </a:p>
        </p:txBody>
      </p:sp>
      <p:sp>
        <p:nvSpPr>
          <p:cNvPr id="304158" name="Text Box 30"/>
          <p:cNvSpPr txBox="1">
            <a:spLocks noChangeArrowheads="1"/>
          </p:cNvSpPr>
          <p:nvPr/>
        </p:nvSpPr>
        <p:spPr bwMode="auto">
          <a:xfrm>
            <a:off x="576263" y="2744788"/>
            <a:ext cx="3649662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Pointer shadow registers copied to active pointers at start of transfer</a:t>
            </a:r>
          </a:p>
        </p:txBody>
      </p:sp>
      <p:sp>
        <p:nvSpPr>
          <p:cNvPr id="304165" name="Text Box 37"/>
          <p:cNvSpPr txBox="1">
            <a:spLocks noChangeArrowheads="1"/>
          </p:cNvSpPr>
          <p:nvPr/>
        </p:nvSpPr>
        <p:spPr bwMode="auto">
          <a:xfrm>
            <a:off x="576263" y="4157663"/>
            <a:ext cx="3951287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Signed value added to active pointer after each word</a:t>
            </a:r>
          </a:p>
        </p:txBody>
      </p:sp>
      <p:sp>
        <p:nvSpPr>
          <p:cNvPr id="304167" name="Text Box 39"/>
          <p:cNvSpPr txBox="1">
            <a:spLocks noChangeArrowheads="1"/>
          </p:cNvSpPr>
          <p:nvPr/>
        </p:nvSpPr>
        <p:spPr bwMode="auto">
          <a:xfrm>
            <a:off x="576263" y="5349875"/>
            <a:ext cx="3951287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Signed value added to active pointer after each burst</a:t>
            </a:r>
          </a:p>
        </p:txBody>
      </p:sp>
      <p:sp>
        <p:nvSpPr>
          <p:cNvPr id="304170" name="Arc 42"/>
          <p:cNvSpPr>
            <a:spLocks/>
          </p:cNvSpPr>
          <p:nvPr/>
        </p:nvSpPr>
        <p:spPr bwMode="auto">
          <a:xfrm flipH="1" flipV="1">
            <a:off x="4916488" y="2052638"/>
            <a:ext cx="431800" cy="1344612"/>
          </a:xfrm>
          <a:custGeom>
            <a:avLst/>
            <a:gdLst>
              <a:gd name="G0" fmla="+- 917 0 0"/>
              <a:gd name="G1" fmla="+- 21600 0 0"/>
              <a:gd name="G2" fmla="+- 21600 0 0"/>
              <a:gd name="T0" fmla="*/ 0 w 22517"/>
              <a:gd name="T1" fmla="*/ 19 h 43200"/>
              <a:gd name="T2" fmla="*/ 267 w 22517"/>
              <a:gd name="T3" fmla="*/ 43190 h 43200"/>
              <a:gd name="T4" fmla="*/ 917 w 2251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17" h="43200" fill="none" extrusionOk="0">
                <a:moveTo>
                  <a:pt x="0" y="19"/>
                </a:moveTo>
                <a:cubicBezTo>
                  <a:pt x="305" y="6"/>
                  <a:pt x="611" y="-1"/>
                  <a:pt x="917" y="0"/>
                </a:cubicBezTo>
                <a:cubicBezTo>
                  <a:pt x="12846" y="0"/>
                  <a:pt x="22517" y="9670"/>
                  <a:pt x="22517" y="21600"/>
                </a:cubicBezTo>
                <a:cubicBezTo>
                  <a:pt x="22517" y="33529"/>
                  <a:pt x="12846" y="43200"/>
                  <a:pt x="917" y="43200"/>
                </a:cubicBezTo>
                <a:cubicBezTo>
                  <a:pt x="700" y="43200"/>
                  <a:pt x="483" y="43196"/>
                  <a:pt x="266" y="43190"/>
                </a:cubicBezTo>
              </a:path>
              <a:path w="22517" h="43200" stroke="0" extrusionOk="0">
                <a:moveTo>
                  <a:pt x="0" y="19"/>
                </a:moveTo>
                <a:cubicBezTo>
                  <a:pt x="305" y="6"/>
                  <a:pt x="611" y="-1"/>
                  <a:pt x="917" y="0"/>
                </a:cubicBezTo>
                <a:cubicBezTo>
                  <a:pt x="12846" y="0"/>
                  <a:pt x="22517" y="9670"/>
                  <a:pt x="22517" y="21600"/>
                </a:cubicBezTo>
                <a:cubicBezTo>
                  <a:pt x="22517" y="33529"/>
                  <a:pt x="12846" y="43200"/>
                  <a:pt x="917" y="43200"/>
                </a:cubicBezTo>
                <a:cubicBezTo>
                  <a:pt x="700" y="43200"/>
                  <a:pt x="483" y="43196"/>
                  <a:pt x="266" y="43190"/>
                </a:cubicBezTo>
                <a:lnTo>
                  <a:pt x="917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04171" name="Line 43"/>
          <p:cNvSpPr>
            <a:spLocks noChangeShapeType="1"/>
          </p:cNvSpPr>
          <p:nvPr/>
        </p:nvSpPr>
        <p:spPr bwMode="auto">
          <a:xfrm>
            <a:off x="5357813" y="1141413"/>
            <a:ext cx="2957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04172" name="Text Box 44"/>
          <p:cNvSpPr txBox="1">
            <a:spLocks noChangeArrowheads="1"/>
          </p:cNvSpPr>
          <p:nvPr/>
        </p:nvSpPr>
        <p:spPr bwMode="auto">
          <a:xfrm>
            <a:off x="6638925" y="971550"/>
            <a:ext cx="466725" cy="33655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charset="0"/>
              </a:rPr>
              <a:t>32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Simplified State Machine Example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3938588" y="1711325"/>
            <a:ext cx="4876800" cy="419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4090988" y="2701925"/>
            <a:ext cx="4419600" cy="1905000"/>
          </a:xfrm>
          <a:prstGeom prst="rect">
            <a:avLst/>
          </a:prstGeom>
          <a:solidFill>
            <a:schemeClr val="accent4"/>
          </a:solidFill>
          <a:ln w="6350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369888" y="1117600"/>
            <a:ext cx="2286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latin typeface="Arial" charset="0"/>
              </a:rPr>
              <a:t>3 words/burst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latin typeface="Arial" charset="0"/>
              </a:rPr>
              <a:t>2 bursts/transfer</a:t>
            </a:r>
          </a:p>
        </p:txBody>
      </p:sp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4319588" y="2854325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Read/Write Data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6529388" y="3616325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Add Burst Step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to Address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Pointer</a:t>
            </a:r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6529388" y="4911725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Add Transfer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Step to Address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Pointer</a:t>
            </a:r>
          </a:p>
        </p:txBody>
      </p:sp>
      <p:sp>
        <p:nvSpPr>
          <p:cNvPr id="299021" name="AutoShape 13"/>
          <p:cNvSpPr>
            <a:spLocks noChangeArrowheads="1"/>
          </p:cNvSpPr>
          <p:nvPr/>
        </p:nvSpPr>
        <p:spPr bwMode="auto">
          <a:xfrm>
            <a:off x="4167188" y="3540125"/>
            <a:ext cx="1981200" cy="914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Moved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“Burst Size”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Words?</a:t>
            </a:r>
          </a:p>
        </p:txBody>
      </p:sp>
      <p:sp>
        <p:nvSpPr>
          <p:cNvPr id="299022" name="AutoShape 14"/>
          <p:cNvSpPr>
            <a:spLocks noChangeArrowheads="1"/>
          </p:cNvSpPr>
          <p:nvPr/>
        </p:nvSpPr>
        <p:spPr bwMode="auto">
          <a:xfrm>
            <a:off x="4167188" y="4835525"/>
            <a:ext cx="1981200" cy="914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Moved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“Transfer Size”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Bursts?</a:t>
            </a:r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>
            <a:off x="5157788" y="31591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5157788" y="4459288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5157788" y="24733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27" name="Line 19"/>
          <p:cNvSpPr>
            <a:spLocks noChangeShapeType="1"/>
          </p:cNvSpPr>
          <p:nvPr/>
        </p:nvSpPr>
        <p:spPr bwMode="auto">
          <a:xfrm>
            <a:off x="6148388" y="39973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28" name="Line 20"/>
          <p:cNvSpPr>
            <a:spLocks noChangeShapeType="1"/>
          </p:cNvSpPr>
          <p:nvPr/>
        </p:nvSpPr>
        <p:spPr bwMode="auto">
          <a:xfrm>
            <a:off x="6148388" y="5292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29" name="Line 21"/>
          <p:cNvSpPr>
            <a:spLocks noChangeShapeType="1"/>
          </p:cNvSpPr>
          <p:nvPr/>
        </p:nvSpPr>
        <p:spPr bwMode="auto">
          <a:xfrm>
            <a:off x="8053388" y="52927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30" name="Line 22"/>
          <p:cNvSpPr>
            <a:spLocks noChangeShapeType="1"/>
          </p:cNvSpPr>
          <p:nvPr/>
        </p:nvSpPr>
        <p:spPr bwMode="auto">
          <a:xfrm flipV="1">
            <a:off x="8358188" y="300672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31" name="Line 23"/>
          <p:cNvSpPr>
            <a:spLocks noChangeShapeType="1"/>
          </p:cNvSpPr>
          <p:nvPr/>
        </p:nvSpPr>
        <p:spPr bwMode="auto">
          <a:xfrm flipH="1">
            <a:off x="5995988" y="3006725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32" name="Line 24"/>
          <p:cNvSpPr>
            <a:spLocks noChangeShapeType="1"/>
          </p:cNvSpPr>
          <p:nvPr/>
        </p:nvSpPr>
        <p:spPr bwMode="auto">
          <a:xfrm>
            <a:off x="8053388" y="39973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33" name="Text Box 25"/>
          <p:cNvSpPr txBox="1">
            <a:spLocks noChangeArrowheads="1"/>
          </p:cNvSpPr>
          <p:nvPr/>
        </p:nvSpPr>
        <p:spPr bwMode="auto">
          <a:xfrm>
            <a:off x="4776788" y="5656490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Y</a:t>
            </a:r>
          </a:p>
        </p:txBody>
      </p:sp>
      <p:sp>
        <p:nvSpPr>
          <p:cNvPr id="299034" name="Text Box 26"/>
          <p:cNvSpPr txBox="1">
            <a:spLocks noChangeArrowheads="1"/>
          </p:cNvSpPr>
          <p:nvPr/>
        </p:nvSpPr>
        <p:spPr bwMode="auto">
          <a:xfrm>
            <a:off x="4776788" y="4378325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Y</a:t>
            </a:r>
          </a:p>
        </p:txBody>
      </p:sp>
      <p:sp>
        <p:nvSpPr>
          <p:cNvPr id="299035" name="Text Box 27"/>
          <p:cNvSpPr txBox="1">
            <a:spLocks noChangeArrowheads="1"/>
          </p:cNvSpPr>
          <p:nvPr/>
        </p:nvSpPr>
        <p:spPr bwMode="auto">
          <a:xfrm>
            <a:off x="6072188" y="3687763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N</a:t>
            </a:r>
          </a:p>
        </p:txBody>
      </p:sp>
      <p:sp>
        <p:nvSpPr>
          <p:cNvPr id="299036" name="Text Box 28"/>
          <p:cNvSpPr txBox="1">
            <a:spLocks noChangeArrowheads="1"/>
          </p:cNvSpPr>
          <p:nvPr/>
        </p:nvSpPr>
        <p:spPr bwMode="auto">
          <a:xfrm>
            <a:off x="6072188" y="4983163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N</a:t>
            </a:r>
          </a:p>
        </p:txBody>
      </p:sp>
      <p:sp>
        <p:nvSpPr>
          <p:cNvPr id="299041" name="Line 33"/>
          <p:cNvSpPr>
            <a:spLocks noChangeShapeType="1"/>
          </p:cNvSpPr>
          <p:nvPr/>
        </p:nvSpPr>
        <p:spPr bwMode="auto">
          <a:xfrm flipH="1">
            <a:off x="5995988" y="2168525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42" name="Line 34"/>
          <p:cNvSpPr>
            <a:spLocks noChangeShapeType="1"/>
          </p:cNvSpPr>
          <p:nvPr/>
        </p:nvSpPr>
        <p:spPr bwMode="auto">
          <a:xfrm flipV="1">
            <a:off x="8662988" y="2168525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43" name="Rectangle 35"/>
          <p:cNvSpPr>
            <a:spLocks noChangeArrowheads="1"/>
          </p:cNvSpPr>
          <p:nvPr/>
        </p:nvSpPr>
        <p:spPr bwMode="auto">
          <a:xfrm>
            <a:off x="4319588" y="1863725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Wait for event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 to start/continue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 transfer</a:t>
            </a:r>
          </a:p>
        </p:txBody>
      </p:sp>
      <p:sp>
        <p:nvSpPr>
          <p:cNvPr id="299045" name="Line 37"/>
          <p:cNvSpPr>
            <a:spLocks noChangeShapeType="1"/>
          </p:cNvSpPr>
          <p:nvPr/>
        </p:nvSpPr>
        <p:spPr bwMode="auto">
          <a:xfrm>
            <a:off x="5157788" y="14827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9046" name="Rectangle 38"/>
          <p:cNvSpPr>
            <a:spLocks noChangeArrowheads="1"/>
          </p:cNvSpPr>
          <p:nvPr/>
        </p:nvSpPr>
        <p:spPr bwMode="auto">
          <a:xfrm>
            <a:off x="4319588" y="1157288"/>
            <a:ext cx="1676400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Start Transfer</a:t>
            </a:r>
          </a:p>
        </p:txBody>
      </p:sp>
      <p:sp>
        <p:nvSpPr>
          <p:cNvPr id="299047" name="Rectangle 39"/>
          <p:cNvSpPr>
            <a:spLocks noChangeArrowheads="1"/>
          </p:cNvSpPr>
          <p:nvPr/>
        </p:nvSpPr>
        <p:spPr bwMode="auto">
          <a:xfrm>
            <a:off x="4319588" y="6283325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End Transfer</a:t>
            </a:r>
          </a:p>
        </p:txBody>
      </p:sp>
      <p:sp>
        <p:nvSpPr>
          <p:cNvPr id="299048" name="Line 40"/>
          <p:cNvSpPr>
            <a:spLocks noChangeShapeType="1"/>
          </p:cNvSpPr>
          <p:nvPr/>
        </p:nvSpPr>
        <p:spPr bwMode="auto">
          <a:xfrm>
            <a:off x="5157788" y="5749925"/>
            <a:ext cx="0" cy="527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990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990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990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mph" presetSubtype="2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mph" presetSubtype="2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mph" presetSubtype="2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mph" presetSubtype="2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mph" presetSubtype="2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mph" presetSubtype="2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" presetClass="emph" presetSubtype="2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" presetClass="emph" presetSubtype="2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mph" presetSubtype="2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18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5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7" grpId="0" animBg="1"/>
      <p:bldP spid="299017" grpId="1" animBg="1"/>
      <p:bldP spid="299017" grpId="2" animBg="1"/>
      <p:bldP spid="299018" grpId="0" animBg="1"/>
      <p:bldP spid="299018" grpId="1" animBg="1"/>
      <p:bldP spid="299020" grpId="0" animBg="1"/>
      <p:bldP spid="299021" grpId="0" animBg="1"/>
      <p:bldP spid="299021" grpId="1" animBg="1"/>
      <p:bldP spid="299021" grpId="2" animBg="1"/>
      <p:bldP spid="299022" grpId="0" animBg="1"/>
      <p:bldP spid="299043" grpId="0" animBg="1"/>
      <p:bldP spid="29904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DMA Interrupts</a:t>
            </a:r>
          </a:p>
        </p:txBody>
      </p:sp>
      <p:sp>
        <p:nvSpPr>
          <p:cNvPr id="340009" name="Rectangle 41"/>
          <p:cNvSpPr>
            <a:spLocks noGrp="1" noChangeArrowheads="1"/>
          </p:cNvSpPr>
          <p:nvPr>
            <p:ph idx="1"/>
          </p:nvPr>
        </p:nvSpPr>
        <p:spPr>
          <a:xfrm>
            <a:off x="230188" y="2605088"/>
            <a:ext cx="3305175" cy="2063750"/>
          </a:xfrm>
        </p:spPr>
        <p:txBody>
          <a:bodyPr>
            <a:normAutofit fontScale="92500" lnSpcReduction="10000"/>
          </a:bodyPr>
          <a:lstStyle/>
          <a:p>
            <a:pPr marL="284163" indent="-284163"/>
            <a:r>
              <a:rPr lang="en-US" sz="1800" dirty="0"/>
              <a:t>Each DMA channel has its own PIE interrupt</a:t>
            </a:r>
          </a:p>
          <a:p>
            <a:pPr marL="284163" indent="-284163"/>
            <a:r>
              <a:rPr lang="en-US" sz="1800" dirty="0"/>
              <a:t>The mode for each interrupt can be configured individually</a:t>
            </a:r>
          </a:p>
          <a:p>
            <a:pPr marL="284163" indent="-284163"/>
            <a:r>
              <a:rPr lang="en-US" sz="1800" dirty="0"/>
              <a:t>The CHINTMODE bit in the MODE register selects the interrupt mode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3933825" y="1708150"/>
            <a:ext cx="4876800" cy="419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086225" y="2698750"/>
            <a:ext cx="4419600" cy="1905000"/>
          </a:xfrm>
          <a:prstGeom prst="rect">
            <a:avLst/>
          </a:prstGeom>
          <a:solidFill>
            <a:schemeClr val="accent4"/>
          </a:solidFill>
          <a:ln w="6350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4314825" y="285115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Read/Write Data</a:t>
            </a:r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6524625" y="361315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Add Burst Step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to Address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Pointer</a:t>
            </a:r>
          </a:p>
        </p:txBody>
      </p:sp>
      <p:sp>
        <p:nvSpPr>
          <p:cNvPr id="339976" name="Rectangle 8"/>
          <p:cNvSpPr>
            <a:spLocks noChangeArrowheads="1"/>
          </p:cNvSpPr>
          <p:nvPr/>
        </p:nvSpPr>
        <p:spPr bwMode="auto">
          <a:xfrm>
            <a:off x="4314825" y="628015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End Transfer</a:t>
            </a: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6524625" y="490855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Add Transfer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Step to Address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Pointer</a:t>
            </a:r>
          </a:p>
        </p:txBody>
      </p:sp>
      <p:sp>
        <p:nvSpPr>
          <p:cNvPr id="339978" name="AutoShape 10"/>
          <p:cNvSpPr>
            <a:spLocks noChangeArrowheads="1"/>
          </p:cNvSpPr>
          <p:nvPr/>
        </p:nvSpPr>
        <p:spPr bwMode="auto">
          <a:xfrm>
            <a:off x="4162425" y="3536950"/>
            <a:ext cx="1981200" cy="914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Moved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“Burst Size”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Words?</a:t>
            </a:r>
          </a:p>
        </p:txBody>
      </p:sp>
      <p:sp>
        <p:nvSpPr>
          <p:cNvPr id="339979" name="AutoShape 11"/>
          <p:cNvSpPr>
            <a:spLocks noChangeArrowheads="1"/>
          </p:cNvSpPr>
          <p:nvPr/>
        </p:nvSpPr>
        <p:spPr bwMode="auto">
          <a:xfrm>
            <a:off x="4162425" y="4832350"/>
            <a:ext cx="1981200" cy="914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Moved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“Transfer Size”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Bursts?</a:t>
            </a:r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5153025" y="315595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5153025" y="4456113"/>
            <a:ext cx="0" cy="376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82" name="Line 14"/>
          <p:cNvSpPr>
            <a:spLocks noChangeShapeType="1"/>
          </p:cNvSpPr>
          <p:nvPr/>
        </p:nvSpPr>
        <p:spPr bwMode="auto">
          <a:xfrm>
            <a:off x="5153025" y="5746750"/>
            <a:ext cx="0" cy="527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5153025" y="247015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>
            <a:off x="6143625" y="39941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85" name="Line 17"/>
          <p:cNvSpPr>
            <a:spLocks noChangeShapeType="1"/>
          </p:cNvSpPr>
          <p:nvPr/>
        </p:nvSpPr>
        <p:spPr bwMode="auto">
          <a:xfrm>
            <a:off x="6143625" y="52895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86" name="Line 18"/>
          <p:cNvSpPr>
            <a:spLocks noChangeShapeType="1"/>
          </p:cNvSpPr>
          <p:nvPr/>
        </p:nvSpPr>
        <p:spPr bwMode="auto">
          <a:xfrm>
            <a:off x="8048625" y="528955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 flipV="1">
            <a:off x="8353425" y="300355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88" name="Line 20"/>
          <p:cNvSpPr>
            <a:spLocks noChangeShapeType="1"/>
          </p:cNvSpPr>
          <p:nvPr/>
        </p:nvSpPr>
        <p:spPr bwMode="auto">
          <a:xfrm flipH="1">
            <a:off x="5991225" y="300355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8048625" y="399415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4772025" y="565649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Y</a:t>
            </a:r>
          </a:p>
        </p:txBody>
      </p:sp>
      <p:sp>
        <p:nvSpPr>
          <p:cNvPr id="339991" name="Text Box 23"/>
          <p:cNvSpPr txBox="1">
            <a:spLocks noChangeArrowheads="1"/>
          </p:cNvSpPr>
          <p:nvPr/>
        </p:nvSpPr>
        <p:spPr bwMode="auto">
          <a:xfrm>
            <a:off x="4772025" y="437515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Y</a:t>
            </a:r>
          </a:p>
        </p:txBody>
      </p: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67425" y="3684588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N</a:t>
            </a:r>
          </a:p>
        </p:txBody>
      </p:sp>
      <p:sp>
        <p:nvSpPr>
          <p:cNvPr id="339993" name="Text Box 25"/>
          <p:cNvSpPr txBox="1">
            <a:spLocks noChangeArrowheads="1"/>
          </p:cNvSpPr>
          <p:nvPr/>
        </p:nvSpPr>
        <p:spPr bwMode="auto">
          <a:xfrm>
            <a:off x="6067425" y="4979988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N</a:t>
            </a:r>
          </a:p>
        </p:txBody>
      </p:sp>
      <p:sp>
        <p:nvSpPr>
          <p:cNvPr id="339994" name="Line 26"/>
          <p:cNvSpPr>
            <a:spLocks noChangeShapeType="1"/>
          </p:cNvSpPr>
          <p:nvPr/>
        </p:nvSpPr>
        <p:spPr bwMode="auto">
          <a:xfrm flipH="1">
            <a:off x="5991225" y="216535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95" name="Line 27"/>
          <p:cNvSpPr>
            <a:spLocks noChangeShapeType="1"/>
          </p:cNvSpPr>
          <p:nvPr/>
        </p:nvSpPr>
        <p:spPr bwMode="auto">
          <a:xfrm flipV="1">
            <a:off x="8658225" y="2165350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96" name="Rectangle 28"/>
          <p:cNvSpPr>
            <a:spLocks noChangeArrowheads="1"/>
          </p:cNvSpPr>
          <p:nvPr/>
        </p:nvSpPr>
        <p:spPr bwMode="auto">
          <a:xfrm>
            <a:off x="4314825" y="186055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Wait for event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 to start/continue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 transfer</a:t>
            </a:r>
          </a:p>
        </p:txBody>
      </p:sp>
      <p:sp>
        <p:nvSpPr>
          <p:cNvPr id="339997" name="Line 29"/>
          <p:cNvSpPr>
            <a:spLocks noChangeShapeType="1"/>
          </p:cNvSpPr>
          <p:nvPr/>
        </p:nvSpPr>
        <p:spPr bwMode="auto">
          <a:xfrm>
            <a:off x="5153025" y="147955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9998" name="Rectangle 30"/>
          <p:cNvSpPr>
            <a:spLocks noChangeArrowheads="1"/>
          </p:cNvSpPr>
          <p:nvPr/>
        </p:nvSpPr>
        <p:spPr bwMode="auto">
          <a:xfrm>
            <a:off x="4314825" y="1154113"/>
            <a:ext cx="1676400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Start Transfer</a:t>
            </a:r>
          </a:p>
        </p:txBody>
      </p:sp>
      <p:sp>
        <p:nvSpPr>
          <p:cNvPr id="339999" name="Line 31"/>
          <p:cNvSpPr>
            <a:spLocks noChangeShapeType="1"/>
          </p:cNvSpPr>
          <p:nvPr/>
        </p:nvSpPr>
        <p:spPr bwMode="auto">
          <a:xfrm flipH="1">
            <a:off x="3111500" y="1582738"/>
            <a:ext cx="20383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40000" name="Text Box 32"/>
          <p:cNvSpPr txBox="1">
            <a:spLocks noChangeArrowheads="1"/>
          </p:cNvSpPr>
          <p:nvPr/>
        </p:nvSpPr>
        <p:spPr bwMode="auto">
          <a:xfrm>
            <a:off x="1704975" y="1173163"/>
            <a:ext cx="1444625" cy="1069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Mode #1: Interrupt at start of transfer</a:t>
            </a:r>
          </a:p>
        </p:txBody>
      </p:sp>
      <p:sp>
        <p:nvSpPr>
          <p:cNvPr id="340001" name="Line 33"/>
          <p:cNvSpPr>
            <a:spLocks noChangeShapeType="1"/>
          </p:cNvSpPr>
          <p:nvPr/>
        </p:nvSpPr>
        <p:spPr bwMode="auto">
          <a:xfrm flipH="1">
            <a:off x="3098800" y="6022975"/>
            <a:ext cx="20383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40002" name="Text Box 34"/>
          <p:cNvSpPr txBox="1">
            <a:spLocks noChangeArrowheads="1"/>
          </p:cNvSpPr>
          <p:nvPr/>
        </p:nvSpPr>
        <p:spPr bwMode="auto">
          <a:xfrm>
            <a:off x="1692275" y="5613400"/>
            <a:ext cx="1444625" cy="1069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Mode #2: Interrupt at end of transfer</a:t>
            </a:r>
          </a:p>
        </p:txBody>
      </p:sp>
      <p:sp>
        <p:nvSpPr>
          <p:cNvPr id="340010" name="Rectangle 42"/>
          <p:cNvSpPr>
            <a:spLocks noChangeArrowheads="1"/>
          </p:cNvSpPr>
          <p:nvPr/>
        </p:nvSpPr>
        <p:spPr bwMode="auto">
          <a:xfrm>
            <a:off x="155575" y="2506663"/>
            <a:ext cx="3455988" cy="22669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14" name="Rectangle 18"/>
          <p:cNvSpPr>
            <a:spLocks noChangeArrowheads="1"/>
          </p:cNvSpPr>
          <p:nvPr/>
        </p:nvSpPr>
        <p:spPr bwMode="auto">
          <a:xfrm>
            <a:off x="4751430" y="5505450"/>
            <a:ext cx="6858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0x4444</a:t>
            </a:r>
          </a:p>
        </p:txBody>
      </p:sp>
      <p:sp>
        <p:nvSpPr>
          <p:cNvPr id="311375" name="Rectangle 79"/>
          <p:cNvSpPr>
            <a:spLocks noChangeArrowheads="1"/>
          </p:cNvSpPr>
          <p:nvPr/>
        </p:nvSpPr>
        <p:spPr bwMode="auto">
          <a:xfrm>
            <a:off x="4751430" y="5505450"/>
            <a:ext cx="685800" cy="228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</a:t>
            </a: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2393993" y="4787900"/>
            <a:ext cx="1143000" cy="184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0x00004003</a:t>
            </a:r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2393993" y="4787900"/>
            <a:ext cx="1143000" cy="184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0x00004002</a:t>
            </a:r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2393993" y="4787900"/>
            <a:ext cx="1143000" cy="184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0x00004001</a:t>
            </a: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2393993" y="4787900"/>
            <a:ext cx="1143000" cy="184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0x00004000</a:t>
            </a:r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2393993" y="4787900"/>
            <a:ext cx="1143000" cy="18415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0x00000000</a:t>
            </a:r>
          </a:p>
        </p:txBody>
      </p:sp>
      <p:sp>
        <p:nvSpPr>
          <p:cNvPr id="311309" name="Rectangle 13"/>
          <p:cNvSpPr>
            <a:spLocks noChangeArrowheads="1"/>
          </p:cNvSpPr>
          <p:nvPr/>
        </p:nvSpPr>
        <p:spPr bwMode="auto">
          <a:xfrm>
            <a:off x="2393993" y="3035300"/>
            <a:ext cx="1143000" cy="184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0x0000F003</a:t>
            </a:r>
          </a:p>
        </p:txBody>
      </p:sp>
      <p:sp>
        <p:nvSpPr>
          <p:cNvPr id="311310" name="Rectangle 14"/>
          <p:cNvSpPr>
            <a:spLocks noChangeArrowheads="1"/>
          </p:cNvSpPr>
          <p:nvPr/>
        </p:nvSpPr>
        <p:spPr bwMode="auto">
          <a:xfrm>
            <a:off x="2393993" y="3035300"/>
            <a:ext cx="1143000" cy="184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0x0000F002</a:t>
            </a: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2393993" y="3035300"/>
            <a:ext cx="1143000" cy="184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0x0000F001</a:t>
            </a:r>
          </a:p>
        </p:txBody>
      </p:sp>
      <p:sp>
        <p:nvSpPr>
          <p:cNvPr id="311312" name="Rectangle 16"/>
          <p:cNvSpPr>
            <a:spLocks noChangeArrowheads="1"/>
          </p:cNvSpPr>
          <p:nvPr/>
        </p:nvSpPr>
        <p:spPr bwMode="auto">
          <a:xfrm>
            <a:off x="2393993" y="3035300"/>
            <a:ext cx="1143000" cy="184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0x0000F000</a:t>
            </a:r>
          </a:p>
        </p:txBody>
      </p:sp>
      <p:sp>
        <p:nvSpPr>
          <p:cNvPr id="311313" name="Rectangle 17"/>
          <p:cNvSpPr>
            <a:spLocks noChangeArrowheads="1"/>
          </p:cNvSpPr>
          <p:nvPr/>
        </p:nvSpPr>
        <p:spPr bwMode="auto">
          <a:xfrm>
            <a:off x="2393993" y="3035300"/>
            <a:ext cx="1143000" cy="18415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0x00000000</a:t>
            </a:r>
          </a:p>
        </p:txBody>
      </p:sp>
      <p:sp>
        <p:nvSpPr>
          <p:cNvPr id="311315" name="Rectangle 19"/>
          <p:cNvSpPr>
            <a:spLocks noChangeArrowheads="1"/>
          </p:cNvSpPr>
          <p:nvPr/>
        </p:nvSpPr>
        <p:spPr bwMode="auto">
          <a:xfrm>
            <a:off x="4751430" y="5276850"/>
            <a:ext cx="6858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0x3333</a:t>
            </a:r>
          </a:p>
        </p:txBody>
      </p:sp>
      <p:sp>
        <p:nvSpPr>
          <p:cNvPr id="311373" name="Rectangle 77"/>
          <p:cNvSpPr>
            <a:spLocks noChangeArrowheads="1"/>
          </p:cNvSpPr>
          <p:nvPr/>
        </p:nvSpPr>
        <p:spPr bwMode="auto">
          <a:xfrm>
            <a:off x="4751430" y="5276850"/>
            <a:ext cx="685800" cy="228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</a:t>
            </a:r>
          </a:p>
        </p:txBody>
      </p:sp>
      <p:sp>
        <p:nvSpPr>
          <p:cNvPr id="311316" name="Rectangle 20"/>
          <p:cNvSpPr>
            <a:spLocks noChangeArrowheads="1"/>
          </p:cNvSpPr>
          <p:nvPr/>
        </p:nvSpPr>
        <p:spPr bwMode="auto">
          <a:xfrm>
            <a:off x="4751430" y="5048250"/>
            <a:ext cx="6858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0x2222</a:t>
            </a:r>
          </a:p>
        </p:txBody>
      </p:sp>
      <p:sp>
        <p:nvSpPr>
          <p:cNvPr id="311371" name="Rectangle 75"/>
          <p:cNvSpPr>
            <a:spLocks noChangeArrowheads="1"/>
          </p:cNvSpPr>
          <p:nvPr/>
        </p:nvSpPr>
        <p:spPr bwMode="auto">
          <a:xfrm>
            <a:off x="4751430" y="5048250"/>
            <a:ext cx="685800" cy="228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</a:t>
            </a:r>
          </a:p>
        </p:txBody>
      </p:sp>
      <p:sp>
        <p:nvSpPr>
          <p:cNvPr id="311358" name="Rectangle 62"/>
          <p:cNvSpPr>
            <a:spLocks noChangeArrowheads="1"/>
          </p:cNvSpPr>
          <p:nvPr/>
        </p:nvSpPr>
        <p:spPr bwMode="auto">
          <a:xfrm>
            <a:off x="2393993" y="3416300"/>
            <a:ext cx="1143000" cy="184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0x0000F000</a:t>
            </a:r>
          </a:p>
        </p:txBody>
      </p:sp>
      <p:sp>
        <p:nvSpPr>
          <p:cNvPr id="311317" name="Rectangle 21"/>
          <p:cNvSpPr>
            <a:spLocks noChangeArrowheads="1"/>
          </p:cNvSpPr>
          <p:nvPr/>
        </p:nvSpPr>
        <p:spPr bwMode="auto">
          <a:xfrm>
            <a:off x="4751430" y="4819650"/>
            <a:ext cx="6858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0x1111</a:t>
            </a:r>
          </a:p>
        </p:txBody>
      </p:sp>
      <p:sp>
        <p:nvSpPr>
          <p:cNvPr id="311369" name="Rectangle 73"/>
          <p:cNvSpPr>
            <a:spLocks noChangeArrowheads="1"/>
          </p:cNvSpPr>
          <p:nvPr/>
        </p:nvSpPr>
        <p:spPr bwMode="auto">
          <a:xfrm>
            <a:off x="4751430" y="4819650"/>
            <a:ext cx="685800" cy="228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0x0000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11307" name="Rectangle 11"/>
          <p:cNvSpPr>
            <a:spLocks noChangeArrowheads="1"/>
          </p:cNvSpPr>
          <p:nvPr/>
        </p:nvSpPr>
        <p:spPr bwMode="auto">
          <a:xfrm>
            <a:off x="5715000" y="2209800"/>
            <a:ext cx="3276600" cy="2895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5867400" y="2895600"/>
            <a:ext cx="2819400" cy="1295400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18" name="Rectangle 22"/>
          <p:cNvSpPr>
            <a:spLocks noChangeArrowheads="1"/>
          </p:cNvSpPr>
          <p:nvPr/>
        </p:nvSpPr>
        <p:spPr bwMode="auto">
          <a:xfrm>
            <a:off x="5943600" y="30480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Read/Write Data</a:t>
            </a:r>
          </a:p>
        </p:txBody>
      </p:sp>
      <p:sp>
        <p:nvSpPr>
          <p:cNvPr id="311319" name="Rectangle 23"/>
          <p:cNvSpPr>
            <a:spLocks noChangeArrowheads="1"/>
          </p:cNvSpPr>
          <p:nvPr/>
        </p:nvSpPr>
        <p:spPr bwMode="auto">
          <a:xfrm>
            <a:off x="7391400" y="35052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Add Burst Step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to Address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Pointer</a:t>
            </a:r>
          </a:p>
        </p:txBody>
      </p:sp>
      <p:sp>
        <p:nvSpPr>
          <p:cNvPr id="311320" name="Rectangle 24"/>
          <p:cNvSpPr>
            <a:spLocks noChangeArrowheads="1"/>
          </p:cNvSpPr>
          <p:nvPr/>
        </p:nvSpPr>
        <p:spPr bwMode="auto">
          <a:xfrm>
            <a:off x="5943600" y="5503863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End Transfer</a:t>
            </a:r>
          </a:p>
        </p:txBody>
      </p:sp>
      <p:sp>
        <p:nvSpPr>
          <p:cNvPr id="311321" name="Rectangle 25"/>
          <p:cNvSpPr>
            <a:spLocks noChangeArrowheads="1"/>
          </p:cNvSpPr>
          <p:nvPr/>
        </p:nvSpPr>
        <p:spPr bwMode="auto">
          <a:xfrm>
            <a:off x="7391400" y="44196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Add Transfer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Step to Address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Pointer</a:t>
            </a:r>
          </a:p>
        </p:txBody>
      </p:sp>
      <p:sp>
        <p:nvSpPr>
          <p:cNvPr id="311322" name="AutoShape 26"/>
          <p:cNvSpPr>
            <a:spLocks noChangeArrowheads="1"/>
          </p:cNvSpPr>
          <p:nvPr/>
        </p:nvSpPr>
        <p:spPr bwMode="auto">
          <a:xfrm>
            <a:off x="5943600" y="3429000"/>
            <a:ext cx="1219200" cy="609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Moved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“Burst Size”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Words?</a:t>
            </a:r>
          </a:p>
        </p:txBody>
      </p:sp>
      <p:sp>
        <p:nvSpPr>
          <p:cNvPr id="311323" name="AutoShape 27"/>
          <p:cNvSpPr>
            <a:spLocks noChangeArrowheads="1"/>
          </p:cNvSpPr>
          <p:nvPr/>
        </p:nvSpPr>
        <p:spPr bwMode="auto">
          <a:xfrm>
            <a:off x="5943600" y="4343400"/>
            <a:ext cx="1219200" cy="609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Moved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“Transfer Size”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Bursts?</a:t>
            </a:r>
          </a:p>
        </p:txBody>
      </p:sp>
      <p:sp>
        <p:nvSpPr>
          <p:cNvPr id="311324" name="Line 28"/>
          <p:cNvSpPr>
            <a:spLocks noChangeShapeType="1"/>
          </p:cNvSpPr>
          <p:nvPr/>
        </p:nvSpPr>
        <p:spPr bwMode="auto">
          <a:xfrm>
            <a:off x="6553200" y="3200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25" name="Line 29"/>
          <p:cNvSpPr>
            <a:spLocks noChangeShapeType="1"/>
          </p:cNvSpPr>
          <p:nvPr/>
        </p:nvSpPr>
        <p:spPr bwMode="auto">
          <a:xfrm>
            <a:off x="6553200" y="4038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26" name="Line 30"/>
          <p:cNvSpPr>
            <a:spLocks noChangeShapeType="1"/>
          </p:cNvSpPr>
          <p:nvPr/>
        </p:nvSpPr>
        <p:spPr bwMode="auto">
          <a:xfrm>
            <a:off x="6553200" y="4953000"/>
            <a:ext cx="0" cy="53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27" name="Line 31"/>
          <p:cNvSpPr>
            <a:spLocks noChangeShapeType="1"/>
          </p:cNvSpPr>
          <p:nvPr/>
        </p:nvSpPr>
        <p:spPr bwMode="auto">
          <a:xfrm>
            <a:off x="6553200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28" name="Line 32"/>
          <p:cNvSpPr>
            <a:spLocks noChangeShapeType="1"/>
          </p:cNvSpPr>
          <p:nvPr/>
        </p:nvSpPr>
        <p:spPr bwMode="auto">
          <a:xfrm>
            <a:off x="71628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29" name="Line 33"/>
          <p:cNvSpPr>
            <a:spLocks noChangeShapeType="1"/>
          </p:cNvSpPr>
          <p:nvPr/>
        </p:nvSpPr>
        <p:spPr bwMode="auto">
          <a:xfrm>
            <a:off x="7162800" y="4648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30" name="Line 34"/>
          <p:cNvSpPr>
            <a:spLocks noChangeShapeType="1"/>
          </p:cNvSpPr>
          <p:nvPr/>
        </p:nvSpPr>
        <p:spPr bwMode="auto">
          <a:xfrm>
            <a:off x="8382000" y="4648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31" name="Line 35"/>
          <p:cNvSpPr>
            <a:spLocks noChangeShapeType="1"/>
          </p:cNvSpPr>
          <p:nvPr/>
        </p:nvSpPr>
        <p:spPr bwMode="auto">
          <a:xfrm flipV="1">
            <a:off x="8610600" y="3124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32" name="Line 36"/>
          <p:cNvSpPr>
            <a:spLocks noChangeShapeType="1"/>
          </p:cNvSpPr>
          <p:nvPr/>
        </p:nvSpPr>
        <p:spPr bwMode="auto">
          <a:xfrm flipH="1">
            <a:off x="7162800" y="31242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33" name="Line 37"/>
          <p:cNvSpPr>
            <a:spLocks noChangeShapeType="1"/>
          </p:cNvSpPr>
          <p:nvPr/>
        </p:nvSpPr>
        <p:spPr bwMode="auto">
          <a:xfrm>
            <a:off x="83820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34" name="Text Box 38"/>
          <p:cNvSpPr txBox="1">
            <a:spLocks noChangeArrowheads="1"/>
          </p:cNvSpPr>
          <p:nvPr/>
        </p:nvSpPr>
        <p:spPr bwMode="auto">
          <a:xfrm>
            <a:off x="6284913" y="4876800"/>
            <a:ext cx="26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Y</a:t>
            </a:r>
          </a:p>
        </p:txBody>
      </p:sp>
      <p:sp>
        <p:nvSpPr>
          <p:cNvPr id="311335" name="Text Box 39"/>
          <p:cNvSpPr txBox="1">
            <a:spLocks noChangeArrowheads="1"/>
          </p:cNvSpPr>
          <p:nvPr/>
        </p:nvSpPr>
        <p:spPr bwMode="auto">
          <a:xfrm>
            <a:off x="6284913" y="3962400"/>
            <a:ext cx="26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Y</a:t>
            </a:r>
          </a:p>
        </p:txBody>
      </p:sp>
      <p:sp>
        <p:nvSpPr>
          <p:cNvPr id="311336" name="Text Box 40"/>
          <p:cNvSpPr txBox="1">
            <a:spLocks noChangeArrowheads="1"/>
          </p:cNvSpPr>
          <p:nvPr/>
        </p:nvSpPr>
        <p:spPr bwMode="auto">
          <a:xfrm>
            <a:off x="7086600" y="3505200"/>
            <a:ext cx="27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N</a:t>
            </a:r>
          </a:p>
        </p:txBody>
      </p:sp>
      <p:sp>
        <p:nvSpPr>
          <p:cNvPr id="311337" name="Text Box 41"/>
          <p:cNvSpPr txBox="1">
            <a:spLocks noChangeArrowheads="1"/>
          </p:cNvSpPr>
          <p:nvPr/>
        </p:nvSpPr>
        <p:spPr bwMode="auto">
          <a:xfrm>
            <a:off x="7086600" y="4419600"/>
            <a:ext cx="27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N</a:t>
            </a:r>
          </a:p>
        </p:txBody>
      </p:sp>
      <p:sp>
        <p:nvSpPr>
          <p:cNvPr id="311338" name="Line 42"/>
          <p:cNvSpPr>
            <a:spLocks noChangeShapeType="1"/>
          </p:cNvSpPr>
          <p:nvPr/>
        </p:nvSpPr>
        <p:spPr bwMode="auto">
          <a:xfrm flipH="1">
            <a:off x="7162800" y="2590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39" name="Line 43"/>
          <p:cNvSpPr>
            <a:spLocks noChangeShapeType="1"/>
          </p:cNvSpPr>
          <p:nvPr/>
        </p:nvSpPr>
        <p:spPr bwMode="auto">
          <a:xfrm flipV="1">
            <a:off x="8839200" y="25908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1340" name="Rectangle 44"/>
          <p:cNvSpPr>
            <a:spLocks noChangeArrowheads="1"/>
          </p:cNvSpPr>
          <p:nvPr/>
        </p:nvSpPr>
        <p:spPr bwMode="auto">
          <a:xfrm>
            <a:off x="5943600" y="2362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Wait for event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 to start/continue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 dirty="0">
                <a:latin typeface="Arial" charset="0"/>
              </a:rPr>
              <a:t> transfer</a:t>
            </a:r>
          </a:p>
        </p:txBody>
      </p:sp>
      <p:sp>
        <p:nvSpPr>
          <p:cNvPr id="311341" name="Text Box 45"/>
          <p:cNvSpPr txBox="1">
            <a:spLocks noChangeArrowheads="1"/>
          </p:cNvSpPr>
          <p:nvPr/>
        </p:nvSpPr>
        <p:spPr bwMode="auto">
          <a:xfrm>
            <a:off x="258805" y="3371850"/>
            <a:ext cx="2078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 dirty="0">
                <a:latin typeface="Arial" charset="0"/>
              </a:rPr>
              <a:t>SRC_ADDR_SHADOW</a:t>
            </a:r>
          </a:p>
        </p:txBody>
      </p:sp>
      <p:sp>
        <p:nvSpPr>
          <p:cNvPr id="311342" name="Text Box 46"/>
          <p:cNvSpPr txBox="1">
            <a:spLocks noChangeArrowheads="1"/>
          </p:cNvSpPr>
          <p:nvPr/>
        </p:nvSpPr>
        <p:spPr bwMode="auto">
          <a:xfrm>
            <a:off x="719180" y="29908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 dirty="0">
                <a:latin typeface="Arial" charset="0"/>
              </a:rPr>
              <a:t>SRC_ADDR</a:t>
            </a:r>
          </a:p>
        </p:txBody>
      </p:sp>
      <p:sp>
        <p:nvSpPr>
          <p:cNvPr id="311343" name="Text Box 47"/>
          <p:cNvSpPr txBox="1">
            <a:spLocks noChangeArrowheads="1"/>
          </p:cNvSpPr>
          <p:nvPr/>
        </p:nvSpPr>
        <p:spPr bwMode="auto">
          <a:xfrm>
            <a:off x="396918" y="3600450"/>
            <a:ext cx="192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 dirty="0" smtClean="0">
                <a:latin typeface="Arial" charset="0"/>
              </a:rPr>
              <a:t>SRC_BURST_STEP</a:t>
            </a:r>
            <a:endParaRPr lang="en-US" sz="1400" b="0" dirty="0">
              <a:latin typeface="Arial" charset="0"/>
            </a:endParaRPr>
          </a:p>
        </p:txBody>
      </p:sp>
      <p:sp>
        <p:nvSpPr>
          <p:cNvPr id="311344" name="Text Box 48"/>
          <p:cNvSpPr txBox="1">
            <a:spLocks noChangeArrowheads="1"/>
          </p:cNvSpPr>
          <p:nvPr/>
        </p:nvSpPr>
        <p:spPr bwMode="auto">
          <a:xfrm>
            <a:off x="69893" y="3810000"/>
            <a:ext cx="2249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 dirty="0" smtClean="0">
                <a:latin typeface="Arial" charset="0"/>
              </a:rPr>
              <a:t>SRC_TRANSFER_STEP</a:t>
            </a:r>
            <a:endParaRPr lang="en-US" sz="1400" b="0" dirty="0">
              <a:latin typeface="Arial" charset="0"/>
            </a:endParaRPr>
          </a:p>
        </p:txBody>
      </p:sp>
      <p:sp>
        <p:nvSpPr>
          <p:cNvPr id="311345" name="Text Box 49"/>
          <p:cNvSpPr txBox="1">
            <a:spLocks noChangeArrowheads="1"/>
          </p:cNvSpPr>
          <p:nvPr/>
        </p:nvSpPr>
        <p:spPr bwMode="auto">
          <a:xfrm>
            <a:off x="698543" y="16954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 dirty="0">
                <a:latin typeface="Arial" charset="0"/>
              </a:rPr>
              <a:t>BURST_SIZE*</a:t>
            </a:r>
          </a:p>
        </p:txBody>
      </p:sp>
      <p:sp>
        <p:nvSpPr>
          <p:cNvPr id="311346" name="Text Box 50"/>
          <p:cNvSpPr txBox="1">
            <a:spLocks noChangeArrowheads="1"/>
          </p:cNvSpPr>
          <p:nvPr/>
        </p:nvSpPr>
        <p:spPr bwMode="auto">
          <a:xfrm>
            <a:off x="317543" y="19050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 dirty="0">
                <a:latin typeface="Arial" charset="0"/>
              </a:rPr>
              <a:t>TRANSFER_SIZE*</a:t>
            </a:r>
          </a:p>
        </p:txBody>
      </p:sp>
      <p:sp>
        <p:nvSpPr>
          <p:cNvPr id="311347" name="Text Box 51"/>
          <p:cNvSpPr txBox="1">
            <a:spLocks noChangeArrowheads="1"/>
          </p:cNvSpPr>
          <p:nvPr/>
        </p:nvSpPr>
        <p:spPr bwMode="auto">
          <a:xfrm>
            <a:off x="4065630" y="276225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 dirty="0" err="1">
                <a:latin typeface="Arial" charset="0"/>
              </a:rPr>
              <a:t>Addr</a:t>
            </a:r>
            <a:endParaRPr lang="en-US" sz="1400" b="0" dirty="0">
              <a:latin typeface="Arial" charset="0"/>
            </a:endParaRPr>
          </a:p>
        </p:txBody>
      </p:sp>
      <p:sp>
        <p:nvSpPr>
          <p:cNvPr id="311348" name="Text Box 52"/>
          <p:cNvSpPr txBox="1">
            <a:spLocks noChangeArrowheads="1"/>
          </p:cNvSpPr>
          <p:nvPr/>
        </p:nvSpPr>
        <p:spPr bwMode="auto">
          <a:xfrm>
            <a:off x="4751430" y="276225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Value</a:t>
            </a:r>
          </a:p>
        </p:txBody>
      </p:sp>
      <p:sp>
        <p:nvSpPr>
          <p:cNvPr id="311349" name="Rectangle 53"/>
          <p:cNvSpPr>
            <a:spLocks noChangeArrowheads="1"/>
          </p:cNvSpPr>
          <p:nvPr/>
        </p:nvSpPr>
        <p:spPr bwMode="auto">
          <a:xfrm>
            <a:off x="4751430" y="306705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0x1111</a:t>
            </a:r>
          </a:p>
        </p:txBody>
      </p:sp>
      <p:sp>
        <p:nvSpPr>
          <p:cNvPr id="311350" name="Rectangle 54"/>
          <p:cNvSpPr>
            <a:spLocks noChangeArrowheads="1"/>
          </p:cNvSpPr>
          <p:nvPr/>
        </p:nvSpPr>
        <p:spPr bwMode="auto">
          <a:xfrm>
            <a:off x="4065630" y="30670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0xF000</a:t>
            </a:r>
          </a:p>
        </p:txBody>
      </p:sp>
      <p:sp>
        <p:nvSpPr>
          <p:cNvPr id="311351" name="Rectangle 55"/>
          <p:cNvSpPr>
            <a:spLocks noChangeArrowheads="1"/>
          </p:cNvSpPr>
          <p:nvPr/>
        </p:nvSpPr>
        <p:spPr bwMode="auto">
          <a:xfrm>
            <a:off x="4751430" y="329565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0x2222</a:t>
            </a:r>
          </a:p>
        </p:txBody>
      </p:sp>
      <p:sp>
        <p:nvSpPr>
          <p:cNvPr id="311352" name="Rectangle 56"/>
          <p:cNvSpPr>
            <a:spLocks noChangeArrowheads="1"/>
          </p:cNvSpPr>
          <p:nvPr/>
        </p:nvSpPr>
        <p:spPr bwMode="auto">
          <a:xfrm>
            <a:off x="4065630" y="32956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0xF001</a:t>
            </a:r>
          </a:p>
        </p:txBody>
      </p:sp>
      <p:sp>
        <p:nvSpPr>
          <p:cNvPr id="311353" name="Rectangle 57"/>
          <p:cNvSpPr>
            <a:spLocks noChangeArrowheads="1"/>
          </p:cNvSpPr>
          <p:nvPr/>
        </p:nvSpPr>
        <p:spPr bwMode="auto">
          <a:xfrm>
            <a:off x="4751430" y="352425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0x3333</a:t>
            </a:r>
          </a:p>
        </p:txBody>
      </p:sp>
      <p:sp>
        <p:nvSpPr>
          <p:cNvPr id="311354" name="Rectangle 58"/>
          <p:cNvSpPr>
            <a:spLocks noChangeArrowheads="1"/>
          </p:cNvSpPr>
          <p:nvPr/>
        </p:nvSpPr>
        <p:spPr bwMode="auto">
          <a:xfrm>
            <a:off x="4065630" y="35242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0xF002</a:t>
            </a:r>
          </a:p>
        </p:txBody>
      </p:sp>
      <p:sp>
        <p:nvSpPr>
          <p:cNvPr id="311355" name="Rectangle 59"/>
          <p:cNvSpPr>
            <a:spLocks noChangeArrowheads="1"/>
          </p:cNvSpPr>
          <p:nvPr/>
        </p:nvSpPr>
        <p:spPr bwMode="auto">
          <a:xfrm>
            <a:off x="4751430" y="375285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0x4444</a:t>
            </a:r>
          </a:p>
        </p:txBody>
      </p:sp>
      <p:sp>
        <p:nvSpPr>
          <p:cNvPr id="311356" name="Rectangle 60"/>
          <p:cNvSpPr>
            <a:spLocks noChangeArrowheads="1"/>
          </p:cNvSpPr>
          <p:nvPr/>
        </p:nvSpPr>
        <p:spPr bwMode="auto">
          <a:xfrm>
            <a:off x="4065630" y="37528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0xF003</a:t>
            </a:r>
          </a:p>
        </p:txBody>
      </p:sp>
      <p:sp>
        <p:nvSpPr>
          <p:cNvPr id="311357" name="Text Box 61"/>
          <p:cNvSpPr txBox="1">
            <a:spLocks noChangeArrowheads="1"/>
          </p:cNvSpPr>
          <p:nvPr/>
        </p:nvSpPr>
        <p:spPr bwMode="auto">
          <a:xfrm>
            <a:off x="1174793" y="268605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800" u="sng">
                <a:latin typeface="Arial" charset="0"/>
              </a:rPr>
              <a:t>Source Registers</a:t>
            </a:r>
          </a:p>
        </p:txBody>
      </p:sp>
      <p:sp>
        <p:nvSpPr>
          <p:cNvPr id="311359" name="Rectangle 63"/>
          <p:cNvSpPr>
            <a:spLocks noChangeArrowheads="1"/>
          </p:cNvSpPr>
          <p:nvPr/>
        </p:nvSpPr>
        <p:spPr bwMode="auto">
          <a:xfrm>
            <a:off x="2393993" y="3644900"/>
            <a:ext cx="1143000" cy="184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0x0001</a:t>
            </a:r>
          </a:p>
        </p:txBody>
      </p:sp>
      <p:sp>
        <p:nvSpPr>
          <p:cNvPr id="311360" name="Rectangle 64"/>
          <p:cNvSpPr>
            <a:spLocks noChangeArrowheads="1"/>
          </p:cNvSpPr>
          <p:nvPr/>
        </p:nvSpPr>
        <p:spPr bwMode="auto">
          <a:xfrm>
            <a:off x="2393993" y="3873500"/>
            <a:ext cx="1143000" cy="184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0x0001</a:t>
            </a:r>
          </a:p>
        </p:txBody>
      </p:sp>
      <p:sp>
        <p:nvSpPr>
          <p:cNvPr id="311361" name="Rectangle 65"/>
          <p:cNvSpPr>
            <a:spLocks noChangeArrowheads="1"/>
          </p:cNvSpPr>
          <p:nvPr/>
        </p:nvSpPr>
        <p:spPr bwMode="auto">
          <a:xfrm>
            <a:off x="2393993" y="1739900"/>
            <a:ext cx="1143000" cy="184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0x0001</a:t>
            </a:r>
          </a:p>
        </p:txBody>
      </p:sp>
      <p:sp>
        <p:nvSpPr>
          <p:cNvPr id="311362" name="Rectangle 66"/>
          <p:cNvSpPr>
            <a:spLocks noChangeArrowheads="1"/>
          </p:cNvSpPr>
          <p:nvPr/>
        </p:nvSpPr>
        <p:spPr bwMode="auto">
          <a:xfrm>
            <a:off x="2393993" y="1968500"/>
            <a:ext cx="1143000" cy="184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0x0001</a:t>
            </a:r>
          </a:p>
        </p:txBody>
      </p:sp>
      <p:sp>
        <p:nvSpPr>
          <p:cNvPr id="311363" name="Text Box 67"/>
          <p:cNvSpPr txBox="1">
            <a:spLocks noChangeArrowheads="1"/>
          </p:cNvSpPr>
          <p:nvPr/>
        </p:nvSpPr>
        <p:spPr bwMode="auto">
          <a:xfrm>
            <a:off x="279443" y="51244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DST_ADDR_SHADOW</a:t>
            </a:r>
          </a:p>
        </p:txBody>
      </p:sp>
      <p:sp>
        <p:nvSpPr>
          <p:cNvPr id="311364" name="Text Box 68"/>
          <p:cNvSpPr txBox="1">
            <a:spLocks noChangeArrowheads="1"/>
          </p:cNvSpPr>
          <p:nvPr/>
        </p:nvSpPr>
        <p:spPr bwMode="auto">
          <a:xfrm>
            <a:off x="736643" y="474345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DST_ADDR</a:t>
            </a:r>
          </a:p>
        </p:txBody>
      </p:sp>
      <p:sp>
        <p:nvSpPr>
          <p:cNvPr id="311365" name="Text Box 69"/>
          <p:cNvSpPr txBox="1">
            <a:spLocks noChangeArrowheads="1"/>
          </p:cNvSpPr>
          <p:nvPr/>
        </p:nvSpPr>
        <p:spPr bwMode="auto">
          <a:xfrm>
            <a:off x="396918" y="5353050"/>
            <a:ext cx="1939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DST_BURST_STEP</a:t>
            </a:r>
          </a:p>
        </p:txBody>
      </p:sp>
      <p:sp>
        <p:nvSpPr>
          <p:cNvPr id="311366" name="Text Box 70"/>
          <p:cNvSpPr txBox="1">
            <a:spLocks noChangeArrowheads="1"/>
          </p:cNvSpPr>
          <p:nvPr/>
        </p:nvSpPr>
        <p:spPr bwMode="auto">
          <a:xfrm>
            <a:off x="69892" y="5562600"/>
            <a:ext cx="226695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DST_TRANSFER_STEP</a:t>
            </a:r>
          </a:p>
        </p:txBody>
      </p:sp>
      <p:sp>
        <p:nvSpPr>
          <p:cNvPr id="311367" name="Text Box 71"/>
          <p:cNvSpPr txBox="1">
            <a:spLocks noChangeArrowheads="1"/>
          </p:cNvSpPr>
          <p:nvPr/>
        </p:nvSpPr>
        <p:spPr bwMode="auto">
          <a:xfrm>
            <a:off x="4065630" y="451485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Addr</a:t>
            </a:r>
          </a:p>
        </p:txBody>
      </p:sp>
      <p:sp>
        <p:nvSpPr>
          <p:cNvPr id="311368" name="Text Box 72"/>
          <p:cNvSpPr txBox="1">
            <a:spLocks noChangeArrowheads="1"/>
          </p:cNvSpPr>
          <p:nvPr/>
        </p:nvSpPr>
        <p:spPr bwMode="auto">
          <a:xfrm>
            <a:off x="4751430" y="451485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Value</a:t>
            </a:r>
          </a:p>
        </p:txBody>
      </p:sp>
      <p:sp>
        <p:nvSpPr>
          <p:cNvPr id="311370" name="Rectangle 74"/>
          <p:cNvSpPr>
            <a:spLocks noChangeArrowheads="1"/>
          </p:cNvSpPr>
          <p:nvPr/>
        </p:nvSpPr>
        <p:spPr bwMode="auto">
          <a:xfrm>
            <a:off x="4065630" y="48196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0x4000</a:t>
            </a:r>
          </a:p>
        </p:txBody>
      </p:sp>
      <p:sp>
        <p:nvSpPr>
          <p:cNvPr id="311372" name="Rectangle 76"/>
          <p:cNvSpPr>
            <a:spLocks noChangeArrowheads="1"/>
          </p:cNvSpPr>
          <p:nvPr/>
        </p:nvSpPr>
        <p:spPr bwMode="auto">
          <a:xfrm>
            <a:off x="4065630" y="50482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0x4001</a:t>
            </a:r>
          </a:p>
        </p:txBody>
      </p:sp>
      <p:sp>
        <p:nvSpPr>
          <p:cNvPr id="311374" name="Rectangle 78"/>
          <p:cNvSpPr>
            <a:spLocks noChangeArrowheads="1"/>
          </p:cNvSpPr>
          <p:nvPr/>
        </p:nvSpPr>
        <p:spPr bwMode="auto">
          <a:xfrm>
            <a:off x="4065630" y="52768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0x4002</a:t>
            </a:r>
          </a:p>
        </p:txBody>
      </p:sp>
      <p:sp>
        <p:nvSpPr>
          <p:cNvPr id="311376" name="Rectangle 80"/>
          <p:cNvSpPr>
            <a:spLocks noChangeArrowheads="1"/>
          </p:cNvSpPr>
          <p:nvPr/>
        </p:nvSpPr>
        <p:spPr bwMode="auto">
          <a:xfrm>
            <a:off x="4065630" y="55054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0x4003</a:t>
            </a:r>
          </a:p>
        </p:txBody>
      </p:sp>
      <p:sp>
        <p:nvSpPr>
          <p:cNvPr id="311377" name="Text Box 81"/>
          <p:cNvSpPr txBox="1">
            <a:spLocks noChangeArrowheads="1"/>
          </p:cNvSpPr>
          <p:nvPr/>
        </p:nvSpPr>
        <p:spPr bwMode="auto">
          <a:xfrm>
            <a:off x="1174793" y="443865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800" u="sng">
                <a:latin typeface="Arial" charset="0"/>
              </a:rPr>
              <a:t>Destination Registers</a:t>
            </a:r>
          </a:p>
        </p:txBody>
      </p:sp>
      <p:sp>
        <p:nvSpPr>
          <p:cNvPr id="311378" name="Rectangle 82"/>
          <p:cNvSpPr>
            <a:spLocks noChangeArrowheads="1"/>
          </p:cNvSpPr>
          <p:nvPr/>
        </p:nvSpPr>
        <p:spPr bwMode="auto">
          <a:xfrm>
            <a:off x="2393993" y="5168900"/>
            <a:ext cx="1143000" cy="184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0x00004000</a:t>
            </a:r>
          </a:p>
        </p:txBody>
      </p:sp>
      <p:sp>
        <p:nvSpPr>
          <p:cNvPr id="311379" name="Rectangle 83"/>
          <p:cNvSpPr>
            <a:spLocks noChangeArrowheads="1"/>
          </p:cNvSpPr>
          <p:nvPr/>
        </p:nvSpPr>
        <p:spPr bwMode="auto">
          <a:xfrm>
            <a:off x="2393993" y="5397500"/>
            <a:ext cx="1143000" cy="184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0x0001</a:t>
            </a:r>
          </a:p>
        </p:txBody>
      </p:sp>
      <p:sp>
        <p:nvSpPr>
          <p:cNvPr id="311380" name="Rectangle 84"/>
          <p:cNvSpPr>
            <a:spLocks noChangeArrowheads="1"/>
          </p:cNvSpPr>
          <p:nvPr/>
        </p:nvSpPr>
        <p:spPr bwMode="auto">
          <a:xfrm>
            <a:off x="2393993" y="5626100"/>
            <a:ext cx="1143000" cy="184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0x0001</a:t>
            </a:r>
          </a:p>
        </p:txBody>
      </p:sp>
      <p:sp>
        <p:nvSpPr>
          <p:cNvPr id="311381" name="Text Box 85"/>
          <p:cNvSpPr txBox="1">
            <a:spLocks noChangeArrowheads="1"/>
          </p:cNvSpPr>
          <p:nvPr/>
        </p:nvSpPr>
        <p:spPr bwMode="auto">
          <a:xfrm>
            <a:off x="3689393" y="1668463"/>
            <a:ext cx="15621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2 words/burst</a:t>
            </a:r>
          </a:p>
        </p:txBody>
      </p:sp>
      <p:sp>
        <p:nvSpPr>
          <p:cNvPr id="311382" name="Text Box 86"/>
          <p:cNvSpPr txBox="1">
            <a:spLocks noChangeArrowheads="1"/>
          </p:cNvSpPr>
          <p:nvPr/>
        </p:nvSpPr>
        <p:spPr bwMode="auto">
          <a:xfrm>
            <a:off x="3689393" y="1905000"/>
            <a:ext cx="1516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b="0">
                <a:latin typeface="Arial" charset="0"/>
              </a:rPr>
              <a:t>2 bursts/transfer</a:t>
            </a:r>
          </a:p>
        </p:txBody>
      </p:sp>
      <p:sp>
        <p:nvSpPr>
          <p:cNvPr id="311383" name="Text Box 87"/>
          <p:cNvSpPr txBox="1">
            <a:spLocks noChangeArrowheads="1"/>
          </p:cNvSpPr>
          <p:nvPr/>
        </p:nvSpPr>
        <p:spPr bwMode="auto">
          <a:xfrm>
            <a:off x="565193" y="2305050"/>
            <a:ext cx="2301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* Size registers are N-1</a:t>
            </a:r>
          </a:p>
        </p:txBody>
      </p:sp>
      <p:sp>
        <p:nvSpPr>
          <p:cNvPr id="311384" name="Rectangle 88"/>
          <p:cNvSpPr>
            <a:spLocks noChangeArrowheads="1"/>
          </p:cNvSpPr>
          <p:nvPr/>
        </p:nvSpPr>
        <p:spPr bwMode="auto">
          <a:xfrm>
            <a:off x="121919" y="1619250"/>
            <a:ext cx="3567474" cy="685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85" name="Rectangle 89"/>
          <p:cNvSpPr>
            <a:spLocks noChangeArrowheads="1"/>
          </p:cNvSpPr>
          <p:nvPr/>
        </p:nvSpPr>
        <p:spPr bwMode="auto">
          <a:xfrm>
            <a:off x="121919" y="3324225"/>
            <a:ext cx="3567473" cy="838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86" name="Rectangle 90"/>
          <p:cNvSpPr>
            <a:spLocks noChangeArrowheads="1"/>
          </p:cNvSpPr>
          <p:nvPr/>
        </p:nvSpPr>
        <p:spPr bwMode="auto">
          <a:xfrm>
            <a:off x="121920" y="5057775"/>
            <a:ext cx="3567473" cy="838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87" name="Rectangle 91"/>
          <p:cNvSpPr>
            <a:spLocks noChangeArrowheads="1"/>
          </p:cNvSpPr>
          <p:nvPr/>
        </p:nvSpPr>
        <p:spPr bwMode="auto">
          <a:xfrm>
            <a:off x="685800" y="823913"/>
            <a:ext cx="77454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000" i="1" u="sng" dirty="0">
                <a:latin typeface="Arial" charset="0"/>
              </a:rPr>
              <a:t>Objective</a:t>
            </a:r>
            <a:r>
              <a:rPr lang="en-US" sz="2000" i="1" dirty="0">
                <a:latin typeface="Arial" charset="0"/>
              </a:rPr>
              <a:t>: Move 4 words from </a:t>
            </a:r>
            <a:r>
              <a:rPr lang="en-US" sz="2000" i="1" dirty="0" smtClean="0">
                <a:latin typeface="Arial" charset="0"/>
              </a:rPr>
              <a:t>memory location 0xF000 to memory location 0x4000 </a:t>
            </a:r>
            <a:r>
              <a:rPr lang="en-US" sz="2000" i="1" dirty="0">
                <a:latin typeface="Arial" charset="0"/>
              </a:rPr>
              <a:t>and interrupt CPU at end of transfer</a:t>
            </a:r>
          </a:p>
        </p:txBody>
      </p:sp>
      <p:sp>
        <p:nvSpPr>
          <p:cNvPr id="311388" name="Rectangle 92"/>
          <p:cNvSpPr>
            <a:spLocks noChangeArrowheads="1"/>
          </p:cNvSpPr>
          <p:nvPr/>
        </p:nvSpPr>
        <p:spPr bwMode="auto">
          <a:xfrm>
            <a:off x="5949950" y="1887538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000" b="0">
                <a:latin typeface="Arial" charset="0"/>
              </a:rPr>
              <a:t>Start Transfer</a:t>
            </a:r>
          </a:p>
        </p:txBody>
      </p:sp>
      <p:sp>
        <p:nvSpPr>
          <p:cNvPr id="311389" name="Line 93"/>
          <p:cNvSpPr>
            <a:spLocks noChangeShapeType="1"/>
          </p:cNvSpPr>
          <p:nvPr/>
        </p:nvSpPr>
        <p:spPr bwMode="auto">
          <a:xfrm>
            <a:off x="6548438" y="20447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92" name="Text Box 96"/>
          <p:cNvSpPr txBox="1">
            <a:spLocks noChangeArrowheads="1"/>
          </p:cNvSpPr>
          <p:nvPr/>
        </p:nvSpPr>
        <p:spPr bwMode="auto">
          <a:xfrm>
            <a:off x="260350" y="6259513"/>
            <a:ext cx="8594725" cy="431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76263" indent="-576263"/>
            <a:r>
              <a:rPr lang="en-US" sz="1400" b="0" i="1">
                <a:latin typeface="Arial" charset="0"/>
              </a:rPr>
              <a:t>Note: This example could also have been done using 1 word/burst and 4 bursts/transfer, or 4 words/burst and 1 burst/transfer.  This would affect Round-Robin progression, but not interrupts.</a:t>
            </a:r>
          </a:p>
        </p:txBody>
      </p:sp>
      <p:grpSp>
        <p:nvGrpSpPr>
          <p:cNvPr id="311402" name="Group 106"/>
          <p:cNvGrpSpPr>
            <a:grpSpLocks/>
          </p:cNvGrpSpPr>
          <p:nvPr/>
        </p:nvGrpSpPr>
        <p:grpSpPr bwMode="auto">
          <a:xfrm>
            <a:off x="6550025" y="5149850"/>
            <a:ext cx="2151063" cy="238125"/>
            <a:chOff x="4126" y="3244"/>
            <a:chExt cx="1355" cy="150"/>
          </a:xfrm>
        </p:grpSpPr>
        <p:sp>
          <p:nvSpPr>
            <p:cNvPr id="311400" name="Text Box 104"/>
            <p:cNvSpPr txBox="1">
              <a:spLocks noChangeArrowheads="1"/>
            </p:cNvSpPr>
            <p:nvPr/>
          </p:nvSpPr>
          <p:spPr bwMode="auto">
            <a:xfrm>
              <a:off x="4670" y="3244"/>
              <a:ext cx="811" cy="1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charset="0"/>
                </a:rPr>
                <a:t>Interrupt to PIE</a:t>
              </a:r>
            </a:p>
          </p:txBody>
        </p:sp>
        <p:sp>
          <p:nvSpPr>
            <p:cNvPr id="311401" name="Line 105"/>
            <p:cNvSpPr>
              <a:spLocks noChangeShapeType="1"/>
            </p:cNvSpPr>
            <p:nvPr/>
          </p:nvSpPr>
          <p:spPr bwMode="auto">
            <a:xfrm>
              <a:off x="4126" y="3315"/>
              <a:ext cx="5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11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11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13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11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11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113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11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311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1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311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31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75" grpId="0" animBg="1"/>
      <p:bldP spid="311303" grpId="0" animBg="1"/>
      <p:bldP spid="311304" grpId="0" animBg="1"/>
      <p:bldP spid="311305" grpId="0" animBg="1"/>
      <p:bldP spid="311306" grpId="0" animBg="1"/>
      <p:bldP spid="311310" grpId="0" animBg="1"/>
      <p:bldP spid="311311" grpId="0" animBg="1"/>
      <p:bldP spid="311312" grpId="0" animBg="1"/>
      <p:bldP spid="311313" grpId="0" animBg="1"/>
      <p:bldP spid="311373" grpId="0" animBg="1"/>
      <p:bldP spid="311371" grpId="0" animBg="1"/>
      <p:bldP spid="311369" grpId="0" animBg="1"/>
      <p:bldP spid="311318" grpId="0" animBg="1"/>
      <p:bldP spid="311318" grpId="1" animBg="1"/>
      <p:bldP spid="311319" grpId="0" animBg="1"/>
      <p:bldP spid="311321" grpId="0" animBg="1"/>
      <p:bldP spid="311322" grpId="0" animBg="1"/>
      <p:bldP spid="311322" grpId="1" animBg="1"/>
      <p:bldP spid="311323" grpId="0" animBg="1"/>
      <p:bldP spid="311340" grpId="0" animBg="1"/>
      <p:bldP spid="31134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12058</TotalTime>
  <Pages>46</Pages>
  <Words>1655</Words>
  <Application>Microsoft Office PowerPoint</Application>
  <PresentationFormat>On-screen Show (4:3)</PresentationFormat>
  <Paragraphs>596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ttoTheme</vt:lpstr>
      <vt:lpstr>Direct Memory Access Controller</vt:lpstr>
      <vt:lpstr>Module Objectives</vt:lpstr>
      <vt:lpstr>DMA Triggers, Sources, and Destinations</vt:lpstr>
      <vt:lpstr>DMA Definitions</vt:lpstr>
      <vt:lpstr>Simplified State Machine Operation</vt:lpstr>
      <vt:lpstr>Basic Address Control Registers</vt:lpstr>
      <vt:lpstr>Simplified State Machine Example</vt:lpstr>
      <vt:lpstr>DMA Interrupts</vt:lpstr>
      <vt:lpstr>Simple Example</vt:lpstr>
      <vt:lpstr>Data Binning Example</vt:lpstr>
      <vt:lpstr>Data Binning Example Register Setup</vt:lpstr>
      <vt:lpstr>Ping-Pong Buffer Example</vt:lpstr>
      <vt:lpstr>Ping-Pong Example Register Setup</vt:lpstr>
      <vt:lpstr>Channel Priority Modes</vt:lpstr>
      <vt:lpstr>Priority Modes and the State Machine</vt:lpstr>
      <vt:lpstr>DMA Throughput</vt:lpstr>
      <vt:lpstr>DMA vs. CPU Access Arbitration</vt:lpstr>
      <vt:lpstr>DMA Driverlib Functions</vt:lpstr>
      <vt:lpstr>Peripheral Interrupt Trigger Sources</vt:lpstr>
      <vt:lpstr>DMA Driverlib Functions</vt:lpstr>
      <vt:lpstr>Lab 8: Servicing the ADC with DMA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Memory Access Controller</dc:title>
  <dc:subject>C2000</dc:subject>
  <dc:creator>TTO</dc:creator>
  <cp:keywords>9</cp:keywords>
  <cp:lastModifiedBy>Schachter, Ken</cp:lastModifiedBy>
  <cp:revision>1391</cp:revision>
  <cp:lastPrinted>1998-06-11T00:11:46Z</cp:lastPrinted>
  <dcterms:created xsi:type="dcterms:W3CDTF">1996-11-07T12:22:24Z</dcterms:created>
  <dcterms:modified xsi:type="dcterms:W3CDTF">2019-06-21T18:30:00Z</dcterms:modified>
</cp:coreProperties>
</file>