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9" r:id="rId1"/>
  </p:sldMasterIdLst>
  <p:notesMasterIdLst>
    <p:notesMasterId r:id="rId29"/>
  </p:notesMasterIdLst>
  <p:handoutMasterIdLst>
    <p:handoutMasterId r:id="rId30"/>
  </p:handoutMasterIdLst>
  <p:sldIdLst>
    <p:sldId id="378" r:id="rId2"/>
    <p:sldId id="382" r:id="rId3"/>
    <p:sldId id="413" r:id="rId4"/>
    <p:sldId id="414" r:id="rId5"/>
    <p:sldId id="415" r:id="rId6"/>
    <p:sldId id="445" r:id="rId7"/>
    <p:sldId id="470" r:id="rId8"/>
    <p:sldId id="477" r:id="rId9"/>
    <p:sldId id="474" r:id="rId10"/>
    <p:sldId id="442" r:id="rId11"/>
    <p:sldId id="473" r:id="rId12"/>
    <p:sldId id="471" r:id="rId13"/>
    <p:sldId id="472" r:id="rId14"/>
    <p:sldId id="476" r:id="rId15"/>
    <p:sldId id="479" r:id="rId16"/>
    <p:sldId id="446" r:id="rId17"/>
    <p:sldId id="447" r:id="rId18"/>
    <p:sldId id="462" r:id="rId19"/>
    <p:sldId id="467" r:id="rId20"/>
    <p:sldId id="468" r:id="rId21"/>
    <p:sldId id="453" r:id="rId22"/>
    <p:sldId id="456" r:id="rId23"/>
    <p:sldId id="450" r:id="rId24"/>
    <p:sldId id="460" r:id="rId25"/>
    <p:sldId id="432" r:id="rId26"/>
    <p:sldId id="434" r:id="rId27"/>
    <p:sldId id="408" r:id="rId2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FF99"/>
    <a:srgbClr val="FF5008"/>
    <a:srgbClr val="CECECE"/>
    <a:srgbClr val="EAEC5E"/>
    <a:srgbClr val="FC0128"/>
    <a:srgbClr val="51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1069" autoAdjust="0"/>
  </p:normalViewPr>
  <p:slideViewPr>
    <p:cSldViewPr>
      <p:cViewPr varScale="1">
        <p:scale>
          <a:sx n="90" d="100"/>
          <a:sy n="90" d="100"/>
        </p:scale>
        <p:origin x="-121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821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750689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8800"/>
            <a:ext cx="5029200" cy="40640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en-US" dirty="0"/>
          </a:p>
        </p:txBody>
      </p:sp>
      <p:sp>
        <p:nvSpPr>
          <p:cNvPr id="19968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712788"/>
            <a:ext cx="4568825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  <p:pic>
        <p:nvPicPr>
          <p:cNvPr id="9" name="Picture 8" descr="ti_pptbar_red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486" y="6300256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dirty="0"/>
              <a:t>Control Law Accelerator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620000" cy="1068388"/>
          </a:xfrm>
        </p:spPr>
        <p:txBody>
          <a:bodyPr>
            <a:normAutofit/>
          </a:bodyPr>
          <a:lstStyle/>
          <a:p>
            <a:r>
              <a:rPr lang="en-US" dirty="0"/>
              <a:t>Module </a:t>
            </a:r>
            <a:r>
              <a:rPr lang="en-US" dirty="0" smtClean="0"/>
              <a:t>9</a:t>
            </a:r>
            <a:endParaRPr lang="en-US" dirty="0"/>
          </a:p>
          <a:p>
            <a:r>
              <a:rPr lang="en-US" dirty="0"/>
              <a:t>C2000™ Microcontroller Workshop</a:t>
            </a:r>
          </a:p>
        </p:txBody>
      </p:sp>
      <p:sp>
        <p:nvSpPr>
          <p:cNvPr id="13" name="copyright"/>
          <p:cNvSpPr>
            <a:spLocks noChangeArrowheads="1"/>
          </p:cNvSpPr>
          <p:nvPr/>
        </p:nvSpPr>
        <p:spPr bwMode="auto">
          <a:xfrm>
            <a:off x="508012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Copyright © </a:t>
            </a:r>
            <a:r>
              <a:rPr lang="en-US" sz="1200" b="0" dirty="0" smtClean="0">
                <a:solidFill>
                  <a:schemeClr val="tx2"/>
                </a:solidFill>
                <a:latin typeface="Arial" charset="0"/>
              </a:rPr>
              <a:t>2019 </a:t>
            </a: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Texas Instruments. All rights reserved.</a:t>
            </a:r>
            <a:r>
              <a:rPr lang="en-US" sz="1200" b="0" dirty="0">
                <a:latin typeface="Arial" charset="0"/>
              </a:rPr>
              <a:t> </a:t>
            </a:r>
            <a:endParaRPr lang="en-US" sz="1400" b="0" dirty="0">
              <a:latin typeface="Times New Roman" pitchFamily="18" charset="0"/>
            </a:endParaRPr>
          </a:p>
        </p:txBody>
      </p:sp>
      <p:pic>
        <p:nvPicPr>
          <p:cNvPr id="14" name="Picture 13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987" y="6384027"/>
            <a:ext cx="1753366" cy="411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Triggering a Task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486523" y="587030"/>
            <a:ext cx="8171070" cy="900370"/>
          </a:xfrm>
        </p:spPr>
        <p:txBody>
          <a:bodyPr>
            <a:normAutofit lnSpcReduction="10000"/>
          </a:bodyPr>
          <a:lstStyle/>
          <a:p>
            <a:pPr>
              <a:spcBef>
                <a:spcPct val="25000"/>
              </a:spcBef>
            </a:pPr>
            <a:r>
              <a:rPr lang="en-US" sz="2800" dirty="0"/>
              <a:t>Tasks can also be started by a </a:t>
            </a:r>
            <a:r>
              <a:rPr lang="en-US" sz="2800" i="1" dirty="0"/>
              <a:t>software trigger</a:t>
            </a:r>
            <a:r>
              <a:rPr lang="en-US" sz="2800" dirty="0"/>
              <a:t> using the CPU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>
          <a:xfrm>
            <a:off x="483982" y="1645314"/>
            <a:ext cx="8173611" cy="255178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</a:pP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Method #1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Write to Interrupt Force Register (MIFRC)</a:t>
            </a:r>
          </a:p>
          <a:p>
            <a:pPr fontAlgn="auto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25000"/>
              </a:spcBef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CLA_forceTask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  <a:latin typeface="Arial" charset="0"/>
              </a:rPr>
              <a:t>base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  <a:latin typeface="Arial" charset="0"/>
              </a:rPr>
              <a:t>taskFlags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charset="0"/>
              </a:rPr>
              <a:t>);</a:t>
            </a:r>
          </a:p>
          <a:p>
            <a:pPr lvl="2">
              <a:spcBef>
                <a:spcPct val="25000"/>
              </a:spcBef>
              <a:buFont typeface="Wingdings" pitchFamily="2" charset="2"/>
              <a:buChar char="u"/>
            </a:pPr>
            <a:r>
              <a:rPr lang="en-US" sz="1800" b="0" i="1" dirty="0">
                <a:solidFill>
                  <a:srgbClr val="00B050"/>
                </a:solidFill>
                <a:latin typeface="Arial" charset="0"/>
              </a:rPr>
              <a:t>base</a:t>
            </a:r>
            <a:r>
              <a:rPr lang="en-US" sz="1800" b="0" dirty="0">
                <a:latin typeface="Arial" charset="0"/>
              </a:rPr>
              <a:t> is the CLA base address: CLA1_BASE</a:t>
            </a:r>
          </a:p>
          <a:p>
            <a:pPr lvl="2">
              <a:spcBef>
                <a:spcPct val="25000"/>
              </a:spcBef>
              <a:buFont typeface="Wingdings" pitchFamily="2" charset="2"/>
              <a:buChar char="u"/>
            </a:pPr>
            <a:r>
              <a:rPr lang="en-US" sz="1800" b="0" i="1" dirty="0" err="1">
                <a:solidFill>
                  <a:srgbClr val="00B050"/>
                </a:solidFill>
                <a:latin typeface="Arial" charset="0"/>
              </a:rPr>
              <a:t>taskFlags</a:t>
            </a:r>
            <a:r>
              <a:rPr lang="en-US" sz="1800" b="0" dirty="0">
                <a:latin typeface="Arial" charset="0"/>
              </a:rPr>
              <a:t> value is the bitwise OR of the tasks:</a:t>
            </a:r>
          </a:p>
          <a:p>
            <a:pPr marL="1371600" lvl="3" indent="0">
              <a:spcBef>
                <a:spcPct val="25000"/>
              </a:spcBef>
              <a:buNone/>
            </a:pPr>
            <a:r>
              <a:rPr lang="en-US" sz="1800" b="0" dirty="0" err="1">
                <a:latin typeface="Arial" charset="0"/>
              </a:rPr>
              <a:t>CLA_TASKFLAG_</a:t>
            </a:r>
            <a:r>
              <a:rPr lang="en-US" sz="1800" b="0" dirty="0" err="1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sz="1800" b="0" dirty="0">
                <a:latin typeface="Arial" charset="0"/>
              </a:rPr>
              <a:t>  (</a:t>
            </a:r>
            <a:r>
              <a:rPr lang="en-US" sz="1800" b="0" dirty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sz="1800" b="0" dirty="0">
                <a:latin typeface="Arial" charset="0"/>
              </a:rPr>
              <a:t> = 1 to 8) or </a:t>
            </a:r>
            <a:r>
              <a:rPr lang="en-US" sz="1800" b="0" dirty="0" smtClean="0">
                <a:latin typeface="Arial" charset="0"/>
              </a:rPr>
              <a:t>CLA_TASKFLAG_ALL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3736" name="Group 40"/>
          <p:cNvGrpSpPr>
            <a:grpSpLocks/>
          </p:cNvGrpSpPr>
          <p:nvPr/>
        </p:nvGrpSpPr>
        <p:grpSpPr bwMode="auto">
          <a:xfrm>
            <a:off x="763747" y="2118140"/>
            <a:ext cx="7632700" cy="660400"/>
            <a:chOff x="475" y="1599"/>
            <a:chExt cx="4808" cy="416"/>
          </a:xfrm>
        </p:grpSpPr>
        <p:sp>
          <p:nvSpPr>
            <p:cNvPr id="413709" name="Rectangle 13"/>
            <p:cNvSpPr>
              <a:spLocks noChangeArrowheads="1"/>
            </p:cNvSpPr>
            <p:nvPr/>
          </p:nvSpPr>
          <p:spPr bwMode="auto">
            <a:xfrm>
              <a:off x="475" y="1739"/>
              <a:ext cx="1159" cy="2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0" name="Rectangle 14"/>
            <p:cNvSpPr>
              <a:spLocks noChangeArrowheads="1"/>
            </p:cNvSpPr>
            <p:nvPr/>
          </p:nvSpPr>
          <p:spPr bwMode="auto">
            <a:xfrm>
              <a:off x="1636" y="1739"/>
              <a:ext cx="458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1" name="Rectangle 15"/>
            <p:cNvSpPr>
              <a:spLocks noChangeArrowheads="1"/>
            </p:cNvSpPr>
            <p:nvPr/>
          </p:nvSpPr>
          <p:spPr bwMode="auto">
            <a:xfrm>
              <a:off x="2087" y="1739"/>
              <a:ext cx="458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2" name="Rectangle 16"/>
            <p:cNvSpPr>
              <a:spLocks noChangeArrowheads="1"/>
            </p:cNvSpPr>
            <p:nvPr/>
          </p:nvSpPr>
          <p:spPr bwMode="auto">
            <a:xfrm>
              <a:off x="2545" y="1739"/>
              <a:ext cx="458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3" name="Rectangle 17"/>
            <p:cNvSpPr>
              <a:spLocks noChangeArrowheads="1"/>
            </p:cNvSpPr>
            <p:nvPr/>
          </p:nvSpPr>
          <p:spPr bwMode="auto">
            <a:xfrm>
              <a:off x="3002" y="1739"/>
              <a:ext cx="458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4" name="Rectangle 18"/>
            <p:cNvSpPr>
              <a:spLocks noChangeArrowheads="1"/>
            </p:cNvSpPr>
            <p:nvPr/>
          </p:nvSpPr>
          <p:spPr bwMode="auto">
            <a:xfrm>
              <a:off x="3459" y="1739"/>
              <a:ext cx="458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5" name="Rectangle 19"/>
            <p:cNvSpPr>
              <a:spLocks noChangeArrowheads="1"/>
            </p:cNvSpPr>
            <p:nvPr/>
          </p:nvSpPr>
          <p:spPr bwMode="auto">
            <a:xfrm>
              <a:off x="3917" y="1739"/>
              <a:ext cx="458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6" name="Rectangle 20"/>
            <p:cNvSpPr>
              <a:spLocks noChangeArrowheads="1"/>
            </p:cNvSpPr>
            <p:nvPr/>
          </p:nvSpPr>
          <p:spPr bwMode="auto">
            <a:xfrm>
              <a:off x="4368" y="1739"/>
              <a:ext cx="458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7" name="Rectangle 21"/>
            <p:cNvSpPr>
              <a:spLocks noChangeArrowheads="1"/>
            </p:cNvSpPr>
            <p:nvPr/>
          </p:nvSpPr>
          <p:spPr bwMode="auto">
            <a:xfrm>
              <a:off x="4825" y="1739"/>
              <a:ext cx="458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8" name="Text Box 22"/>
            <p:cNvSpPr txBox="1">
              <a:spLocks noChangeArrowheads="1"/>
            </p:cNvSpPr>
            <p:nvPr/>
          </p:nvSpPr>
          <p:spPr bwMode="auto">
            <a:xfrm>
              <a:off x="4370" y="1798"/>
              <a:ext cx="43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Arial" charset="0"/>
                </a:rPr>
                <a:t>INT2</a:t>
              </a:r>
            </a:p>
          </p:txBody>
        </p:sp>
        <p:sp>
          <p:nvSpPr>
            <p:cNvPr id="413719" name="Text Box 23"/>
            <p:cNvSpPr txBox="1">
              <a:spLocks noChangeArrowheads="1"/>
            </p:cNvSpPr>
            <p:nvPr/>
          </p:nvSpPr>
          <p:spPr bwMode="auto">
            <a:xfrm>
              <a:off x="3935" y="1798"/>
              <a:ext cx="411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Arial" charset="0"/>
                </a:rPr>
                <a:t>INT3</a:t>
              </a:r>
            </a:p>
          </p:txBody>
        </p:sp>
        <p:sp>
          <p:nvSpPr>
            <p:cNvPr id="413720" name="Text Box 24"/>
            <p:cNvSpPr txBox="1">
              <a:spLocks noChangeArrowheads="1"/>
            </p:cNvSpPr>
            <p:nvPr/>
          </p:nvSpPr>
          <p:spPr bwMode="auto">
            <a:xfrm>
              <a:off x="3475" y="1798"/>
              <a:ext cx="427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Arial" charset="0"/>
                </a:rPr>
                <a:t>INT4</a:t>
              </a:r>
            </a:p>
          </p:txBody>
        </p:sp>
        <p:sp>
          <p:nvSpPr>
            <p:cNvPr id="413721" name="Text Box 25"/>
            <p:cNvSpPr txBox="1">
              <a:spLocks noChangeArrowheads="1"/>
            </p:cNvSpPr>
            <p:nvPr/>
          </p:nvSpPr>
          <p:spPr bwMode="auto">
            <a:xfrm>
              <a:off x="3015" y="1798"/>
              <a:ext cx="43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Arial" charset="0"/>
                </a:rPr>
                <a:t>INT5</a:t>
              </a:r>
            </a:p>
          </p:txBody>
        </p:sp>
        <p:sp>
          <p:nvSpPr>
            <p:cNvPr id="413722" name="Text Box 26"/>
            <p:cNvSpPr txBox="1">
              <a:spLocks noChangeArrowheads="1"/>
            </p:cNvSpPr>
            <p:nvPr/>
          </p:nvSpPr>
          <p:spPr bwMode="auto">
            <a:xfrm>
              <a:off x="2556" y="1798"/>
              <a:ext cx="435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Arial" charset="0"/>
                </a:rPr>
                <a:t>INT6</a:t>
              </a:r>
            </a:p>
          </p:txBody>
        </p:sp>
        <p:sp>
          <p:nvSpPr>
            <p:cNvPr id="413723" name="Text Box 27"/>
            <p:cNvSpPr txBox="1">
              <a:spLocks noChangeArrowheads="1"/>
            </p:cNvSpPr>
            <p:nvPr/>
          </p:nvSpPr>
          <p:spPr bwMode="auto">
            <a:xfrm>
              <a:off x="2096" y="1798"/>
              <a:ext cx="43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Arial" charset="0"/>
                </a:rPr>
                <a:t>INT7</a:t>
              </a:r>
            </a:p>
          </p:txBody>
        </p:sp>
        <p:sp>
          <p:nvSpPr>
            <p:cNvPr id="413724" name="Text Box 28"/>
            <p:cNvSpPr txBox="1">
              <a:spLocks noChangeArrowheads="1"/>
            </p:cNvSpPr>
            <p:nvPr/>
          </p:nvSpPr>
          <p:spPr bwMode="auto">
            <a:xfrm>
              <a:off x="1636" y="1798"/>
              <a:ext cx="436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 dirty="0">
                  <a:latin typeface="Arial" charset="0"/>
                </a:rPr>
                <a:t>INT8</a:t>
              </a:r>
            </a:p>
          </p:txBody>
        </p:sp>
        <p:sp>
          <p:nvSpPr>
            <p:cNvPr id="413725" name="Text Box 29"/>
            <p:cNvSpPr txBox="1">
              <a:spLocks noChangeArrowheads="1"/>
            </p:cNvSpPr>
            <p:nvPr/>
          </p:nvSpPr>
          <p:spPr bwMode="auto">
            <a:xfrm>
              <a:off x="4839" y="1798"/>
              <a:ext cx="420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>
                  <a:latin typeface="Arial" charset="0"/>
                </a:rPr>
                <a:t>INT1</a:t>
              </a:r>
            </a:p>
          </p:txBody>
        </p:sp>
        <p:sp>
          <p:nvSpPr>
            <p:cNvPr id="413726" name="Text Box 30"/>
            <p:cNvSpPr txBox="1">
              <a:spLocks noChangeArrowheads="1"/>
            </p:cNvSpPr>
            <p:nvPr/>
          </p:nvSpPr>
          <p:spPr bwMode="auto">
            <a:xfrm>
              <a:off x="4936" y="1599"/>
              <a:ext cx="169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charset="0"/>
                </a:rPr>
                <a:t>0</a:t>
              </a:r>
            </a:p>
          </p:txBody>
        </p:sp>
        <p:sp>
          <p:nvSpPr>
            <p:cNvPr id="413727" name="Text Box 31"/>
            <p:cNvSpPr txBox="1">
              <a:spLocks noChangeArrowheads="1"/>
            </p:cNvSpPr>
            <p:nvPr/>
          </p:nvSpPr>
          <p:spPr bwMode="auto">
            <a:xfrm>
              <a:off x="4477" y="1599"/>
              <a:ext cx="187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200" b="0">
                  <a:latin typeface="Arial" charset="0"/>
                </a:rPr>
                <a:t>1</a:t>
              </a:r>
            </a:p>
          </p:txBody>
        </p:sp>
        <p:sp>
          <p:nvSpPr>
            <p:cNvPr id="413728" name="Text Box 32"/>
            <p:cNvSpPr txBox="1">
              <a:spLocks noChangeArrowheads="1"/>
            </p:cNvSpPr>
            <p:nvPr/>
          </p:nvSpPr>
          <p:spPr bwMode="auto">
            <a:xfrm>
              <a:off x="4041" y="1599"/>
              <a:ext cx="169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charset="0"/>
                </a:rPr>
                <a:t>2</a:t>
              </a:r>
            </a:p>
          </p:txBody>
        </p:sp>
        <p:sp>
          <p:nvSpPr>
            <p:cNvPr id="413729" name="Text Box 33"/>
            <p:cNvSpPr txBox="1">
              <a:spLocks noChangeArrowheads="1"/>
            </p:cNvSpPr>
            <p:nvPr/>
          </p:nvSpPr>
          <p:spPr bwMode="auto">
            <a:xfrm>
              <a:off x="3582" y="1599"/>
              <a:ext cx="169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charset="0"/>
                </a:rPr>
                <a:t>3</a:t>
              </a:r>
            </a:p>
          </p:txBody>
        </p:sp>
        <p:sp>
          <p:nvSpPr>
            <p:cNvPr id="413730" name="Text Box 34"/>
            <p:cNvSpPr txBox="1">
              <a:spLocks noChangeArrowheads="1"/>
            </p:cNvSpPr>
            <p:nvPr/>
          </p:nvSpPr>
          <p:spPr bwMode="auto">
            <a:xfrm>
              <a:off x="3122" y="1599"/>
              <a:ext cx="169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charset="0"/>
                </a:rPr>
                <a:t>4</a:t>
              </a:r>
            </a:p>
          </p:txBody>
        </p:sp>
        <p:sp>
          <p:nvSpPr>
            <p:cNvPr id="413731" name="Text Box 35"/>
            <p:cNvSpPr txBox="1">
              <a:spLocks noChangeArrowheads="1"/>
            </p:cNvSpPr>
            <p:nvPr/>
          </p:nvSpPr>
          <p:spPr bwMode="auto">
            <a:xfrm>
              <a:off x="2662" y="1599"/>
              <a:ext cx="169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charset="0"/>
                </a:rPr>
                <a:t>5</a:t>
              </a:r>
            </a:p>
          </p:txBody>
        </p:sp>
        <p:sp>
          <p:nvSpPr>
            <p:cNvPr id="413732" name="Text Box 36"/>
            <p:cNvSpPr txBox="1">
              <a:spLocks noChangeArrowheads="1"/>
            </p:cNvSpPr>
            <p:nvPr/>
          </p:nvSpPr>
          <p:spPr bwMode="auto">
            <a:xfrm>
              <a:off x="2203" y="1599"/>
              <a:ext cx="169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charset="0"/>
                </a:rPr>
                <a:t>6</a:t>
              </a:r>
            </a:p>
          </p:txBody>
        </p:sp>
        <p:sp>
          <p:nvSpPr>
            <p:cNvPr id="413733" name="Text Box 37"/>
            <p:cNvSpPr txBox="1">
              <a:spLocks noChangeArrowheads="1"/>
            </p:cNvSpPr>
            <p:nvPr/>
          </p:nvSpPr>
          <p:spPr bwMode="auto">
            <a:xfrm>
              <a:off x="1743" y="1599"/>
              <a:ext cx="169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0">
                  <a:latin typeface="Arial" charset="0"/>
                </a:rPr>
                <a:t>7</a:t>
              </a:r>
            </a:p>
          </p:txBody>
        </p:sp>
        <p:sp>
          <p:nvSpPr>
            <p:cNvPr id="413734" name="Text Box 38"/>
            <p:cNvSpPr txBox="1">
              <a:spLocks noChangeArrowheads="1"/>
            </p:cNvSpPr>
            <p:nvPr/>
          </p:nvSpPr>
          <p:spPr bwMode="auto">
            <a:xfrm>
              <a:off x="874" y="1599"/>
              <a:ext cx="361" cy="1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0" dirty="0">
                  <a:latin typeface="Arial" charset="0"/>
                </a:rPr>
                <a:t>15 - 8</a:t>
              </a:r>
            </a:p>
          </p:txBody>
        </p:sp>
        <p:sp>
          <p:nvSpPr>
            <p:cNvPr id="413735" name="Text Box 39"/>
            <p:cNvSpPr txBox="1">
              <a:spLocks noChangeArrowheads="1"/>
            </p:cNvSpPr>
            <p:nvPr/>
          </p:nvSpPr>
          <p:spPr bwMode="auto">
            <a:xfrm>
              <a:off x="721" y="1794"/>
              <a:ext cx="649" cy="18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rial" charset="0"/>
                </a:rPr>
                <a:t>reserved</a:t>
              </a:r>
            </a:p>
          </p:txBody>
        </p:sp>
      </p:grp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486523" y="4350720"/>
            <a:ext cx="8173611" cy="22939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</a:pP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Method #2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Use IACK instruction</a:t>
            </a:r>
          </a:p>
          <a:p>
            <a:pPr marL="0" indent="0" fontAlgn="auto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CLA_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IACK(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 charset="0"/>
            </a:endParaRPr>
          </a:p>
          <a:p>
            <a:pPr lvl="2">
              <a:spcBef>
                <a:spcPct val="25000"/>
              </a:spcBef>
              <a:buFont typeface="Wingdings" pitchFamily="2" charset="2"/>
              <a:buChar char="u"/>
            </a:pPr>
            <a:r>
              <a:rPr lang="en-US" sz="1800" b="0" dirty="0" smtClean="0">
                <a:latin typeface="Arial" charset="0"/>
              </a:rPr>
              <a:t>Then </a:t>
            </a:r>
            <a:r>
              <a:rPr lang="en-US" sz="1800" b="0" dirty="0">
                <a:latin typeface="Arial" charset="0"/>
              </a:rPr>
              <a:t>trigger the task with the assembly instruction</a:t>
            </a:r>
            <a:r>
              <a:rPr lang="en-US" sz="1800" b="0" dirty="0" smtClean="0">
                <a:latin typeface="Arial" charset="0"/>
              </a:rPr>
              <a:t>:</a:t>
            </a:r>
          </a:p>
          <a:p>
            <a:pPr marL="914400" lvl="2" indent="0">
              <a:spcBef>
                <a:spcPct val="25000"/>
              </a:spcBef>
              <a:buNone/>
            </a:pP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 IACK #&lt;Task&gt;");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ct val="25000"/>
              </a:spcBef>
              <a:buFont typeface="Wingdings" pitchFamily="2" charset="2"/>
              <a:buChar char="u"/>
            </a:pPr>
            <a:r>
              <a:rPr lang="en-US" sz="1800" b="0" dirty="0" smtClean="0">
                <a:latin typeface="Arial" charset="0"/>
              </a:rPr>
              <a:t>For example, to trigger TASK4:</a:t>
            </a:r>
            <a:endParaRPr lang="en-US" sz="1800" b="0" dirty="0">
              <a:latin typeface="Arial" charset="0"/>
            </a:endParaRPr>
          </a:p>
          <a:p>
            <a:pPr marL="1371600" lvl="3" indent="0">
              <a:spcBef>
                <a:spcPct val="25000"/>
              </a:spcBef>
              <a:buNone/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 IACK </a:t>
            </a: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#0x0008");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3" indent="-342900">
              <a:spcBef>
                <a:spcPct val="25000"/>
              </a:spcBef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More efficient –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does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require EALLOW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3" indent="-342900">
              <a:spcBef>
                <a:spcPct val="25000"/>
              </a:spcBef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25" y="762000"/>
            <a:ext cx="8833150" cy="5893020"/>
          </a:xfrm>
        </p:spPr>
        <p:txBody>
          <a:bodyPr>
            <a:noAutofit/>
          </a:bodyPr>
          <a:lstStyle/>
          <a:p>
            <a:r>
              <a:rPr lang="en-US" sz="2800" dirty="0" smtClean="0"/>
              <a:t>Option </a:t>
            </a:r>
            <a:r>
              <a:rPr lang="en-US" sz="2800" dirty="0"/>
              <a:t>to run 8 tasks or 7 tasks and 1 background task</a:t>
            </a:r>
          </a:p>
          <a:p>
            <a:pPr lvl="1"/>
            <a:r>
              <a:rPr lang="en-US" sz="2400" dirty="0"/>
              <a:t>Task 8 </a:t>
            </a:r>
            <a:r>
              <a:rPr lang="en-US" sz="2400" dirty="0" smtClean="0"/>
              <a:t>can be set to be the </a:t>
            </a:r>
            <a:r>
              <a:rPr lang="en-US" sz="2400" dirty="0"/>
              <a:t>background </a:t>
            </a:r>
            <a:r>
              <a:rPr lang="en-US" sz="2400" dirty="0" smtClean="0"/>
              <a:t>task</a:t>
            </a:r>
          </a:p>
          <a:p>
            <a:pPr lvl="2"/>
            <a:r>
              <a:rPr lang="en-US" dirty="0" smtClean="0"/>
              <a:t> </a:t>
            </a:r>
            <a:r>
              <a:rPr lang="en-US" sz="2000" dirty="0" smtClean="0"/>
              <a:t>While Tasks </a:t>
            </a:r>
            <a:r>
              <a:rPr lang="en-US" sz="2000" dirty="0"/>
              <a:t>1-7 service peripheral </a:t>
            </a:r>
            <a:r>
              <a:rPr lang="en-US" sz="2000" dirty="0" smtClean="0"/>
              <a:t>triggers </a:t>
            </a:r>
            <a:r>
              <a:rPr lang="en-US" sz="2000" dirty="0"/>
              <a:t>in the foreground</a:t>
            </a:r>
            <a:endParaRPr lang="en-US" dirty="0"/>
          </a:p>
          <a:p>
            <a:pPr lvl="1"/>
            <a:r>
              <a:rPr lang="en-US" sz="2400" dirty="0"/>
              <a:t>Runs continuously until disabled or device/soft reset</a:t>
            </a:r>
          </a:p>
          <a:p>
            <a:pPr lvl="1"/>
            <a:r>
              <a:rPr lang="en-US" sz="2400" dirty="0"/>
              <a:t>Can be triggered by a peripheral or software</a:t>
            </a:r>
          </a:p>
          <a:p>
            <a:pPr lvl="1"/>
            <a:r>
              <a:rPr lang="en-US" sz="2400" dirty="0"/>
              <a:t>Tasks 1 - 7 can interrupt background task in priority order </a:t>
            </a:r>
            <a:r>
              <a:rPr lang="en-US" sz="2400" dirty="0" smtClean="0"/>
              <a:t>(Task1 is highest, Task7 is lowest)</a:t>
            </a:r>
            <a:endParaRPr lang="en-US" sz="2400" dirty="0"/>
          </a:p>
          <a:p>
            <a:pPr lvl="1"/>
            <a:r>
              <a:rPr lang="en-US" sz="2400" dirty="0"/>
              <a:t>Can make portions of background task uninterruptible, if needed</a:t>
            </a:r>
          </a:p>
          <a:p>
            <a:r>
              <a:rPr lang="en-US" sz="2800" dirty="0"/>
              <a:t>Background Task Uses:</a:t>
            </a:r>
          </a:p>
          <a:p>
            <a:pPr lvl="1"/>
            <a:r>
              <a:rPr lang="en-US" sz="2400" dirty="0" smtClean="0"/>
              <a:t>Run continuous </a:t>
            </a:r>
            <a:r>
              <a:rPr lang="en-US" sz="2400" dirty="0"/>
              <a:t>functions such as communications and clean-up routines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Task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" y="817460"/>
            <a:ext cx="8696960" cy="115234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chemeClr val="tx2"/>
                </a:solidFill>
              </a:rPr>
              <a:t>MVECTBGRND</a:t>
            </a:r>
            <a:r>
              <a:rPr lang="en-US" sz="2000" dirty="0" smtClean="0"/>
              <a:t> register contains the background task vector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Branch return address is saved to </a:t>
            </a:r>
            <a:r>
              <a:rPr lang="en-US" sz="2000" dirty="0" smtClean="0">
                <a:solidFill>
                  <a:schemeClr val="tx2"/>
                </a:solidFill>
              </a:rPr>
              <a:t>MVECTBGRNDACTIVE</a:t>
            </a:r>
            <a:r>
              <a:rPr lang="en-US" sz="2000" dirty="0" smtClean="0"/>
              <a:t> register</a:t>
            </a:r>
          </a:p>
          <a:p>
            <a:pPr lvl="1">
              <a:spcBef>
                <a:spcPts val="600"/>
              </a:spcBef>
            </a:pPr>
            <a:r>
              <a:rPr lang="en-US" sz="1800" dirty="0" smtClean="0"/>
              <a:t>Address gets popped to the MPC when execution returns</a:t>
            </a: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190890" y="2318105"/>
            <a:ext cx="4762220" cy="1533350"/>
            <a:chOff x="2190890" y="2318105"/>
            <a:chExt cx="4762220" cy="1533350"/>
          </a:xfrm>
        </p:grpSpPr>
        <p:sp>
          <p:nvSpPr>
            <p:cNvPr id="13" name="Text Box 174"/>
            <p:cNvSpPr txBox="1">
              <a:spLocks noChangeArrowheads="1"/>
            </p:cNvSpPr>
            <p:nvPr/>
          </p:nvSpPr>
          <p:spPr bwMode="auto">
            <a:xfrm>
              <a:off x="4130497" y="3445865"/>
              <a:ext cx="1619098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Arial" charset="0"/>
                </a:rPr>
                <a:t>CLA Program Bus</a:t>
              </a:r>
            </a:p>
          </p:txBody>
        </p:sp>
        <p:sp>
          <p:nvSpPr>
            <p:cNvPr id="14" name="Rectangle 176"/>
            <p:cNvSpPr>
              <a:spLocks noChangeArrowheads="1"/>
            </p:cNvSpPr>
            <p:nvPr/>
          </p:nvSpPr>
          <p:spPr bwMode="auto">
            <a:xfrm>
              <a:off x="2292172" y="3083915"/>
              <a:ext cx="1268412" cy="65405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25000"/>
                </a:spcBef>
              </a:pPr>
              <a:r>
                <a:rPr lang="en-US" sz="1600" dirty="0">
                  <a:effectLst/>
                  <a:latin typeface="Arial" charset="0"/>
                </a:rPr>
                <a:t>Program</a:t>
              </a:r>
            </a:p>
            <a:p>
              <a:pPr algn="ctr">
                <a:spcBef>
                  <a:spcPct val="25000"/>
                </a:spcBef>
              </a:pPr>
              <a:r>
                <a:rPr lang="en-US" sz="1600" dirty="0">
                  <a:effectLst/>
                  <a:latin typeface="Arial" charset="0"/>
                </a:rPr>
                <a:t>Memory</a:t>
              </a:r>
            </a:p>
          </p:txBody>
        </p:sp>
        <p:sp>
          <p:nvSpPr>
            <p:cNvPr id="15" name="Line 179"/>
            <p:cNvSpPr>
              <a:spLocks noChangeShapeType="1"/>
            </p:cNvSpPr>
            <p:nvPr/>
          </p:nvSpPr>
          <p:spPr bwMode="auto">
            <a:xfrm>
              <a:off x="3554234" y="3418878"/>
              <a:ext cx="2651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6" name="Rectangle 189"/>
            <p:cNvSpPr>
              <a:spLocks noChangeArrowheads="1"/>
            </p:cNvSpPr>
            <p:nvPr/>
          </p:nvSpPr>
          <p:spPr bwMode="auto">
            <a:xfrm>
              <a:off x="3860622" y="2785465"/>
              <a:ext cx="612775" cy="306388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7" name="Rectangle 188"/>
            <p:cNvSpPr>
              <a:spLocks noChangeArrowheads="1"/>
            </p:cNvSpPr>
            <p:nvPr/>
          </p:nvSpPr>
          <p:spPr bwMode="auto">
            <a:xfrm>
              <a:off x="4782959" y="2785465"/>
              <a:ext cx="1152525" cy="306388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8" name="Text Box 182"/>
            <p:cNvSpPr txBox="1">
              <a:spLocks noChangeArrowheads="1"/>
            </p:cNvSpPr>
            <p:nvPr/>
          </p:nvSpPr>
          <p:spPr bwMode="auto">
            <a:xfrm>
              <a:off x="4859159" y="2858490"/>
              <a:ext cx="1003300" cy="19526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MVECT1-8</a:t>
              </a:r>
            </a:p>
          </p:txBody>
        </p:sp>
        <p:sp>
          <p:nvSpPr>
            <p:cNvPr id="19" name="Text Box 183"/>
            <p:cNvSpPr txBox="1">
              <a:spLocks noChangeArrowheads="1"/>
            </p:cNvSpPr>
            <p:nvPr/>
          </p:nvSpPr>
          <p:spPr bwMode="auto">
            <a:xfrm>
              <a:off x="3943172" y="2861665"/>
              <a:ext cx="450850" cy="19526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MPC</a:t>
              </a:r>
            </a:p>
          </p:txBody>
        </p:sp>
        <p:sp>
          <p:nvSpPr>
            <p:cNvPr id="20" name="Line 191"/>
            <p:cNvSpPr>
              <a:spLocks noChangeShapeType="1"/>
            </p:cNvSpPr>
            <p:nvPr/>
          </p:nvSpPr>
          <p:spPr bwMode="auto">
            <a:xfrm flipH="1">
              <a:off x="4476572" y="2939453"/>
              <a:ext cx="3063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1" name="Line 192"/>
            <p:cNvSpPr>
              <a:spLocks noChangeShapeType="1"/>
            </p:cNvSpPr>
            <p:nvPr/>
          </p:nvSpPr>
          <p:spPr bwMode="auto">
            <a:xfrm>
              <a:off x="5935484" y="2939453"/>
              <a:ext cx="269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2" name="Line 193"/>
            <p:cNvSpPr>
              <a:spLocks noChangeShapeType="1"/>
            </p:cNvSpPr>
            <p:nvPr/>
          </p:nvSpPr>
          <p:spPr bwMode="auto">
            <a:xfrm>
              <a:off x="4168597" y="3093440"/>
              <a:ext cx="0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23" name="Rectangle 188"/>
            <p:cNvSpPr>
              <a:spLocks noChangeArrowheads="1"/>
            </p:cNvSpPr>
            <p:nvPr/>
          </p:nvSpPr>
          <p:spPr bwMode="auto">
            <a:xfrm>
              <a:off x="4786057" y="2470505"/>
              <a:ext cx="1152525" cy="306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effectLst/>
                </a:rPr>
                <a:t>MVECTBGRND</a:t>
              </a:r>
              <a:endParaRPr lang="en-US" sz="1200" dirty="0">
                <a:effectLst/>
              </a:endParaRPr>
            </a:p>
          </p:txBody>
        </p:sp>
        <p:sp>
          <p:nvSpPr>
            <p:cNvPr id="24" name="Rectangle 189"/>
            <p:cNvSpPr>
              <a:spLocks noChangeArrowheads="1"/>
            </p:cNvSpPr>
            <p:nvPr/>
          </p:nvSpPr>
          <p:spPr bwMode="auto">
            <a:xfrm>
              <a:off x="2190890" y="2318105"/>
              <a:ext cx="1676400" cy="306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effectLst/>
                </a:rPr>
                <a:t>MVECTBGRNDACTIVE</a:t>
              </a:r>
              <a:endParaRPr lang="en-US" sz="1400" dirty="0">
                <a:effectLst/>
              </a:endParaRPr>
            </a:p>
          </p:txBody>
        </p:sp>
        <p:cxnSp>
          <p:nvCxnSpPr>
            <p:cNvPr id="25" name="Elbow Connector 24"/>
            <p:cNvCxnSpPr>
              <a:stCxn id="24" idx="3"/>
              <a:endCxn id="16" idx="0"/>
            </p:cNvCxnSpPr>
            <p:nvPr/>
          </p:nvCxnSpPr>
          <p:spPr bwMode="auto">
            <a:xfrm>
              <a:off x="3867290" y="2471299"/>
              <a:ext cx="299720" cy="314166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6" name="Rectangle 25"/>
            <p:cNvSpPr/>
            <p:nvPr/>
          </p:nvSpPr>
          <p:spPr bwMode="auto">
            <a:xfrm>
              <a:off x="6185010" y="2470505"/>
              <a:ext cx="768100" cy="13809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+mn-lt"/>
                </a:rPr>
                <a:t>CLA</a:t>
              </a:r>
            </a:p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dk1"/>
                  </a:solidFill>
                  <a:latin typeface="+mn-lt"/>
                </a:rPr>
                <a:t>Core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+mn-lt"/>
              </a:endParaRPr>
            </a:p>
          </p:txBody>
        </p:sp>
      </p:grpSp>
      <p:sp>
        <p:nvSpPr>
          <p:cNvPr id="29" name="Content Placeholder 2"/>
          <p:cNvSpPr txBox="1">
            <a:spLocks/>
          </p:cNvSpPr>
          <p:nvPr/>
        </p:nvSpPr>
        <p:spPr>
          <a:xfrm>
            <a:off x="153291" y="4057115"/>
            <a:ext cx="8836664" cy="226113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Enable / disable background task</a:t>
            </a:r>
            <a:endParaRPr lang="en-US" sz="2000" b="0" i="1" dirty="0" smtClean="0">
              <a:latin typeface="Arial" pitchFamily="34" charset="0"/>
              <a:cs typeface="Arial" pitchFamily="3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CLA_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BackgroundTask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Start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background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task </a:t>
            </a: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(provided there are no 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other pending </a:t>
            </a: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tasks)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CLA_startBackgroundTask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Enable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/ disable background task hardware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trigger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CLA_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HardwareTrigger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lvl="2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i="1" dirty="0">
                <a:latin typeface="Arial" pitchFamily="34" charset="0"/>
                <a:cs typeface="Arial" pitchFamily="34" charset="0"/>
              </a:rPr>
              <a:t>Trigger source for the background task </a:t>
            </a:r>
            <a:r>
              <a:rPr lang="en-US" sz="1600" b="0" i="1" dirty="0" smtClean="0">
                <a:latin typeface="Arial" pitchFamily="34" charset="0"/>
                <a:cs typeface="Arial" pitchFamily="34" charset="0"/>
              </a:rPr>
              <a:t>selected by CLA1TASKSRCSELx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54102" y="6314712"/>
            <a:ext cx="8827464" cy="417118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base</a:t>
            </a:r>
            <a:r>
              <a:rPr lang="en-US" sz="1800" b="0" dirty="0" smtClean="0">
                <a:sym typeface="Wingdings" panose="05000000000000000000" pitchFamily="2" charset="2"/>
              </a:rPr>
              <a:t> </a:t>
            </a:r>
            <a:r>
              <a:rPr lang="en-US" sz="1800" b="0" dirty="0">
                <a:sym typeface="Wingdings" panose="05000000000000000000" pitchFamily="2" charset="2"/>
              </a:rPr>
              <a:t>is </a:t>
            </a:r>
            <a:r>
              <a:rPr lang="en-US" sz="1800" b="0" dirty="0" smtClean="0">
                <a:sym typeface="Wingdings" panose="05000000000000000000" pitchFamily="2" charset="2"/>
              </a:rPr>
              <a:t>the CLA </a:t>
            </a:r>
            <a:r>
              <a:rPr lang="en-US" sz="1800" b="0" dirty="0">
                <a:sym typeface="Wingdings" panose="05000000000000000000" pitchFamily="2" charset="2"/>
              </a:rPr>
              <a:t>base address: </a:t>
            </a:r>
            <a:r>
              <a:rPr lang="en-US" sz="1800" b="0" dirty="0" smtClean="0">
                <a:sym typeface="Wingdings" panose="05000000000000000000" pitchFamily="2" charset="2"/>
              </a:rPr>
              <a:t>CLA1_BASE</a:t>
            </a:r>
            <a:endParaRPr lang="en-US" sz="1800" b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610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Task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67" y="639358"/>
            <a:ext cx="8781931" cy="272675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By default background tasks are interruptible</a:t>
            </a:r>
          </a:p>
          <a:p>
            <a:pPr lvl="1"/>
            <a:r>
              <a:rPr lang="en-US" sz="1800" dirty="0" smtClean="0"/>
              <a:t>Highest priority pending task executes first</a:t>
            </a:r>
          </a:p>
          <a:p>
            <a:pPr lvl="1"/>
            <a:r>
              <a:rPr lang="en-US" sz="1800" dirty="0" smtClean="0"/>
              <a:t>When task completes, and there are no other pending interrupt, execution returns to the background task</a:t>
            </a:r>
          </a:p>
          <a:p>
            <a:r>
              <a:rPr lang="en-US" sz="2000" dirty="0" smtClean="0"/>
              <a:t>Sections of background task can be made uninterruptible</a:t>
            </a:r>
          </a:p>
          <a:p>
            <a:pPr lvl="1"/>
            <a:r>
              <a:rPr lang="en-US" sz="1800" dirty="0" smtClean="0"/>
              <a:t>Using </a:t>
            </a:r>
            <a:r>
              <a:rPr lang="en-US" sz="1800" dirty="0"/>
              <a:t>compiler </a:t>
            </a:r>
            <a:r>
              <a:rPr lang="en-US" sz="1800" dirty="0" err="1" smtClean="0"/>
              <a:t>intrinsics</a:t>
            </a:r>
            <a:r>
              <a:rPr lang="en-US" sz="1800" dirty="0" smtClean="0"/>
              <a:t>:</a:t>
            </a:r>
          </a:p>
          <a:p>
            <a:pPr lvl="2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disable_interrupts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  <a:r>
              <a:rPr lang="en-US" sz="1800" b="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// MSETC BGINTM</a:t>
            </a:r>
          </a:p>
          <a:p>
            <a:pPr lvl="2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enable_interrupts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  <a:r>
              <a:rPr lang="en-US" sz="1800" b="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// MCLRC BGINTM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2408" y="3364676"/>
            <a:ext cx="6556603" cy="3437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none" rtlCol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</a:t>
            </a:r>
            <a:endParaRPr lang="en-US" sz="1100" b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Task 8 - Background Task</a:t>
            </a:r>
          </a:p>
          <a:p>
            <a:pPr>
              <a:spcBef>
                <a:spcPts val="0"/>
              </a:spcBef>
            </a:pPr>
            <a:r>
              <a:rPr lang="en-US" sz="1100" b="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//-------------------------------------------------------------------------</a:t>
            </a:r>
            <a:endParaRPr lang="en-US" sz="1100" b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__attribute__((interrupt("background")))  void </a:t>
            </a:r>
            <a:r>
              <a:rPr lang="en-US" sz="11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Cla1Task8 </a:t>
            </a:r>
            <a:r>
              <a:rPr lang="en-US" sz="11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void )</a:t>
            </a:r>
          </a:p>
          <a:p>
            <a:pPr>
              <a:spcBef>
                <a:spcPts val="600"/>
              </a:spcBef>
            </a:pPr>
            <a:r>
              <a:rPr lang="en-US" sz="11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Code below is interruptible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GOES HERE...</a:t>
            </a:r>
          </a:p>
          <a:p>
            <a:pPr>
              <a:spcBef>
                <a:spcPts val="0"/>
              </a:spcBef>
            </a:pPr>
            <a:endParaRPr lang="en-US" sz="8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Make this portion un-interruptible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disable_interrupts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1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1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GOES HERE...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enable_interrupts</a:t>
            </a:r>
            <a:r>
              <a:rPr lang="en-US" sz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endParaRPr lang="en-US" sz="800" b="0" dirty="0">
              <a:solidFill>
                <a:schemeClr val="dk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Code below is interruptible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0" i="1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GOES HERE...</a:t>
            </a:r>
          </a:p>
          <a:p>
            <a:pPr>
              <a:spcBef>
                <a:spcPts val="0"/>
              </a:spcBef>
            </a:pPr>
            <a:r>
              <a:rPr lang="en-US" sz="11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0" dirty="0" smtClean="0">
              <a:solidFill>
                <a:schemeClr val="dk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109670" y="4460688"/>
            <a:ext cx="2265895" cy="739479"/>
          </a:xfrm>
          <a:prstGeom prst="wedgeRoundRectCallout">
            <a:avLst>
              <a:gd name="adj1" fmla="val -87635"/>
              <a:gd name="adj2" fmla="val -107323"/>
              <a:gd name="adj3" fmla="val 1666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Specifies </a:t>
            </a:r>
            <a:r>
              <a:rPr lang="en-US" sz="1400" b="0" i="1" dirty="0">
                <a:latin typeface="Arial" panose="020B0604020202020204" pitchFamily="34" charset="0"/>
                <a:cs typeface="Arial" panose="020B0604020202020204" pitchFamily="34" charset="0"/>
              </a:rPr>
              <a:t>that this is a </a:t>
            </a:r>
            <a:r>
              <a:rPr lang="en-US" sz="14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“background” task instead </a:t>
            </a:r>
            <a:r>
              <a:rPr lang="en-US" sz="1400" b="0" i="1" dirty="0">
                <a:latin typeface="Arial" panose="020B0604020202020204" pitchFamily="34" charset="0"/>
                <a:cs typeface="Arial" panose="020B0604020202020204" pitchFamily="34" charset="0"/>
              </a:rPr>
              <a:t>of a regular interrupt</a:t>
            </a:r>
            <a:endParaRPr kumimoji="0" lang="en-US" sz="1400" b="0" i="1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Driverlib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3291" y="1871901"/>
            <a:ext cx="8836664" cy="14162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LSx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memory RAM configuration </a:t>
            </a: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(CPU only or CPU &amp; CLA)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MemCfg_setLSRAMMasterSel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ramSection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masterSel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CLA memory RAM configuration type </a:t>
            </a: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0" i="1" dirty="0" err="1" smtClean="0">
                <a:latin typeface="Arial" pitchFamily="34" charset="0"/>
                <a:cs typeface="Arial" pitchFamily="34" charset="0"/>
              </a:rPr>
              <a:t>LSx</a:t>
            </a: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 = Data or Program)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MemCfg_setCLAMemType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ramSections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claMemType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4102" y="3234372"/>
            <a:ext cx="8827464" cy="3553939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ramSection</a:t>
            </a:r>
            <a:r>
              <a:rPr lang="en-US" sz="1800" b="0" dirty="0" smtClean="0">
                <a:sym typeface="Wingdings" panose="05000000000000000000" pitchFamily="2" charset="2"/>
              </a:rPr>
              <a:t> parameter value is:</a:t>
            </a:r>
            <a:endParaRPr lang="en-US" sz="1800" b="0" dirty="0">
              <a:sym typeface="Wingdings" panose="05000000000000000000" pitchFamily="2" charset="2"/>
            </a:endParaRP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 smtClean="0">
                <a:sym typeface="Wingdings" panose="05000000000000000000" pitchFamily="2" charset="2"/>
              </a:rPr>
              <a:t>MEMCFG_SECT_LS</a:t>
            </a:r>
            <a:r>
              <a:rPr lang="en-US" sz="18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 (</a:t>
            </a:r>
            <a:r>
              <a:rPr lang="en-US" sz="18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= 0 to 7)</a:t>
            </a:r>
            <a:endParaRPr lang="en-US" sz="1800" b="0" dirty="0">
              <a:sym typeface="Wingdings" panose="05000000000000000000" pitchFamily="2" charset="2"/>
            </a:endParaRP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masterSel</a:t>
            </a:r>
            <a:r>
              <a:rPr lang="en-US" sz="1800" b="0" dirty="0" smtClean="0">
                <a:sym typeface="Wingdings" panose="05000000000000000000" pitchFamily="2" charset="2"/>
              </a:rPr>
              <a:t> value is RAM section dedicated </a:t>
            </a:r>
            <a:r>
              <a:rPr lang="en-US" sz="1800" b="0" dirty="0">
                <a:sym typeface="Wingdings" panose="05000000000000000000" pitchFamily="2" charset="2"/>
              </a:rPr>
              <a:t>to the CPU or shared between </a:t>
            </a:r>
            <a:r>
              <a:rPr lang="en-US" sz="1800" b="0" dirty="0" smtClean="0">
                <a:sym typeface="Wingdings" panose="05000000000000000000" pitchFamily="2" charset="2"/>
              </a:rPr>
              <a:t>the 	CPU and the CLA:</a:t>
            </a: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smtClean="0">
                <a:sym typeface="Wingdings" panose="05000000000000000000" pitchFamily="2" charset="2"/>
              </a:rPr>
              <a:t>MEMCFG_LSRAMMASTER_CPU_ONLY</a:t>
            </a: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smtClean="0">
                <a:sym typeface="Wingdings" panose="05000000000000000000" pitchFamily="2" charset="2"/>
              </a:rPr>
              <a:t>MEMCFG_LSRAMMASTER_CPU_CLA1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ramSections</a:t>
            </a:r>
            <a:r>
              <a:rPr lang="en-US" sz="1800" b="0" dirty="0" smtClean="0">
                <a:sym typeface="Wingdings" panose="05000000000000000000" pitchFamily="2" charset="2"/>
              </a:rPr>
              <a:t> </a:t>
            </a:r>
            <a:r>
              <a:rPr lang="en-US" sz="1800" b="0" dirty="0">
                <a:sym typeface="Wingdings" panose="05000000000000000000" pitchFamily="2" charset="2"/>
              </a:rPr>
              <a:t>parameter value </a:t>
            </a:r>
            <a:r>
              <a:rPr lang="en-US" sz="1800" b="0" dirty="0" smtClean="0">
                <a:sym typeface="Wingdings" panose="05000000000000000000" pitchFamily="2" charset="2"/>
              </a:rPr>
              <a:t>is an OR of:</a:t>
            </a:r>
            <a:endParaRPr lang="en-US" sz="1800" b="0" dirty="0">
              <a:sym typeface="Wingdings" panose="05000000000000000000" pitchFamily="2" charset="2"/>
            </a:endParaRP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 smtClean="0">
                <a:sym typeface="Wingdings" panose="05000000000000000000" pitchFamily="2" charset="2"/>
              </a:rPr>
              <a:t>MEMCFG_SECT_LS</a:t>
            </a:r>
            <a:r>
              <a:rPr lang="en-US" sz="18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 </a:t>
            </a:r>
            <a:r>
              <a:rPr lang="en-US" sz="1800" b="0" dirty="0">
                <a:sym typeface="Wingdings" panose="05000000000000000000" pitchFamily="2" charset="2"/>
              </a:rPr>
              <a:t>(</a:t>
            </a:r>
            <a:r>
              <a:rPr lang="en-US" sz="1800" b="0" dirty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>
                <a:sym typeface="Wingdings" panose="05000000000000000000" pitchFamily="2" charset="2"/>
              </a:rPr>
              <a:t> = 0 to 7)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claMemType</a:t>
            </a:r>
            <a:r>
              <a:rPr lang="en-US" sz="1800" b="0" dirty="0" smtClean="0">
                <a:sym typeface="Wingdings" panose="05000000000000000000" pitchFamily="2" charset="2"/>
              </a:rPr>
              <a:t> </a:t>
            </a:r>
            <a:r>
              <a:rPr lang="en-US" sz="1800" b="0" dirty="0">
                <a:sym typeface="Wingdings" panose="05000000000000000000" pitchFamily="2" charset="2"/>
              </a:rPr>
              <a:t>value is </a:t>
            </a:r>
            <a:r>
              <a:rPr lang="en-US" sz="1800" b="0" dirty="0" smtClean="0">
                <a:sym typeface="Wingdings" panose="05000000000000000000" pitchFamily="2" charset="2"/>
              </a:rPr>
              <a:t>RAM section is configured as CLA data memory or CLA 	program memory:</a:t>
            </a:r>
            <a:endParaRPr lang="en-US" sz="1800" b="0" dirty="0">
              <a:sym typeface="Wingdings" panose="05000000000000000000" pitchFamily="2" charset="2"/>
            </a:endParaRP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smtClean="0">
                <a:sym typeface="Wingdings" panose="05000000000000000000" pitchFamily="2" charset="2"/>
              </a:rPr>
              <a:t>MEMCFG_CLA_MEM_DATA or MEMCFG_CLA_MEM_PROGRAM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13004" y="743355"/>
            <a:ext cx="8320087" cy="1093788"/>
            <a:chOff x="-8716130" y="4269707"/>
            <a:chExt cx="8320087" cy="1093788"/>
          </a:xfrm>
        </p:grpSpPr>
        <p:sp>
          <p:nvSpPr>
            <p:cNvPr id="5" name="Rectangle 196"/>
            <p:cNvSpPr>
              <a:spLocks noChangeArrowheads="1"/>
            </p:cNvSpPr>
            <p:nvPr/>
          </p:nvSpPr>
          <p:spPr bwMode="auto">
            <a:xfrm>
              <a:off x="-4775893" y="5055520"/>
              <a:ext cx="1319088" cy="307975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6" name="Text Box 174"/>
            <p:cNvSpPr txBox="1">
              <a:spLocks noChangeArrowheads="1"/>
            </p:cNvSpPr>
            <p:nvPr/>
          </p:nvSpPr>
          <p:spPr bwMode="auto">
            <a:xfrm>
              <a:off x="-6877805" y="4636420"/>
              <a:ext cx="1619098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Arial" charset="0"/>
                </a:rPr>
                <a:t>CLA Program Bus</a:t>
              </a:r>
            </a:p>
          </p:txBody>
        </p:sp>
        <p:sp>
          <p:nvSpPr>
            <p:cNvPr id="7" name="Text Box 175"/>
            <p:cNvSpPr txBox="1">
              <a:spLocks noChangeArrowheads="1"/>
            </p:cNvSpPr>
            <p:nvPr/>
          </p:nvSpPr>
          <p:spPr bwMode="auto">
            <a:xfrm>
              <a:off x="-3255130" y="4622133"/>
              <a:ext cx="1311321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Arial" charset="0"/>
                </a:rPr>
                <a:t>CLA Data Bus</a:t>
              </a:r>
            </a:p>
          </p:txBody>
        </p:sp>
        <p:sp>
          <p:nvSpPr>
            <p:cNvPr id="8" name="Rectangle 176"/>
            <p:cNvSpPr>
              <a:spLocks noChangeArrowheads="1"/>
            </p:cNvSpPr>
            <p:nvPr/>
          </p:nvSpPr>
          <p:spPr bwMode="auto">
            <a:xfrm>
              <a:off x="-8716130" y="4274470"/>
              <a:ext cx="1268412" cy="65405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25000"/>
                </a:spcBef>
              </a:pPr>
              <a:r>
                <a:rPr lang="en-US" sz="1600" dirty="0">
                  <a:effectLst/>
                  <a:latin typeface="Arial" charset="0"/>
                </a:rPr>
                <a:t>Program</a:t>
              </a:r>
            </a:p>
            <a:p>
              <a:pPr algn="ctr">
                <a:spcBef>
                  <a:spcPct val="25000"/>
                </a:spcBef>
              </a:pPr>
              <a:r>
                <a:rPr lang="en-US" sz="1600" dirty="0">
                  <a:effectLst/>
                  <a:latin typeface="Arial" charset="0"/>
                </a:rPr>
                <a:t>Memory</a:t>
              </a:r>
            </a:p>
          </p:txBody>
        </p:sp>
        <p:sp>
          <p:nvSpPr>
            <p:cNvPr id="9" name="Rectangle 178"/>
            <p:cNvSpPr>
              <a:spLocks noChangeArrowheads="1"/>
            </p:cNvSpPr>
            <p:nvPr/>
          </p:nvSpPr>
          <p:spPr bwMode="auto">
            <a:xfrm>
              <a:off x="-1664455" y="4269708"/>
              <a:ext cx="1268412" cy="65405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25000"/>
                </a:spcBef>
              </a:pPr>
              <a:r>
                <a:rPr lang="en-US" sz="1600" dirty="0">
                  <a:effectLst/>
                  <a:latin typeface="Arial" charset="0"/>
                </a:rPr>
                <a:t>Data</a:t>
              </a:r>
            </a:p>
            <a:p>
              <a:pPr algn="ctr">
                <a:spcBef>
                  <a:spcPct val="25000"/>
                </a:spcBef>
              </a:pPr>
              <a:r>
                <a:rPr lang="en-US" sz="1600" dirty="0">
                  <a:effectLst/>
                  <a:latin typeface="Arial" charset="0"/>
                </a:rPr>
                <a:t>Memory</a:t>
              </a:r>
            </a:p>
          </p:txBody>
        </p:sp>
        <p:sp>
          <p:nvSpPr>
            <p:cNvPr id="10" name="Line 179"/>
            <p:cNvSpPr>
              <a:spLocks noChangeShapeType="1"/>
            </p:cNvSpPr>
            <p:nvPr/>
          </p:nvSpPr>
          <p:spPr bwMode="auto">
            <a:xfrm>
              <a:off x="-7454068" y="4609433"/>
              <a:ext cx="2651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1" name="Line 180"/>
            <p:cNvSpPr>
              <a:spLocks noChangeShapeType="1"/>
            </p:cNvSpPr>
            <p:nvPr/>
          </p:nvSpPr>
          <p:spPr bwMode="auto">
            <a:xfrm>
              <a:off x="-3436105" y="4604670"/>
              <a:ext cx="17668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2" name="Text Box 181"/>
            <p:cNvSpPr txBox="1">
              <a:spLocks noChangeArrowheads="1"/>
            </p:cNvSpPr>
            <p:nvPr/>
          </p:nvSpPr>
          <p:spPr bwMode="auto">
            <a:xfrm>
              <a:off x="-4744631" y="5119020"/>
              <a:ext cx="1263166" cy="19697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 err="1" smtClean="0">
                  <a:solidFill>
                    <a:schemeClr val="tx2"/>
                  </a:solidFill>
                  <a:effectLst/>
                  <a:latin typeface="Arial" charset="0"/>
                </a:rPr>
                <a:t>LSxCLAPGM</a:t>
              </a:r>
              <a:endParaRPr lang="en-US" sz="1600" dirty="0"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Line 197"/>
            <p:cNvSpPr>
              <a:spLocks noChangeShapeType="1"/>
            </p:cNvSpPr>
            <p:nvPr/>
          </p:nvSpPr>
          <p:spPr bwMode="auto">
            <a:xfrm>
              <a:off x="-4115555" y="4787233"/>
              <a:ext cx="0" cy="268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4" name="Freeform 206"/>
            <p:cNvSpPr>
              <a:spLocks/>
            </p:cNvSpPr>
            <p:nvPr/>
          </p:nvSpPr>
          <p:spPr bwMode="auto">
            <a:xfrm>
              <a:off x="-8106530" y="4936458"/>
              <a:ext cx="3330637" cy="268287"/>
            </a:xfrm>
            <a:custGeom>
              <a:avLst/>
              <a:gdLst/>
              <a:ahLst/>
              <a:cxnLst>
                <a:cxn ang="0">
                  <a:pos x="2177" y="169"/>
                </a:cxn>
                <a:cxn ang="0">
                  <a:pos x="0" y="169"/>
                </a:cxn>
                <a:cxn ang="0">
                  <a:pos x="0" y="0"/>
                </a:cxn>
              </a:cxnLst>
              <a:rect l="0" t="0" r="r" b="b"/>
              <a:pathLst>
                <a:path w="2177" h="169">
                  <a:moveTo>
                    <a:pt x="2177" y="169"/>
                  </a:moveTo>
                  <a:lnTo>
                    <a:pt x="0" y="169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5" name="Freeform 207"/>
            <p:cNvSpPr>
              <a:spLocks/>
            </p:cNvSpPr>
            <p:nvPr/>
          </p:nvSpPr>
          <p:spPr bwMode="auto">
            <a:xfrm flipH="1">
              <a:off x="-3456806" y="4936458"/>
              <a:ext cx="2455925" cy="268287"/>
            </a:xfrm>
            <a:custGeom>
              <a:avLst/>
              <a:gdLst/>
              <a:ahLst/>
              <a:cxnLst>
                <a:cxn ang="0">
                  <a:pos x="2177" y="169"/>
                </a:cxn>
                <a:cxn ang="0">
                  <a:pos x="0" y="169"/>
                </a:cxn>
                <a:cxn ang="0">
                  <a:pos x="0" y="0"/>
                </a:cxn>
              </a:cxnLst>
              <a:rect l="0" t="0" r="r" b="b"/>
              <a:pathLst>
                <a:path w="2177" h="169">
                  <a:moveTo>
                    <a:pt x="2177" y="169"/>
                  </a:moveTo>
                  <a:lnTo>
                    <a:pt x="0" y="169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dash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-4816748" y="4269707"/>
              <a:ext cx="1400508" cy="5418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73152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60000"/>
                </a:lnSpc>
                <a:spcBef>
                  <a:spcPts val="48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+mn-lt"/>
                </a:rPr>
                <a:t>CLA</a:t>
              </a:r>
            </a:p>
            <a:p>
              <a:pPr marL="0" marR="0" indent="0" algn="ctr" defTabSz="914400" rtl="0" eaLnBrk="0" fontAlgn="base" latinLnBrk="0" hangingPunct="0">
                <a:lnSpc>
                  <a:spcPct val="60000"/>
                </a:lnSpc>
                <a:spcBef>
                  <a:spcPts val="48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dk1"/>
                  </a:solidFill>
                  <a:latin typeface="+mn-lt"/>
                </a:rPr>
                <a:t>Core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5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Vector </a:t>
            </a:r>
            <a:r>
              <a:rPr lang="en-US" dirty="0" err="1" smtClean="0"/>
              <a:t>Driverlib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9113"/>
            <a:ext cx="8229600" cy="8235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Task interrupt vector registers (MVECT1 to MVECT8) contain the start address for each task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3291" y="3907857"/>
            <a:ext cx="8836664" cy="13778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Map CLA task interrupt vector </a:t>
            </a: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0" i="1" dirty="0" err="1" smtClean="0">
                <a:latin typeface="Arial" pitchFamily="34" charset="0"/>
                <a:cs typeface="Arial" pitchFamily="34" charset="0"/>
              </a:rPr>
              <a:t>MVECTx</a:t>
            </a: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CLA_mapTaskVector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claIntVect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claTaskAddr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Map CLA background task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interrupt vector </a:t>
            </a:r>
            <a:r>
              <a:rPr lang="en-US" sz="2000" b="0" i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MVECTBGRND)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CLA_mapBackgroundTaskVector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claTaskAddr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4102" y="5327624"/>
            <a:ext cx="8827464" cy="137065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base</a:t>
            </a:r>
            <a:r>
              <a:rPr lang="en-US" sz="1800" b="0" dirty="0">
                <a:sym typeface="Wingdings" panose="05000000000000000000" pitchFamily="2" charset="2"/>
              </a:rPr>
              <a:t> is the CLA base address: </a:t>
            </a:r>
            <a:r>
              <a:rPr lang="en-US" sz="1800" b="0" dirty="0" smtClean="0">
                <a:sym typeface="Wingdings" panose="05000000000000000000" pitchFamily="2" charset="2"/>
              </a:rPr>
              <a:t>CLA1_BASE</a:t>
            </a:r>
            <a:endParaRPr lang="en-US" sz="1800" b="0" i="1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claIntVect</a:t>
            </a:r>
            <a:r>
              <a:rPr lang="en-US" sz="1800" b="0" dirty="0" smtClean="0">
                <a:sym typeface="Wingdings" panose="05000000000000000000" pitchFamily="2" charset="2"/>
              </a:rPr>
              <a:t> </a:t>
            </a:r>
            <a:r>
              <a:rPr lang="en-US" sz="1800" b="0" dirty="0">
                <a:sym typeface="Wingdings" panose="05000000000000000000" pitchFamily="2" charset="2"/>
              </a:rPr>
              <a:t>parameter </a:t>
            </a:r>
            <a:r>
              <a:rPr lang="en-US" sz="1800" b="0" dirty="0" smtClean="0">
                <a:sym typeface="Wingdings" panose="05000000000000000000" pitchFamily="2" charset="2"/>
              </a:rPr>
              <a:t>is the </a:t>
            </a:r>
            <a:r>
              <a:rPr lang="en-US" sz="1800" b="0" dirty="0">
                <a:sym typeface="Wingdings" panose="05000000000000000000" pitchFamily="2" charset="2"/>
              </a:rPr>
              <a:t>CLA interrupt </a:t>
            </a:r>
            <a:r>
              <a:rPr lang="en-US" sz="1800" b="0" dirty="0" smtClean="0">
                <a:sym typeface="Wingdings" panose="05000000000000000000" pitchFamily="2" charset="2"/>
              </a:rPr>
              <a:t>vector value:</a:t>
            </a:r>
            <a:endParaRPr lang="en-US" sz="1800" b="0" dirty="0">
              <a:sym typeface="Wingdings" panose="05000000000000000000" pitchFamily="2" charset="2"/>
            </a:endParaRP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>
                <a:sym typeface="Wingdings" panose="05000000000000000000" pitchFamily="2" charset="2"/>
              </a:rPr>
              <a:t>CLA_MVECT_</a:t>
            </a:r>
            <a:r>
              <a:rPr lang="en-US" sz="18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 (</a:t>
            </a:r>
            <a:r>
              <a:rPr lang="en-US" sz="18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= 1 to 8)</a:t>
            </a:r>
            <a:endParaRPr lang="en-US" sz="1800" b="0" dirty="0">
              <a:sym typeface="Wingdings" panose="05000000000000000000" pitchFamily="2" charset="2"/>
            </a:endParaRP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claTaskAddr</a:t>
            </a:r>
            <a:r>
              <a:rPr lang="en-US" sz="1800" b="0" dirty="0">
                <a:sym typeface="Wingdings" panose="05000000000000000000" pitchFamily="2" charset="2"/>
              </a:rPr>
              <a:t> is the start address of </a:t>
            </a:r>
            <a:r>
              <a:rPr lang="en-US" sz="1800" b="0" dirty="0" smtClean="0">
                <a:sym typeface="Wingdings" panose="05000000000000000000" pitchFamily="2" charset="2"/>
              </a:rPr>
              <a:t>the task code</a:t>
            </a:r>
            <a:endParaRPr lang="en-US" sz="1800" b="0" i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0890" y="1938285"/>
            <a:ext cx="4762220" cy="1533350"/>
            <a:chOff x="-4337960" y="3508660"/>
            <a:chExt cx="4762220" cy="1533350"/>
          </a:xfrm>
        </p:grpSpPr>
        <p:sp>
          <p:nvSpPr>
            <p:cNvPr id="7" name="Text Box 174"/>
            <p:cNvSpPr txBox="1">
              <a:spLocks noChangeArrowheads="1"/>
            </p:cNvSpPr>
            <p:nvPr/>
          </p:nvSpPr>
          <p:spPr bwMode="auto">
            <a:xfrm>
              <a:off x="-2398353" y="4636420"/>
              <a:ext cx="1619098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>
                  <a:effectLst/>
                  <a:latin typeface="Arial" charset="0"/>
                </a:rPr>
                <a:t>CLA Program Bus</a:t>
              </a:r>
            </a:p>
          </p:txBody>
        </p:sp>
        <p:sp>
          <p:nvSpPr>
            <p:cNvPr id="8" name="Rectangle 176"/>
            <p:cNvSpPr>
              <a:spLocks noChangeArrowheads="1"/>
            </p:cNvSpPr>
            <p:nvPr/>
          </p:nvSpPr>
          <p:spPr bwMode="auto">
            <a:xfrm>
              <a:off x="-4236678" y="4274470"/>
              <a:ext cx="1268412" cy="65405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spcBef>
                  <a:spcPct val="25000"/>
                </a:spcBef>
              </a:pPr>
              <a:r>
                <a:rPr lang="en-US" sz="1600" dirty="0">
                  <a:effectLst/>
                  <a:latin typeface="Arial" charset="0"/>
                </a:rPr>
                <a:t>Program</a:t>
              </a:r>
            </a:p>
            <a:p>
              <a:pPr algn="ctr">
                <a:spcBef>
                  <a:spcPct val="25000"/>
                </a:spcBef>
              </a:pPr>
              <a:r>
                <a:rPr lang="en-US" sz="1600" dirty="0">
                  <a:effectLst/>
                  <a:latin typeface="Arial" charset="0"/>
                </a:rPr>
                <a:t>Memory</a:t>
              </a:r>
            </a:p>
          </p:txBody>
        </p:sp>
        <p:sp>
          <p:nvSpPr>
            <p:cNvPr id="9" name="Line 179"/>
            <p:cNvSpPr>
              <a:spLocks noChangeShapeType="1"/>
            </p:cNvSpPr>
            <p:nvPr/>
          </p:nvSpPr>
          <p:spPr bwMode="auto">
            <a:xfrm>
              <a:off x="-2974616" y="4609433"/>
              <a:ext cx="2651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0" name="Rectangle 189"/>
            <p:cNvSpPr>
              <a:spLocks noChangeArrowheads="1"/>
            </p:cNvSpPr>
            <p:nvPr/>
          </p:nvSpPr>
          <p:spPr bwMode="auto">
            <a:xfrm>
              <a:off x="-2668228" y="3976020"/>
              <a:ext cx="612775" cy="306388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1" name="Rectangle 188"/>
            <p:cNvSpPr>
              <a:spLocks noChangeArrowheads="1"/>
            </p:cNvSpPr>
            <p:nvPr/>
          </p:nvSpPr>
          <p:spPr bwMode="auto">
            <a:xfrm>
              <a:off x="-1745891" y="3976020"/>
              <a:ext cx="1152525" cy="306388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2" name="Text Box 182"/>
            <p:cNvSpPr txBox="1">
              <a:spLocks noChangeArrowheads="1"/>
            </p:cNvSpPr>
            <p:nvPr/>
          </p:nvSpPr>
          <p:spPr bwMode="auto">
            <a:xfrm>
              <a:off x="-1669691" y="4049045"/>
              <a:ext cx="1003300" cy="19526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MVECT1-8</a:t>
              </a:r>
            </a:p>
          </p:txBody>
        </p:sp>
        <p:sp>
          <p:nvSpPr>
            <p:cNvPr id="13" name="Text Box 183"/>
            <p:cNvSpPr txBox="1">
              <a:spLocks noChangeArrowheads="1"/>
            </p:cNvSpPr>
            <p:nvPr/>
          </p:nvSpPr>
          <p:spPr bwMode="auto">
            <a:xfrm>
              <a:off x="-2585678" y="4052220"/>
              <a:ext cx="450850" cy="19526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MPC</a:t>
              </a:r>
            </a:p>
          </p:txBody>
        </p:sp>
        <p:sp>
          <p:nvSpPr>
            <p:cNvPr id="14" name="Line 191"/>
            <p:cNvSpPr>
              <a:spLocks noChangeShapeType="1"/>
            </p:cNvSpPr>
            <p:nvPr/>
          </p:nvSpPr>
          <p:spPr bwMode="auto">
            <a:xfrm flipH="1">
              <a:off x="-2052278" y="4130008"/>
              <a:ext cx="3063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5" name="Line 192"/>
            <p:cNvSpPr>
              <a:spLocks noChangeShapeType="1"/>
            </p:cNvSpPr>
            <p:nvPr/>
          </p:nvSpPr>
          <p:spPr bwMode="auto">
            <a:xfrm>
              <a:off x="-593366" y="4130008"/>
              <a:ext cx="269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6" name="Line 193"/>
            <p:cNvSpPr>
              <a:spLocks noChangeShapeType="1"/>
            </p:cNvSpPr>
            <p:nvPr/>
          </p:nvSpPr>
          <p:spPr bwMode="auto">
            <a:xfrm>
              <a:off x="-2360253" y="4283995"/>
              <a:ext cx="0" cy="306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7" name="Rectangle 188"/>
            <p:cNvSpPr>
              <a:spLocks noChangeArrowheads="1"/>
            </p:cNvSpPr>
            <p:nvPr/>
          </p:nvSpPr>
          <p:spPr bwMode="auto">
            <a:xfrm>
              <a:off x="-1742793" y="3661060"/>
              <a:ext cx="1152525" cy="306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effectLst/>
                </a:rPr>
                <a:t>MVECTBGRND</a:t>
              </a:r>
              <a:endParaRPr lang="en-US" sz="1200" dirty="0">
                <a:effectLst/>
              </a:endParaRPr>
            </a:p>
          </p:txBody>
        </p:sp>
        <p:sp>
          <p:nvSpPr>
            <p:cNvPr id="18" name="Rectangle 189"/>
            <p:cNvSpPr>
              <a:spLocks noChangeArrowheads="1"/>
            </p:cNvSpPr>
            <p:nvPr/>
          </p:nvSpPr>
          <p:spPr bwMode="auto">
            <a:xfrm>
              <a:off x="-4337960" y="3508660"/>
              <a:ext cx="1676400" cy="306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smtClean="0">
                  <a:effectLst/>
                </a:rPr>
                <a:t>MVECTBGRNDACTIVE</a:t>
              </a:r>
              <a:endParaRPr lang="en-US" sz="1400" dirty="0">
                <a:effectLst/>
              </a:endParaRPr>
            </a:p>
          </p:txBody>
        </p:sp>
        <p:cxnSp>
          <p:nvCxnSpPr>
            <p:cNvPr id="19" name="Elbow Connector 18"/>
            <p:cNvCxnSpPr>
              <a:stCxn id="18" idx="3"/>
              <a:endCxn id="10" idx="0"/>
            </p:cNvCxnSpPr>
            <p:nvPr/>
          </p:nvCxnSpPr>
          <p:spPr bwMode="auto">
            <a:xfrm>
              <a:off x="-2661560" y="3661854"/>
              <a:ext cx="299720" cy="314166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0" name="Rectangle 19"/>
            <p:cNvSpPr/>
            <p:nvPr/>
          </p:nvSpPr>
          <p:spPr bwMode="auto">
            <a:xfrm>
              <a:off x="-343840" y="3661060"/>
              <a:ext cx="768100" cy="13809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+mn-lt"/>
                </a:rPr>
                <a:t>CLA</a:t>
              </a:r>
            </a:p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solidFill>
                    <a:schemeClr val="dk1"/>
                  </a:solidFill>
                  <a:latin typeface="+mn-lt"/>
                </a:rPr>
                <a:t>Core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96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 Initialization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429827" y="1239915"/>
            <a:ext cx="8251508" cy="4883150"/>
          </a:xfr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609600" indent="-60960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000" dirty="0"/>
              <a:t>Copy CLA task code from flash to CLA program RAM</a:t>
            </a:r>
          </a:p>
          <a:p>
            <a:pPr marL="609600" indent="-60960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000" dirty="0"/>
              <a:t>Initialize CLA data RAMs, as needed</a:t>
            </a:r>
          </a:p>
          <a:p>
            <a:pPr marL="1200150" lvl="1" indent="-533400">
              <a:lnSpc>
                <a:spcPct val="100000"/>
              </a:lnSpc>
              <a:spcBef>
                <a:spcPct val="50000"/>
              </a:spcBef>
            </a:pPr>
            <a:r>
              <a:rPr lang="en-US" sz="1600" b="0" dirty="0"/>
              <a:t>Populate with data coefficients, constants, etc.</a:t>
            </a:r>
          </a:p>
          <a:p>
            <a:pPr marL="609600" indent="-60960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000" dirty="0"/>
              <a:t>Configure the CLA registers</a:t>
            </a:r>
          </a:p>
          <a:p>
            <a:pPr marL="1200150" lvl="1" indent="-533400">
              <a:lnSpc>
                <a:spcPct val="100000"/>
              </a:lnSpc>
              <a:spcBef>
                <a:spcPct val="50000"/>
              </a:spcBef>
            </a:pPr>
            <a:r>
              <a:rPr lang="en-US" sz="1600" b="0" dirty="0"/>
              <a:t>Enable the CLA </a:t>
            </a:r>
            <a:r>
              <a:rPr lang="en-US" sz="1600" b="0" dirty="0" smtClean="0"/>
              <a:t>clock – </a:t>
            </a:r>
            <a:r>
              <a:rPr lang="en-US" sz="1600" b="0" dirty="0" err="1" smtClean="0"/>
              <a:t>SysCtl_enablePeripheral</a:t>
            </a:r>
            <a:r>
              <a:rPr lang="en-US" sz="1600" b="0" dirty="0" smtClean="0"/>
              <a:t>(</a:t>
            </a:r>
            <a:r>
              <a:rPr lang="en-US" sz="1600" b="0" dirty="0" smtClean="0">
                <a:latin typeface="Arial Narrow" panose="020B0606020202030204" pitchFamily="34" charset="0"/>
              </a:rPr>
              <a:t>SYSCTL_PERIPH_CLK_CLA1</a:t>
            </a:r>
            <a:r>
              <a:rPr lang="en-US" sz="1600" b="0" dirty="0" smtClean="0"/>
              <a:t>);</a:t>
            </a:r>
            <a:endParaRPr lang="en-US" sz="1600" b="0" dirty="0"/>
          </a:p>
          <a:p>
            <a:pPr marL="1200150" lvl="1" indent="-533400">
              <a:lnSpc>
                <a:spcPct val="100000"/>
              </a:lnSpc>
              <a:spcBef>
                <a:spcPct val="50000"/>
              </a:spcBef>
            </a:pPr>
            <a:r>
              <a:rPr lang="en-US" sz="1600" b="0" dirty="0"/>
              <a:t>Populate the CLA task interrupt vectors (MVECT1-8 registers)</a:t>
            </a:r>
          </a:p>
          <a:p>
            <a:pPr marL="1200150" lvl="1" indent="-533400">
              <a:lnSpc>
                <a:spcPct val="100000"/>
              </a:lnSpc>
              <a:spcBef>
                <a:spcPct val="50000"/>
              </a:spcBef>
            </a:pPr>
            <a:r>
              <a:rPr lang="en-US" sz="1600" b="0" dirty="0"/>
              <a:t>Select the desired task interrupt sources </a:t>
            </a:r>
            <a:r>
              <a:rPr lang="en-US" sz="1600" b="0" dirty="0" smtClean="0"/>
              <a:t>(CLA1TASKSRCSELx registers)</a:t>
            </a:r>
            <a:endParaRPr lang="en-US" sz="1600" b="0" dirty="0"/>
          </a:p>
          <a:p>
            <a:pPr marL="1200150" lvl="1" indent="-533400">
              <a:spcBef>
                <a:spcPct val="50000"/>
              </a:spcBef>
            </a:pPr>
            <a:r>
              <a:rPr lang="en-US" sz="1600" b="0" dirty="0"/>
              <a:t>If desired, </a:t>
            </a:r>
            <a:r>
              <a:rPr lang="en-US" sz="1600" b="0" dirty="0" smtClean="0"/>
              <a:t>enable </a:t>
            </a:r>
            <a:r>
              <a:rPr lang="en-US" sz="1600" b="0" dirty="0"/>
              <a:t>IACK </a:t>
            </a:r>
            <a:r>
              <a:rPr lang="en-US" sz="1600" b="0" dirty="0" smtClean="0"/>
              <a:t>instruction to </a:t>
            </a:r>
            <a:r>
              <a:rPr lang="en-US" sz="1600" b="0" dirty="0"/>
              <a:t>start </a:t>
            </a:r>
            <a:r>
              <a:rPr lang="en-US" sz="1600" b="0" dirty="0" smtClean="0"/>
              <a:t>tasks </a:t>
            </a:r>
            <a:r>
              <a:rPr lang="en-US" sz="1600" b="0" dirty="0"/>
              <a:t>using </a:t>
            </a:r>
            <a:r>
              <a:rPr lang="en-US" sz="1600" b="0" dirty="0" smtClean="0"/>
              <a:t>software</a:t>
            </a:r>
            <a:endParaRPr lang="en-US" sz="1600" b="0" dirty="0"/>
          </a:p>
          <a:p>
            <a:pPr marL="1200150" lvl="1" indent="-533400">
              <a:lnSpc>
                <a:spcPct val="100000"/>
              </a:lnSpc>
              <a:spcBef>
                <a:spcPct val="50000"/>
              </a:spcBef>
            </a:pPr>
            <a:r>
              <a:rPr lang="en-US" sz="1600" b="0" dirty="0"/>
              <a:t>Map CLA program RAM and data RAMs to CLA space</a:t>
            </a:r>
          </a:p>
          <a:p>
            <a:pPr marL="609600" indent="-60960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000" dirty="0"/>
              <a:t>Configure desired CLA task completion interrupts in the PIE</a:t>
            </a:r>
          </a:p>
          <a:p>
            <a:pPr marL="609600" indent="-60960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000" dirty="0"/>
              <a:t>Enable CLA </a:t>
            </a:r>
            <a:r>
              <a:rPr lang="en-US" sz="2000" dirty="0" smtClean="0"/>
              <a:t>task </a:t>
            </a:r>
            <a:r>
              <a:rPr lang="en-US" sz="2000" dirty="0"/>
              <a:t>triggers in the MIER register</a:t>
            </a:r>
          </a:p>
          <a:p>
            <a:pPr marL="609600" indent="-609600"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en-US" sz="2000" dirty="0"/>
              <a:t>Initialize the </a:t>
            </a:r>
            <a:r>
              <a:rPr lang="en-US" sz="2000" dirty="0" smtClean="0"/>
              <a:t>desired peripherals </a:t>
            </a:r>
            <a:r>
              <a:rPr lang="en-US" sz="2000" dirty="0"/>
              <a:t>to trigger the CLA tasks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57560" y="776361"/>
            <a:ext cx="8003275" cy="38779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Performed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by the CPU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during software initialization</a:t>
            </a:r>
            <a:endParaRPr lang="en-US" sz="24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93830" y="6305824"/>
            <a:ext cx="8769474" cy="28931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600" b="0" i="1" dirty="0">
                <a:latin typeface="Arial" charset="0"/>
              </a:rPr>
              <a:t>Data </a:t>
            </a:r>
            <a:r>
              <a:rPr lang="en-US" sz="1600" b="0" i="1" dirty="0" smtClean="0">
                <a:latin typeface="Arial" charset="0"/>
              </a:rPr>
              <a:t>can </a:t>
            </a:r>
            <a:r>
              <a:rPr lang="en-US" sz="1600" b="0" i="1" dirty="0">
                <a:latin typeface="Arial" charset="0"/>
              </a:rPr>
              <a:t>passed between the CLA and CPU via message </a:t>
            </a:r>
            <a:r>
              <a:rPr lang="en-US" sz="1600" b="0" i="1" dirty="0" smtClean="0">
                <a:latin typeface="Arial" charset="0"/>
              </a:rPr>
              <a:t>RAMs or allocated CLA Data RAM</a:t>
            </a:r>
            <a:endParaRPr lang="en-US" sz="1600" b="0" i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0955"/>
            <a:ext cx="9144000" cy="833945"/>
          </a:xfrm>
        </p:spPr>
        <p:txBody>
          <a:bodyPr>
            <a:normAutofit/>
          </a:bodyPr>
          <a:lstStyle/>
          <a:p>
            <a:r>
              <a:rPr lang="en-US" dirty="0"/>
              <a:t>Enabling CLA Support in CCS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731500" y="1086295"/>
            <a:ext cx="764095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anchorCtr="1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 smtClean="0">
                <a:latin typeface="Arial" charset="0"/>
              </a:rPr>
              <a:t>Set the “Specify CLA support” project option to </a:t>
            </a:r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‘cla2’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 smtClean="0">
                <a:latin typeface="Arial" charset="0"/>
              </a:rPr>
              <a:t>When creating a new CCS project, choosing </a:t>
            </a:r>
            <a:r>
              <a:rPr lang="en-US" sz="2000" dirty="0">
                <a:latin typeface="Arial" charset="0"/>
              </a:rPr>
              <a:t>a </a:t>
            </a:r>
            <a:r>
              <a:rPr lang="en-US" sz="2000" dirty="0" smtClean="0">
                <a:latin typeface="Arial" charset="0"/>
              </a:rPr>
              <a:t>device </a:t>
            </a:r>
            <a:r>
              <a:rPr lang="en-US" sz="2000" dirty="0">
                <a:latin typeface="Arial" charset="0"/>
              </a:rPr>
              <a:t>variant </a:t>
            </a:r>
            <a:r>
              <a:rPr lang="en-US" sz="2000" dirty="0" smtClean="0">
                <a:latin typeface="Arial" charset="0"/>
              </a:rPr>
              <a:t>that has the CLA will automatically select this option, so normally no user action is required</a:t>
            </a:r>
            <a:endParaRPr lang="en-US" sz="2000" i="1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17" y="2929735"/>
            <a:ext cx="7788315" cy="361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reeform 18"/>
          <p:cNvSpPr>
            <a:spLocks/>
          </p:cNvSpPr>
          <p:nvPr/>
        </p:nvSpPr>
        <p:spPr bwMode="auto">
          <a:xfrm>
            <a:off x="8220534" y="1239923"/>
            <a:ext cx="729705" cy="3880198"/>
          </a:xfrm>
          <a:custGeom>
            <a:avLst/>
            <a:gdLst>
              <a:gd name="connsiteX0" fmla="*/ 3362 w 10000"/>
              <a:gd name="connsiteY0" fmla="*/ 92 h 10000"/>
              <a:gd name="connsiteX1" fmla="*/ 8947 w 10000"/>
              <a:gd name="connsiteY1" fmla="*/ 776 h 10000"/>
              <a:gd name="connsiteX2" fmla="*/ 9643 w 10000"/>
              <a:gd name="connsiteY2" fmla="*/ 4750 h 10000"/>
              <a:gd name="connsiteX3" fmla="*/ 8299 w 10000"/>
              <a:gd name="connsiteY3" fmla="*/ 8775 h 10000"/>
              <a:gd name="connsiteX4" fmla="*/ 0 w 10000"/>
              <a:gd name="connsiteY4" fmla="*/ 10000 h 10000"/>
              <a:gd name="connsiteX0" fmla="*/ 3278 w 9916"/>
              <a:gd name="connsiteY0" fmla="*/ 92 h 9582"/>
              <a:gd name="connsiteX1" fmla="*/ 8863 w 9916"/>
              <a:gd name="connsiteY1" fmla="*/ 776 h 9582"/>
              <a:gd name="connsiteX2" fmla="*/ 9559 w 9916"/>
              <a:gd name="connsiteY2" fmla="*/ 4750 h 9582"/>
              <a:gd name="connsiteX3" fmla="*/ 8215 w 9916"/>
              <a:gd name="connsiteY3" fmla="*/ 8775 h 9582"/>
              <a:gd name="connsiteX4" fmla="*/ 0 w 9916"/>
              <a:gd name="connsiteY4" fmla="*/ 9582 h 9582"/>
              <a:gd name="connsiteX0" fmla="*/ 3306 w 10000"/>
              <a:gd name="connsiteY0" fmla="*/ 96 h 10000"/>
              <a:gd name="connsiteX1" fmla="*/ 8938 w 10000"/>
              <a:gd name="connsiteY1" fmla="*/ 810 h 10000"/>
              <a:gd name="connsiteX2" fmla="*/ 9640 w 10000"/>
              <a:gd name="connsiteY2" fmla="*/ 4957 h 10000"/>
              <a:gd name="connsiteX3" fmla="*/ 7870 w 10000"/>
              <a:gd name="connsiteY3" fmla="*/ 8210 h 10000"/>
              <a:gd name="connsiteX4" fmla="*/ 0 w 10000"/>
              <a:gd name="connsiteY4" fmla="*/ 10000 h 10000"/>
              <a:gd name="connsiteX0" fmla="*/ 3306 w 10000"/>
              <a:gd name="connsiteY0" fmla="*/ 96 h 9053"/>
              <a:gd name="connsiteX1" fmla="*/ 8938 w 10000"/>
              <a:gd name="connsiteY1" fmla="*/ 810 h 9053"/>
              <a:gd name="connsiteX2" fmla="*/ 9640 w 10000"/>
              <a:gd name="connsiteY2" fmla="*/ 4957 h 9053"/>
              <a:gd name="connsiteX3" fmla="*/ 7870 w 10000"/>
              <a:gd name="connsiteY3" fmla="*/ 8210 h 9053"/>
              <a:gd name="connsiteX4" fmla="*/ 0 w 10000"/>
              <a:gd name="connsiteY4" fmla="*/ 9053 h 9053"/>
              <a:gd name="connsiteX0" fmla="*/ 3306 w 10000"/>
              <a:gd name="connsiteY0" fmla="*/ 106 h 9784"/>
              <a:gd name="connsiteX1" fmla="*/ 8938 w 10000"/>
              <a:gd name="connsiteY1" fmla="*/ 895 h 9784"/>
              <a:gd name="connsiteX2" fmla="*/ 9640 w 10000"/>
              <a:gd name="connsiteY2" fmla="*/ 5476 h 9784"/>
              <a:gd name="connsiteX3" fmla="*/ 7870 w 10000"/>
              <a:gd name="connsiteY3" fmla="*/ 9069 h 9784"/>
              <a:gd name="connsiteX4" fmla="*/ 0 w 10000"/>
              <a:gd name="connsiteY4" fmla="*/ 9767 h 9784"/>
              <a:gd name="connsiteX0" fmla="*/ 3306 w 10000"/>
              <a:gd name="connsiteY0" fmla="*/ 108 h 9983"/>
              <a:gd name="connsiteX1" fmla="*/ 8938 w 10000"/>
              <a:gd name="connsiteY1" fmla="*/ 915 h 9983"/>
              <a:gd name="connsiteX2" fmla="*/ 9640 w 10000"/>
              <a:gd name="connsiteY2" fmla="*/ 5597 h 9983"/>
              <a:gd name="connsiteX3" fmla="*/ 7870 w 10000"/>
              <a:gd name="connsiteY3" fmla="*/ 8913 h 9983"/>
              <a:gd name="connsiteX4" fmla="*/ 0 w 10000"/>
              <a:gd name="connsiteY4" fmla="*/ 9983 h 9983"/>
              <a:gd name="connsiteX0" fmla="*/ 0 w 6694"/>
              <a:gd name="connsiteY0" fmla="*/ 108 h 9987"/>
              <a:gd name="connsiteX1" fmla="*/ 5632 w 6694"/>
              <a:gd name="connsiteY1" fmla="*/ 917 h 9987"/>
              <a:gd name="connsiteX2" fmla="*/ 6334 w 6694"/>
              <a:gd name="connsiteY2" fmla="*/ 5607 h 9987"/>
              <a:gd name="connsiteX3" fmla="*/ 4564 w 6694"/>
              <a:gd name="connsiteY3" fmla="*/ 8928 h 9987"/>
              <a:gd name="connsiteX4" fmla="*/ 1250 w 6694"/>
              <a:gd name="connsiteY4" fmla="*/ 9987 h 9987"/>
              <a:gd name="connsiteX0" fmla="*/ 0 w 9526"/>
              <a:gd name="connsiteY0" fmla="*/ 8 h 9900"/>
              <a:gd name="connsiteX1" fmla="*/ 2480 w 9526"/>
              <a:gd name="connsiteY1" fmla="*/ 85 h 9900"/>
              <a:gd name="connsiteX2" fmla="*/ 8414 w 9526"/>
              <a:gd name="connsiteY2" fmla="*/ 818 h 9900"/>
              <a:gd name="connsiteX3" fmla="*/ 9462 w 9526"/>
              <a:gd name="connsiteY3" fmla="*/ 5514 h 9900"/>
              <a:gd name="connsiteX4" fmla="*/ 6818 w 9526"/>
              <a:gd name="connsiteY4" fmla="*/ 8840 h 9900"/>
              <a:gd name="connsiteX5" fmla="*/ 1867 w 9526"/>
              <a:gd name="connsiteY5" fmla="*/ 9900 h 9900"/>
              <a:gd name="connsiteX0" fmla="*/ 0 w 31104"/>
              <a:gd name="connsiteY0" fmla="*/ 0 h 10111"/>
              <a:gd name="connsiteX1" fmla="*/ 23707 w 31104"/>
              <a:gd name="connsiteY1" fmla="*/ 197 h 10111"/>
              <a:gd name="connsiteX2" fmla="*/ 29937 w 31104"/>
              <a:gd name="connsiteY2" fmla="*/ 937 h 10111"/>
              <a:gd name="connsiteX3" fmla="*/ 31037 w 31104"/>
              <a:gd name="connsiteY3" fmla="*/ 5681 h 10111"/>
              <a:gd name="connsiteX4" fmla="*/ 28261 w 31104"/>
              <a:gd name="connsiteY4" fmla="*/ 9040 h 10111"/>
              <a:gd name="connsiteX5" fmla="*/ 23064 w 31104"/>
              <a:gd name="connsiteY5" fmla="*/ 10111 h 10111"/>
              <a:gd name="connsiteX0" fmla="*/ 0 w 31148"/>
              <a:gd name="connsiteY0" fmla="*/ 36 h 10147"/>
              <a:gd name="connsiteX1" fmla="*/ 22257 w 31148"/>
              <a:gd name="connsiteY1" fmla="*/ 66 h 10147"/>
              <a:gd name="connsiteX2" fmla="*/ 29937 w 31148"/>
              <a:gd name="connsiteY2" fmla="*/ 973 h 10147"/>
              <a:gd name="connsiteX3" fmla="*/ 31037 w 31148"/>
              <a:gd name="connsiteY3" fmla="*/ 5717 h 10147"/>
              <a:gd name="connsiteX4" fmla="*/ 28261 w 31148"/>
              <a:gd name="connsiteY4" fmla="*/ 9076 h 10147"/>
              <a:gd name="connsiteX5" fmla="*/ 23064 w 31148"/>
              <a:gd name="connsiteY5" fmla="*/ 10147 h 10147"/>
              <a:gd name="connsiteX0" fmla="*/ 0 w 31148"/>
              <a:gd name="connsiteY0" fmla="*/ 36 h 10147"/>
              <a:gd name="connsiteX1" fmla="*/ 22257 w 31148"/>
              <a:gd name="connsiteY1" fmla="*/ 66 h 10147"/>
              <a:gd name="connsiteX2" fmla="*/ 29937 w 31148"/>
              <a:gd name="connsiteY2" fmla="*/ 973 h 10147"/>
              <a:gd name="connsiteX3" fmla="*/ 31037 w 31148"/>
              <a:gd name="connsiteY3" fmla="*/ 5717 h 10147"/>
              <a:gd name="connsiteX4" fmla="*/ 28261 w 31148"/>
              <a:gd name="connsiteY4" fmla="*/ 9076 h 10147"/>
              <a:gd name="connsiteX5" fmla="*/ 23064 w 31148"/>
              <a:gd name="connsiteY5" fmla="*/ 10147 h 10147"/>
              <a:gd name="connsiteX0" fmla="*/ 0 w 31148"/>
              <a:gd name="connsiteY0" fmla="*/ 36 h 10147"/>
              <a:gd name="connsiteX1" fmla="*/ 22257 w 31148"/>
              <a:gd name="connsiteY1" fmla="*/ 66 h 10147"/>
              <a:gd name="connsiteX2" fmla="*/ 29937 w 31148"/>
              <a:gd name="connsiteY2" fmla="*/ 973 h 10147"/>
              <a:gd name="connsiteX3" fmla="*/ 31037 w 31148"/>
              <a:gd name="connsiteY3" fmla="*/ 5717 h 10147"/>
              <a:gd name="connsiteX4" fmla="*/ 28261 w 31148"/>
              <a:gd name="connsiteY4" fmla="*/ 9076 h 10147"/>
              <a:gd name="connsiteX5" fmla="*/ 23064 w 31148"/>
              <a:gd name="connsiteY5" fmla="*/ 10147 h 10147"/>
              <a:gd name="connsiteX0" fmla="*/ 0 w 31148"/>
              <a:gd name="connsiteY0" fmla="*/ 6 h 10117"/>
              <a:gd name="connsiteX1" fmla="*/ 22257 w 31148"/>
              <a:gd name="connsiteY1" fmla="*/ 36 h 10117"/>
              <a:gd name="connsiteX2" fmla="*/ 29937 w 31148"/>
              <a:gd name="connsiteY2" fmla="*/ 943 h 10117"/>
              <a:gd name="connsiteX3" fmla="*/ 31037 w 31148"/>
              <a:gd name="connsiteY3" fmla="*/ 5687 h 10117"/>
              <a:gd name="connsiteX4" fmla="*/ 28261 w 31148"/>
              <a:gd name="connsiteY4" fmla="*/ 9046 h 10117"/>
              <a:gd name="connsiteX5" fmla="*/ 23064 w 31148"/>
              <a:gd name="connsiteY5" fmla="*/ 10117 h 10117"/>
              <a:gd name="connsiteX0" fmla="*/ 0 w 31081"/>
              <a:gd name="connsiteY0" fmla="*/ 6 h 10117"/>
              <a:gd name="connsiteX1" fmla="*/ 22257 w 31081"/>
              <a:gd name="connsiteY1" fmla="*/ 36 h 10117"/>
              <a:gd name="connsiteX2" fmla="*/ 24996 w 31081"/>
              <a:gd name="connsiteY2" fmla="*/ 83 h 10117"/>
              <a:gd name="connsiteX3" fmla="*/ 29937 w 31081"/>
              <a:gd name="connsiteY3" fmla="*/ 943 h 10117"/>
              <a:gd name="connsiteX4" fmla="*/ 31037 w 31081"/>
              <a:gd name="connsiteY4" fmla="*/ 5687 h 10117"/>
              <a:gd name="connsiteX5" fmla="*/ 28261 w 31081"/>
              <a:gd name="connsiteY5" fmla="*/ 9046 h 10117"/>
              <a:gd name="connsiteX6" fmla="*/ 23064 w 31081"/>
              <a:gd name="connsiteY6" fmla="*/ 10117 h 10117"/>
              <a:gd name="connsiteX0" fmla="*/ 0 w 31081"/>
              <a:gd name="connsiteY0" fmla="*/ 149 h 10260"/>
              <a:gd name="connsiteX1" fmla="*/ 15007 w 31081"/>
              <a:gd name="connsiteY1" fmla="*/ 12 h 10260"/>
              <a:gd name="connsiteX2" fmla="*/ 24996 w 31081"/>
              <a:gd name="connsiteY2" fmla="*/ 226 h 10260"/>
              <a:gd name="connsiteX3" fmla="*/ 29937 w 31081"/>
              <a:gd name="connsiteY3" fmla="*/ 1086 h 10260"/>
              <a:gd name="connsiteX4" fmla="*/ 31037 w 31081"/>
              <a:gd name="connsiteY4" fmla="*/ 5830 h 10260"/>
              <a:gd name="connsiteX5" fmla="*/ 28261 w 31081"/>
              <a:gd name="connsiteY5" fmla="*/ 9189 h 10260"/>
              <a:gd name="connsiteX6" fmla="*/ 23064 w 31081"/>
              <a:gd name="connsiteY6" fmla="*/ 10260 h 10260"/>
              <a:gd name="connsiteX0" fmla="*/ 0 w 31060"/>
              <a:gd name="connsiteY0" fmla="*/ 149 h 10260"/>
              <a:gd name="connsiteX1" fmla="*/ 15007 w 31060"/>
              <a:gd name="connsiteY1" fmla="*/ 12 h 10260"/>
              <a:gd name="connsiteX2" fmla="*/ 27574 w 31060"/>
              <a:gd name="connsiteY2" fmla="*/ 35 h 10260"/>
              <a:gd name="connsiteX3" fmla="*/ 29937 w 31060"/>
              <a:gd name="connsiteY3" fmla="*/ 1086 h 10260"/>
              <a:gd name="connsiteX4" fmla="*/ 31037 w 31060"/>
              <a:gd name="connsiteY4" fmla="*/ 5830 h 10260"/>
              <a:gd name="connsiteX5" fmla="*/ 28261 w 31060"/>
              <a:gd name="connsiteY5" fmla="*/ 9189 h 10260"/>
              <a:gd name="connsiteX6" fmla="*/ 23064 w 31060"/>
              <a:gd name="connsiteY6" fmla="*/ 10260 h 10260"/>
              <a:gd name="connsiteX0" fmla="*/ 0 w 35143"/>
              <a:gd name="connsiteY0" fmla="*/ 149 h 10260"/>
              <a:gd name="connsiteX1" fmla="*/ 15007 w 35143"/>
              <a:gd name="connsiteY1" fmla="*/ 12 h 10260"/>
              <a:gd name="connsiteX2" fmla="*/ 27574 w 35143"/>
              <a:gd name="connsiteY2" fmla="*/ 35 h 10260"/>
              <a:gd name="connsiteX3" fmla="*/ 35092 w 35143"/>
              <a:gd name="connsiteY3" fmla="*/ 991 h 10260"/>
              <a:gd name="connsiteX4" fmla="*/ 31037 w 35143"/>
              <a:gd name="connsiteY4" fmla="*/ 5830 h 10260"/>
              <a:gd name="connsiteX5" fmla="*/ 28261 w 35143"/>
              <a:gd name="connsiteY5" fmla="*/ 9189 h 10260"/>
              <a:gd name="connsiteX6" fmla="*/ 23064 w 35143"/>
              <a:gd name="connsiteY6" fmla="*/ 10260 h 10260"/>
              <a:gd name="connsiteX0" fmla="*/ 0 w 35304"/>
              <a:gd name="connsiteY0" fmla="*/ 149 h 10260"/>
              <a:gd name="connsiteX1" fmla="*/ 15007 w 35304"/>
              <a:gd name="connsiteY1" fmla="*/ 12 h 10260"/>
              <a:gd name="connsiteX2" fmla="*/ 27574 w 35304"/>
              <a:gd name="connsiteY2" fmla="*/ 35 h 10260"/>
              <a:gd name="connsiteX3" fmla="*/ 35092 w 35304"/>
              <a:gd name="connsiteY3" fmla="*/ 991 h 10260"/>
              <a:gd name="connsiteX4" fmla="*/ 33052 w 35304"/>
              <a:gd name="connsiteY4" fmla="*/ 3161 h 10260"/>
              <a:gd name="connsiteX5" fmla="*/ 31037 w 35304"/>
              <a:gd name="connsiteY5" fmla="*/ 5830 h 10260"/>
              <a:gd name="connsiteX6" fmla="*/ 28261 w 35304"/>
              <a:gd name="connsiteY6" fmla="*/ 9189 h 10260"/>
              <a:gd name="connsiteX7" fmla="*/ 23064 w 35304"/>
              <a:gd name="connsiteY7" fmla="*/ 10260 h 10260"/>
              <a:gd name="connsiteX0" fmla="*/ 0 w 35555"/>
              <a:gd name="connsiteY0" fmla="*/ 149 h 10260"/>
              <a:gd name="connsiteX1" fmla="*/ 15007 w 35555"/>
              <a:gd name="connsiteY1" fmla="*/ 12 h 10260"/>
              <a:gd name="connsiteX2" fmla="*/ 27574 w 35555"/>
              <a:gd name="connsiteY2" fmla="*/ 35 h 10260"/>
              <a:gd name="connsiteX3" fmla="*/ 35092 w 35555"/>
              <a:gd name="connsiteY3" fmla="*/ 991 h 10260"/>
              <a:gd name="connsiteX4" fmla="*/ 34341 w 35555"/>
              <a:gd name="connsiteY4" fmla="*/ 3734 h 10260"/>
              <a:gd name="connsiteX5" fmla="*/ 31037 w 35555"/>
              <a:gd name="connsiteY5" fmla="*/ 5830 h 10260"/>
              <a:gd name="connsiteX6" fmla="*/ 28261 w 35555"/>
              <a:gd name="connsiteY6" fmla="*/ 9189 h 10260"/>
              <a:gd name="connsiteX7" fmla="*/ 23064 w 35555"/>
              <a:gd name="connsiteY7" fmla="*/ 10260 h 10260"/>
              <a:gd name="connsiteX0" fmla="*/ 0 w 35555"/>
              <a:gd name="connsiteY0" fmla="*/ 149 h 10260"/>
              <a:gd name="connsiteX1" fmla="*/ 15007 w 35555"/>
              <a:gd name="connsiteY1" fmla="*/ 12 h 10260"/>
              <a:gd name="connsiteX2" fmla="*/ 27574 w 35555"/>
              <a:gd name="connsiteY2" fmla="*/ 35 h 10260"/>
              <a:gd name="connsiteX3" fmla="*/ 35092 w 35555"/>
              <a:gd name="connsiteY3" fmla="*/ 991 h 10260"/>
              <a:gd name="connsiteX4" fmla="*/ 34341 w 35555"/>
              <a:gd name="connsiteY4" fmla="*/ 3734 h 10260"/>
              <a:gd name="connsiteX5" fmla="*/ 32487 w 35555"/>
              <a:gd name="connsiteY5" fmla="*/ 6069 h 10260"/>
              <a:gd name="connsiteX6" fmla="*/ 28261 w 35555"/>
              <a:gd name="connsiteY6" fmla="*/ 9189 h 10260"/>
              <a:gd name="connsiteX7" fmla="*/ 23064 w 35555"/>
              <a:gd name="connsiteY7" fmla="*/ 10260 h 10260"/>
              <a:gd name="connsiteX0" fmla="*/ 0 w 35555"/>
              <a:gd name="connsiteY0" fmla="*/ 149 h 10260"/>
              <a:gd name="connsiteX1" fmla="*/ 15007 w 35555"/>
              <a:gd name="connsiteY1" fmla="*/ 12 h 10260"/>
              <a:gd name="connsiteX2" fmla="*/ 27574 w 35555"/>
              <a:gd name="connsiteY2" fmla="*/ 35 h 10260"/>
              <a:gd name="connsiteX3" fmla="*/ 35092 w 35555"/>
              <a:gd name="connsiteY3" fmla="*/ 991 h 10260"/>
              <a:gd name="connsiteX4" fmla="*/ 34341 w 35555"/>
              <a:gd name="connsiteY4" fmla="*/ 3734 h 10260"/>
              <a:gd name="connsiteX5" fmla="*/ 33131 w 35555"/>
              <a:gd name="connsiteY5" fmla="*/ 6069 h 10260"/>
              <a:gd name="connsiteX6" fmla="*/ 28261 w 35555"/>
              <a:gd name="connsiteY6" fmla="*/ 9189 h 10260"/>
              <a:gd name="connsiteX7" fmla="*/ 23064 w 35555"/>
              <a:gd name="connsiteY7" fmla="*/ 10260 h 10260"/>
              <a:gd name="connsiteX0" fmla="*/ 0 w 35555"/>
              <a:gd name="connsiteY0" fmla="*/ 149 h 10260"/>
              <a:gd name="connsiteX1" fmla="*/ 15007 w 35555"/>
              <a:gd name="connsiteY1" fmla="*/ 12 h 10260"/>
              <a:gd name="connsiteX2" fmla="*/ 27574 w 35555"/>
              <a:gd name="connsiteY2" fmla="*/ 35 h 10260"/>
              <a:gd name="connsiteX3" fmla="*/ 35092 w 35555"/>
              <a:gd name="connsiteY3" fmla="*/ 991 h 10260"/>
              <a:gd name="connsiteX4" fmla="*/ 34341 w 35555"/>
              <a:gd name="connsiteY4" fmla="*/ 3734 h 10260"/>
              <a:gd name="connsiteX5" fmla="*/ 33131 w 35555"/>
              <a:gd name="connsiteY5" fmla="*/ 6069 h 10260"/>
              <a:gd name="connsiteX6" fmla="*/ 28261 w 35555"/>
              <a:gd name="connsiteY6" fmla="*/ 9189 h 10260"/>
              <a:gd name="connsiteX7" fmla="*/ 23064 w 35555"/>
              <a:gd name="connsiteY7" fmla="*/ 10260 h 10260"/>
              <a:gd name="connsiteX0" fmla="*/ 0 w 35555"/>
              <a:gd name="connsiteY0" fmla="*/ 149 h 10260"/>
              <a:gd name="connsiteX1" fmla="*/ 15007 w 35555"/>
              <a:gd name="connsiteY1" fmla="*/ 12 h 10260"/>
              <a:gd name="connsiteX2" fmla="*/ 27574 w 35555"/>
              <a:gd name="connsiteY2" fmla="*/ 35 h 10260"/>
              <a:gd name="connsiteX3" fmla="*/ 35092 w 35555"/>
              <a:gd name="connsiteY3" fmla="*/ 991 h 10260"/>
              <a:gd name="connsiteX4" fmla="*/ 34341 w 35555"/>
              <a:gd name="connsiteY4" fmla="*/ 3734 h 10260"/>
              <a:gd name="connsiteX5" fmla="*/ 33131 w 35555"/>
              <a:gd name="connsiteY5" fmla="*/ 6069 h 10260"/>
              <a:gd name="connsiteX6" fmla="*/ 30355 w 35555"/>
              <a:gd name="connsiteY6" fmla="*/ 9332 h 10260"/>
              <a:gd name="connsiteX7" fmla="*/ 23064 w 35555"/>
              <a:gd name="connsiteY7" fmla="*/ 10260 h 10260"/>
              <a:gd name="connsiteX0" fmla="*/ 0 w 35555"/>
              <a:gd name="connsiteY0" fmla="*/ 149 h 10260"/>
              <a:gd name="connsiteX1" fmla="*/ 15007 w 35555"/>
              <a:gd name="connsiteY1" fmla="*/ 12 h 10260"/>
              <a:gd name="connsiteX2" fmla="*/ 27574 w 35555"/>
              <a:gd name="connsiteY2" fmla="*/ 35 h 10260"/>
              <a:gd name="connsiteX3" fmla="*/ 35092 w 35555"/>
              <a:gd name="connsiteY3" fmla="*/ 991 h 10260"/>
              <a:gd name="connsiteX4" fmla="*/ 34341 w 35555"/>
              <a:gd name="connsiteY4" fmla="*/ 3734 h 10260"/>
              <a:gd name="connsiteX5" fmla="*/ 33131 w 35555"/>
              <a:gd name="connsiteY5" fmla="*/ 6069 h 10260"/>
              <a:gd name="connsiteX6" fmla="*/ 30355 w 35555"/>
              <a:gd name="connsiteY6" fmla="*/ 9332 h 10260"/>
              <a:gd name="connsiteX7" fmla="*/ 23064 w 35555"/>
              <a:gd name="connsiteY7" fmla="*/ 10260 h 10260"/>
              <a:gd name="connsiteX0" fmla="*/ 0 w 35782"/>
              <a:gd name="connsiteY0" fmla="*/ 149 h 10260"/>
              <a:gd name="connsiteX1" fmla="*/ 15007 w 35782"/>
              <a:gd name="connsiteY1" fmla="*/ 12 h 10260"/>
              <a:gd name="connsiteX2" fmla="*/ 27574 w 35782"/>
              <a:gd name="connsiteY2" fmla="*/ 35 h 10260"/>
              <a:gd name="connsiteX3" fmla="*/ 35092 w 35782"/>
              <a:gd name="connsiteY3" fmla="*/ 991 h 10260"/>
              <a:gd name="connsiteX4" fmla="*/ 34985 w 35782"/>
              <a:gd name="connsiteY4" fmla="*/ 3782 h 10260"/>
              <a:gd name="connsiteX5" fmla="*/ 33131 w 35782"/>
              <a:gd name="connsiteY5" fmla="*/ 6069 h 10260"/>
              <a:gd name="connsiteX6" fmla="*/ 30355 w 35782"/>
              <a:gd name="connsiteY6" fmla="*/ 9332 h 10260"/>
              <a:gd name="connsiteX7" fmla="*/ 23064 w 35782"/>
              <a:gd name="connsiteY7" fmla="*/ 10260 h 10260"/>
              <a:gd name="connsiteX0" fmla="*/ 0 w 35921"/>
              <a:gd name="connsiteY0" fmla="*/ 149 h 10260"/>
              <a:gd name="connsiteX1" fmla="*/ 15007 w 35921"/>
              <a:gd name="connsiteY1" fmla="*/ 12 h 10260"/>
              <a:gd name="connsiteX2" fmla="*/ 25641 w 35921"/>
              <a:gd name="connsiteY2" fmla="*/ 11 h 10260"/>
              <a:gd name="connsiteX3" fmla="*/ 35092 w 35921"/>
              <a:gd name="connsiteY3" fmla="*/ 991 h 10260"/>
              <a:gd name="connsiteX4" fmla="*/ 34985 w 35921"/>
              <a:gd name="connsiteY4" fmla="*/ 3782 h 10260"/>
              <a:gd name="connsiteX5" fmla="*/ 33131 w 35921"/>
              <a:gd name="connsiteY5" fmla="*/ 6069 h 10260"/>
              <a:gd name="connsiteX6" fmla="*/ 30355 w 35921"/>
              <a:gd name="connsiteY6" fmla="*/ 9332 h 10260"/>
              <a:gd name="connsiteX7" fmla="*/ 23064 w 35921"/>
              <a:gd name="connsiteY7" fmla="*/ 10260 h 10260"/>
              <a:gd name="connsiteX0" fmla="*/ 0 w 35557"/>
              <a:gd name="connsiteY0" fmla="*/ 149 h 10260"/>
              <a:gd name="connsiteX1" fmla="*/ 15007 w 35557"/>
              <a:gd name="connsiteY1" fmla="*/ 12 h 10260"/>
              <a:gd name="connsiteX2" fmla="*/ 25641 w 35557"/>
              <a:gd name="connsiteY2" fmla="*/ 11 h 10260"/>
              <a:gd name="connsiteX3" fmla="*/ 30796 w 35557"/>
              <a:gd name="connsiteY3" fmla="*/ 370 h 10260"/>
              <a:gd name="connsiteX4" fmla="*/ 35092 w 35557"/>
              <a:gd name="connsiteY4" fmla="*/ 991 h 10260"/>
              <a:gd name="connsiteX5" fmla="*/ 34985 w 35557"/>
              <a:gd name="connsiteY5" fmla="*/ 3782 h 10260"/>
              <a:gd name="connsiteX6" fmla="*/ 33131 w 35557"/>
              <a:gd name="connsiteY6" fmla="*/ 6069 h 10260"/>
              <a:gd name="connsiteX7" fmla="*/ 30355 w 35557"/>
              <a:gd name="connsiteY7" fmla="*/ 9332 h 10260"/>
              <a:gd name="connsiteX8" fmla="*/ 23064 w 35557"/>
              <a:gd name="connsiteY8" fmla="*/ 10260 h 10260"/>
              <a:gd name="connsiteX0" fmla="*/ 0 w 35473"/>
              <a:gd name="connsiteY0" fmla="*/ 149 h 10260"/>
              <a:gd name="connsiteX1" fmla="*/ 15007 w 35473"/>
              <a:gd name="connsiteY1" fmla="*/ 12 h 10260"/>
              <a:gd name="connsiteX2" fmla="*/ 25641 w 35473"/>
              <a:gd name="connsiteY2" fmla="*/ 11 h 10260"/>
              <a:gd name="connsiteX3" fmla="*/ 32085 w 35473"/>
              <a:gd name="connsiteY3" fmla="*/ 179 h 10260"/>
              <a:gd name="connsiteX4" fmla="*/ 35092 w 35473"/>
              <a:gd name="connsiteY4" fmla="*/ 991 h 10260"/>
              <a:gd name="connsiteX5" fmla="*/ 34985 w 35473"/>
              <a:gd name="connsiteY5" fmla="*/ 3782 h 10260"/>
              <a:gd name="connsiteX6" fmla="*/ 33131 w 35473"/>
              <a:gd name="connsiteY6" fmla="*/ 6069 h 10260"/>
              <a:gd name="connsiteX7" fmla="*/ 30355 w 35473"/>
              <a:gd name="connsiteY7" fmla="*/ 9332 h 10260"/>
              <a:gd name="connsiteX8" fmla="*/ 23064 w 35473"/>
              <a:gd name="connsiteY8" fmla="*/ 10260 h 10260"/>
              <a:gd name="connsiteX0" fmla="*/ 0 w 35473"/>
              <a:gd name="connsiteY0" fmla="*/ 138 h 10249"/>
              <a:gd name="connsiteX1" fmla="*/ 15007 w 35473"/>
              <a:gd name="connsiteY1" fmla="*/ 120 h 10249"/>
              <a:gd name="connsiteX2" fmla="*/ 25641 w 35473"/>
              <a:gd name="connsiteY2" fmla="*/ 0 h 10249"/>
              <a:gd name="connsiteX3" fmla="*/ 32085 w 35473"/>
              <a:gd name="connsiteY3" fmla="*/ 168 h 10249"/>
              <a:gd name="connsiteX4" fmla="*/ 35092 w 35473"/>
              <a:gd name="connsiteY4" fmla="*/ 980 h 10249"/>
              <a:gd name="connsiteX5" fmla="*/ 34985 w 35473"/>
              <a:gd name="connsiteY5" fmla="*/ 3771 h 10249"/>
              <a:gd name="connsiteX6" fmla="*/ 33131 w 35473"/>
              <a:gd name="connsiteY6" fmla="*/ 6058 h 10249"/>
              <a:gd name="connsiteX7" fmla="*/ 30355 w 35473"/>
              <a:gd name="connsiteY7" fmla="*/ 9321 h 10249"/>
              <a:gd name="connsiteX8" fmla="*/ 23064 w 35473"/>
              <a:gd name="connsiteY8" fmla="*/ 10249 h 10249"/>
              <a:gd name="connsiteX0" fmla="*/ 0 w 35473"/>
              <a:gd name="connsiteY0" fmla="*/ 138 h 10249"/>
              <a:gd name="connsiteX1" fmla="*/ 15007 w 35473"/>
              <a:gd name="connsiteY1" fmla="*/ 120 h 10249"/>
              <a:gd name="connsiteX2" fmla="*/ 25641 w 35473"/>
              <a:gd name="connsiteY2" fmla="*/ 0 h 10249"/>
              <a:gd name="connsiteX3" fmla="*/ 32085 w 35473"/>
              <a:gd name="connsiteY3" fmla="*/ 168 h 10249"/>
              <a:gd name="connsiteX4" fmla="*/ 35092 w 35473"/>
              <a:gd name="connsiteY4" fmla="*/ 980 h 10249"/>
              <a:gd name="connsiteX5" fmla="*/ 34985 w 35473"/>
              <a:gd name="connsiteY5" fmla="*/ 3771 h 10249"/>
              <a:gd name="connsiteX6" fmla="*/ 33131 w 35473"/>
              <a:gd name="connsiteY6" fmla="*/ 6058 h 10249"/>
              <a:gd name="connsiteX7" fmla="*/ 30355 w 35473"/>
              <a:gd name="connsiteY7" fmla="*/ 9321 h 10249"/>
              <a:gd name="connsiteX8" fmla="*/ 23064 w 35473"/>
              <a:gd name="connsiteY8" fmla="*/ 10249 h 10249"/>
              <a:gd name="connsiteX0" fmla="*/ 0 w 35473"/>
              <a:gd name="connsiteY0" fmla="*/ 138 h 10249"/>
              <a:gd name="connsiteX1" fmla="*/ 21934 w 35473"/>
              <a:gd name="connsiteY1" fmla="*/ 72 h 10249"/>
              <a:gd name="connsiteX2" fmla="*/ 25641 w 35473"/>
              <a:gd name="connsiteY2" fmla="*/ 0 h 10249"/>
              <a:gd name="connsiteX3" fmla="*/ 32085 w 35473"/>
              <a:gd name="connsiteY3" fmla="*/ 168 h 10249"/>
              <a:gd name="connsiteX4" fmla="*/ 35092 w 35473"/>
              <a:gd name="connsiteY4" fmla="*/ 980 h 10249"/>
              <a:gd name="connsiteX5" fmla="*/ 34985 w 35473"/>
              <a:gd name="connsiteY5" fmla="*/ 3771 h 10249"/>
              <a:gd name="connsiteX6" fmla="*/ 33131 w 35473"/>
              <a:gd name="connsiteY6" fmla="*/ 6058 h 10249"/>
              <a:gd name="connsiteX7" fmla="*/ 30355 w 35473"/>
              <a:gd name="connsiteY7" fmla="*/ 9321 h 10249"/>
              <a:gd name="connsiteX8" fmla="*/ 23064 w 35473"/>
              <a:gd name="connsiteY8" fmla="*/ 10249 h 10249"/>
              <a:gd name="connsiteX0" fmla="*/ 0 w 18235"/>
              <a:gd name="connsiteY0" fmla="*/ 138 h 10249"/>
              <a:gd name="connsiteX1" fmla="*/ 4696 w 18235"/>
              <a:gd name="connsiteY1" fmla="*/ 72 h 10249"/>
              <a:gd name="connsiteX2" fmla="*/ 8403 w 18235"/>
              <a:gd name="connsiteY2" fmla="*/ 0 h 10249"/>
              <a:gd name="connsiteX3" fmla="*/ 14847 w 18235"/>
              <a:gd name="connsiteY3" fmla="*/ 168 h 10249"/>
              <a:gd name="connsiteX4" fmla="*/ 17854 w 18235"/>
              <a:gd name="connsiteY4" fmla="*/ 980 h 10249"/>
              <a:gd name="connsiteX5" fmla="*/ 17747 w 18235"/>
              <a:gd name="connsiteY5" fmla="*/ 3771 h 10249"/>
              <a:gd name="connsiteX6" fmla="*/ 15893 w 18235"/>
              <a:gd name="connsiteY6" fmla="*/ 6058 h 10249"/>
              <a:gd name="connsiteX7" fmla="*/ 13117 w 18235"/>
              <a:gd name="connsiteY7" fmla="*/ 9321 h 10249"/>
              <a:gd name="connsiteX8" fmla="*/ 5826 w 18235"/>
              <a:gd name="connsiteY8" fmla="*/ 10249 h 10249"/>
              <a:gd name="connsiteX0" fmla="*/ 0 w 18235"/>
              <a:gd name="connsiteY0" fmla="*/ 170 h 10281"/>
              <a:gd name="connsiteX1" fmla="*/ 4696 w 18235"/>
              <a:gd name="connsiteY1" fmla="*/ 104 h 10281"/>
              <a:gd name="connsiteX2" fmla="*/ 8403 w 18235"/>
              <a:gd name="connsiteY2" fmla="*/ 32 h 10281"/>
              <a:gd name="connsiteX3" fmla="*/ 10658 w 18235"/>
              <a:gd name="connsiteY3" fmla="*/ 9 h 10281"/>
              <a:gd name="connsiteX4" fmla="*/ 14847 w 18235"/>
              <a:gd name="connsiteY4" fmla="*/ 200 h 10281"/>
              <a:gd name="connsiteX5" fmla="*/ 17854 w 18235"/>
              <a:gd name="connsiteY5" fmla="*/ 1012 h 10281"/>
              <a:gd name="connsiteX6" fmla="*/ 17747 w 18235"/>
              <a:gd name="connsiteY6" fmla="*/ 3803 h 10281"/>
              <a:gd name="connsiteX7" fmla="*/ 15893 w 18235"/>
              <a:gd name="connsiteY7" fmla="*/ 6090 h 10281"/>
              <a:gd name="connsiteX8" fmla="*/ 13117 w 18235"/>
              <a:gd name="connsiteY8" fmla="*/ 9353 h 10281"/>
              <a:gd name="connsiteX9" fmla="*/ 5826 w 18235"/>
              <a:gd name="connsiteY9" fmla="*/ 10281 h 10281"/>
              <a:gd name="connsiteX0" fmla="*/ 0 w 18235"/>
              <a:gd name="connsiteY0" fmla="*/ 166 h 10277"/>
              <a:gd name="connsiteX1" fmla="*/ 4696 w 18235"/>
              <a:gd name="connsiteY1" fmla="*/ 100 h 10277"/>
              <a:gd name="connsiteX2" fmla="*/ 7597 w 18235"/>
              <a:gd name="connsiteY2" fmla="*/ 100 h 10277"/>
              <a:gd name="connsiteX3" fmla="*/ 10658 w 18235"/>
              <a:gd name="connsiteY3" fmla="*/ 5 h 10277"/>
              <a:gd name="connsiteX4" fmla="*/ 14847 w 18235"/>
              <a:gd name="connsiteY4" fmla="*/ 196 h 10277"/>
              <a:gd name="connsiteX5" fmla="*/ 17854 w 18235"/>
              <a:gd name="connsiteY5" fmla="*/ 1008 h 10277"/>
              <a:gd name="connsiteX6" fmla="*/ 17747 w 18235"/>
              <a:gd name="connsiteY6" fmla="*/ 3799 h 10277"/>
              <a:gd name="connsiteX7" fmla="*/ 15893 w 18235"/>
              <a:gd name="connsiteY7" fmla="*/ 6086 h 10277"/>
              <a:gd name="connsiteX8" fmla="*/ 13117 w 18235"/>
              <a:gd name="connsiteY8" fmla="*/ 9349 h 10277"/>
              <a:gd name="connsiteX9" fmla="*/ 5826 w 18235"/>
              <a:gd name="connsiteY9" fmla="*/ 10277 h 10277"/>
              <a:gd name="connsiteX0" fmla="*/ 0 w 18235"/>
              <a:gd name="connsiteY0" fmla="*/ 166 h 10277"/>
              <a:gd name="connsiteX1" fmla="*/ 4374 w 18235"/>
              <a:gd name="connsiteY1" fmla="*/ 172 h 10277"/>
              <a:gd name="connsiteX2" fmla="*/ 7597 w 18235"/>
              <a:gd name="connsiteY2" fmla="*/ 100 h 10277"/>
              <a:gd name="connsiteX3" fmla="*/ 10658 w 18235"/>
              <a:gd name="connsiteY3" fmla="*/ 5 h 10277"/>
              <a:gd name="connsiteX4" fmla="*/ 14847 w 18235"/>
              <a:gd name="connsiteY4" fmla="*/ 196 h 10277"/>
              <a:gd name="connsiteX5" fmla="*/ 17854 w 18235"/>
              <a:gd name="connsiteY5" fmla="*/ 1008 h 10277"/>
              <a:gd name="connsiteX6" fmla="*/ 17747 w 18235"/>
              <a:gd name="connsiteY6" fmla="*/ 3799 h 10277"/>
              <a:gd name="connsiteX7" fmla="*/ 15893 w 18235"/>
              <a:gd name="connsiteY7" fmla="*/ 6086 h 10277"/>
              <a:gd name="connsiteX8" fmla="*/ 13117 w 18235"/>
              <a:gd name="connsiteY8" fmla="*/ 9349 h 10277"/>
              <a:gd name="connsiteX9" fmla="*/ 5826 w 18235"/>
              <a:gd name="connsiteY9" fmla="*/ 10277 h 10277"/>
              <a:gd name="connsiteX0" fmla="*/ 0 w 18235"/>
              <a:gd name="connsiteY0" fmla="*/ 166 h 10277"/>
              <a:gd name="connsiteX1" fmla="*/ 4374 w 18235"/>
              <a:gd name="connsiteY1" fmla="*/ 172 h 10277"/>
              <a:gd name="connsiteX2" fmla="*/ 7597 w 18235"/>
              <a:gd name="connsiteY2" fmla="*/ 100 h 10277"/>
              <a:gd name="connsiteX3" fmla="*/ 10658 w 18235"/>
              <a:gd name="connsiteY3" fmla="*/ 5 h 10277"/>
              <a:gd name="connsiteX4" fmla="*/ 14847 w 18235"/>
              <a:gd name="connsiteY4" fmla="*/ 196 h 10277"/>
              <a:gd name="connsiteX5" fmla="*/ 17854 w 18235"/>
              <a:gd name="connsiteY5" fmla="*/ 1008 h 10277"/>
              <a:gd name="connsiteX6" fmla="*/ 17747 w 18235"/>
              <a:gd name="connsiteY6" fmla="*/ 3799 h 10277"/>
              <a:gd name="connsiteX7" fmla="*/ 15893 w 18235"/>
              <a:gd name="connsiteY7" fmla="*/ 6086 h 10277"/>
              <a:gd name="connsiteX8" fmla="*/ 13117 w 18235"/>
              <a:gd name="connsiteY8" fmla="*/ 9349 h 10277"/>
              <a:gd name="connsiteX9" fmla="*/ 5826 w 18235"/>
              <a:gd name="connsiteY9" fmla="*/ 10277 h 10277"/>
              <a:gd name="connsiteX0" fmla="*/ 0 w 18235"/>
              <a:gd name="connsiteY0" fmla="*/ 166 h 10277"/>
              <a:gd name="connsiteX1" fmla="*/ 4213 w 18235"/>
              <a:gd name="connsiteY1" fmla="*/ 172 h 10277"/>
              <a:gd name="connsiteX2" fmla="*/ 7597 w 18235"/>
              <a:gd name="connsiteY2" fmla="*/ 100 h 10277"/>
              <a:gd name="connsiteX3" fmla="*/ 10658 w 18235"/>
              <a:gd name="connsiteY3" fmla="*/ 5 h 10277"/>
              <a:gd name="connsiteX4" fmla="*/ 14847 w 18235"/>
              <a:gd name="connsiteY4" fmla="*/ 196 h 10277"/>
              <a:gd name="connsiteX5" fmla="*/ 17854 w 18235"/>
              <a:gd name="connsiteY5" fmla="*/ 1008 h 10277"/>
              <a:gd name="connsiteX6" fmla="*/ 17747 w 18235"/>
              <a:gd name="connsiteY6" fmla="*/ 3799 h 10277"/>
              <a:gd name="connsiteX7" fmla="*/ 15893 w 18235"/>
              <a:gd name="connsiteY7" fmla="*/ 6086 h 10277"/>
              <a:gd name="connsiteX8" fmla="*/ 13117 w 18235"/>
              <a:gd name="connsiteY8" fmla="*/ 9349 h 10277"/>
              <a:gd name="connsiteX9" fmla="*/ 5826 w 18235"/>
              <a:gd name="connsiteY9" fmla="*/ 10277 h 10277"/>
              <a:gd name="connsiteX0" fmla="*/ 0 w 19846"/>
              <a:gd name="connsiteY0" fmla="*/ 214 h 10277"/>
              <a:gd name="connsiteX1" fmla="*/ 5824 w 19846"/>
              <a:gd name="connsiteY1" fmla="*/ 172 h 10277"/>
              <a:gd name="connsiteX2" fmla="*/ 9208 w 19846"/>
              <a:gd name="connsiteY2" fmla="*/ 100 h 10277"/>
              <a:gd name="connsiteX3" fmla="*/ 12269 w 19846"/>
              <a:gd name="connsiteY3" fmla="*/ 5 h 10277"/>
              <a:gd name="connsiteX4" fmla="*/ 16458 w 19846"/>
              <a:gd name="connsiteY4" fmla="*/ 196 h 10277"/>
              <a:gd name="connsiteX5" fmla="*/ 19465 w 19846"/>
              <a:gd name="connsiteY5" fmla="*/ 1008 h 10277"/>
              <a:gd name="connsiteX6" fmla="*/ 19358 w 19846"/>
              <a:gd name="connsiteY6" fmla="*/ 3799 h 10277"/>
              <a:gd name="connsiteX7" fmla="*/ 17504 w 19846"/>
              <a:gd name="connsiteY7" fmla="*/ 6086 h 10277"/>
              <a:gd name="connsiteX8" fmla="*/ 14728 w 19846"/>
              <a:gd name="connsiteY8" fmla="*/ 9349 h 10277"/>
              <a:gd name="connsiteX9" fmla="*/ 7437 w 19846"/>
              <a:gd name="connsiteY9" fmla="*/ 10277 h 10277"/>
              <a:gd name="connsiteX0" fmla="*/ 0 w 19866"/>
              <a:gd name="connsiteY0" fmla="*/ 214 h 10277"/>
              <a:gd name="connsiteX1" fmla="*/ 5824 w 19866"/>
              <a:gd name="connsiteY1" fmla="*/ 172 h 10277"/>
              <a:gd name="connsiteX2" fmla="*/ 9208 w 19866"/>
              <a:gd name="connsiteY2" fmla="*/ 100 h 10277"/>
              <a:gd name="connsiteX3" fmla="*/ 12269 w 19866"/>
              <a:gd name="connsiteY3" fmla="*/ 5 h 10277"/>
              <a:gd name="connsiteX4" fmla="*/ 16136 w 19866"/>
              <a:gd name="connsiteY4" fmla="*/ 172 h 10277"/>
              <a:gd name="connsiteX5" fmla="*/ 19465 w 19866"/>
              <a:gd name="connsiteY5" fmla="*/ 1008 h 10277"/>
              <a:gd name="connsiteX6" fmla="*/ 19358 w 19866"/>
              <a:gd name="connsiteY6" fmla="*/ 3799 h 10277"/>
              <a:gd name="connsiteX7" fmla="*/ 17504 w 19866"/>
              <a:gd name="connsiteY7" fmla="*/ 6086 h 10277"/>
              <a:gd name="connsiteX8" fmla="*/ 14728 w 19866"/>
              <a:gd name="connsiteY8" fmla="*/ 9349 h 10277"/>
              <a:gd name="connsiteX9" fmla="*/ 7437 w 19866"/>
              <a:gd name="connsiteY9" fmla="*/ 10277 h 10277"/>
              <a:gd name="connsiteX0" fmla="*/ 0 w 19866"/>
              <a:gd name="connsiteY0" fmla="*/ 147 h 10210"/>
              <a:gd name="connsiteX1" fmla="*/ 5824 w 19866"/>
              <a:gd name="connsiteY1" fmla="*/ 105 h 10210"/>
              <a:gd name="connsiteX2" fmla="*/ 9208 w 19866"/>
              <a:gd name="connsiteY2" fmla="*/ 33 h 10210"/>
              <a:gd name="connsiteX3" fmla="*/ 12430 w 19866"/>
              <a:gd name="connsiteY3" fmla="*/ 10 h 10210"/>
              <a:gd name="connsiteX4" fmla="*/ 16136 w 19866"/>
              <a:gd name="connsiteY4" fmla="*/ 105 h 10210"/>
              <a:gd name="connsiteX5" fmla="*/ 19465 w 19866"/>
              <a:gd name="connsiteY5" fmla="*/ 941 h 10210"/>
              <a:gd name="connsiteX6" fmla="*/ 19358 w 19866"/>
              <a:gd name="connsiteY6" fmla="*/ 3732 h 10210"/>
              <a:gd name="connsiteX7" fmla="*/ 17504 w 19866"/>
              <a:gd name="connsiteY7" fmla="*/ 6019 h 10210"/>
              <a:gd name="connsiteX8" fmla="*/ 14728 w 19866"/>
              <a:gd name="connsiteY8" fmla="*/ 9282 h 10210"/>
              <a:gd name="connsiteX9" fmla="*/ 7437 w 19866"/>
              <a:gd name="connsiteY9" fmla="*/ 10210 h 10210"/>
              <a:gd name="connsiteX0" fmla="*/ 0 w 19866"/>
              <a:gd name="connsiteY0" fmla="*/ 147 h 10210"/>
              <a:gd name="connsiteX1" fmla="*/ 5824 w 19866"/>
              <a:gd name="connsiteY1" fmla="*/ 105 h 10210"/>
              <a:gd name="connsiteX2" fmla="*/ 9208 w 19866"/>
              <a:gd name="connsiteY2" fmla="*/ 33 h 10210"/>
              <a:gd name="connsiteX3" fmla="*/ 12430 w 19866"/>
              <a:gd name="connsiteY3" fmla="*/ 10 h 10210"/>
              <a:gd name="connsiteX4" fmla="*/ 16136 w 19866"/>
              <a:gd name="connsiteY4" fmla="*/ 105 h 10210"/>
              <a:gd name="connsiteX5" fmla="*/ 19465 w 19866"/>
              <a:gd name="connsiteY5" fmla="*/ 941 h 10210"/>
              <a:gd name="connsiteX6" fmla="*/ 19358 w 19866"/>
              <a:gd name="connsiteY6" fmla="*/ 3732 h 10210"/>
              <a:gd name="connsiteX7" fmla="*/ 17504 w 19866"/>
              <a:gd name="connsiteY7" fmla="*/ 6019 h 10210"/>
              <a:gd name="connsiteX8" fmla="*/ 14728 w 19866"/>
              <a:gd name="connsiteY8" fmla="*/ 9282 h 10210"/>
              <a:gd name="connsiteX9" fmla="*/ 7437 w 19866"/>
              <a:gd name="connsiteY9" fmla="*/ 10210 h 10210"/>
              <a:gd name="connsiteX0" fmla="*/ 0 w 20002"/>
              <a:gd name="connsiteY0" fmla="*/ 165 h 10228"/>
              <a:gd name="connsiteX1" fmla="*/ 5824 w 20002"/>
              <a:gd name="connsiteY1" fmla="*/ 123 h 10228"/>
              <a:gd name="connsiteX2" fmla="*/ 9208 w 20002"/>
              <a:gd name="connsiteY2" fmla="*/ 51 h 10228"/>
              <a:gd name="connsiteX3" fmla="*/ 12430 w 20002"/>
              <a:gd name="connsiteY3" fmla="*/ 28 h 10228"/>
              <a:gd name="connsiteX4" fmla="*/ 16136 w 20002"/>
              <a:gd name="connsiteY4" fmla="*/ 123 h 10228"/>
              <a:gd name="connsiteX5" fmla="*/ 19465 w 20002"/>
              <a:gd name="connsiteY5" fmla="*/ 959 h 10228"/>
              <a:gd name="connsiteX6" fmla="*/ 19358 w 20002"/>
              <a:gd name="connsiteY6" fmla="*/ 3750 h 10228"/>
              <a:gd name="connsiteX7" fmla="*/ 19130 w 20002"/>
              <a:gd name="connsiteY7" fmla="*/ 6957 h 10228"/>
              <a:gd name="connsiteX8" fmla="*/ 14728 w 20002"/>
              <a:gd name="connsiteY8" fmla="*/ 9300 h 10228"/>
              <a:gd name="connsiteX9" fmla="*/ 7437 w 20002"/>
              <a:gd name="connsiteY9" fmla="*/ 10228 h 10228"/>
              <a:gd name="connsiteX0" fmla="*/ 0 w 20002"/>
              <a:gd name="connsiteY0" fmla="*/ 165 h 10228"/>
              <a:gd name="connsiteX1" fmla="*/ 5824 w 20002"/>
              <a:gd name="connsiteY1" fmla="*/ 123 h 10228"/>
              <a:gd name="connsiteX2" fmla="*/ 9208 w 20002"/>
              <a:gd name="connsiteY2" fmla="*/ 51 h 10228"/>
              <a:gd name="connsiteX3" fmla="*/ 12430 w 20002"/>
              <a:gd name="connsiteY3" fmla="*/ 28 h 10228"/>
              <a:gd name="connsiteX4" fmla="*/ 16136 w 20002"/>
              <a:gd name="connsiteY4" fmla="*/ 123 h 10228"/>
              <a:gd name="connsiteX5" fmla="*/ 19465 w 20002"/>
              <a:gd name="connsiteY5" fmla="*/ 959 h 10228"/>
              <a:gd name="connsiteX6" fmla="*/ 19358 w 20002"/>
              <a:gd name="connsiteY6" fmla="*/ 3750 h 10228"/>
              <a:gd name="connsiteX7" fmla="*/ 19130 w 20002"/>
              <a:gd name="connsiteY7" fmla="*/ 6957 h 10228"/>
              <a:gd name="connsiteX8" fmla="*/ 16532 w 20002"/>
              <a:gd name="connsiteY8" fmla="*/ 9362 h 10228"/>
              <a:gd name="connsiteX9" fmla="*/ 7437 w 20002"/>
              <a:gd name="connsiteY9" fmla="*/ 10228 h 10228"/>
              <a:gd name="connsiteX0" fmla="*/ 0 w 19928"/>
              <a:gd name="connsiteY0" fmla="*/ 165 h 10228"/>
              <a:gd name="connsiteX1" fmla="*/ 5824 w 19928"/>
              <a:gd name="connsiteY1" fmla="*/ 123 h 10228"/>
              <a:gd name="connsiteX2" fmla="*/ 9208 w 19928"/>
              <a:gd name="connsiteY2" fmla="*/ 51 h 10228"/>
              <a:gd name="connsiteX3" fmla="*/ 12430 w 19928"/>
              <a:gd name="connsiteY3" fmla="*/ 28 h 10228"/>
              <a:gd name="connsiteX4" fmla="*/ 16136 w 19928"/>
              <a:gd name="connsiteY4" fmla="*/ 123 h 10228"/>
              <a:gd name="connsiteX5" fmla="*/ 19130 w 19928"/>
              <a:gd name="connsiteY5" fmla="*/ 1474 h 10228"/>
              <a:gd name="connsiteX6" fmla="*/ 19358 w 19928"/>
              <a:gd name="connsiteY6" fmla="*/ 3750 h 10228"/>
              <a:gd name="connsiteX7" fmla="*/ 19130 w 19928"/>
              <a:gd name="connsiteY7" fmla="*/ 6957 h 10228"/>
              <a:gd name="connsiteX8" fmla="*/ 16532 w 19928"/>
              <a:gd name="connsiteY8" fmla="*/ 9362 h 10228"/>
              <a:gd name="connsiteX9" fmla="*/ 7437 w 19928"/>
              <a:gd name="connsiteY9" fmla="*/ 10228 h 10228"/>
              <a:gd name="connsiteX0" fmla="*/ 0 w 19928"/>
              <a:gd name="connsiteY0" fmla="*/ 165 h 10228"/>
              <a:gd name="connsiteX1" fmla="*/ 5824 w 19928"/>
              <a:gd name="connsiteY1" fmla="*/ 123 h 10228"/>
              <a:gd name="connsiteX2" fmla="*/ 9208 w 19928"/>
              <a:gd name="connsiteY2" fmla="*/ 51 h 10228"/>
              <a:gd name="connsiteX3" fmla="*/ 12430 w 19928"/>
              <a:gd name="connsiteY3" fmla="*/ 28 h 10228"/>
              <a:gd name="connsiteX4" fmla="*/ 16136 w 19928"/>
              <a:gd name="connsiteY4" fmla="*/ 123 h 10228"/>
              <a:gd name="connsiteX5" fmla="*/ 19130 w 19928"/>
              <a:gd name="connsiteY5" fmla="*/ 1474 h 10228"/>
              <a:gd name="connsiteX6" fmla="*/ 19780 w 19928"/>
              <a:gd name="connsiteY6" fmla="*/ 5226 h 10228"/>
              <a:gd name="connsiteX7" fmla="*/ 19130 w 19928"/>
              <a:gd name="connsiteY7" fmla="*/ 6957 h 10228"/>
              <a:gd name="connsiteX8" fmla="*/ 16532 w 19928"/>
              <a:gd name="connsiteY8" fmla="*/ 9362 h 10228"/>
              <a:gd name="connsiteX9" fmla="*/ 7437 w 19928"/>
              <a:gd name="connsiteY9" fmla="*/ 10228 h 10228"/>
              <a:gd name="connsiteX0" fmla="*/ 0 w 20578"/>
              <a:gd name="connsiteY0" fmla="*/ 165 h 10228"/>
              <a:gd name="connsiteX1" fmla="*/ 5824 w 20578"/>
              <a:gd name="connsiteY1" fmla="*/ 123 h 10228"/>
              <a:gd name="connsiteX2" fmla="*/ 9208 w 20578"/>
              <a:gd name="connsiteY2" fmla="*/ 51 h 10228"/>
              <a:gd name="connsiteX3" fmla="*/ 12430 w 20578"/>
              <a:gd name="connsiteY3" fmla="*/ 28 h 10228"/>
              <a:gd name="connsiteX4" fmla="*/ 16136 w 20578"/>
              <a:gd name="connsiteY4" fmla="*/ 123 h 10228"/>
              <a:gd name="connsiteX5" fmla="*/ 19130 w 20578"/>
              <a:gd name="connsiteY5" fmla="*/ 1474 h 10228"/>
              <a:gd name="connsiteX6" fmla="*/ 19780 w 20578"/>
              <a:gd name="connsiteY6" fmla="*/ 5226 h 10228"/>
              <a:gd name="connsiteX7" fmla="*/ 19780 w 20578"/>
              <a:gd name="connsiteY7" fmla="*/ 7534 h 10228"/>
              <a:gd name="connsiteX8" fmla="*/ 16532 w 20578"/>
              <a:gd name="connsiteY8" fmla="*/ 9362 h 10228"/>
              <a:gd name="connsiteX9" fmla="*/ 7437 w 20578"/>
              <a:gd name="connsiteY9" fmla="*/ 10228 h 10228"/>
              <a:gd name="connsiteX0" fmla="*/ 0 w 19888"/>
              <a:gd name="connsiteY0" fmla="*/ 165 h 10228"/>
              <a:gd name="connsiteX1" fmla="*/ 5824 w 19888"/>
              <a:gd name="connsiteY1" fmla="*/ 123 h 10228"/>
              <a:gd name="connsiteX2" fmla="*/ 9208 w 19888"/>
              <a:gd name="connsiteY2" fmla="*/ 51 h 10228"/>
              <a:gd name="connsiteX3" fmla="*/ 12430 w 19888"/>
              <a:gd name="connsiteY3" fmla="*/ 28 h 10228"/>
              <a:gd name="connsiteX4" fmla="*/ 16136 w 19888"/>
              <a:gd name="connsiteY4" fmla="*/ 123 h 10228"/>
              <a:gd name="connsiteX5" fmla="*/ 19130 w 19888"/>
              <a:gd name="connsiteY5" fmla="*/ 1474 h 10228"/>
              <a:gd name="connsiteX6" fmla="*/ 19780 w 19888"/>
              <a:gd name="connsiteY6" fmla="*/ 5226 h 10228"/>
              <a:gd name="connsiteX7" fmla="*/ 19780 w 19888"/>
              <a:gd name="connsiteY7" fmla="*/ 7534 h 10228"/>
              <a:gd name="connsiteX8" fmla="*/ 16532 w 19888"/>
              <a:gd name="connsiteY8" fmla="*/ 9362 h 10228"/>
              <a:gd name="connsiteX9" fmla="*/ 7437 w 19888"/>
              <a:gd name="connsiteY9" fmla="*/ 10228 h 10228"/>
              <a:gd name="connsiteX0" fmla="*/ 0 w 19780"/>
              <a:gd name="connsiteY0" fmla="*/ 165 h 10228"/>
              <a:gd name="connsiteX1" fmla="*/ 5824 w 19780"/>
              <a:gd name="connsiteY1" fmla="*/ 123 h 10228"/>
              <a:gd name="connsiteX2" fmla="*/ 9208 w 19780"/>
              <a:gd name="connsiteY2" fmla="*/ 51 h 10228"/>
              <a:gd name="connsiteX3" fmla="*/ 12430 w 19780"/>
              <a:gd name="connsiteY3" fmla="*/ 28 h 10228"/>
              <a:gd name="connsiteX4" fmla="*/ 16136 w 19780"/>
              <a:gd name="connsiteY4" fmla="*/ 123 h 10228"/>
              <a:gd name="connsiteX5" fmla="*/ 19130 w 19780"/>
              <a:gd name="connsiteY5" fmla="*/ 1474 h 10228"/>
              <a:gd name="connsiteX6" fmla="*/ 19780 w 19780"/>
              <a:gd name="connsiteY6" fmla="*/ 5226 h 10228"/>
              <a:gd name="connsiteX7" fmla="*/ 19130 w 19780"/>
              <a:gd name="connsiteY7" fmla="*/ 7727 h 10228"/>
              <a:gd name="connsiteX8" fmla="*/ 16532 w 19780"/>
              <a:gd name="connsiteY8" fmla="*/ 9362 h 10228"/>
              <a:gd name="connsiteX9" fmla="*/ 7437 w 19780"/>
              <a:gd name="connsiteY9" fmla="*/ 10228 h 10228"/>
              <a:gd name="connsiteX0" fmla="*/ 0 w 19780"/>
              <a:gd name="connsiteY0" fmla="*/ 165 h 10228"/>
              <a:gd name="connsiteX1" fmla="*/ 5824 w 19780"/>
              <a:gd name="connsiteY1" fmla="*/ 123 h 10228"/>
              <a:gd name="connsiteX2" fmla="*/ 7438 w 19780"/>
              <a:gd name="connsiteY2" fmla="*/ 127 h 10228"/>
              <a:gd name="connsiteX3" fmla="*/ 9208 w 19780"/>
              <a:gd name="connsiteY3" fmla="*/ 51 h 10228"/>
              <a:gd name="connsiteX4" fmla="*/ 12430 w 19780"/>
              <a:gd name="connsiteY4" fmla="*/ 28 h 10228"/>
              <a:gd name="connsiteX5" fmla="*/ 16136 w 19780"/>
              <a:gd name="connsiteY5" fmla="*/ 123 h 10228"/>
              <a:gd name="connsiteX6" fmla="*/ 19130 w 19780"/>
              <a:gd name="connsiteY6" fmla="*/ 1474 h 10228"/>
              <a:gd name="connsiteX7" fmla="*/ 19780 w 19780"/>
              <a:gd name="connsiteY7" fmla="*/ 5226 h 10228"/>
              <a:gd name="connsiteX8" fmla="*/ 19130 w 19780"/>
              <a:gd name="connsiteY8" fmla="*/ 7727 h 10228"/>
              <a:gd name="connsiteX9" fmla="*/ 16532 w 19780"/>
              <a:gd name="connsiteY9" fmla="*/ 9362 h 10228"/>
              <a:gd name="connsiteX10" fmla="*/ 7437 w 19780"/>
              <a:gd name="connsiteY10" fmla="*/ 10228 h 10228"/>
              <a:gd name="connsiteX0" fmla="*/ 0 w 13956"/>
              <a:gd name="connsiteY0" fmla="*/ 123 h 10228"/>
              <a:gd name="connsiteX1" fmla="*/ 1614 w 13956"/>
              <a:gd name="connsiteY1" fmla="*/ 127 h 10228"/>
              <a:gd name="connsiteX2" fmla="*/ 3384 w 13956"/>
              <a:gd name="connsiteY2" fmla="*/ 51 h 10228"/>
              <a:gd name="connsiteX3" fmla="*/ 6606 w 13956"/>
              <a:gd name="connsiteY3" fmla="*/ 28 h 10228"/>
              <a:gd name="connsiteX4" fmla="*/ 10312 w 13956"/>
              <a:gd name="connsiteY4" fmla="*/ 123 h 10228"/>
              <a:gd name="connsiteX5" fmla="*/ 13306 w 13956"/>
              <a:gd name="connsiteY5" fmla="*/ 1474 h 10228"/>
              <a:gd name="connsiteX6" fmla="*/ 13956 w 13956"/>
              <a:gd name="connsiteY6" fmla="*/ 5226 h 10228"/>
              <a:gd name="connsiteX7" fmla="*/ 13306 w 13956"/>
              <a:gd name="connsiteY7" fmla="*/ 7727 h 10228"/>
              <a:gd name="connsiteX8" fmla="*/ 10708 w 13956"/>
              <a:gd name="connsiteY8" fmla="*/ 9362 h 10228"/>
              <a:gd name="connsiteX9" fmla="*/ 1613 w 13956"/>
              <a:gd name="connsiteY9" fmla="*/ 10228 h 10228"/>
              <a:gd name="connsiteX0" fmla="*/ 1 w 12343"/>
              <a:gd name="connsiteY0" fmla="*/ 127 h 10228"/>
              <a:gd name="connsiteX1" fmla="*/ 1771 w 12343"/>
              <a:gd name="connsiteY1" fmla="*/ 51 h 10228"/>
              <a:gd name="connsiteX2" fmla="*/ 4993 w 12343"/>
              <a:gd name="connsiteY2" fmla="*/ 28 h 10228"/>
              <a:gd name="connsiteX3" fmla="*/ 8699 w 12343"/>
              <a:gd name="connsiteY3" fmla="*/ 123 h 10228"/>
              <a:gd name="connsiteX4" fmla="*/ 11693 w 12343"/>
              <a:gd name="connsiteY4" fmla="*/ 1474 h 10228"/>
              <a:gd name="connsiteX5" fmla="*/ 12343 w 12343"/>
              <a:gd name="connsiteY5" fmla="*/ 5226 h 10228"/>
              <a:gd name="connsiteX6" fmla="*/ 11693 w 12343"/>
              <a:gd name="connsiteY6" fmla="*/ 7727 h 10228"/>
              <a:gd name="connsiteX7" fmla="*/ 9095 w 12343"/>
              <a:gd name="connsiteY7" fmla="*/ 9362 h 10228"/>
              <a:gd name="connsiteX8" fmla="*/ 0 w 12343"/>
              <a:gd name="connsiteY8" fmla="*/ 10228 h 10228"/>
              <a:gd name="connsiteX0" fmla="*/ 1862 w 14204"/>
              <a:gd name="connsiteY0" fmla="*/ 127 h 10228"/>
              <a:gd name="connsiteX1" fmla="*/ 3632 w 14204"/>
              <a:gd name="connsiteY1" fmla="*/ 51 h 10228"/>
              <a:gd name="connsiteX2" fmla="*/ 6854 w 14204"/>
              <a:gd name="connsiteY2" fmla="*/ 28 h 10228"/>
              <a:gd name="connsiteX3" fmla="*/ 10560 w 14204"/>
              <a:gd name="connsiteY3" fmla="*/ 123 h 10228"/>
              <a:gd name="connsiteX4" fmla="*/ 13554 w 14204"/>
              <a:gd name="connsiteY4" fmla="*/ 1474 h 10228"/>
              <a:gd name="connsiteX5" fmla="*/ 14204 w 14204"/>
              <a:gd name="connsiteY5" fmla="*/ 5226 h 10228"/>
              <a:gd name="connsiteX6" fmla="*/ 13554 w 14204"/>
              <a:gd name="connsiteY6" fmla="*/ 7727 h 10228"/>
              <a:gd name="connsiteX7" fmla="*/ 10956 w 14204"/>
              <a:gd name="connsiteY7" fmla="*/ 9362 h 10228"/>
              <a:gd name="connsiteX8" fmla="*/ 1861 w 14204"/>
              <a:gd name="connsiteY8" fmla="*/ 10228 h 10228"/>
              <a:gd name="connsiteX0" fmla="*/ 1862 w 14204"/>
              <a:gd name="connsiteY0" fmla="*/ 127 h 10228"/>
              <a:gd name="connsiteX1" fmla="*/ 3632 w 14204"/>
              <a:gd name="connsiteY1" fmla="*/ 51 h 10228"/>
              <a:gd name="connsiteX2" fmla="*/ 6854 w 14204"/>
              <a:gd name="connsiteY2" fmla="*/ 28 h 10228"/>
              <a:gd name="connsiteX3" fmla="*/ 12255 w 14204"/>
              <a:gd name="connsiteY3" fmla="*/ 223 h 10228"/>
              <a:gd name="connsiteX4" fmla="*/ 13554 w 14204"/>
              <a:gd name="connsiteY4" fmla="*/ 1474 h 10228"/>
              <a:gd name="connsiteX5" fmla="*/ 14204 w 14204"/>
              <a:gd name="connsiteY5" fmla="*/ 5226 h 10228"/>
              <a:gd name="connsiteX6" fmla="*/ 13554 w 14204"/>
              <a:gd name="connsiteY6" fmla="*/ 7727 h 10228"/>
              <a:gd name="connsiteX7" fmla="*/ 10956 w 14204"/>
              <a:gd name="connsiteY7" fmla="*/ 9362 h 10228"/>
              <a:gd name="connsiteX8" fmla="*/ 1861 w 14204"/>
              <a:gd name="connsiteY8" fmla="*/ 10228 h 10228"/>
              <a:gd name="connsiteX0" fmla="*/ 1 w 12343"/>
              <a:gd name="connsiteY0" fmla="*/ 115 h 10216"/>
              <a:gd name="connsiteX1" fmla="*/ 4993 w 12343"/>
              <a:gd name="connsiteY1" fmla="*/ 16 h 10216"/>
              <a:gd name="connsiteX2" fmla="*/ 10394 w 12343"/>
              <a:gd name="connsiteY2" fmla="*/ 211 h 10216"/>
              <a:gd name="connsiteX3" fmla="*/ 11693 w 12343"/>
              <a:gd name="connsiteY3" fmla="*/ 1462 h 10216"/>
              <a:gd name="connsiteX4" fmla="*/ 12343 w 12343"/>
              <a:gd name="connsiteY4" fmla="*/ 5214 h 10216"/>
              <a:gd name="connsiteX5" fmla="*/ 11693 w 12343"/>
              <a:gd name="connsiteY5" fmla="*/ 7715 h 10216"/>
              <a:gd name="connsiteX6" fmla="*/ 9095 w 12343"/>
              <a:gd name="connsiteY6" fmla="*/ 9350 h 10216"/>
              <a:gd name="connsiteX7" fmla="*/ 0 w 12343"/>
              <a:gd name="connsiteY7" fmla="*/ 10216 h 10216"/>
              <a:gd name="connsiteX0" fmla="*/ 1 w 12918"/>
              <a:gd name="connsiteY0" fmla="*/ 115 h 10216"/>
              <a:gd name="connsiteX1" fmla="*/ 4993 w 12918"/>
              <a:gd name="connsiteY1" fmla="*/ 16 h 10216"/>
              <a:gd name="connsiteX2" fmla="*/ 11693 w 12918"/>
              <a:gd name="connsiteY2" fmla="*/ 1462 h 10216"/>
              <a:gd name="connsiteX3" fmla="*/ 12343 w 12918"/>
              <a:gd name="connsiteY3" fmla="*/ 5214 h 10216"/>
              <a:gd name="connsiteX4" fmla="*/ 11693 w 12918"/>
              <a:gd name="connsiteY4" fmla="*/ 7715 h 10216"/>
              <a:gd name="connsiteX5" fmla="*/ 9095 w 12918"/>
              <a:gd name="connsiteY5" fmla="*/ 9350 h 10216"/>
              <a:gd name="connsiteX6" fmla="*/ 0 w 12918"/>
              <a:gd name="connsiteY6" fmla="*/ 10216 h 10216"/>
              <a:gd name="connsiteX0" fmla="*/ 1 w 12343"/>
              <a:gd name="connsiteY0" fmla="*/ 0 h 10101"/>
              <a:gd name="connsiteX1" fmla="*/ 8445 w 12343"/>
              <a:gd name="connsiteY1" fmla="*/ 192 h 10101"/>
              <a:gd name="connsiteX2" fmla="*/ 11693 w 12343"/>
              <a:gd name="connsiteY2" fmla="*/ 1347 h 10101"/>
              <a:gd name="connsiteX3" fmla="*/ 12343 w 12343"/>
              <a:gd name="connsiteY3" fmla="*/ 5099 h 10101"/>
              <a:gd name="connsiteX4" fmla="*/ 11693 w 12343"/>
              <a:gd name="connsiteY4" fmla="*/ 7600 h 10101"/>
              <a:gd name="connsiteX5" fmla="*/ 9095 w 12343"/>
              <a:gd name="connsiteY5" fmla="*/ 9235 h 10101"/>
              <a:gd name="connsiteX6" fmla="*/ 0 w 12343"/>
              <a:gd name="connsiteY6" fmla="*/ 10101 h 10101"/>
              <a:gd name="connsiteX0" fmla="*/ 1 w 12343"/>
              <a:gd name="connsiteY0" fmla="*/ 0 h 10101"/>
              <a:gd name="connsiteX1" fmla="*/ 8445 w 12343"/>
              <a:gd name="connsiteY1" fmla="*/ 0 h 10101"/>
              <a:gd name="connsiteX2" fmla="*/ 11693 w 12343"/>
              <a:gd name="connsiteY2" fmla="*/ 1347 h 10101"/>
              <a:gd name="connsiteX3" fmla="*/ 12343 w 12343"/>
              <a:gd name="connsiteY3" fmla="*/ 5099 h 10101"/>
              <a:gd name="connsiteX4" fmla="*/ 11693 w 12343"/>
              <a:gd name="connsiteY4" fmla="*/ 7600 h 10101"/>
              <a:gd name="connsiteX5" fmla="*/ 9095 w 12343"/>
              <a:gd name="connsiteY5" fmla="*/ 9235 h 10101"/>
              <a:gd name="connsiteX6" fmla="*/ 0 w 12343"/>
              <a:gd name="connsiteY6" fmla="*/ 10101 h 10101"/>
              <a:gd name="connsiteX0" fmla="*/ 1 w 12343"/>
              <a:gd name="connsiteY0" fmla="*/ 0 h 10101"/>
              <a:gd name="connsiteX1" fmla="*/ 8445 w 12343"/>
              <a:gd name="connsiteY1" fmla="*/ 0 h 10101"/>
              <a:gd name="connsiteX2" fmla="*/ 11693 w 12343"/>
              <a:gd name="connsiteY2" fmla="*/ 1347 h 10101"/>
              <a:gd name="connsiteX3" fmla="*/ 12343 w 12343"/>
              <a:gd name="connsiteY3" fmla="*/ 5099 h 10101"/>
              <a:gd name="connsiteX4" fmla="*/ 11693 w 12343"/>
              <a:gd name="connsiteY4" fmla="*/ 7600 h 10101"/>
              <a:gd name="connsiteX5" fmla="*/ 10394 w 12343"/>
              <a:gd name="connsiteY5" fmla="*/ 9235 h 10101"/>
              <a:gd name="connsiteX6" fmla="*/ 0 w 12343"/>
              <a:gd name="connsiteY6" fmla="*/ 10101 h 10101"/>
              <a:gd name="connsiteX0" fmla="*/ 1 w 12371"/>
              <a:gd name="connsiteY0" fmla="*/ 0 h 10101"/>
              <a:gd name="connsiteX1" fmla="*/ 8445 w 12371"/>
              <a:gd name="connsiteY1" fmla="*/ 0 h 10101"/>
              <a:gd name="connsiteX2" fmla="*/ 11693 w 12371"/>
              <a:gd name="connsiteY2" fmla="*/ 1347 h 10101"/>
              <a:gd name="connsiteX3" fmla="*/ 12343 w 12371"/>
              <a:gd name="connsiteY3" fmla="*/ 5099 h 10101"/>
              <a:gd name="connsiteX4" fmla="*/ 11693 w 12371"/>
              <a:gd name="connsiteY4" fmla="*/ 7600 h 10101"/>
              <a:gd name="connsiteX5" fmla="*/ 11043 w 12371"/>
              <a:gd name="connsiteY5" fmla="*/ 8850 h 10101"/>
              <a:gd name="connsiteX6" fmla="*/ 0 w 12371"/>
              <a:gd name="connsiteY6" fmla="*/ 10101 h 10101"/>
              <a:gd name="connsiteX0" fmla="*/ 1 w 12343"/>
              <a:gd name="connsiteY0" fmla="*/ 0 h 10101"/>
              <a:gd name="connsiteX1" fmla="*/ 8445 w 12343"/>
              <a:gd name="connsiteY1" fmla="*/ 0 h 10101"/>
              <a:gd name="connsiteX2" fmla="*/ 11693 w 12343"/>
              <a:gd name="connsiteY2" fmla="*/ 1347 h 10101"/>
              <a:gd name="connsiteX3" fmla="*/ 12343 w 12343"/>
              <a:gd name="connsiteY3" fmla="*/ 5099 h 10101"/>
              <a:gd name="connsiteX4" fmla="*/ 11693 w 12343"/>
              <a:gd name="connsiteY4" fmla="*/ 7600 h 10101"/>
              <a:gd name="connsiteX5" fmla="*/ 10394 w 12343"/>
              <a:gd name="connsiteY5" fmla="*/ 9139 h 10101"/>
              <a:gd name="connsiteX6" fmla="*/ 0 w 12343"/>
              <a:gd name="connsiteY6" fmla="*/ 10101 h 10101"/>
              <a:gd name="connsiteX0" fmla="*/ 0 w 12342"/>
              <a:gd name="connsiteY0" fmla="*/ 0 h 9874"/>
              <a:gd name="connsiteX1" fmla="*/ 8444 w 12342"/>
              <a:gd name="connsiteY1" fmla="*/ 0 h 9874"/>
              <a:gd name="connsiteX2" fmla="*/ 11692 w 12342"/>
              <a:gd name="connsiteY2" fmla="*/ 1347 h 9874"/>
              <a:gd name="connsiteX3" fmla="*/ 12342 w 12342"/>
              <a:gd name="connsiteY3" fmla="*/ 5099 h 9874"/>
              <a:gd name="connsiteX4" fmla="*/ 11692 w 12342"/>
              <a:gd name="connsiteY4" fmla="*/ 7600 h 9874"/>
              <a:gd name="connsiteX5" fmla="*/ 10393 w 12342"/>
              <a:gd name="connsiteY5" fmla="*/ 9139 h 9874"/>
              <a:gd name="connsiteX6" fmla="*/ 4014 w 12342"/>
              <a:gd name="connsiteY6" fmla="*/ 9874 h 9874"/>
              <a:gd name="connsiteX0" fmla="*/ 0 w 10000"/>
              <a:gd name="connsiteY0" fmla="*/ 0 h 10118"/>
              <a:gd name="connsiteX1" fmla="*/ 6842 w 10000"/>
              <a:gd name="connsiteY1" fmla="*/ 0 h 10118"/>
              <a:gd name="connsiteX2" fmla="*/ 9473 w 10000"/>
              <a:gd name="connsiteY2" fmla="*/ 1364 h 10118"/>
              <a:gd name="connsiteX3" fmla="*/ 10000 w 10000"/>
              <a:gd name="connsiteY3" fmla="*/ 5164 h 10118"/>
              <a:gd name="connsiteX4" fmla="*/ 9473 w 10000"/>
              <a:gd name="connsiteY4" fmla="*/ 7697 h 10118"/>
              <a:gd name="connsiteX5" fmla="*/ 8421 w 10000"/>
              <a:gd name="connsiteY5" fmla="*/ 9256 h 10118"/>
              <a:gd name="connsiteX6" fmla="*/ 3137 w 10000"/>
              <a:gd name="connsiteY6" fmla="*/ 10079 h 10118"/>
              <a:gd name="connsiteX7" fmla="*/ 3252 w 10000"/>
              <a:gd name="connsiteY7" fmla="*/ 10000 h 10118"/>
              <a:gd name="connsiteX0" fmla="*/ 0 w 10000"/>
              <a:gd name="connsiteY0" fmla="*/ 0 h 10133"/>
              <a:gd name="connsiteX1" fmla="*/ 6842 w 10000"/>
              <a:gd name="connsiteY1" fmla="*/ 0 h 10133"/>
              <a:gd name="connsiteX2" fmla="*/ 9473 w 10000"/>
              <a:gd name="connsiteY2" fmla="*/ 1364 h 10133"/>
              <a:gd name="connsiteX3" fmla="*/ 10000 w 10000"/>
              <a:gd name="connsiteY3" fmla="*/ 5164 h 10133"/>
              <a:gd name="connsiteX4" fmla="*/ 9473 w 10000"/>
              <a:gd name="connsiteY4" fmla="*/ 7697 h 10133"/>
              <a:gd name="connsiteX5" fmla="*/ 8421 w 10000"/>
              <a:gd name="connsiteY5" fmla="*/ 9256 h 10133"/>
              <a:gd name="connsiteX6" fmla="*/ 3137 w 10000"/>
              <a:gd name="connsiteY6" fmla="*/ 10079 h 10133"/>
              <a:gd name="connsiteX7" fmla="*/ 2440 w 10000"/>
              <a:gd name="connsiteY7" fmla="*/ 10077 h 10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133">
                <a:moveTo>
                  <a:pt x="0" y="0"/>
                </a:moveTo>
                <a:lnTo>
                  <a:pt x="6842" y="0"/>
                </a:lnTo>
                <a:cubicBezTo>
                  <a:pt x="8421" y="228"/>
                  <a:pt x="8947" y="503"/>
                  <a:pt x="9473" y="1364"/>
                </a:cubicBezTo>
                <a:cubicBezTo>
                  <a:pt x="10000" y="2225"/>
                  <a:pt x="10000" y="4109"/>
                  <a:pt x="10000" y="5164"/>
                </a:cubicBezTo>
                <a:cubicBezTo>
                  <a:pt x="10000" y="6219"/>
                  <a:pt x="9538" y="6832"/>
                  <a:pt x="9473" y="7697"/>
                </a:cubicBezTo>
                <a:cubicBezTo>
                  <a:pt x="8560" y="9402"/>
                  <a:pt x="9497" y="8508"/>
                  <a:pt x="8421" y="9256"/>
                </a:cubicBezTo>
                <a:cubicBezTo>
                  <a:pt x="7445" y="9638"/>
                  <a:pt x="3999" y="9955"/>
                  <a:pt x="3137" y="10079"/>
                </a:cubicBezTo>
                <a:cubicBezTo>
                  <a:pt x="2276" y="10203"/>
                  <a:pt x="2501" y="10075"/>
                  <a:pt x="2440" y="10077"/>
                </a:cubicBezTo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CLA Task C Programming</a:t>
            </a:r>
            <a:br>
              <a:rPr lang="en-US" sz="4000" dirty="0" smtClean="0"/>
            </a:br>
            <a:r>
              <a:rPr lang="en-US" sz="3100" dirty="0" smtClean="0"/>
              <a:t>Language Implementation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9162" y="1086295"/>
            <a:ext cx="8927163" cy="5722345"/>
          </a:xfrm>
        </p:spPr>
        <p:txBody>
          <a:bodyPr>
            <a:noAutofit/>
          </a:bodyPr>
          <a:lstStyle/>
          <a:p>
            <a:r>
              <a:rPr lang="en-US" sz="2400" dirty="0" smtClean="0"/>
              <a:t>Supports C only </a:t>
            </a:r>
            <a:r>
              <a:rPr lang="en-US" sz="1800" b="0" dirty="0" smtClean="0"/>
              <a:t>(no C++ or GCC extension support)</a:t>
            </a:r>
            <a:endParaRPr lang="en-US" sz="2400" b="0" dirty="0" smtClean="0"/>
          </a:p>
          <a:p>
            <a:r>
              <a:rPr lang="en-US" sz="2400" dirty="0"/>
              <a:t>Different data type sizes than C28x </a:t>
            </a:r>
            <a:r>
              <a:rPr lang="en-US" sz="2400" dirty="0" smtClean="0"/>
              <a:t>CPU and FPU</a:t>
            </a:r>
            <a:endParaRPr lang="en-US" sz="2400" b="0" i="1" dirty="0"/>
          </a:p>
          <a:p>
            <a:pPr>
              <a:buNone/>
            </a:pPr>
            <a:endParaRPr lang="en-US" sz="2400" b="0" dirty="0" smtClean="0">
              <a:sym typeface="Wingdings" pitchFamily="2" charset="2"/>
            </a:endParaRPr>
          </a:p>
          <a:p>
            <a:pPr>
              <a:buNone/>
            </a:pPr>
            <a:endParaRPr lang="en-US" sz="2400" b="0" dirty="0" smtClean="0">
              <a:sym typeface="Wingdings" pitchFamily="2" charset="2"/>
            </a:endParaRPr>
          </a:p>
          <a:p>
            <a:pPr>
              <a:buNone/>
            </a:pPr>
            <a:endParaRPr lang="en-US" sz="2400" b="0" dirty="0" smtClean="0">
              <a:sym typeface="Wingdings" pitchFamily="2" charset="2"/>
            </a:endParaRPr>
          </a:p>
          <a:p>
            <a:pPr>
              <a:buNone/>
            </a:pPr>
            <a:endParaRPr lang="en-US" sz="2400" b="0" dirty="0" smtClean="0">
              <a:sym typeface="Wingdings" pitchFamily="2" charset="2"/>
            </a:endParaRPr>
          </a:p>
          <a:p>
            <a:pPr>
              <a:buNone/>
            </a:pPr>
            <a:endParaRPr lang="en-US" sz="2800" b="0" dirty="0" smtClean="0">
              <a:sym typeface="Wingdings" pitchFamily="2" charset="2"/>
            </a:endParaRPr>
          </a:p>
          <a:p>
            <a:pPr>
              <a:buNone/>
            </a:pPr>
            <a:endParaRPr lang="en-US" sz="2800" b="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2800" b="0" dirty="0" smtClean="0">
              <a:sym typeface="Wingdings" pitchFamily="2" charset="2"/>
            </a:endParaRPr>
          </a:p>
          <a:p>
            <a:r>
              <a:rPr lang="en-US" sz="2400" dirty="0" smtClean="0"/>
              <a:t>CLA architecture is designed for 32-bit data types</a:t>
            </a:r>
          </a:p>
          <a:p>
            <a:pPr marL="795338" lvl="1" indent="-338138"/>
            <a:r>
              <a:rPr lang="en-US" sz="2000" dirty="0" smtClean="0"/>
              <a:t>16-bit computations incur overhead for sign-extension</a:t>
            </a:r>
            <a:endParaRPr lang="en-US" sz="2400" dirty="0" smtClean="0"/>
          </a:p>
          <a:p>
            <a:pPr marL="795338" lvl="1" indent="-338138"/>
            <a:r>
              <a:rPr lang="en-US" sz="2000" dirty="0" smtClean="0"/>
              <a:t>16-bit values mostly used to read/write 16-bit  peripheral registers</a:t>
            </a:r>
          </a:p>
          <a:p>
            <a:pPr marL="795338" lvl="1" indent="-338138"/>
            <a:r>
              <a:rPr lang="en-US" sz="2000" dirty="0" smtClean="0"/>
              <a:t>There is no SW or HW support </a:t>
            </a:r>
            <a:r>
              <a:rPr lang="en-US" sz="2000" dirty="0"/>
              <a:t>for 64-bit integer or </a:t>
            </a:r>
            <a:r>
              <a:rPr lang="en-US" sz="2000" dirty="0" smtClean="0"/>
              <a:t>floating </a:t>
            </a:r>
            <a:r>
              <a:rPr lang="en-US" sz="2000" dirty="0"/>
              <a:t>point</a:t>
            </a:r>
          </a:p>
          <a:p>
            <a:pPr marL="795338" lvl="1" indent="-338138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93395"/>
              </p:ext>
            </p:extLst>
          </p:nvPr>
        </p:nvGraphicFramePr>
        <p:xfrm>
          <a:off x="1747653" y="2109225"/>
          <a:ext cx="5607129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043"/>
                <a:gridCol w="1869043"/>
                <a:gridCol w="1869043"/>
              </a:tblGrid>
              <a:tr h="2544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CPU and FPU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CLA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char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 bit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short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 bit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 bit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 bit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long long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64 bit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long double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64 bit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2544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pointers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32 bit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 bit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 Task C Language Restrictions </a:t>
            </a:r>
            <a:r>
              <a:rPr lang="en-US" sz="1800" dirty="0" smtClean="0"/>
              <a:t>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51" y="855866"/>
            <a:ext cx="8441516" cy="5799154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1200"/>
              </a:spcBef>
            </a:pPr>
            <a:r>
              <a:rPr lang="en-US" dirty="0" smtClean="0"/>
              <a:t>No initialization support for global and static local variables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int16_t x;      // valid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int16_t </a:t>
            </a:r>
            <a:r>
              <a:rPr lang="en-US" sz="2000" b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x=5;    // </a:t>
            </a:r>
            <a:r>
              <a:rPr lang="en-US" sz="2000" b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not valid</a:t>
            </a:r>
            <a:endParaRPr lang="en-US" sz="2000" b="0" dirty="0" smtClean="0">
              <a:solidFill>
                <a:schemeClr val="tx2"/>
              </a:solidFill>
            </a:endParaRPr>
          </a:p>
          <a:p>
            <a:pPr marL="796925" lvl="2" indent="-339725">
              <a:spcBef>
                <a:spcPts val="1200"/>
              </a:spcBef>
            </a:pPr>
            <a:r>
              <a:rPr lang="en-US" dirty="0" smtClean="0"/>
              <a:t>Initialized global variables should be declared in a .c file instead of the .</a:t>
            </a:r>
            <a:r>
              <a:rPr lang="en-US" dirty="0" err="1" smtClean="0"/>
              <a:t>cla</a:t>
            </a:r>
            <a:r>
              <a:rPr lang="en-US" dirty="0" smtClean="0"/>
              <a:t> file</a:t>
            </a:r>
          </a:p>
          <a:p>
            <a:pPr marL="1828800" lvl="5" indent="-45720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2400" b="0" dirty="0" smtClean="0">
                <a:cs typeface="Courier New" panose="02070309020205020404" pitchFamily="49" charset="0"/>
              </a:rPr>
              <a:t>.c file:			.</a:t>
            </a:r>
            <a:r>
              <a:rPr lang="en-US" sz="2400" b="0" dirty="0" err="1" smtClean="0">
                <a:cs typeface="Courier New" panose="02070309020205020404" pitchFamily="49" charset="0"/>
              </a:rPr>
              <a:t>cla</a:t>
            </a:r>
            <a:r>
              <a:rPr lang="en-US" sz="2400" b="0" dirty="0" smtClean="0">
                <a:cs typeface="Courier New" panose="02070309020205020404" pitchFamily="49" charset="0"/>
              </a:rPr>
              <a:t> file:</a:t>
            </a:r>
          </a:p>
          <a:p>
            <a:pPr marL="1828800" lvl="5" indent="-45720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int16_t x=5;		extern int16_t x;</a:t>
            </a:r>
          </a:p>
          <a:p>
            <a:pPr marL="796925" lvl="2" indent="-339725">
              <a:spcBef>
                <a:spcPts val="1200"/>
              </a:spcBef>
            </a:pPr>
            <a:r>
              <a:rPr lang="en-US" dirty="0" smtClean="0"/>
              <a:t>For initialized static variables, easiest solution is to use an initialized global variable instead</a:t>
            </a:r>
          </a:p>
          <a:p>
            <a:pPr marL="457200" lvl="1" indent="-457200">
              <a:spcBef>
                <a:spcPts val="1200"/>
              </a:spcBef>
            </a:pPr>
            <a:r>
              <a:rPr lang="en-US" dirty="0" smtClean="0"/>
              <a:t>No recursive function calls</a:t>
            </a:r>
          </a:p>
          <a:p>
            <a:pPr marL="457200" lvl="1" indent="-457200">
              <a:spcBef>
                <a:spcPts val="1200"/>
              </a:spcBef>
            </a:pPr>
            <a:r>
              <a:rPr lang="en-US" dirty="0" smtClean="0"/>
              <a:t>No function pointers</a:t>
            </a:r>
          </a:p>
          <a:p>
            <a:pPr marL="1371600" lvl="3" indent="0">
              <a:spcBef>
                <a:spcPts val="12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51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idx="1"/>
          </p:nvPr>
        </p:nvSpPr>
        <p:spPr>
          <a:xfrm>
            <a:off x="232235" y="1414885"/>
            <a:ext cx="8686800" cy="308945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Explain the purpose and operation of the Control Law Accelerator (CLA)</a:t>
            </a:r>
          </a:p>
          <a:p>
            <a:pPr>
              <a:spcBef>
                <a:spcPts val="1800"/>
              </a:spcBef>
            </a:pPr>
            <a:r>
              <a:rPr lang="en-US" dirty="0"/>
              <a:t>Describe the CLA initialization procedure</a:t>
            </a:r>
          </a:p>
          <a:p>
            <a:pPr>
              <a:spcBef>
                <a:spcPts val="1800"/>
              </a:spcBef>
            </a:pPr>
            <a:r>
              <a:rPr lang="en-US" dirty="0"/>
              <a:t>Review the CLA registers, instruction set, and programming flow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 Task C Language Restrictions </a:t>
            </a:r>
            <a:r>
              <a:rPr lang="en-US" sz="1800" dirty="0" smtClean="0"/>
              <a:t>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45" y="855865"/>
            <a:ext cx="8449100" cy="5672644"/>
          </a:xfrm>
        </p:spPr>
        <p:txBody>
          <a:bodyPr>
            <a:normAutofit lnSpcReduction="10000"/>
          </a:bodyPr>
          <a:lstStyle/>
          <a:p>
            <a:pPr marL="457200" lvl="1" indent="-457200">
              <a:spcBef>
                <a:spcPts val="1200"/>
              </a:spcBef>
            </a:pPr>
            <a:r>
              <a:rPr lang="en-US" dirty="0" smtClean="0"/>
              <a:t>No support for certain fundamental math operations</a:t>
            </a:r>
          </a:p>
          <a:p>
            <a:pPr marL="796925" lvl="2" indent="-339725">
              <a:spcBef>
                <a:spcPts val="1200"/>
              </a:spcBef>
            </a:pPr>
            <a:r>
              <a:rPr lang="en-US" dirty="0" smtClean="0"/>
              <a:t>integer division: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z = x/y;</a:t>
            </a:r>
            <a:endParaRPr lang="en-US" b="0" dirty="0" smtClean="0">
              <a:latin typeface="Courier New" pitchFamily="49" charset="0"/>
              <a:cs typeface="Courier New" pitchFamily="49" charset="0"/>
            </a:endParaRPr>
          </a:p>
          <a:p>
            <a:pPr marL="796925" lvl="2" indent="-339725">
              <a:spcBef>
                <a:spcPts val="1200"/>
              </a:spcBef>
            </a:pPr>
            <a:r>
              <a:rPr lang="en-US" dirty="0" smtClean="0"/>
              <a:t>modulus (remainder):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x%y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0" dirty="0" smtClean="0"/>
          </a:p>
          <a:p>
            <a:pPr marL="796925" lvl="2" indent="-339725">
              <a:spcBef>
                <a:spcPts val="1200"/>
              </a:spcBef>
            </a:pPr>
            <a:r>
              <a:rPr lang="en-US" dirty="0" smtClean="0"/>
              <a:t>unsigned 32-bit integer compares</a:t>
            </a:r>
          </a:p>
          <a:p>
            <a:pPr marL="1371600" lvl="3" indent="0">
              <a:spcBef>
                <a:spcPts val="1200"/>
              </a:spcBef>
              <a:buNone/>
            </a:pPr>
            <a:r>
              <a:rPr lang="en-US" b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uint32_t </a:t>
            </a:r>
            <a:r>
              <a:rPr lang="en-US" b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b="0" dirty="0" err="1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b="0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10) </a:t>
            </a:r>
            <a:r>
              <a:rPr lang="en-US" b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{…}	// not valid</a:t>
            </a:r>
          </a:p>
          <a:p>
            <a:pPr marL="1371600" lvl="3" indent="0">
              <a:spcBef>
                <a:spcPts val="1200"/>
              </a:spcBef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int32_t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 if(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10)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{…}	// valid</a:t>
            </a:r>
          </a:p>
          <a:p>
            <a:pPr marL="1371600" lvl="3" indent="0">
              <a:spcBef>
                <a:spcPts val="1200"/>
              </a:spcBef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uint16_t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10) 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{…}	// valid</a:t>
            </a:r>
          </a:p>
          <a:p>
            <a:pPr marL="1371600" lvl="3" indent="0">
              <a:spcBef>
                <a:spcPts val="1200"/>
              </a:spcBef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int16_t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   if(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 &lt; 10) {…}	// valid</a:t>
            </a:r>
          </a:p>
          <a:p>
            <a:pPr marL="1371600" lvl="3" indent="0">
              <a:spcBef>
                <a:spcPts val="1200"/>
              </a:spcBef>
              <a:buNone/>
            </a:pP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float32_t x; if(x &lt; 10) {…}	// valid</a:t>
            </a:r>
          </a:p>
          <a:p>
            <a:pPr marL="457200" lvl="1" indent="-404813">
              <a:spcBef>
                <a:spcPts val="1200"/>
              </a:spcBef>
            </a:pPr>
            <a:r>
              <a:rPr lang="en-US" dirty="0" smtClean="0"/>
              <a:t>No standard C math library functions, but TI provides some function examples (next slide)</a:t>
            </a: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6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6" y="1009952"/>
            <a:ext cx="7724302" cy="576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C2000Ware™ - CLA </a:t>
            </a:r>
            <a:r>
              <a:rPr lang="en-US" dirty="0"/>
              <a:t>Software Support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193830" y="596175"/>
            <a:ext cx="8761755" cy="422455"/>
          </a:xfrm>
        </p:spPr>
        <p:txBody>
          <a:bodyPr>
            <a:normAutofit/>
          </a:bodyPr>
          <a:lstStyle/>
          <a:p>
            <a:r>
              <a:rPr lang="en-US" sz="2000" i="1" dirty="0"/>
              <a:t>TI </a:t>
            </a:r>
            <a:r>
              <a:rPr lang="en-US" sz="2000" i="1" dirty="0" smtClean="0"/>
              <a:t>provides some examples of floating-point math </a:t>
            </a:r>
            <a:r>
              <a:rPr lang="en-US" sz="2000" i="1" dirty="0"/>
              <a:t>CLA functions </a:t>
            </a:r>
            <a:endParaRPr lang="en-US" sz="2000" i="1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690221" y="1591066"/>
            <a:ext cx="1223168" cy="304800"/>
          </a:xfrm>
          <a:prstGeom prst="ellips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84566" y="1590323"/>
            <a:ext cx="1661673" cy="313932"/>
          </a:xfrm>
          <a:prstGeom prst="rect">
            <a:avLst/>
          </a:prstGeom>
          <a:noFill/>
        </p:spPr>
        <p:txBody>
          <a:bodyPr wrap="none" lIns="45720" rIns="45720" rtlCol="0" anchor="ctr" anchorCtr="0">
            <a:spAutoFit/>
          </a:bodyPr>
          <a:lstStyle/>
          <a:p>
            <a:pPr algn="ctr"/>
            <a:r>
              <a:rPr lang="en-US" sz="1800" b="0" i="1" dirty="0" smtClean="0">
                <a:solidFill>
                  <a:srgbClr val="FF0000"/>
                </a:solidFill>
                <a:effectLst/>
              </a:rPr>
              <a:t>Resource Explorer</a:t>
            </a:r>
          </a:p>
        </p:txBody>
      </p:sp>
      <p:cxnSp>
        <p:nvCxnSpPr>
          <p:cNvPr id="9" name="Straight Arrow Connector 8"/>
          <p:cNvCxnSpPr>
            <a:stCxn id="8" idx="1"/>
            <a:endCxn id="7" idx="6"/>
          </p:cNvCxnSpPr>
          <p:nvPr/>
        </p:nvCxnSpPr>
        <p:spPr bwMode="auto">
          <a:xfrm flipH="1" flipV="1">
            <a:off x="1913389" y="1743466"/>
            <a:ext cx="571177" cy="38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1456733" y="3075653"/>
            <a:ext cx="839118" cy="184468"/>
          </a:xfrm>
          <a:prstGeom prst="ellips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41698" y="2557317"/>
            <a:ext cx="912975" cy="313932"/>
          </a:xfrm>
          <a:prstGeom prst="rect">
            <a:avLst/>
          </a:prstGeom>
          <a:noFill/>
        </p:spPr>
        <p:txBody>
          <a:bodyPr wrap="square" lIns="45720" rIns="45720" rtlCol="0" anchor="ctr" anchorCtr="0">
            <a:spAutoFit/>
          </a:bodyPr>
          <a:lstStyle/>
          <a:p>
            <a:pPr algn="ctr"/>
            <a:r>
              <a:rPr lang="en-US" sz="1800" b="0" i="1" dirty="0" err="1" smtClean="0">
                <a:solidFill>
                  <a:srgbClr val="FF0000"/>
                </a:solidFill>
                <a:effectLst/>
              </a:rPr>
              <a:t>CLAmath</a:t>
            </a:r>
            <a:endParaRPr lang="en-US" sz="1800" b="0" i="1" dirty="0" smtClean="0">
              <a:solidFill>
                <a:srgbClr val="FF0000"/>
              </a:solidFill>
              <a:effectLst/>
            </a:endParaRPr>
          </a:p>
        </p:txBody>
      </p:sp>
      <p:cxnSp>
        <p:nvCxnSpPr>
          <p:cNvPr id="12" name="Straight Arrow Connector 11"/>
          <p:cNvCxnSpPr>
            <a:stCxn id="11" idx="2"/>
            <a:endCxn id="10" idx="6"/>
          </p:cNvCxnSpPr>
          <p:nvPr/>
        </p:nvCxnSpPr>
        <p:spPr bwMode="auto">
          <a:xfrm flipH="1">
            <a:off x="2295851" y="2871249"/>
            <a:ext cx="602335" cy="296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623422" y="3984819"/>
            <a:ext cx="839118" cy="184468"/>
          </a:xfrm>
          <a:prstGeom prst="ellips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6542" y="4593439"/>
            <a:ext cx="974910" cy="313932"/>
          </a:xfrm>
          <a:prstGeom prst="rect">
            <a:avLst/>
          </a:prstGeom>
          <a:noFill/>
        </p:spPr>
        <p:txBody>
          <a:bodyPr wrap="square" lIns="45720" rIns="45720" rtlCol="0" anchor="ctr" anchorCtr="0">
            <a:spAutoFit/>
          </a:bodyPr>
          <a:lstStyle/>
          <a:p>
            <a:pPr algn="ctr"/>
            <a:r>
              <a:rPr lang="en-US" sz="1800" b="0" i="1" dirty="0" smtClean="0">
                <a:solidFill>
                  <a:srgbClr val="FF0000"/>
                </a:solidFill>
                <a:effectLst/>
              </a:rPr>
              <a:t>Examples</a:t>
            </a:r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 bwMode="auto">
          <a:xfrm flipV="1">
            <a:off x="1343997" y="4162595"/>
            <a:ext cx="487455" cy="4308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ight Brace 25"/>
          <p:cNvSpPr/>
          <p:nvPr/>
        </p:nvSpPr>
        <p:spPr bwMode="auto">
          <a:xfrm>
            <a:off x="4226355" y="2463432"/>
            <a:ext cx="1325776" cy="3533260"/>
          </a:xfrm>
          <a:prstGeom prst="rightBrace">
            <a:avLst/>
          </a:prstGeom>
          <a:noFill/>
          <a:ln w="12700" cap="flat" cmpd="sng" algn="ctr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131" y="1291843"/>
            <a:ext cx="1024217" cy="529483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 Compiler Scratchpad Memory Area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9170" y="2749304"/>
            <a:ext cx="6029688" cy="331013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MEMORY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SECTIONS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b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/*** </a:t>
            </a:r>
            <a:r>
              <a:rPr lang="en-US" sz="14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 Compiler Required Sections ***/</a:t>
            </a:r>
          </a:p>
          <a:p>
            <a:pPr>
              <a:spcBef>
                <a:spcPts val="300"/>
              </a:spcBef>
            </a:pPr>
            <a:r>
              <a:rPr lang="en-US" sz="14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scratchpad</a:t>
            </a:r>
            <a:r>
              <a:rPr lang="en-US" sz="14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&gt; RAMLS0,  </a:t>
            </a:r>
            <a:r>
              <a:rPr lang="en-US" sz="1400" b="0" dirty="0" smtClean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 =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b="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400" b="0" dirty="0" smtClean="0">
                <a:effectLst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9273" y="2468875"/>
            <a:ext cx="920445" cy="26468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400" dirty="0" smtClean="0">
                <a:effectLst/>
                <a:latin typeface="Arial" pitchFamily="34" charset="0"/>
                <a:cs typeface="Arial" pitchFamily="34" charset="0"/>
              </a:rPr>
              <a:t>Lab.cmd</a:t>
            </a:r>
          </a:p>
        </p:txBody>
      </p:sp>
      <p:grpSp>
        <p:nvGrpSpPr>
          <p:cNvPr id="13" name="Group 80"/>
          <p:cNvGrpSpPr>
            <a:grpSpLocks/>
          </p:cNvGrpSpPr>
          <p:nvPr/>
        </p:nvGrpSpPr>
        <p:grpSpPr bwMode="auto">
          <a:xfrm>
            <a:off x="1998968" y="4591228"/>
            <a:ext cx="44450" cy="177800"/>
            <a:chOff x="498" y="3571"/>
            <a:chExt cx="23" cy="112"/>
          </a:xfrm>
        </p:grpSpPr>
        <p:sp>
          <p:nvSpPr>
            <p:cNvPr id="14" name="Oval 81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15" name="Oval 82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16" name="Oval 83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17" name="Group 80"/>
          <p:cNvGrpSpPr>
            <a:grpSpLocks/>
          </p:cNvGrpSpPr>
          <p:nvPr/>
        </p:nvGrpSpPr>
        <p:grpSpPr bwMode="auto">
          <a:xfrm>
            <a:off x="1998968" y="3323863"/>
            <a:ext cx="44450" cy="177800"/>
            <a:chOff x="498" y="3571"/>
            <a:chExt cx="23" cy="112"/>
          </a:xfrm>
        </p:grpSpPr>
        <p:sp>
          <p:nvSpPr>
            <p:cNvPr id="18" name="Oval 81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19" name="Oval 82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20" name="Oval 83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24260" y="894270"/>
            <a:ext cx="8372289" cy="1344175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 local and compiler generated temporary variables</a:t>
            </a:r>
          </a:p>
          <a:p>
            <a:r>
              <a:rPr lang="en-US" sz="2400" dirty="0" smtClean="0"/>
              <a:t>Static allocation, used instead of a stack</a:t>
            </a:r>
          </a:p>
          <a:p>
            <a:r>
              <a:rPr lang="en-US" sz="2400" dirty="0" smtClean="0"/>
              <a:t>Defined in the linker command file</a:t>
            </a:r>
          </a:p>
        </p:txBody>
      </p:sp>
      <p:grpSp>
        <p:nvGrpSpPr>
          <p:cNvPr id="25" name="Group 80"/>
          <p:cNvGrpSpPr>
            <a:grpSpLocks/>
          </p:cNvGrpSpPr>
          <p:nvPr/>
        </p:nvGrpSpPr>
        <p:grpSpPr bwMode="auto">
          <a:xfrm>
            <a:off x="1998968" y="5474543"/>
            <a:ext cx="44450" cy="177800"/>
            <a:chOff x="498" y="3571"/>
            <a:chExt cx="23" cy="112"/>
          </a:xfrm>
        </p:grpSpPr>
        <p:sp>
          <p:nvSpPr>
            <p:cNvPr id="26" name="Oval 81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27" name="Oval 82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28" name="Oval 83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2245"/>
          </a:xfrm>
        </p:spPr>
        <p:txBody>
          <a:bodyPr>
            <a:normAutofit/>
          </a:bodyPr>
          <a:lstStyle/>
          <a:p>
            <a:r>
              <a:rPr lang="en-US" dirty="0" smtClean="0"/>
              <a:t>CLA Initialization </a:t>
            </a:r>
            <a:r>
              <a:rPr lang="en-US" dirty="0"/>
              <a:t>Code </a:t>
            </a:r>
            <a:r>
              <a:rPr lang="en-US" dirty="0" smtClean="0"/>
              <a:t>Example</a:t>
            </a:r>
            <a:endParaRPr lang="en-US" sz="2000" dirty="0"/>
          </a:p>
        </p:txBody>
      </p:sp>
      <p:sp>
        <p:nvSpPr>
          <p:cNvPr id="431115" name="Text Box 11"/>
          <p:cNvSpPr txBox="1">
            <a:spLocks noChangeArrowheads="1"/>
          </p:cNvSpPr>
          <p:nvPr/>
        </p:nvSpPr>
        <p:spPr bwMode="auto">
          <a:xfrm>
            <a:off x="309045" y="1406280"/>
            <a:ext cx="4109640" cy="198823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0" dirty="0" smtClean="0">
                <a:latin typeface="Courier New" pitchFamily="49" charset="0"/>
              </a:rPr>
              <a:t>#include “</a:t>
            </a:r>
            <a:r>
              <a:rPr lang="en-US" sz="1400" dirty="0" err="1" smtClean="0">
                <a:solidFill>
                  <a:schemeClr val="tx2"/>
                </a:solidFill>
                <a:latin typeface="Courier New" pitchFamily="49" charset="0"/>
              </a:rPr>
              <a:t>driverlib.h</a:t>
            </a:r>
            <a:r>
              <a:rPr lang="en-US" sz="1400" b="0" dirty="0" smtClean="0">
                <a:latin typeface="Courier New" pitchFamily="49" charset="0"/>
              </a:rPr>
              <a:t>"  // </a:t>
            </a:r>
            <a:r>
              <a:rPr lang="en-US" sz="1400" b="0" dirty="0" err="1" smtClean="0">
                <a:latin typeface="Courier New" pitchFamily="49" charset="0"/>
              </a:rPr>
              <a:t>cla.h</a:t>
            </a:r>
            <a:endParaRPr lang="en-US" sz="1400" b="0" dirty="0" smtClean="0">
              <a:latin typeface="Courier New" pitchFamily="49" charset="0"/>
            </a:endParaRPr>
          </a:p>
          <a:p>
            <a:r>
              <a:rPr lang="en-US" sz="1400" b="0" dirty="0" smtClean="0">
                <a:latin typeface="Courier New" pitchFamily="49" charset="0"/>
              </a:rPr>
              <a:t>#include “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</a:rPr>
              <a:t>f28004x_device.h</a:t>
            </a:r>
            <a:r>
              <a:rPr lang="en-US" sz="1400" b="0" dirty="0">
                <a:latin typeface="Courier New" pitchFamily="49" charset="0"/>
              </a:rPr>
              <a:t>"</a:t>
            </a:r>
          </a:p>
          <a:p>
            <a:endParaRPr lang="en-US" sz="1400" b="0" dirty="0">
              <a:latin typeface="Courier New" pitchFamily="49" charset="0"/>
            </a:endParaRPr>
          </a:p>
          <a:p>
            <a:r>
              <a:rPr lang="en-US" sz="1400" b="0" dirty="0" smtClean="0">
                <a:latin typeface="Courier New" pitchFamily="49" charset="0"/>
              </a:rPr>
              <a:t>extern interrupt void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</a:rPr>
              <a:t>Cla1Task1</a:t>
            </a:r>
            <a:r>
              <a:rPr lang="en-US" sz="1400" b="0" dirty="0" smtClean="0">
                <a:latin typeface="Courier New" pitchFamily="49" charset="0"/>
              </a:rPr>
              <a:t>();</a:t>
            </a:r>
            <a:endParaRPr lang="en-US" sz="1400" b="0" dirty="0">
              <a:latin typeface="Courier New" pitchFamily="49" charset="0"/>
            </a:endParaRPr>
          </a:p>
          <a:p>
            <a:r>
              <a:rPr lang="en-US" sz="1400" b="0" dirty="0" smtClean="0">
                <a:latin typeface="Courier New" pitchFamily="49" charset="0"/>
              </a:rPr>
              <a:t>extern interrupt void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</a:rPr>
              <a:t>Cla1Task2</a:t>
            </a:r>
            <a:r>
              <a:rPr lang="en-US" sz="1400" b="0" dirty="0" smtClean="0">
                <a:latin typeface="Courier New" pitchFamily="49" charset="0"/>
              </a:rPr>
              <a:t>();</a:t>
            </a:r>
            <a:endParaRPr lang="en-US" sz="1400" b="0" dirty="0">
              <a:latin typeface="Courier New" pitchFamily="49" charset="0"/>
            </a:endParaRPr>
          </a:p>
          <a:p>
            <a:endParaRPr lang="en-US" sz="1400" b="0" dirty="0">
              <a:latin typeface="Courier New" pitchFamily="49" charset="0"/>
            </a:endParaRPr>
          </a:p>
          <a:p>
            <a:r>
              <a:rPr lang="en-US" sz="1400" b="0" dirty="0" smtClean="0">
                <a:latin typeface="Courier New" pitchFamily="49" charset="0"/>
              </a:rPr>
              <a:t>extern interrupt void 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</a:rPr>
              <a:t>Cla1Task8</a:t>
            </a:r>
            <a:r>
              <a:rPr lang="en-US" sz="1400" b="0" dirty="0" smtClean="0">
                <a:latin typeface="Courier New" pitchFamily="49" charset="0"/>
              </a:rPr>
              <a:t>();</a:t>
            </a:r>
            <a:endParaRPr lang="en-US" sz="1400" b="0" dirty="0">
              <a:latin typeface="Courier New" pitchFamily="49" charset="0"/>
            </a:endParaRPr>
          </a:p>
        </p:txBody>
      </p:sp>
      <p:sp>
        <p:nvSpPr>
          <p:cNvPr id="431116" name="Text Box 12"/>
          <p:cNvSpPr txBox="1">
            <a:spLocks noChangeArrowheads="1"/>
          </p:cNvSpPr>
          <p:nvPr/>
        </p:nvSpPr>
        <p:spPr bwMode="auto">
          <a:xfrm>
            <a:off x="306292" y="1128163"/>
            <a:ext cx="655638" cy="26193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charset="0"/>
              </a:rPr>
              <a:t>Lab.h</a:t>
            </a:r>
            <a:endParaRPr lang="en-US" sz="1400" dirty="0">
              <a:latin typeface="Arial" charset="0"/>
            </a:endParaRPr>
          </a:p>
        </p:txBody>
      </p:sp>
      <p:sp>
        <p:nvSpPr>
          <p:cNvPr id="431117" name="Text Box 13"/>
          <p:cNvSpPr txBox="1">
            <a:spLocks noChangeArrowheads="1"/>
          </p:cNvSpPr>
          <p:nvPr/>
        </p:nvSpPr>
        <p:spPr bwMode="auto">
          <a:xfrm>
            <a:off x="331788" y="4314580"/>
            <a:ext cx="7619852" cy="22252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914400" algn="l"/>
                <a:tab pos="1882775" algn="l"/>
                <a:tab pos="3205163" algn="l"/>
              </a:tabLst>
            </a:pPr>
            <a:r>
              <a:rPr lang="en-US" sz="1400" b="0" dirty="0">
                <a:latin typeface="Courier New" pitchFamily="49" charset="0"/>
              </a:rPr>
              <a:t>#include "</a:t>
            </a:r>
            <a:r>
              <a:rPr lang="en-US" sz="1400" b="0" dirty="0" err="1">
                <a:latin typeface="Courier New" pitchFamily="49" charset="0"/>
              </a:rPr>
              <a:t>Lab.h</a:t>
            </a:r>
            <a:r>
              <a:rPr lang="en-US" sz="1400" b="0" dirty="0">
                <a:latin typeface="Courier New" pitchFamily="49" charset="0"/>
              </a:rPr>
              <a:t>"</a:t>
            </a:r>
          </a:p>
          <a:p>
            <a:pPr>
              <a:tabLst>
                <a:tab pos="914400" algn="l"/>
                <a:tab pos="1882775" algn="l"/>
                <a:tab pos="3205163" algn="l"/>
              </a:tabLst>
            </a:pPr>
            <a:endParaRPr lang="en-US" sz="1400" b="0" dirty="0">
              <a:latin typeface="Courier New" pitchFamily="49" charset="0"/>
            </a:endParaRPr>
          </a:p>
          <a:p>
            <a:pPr>
              <a:tabLst>
                <a:tab pos="914400" algn="l"/>
                <a:tab pos="1882775" algn="l"/>
                <a:tab pos="3205163" algn="l"/>
              </a:tabLst>
            </a:pPr>
            <a:r>
              <a:rPr lang="en-US" sz="1400" b="0" dirty="0">
                <a:latin typeface="Courier New" pitchFamily="49" charset="0"/>
              </a:rPr>
              <a:t>// Initialize CLA task interrupt vectors </a:t>
            </a:r>
          </a:p>
          <a:p>
            <a:pPr>
              <a:tabLst>
                <a:tab pos="914400" algn="l"/>
                <a:tab pos="1882775" algn="l"/>
                <a:tab pos="3205163" algn="l"/>
              </a:tabLst>
            </a:pPr>
            <a:r>
              <a:rPr lang="en-US" sz="1400" b="0" dirty="0">
                <a:latin typeface="Courier New" pitchFamily="49" charset="0"/>
              </a:rPr>
              <a:t>   </a:t>
            </a:r>
            <a:r>
              <a:rPr lang="en-US" sz="1400" b="0" dirty="0" err="1">
                <a:latin typeface="Courier New" pitchFamily="49" charset="0"/>
              </a:rPr>
              <a:t>CLA_mapTaskVector</a:t>
            </a:r>
            <a:r>
              <a:rPr lang="en-US" sz="1400" b="0" dirty="0">
                <a:latin typeface="Courier New" pitchFamily="49" charset="0"/>
              </a:rPr>
              <a:t>(CLA1_BASE, CLA_MVECT_1, (uint16_t)&amp;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Cla1Task1</a:t>
            </a:r>
            <a:r>
              <a:rPr lang="en-US" sz="1400" b="0" dirty="0">
                <a:latin typeface="Courier New" pitchFamily="49" charset="0"/>
              </a:rPr>
              <a:t>);</a:t>
            </a:r>
          </a:p>
          <a:p>
            <a:pPr>
              <a:tabLst>
                <a:tab pos="914400" algn="l"/>
                <a:tab pos="1882775" algn="l"/>
                <a:tab pos="3205163" algn="l"/>
              </a:tabLst>
            </a:pPr>
            <a:r>
              <a:rPr lang="en-US" sz="1400" b="0" dirty="0">
                <a:latin typeface="Courier New" pitchFamily="49" charset="0"/>
              </a:rPr>
              <a:t>   </a:t>
            </a:r>
            <a:r>
              <a:rPr lang="en-US" sz="1400" b="0" dirty="0" err="1">
                <a:latin typeface="Courier New" pitchFamily="49" charset="0"/>
              </a:rPr>
              <a:t>CLA_mapTaskVector</a:t>
            </a:r>
            <a:r>
              <a:rPr lang="en-US" sz="1400" b="0" dirty="0">
                <a:latin typeface="Courier New" pitchFamily="49" charset="0"/>
              </a:rPr>
              <a:t>(CLA1_BASE, CLA_MVECT_2, (uint16_t)&amp;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Cla1Task2</a:t>
            </a:r>
            <a:r>
              <a:rPr lang="en-US" sz="1400" b="0" dirty="0">
                <a:latin typeface="Courier New" pitchFamily="49" charset="0"/>
              </a:rPr>
              <a:t>);</a:t>
            </a:r>
            <a:endParaRPr lang="en-US" sz="1400" b="0" dirty="0" smtClean="0">
              <a:latin typeface="Courier New" pitchFamily="49" charset="0"/>
            </a:endParaRPr>
          </a:p>
          <a:p>
            <a:pPr>
              <a:tabLst>
                <a:tab pos="914400" algn="l"/>
                <a:tab pos="1882775" algn="l"/>
                <a:tab pos="3205163" algn="l"/>
              </a:tabLst>
            </a:pPr>
            <a:endParaRPr lang="en-US" sz="1400" b="0" dirty="0" smtClean="0">
              <a:latin typeface="Courier New" pitchFamily="49" charset="0"/>
            </a:endParaRPr>
          </a:p>
          <a:p>
            <a:pPr>
              <a:tabLst>
                <a:tab pos="914400" algn="l"/>
                <a:tab pos="1882775" algn="l"/>
                <a:tab pos="3205163" algn="l"/>
              </a:tabLst>
            </a:pPr>
            <a:r>
              <a:rPr lang="en-US" sz="1400" b="0" dirty="0">
                <a:latin typeface="Courier New" pitchFamily="49" charset="0"/>
              </a:rPr>
              <a:t>   </a:t>
            </a:r>
            <a:r>
              <a:rPr lang="en-US" sz="1400" b="0" dirty="0" err="1">
                <a:latin typeface="Courier New" pitchFamily="49" charset="0"/>
              </a:rPr>
              <a:t>CLA_mapTaskVector</a:t>
            </a:r>
            <a:r>
              <a:rPr lang="en-US" sz="1400" b="0" dirty="0">
                <a:latin typeface="Courier New" pitchFamily="49" charset="0"/>
              </a:rPr>
              <a:t>(CLA1_BASE, CLA_MVECT_7, (uint16_t)&amp;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Cla1Task7</a:t>
            </a:r>
            <a:r>
              <a:rPr lang="en-US" sz="1400" b="0" dirty="0">
                <a:latin typeface="Courier New" pitchFamily="49" charset="0"/>
              </a:rPr>
              <a:t>);</a:t>
            </a:r>
            <a:endParaRPr lang="en-US" sz="1400" b="0" dirty="0" smtClean="0">
              <a:latin typeface="Courier New" pitchFamily="49" charset="0"/>
            </a:endParaRPr>
          </a:p>
          <a:p>
            <a:pPr>
              <a:tabLst>
                <a:tab pos="914400" algn="l"/>
                <a:tab pos="1882775" algn="l"/>
                <a:tab pos="3205163" algn="l"/>
              </a:tabLst>
            </a:pPr>
            <a:r>
              <a:rPr lang="en-US" sz="1400" b="0" dirty="0">
                <a:latin typeface="Courier New" pitchFamily="49" charset="0"/>
              </a:rPr>
              <a:t>   </a:t>
            </a:r>
            <a:r>
              <a:rPr lang="en-US" sz="1400" b="0" dirty="0" err="1">
                <a:latin typeface="Courier New" pitchFamily="49" charset="0"/>
              </a:rPr>
              <a:t>CLA_mapTaskVector</a:t>
            </a:r>
            <a:r>
              <a:rPr lang="en-US" sz="1400" b="0" dirty="0">
                <a:latin typeface="Courier New" pitchFamily="49" charset="0"/>
              </a:rPr>
              <a:t>(CLA1_BASE, CLA_MVECT_8, (uint16_t)&amp;</a:t>
            </a:r>
            <a:r>
              <a:rPr lang="en-US" sz="1400" dirty="0">
                <a:solidFill>
                  <a:schemeClr val="tx2"/>
                </a:solidFill>
                <a:latin typeface="Courier New" pitchFamily="49" charset="0"/>
              </a:rPr>
              <a:t>Cla1Task8</a:t>
            </a:r>
            <a:r>
              <a:rPr lang="en-US" sz="1400" b="0" dirty="0">
                <a:latin typeface="Courier New" pitchFamily="49" charset="0"/>
              </a:rPr>
              <a:t>);</a:t>
            </a:r>
          </a:p>
        </p:txBody>
      </p:sp>
      <p:sp>
        <p:nvSpPr>
          <p:cNvPr id="431160" name="Text Box 56"/>
          <p:cNvSpPr txBox="1">
            <a:spLocks noChangeArrowheads="1"/>
          </p:cNvSpPr>
          <p:nvPr/>
        </p:nvSpPr>
        <p:spPr bwMode="auto">
          <a:xfrm>
            <a:off x="318998" y="4043567"/>
            <a:ext cx="608013" cy="26193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 err="1">
                <a:latin typeface="Arial" charset="0"/>
              </a:rPr>
              <a:t>Cla.c</a:t>
            </a:r>
            <a:endParaRPr lang="en-US" sz="1400" dirty="0">
              <a:latin typeface="Arial" charset="0"/>
            </a:endParaRPr>
          </a:p>
        </p:txBody>
      </p:sp>
      <p:sp>
        <p:nvSpPr>
          <p:cNvPr id="431164" name="Rectangle 60"/>
          <p:cNvSpPr>
            <a:spLocks noChangeArrowheads="1"/>
          </p:cNvSpPr>
          <p:nvPr/>
        </p:nvSpPr>
        <p:spPr bwMode="auto">
          <a:xfrm>
            <a:off x="5684838" y="959074"/>
            <a:ext cx="3303587" cy="326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Ctr="1">
            <a:spAutoFit/>
          </a:bodyPr>
          <a:lstStyle/>
          <a:p>
            <a:pPr marL="457200" indent="-457200">
              <a:spcBef>
                <a:spcPct val="10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Defines data types and special registers specific to the CLA</a:t>
            </a:r>
          </a:p>
          <a:p>
            <a:pPr marL="457200" indent="-457200">
              <a:spcBef>
                <a:spcPct val="10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800" dirty="0" smtClean="0">
                <a:latin typeface="Arial" charset="0"/>
              </a:rPr>
              <a:t>Defines </a:t>
            </a:r>
            <a:r>
              <a:rPr lang="en-US" sz="1800" dirty="0">
                <a:latin typeface="Arial" charset="0"/>
              </a:rPr>
              <a:t>register bit field </a:t>
            </a:r>
            <a:r>
              <a:rPr lang="en-US" sz="1800" dirty="0" smtClean="0">
                <a:latin typeface="Arial" charset="0"/>
              </a:rPr>
              <a:t>structures</a:t>
            </a:r>
          </a:p>
          <a:p>
            <a:pPr marL="457200" indent="-457200">
              <a:spcBef>
                <a:spcPct val="10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800" dirty="0" smtClean="0">
                <a:latin typeface="Arial" charset="0"/>
              </a:rPr>
              <a:t>CLA task prototypes are prefixed with the ‘interrupt’ keyword </a:t>
            </a:r>
          </a:p>
          <a:p>
            <a:pPr marL="457200" indent="-457200">
              <a:spcBef>
                <a:spcPct val="10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1800" dirty="0" smtClean="0">
                <a:latin typeface="Arial" charset="0"/>
              </a:rPr>
              <a:t>CLA task symbols are visible to all C28x CPU and CLA code</a:t>
            </a:r>
          </a:p>
        </p:txBody>
      </p:sp>
      <p:sp>
        <p:nvSpPr>
          <p:cNvPr id="431165" name="Line 61"/>
          <p:cNvSpPr>
            <a:spLocks noChangeShapeType="1"/>
          </p:cNvSpPr>
          <p:nvPr/>
        </p:nvSpPr>
        <p:spPr bwMode="auto">
          <a:xfrm flipH="1">
            <a:off x="3995923" y="1082181"/>
            <a:ext cx="1700201" cy="4838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1167" name="Line 63"/>
          <p:cNvSpPr>
            <a:spLocks noChangeShapeType="1"/>
          </p:cNvSpPr>
          <p:nvPr/>
        </p:nvSpPr>
        <p:spPr bwMode="auto">
          <a:xfrm flipH="1">
            <a:off x="3995924" y="2737710"/>
            <a:ext cx="1673356" cy="2722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31172" name="Group 68"/>
          <p:cNvGrpSpPr>
            <a:grpSpLocks/>
          </p:cNvGrpSpPr>
          <p:nvPr/>
        </p:nvGrpSpPr>
        <p:grpSpPr bwMode="auto">
          <a:xfrm>
            <a:off x="2397798" y="2032268"/>
            <a:ext cx="36512" cy="177800"/>
            <a:chOff x="498" y="3571"/>
            <a:chExt cx="23" cy="112"/>
          </a:xfrm>
        </p:grpSpPr>
        <p:sp>
          <p:nvSpPr>
            <p:cNvPr id="431173" name="Oval 69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31174" name="Oval 70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31175" name="Oval 71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431176" name="Group 72"/>
          <p:cNvGrpSpPr>
            <a:grpSpLocks/>
          </p:cNvGrpSpPr>
          <p:nvPr/>
        </p:nvGrpSpPr>
        <p:grpSpPr bwMode="auto">
          <a:xfrm>
            <a:off x="2396210" y="2832208"/>
            <a:ext cx="36513" cy="177800"/>
            <a:chOff x="498" y="3571"/>
            <a:chExt cx="23" cy="112"/>
          </a:xfrm>
        </p:grpSpPr>
        <p:sp>
          <p:nvSpPr>
            <p:cNvPr id="431177" name="Oval 73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31178" name="Oval 74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31179" name="Oval 75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431184" name="Group 80"/>
          <p:cNvGrpSpPr>
            <a:grpSpLocks/>
          </p:cNvGrpSpPr>
          <p:nvPr/>
        </p:nvGrpSpPr>
        <p:grpSpPr bwMode="auto">
          <a:xfrm>
            <a:off x="1691625" y="5722743"/>
            <a:ext cx="44450" cy="177800"/>
            <a:chOff x="498" y="3571"/>
            <a:chExt cx="23" cy="112"/>
          </a:xfrm>
        </p:grpSpPr>
        <p:sp>
          <p:nvSpPr>
            <p:cNvPr id="431185" name="Oval 81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31186" name="Oval 82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31187" name="Oval 83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sp>
        <p:nvSpPr>
          <p:cNvPr id="26" name="Line 61"/>
          <p:cNvSpPr>
            <a:spLocks noChangeShapeType="1"/>
          </p:cNvSpPr>
          <p:nvPr/>
        </p:nvSpPr>
        <p:spPr bwMode="auto">
          <a:xfrm flipH="1" flipV="1">
            <a:off x="3345654" y="1859528"/>
            <a:ext cx="2343946" cy="1212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63"/>
          <p:cNvSpPr>
            <a:spLocks noChangeShapeType="1"/>
          </p:cNvSpPr>
          <p:nvPr/>
        </p:nvSpPr>
        <p:spPr bwMode="auto">
          <a:xfrm>
            <a:off x="5863905" y="3791824"/>
            <a:ext cx="858775" cy="134685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5" name="Group 80"/>
          <p:cNvGrpSpPr>
            <a:grpSpLocks/>
          </p:cNvGrpSpPr>
          <p:nvPr/>
        </p:nvGrpSpPr>
        <p:grpSpPr bwMode="auto">
          <a:xfrm>
            <a:off x="3189420" y="5722743"/>
            <a:ext cx="44450" cy="177800"/>
            <a:chOff x="498" y="3571"/>
            <a:chExt cx="23" cy="112"/>
          </a:xfrm>
        </p:grpSpPr>
        <p:sp>
          <p:nvSpPr>
            <p:cNvPr id="28" name="Oval 81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29" name="Oval 82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30" name="Oval 83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31" name="Group 80"/>
          <p:cNvGrpSpPr>
            <a:grpSpLocks/>
          </p:cNvGrpSpPr>
          <p:nvPr/>
        </p:nvGrpSpPr>
        <p:grpSpPr bwMode="auto">
          <a:xfrm>
            <a:off x="4303165" y="5722743"/>
            <a:ext cx="44450" cy="177800"/>
            <a:chOff x="498" y="3571"/>
            <a:chExt cx="23" cy="112"/>
          </a:xfrm>
        </p:grpSpPr>
        <p:sp>
          <p:nvSpPr>
            <p:cNvPr id="32" name="Oval 81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33" name="Oval 82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34" name="Oval 83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35" name="Group 80"/>
          <p:cNvGrpSpPr>
            <a:grpSpLocks/>
          </p:cNvGrpSpPr>
          <p:nvPr/>
        </p:nvGrpSpPr>
        <p:grpSpPr bwMode="auto">
          <a:xfrm>
            <a:off x="6300225" y="5722743"/>
            <a:ext cx="44450" cy="177800"/>
            <a:chOff x="498" y="3571"/>
            <a:chExt cx="23" cy="112"/>
          </a:xfrm>
        </p:grpSpPr>
        <p:sp>
          <p:nvSpPr>
            <p:cNvPr id="36" name="Oval 81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37" name="Oval 82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38" name="Oval 83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7459"/>
          </a:xfrm>
        </p:spPr>
        <p:txBody>
          <a:bodyPr>
            <a:normAutofit/>
          </a:bodyPr>
          <a:lstStyle/>
          <a:p>
            <a:r>
              <a:rPr lang="en-US" dirty="0" smtClean="0"/>
              <a:t>CLA Task C Code Example</a:t>
            </a:r>
            <a:endParaRPr lang="en-US" sz="2000" dirty="0"/>
          </a:p>
        </p:txBody>
      </p:sp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78615" y="851717"/>
            <a:ext cx="5876930" cy="5882123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</a:pPr>
            <a:r>
              <a:rPr lang="en-US" sz="100" dirty="0"/>
              <a:t>      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#</a:t>
            </a:r>
            <a:r>
              <a:rPr lang="en-US" sz="1400" b="0" dirty="0">
                <a:latin typeface="Courier New" pitchFamily="49" charset="0"/>
              </a:rPr>
              <a:t>include </a:t>
            </a:r>
            <a:r>
              <a:rPr lang="en-US" sz="1400" b="0" dirty="0" smtClean="0">
                <a:latin typeface="Courier New" pitchFamily="49" charset="0"/>
              </a:rPr>
              <a:t>"F28004x_device.h"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#include "</a:t>
            </a:r>
            <a:r>
              <a:rPr lang="en-US" sz="1400" b="0" dirty="0" err="1" smtClean="0">
                <a:latin typeface="Courier New" pitchFamily="49" charset="0"/>
              </a:rPr>
              <a:t>Lab.h</a:t>
            </a:r>
            <a:r>
              <a:rPr lang="en-US" sz="1400" b="0" dirty="0" smtClean="0">
                <a:latin typeface="Courier New" pitchFamily="49" charset="0"/>
              </a:rPr>
              <a:t>"</a:t>
            </a:r>
            <a:endParaRPr lang="en-US" sz="1400" b="0" dirty="0">
              <a:latin typeface="Courier New" pitchFamily="49" charset="0"/>
            </a:endParaRP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;-------------------------------------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interrupt void Cla1Task1 (void)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    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    __mdebugstop1();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   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</a:rPr>
              <a:t>xDelay</a:t>
            </a:r>
            <a:r>
              <a:rPr lang="en-US" sz="1400" b="0" dirty="0" smtClean="0">
                <a:latin typeface="Courier New" pitchFamily="49" charset="0"/>
              </a:rPr>
              <a:t>[0] = (float32_t)</a:t>
            </a: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</a:rPr>
              <a:t>AdcaResultRegs.ADCRESULT0</a:t>
            </a:r>
            <a:r>
              <a:rPr lang="en-US" sz="1400" b="0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    Y = </a:t>
            </a:r>
            <a:r>
              <a:rPr lang="en-US" sz="1400" b="0" dirty="0" err="1" smtClean="0">
                <a:latin typeface="Courier New" pitchFamily="49" charset="0"/>
              </a:rPr>
              <a:t>coeffs</a:t>
            </a:r>
            <a:r>
              <a:rPr lang="en-US" sz="1400" b="0" dirty="0" smtClean="0">
                <a:latin typeface="Courier New" pitchFamily="49" charset="0"/>
              </a:rPr>
              <a:t>[4] * </a:t>
            </a:r>
            <a:r>
              <a:rPr lang="en-US" sz="1400" b="0" dirty="0" err="1" smtClean="0">
                <a:latin typeface="Courier New" pitchFamily="49" charset="0"/>
              </a:rPr>
              <a:t>xDelay</a:t>
            </a:r>
            <a:r>
              <a:rPr lang="en-US" sz="1400" b="0" dirty="0" smtClean="0">
                <a:latin typeface="Courier New" pitchFamily="49" charset="0"/>
              </a:rPr>
              <a:t>[4];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</a:rPr>
              <a:t>xDelay</a:t>
            </a:r>
            <a:r>
              <a:rPr lang="en-US" sz="1400" b="0" dirty="0" smtClean="0">
                <a:latin typeface="Courier New" pitchFamily="49" charset="0"/>
              </a:rPr>
              <a:t>[4] = </a:t>
            </a:r>
            <a:r>
              <a:rPr lang="en-US" sz="1400" b="0" dirty="0" err="1" smtClean="0">
                <a:latin typeface="Courier New" pitchFamily="49" charset="0"/>
              </a:rPr>
              <a:t>xDelay</a:t>
            </a:r>
            <a:r>
              <a:rPr lang="en-US" sz="1400" b="0" dirty="0" smtClean="0">
                <a:latin typeface="Courier New" pitchFamily="49" charset="0"/>
              </a:rPr>
              <a:t>[3];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        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</a:rPr>
              <a:t>xDelay</a:t>
            </a:r>
            <a:r>
              <a:rPr lang="en-US" sz="1400" b="0" dirty="0" smtClean="0">
                <a:latin typeface="Courier New" pitchFamily="49" charset="0"/>
              </a:rPr>
              <a:t>[1] = </a:t>
            </a:r>
            <a:r>
              <a:rPr lang="en-US" sz="1400" b="0" dirty="0" err="1" smtClean="0">
                <a:latin typeface="Courier New" pitchFamily="49" charset="0"/>
              </a:rPr>
              <a:t>xDelay</a:t>
            </a:r>
            <a:r>
              <a:rPr lang="en-US" sz="1400" b="0" dirty="0" smtClean="0">
                <a:latin typeface="Courier New" pitchFamily="49" charset="0"/>
              </a:rPr>
              <a:t>[0];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    Y = Y + </a:t>
            </a:r>
            <a:r>
              <a:rPr lang="en-US" sz="1400" b="0" dirty="0" err="1" smtClean="0">
                <a:latin typeface="Courier New" pitchFamily="49" charset="0"/>
              </a:rPr>
              <a:t>coeffs</a:t>
            </a:r>
            <a:r>
              <a:rPr lang="en-US" sz="1400" b="0" dirty="0" smtClean="0">
                <a:latin typeface="Courier New" pitchFamily="49" charset="0"/>
              </a:rPr>
              <a:t>[0] * </a:t>
            </a:r>
            <a:r>
              <a:rPr lang="en-US" sz="1400" b="0" dirty="0" err="1" smtClean="0">
                <a:latin typeface="Courier New" pitchFamily="49" charset="0"/>
              </a:rPr>
              <a:t>xDelay</a:t>
            </a:r>
            <a:r>
              <a:rPr lang="en-US" sz="1400" b="0" dirty="0" smtClean="0">
                <a:latin typeface="Courier New" pitchFamily="49" charset="0"/>
              </a:rPr>
              <a:t>[0];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    </a:t>
            </a:r>
            <a:r>
              <a:rPr lang="en-US" sz="1400" b="0" dirty="0" err="1" smtClean="0">
                <a:latin typeface="Courier New" pitchFamily="49" charset="0"/>
              </a:rPr>
              <a:t>ClaFilteredOutput</a:t>
            </a:r>
            <a:r>
              <a:rPr lang="en-US" sz="1400" b="0" dirty="0" smtClean="0">
                <a:latin typeface="Courier New" pitchFamily="49" charset="0"/>
              </a:rPr>
              <a:t> = (uint16_t)Y;</a:t>
            </a:r>
          </a:p>
          <a:p>
            <a:pPr>
              <a:spcBef>
                <a:spcPts val="700"/>
              </a:spcBef>
            </a:pPr>
            <a:r>
              <a:rPr lang="en-US" sz="1400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;-------------------------------------</a:t>
            </a:r>
            <a:endParaRPr lang="en-US" sz="1400" b="0" dirty="0">
              <a:latin typeface="Courier New" pitchFamily="49" charset="0"/>
            </a:endParaRP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interrupt void Cla1Task2 (void)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	</a:t>
            </a: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}</a:t>
            </a:r>
            <a:endParaRPr lang="en-US" sz="1400" b="0" dirty="0">
              <a:latin typeface="Courier New" pitchFamily="49" charset="0"/>
            </a:endParaRPr>
          </a:p>
          <a:p>
            <a:pPr>
              <a:spcBef>
                <a:spcPts val="700"/>
              </a:spcBef>
            </a:pPr>
            <a:r>
              <a:rPr lang="en-US" sz="1400" b="0" dirty="0" smtClean="0">
                <a:latin typeface="Courier New" pitchFamily="49" charset="0"/>
              </a:rPr>
              <a:t>;-------------------------------------</a:t>
            </a:r>
            <a:endParaRPr lang="en-US" sz="1400" b="0" dirty="0">
              <a:latin typeface="Courier New" pitchFamily="49" charset="0"/>
            </a:endParaRPr>
          </a:p>
        </p:txBody>
      </p:sp>
      <p:sp>
        <p:nvSpPr>
          <p:cNvPr id="428046" name="Text Box 14"/>
          <p:cNvSpPr txBox="1">
            <a:spLocks noChangeArrowheads="1"/>
          </p:cNvSpPr>
          <p:nvPr/>
        </p:nvSpPr>
        <p:spPr bwMode="auto">
          <a:xfrm>
            <a:off x="329593" y="588230"/>
            <a:ext cx="1533881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charset="0"/>
              </a:rPr>
              <a:t> </a:t>
            </a:r>
            <a:r>
              <a:rPr lang="en-US" sz="1400" dirty="0" smtClean="0">
                <a:latin typeface="Arial" charset="0"/>
              </a:rPr>
              <a:t>ClaTasks_C</a:t>
            </a:r>
            <a:r>
              <a:rPr lang="en-US" sz="1400" dirty="0" smtClean="0">
                <a:solidFill>
                  <a:schemeClr val="tx2"/>
                </a:solidFill>
                <a:latin typeface="Arial" charset="0"/>
              </a:rPr>
              <a:t>.cla</a:t>
            </a:r>
            <a:endParaRPr lang="en-US" sz="14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28107" name="Rectangle 75"/>
          <p:cNvSpPr>
            <a:spLocks noChangeArrowheads="1"/>
          </p:cNvSpPr>
          <p:nvPr/>
        </p:nvSpPr>
        <p:spPr bwMode="auto">
          <a:xfrm>
            <a:off x="6097955" y="928238"/>
            <a:ext cx="3015995" cy="571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Ctr="1">
            <a:spAutoFit/>
          </a:bodyPr>
          <a:lstStyle/>
          <a:p>
            <a:pPr marL="457200" indent="-457200">
              <a:spcBef>
                <a:spcPts val="25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extension causes the c2000 compiler to invoke the CLA compiler</a:t>
            </a:r>
          </a:p>
          <a:p>
            <a:pPr marL="457200" indent="-457200">
              <a:spcBef>
                <a:spcPts val="25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Bit Field peripheral address definitions</a:t>
            </a:r>
          </a:p>
          <a:p>
            <a:pPr marL="457200" indent="-457200">
              <a:spcBef>
                <a:spcPts val="25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All code within this file is placed in the section “Cla1Prog”</a:t>
            </a:r>
          </a:p>
          <a:p>
            <a:pPr marL="457200" indent="-457200">
              <a:spcBef>
                <a:spcPts val="25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 smtClean="0">
                <a:latin typeface="Arial" charset="0"/>
              </a:rPr>
              <a:t>C </a:t>
            </a:r>
            <a:r>
              <a:rPr lang="en-US" sz="2000" dirty="0">
                <a:latin typeface="Arial" charset="0"/>
              </a:rPr>
              <a:t>Peripheral Register Header File references can be used in </a:t>
            </a:r>
            <a:r>
              <a:rPr lang="en-US" sz="2000" dirty="0" smtClean="0">
                <a:latin typeface="Arial" charset="0"/>
              </a:rPr>
              <a:t>CLA C and </a:t>
            </a:r>
            <a:r>
              <a:rPr lang="en-US" sz="2000" dirty="0">
                <a:latin typeface="Arial" charset="0"/>
              </a:rPr>
              <a:t>assembly code</a:t>
            </a:r>
          </a:p>
          <a:p>
            <a:pPr marL="457200" indent="-457200">
              <a:spcBef>
                <a:spcPts val="25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Closing braces are replaced with MSTOP instructions when compiled</a:t>
            </a:r>
            <a:endParaRPr lang="en-US" sz="2000" dirty="0">
              <a:latin typeface="Arial" charset="0"/>
            </a:endParaRPr>
          </a:p>
        </p:txBody>
      </p:sp>
      <p:sp>
        <p:nvSpPr>
          <p:cNvPr id="428108" name="Line 76"/>
          <p:cNvSpPr>
            <a:spLocks noChangeShapeType="1"/>
          </p:cNvSpPr>
          <p:nvPr/>
        </p:nvSpPr>
        <p:spPr bwMode="auto">
          <a:xfrm flipH="1" flipV="1">
            <a:off x="1806835" y="706729"/>
            <a:ext cx="4293058" cy="34116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09" name="Line 77"/>
          <p:cNvSpPr>
            <a:spLocks noChangeShapeType="1"/>
          </p:cNvSpPr>
          <p:nvPr/>
        </p:nvSpPr>
        <p:spPr bwMode="auto">
          <a:xfrm flipH="1" flipV="1">
            <a:off x="5378503" y="2737709"/>
            <a:ext cx="700564" cy="3780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10" name="Line 78"/>
          <p:cNvSpPr>
            <a:spLocks noChangeShapeType="1"/>
          </p:cNvSpPr>
          <p:nvPr/>
        </p:nvSpPr>
        <p:spPr bwMode="auto">
          <a:xfrm flipH="1" flipV="1">
            <a:off x="4436533" y="3268131"/>
            <a:ext cx="1676400" cy="8805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8111" name="Line 79"/>
          <p:cNvSpPr>
            <a:spLocks noChangeShapeType="1"/>
          </p:cNvSpPr>
          <p:nvPr/>
        </p:nvSpPr>
        <p:spPr bwMode="auto">
          <a:xfrm flipH="1" flipV="1">
            <a:off x="329593" y="4994529"/>
            <a:ext cx="5749474" cy="7120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1079500" y="2271550"/>
            <a:ext cx="36513" cy="177800"/>
            <a:chOff x="498" y="3571"/>
            <a:chExt cx="23" cy="112"/>
          </a:xfrm>
        </p:grpSpPr>
        <p:sp>
          <p:nvSpPr>
            <p:cNvPr id="428125" name="Oval 93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28126" name="Oval 94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28127" name="Oval 95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079500" y="2811326"/>
            <a:ext cx="36513" cy="177800"/>
            <a:chOff x="498" y="3571"/>
            <a:chExt cx="23" cy="112"/>
          </a:xfrm>
        </p:grpSpPr>
        <p:sp>
          <p:nvSpPr>
            <p:cNvPr id="428133" name="Oval 101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28134" name="Oval 102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28135" name="Oval 103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4" name="Group 104"/>
          <p:cNvGrpSpPr>
            <a:grpSpLocks/>
          </p:cNvGrpSpPr>
          <p:nvPr/>
        </p:nvGrpSpPr>
        <p:grpSpPr bwMode="auto">
          <a:xfrm>
            <a:off x="1079500" y="3853718"/>
            <a:ext cx="36513" cy="177800"/>
            <a:chOff x="498" y="3571"/>
            <a:chExt cx="23" cy="112"/>
          </a:xfrm>
        </p:grpSpPr>
        <p:sp>
          <p:nvSpPr>
            <p:cNvPr id="428137" name="Oval 105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28138" name="Oval 106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28139" name="Oval 107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grpSp>
        <p:nvGrpSpPr>
          <p:cNvPr id="6" name="Group 112"/>
          <p:cNvGrpSpPr>
            <a:grpSpLocks/>
          </p:cNvGrpSpPr>
          <p:nvPr/>
        </p:nvGrpSpPr>
        <p:grpSpPr bwMode="auto">
          <a:xfrm>
            <a:off x="1079500" y="5923964"/>
            <a:ext cx="36513" cy="177800"/>
            <a:chOff x="498" y="3571"/>
            <a:chExt cx="23" cy="112"/>
          </a:xfrm>
        </p:grpSpPr>
        <p:sp>
          <p:nvSpPr>
            <p:cNvPr id="428145" name="Oval 113"/>
            <p:cNvSpPr>
              <a:spLocks noChangeArrowheads="1"/>
            </p:cNvSpPr>
            <p:nvPr/>
          </p:nvSpPr>
          <p:spPr bwMode="auto">
            <a:xfrm>
              <a:off x="498" y="3571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28146" name="Oval 114"/>
            <p:cNvSpPr>
              <a:spLocks noChangeArrowheads="1"/>
            </p:cNvSpPr>
            <p:nvPr/>
          </p:nvSpPr>
          <p:spPr bwMode="auto">
            <a:xfrm>
              <a:off x="498" y="3615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  <p:sp>
          <p:nvSpPr>
            <p:cNvPr id="428147" name="Oval 115"/>
            <p:cNvSpPr>
              <a:spLocks noChangeArrowheads="1"/>
            </p:cNvSpPr>
            <p:nvPr/>
          </p:nvSpPr>
          <p:spPr bwMode="auto">
            <a:xfrm>
              <a:off x="498" y="3660"/>
              <a:ext cx="23" cy="2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>
                <a:latin typeface="Arial" charset="0"/>
              </a:endParaRPr>
            </a:p>
          </p:txBody>
        </p:sp>
      </p:grpSp>
      <p:sp>
        <p:nvSpPr>
          <p:cNvPr id="26" name="Line 77"/>
          <p:cNvSpPr>
            <a:spLocks noChangeShapeType="1"/>
          </p:cNvSpPr>
          <p:nvPr/>
        </p:nvSpPr>
        <p:spPr bwMode="auto">
          <a:xfrm flipH="1" flipV="1">
            <a:off x="2599267" y="1176867"/>
            <a:ext cx="3500620" cy="11420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79054"/>
          </a:xfrm>
        </p:spPr>
        <p:txBody>
          <a:bodyPr>
            <a:normAutofit/>
          </a:bodyPr>
          <a:lstStyle/>
          <a:p>
            <a:r>
              <a:rPr lang="en-US" dirty="0" smtClean="0"/>
              <a:t>CLA Code </a:t>
            </a:r>
            <a:r>
              <a:rPr lang="en-US" dirty="0"/>
              <a:t>Debugging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17525" y="1638057"/>
            <a:ext cx="7890885" cy="43397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txBody>
          <a:bodyPr tIns="9144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300" dirty="0" smtClean="0">
                <a:latin typeface="Arial" charset="0"/>
              </a:rPr>
              <a:t>Insert a breakpoint in the CLA code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 smtClean="0">
                <a:latin typeface="Arial" charset="0"/>
              </a:rPr>
              <a:t>Insert a MDEBUGSTOP1 instruction(s) in the code where desired then rebuild/reload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 smtClean="0">
                <a:latin typeface="Arial" charset="0"/>
              </a:rPr>
              <a:t>In C code, can use </a:t>
            </a:r>
            <a:r>
              <a:rPr lang="en-US" sz="2000" b="0" dirty="0" err="1" smtClean="0">
                <a:latin typeface="Arial" charset="0"/>
              </a:rPr>
              <a:t>asm</a:t>
            </a:r>
            <a:r>
              <a:rPr lang="en-US" sz="2000" b="0" dirty="0" smtClean="0">
                <a:latin typeface="Arial" charset="0"/>
              </a:rPr>
              <a:t>(“ MDEBUGSTOP1”)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 smtClean="0">
                <a:latin typeface="Arial" charset="0"/>
              </a:rPr>
              <a:t>When the debugger is not connected, the MDEBUGSTOP1 acts like an MNOP</a:t>
            </a:r>
          </a:p>
          <a:p>
            <a:pPr marL="457200" indent="-457200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300" dirty="0" smtClean="0">
                <a:latin typeface="Arial" charset="0"/>
              </a:rPr>
              <a:t>Connect to the CLA target in CCS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 smtClean="0">
                <a:latin typeface="Arial" charset="0"/>
              </a:rPr>
              <a:t>This enables CLA breakpoints</a:t>
            </a:r>
            <a:endParaRPr lang="en-US" sz="2000" dirty="0" smtClean="0">
              <a:latin typeface="Arial" charset="0"/>
            </a:endParaRPr>
          </a:p>
          <a:p>
            <a:pPr marL="457200" indent="-457200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300" dirty="0" smtClean="0">
                <a:latin typeface="Arial" charset="0"/>
              </a:rPr>
              <a:t>Run the CPU target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CLA task will trigger (via peripheral interrupt or software)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CLA executes instructions until MDEBUGSTOP1 is hit</a:t>
            </a:r>
          </a:p>
          <a:p>
            <a:pPr marL="457200" indent="-457200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Load the code symbols into the CLA context in CCS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This allows source-level debug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2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Needs to be done only once per debug session unless the .out file changes</a:t>
            </a:r>
          </a:p>
          <a:p>
            <a:pPr marL="457200" indent="-457200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300" dirty="0" smtClean="0">
                <a:latin typeface="Arial" charset="0"/>
              </a:rPr>
              <a:t>Debug the CLA code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 smtClean="0">
                <a:latin typeface="Arial" charset="0"/>
              </a:rPr>
              <a:t>Can single-step the code, or run to the next MDEBUGSTOP1 or to the end of the task</a:t>
            </a:r>
          </a:p>
          <a:p>
            <a:pPr lvl="1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</a:pPr>
            <a:r>
              <a:rPr lang="en-US" sz="2000" b="0" dirty="0" smtClean="0">
                <a:latin typeface="Arial" charset="0"/>
              </a:rPr>
              <a:t>If another task is pending, it will start at the end of the previous task </a:t>
            </a:r>
          </a:p>
          <a:p>
            <a:pPr marL="457200" indent="-457200" fontAlgn="auto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Font typeface="+mj-lt"/>
              <a:buAutoNum type="arabicPeriod"/>
            </a:pP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Disconnect the CLA target to disable CLA breakpoints, if desired</a:t>
            </a:r>
            <a:endParaRPr lang="en-US" sz="23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9078" y="740650"/>
            <a:ext cx="8629745" cy="73985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000" dirty="0" smtClean="0"/>
              <a:t>The </a:t>
            </a:r>
            <a:r>
              <a:rPr lang="en-US" sz="2000" dirty="0"/>
              <a:t>CLA and CPU are debugged from the same JTAG </a:t>
            </a:r>
            <a:r>
              <a:rPr lang="en-US" sz="2000" dirty="0" smtClean="0"/>
              <a:t>port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000" dirty="0" smtClean="0"/>
              <a:t>You can </a:t>
            </a:r>
            <a:r>
              <a:rPr lang="en-US" sz="2000" dirty="0"/>
              <a:t>halt, single-step, and run </a:t>
            </a:r>
            <a:r>
              <a:rPr lang="en-US" sz="2000" dirty="0" smtClean="0"/>
              <a:t>the CLA independent of the CPU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9939" y="6125210"/>
            <a:ext cx="8324945" cy="6144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400" b="0" i="1" dirty="0" smtClean="0"/>
              <a:t>Note: when using the legacy MDEBUGSTOP instruction, a CLA single step executes one pipeline cycle, whereas a CPU single step executes one instruction (and flushes the pipeline); see TRM for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</a:t>
            </a:r>
            <a:r>
              <a:rPr lang="en-US" dirty="0" smtClean="0"/>
              <a:t>9: </a:t>
            </a:r>
            <a:r>
              <a:rPr lang="en-US" dirty="0"/>
              <a:t>CLA Floating-Point FIR Filter</a:t>
            </a:r>
            <a:endParaRPr lang="en-US" sz="1600" dirty="0"/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7737475" y="4268788"/>
            <a:ext cx="1285875" cy="733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CPU copies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result to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1400" dirty="0">
                <a:latin typeface="Arial" charset="0"/>
              </a:rPr>
              <a:t>buffer during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1400" dirty="0" smtClean="0">
                <a:latin typeface="Arial" charset="0"/>
              </a:rPr>
              <a:t>CLA </a:t>
            </a:r>
            <a:r>
              <a:rPr lang="en-US" sz="1400" dirty="0">
                <a:latin typeface="Arial" charset="0"/>
              </a:rPr>
              <a:t>ISR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379413" y="1111250"/>
            <a:ext cx="4984750" cy="298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1" name="Line 5"/>
          <p:cNvSpPr>
            <a:spLocks noChangeShapeType="1"/>
          </p:cNvSpPr>
          <p:nvPr/>
        </p:nvSpPr>
        <p:spPr bwMode="auto">
          <a:xfrm>
            <a:off x="2138363" y="1824038"/>
            <a:ext cx="2286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2" name="Oval 6"/>
          <p:cNvSpPr>
            <a:spLocks noChangeArrowheads="1"/>
          </p:cNvSpPr>
          <p:nvPr/>
        </p:nvSpPr>
        <p:spPr bwMode="auto">
          <a:xfrm>
            <a:off x="3579813" y="1797050"/>
            <a:ext cx="117475" cy="1174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3" name="Text Box 7"/>
          <p:cNvSpPr txBox="1">
            <a:spLocks noChangeArrowheads="1"/>
          </p:cNvSpPr>
          <p:nvPr/>
        </p:nvSpPr>
        <p:spPr bwMode="auto">
          <a:xfrm>
            <a:off x="4210050" y="1112838"/>
            <a:ext cx="736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latin typeface="Arial" charset="0"/>
              </a:rPr>
              <a:t>ADC</a:t>
            </a:r>
          </a:p>
        </p:txBody>
      </p:sp>
      <p:sp>
        <p:nvSpPr>
          <p:cNvPr id="398344" name="Line 8"/>
          <p:cNvSpPr>
            <a:spLocks noChangeShapeType="1"/>
          </p:cNvSpPr>
          <p:nvPr/>
        </p:nvSpPr>
        <p:spPr bwMode="auto">
          <a:xfrm>
            <a:off x="3675063" y="1851025"/>
            <a:ext cx="3270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5" name="Rectangle 9"/>
          <p:cNvSpPr>
            <a:spLocks noChangeArrowheads="1"/>
          </p:cNvSpPr>
          <p:nvPr/>
        </p:nvSpPr>
        <p:spPr bwMode="gray">
          <a:xfrm>
            <a:off x="3984625" y="1468438"/>
            <a:ext cx="1173163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6" name="Rectangle 10"/>
          <p:cNvSpPr>
            <a:spLocks noChangeArrowheads="1"/>
          </p:cNvSpPr>
          <p:nvPr/>
        </p:nvSpPr>
        <p:spPr bwMode="gray">
          <a:xfrm>
            <a:off x="4156075" y="1738313"/>
            <a:ext cx="842963" cy="3413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7" name="Text Box 11"/>
          <p:cNvSpPr txBox="1">
            <a:spLocks noChangeArrowheads="1"/>
          </p:cNvSpPr>
          <p:nvPr/>
        </p:nvSpPr>
        <p:spPr bwMode="gray">
          <a:xfrm>
            <a:off x="4021138" y="1438275"/>
            <a:ext cx="11064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RESULT0</a:t>
            </a:r>
          </a:p>
        </p:txBody>
      </p:sp>
      <p:sp>
        <p:nvSpPr>
          <p:cNvPr id="398348" name="Text Box 12"/>
          <p:cNvSpPr txBox="1">
            <a:spLocks noChangeArrowheads="1"/>
          </p:cNvSpPr>
          <p:nvPr/>
        </p:nvSpPr>
        <p:spPr bwMode="auto">
          <a:xfrm>
            <a:off x="4113213" y="3671888"/>
            <a:ext cx="906462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ePWM2</a:t>
            </a:r>
          </a:p>
        </p:txBody>
      </p:sp>
      <p:grpSp>
        <p:nvGrpSpPr>
          <p:cNvPr id="398349" name="Group 13"/>
          <p:cNvGrpSpPr>
            <a:grpSpLocks/>
          </p:cNvGrpSpPr>
          <p:nvPr/>
        </p:nvGrpSpPr>
        <p:grpSpPr bwMode="auto">
          <a:xfrm>
            <a:off x="4137025" y="2870200"/>
            <a:ext cx="868363" cy="825500"/>
            <a:chOff x="2606" y="1808"/>
            <a:chExt cx="547" cy="520"/>
          </a:xfrm>
        </p:grpSpPr>
        <p:sp>
          <p:nvSpPr>
            <p:cNvPr id="398350" name="Rectangle 14"/>
            <p:cNvSpPr>
              <a:spLocks noChangeArrowheads="1"/>
            </p:cNvSpPr>
            <p:nvPr/>
          </p:nvSpPr>
          <p:spPr bwMode="gray">
            <a:xfrm>
              <a:off x="2606" y="1808"/>
              <a:ext cx="547" cy="5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51" name="Oval 15"/>
            <p:cNvSpPr>
              <a:spLocks noChangeArrowheads="1"/>
            </p:cNvSpPr>
            <p:nvPr/>
          </p:nvSpPr>
          <p:spPr bwMode="gray">
            <a:xfrm>
              <a:off x="2688" y="1863"/>
              <a:ext cx="383" cy="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52" name="Arc 16"/>
            <p:cNvSpPr>
              <a:spLocks/>
            </p:cNvSpPr>
            <p:nvPr/>
          </p:nvSpPr>
          <p:spPr bwMode="gray">
            <a:xfrm>
              <a:off x="2880" y="1863"/>
              <a:ext cx="16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543"/>
                <a:gd name="T1" fmla="*/ 0 h 21600"/>
                <a:gd name="T2" fmla="*/ 18543 w 18543"/>
                <a:gd name="T3" fmla="*/ 10523 h 21600"/>
                <a:gd name="T4" fmla="*/ 0 w 1854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43" h="21600" fill="none" extrusionOk="0">
                  <a:moveTo>
                    <a:pt x="-1" y="0"/>
                  </a:moveTo>
                  <a:cubicBezTo>
                    <a:pt x="7602" y="0"/>
                    <a:pt x="14644" y="3996"/>
                    <a:pt x="18543" y="10522"/>
                  </a:cubicBezTo>
                </a:path>
                <a:path w="18543" h="21600" stroke="0" extrusionOk="0">
                  <a:moveTo>
                    <a:pt x="-1" y="0"/>
                  </a:moveTo>
                  <a:cubicBezTo>
                    <a:pt x="7602" y="0"/>
                    <a:pt x="14644" y="3996"/>
                    <a:pt x="18543" y="10522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53" name="Line 17"/>
            <p:cNvSpPr>
              <a:spLocks noChangeShapeType="1"/>
            </p:cNvSpPr>
            <p:nvPr/>
          </p:nvSpPr>
          <p:spPr bwMode="gray">
            <a:xfrm flipV="1">
              <a:off x="2880" y="1863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54" name="Line 18"/>
            <p:cNvSpPr>
              <a:spLocks noChangeShapeType="1"/>
            </p:cNvSpPr>
            <p:nvPr/>
          </p:nvSpPr>
          <p:spPr bwMode="gray">
            <a:xfrm flipV="1">
              <a:off x="2880" y="1954"/>
              <a:ext cx="164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8355" name="Oval 19"/>
          <p:cNvSpPr>
            <a:spLocks noChangeArrowheads="1"/>
          </p:cNvSpPr>
          <p:nvPr/>
        </p:nvSpPr>
        <p:spPr bwMode="auto">
          <a:xfrm>
            <a:off x="2328863" y="1747838"/>
            <a:ext cx="152400" cy="1524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56" name="Text Box 20"/>
          <p:cNvSpPr txBox="1">
            <a:spLocks noChangeArrowheads="1"/>
          </p:cNvSpPr>
          <p:nvPr/>
        </p:nvSpPr>
        <p:spPr bwMode="auto">
          <a:xfrm>
            <a:off x="2739505" y="2228850"/>
            <a:ext cx="731290" cy="3508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0"/>
              </a:spcBef>
            </a:pPr>
            <a:r>
              <a:rPr lang="en-US" sz="1400" b="0" dirty="0" smtClean="0">
                <a:latin typeface="Arial" charset="0"/>
              </a:rPr>
              <a:t>jumper</a:t>
            </a:r>
            <a:endParaRPr lang="en-US" sz="1400" b="0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0"/>
              </a:spcBef>
            </a:pPr>
            <a:r>
              <a:rPr lang="en-US" sz="1400" b="0" dirty="0">
                <a:latin typeface="Arial" charset="0"/>
              </a:rPr>
              <a:t>wire</a:t>
            </a:r>
          </a:p>
        </p:txBody>
      </p:sp>
      <p:sp>
        <p:nvSpPr>
          <p:cNvPr id="398357" name="Text Box 21"/>
          <p:cNvSpPr txBox="1">
            <a:spLocks noChangeArrowheads="1"/>
          </p:cNvSpPr>
          <p:nvPr/>
        </p:nvSpPr>
        <p:spPr bwMode="auto">
          <a:xfrm>
            <a:off x="3009900" y="1630363"/>
            <a:ext cx="1017588" cy="155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</a:pPr>
            <a:r>
              <a:rPr lang="en-US" sz="1400">
                <a:latin typeface="Arial" charset="0"/>
              </a:rPr>
              <a:t>ADCINA0</a:t>
            </a:r>
          </a:p>
        </p:txBody>
      </p:sp>
      <p:sp>
        <p:nvSpPr>
          <p:cNvPr id="398358" name="Line 22"/>
          <p:cNvSpPr>
            <a:spLocks noChangeShapeType="1"/>
          </p:cNvSpPr>
          <p:nvPr/>
        </p:nvSpPr>
        <p:spPr bwMode="auto">
          <a:xfrm flipV="1">
            <a:off x="4557713" y="2233613"/>
            <a:ext cx="0" cy="6397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8359" name="AutoShape 23"/>
          <p:cNvCxnSpPr>
            <a:cxnSpLocks noChangeShapeType="1"/>
            <a:stCxn id="398355" idx="6"/>
            <a:endCxn id="398342" idx="3"/>
          </p:cNvCxnSpPr>
          <p:nvPr/>
        </p:nvCxnSpPr>
        <p:spPr bwMode="auto">
          <a:xfrm>
            <a:off x="2481263" y="1824038"/>
            <a:ext cx="1116012" cy="73025"/>
          </a:xfrm>
          <a:prstGeom prst="curvedConnector4">
            <a:avLst>
              <a:gd name="adj1" fmla="val 44667"/>
              <a:gd name="adj2" fmla="val 469565"/>
            </a:avLst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398360" name="Group 24"/>
          <p:cNvGrpSpPr>
            <a:grpSpLocks/>
          </p:cNvGrpSpPr>
          <p:nvPr/>
        </p:nvGrpSpPr>
        <p:grpSpPr bwMode="auto">
          <a:xfrm>
            <a:off x="5616575" y="3068638"/>
            <a:ext cx="2171700" cy="3121025"/>
            <a:chOff x="3790" y="1924"/>
            <a:chExt cx="1368" cy="1966"/>
          </a:xfrm>
        </p:grpSpPr>
        <p:grpSp>
          <p:nvGrpSpPr>
            <p:cNvPr id="398361" name="Group 25"/>
            <p:cNvGrpSpPr>
              <a:grpSpLocks/>
            </p:cNvGrpSpPr>
            <p:nvPr/>
          </p:nvGrpSpPr>
          <p:grpSpPr bwMode="auto">
            <a:xfrm>
              <a:off x="4398" y="2329"/>
              <a:ext cx="690" cy="1248"/>
              <a:chOff x="4414" y="1434"/>
              <a:chExt cx="690" cy="1248"/>
            </a:xfrm>
          </p:grpSpPr>
          <p:sp>
            <p:nvSpPr>
              <p:cNvPr id="398362" name="Rectangle 26"/>
              <p:cNvSpPr>
                <a:spLocks noChangeArrowheads="1"/>
              </p:cNvSpPr>
              <p:nvPr/>
            </p:nvSpPr>
            <p:spPr bwMode="gray">
              <a:xfrm>
                <a:off x="4414" y="1434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63" name="Rectangle 27"/>
              <p:cNvSpPr>
                <a:spLocks noChangeArrowheads="1"/>
              </p:cNvSpPr>
              <p:nvPr/>
            </p:nvSpPr>
            <p:spPr bwMode="gray">
              <a:xfrm>
                <a:off x="4414" y="1530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64" name="Rectangle 28"/>
              <p:cNvSpPr>
                <a:spLocks noChangeArrowheads="1"/>
              </p:cNvSpPr>
              <p:nvPr/>
            </p:nvSpPr>
            <p:spPr bwMode="gray">
              <a:xfrm>
                <a:off x="4414" y="1626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65" name="Rectangle 29"/>
              <p:cNvSpPr>
                <a:spLocks noChangeArrowheads="1"/>
              </p:cNvSpPr>
              <p:nvPr/>
            </p:nvSpPr>
            <p:spPr bwMode="gray">
              <a:xfrm>
                <a:off x="4414" y="1722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66" name="Rectangle 30"/>
              <p:cNvSpPr>
                <a:spLocks noChangeArrowheads="1"/>
              </p:cNvSpPr>
              <p:nvPr/>
            </p:nvSpPr>
            <p:spPr bwMode="gray">
              <a:xfrm>
                <a:off x="4414" y="1818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367" name="Rectangle 31"/>
              <p:cNvSpPr>
                <a:spLocks noChangeArrowheads="1"/>
              </p:cNvSpPr>
              <p:nvPr/>
            </p:nvSpPr>
            <p:spPr bwMode="gray">
              <a:xfrm>
                <a:off x="4414" y="1914"/>
                <a:ext cx="640" cy="9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8368" name="Group 32"/>
              <p:cNvGrpSpPr>
                <a:grpSpLocks/>
              </p:cNvGrpSpPr>
              <p:nvPr/>
            </p:nvGrpSpPr>
            <p:grpSpPr bwMode="auto">
              <a:xfrm>
                <a:off x="4414" y="2490"/>
                <a:ext cx="640" cy="192"/>
                <a:chOff x="1152" y="3840"/>
                <a:chExt cx="768" cy="192"/>
              </a:xfrm>
            </p:grpSpPr>
            <p:sp>
              <p:nvSpPr>
                <p:cNvPr id="398369" name="Rectangle 33"/>
                <p:cNvSpPr>
                  <a:spLocks noChangeArrowheads="1"/>
                </p:cNvSpPr>
                <p:nvPr/>
              </p:nvSpPr>
              <p:spPr bwMode="gray">
                <a:xfrm>
                  <a:off x="1152" y="3840"/>
                  <a:ext cx="768" cy="96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8370" name="Rectangle 34"/>
                <p:cNvSpPr>
                  <a:spLocks noChangeArrowheads="1"/>
                </p:cNvSpPr>
                <p:nvPr/>
              </p:nvSpPr>
              <p:spPr bwMode="gray">
                <a:xfrm>
                  <a:off x="1152" y="3936"/>
                  <a:ext cx="768" cy="96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8371" name="Text Box 35"/>
              <p:cNvSpPr txBox="1">
                <a:spLocks noChangeArrowheads="1"/>
              </p:cNvSpPr>
              <p:nvPr/>
            </p:nvSpPr>
            <p:spPr bwMode="auto">
              <a:xfrm rot="5400000">
                <a:off x="4674" y="2007"/>
                <a:ext cx="380" cy="48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4400">
                    <a:latin typeface="Times New Roman" pitchFamily="18" charset="0"/>
                  </a:rPr>
                  <a:t>...</a:t>
                </a:r>
              </a:p>
            </p:txBody>
          </p:sp>
        </p:grpSp>
        <p:sp>
          <p:nvSpPr>
            <p:cNvPr id="398372" name="Text Box 36"/>
            <p:cNvSpPr txBox="1">
              <a:spLocks noChangeArrowheads="1"/>
            </p:cNvSpPr>
            <p:nvPr/>
          </p:nvSpPr>
          <p:spPr bwMode="auto">
            <a:xfrm>
              <a:off x="4356" y="1924"/>
              <a:ext cx="738" cy="38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data</a:t>
              </a:r>
            </a:p>
            <a:p>
              <a:pPr algn="ctr">
                <a:lnSpc>
                  <a:spcPct val="70000"/>
                </a:lnSpc>
                <a:spcBef>
                  <a:spcPct val="0"/>
                </a:spcBef>
              </a:pPr>
              <a:r>
                <a:rPr lang="en-US" sz="2000">
                  <a:latin typeface="Arial" charset="0"/>
                </a:rPr>
                <a:t>memory</a:t>
              </a:r>
            </a:p>
          </p:txBody>
        </p:sp>
        <p:sp>
          <p:nvSpPr>
            <p:cNvPr id="398373" name="Line 37"/>
            <p:cNvSpPr>
              <a:spLocks noChangeShapeType="1"/>
            </p:cNvSpPr>
            <p:nvPr/>
          </p:nvSpPr>
          <p:spPr bwMode="auto">
            <a:xfrm>
              <a:off x="4297" y="2436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74" name="Arc 38"/>
            <p:cNvSpPr>
              <a:spLocks/>
            </p:cNvSpPr>
            <p:nvPr/>
          </p:nvSpPr>
          <p:spPr bwMode="auto">
            <a:xfrm flipH="1">
              <a:off x="4103" y="2425"/>
              <a:ext cx="114" cy="1094"/>
            </a:xfrm>
            <a:custGeom>
              <a:avLst/>
              <a:gdLst>
                <a:gd name="G0" fmla="+- 0 0 0"/>
                <a:gd name="G1" fmla="+- 19430 0 0"/>
                <a:gd name="G2" fmla="+- 21600 0 0"/>
                <a:gd name="T0" fmla="*/ 9435 w 21600"/>
                <a:gd name="T1" fmla="*/ 0 h 41030"/>
                <a:gd name="T2" fmla="*/ 0 w 21600"/>
                <a:gd name="T3" fmla="*/ 41030 h 41030"/>
                <a:gd name="T4" fmla="*/ 0 w 21600"/>
                <a:gd name="T5" fmla="*/ 19430 h 4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030" fill="none" extrusionOk="0">
                  <a:moveTo>
                    <a:pt x="9435" y="-1"/>
                  </a:moveTo>
                  <a:cubicBezTo>
                    <a:pt x="16876" y="3612"/>
                    <a:pt x="21600" y="11158"/>
                    <a:pt x="21600" y="19430"/>
                  </a:cubicBezTo>
                  <a:cubicBezTo>
                    <a:pt x="21600" y="31359"/>
                    <a:pt x="11929" y="41029"/>
                    <a:pt x="0" y="41030"/>
                  </a:cubicBezTo>
                </a:path>
                <a:path w="21600" h="41030" stroke="0" extrusionOk="0">
                  <a:moveTo>
                    <a:pt x="9435" y="-1"/>
                  </a:moveTo>
                  <a:cubicBezTo>
                    <a:pt x="16876" y="3612"/>
                    <a:pt x="21600" y="11158"/>
                    <a:pt x="21600" y="19430"/>
                  </a:cubicBezTo>
                  <a:cubicBezTo>
                    <a:pt x="21600" y="31359"/>
                    <a:pt x="11929" y="41029"/>
                    <a:pt x="0" y="41030"/>
                  </a:cubicBezTo>
                  <a:lnTo>
                    <a:pt x="0" y="1943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75" name="Text Box 39"/>
            <p:cNvSpPr txBox="1">
              <a:spLocks noChangeArrowheads="1"/>
            </p:cNvSpPr>
            <p:nvPr/>
          </p:nvSpPr>
          <p:spPr bwMode="auto">
            <a:xfrm rot="-5392939">
              <a:off x="3352" y="2861"/>
              <a:ext cx="110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latin typeface="Arial" charset="0"/>
                </a:rPr>
                <a:t>pointer rewind</a:t>
              </a:r>
            </a:p>
          </p:txBody>
        </p:sp>
        <p:sp>
          <p:nvSpPr>
            <p:cNvPr id="398376" name="Text Box 40"/>
            <p:cNvSpPr txBox="1">
              <a:spLocks noChangeArrowheads="1"/>
            </p:cNvSpPr>
            <p:nvPr/>
          </p:nvSpPr>
          <p:spPr bwMode="auto">
            <a:xfrm>
              <a:off x="4378" y="3586"/>
              <a:ext cx="780" cy="3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Arial" charset="0"/>
                </a:rPr>
                <a:t>Display using CCS</a:t>
              </a:r>
            </a:p>
          </p:txBody>
        </p:sp>
      </p:grpSp>
      <p:sp>
        <p:nvSpPr>
          <p:cNvPr id="398380" name="Line 44"/>
          <p:cNvSpPr>
            <a:spLocks noChangeShapeType="1"/>
          </p:cNvSpPr>
          <p:nvPr/>
        </p:nvSpPr>
        <p:spPr bwMode="auto">
          <a:xfrm>
            <a:off x="5159375" y="1858963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81" name="Freeform 45"/>
          <p:cNvSpPr>
            <a:spLocks/>
          </p:cNvSpPr>
          <p:nvPr/>
        </p:nvSpPr>
        <p:spPr bwMode="auto">
          <a:xfrm>
            <a:off x="7605713" y="1828800"/>
            <a:ext cx="871537" cy="2300288"/>
          </a:xfrm>
          <a:custGeom>
            <a:avLst/>
            <a:gdLst/>
            <a:ahLst/>
            <a:cxnLst>
              <a:cxn ang="0">
                <a:pos x="152" y="0"/>
              </a:cxn>
              <a:cxn ang="0">
                <a:pos x="549" y="0"/>
              </a:cxn>
              <a:cxn ang="0">
                <a:pos x="549" y="1449"/>
              </a:cxn>
              <a:cxn ang="0">
                <a:pos x="0" y="1449"/>
              </a:cxn>
            </a:cxnLst>
            <a:rect l="0" t="0" r="r" b="b"/>
            <a:pathLst>
              <a:path w="549" h="1449">
                <a:moveTo>
                  <a:pt x="152" y="0"/>
                </a:moveTo>
                <a:lnTo>
                  <a:pt x="549" y="0"/>
                </a:lnTo>
                <a:lnTo>
                  <a:pt x="549" y="1449"/>
                </a:lnTo>
                <a:lnTo>
                  <a:pt x="0" y="1449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8382" name="Rectangle 46"/>
          <p:cNvSpPr>
            <a:spLocks noChangeArrowheads="1"/>
          </p:cNvSpPr>
          <p:nvPr/>
        </p:nvSpPr>
        <p:spPr bwMode="gray">
          <a:xfrm>
            <a:off x="565150" y="1473200"/>
            <a:ext cx="1581150" cy="7334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83" name="Text Box 47"/>
          <p:cNvSpPr txBox="1">
            <a:spLocks noChangeArrowheads="1"/>
          </p:cNvSpPr>
          <p:nvPr/>
        </p:nvSpPr>
        <p:spPr bwMode="auto">
          <a:xfrm>
            <a:off x="508000" y="1431925"/>
            <a:ext cx="1700213" cy="825500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TB Counter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Compare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>
                <a:latin typeface="Arial" charset="0"/>
              </a:rPr>
              <a:t>Action Qualifier</a:t>
            </a:r>
            <a:endParaRPr lang="en-US" sz="2000">
              <a:latin typeface="Courier New" pitchFamily="49" charset="0"/>
            </a:endParaRPr>
          </a:p>
        </p:txBody>
      </p:sp>
      <p:sp>
        <p:nvSpPr>
          <p:cNvPr id="398384" name="Line 48"/>
          <p:cNvSpPr>
            <a:spLocks noChangeShapeType="1"/>
          </p:cNvSpPr>
          <p:nvPr/>
        </p:nvSpPr>
        <p:spPr bwMode="auto">
          <a:xfrm>
            <a:off x="568325" y="1716088"/>
            <a:ext cx="1577975" cy="1587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85" name="Line 49"/>
          <p:cNvSpPr>
            <a:spLocks noChangeShapeType="1"/>
          </p:cNvSpPr>
          <p:nvPr/>
        </p:nvSpPr>
        <p:spPr bwMode="auto">
          <a:xfrm>
            <a:off x="568325" y="1958975"/>
            <a:ext cx="1577975" cy="158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86" name="Text Box 50"/>
          <p:cNvSpPr txBox="1">
            <a:spLocks noChangeArrowheads="1"/>
          </p:cNvSpPr>
          <p:nvPr/>
        </p:nvSpPr>
        <p:spPr bwMode="auto">
          <a:xfrm>
            <a:off x="844550" y="1208088"/>
            <a:ext cx="996950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ePWM1</a:t>
            </a:r>
            <a:endParaRPr lang="en-US" sz="2000">
              <a:latin typeface="Courier New" pitchFamily="49" charset="0"/>
            </a:endParaRPr>
          </a:p>
        </p:txBody>
      </p:sp>
      <p:sp>
        <p:nvSpPr>
          <p:cNvPr id="398387" name="Text Box 51"/>
          <p:cNvSpPr txBox="1">
            <a:spLocks noChangeArrowheads="1"/>
          </p:cNvSpPr>
          <p:nvPr/>
        </p:nvSpPr>
        <p:spPr bwMode="auto">
          <a:xfrm>
            <a:off x="1268413" y="2968625"/>
            <a:ext cx="2819400" cy="730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latin typeface="Arial" charset="0"/>
              </a:rPr>
              <a:t>ePWM2 triggering ADC on period match using SOCA trigger every 20 </a:t>
            </a:r>
            <a:r>
              <a:rPr lang="en-US" sz="1400" b="0">
                <a:latin typeface="Arial" charset="0"/>
                <a:cs typeface="Arial" charset="0"/>
              </a:rPr>
              <a:t>µ</a:t>
            </a:r>
            <a:r>
              <a:rPr lang="en-US" sz="1400" b="0">
                <a:latin typeface="Arial" charset="0"/>
              </a:rPr>
              <a:t>s (50 kHz)</a:t>
            </a:r>
          </a:p>
        </p:txBody>
      </p:sp>
      <p:grpSp>
        <p:nvGrpSpPr>
          <p:cNvPr id="398439" name="Group 103"/>
          <p:cNvGrpSpPr>
            <a:grpSpLocks/>
          </p:cNvGrpSpPr>
          <p:nvPr/>
        </p:nvGrpSpPr>
        <p:grpSpPr bwMode="auto">
          <a:xfrm>
            <a:off x="6232525" y="990600"/>
            <a:ext cx="1612900" cy="1728788"/>
            <a:chOff x="3926" y="624"/>
            <a:chExt cx="1016" cy="1089"/>
          </a:xfrm>
        </p:grpSpPr>
        <p:sp>
          <p:nvSpPr>
            <p:cNvPr id="398435" name="Rectangle 99"/>
            <p:cNvSpPr>
              <a:spLocks noChangeArrowheads="1"/>
            </p:cNvSpPr>
            <p:nvPr/>
          </p:nvSpPr>
          <p:spPr bwMode="auto">
            <a:xfrm>
              <a:off x="3926" y="624"/>
              <a:ext cx="1016" cy="1089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8438" name="Group 102"/>
            <p:cNvGrpSpPr>
              <a:grpSpLocks/>
            </p:cNvGrpSpPr>
            <p:nvPr/>
          </p:nvGrpSpPr>
          <p:grpSpPr bwMode="auto">
            <a:xfrm>
              <a:off x="4044" y="890"/>
              <a:ext cx="774" cy="702"/>
              <a:chOff x="4044" y="890"/>
              <a:chExt cx="774" cy="702"/>
            </a:xfrm>
          </p:grpSpPr>
          <p:sp>
            <p:nvSpPr>
              <p:cNvPr id="398430" name="Rectangle 94"/>
              <p:cNvSpPr>
                <a:spLocks noChangeArrowheads="1"/>
              </p:cNvSpPr>
              <p:nvPr/>
            </p:nvSpPr>
            <p:spPr bwMode="auto">
              <a:xfrm>
                <a:off x="4044" y="890"/>
                <a:ext cx="774" cy="7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431" name="Line 95"/>
              <p:cNvSpPr>
                <a:spLocks noChangeShapeType="1"/>
              </p:cNvSpPr>
              <p:nvPr/>
            </p:nvSpPr>
            <p:spPr bwMode="auto">
              <a:xfrm>
                <a:off x="4044" y="1069"/>
                <a:ext cx="7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32" name="Line 96"/>
              <p:cNvSpPr>
                <a:spLocks noChangeShapeType="1"/>
              </p:cNvSpPr>
              <p:nvPr/>
            </p:nvSpPr>
            <p:spPr bwMode="auto">
              <a:xfrm>
                <a:off x="4044" y="1249"/>
                <a:ext cx="7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33" name="Line 97"/>
              <p:cNvSpPr>
                <a:spLocks noChangeShapeType="1"/>
              </p:cNvSpPr>
              <p:nvPr/>
            </p:nvSpPr>
            <p:spPr bwMode="auto">
              <a:xfrm>
                <a:off x="4044" y="1425"/>
                <a:ext cx="7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8437" name="Group 101"/>
            <p:cNvGrpSpPr>
              <a:grpSpLocks/>
            </p:cNvGrpSpPr>
            <p:nvPr/>
          </p:nvGrpSpPr>
          <p:grpSpPr bwMode="auto">
            <a:xfrm>
              <a:off x="4116" y="648"/>
              <a:ext cx="643" cy="950"/>
              <a:chOff x="4116" y="648"/>
              <a:chExt cx="643" cy="950"/>
            </a:xfrm>
          </p:grpSpPr>
          <p:sp>
            <p:nvSpPr>
              <p:cNvPr id="398391" name="Text Box 55"/>
              <p:cNvSpPr txBox="1">
                <a:spLocks noChangeArrowheads="1"/>
              </p:cNvSpPr>
              <p:nvPr/>
            </p:nvSpPr>
            <p:spPr bwMode="auto">
              <a:xfrm>
                <a:off x="4116" y="648"/>
                <a:ext cx="643" cy="950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>
                    <a:latin typeface="Arial" charset="0"/>
                  </a:rPr>
                  <a:t>CLA</a:t>
                </a:r>
              </a:p>
              <a:p>
                <a:pPr algn="ctr"/>
                <a:r>
                  <a:rPr lang="en-US" sz="1400" b="0" dirty="0" smtClean="0">
                    <a:latin typeface="Arial" charset="0"/>
                  </a:rPr>
                  <a:t>Cla1Task1</a:t>
                </a:r>
                <a:endParaRPr lang="en-US" sz="1400" b="0" dirty="0">
                  <a:latin typeface="Arial" charset="0"/>
                </a:endParaRPr>
              </a:p>
              <a:p>
                <a:pPr algn="ctr"/>
                <a:r>
                  <a:rPr lang="en-US" sz="1400" b="0" dirty="0" smtClean="0">
                    <a:latin typeface="Arial" charset="0"/>
                  </a:rPr>
                  <a:t>Cla1Task2</a:t>
                </a:r>
                <a:endParaRPr lang="en-US" sz="1400" b="0" dirty="0">
                  <a:latin typeface="Arial" charset="0"/>
                </a:endParaRPr>
              </a:p>
              <a:p>
                <a:pPr algn="ctr"/>
                <a:endParaRPr lang="en-US" sz="1400" b="0" dirty="0">
                  <a:latin typeface="Arial" charset="0"/>
                </a:endParaRPr>
              </a:p>
              <a:p>
                <a:pPr algn="ctr"/>
                <a:r>
                  <a:rPr lang="en-US" sz="1400" b="0" dirty="0" smtClean="0">
                    <a:latin typeface="Arial" charset="0"/>
                  </a:rPr>
                  <a:t>Cla1Task8</a:t>
                </a:r>
                <a:endParaRPr lang="en-US" sz="1400" b="0" dirty="0">
                  <a:latin typeface="Arial" charset="0"/>
                </a:endParaRPr>
              </a:p>
            </p:txBody>
          </p:sp>
          <p:grpSp>
            <p:nvGrpSpPr>
              <p:cNvPr id="398424" name="Group 88"/>
              <p:cNvGrpSpPr>
                <a:grpSpLocks/>
              </p:cNvGrpSpPr>
              <p:nvPr/>
            </p:nvGrpSpPr>
            <p:grpSpPr bwMode="auto">
              <a:xfrm>
                <a:off x="4428" y="1275"/>
                <a:ext cx="23" cy="112"/>
                <a:chOff x="498" y="3571"/>
                <a:chExt cx="23" cy="112"/>
              </a:xfrm>
            </p:grpSpPr>
            <p:sp>
              <p:nvSpPr>
                <p:cNvPr id="398403" name="Oval 67"/>
                <p:cNvSpPr>
                  <a:spLocks noChangeArrowheads="1"/>
                </p:cNvSpPr>
                <p:nvPr/>
              </p:nvSpPr>
              <p:spPr bwMode="auto">
                <a:xfrm>
                  <a:off x="498" y="3571"/>
                  <a:ext cx="23" cy="23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 b="0">
                    <a:latin typeface="Arial" charset="0"/>
                  </a:endParaRPr>
                </a:p>
              </p:txBody>
            </p:sp>
            <p:sp>
              <p:nvSpPr>
                <p:cNvPr id="398422" name="Oval 86"/>
                <p:cNvSpPr>
                  <a:spLocks noChangeArrowheads="1"/>
                </p:cNvSpPr>
                <p:nvPr/>
              </p:nvSpPr>
              <p:spPr bwMode="auto">
                <a:xfrm>
                  <a:off x="498" y="3615"/>
                  <a:ext cx="23" cy="23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 b="0">
                    <a:latin typeface="Arial" charset="0"/>
                  </a:endParaRPr>
                </a:p>
              </p:txBody>
            </p:sp>
            <p:sp>
              <p:nvSpPr>
                <p:cNvPr id="398423" name="Oval 87"/>
                <p:cNvSpPr>
                  <a:spLocks noChangeArrowheads="1"/>
                </p:cNvSpPr>
                <p:nvPr/>
              </p:nvSpPr>
              <p:spPr bwMode="auto">
                <a:xfrm>
                  <a:off x="498" y="3660"/>
                  <a:ext cx="23" cy="23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sz="2400" b="0">
                    <a:latin typeface="Arial" charset="0"/>
                  </a:endParaRPr>
                </a:p>
              </p:txBody>
            </p:sp>
          </p:grp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955675" y="3770252"/>
            <a:ext cx="7212013" cy="1655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effectLst/>
              </a:rPr>
              <a:t>C2000 Technical Training</a:t>
            </a:r>
            <a:endParaRPr lang="en-US" sz="3600" dirty="0">
              <a:effectLst/>
            </a:endParaRPr>
          </a:p>
          <a:p>
            <a:pPr algn="ctr"/>
            <a:endParaRPr lang="en-US" sz="2800" b="0" dirty="0">
              <a:effectLst/>
              <a:latin typeface="Arial" charset="0"/>
            </a:endParaRPr>
          </a:p>
          <a:p>
            <a:pPr algn="ctr"/>
            <a:r>
              <a:rPr lang="en-US" sz="2800" b="0" dirty="0" smtClean="0">
                <a:effectLst/>
                <a:latin typeface="Arial" charset="0"/>
              </a:rPr>
              <a:t>www.ti.com/c2000</a:t>
            </a:r>
            <a:endParaRPr lang="en-US" sz="2800" b="0" dirty="0">
              <a:effectLst/>
              <a:latin typeface="Arial" charset="0"/>
            </a:endParaRPr>
          </a:p>
        </p:txBody>
      </p:sp>
      <p:pic>
        <p:nvPicPr>
          <p:cNvPr id="11" name="Picture 10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1745" y="1517496"/>
            <a:ext cx="7013462" cy="164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Law Accelerator (CLA)</a:t>
            </a:r>
          </a:p>
        </p:txBody>
      </p:sp>
      <p:grpSp>
        <p:nvGrpSpPr>
          <p:cNvPr id="360478" name="Group 30"/>
          <p:cNvGrpSpPr>
            <a:grpSpLocks/>
          </p:cNvGrpSpPr>
          <p:nvPr/>
        </p:nvGrpSpPr>
        <p:grpSpPr bwMode="auto">
          <a:xfrm>
            <a:off x="519113" y="1552750"/>
            <a:ext cx="1770062" cy="358775"/>
            <a:chOff x="4032" y="2736"/>
            <a:chExt cx="1728" cy="288"/>
          </a:xfrm>
        </p:grpSpPr>
        <p:grpSp>
          <p:nvGrpSpPr>
            <p:cNvPr id="360479" name="Group 31"/>
            <p:cNvGrpSpPr>
              <a:grpSpLocks/>
            </p:cNvGrpSpPr>
            <p:nvPr/>
          </p:nvGrpSpPr>
          <p:grpSpPr bwMode="auto">
            <a:xfrm>
              <a:off x="4032" y="2736"/>
              <a:ext cx="576" cy="288"/>
              <a:chOff x="1152" y="2736"/>
              <a:chExt cx="4608" cy="1152"/>
            </a:xfrm>
          </p:grpSpPr>
          <p:sp>
            <p:nvSpPr>
              <p:cNvPr id="360480" name="Arc 32"/>
              <p:cNvSpPr>
                <a:spLocks/>
              </p:cNvSpPr>
              <p:nvPr/>
            </p:nvSpPr>
            <p:spPr bwMode="auto">
              <a:xfrm>
                <a:off x="1152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81" name="Arc 33"/>
              <p:cNvSpPr>
                <a:spLocks/>
              </p:cNvSpPr>
              <p:nvPr/>
            </p:nvSpPr>
            <p:spPr bwMode="auto">
              <a:xfrm flipH="1" flipV="1">
                <a:off x="1728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82" name="Arc 34"/>
              <p:cNvSpPr>
                <a:spLocks/>
              </p:cNvSpPr>
              <p:nvPr/>
            </p:nvSpPr>
            <p:spPr bwMode="auto">
              <a:xfrm flipV="1">
                <a:off x="2304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83" name="Arc 35"/>
              <p:cNvSpPr>
                <a:spLocks/>
              </p:cNvSpPr>
              <p:nvPr/>
            </p:nvSpPr>
            <p:spPr bwMode="auto">
              <a:xfrm flipH="1">
                <a:off x="2880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84" name="Arc 36"/>
              <p:cNvSpPr>
                <a:spLocks/>
              </p:cNvSpPr>
              <p:nvPr/>
            </p:nvSpPr>
            <p:spPr bwMode="auto">
              <a:xfrm>
                <a:off x="3456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85" name="Arc 37"/>
              <p:cNvSpPr>
                <a:spLocks/>
              </p:cNvSpPr>
              <p:nvPr/>
            </p:nvSpPr>
            <p:spPr bwMode="auto">
              <a:xfrm flipH="1" flipV="1">
                <a:off x="4032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86" name="Arc 38"/>
              <p:cNvSpPr>
                <a:spLocks/>
              </p:cNvSpPr>
              <p:nvPr/>
            </p:nvSpPr>
            <p:spPr bwMode="auto">
              <a:xfrm flipV="1">
                <a:off x="4608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87" name="Arc 39"/>
              <p:cNvSpPr>
                <a:spLocks/>
              </p:cNvSpPr>
              <p:nvPr/>
            </p:nvSpPr>
            <p:spPr bwMode="auto">
              <a:xfrm flipH="1">
                <a:off x="5184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60488" name="Group 40"/>
            <p:cNvGrpSpPr>
              <a:grpSpLocks/>
            </p:cNvGrpSpPr>
            <p:nvPr/>
          </p:nvGrpSpPr>
          <p:grpSpPr bwMode="auto">
            <a:xfrm>
              <a:off x="4608" y="2736"/>
              <a:ext cx="576" cy="288"/>
              <a:chOff x="1152" y="2736"/>
              <a:chExt cx="4608" cy="1152"/>
            </a:xfrm>
          </p:grpSpPr>
          <p:sp>
            <p:nvSpPr>
              <p:cNvPr id="360489" name="Arc 41"/>
              <p:cNvSpPr>
                <a:spLocks/>
              </p:cNvSpPr>
              <p:nvPr/>
            </p:nvSpPr>
            <p:spPr bwMode="auto">
              <a:xfrm>
                <a:off x="1152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90" name="Arc 42"/>
              <p:cNvSpPr>
                <a:spLocks/>
              </p:cNvSpPr>
              <p:nvPr/>
            </p:nvSpPr>
            <p:spPr bwMode="auto">
              <a:xfrm flipH="1" flipV="1">
                <a:off x="1728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91" name="Arc 43"/>
              <p:cNvSpPr>
                <a:spLocks/>
              </p:cNvSpPr>
              <p:nvPr/>
            </p:nvSpPr>
            <p:spPr bwMode="auto">
              <a:xfrm flipV="1">
                <a:off x="2304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92" name="Arc 44"/>
              <p:cNvSpPr>
                <a:spLocks/>
              </p:cNvSpPr>
              <p:nvPr/>
            </p:nvSpPr>
            <p:spPr bwMode="auto">
              <a:xfrm flipH="1">
                <a:off x="2880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93" name="Arc 45"/>
              <p:cNvSpPr>
                <a:spLocks/>
              </p:cNvSpPr>
              <p:nvPr/>
            </p:nvSpPr>
            <p:spPr bwMode="auto">
              <a:xfrm>
                <a:off x="3456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94" name="Arc 46"/>
              <p:cNvSpPr>
                <a:spLocks/>
              </p:cNvSpPr>
              <p:nvPr/>
            </p:nvSpPr>
            <p:spPr bwMode="auto">
              <a:xfrm flipH="1" flipV="1">
                <a:off x="4032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95" name="Arc 47"/>
              <p:cNvSpPr>
                <a:spLocks/>
              </p:cNvSpPr>
              <p:nvPr/>
            </p:nvSpPr>
            <p:spPr bwMode="auto">
              <a:xfrm flipV="1">
                <a:off x="4608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96" name="Arc 48"/>
              <p:cNvSpPr>
                <a:spLocks/>
              </p:cNvSpPr>
              <p:nvPr/>
            </p:nvSpPr>
            <p:spPr bwMode="auto">
              <a:xfrm flipH="1">
                <a:off x="5184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60497" name="Group 49"/>
            <p:cNvGrpSpPr>
              <a:grpSpLocks/>
            </p:cNvGrpSpPr>
            <p:nvPr/>
          </p:nvGrpSpPr>
          <p:grpSpPr bwMode="auto">
            <a:xfrm>
              <a:off x="5184" y="2736"/>
              <a:ext cx="576" cy="288"/>
              <a:chOff x="1152" y="2736"/>
              <a:chExt cx="4608" cy="1152"/>
            </a:xfrm>
          </p:grpSpPr>
          <p:sp>
            <p:nvSpPr>
              <p:cNvPr id="360498" name="Arc 50"/>
              <p:cNvSpPr>
                <a:spLocks/>
              </p:cNvSpPr>
              <p:nvPr/>
            </p:nvSpPr>
            <p:spPr bwMode="auto">
              <a:xfrm>
                <a:off x="1152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499" name="Arc 51"/>
              <p:cNvSpPr>
                <a:spLocks/>
              </p:cNvSpPr>
              <p:nvPr/>
            </p:nvSpPr>
            <p:spPr bwMode="auto">
              <a:xfrm flipH="1" flipV="1">
                <a:off x="1728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500" name="Arc 52"/>
              <p:cNvSpPr>
                <a:spLocks/>
              </p:cNvSpPr>
              <p:nvPr/>
            </p:nvSpPr>
            <p:spPr bwMode="auto">
              <a:xfrm flipV="1">
                <a:off x="2304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501" name="Arc 53"/>
              <p:cNvSpPr>
                <a:spLocks/>
              </p:cNvSpPr>
              <p:nvPr/>
            </p:nvSpPr>
            <p:spPr bwMode="auto">
              <a:xfrm flipH="1">
                <a:off x="2880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502" name="Arc 54"/>
              <p:cNvSpPr>
                <a:spLocks/>
              </p:cNvSpPr>
              <p:nvPr/>
            </p:nvSpPr>
            <p:spPr bwMode="auto">
              <a:xfrm>
                <a:off x="3456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503" name="Arc 55"/>
              <p:cNvSpPr>
                <a:spLocks/>
              </p:cNvSpPr>
              <p:nvPr/>
            </p:nvSpPr>
            <p:spPr bwMode="auto">
              <a:xfrm flipH="1" flipV="1">
                <a:off x="4032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504" name="Arc 56"/>
              <p:cNvSpPr>
                <a:spLocks/>
              </p:cNvSpPr>
              <p:nvPr/>
            </p:nvSpPr>
            <p:spPr bwMode="auto">
              <a:xfrm flipV="1">
                <a:off x="4608" y="3312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60505" name="Arc 57"/>
              <p:cNvSpPr>
                <a:spLocks/>
              </p:cNvSpPr>
              <p:nvPr/>
            </p:nvSpPr>
            <p:spPr bwMode="auto">
              <a:xfrm flipH="1">
                <a:off x="5184" y="2736"/>
                <a:ext cx="576" cy="57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60506" name="Rectangle 58"/>
          <p:cNvSpPr>
            <a:spLocks noChangeArrowheads="1"/>
          </p:cNvSpPr>
          <p:nvPr/>
        </p:nvSpPr>
        <p:spPr bwMode="auto">
          <a:xfrm>
            <a:off x="268288" y="1409875"/>
            <a:ext cx="827087" cy="65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0508" name="Rectangle 60"/>
          <p:cNvSpPr>
            <a:spLocks noChangeArrowheads="1"/>
          </p:cNvSpPr>
          <p:nvPr/>
        </p:nvSpPr>
        <p:spPr bwMode="auto">
          <a:xfrm>
            <a:off x="2327275" y="1425750"/>
            <a:ext cx="827088" cy="60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60527" name="Group 79"/>
          <p:cNvGrpSpPr>
            <a:grpSpLocks/>
          </p:cNvGrpSpPr>
          <p:nvPr/>
        </p:nvGrpSpPr>
        <p:grpSpPr bwMode="auto">
          <a:xfrm>
            <a:off x="6078538" y="1651175"/>
            <a:ext cx="2590800" cy="228600"/>
            <a:chOff x="336" y="3312"/>
            <a:chExt cx="1632" cy="576"/>
          </a:xfrm>
        </p:grpSpPr>
        <p:sp>
          <p:nvSpPr>
            <p:cNvPr id="360528" name="Line 80"/>
            <p:cNvSpPr>
              <a:spLocks noChangeShapeType="1"/>
            </p:cNvSpPr>
            <p:nvPr/>
          </p:nvSpPr>
          <p:spPr bwMode="auto">
            <a:xfrm>
              <a:off x="336" y="331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360529" name="Line 81"/>
            <p:cNvSpPr>
              <a:spLocks noChangeShapeType="1"/>
            </p:cNvSpPr>
            <p:nvPr/>
          </p:nvSpPr>
          <p:spPr bwMode="auto">
            <a:xfrm>
              <a:off x="1152" y="331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60530" name="Line 82"/>
            <p:cNvSpPr>
              <a:spLocks noChangeShapeType="1"/>
            </p:cNvSpPr>
            <p:nvPr/>
          </p:nvSpPr>
          <p:spPr bwMode="auto">
            <a:xfrm>
              <a:off x="1152" y="388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60532" name="Line 84"/>
          <p:cNvSpPr>
            <a:spLocks noChangeShapeType="1"/>
          </p:cNvSpPr>
          <p:nvPr/>
        </p:nvSpPr>
        <p:spPr bwMode="auto">
          <a:xfrm flipV="1">
            <a:off x="6688138" y="16511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grpSp>
        <p:nvGrpSpPr>
          <p:cNvPr id="360533" name="Group 85"/>
          <p:cNvGrpSpPr>
            <a:grpSpLocks/>
          </p:cNvGrpSpPr>
          <p:nvPr/>
        </p:nvGrpSpPr>
        <p:grpSpPr bwMode="auto">
          <a:xfrm>
            <a:off x="8059738" y="1574975"/>
            <a:ext cx="928687" cy="398463"/>
            <a:chOff x="4944" y="1885"/>
            <a:chExt cx="720" cy="251"/>
          </a:xfrm>
        </p:grpSpPr>
        <p:sp>
          <p:nvSpPr>
            <p:cNvPr id="360534" name="Rectangle 86"/>
            <p:cNvSpPr>
              <a:spLocks noChangeArrowheads="1"/>
            </p:cNvSpPr>
            <p:nvPr/>
          </p:nvSpPr>
          <p:spPr bwMode="auto">
            <a:xfrm>
              <a:off x="4944" y="1885"/>
              <a:ext cx="720" cy="25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60535" name="Line 87"/>
            <p:cNvSpPr>
              <a:spLocks noChangeShapeType="1"/>
            </p:cNvSpPr>
            <p:nvPr/>
          </p:nvSpPr>
          <p:spPr bwMode="auto">
            <a:xfrm flipV="1">
              <a:off x="4944" y="1933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360536" name="Line 88"/>
            <p:cNvSpPr>
              <a:spLocks noChangeShapeType="1"/>
            </p:cNvSpPr>
            <p:nvPr/>
          </p:nvSpPr>
          <p:spPr bwMode="auto">
            <a:xfrm>
              <a:off x="4944" y="1933"/>
              <a:ext cx="4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60538" name="Rectangle 90"/>
          <p:cNvSpPr>
            <a:spLocks noChangeArrowheads="1"/>
          </p:cNvSpPr>
          <p:nvPr/>
        </p:nvSpPr>
        <p:spPr bwMode="auto">
          <a:xfrm>
            <a:off x="5530850" y="1565450"/>
            <a:ext cx="1143000" cy="3984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360531" name="Line 83"/>
          <p:cNvSpPr>
            <a:spLocks noChangeShapeType="1"/>
          </p:cNvSpPr>
          <p:nvPr/>
        </p:nvSpPr>
        <p:spPr bwMode="auto">
          <a:xfrm>
            <a:off x="6472238" y="1879775"/>
            <a:ext cx="228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60541" name="Rectangle 93"/>
          <p:cNvSpPr>
            <a:spLocks noChangeArrowheads="1"/>
          </p:cNvSpPr>
          <p:nvPr/>
        </p:nvSpPr>
        <p:spPr bwMode="auto">
          <a:xfrm>
            <a:off x="8189913" y="1565450"/>
            <a:ext cx="954087" cy="3984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grpSp>
        <p:nvGrpSpPr>
          <p:cNvPr id="360507" name="Group 59"/>
          <p:cNvGrpSpPr>
            <a:grpSpLocks/>
          </p:cNvGrpSpPr>
          <p:nvPr/>
        </p:nvGrpSpPr>
        <p:grpSpPr bwMode="auto">
          <a:xfrm>
            <a:off x="2435225" y="1141588"/>
            <a:ext cx="3940175" cy="1112837"/>
            <a:chOff x="1211" y="733"/>
            <a:chExt cx="2482" cy="701"/>
          </a:xfrm>
        </p:grpSpPr>
        <p:sp>
          <p:nvSpPr>
            <p:cNvPr id="360454" name="Rectangle 6"/>
            <p:cNvSpPr>
              <a:spLocks noChangeArrowheads="1"/>
            </p:cNvSpPr>
            <p:nvPr/>
          </p:nvSpPr>
          <p:spPr bwMode="auto">
            <a:xfrm>
              <a:off x="2058" y="733"/>
              <a:ext cx="798" cy="26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</a:rPr>
                <a:t>C28x CPU</a:t>
              </a:r>
            </a:p>
          </p:txBody>
        </p:sp>
        <p:sp>
          <p:nvSpPr>
            <p:cNvPr id="360455" name="Rectangle 7"/>
            <p:cNvSpPr>
              <a:spLocks noChangeArrowheads="1"/>
            </p:cNvSpPr>
            <p:nvPr/>
          </p:nvSpPr>
          <p:spPr bwMode="auto">
            <a:xfrm>
              <a:off x="2058" y="1168"/>
              <a:ext cx="798" cy="266"/>
            </a:xfrm>
            <a:prstGeom prst="rect">
              <a:avLst/>
            </a:prstGeom>
            <a:solidFill>
              <a:srgbClr val="FFFF99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</a:rPr>
                <a:t>CLA</a:t>
              </a:r>
            </a:p>
          </p:txBody>
        </p:sp>
        <p:sp>
          <p:nvSpPr>
            <p:cNvPr id="360456" name="Rectangle 8"/>
            <p:cNvSpPr>
              <a:spLocks noChangeArrowheads="1"/>
            </p:cNvSpPr>
            <p:nvPr/>
          </p:nvSpPr>
          <p:spPr bwMode="auto">
            <a:xfrm>
              <a:off x="3068" y="733"/>
              <a:ext cx="411" cy="70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</a:rPr>
                <a:t>PWM</a:t>
              </a:r>
            </a:p>
          </p:txBody>
        </p:sp>
        <p:sp>
          <p:nvSpPr>
            <p:cNvPr id="360458" name="Rectangle 10"/>
            <p:cNvSpPr>
              <a:spLocks noChangeArrowheads="1"/>
            </p:cNvSpPr>
            <p:nvPr/>
          </p:nvSpPr>
          <p:spPr bwMode="auto">
            <a:xfrm>
              <a:off x="1428" y="733"/>
              <a:ext cx="411" cy="701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Arial" charset="0"/>
                </a:rPr>
                <a:t>ADC</a:t>
              </a:r>
            </a:p>
          </p:txBody>
        </p:sp>
        <p:sp>
          <p:nvSpPr>
            <p:cNvPr id="360459" name="Line 11"/>
            <p:cNvSpPr>
              <a:spLocks noChangeShapeType="1"/>
            </p:cNvSpPr>
            <p:nvPr/>
          </p:nvSpPr>
          <p:spPr bwMode="auto">
            <a:xfrm>
              <a:off x="2457" y="999"/>
              <a:ext cx="0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0" name="Line 12"/>
            <p:cNvSpPr>
              <a:spLocks noChangeShapeType="1"/>
            </p:cNvSpPr>
            <p:nvPr/>
          </p:nvSpPr>
          <p:spPr bwMode="auto">
            <a:xfrm>
              <a:off x="1840" y="872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1" name="Line 13"/>
            <p:cNvSpPr>
              <a:spLocks noChangeShapeType="1"/>
            </p:cNvSpPr>
            <p:nvPr/>
          </p:nvSpPr>
          <p:spPr bwMode="auto">
            <a:xfrm>
              <a:off x="1840" y="1289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2" name="Line 14"/>
            <p:cNvSpPr>
              <a:spLocks noChangeShapeType="1"/>
            </p:cNvSpPr>
            <p:nvPr/>
          </p:nvSpPr>
          <p:spPr bwMode="auto">
            <a:xfrm>
              <a:off x="2856" y="872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3" name="Line 15"/>
            <p:cNvSpPr>
              <a:spLocks noChangeShapeType="1"/>
            </p:cNvSpPr>
            <p:nvPr/>
          </p:nvSpPr>
          <p:spPr bwMode="auto">
            <a:xfrm>
              <a:off x="2854" y="1289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4" name="Line 16"/>
            <p:cNvSpPr>
              <a:spLocks noChangeShapeType="1"/>
            </p:cNvSpPr>
            <p:nvPr/>
          </p:nvSpPr>
          <p:spPr bwMode="auto">
            <a:xfrm>
              <a:off x="3476" y="829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5" name="Line 17"/>
            <p:cNvSpPr>
              <a:spLocks noChangeShapeType="1"/>
            </p:cNvSpPr>
            <p:nvPr/>
          </p:nvSpPr>
          <p:spPr bwMode="auto">
            <a:xfrm>
              <a:off x="3476" y="1362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6" name="Line 18"/>
            <p:cNvSpPr>
              <a:spLocks noChangeShapeType="1"/>
            </p:cNvSpPr>
            <p:nvPr/>
          </p:nvSpPr>
          <p:spPr bwMode="auto">
            <a:xfrm>
              <a:off x="3476" y="917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7" name="Line 19"/>
            <p:cNvSpPr>
              <a:spLocks noChangeShapeType="1"/>
            </p:cNvSpPr>
            <p:nvPr/>
          </p:nvSpPr>
          <p:spPr bwMode="auto">
            <a:xfrm>
              <a:off x="3476" y="1006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8" name="Line 20"/>
            <p:cNvSpPr>
              <a:spLocks noChangeShapeType="1"/>
            </p:cNvSpPr>
            <p:nvPr/>
          </p:nvSpPr>
          <p:spPr bwMode="auto">
            <a:xfrm>
              <a:off x="3476" y="1095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69" name="Line 21"/>
            <p:cNvSpPr>
              <a:spLocks noChangeShapeType="1"/>
            </p:cNvSpPr>
            <p:nvPr/>
          </p:nvSpPr>
          <p:spPr bwMode="auto">
            <a:xfrm>
              <a:off x="3476" y="1184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70" name="Line 22"/>
            <p:cNvSpPr>
              <a:spLocks noChangeShapeType="1"/>
            </p:cNvSpPr>
            <p:nvPr/>
          </p:nvSpPr>
          <p:spPr bwMode="auto">
            <a:xfrm>
              <a:off x="3476" y="1273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71" name="Line 23"/>
            <p:cNvSpPr>
              <a:spLocks noChangeShapeType="1"/>
            </p:cNvSpPr>
            <p:nvPr/>
          </p:nvSpPr>
          <p:spPr bwMode="auto">
            <a:xfrm>
              <a:off x="1211" y="829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72" name="Line 24"/>
            <p:cNvSpPr>
              <a:spLocks noChangeShapeType="1"/>
            </p:cNvSpPr>
            <p:nvPr/>
          </p:nvSpPr>
          <p:spPr bwMode="auto">
            <a:xfrm>
              <a:off x="1211" y="1362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73" name="Line 25"/>
            <p:cNvSpPr>
              <a:spLocks noChangeShapeType="1"/>
            </p:cNvSpPr>
            <p:nvPr/>
          </p:nvSpPr>
          <p:spPr bwMode="auto">
            <a:xfrm>
              <a:off x="1211" y="917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74" name="Line 26"/>
            <p:cNvSpPr>
              <a:spLocks noChangeShapeType="1"/>
            </p:cNvSpPr>
            <p:nvPr/>
          </p:nvSpPr>
          <p:spPr bwMode="auto">
            <a:xfrm>
              <a:off x="1211" y="1006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75" name="Line 27"/>
            <p:cNvSpPr>
              <a:spLocks noChangeShapeType="1"/>
            </p:cNvSpPr>
            <p:nvPr/>
          </p:nvSpPr>
          <p:spPr bwMode="auto">
            <a:xfrm>
              <a:off x="1211" y="1095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76" name="Line 28"/>
            <p:cNvSpPr>
              <a:spLocks noChangeShapeType="1"/>
            </p:cNvSpPr>
            <p:nvPr/>
          </p:nvSpPr>
          <p:spPr bwMode="auto">
            <a:xfrm>
              <a:off x="1211" y="1184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477" name="Line 29"/>
            <p:cNvSpPr>
              <a:spLocks noChangeShapeType="1"/>
            </p:cNvSpPr>
            <p:nvPr/>
          </p:nvSpPr>
          <p:spPr bwMode="auto">
            <a:xfrm>
              <a:off x="1211" y="1273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1" name="Rectangle 3"/>
          <p:cNvSpPr>
            <a:spLocks noGrp="1" noChangeArrowheads="1"/>
          </p:cNvSpPr>
          <p:nvPr>
            <p:ph idx="1"/>
          </p:nvPr>
        </p:nvSpPr>
        <p:spPr>
          <a:xfrm>
            <a:off x="78615" y="2713464"/>
            <a:ext cx="8986770" cy="40325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CLA is a 32-bit </a:t>
            </a:r>
            <a:r>
              <a:rPr lang="en-US" sz="2400" dirty="0"/>
              <a:t>floating-point </a:t>
            </a:r>
            <a:r>
              <a:rPr lang="en-US" sz="2400" dirty="0" smtClean="0"/>
              <a:t>processor that responds to peripheral triggers and executes code independent of the main CPU</a:t>
            </a:r>
            <a:endParaRPr lang="en-US" sz="2400" dirty="0"/>
          </a:p>
          <a:p>
            <a:r>
              <a:rPr lang="en-US" sz="2400" dirty="0" smtClean="0"/>
              <a:t>Designed for fast trigger response and oriented toward math computations</a:t>
            </a:r>
          </a:p>
          <a:p>
            <a:r>
              <a:rPr lang="en-US" sz="2400" dirty="0" smtClean="0"/>
              <a:t>Direct </a:t>
            </a:r>
            <a:r>
              <a:rPr lang="en-US" sz="2400" dirty="0"/>
              <a:t>access to </a:t>
            </a:r>
            <a:r>
              <a:rPr lang="en-US" sz="2400" dirty="0" err="1" smtClean="0"/>
              <a:t>ePWM</a:t>
            </a:r>
            <a:r>
              <a:rPr lang="en-US" sz="2400" dirty="0" smtClean="0"/>
              <a:t>, HRPWM, </a:t>
            </a:r>
            <a:r>
              <a:rPr lang="en-US" sz="2400" dirty="0" err="1" smtClean="0"/>
              <a:t>eCAP</a:t>
            </a:r>
            <a:r>
              <a:rPr lang="en-US" sz="2400" dirty="0" smtClean="0"/>
              <a:t>, </a:t>
            </a:r>
            <a:r>
              <a:rPr lang="en-US" sz="2400" dirty="0" err="1" smtClean="0"/>
              <a:t>eQEP</a:t>
            </a:r>
            <a:r>
              <a:rPr lang="en-US" sz="2400" dirty="0" smtClean="0"/>
              <a:t>, ADC, DAC, CMPSS, PGA, SDFM, SPI, LIN, FSI, </a:t>
            </a:r>
            <a:r>
              <a:rPr lang="en-US" sz="2400" dirty="0" err="1" smtClean="0"/>
              <a:t>PMBus</a:t>
            </a:r>
            <a:r>
              <a:rPr lang="en-US" sz="2400" dirty="0" smtClean="0"/>
              <a:t>, CLB, and GPIO</a:t>
            </a:r>
            <a:endParaRPr lang="en-US" sz="2400" dirty="0"/>
          </a:p>
          <a:p>
            <a:r>
              <a:rPr lang="en-US" sz="2400" dirty="0" smtClean="0"/>
              <a:t>Frees up the </a:t>
            </a:r>
            <a:r>
              <a:rPr lang="en-US" sz="2400" dirty="0"/>
              <a:t>CPU for other tasks (</a:t>
            </a:r>
            <a:r>
              <a:rPr lang="en-US" sz="2400" dirty="0" smtClean="0"/>
              <a:t>communications, systems, </a:t>
            </a:r>
            <a:r>
              <a:rPr lang="en-US" sz="2400" dirty="0"/>
              <a:t>and diagnostics)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06302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0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-3.33333E-6 L -0.05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60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48148E-6 L -0.04722 1.48148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05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8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 Block Diagram</a:t>
            </a:r>
          </a:p>
        </p:txBody>
      </p:sp>
      <p:sp>
        <p:nvSpPr>
          <p:cNvPr id="361566" name="AutoShape 94"/>
          <p:cNvSpPr>
            <a:spLocks noChangeArrowheads="1"/>
          </p:cNvSpPr>
          <p:nvPr/>
        </p:nvSpPr>
        <p:spPr bwMode="auto">
          <a:xfrm>
            <a:off x="2122488" y="2034833"/>
            <a:ext cx="1236662" cy="1076325"/>
          </a:xfrm>
          <a:prstGeom prst="rightArrow">
            <a:avLst>
              <a:gd name="adj1" fmla="val 50000"/>
              <a:gd name="adj2" fmla="val 28724"/>
            </a:avLst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67" name="AutoShape 95"/>
          <p:cNvSpPr>
            <a:spLocks noChangeArrowheads="1"/>
          </p:cNvSpPr>
          <p:nvPr/>
        </p:nvSpPr>
        <p:spPr bwMode="auto">
          <a:xfrm>
            <a:off x="5807075" y="2034833"/>
            <a:ext cx="1236663" cy="1076325"/>
          </a:xfrm>
          <a:prstGeom prst="rightArrow">
            <a:avLst>
              <a:gd name="adj1" fmla="val 50000"/>
              <a:gd name="adj2" fmla="val 28724"/>
            </a:avLst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572" name="Text Box 100"/>
          <p:cNvSpPr txBox="1">
            <a:spLocks noChangeArrowheads="1"/>
          </p:cNvSpPr>
          <p:nvPr/>
        </p:nvSpPr>
        <p:spPr bwMode="auto">
          <a:xfrm>
            <a:off x="2101850" y="2490445"/>
            <a:ext cx="1239838" cy="19843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50000"/>
              </a:lnSpc>
              <a:spcBef>
                <a:spcPct val="25000"/>
              </a:spcBef>
            </a:pPr>
            <a:r>
              <a:rPr lang="en-US" sz="1400" b="0">
                <a:latin typeface="Arial" charset="0"/>
              </a:rPr>
              <a:t>MPERINT1-8</a:t>
            </a:r>
          </a:p>
        </p:txBody>
      </p:sp>
      <p:sp>
        <p:nvSpPr>
          <p:cNvPr id="361574" name="Text Box 102"/>
          <p:cNvSpPr txBox="1">
            <a:spLocks noChangeArrowheads="1"/>
          </p:cNvSpPr>
          <p:nvPr/>
        </p:nvSpPr>
        <p:spPr bwMode="auto">
          <a:xfrm>
            <a:off x="5827713" y="2396783"/>
            <a:ext cx="1169987" cy="42068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60000"/>
              </a:lnSpc>
              <a:spcBef>
                <a:spcPct val="35000"/>
              </a:spcBef>
            </a:pPr>
            <a:r>
              <a:rPr lang="en-US" sz="1400" b="0">
                <a:latin typeface="Arial" charset="0"/>
              </a:rPr>
              <a:t>CLA_INT1-8</a:t>
            </a:r>
          </a:p>
          <a:p>
            <a:pPr algn="ctr">
              <a:lnSpc>
                <a:spcPct val="60000"/>
              </a:lnSpc>
              <a:spcBef>
                <a:spcPct val="35000"/>
              </a:spcBef>
            </a:pPr>
            <a:r>
              <a:rPr lang="en-US" sz="1400" b="0">
                <a:latin typeface="Arial" charset="0"/>
              </a:rPr>
              <a:t>LVF, LUF</a:t>
            </a:r>
          </a:p>
        </p:txBody>
      </p:sp>
      <p:sp>
        <p:nvSpPr>
          <p:cNvPr id="361575" name="Rectangle 103"/>
          <p:cNvSpPr>
            <a:spLocks noChangeArrowheads="1"/>
          </p:cNvSpPr>
          <p:nvPr/>
        </p:nvSpPr>
        <p:spPr bwMode="auto">
          <a:xfrm>
            <a:off x="7053263" y="2015783"/>
            <a:ext cx="476250" cy="1114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PIE</a:t>
            </a:r>
          </a:p>
        </p:txBody>
      </p:sp>
      <p:sp>
        <p:nvSpPr>
          <p:cNvPr id="361576" name="Rectangle 104"/>
          <p:cNvSpPr>
            <a:spLocks noChangeArrowheads="1"/>
          </p:cNvSpPr>
          <p:nvPr/>
        </p:nvSpPr>
        <p:spPr bwMode="auto">
          <a:xfrm>
            <a:off x="8105775" y="2015783"/>
            <a:ext cx="592138" cy="11144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Arial" charset="0"/>
              </a:rPr>
              <a:t>C28x</a:t>
            </a:r>
          </a:p>
          <a:p>
            <a:pPr algn="ctr"/>
            <a:r>
              <a:rPr lang="en-US" sz="1600">
                <a:latin typeface="Arial" charset="0"/>
              </a:rPr>
              <a:t>CPU</a:t>
            </a:r>
          </a:p>
        </p:txBody>
      </p:sp>
      <p:sp>
        <p:nvSpPr>
          <p:cNvPr id="361577" name="Line 105"/>
          <p:cNvSpPr>
            <a:spLocks noChangeShapeType="1"/>
          </p:cNvSpPr>
          <p:nvPr/>
        </p:nvSpPr>
        <p:spPr bwMode="auto">
          <a:xfrm>
            <a:off x="7524750" y="2572995"/>
            <a:ext cx="581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78" name="Text Box 106"/>
          <p:cNvSpPr txBox="1">
            <a:spLocks noChangeArrowheads="1"/>
          </p:cNvSpPr>
          <p:nvPr/>
        </p:nvSpPr>
        <p:spPr bwMode="auto">
          <a:xfrm>
            <a:off x="7475538" y="2320583"/>
            <a:ext cx="666750" cy="5381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0">
                <a:latin typeface="Arial" charset="0"/>
              </a:rPr>
              <a:t>INT11</a:t>
            </a:r>
          </a:p>
          <a:p>
            <a:r>
              <a:rPr lang="en-US" sz="1400" b="0">
                <a:latin typeface="Arial" charset="0"/>
              </a:rPr>
              <a:t>INT12</a:t>
            </a:r>
          </a:p>
        </p:txBody>
      </p:sp>
      <p:sp>
        <p:nvSpPr>
          <p:cNvPr id="361579" name="Rectangle 107"/>
          <p:cNvSpPr>
            <a:spLocks noChangeArrowheads="1"/>
          </p:cNvSpPr>
          <p:nvPr/>
        </p:nvSpPr>
        <p:spPr bwMode="auto">
          <a:xfrm>
            <a:off x="3368675" y="1822108"/>
            <a:ext cx="2487613" cy="1460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800">
                <a:latin typeface="Arial" charset="0"/>
              </a:rPr>
              <a:t>CLA</a:t>
            </a:r>
          </a:p>
          <a:p>
            <a:pPr algn="ctr"/>
            <a:r>
              <a:rPr lang="en-US" sz="1600">
                <a:latin typeface="Arial" charset="0"/>
              </a:rPr>
              <a:t>Control &amp; Execution</a:t>
            </a:r>
          </a:p>
          <a:p>
            <a:pPr algn="ctr">
              <a:lnSpc>
                <a:spcPct val="25000"/>
              </a:lnSpc>
            </a:pPr>
            <a:r>
              <a:rPr lang="en-US" sz="1600">
                <a:latin typeface="Arial" charset="0"/>
              </a:rPr>
              <a:t>Registers</a:t>
            </a:r>
          </a:p>
        </p:txBody>
      </p:sp>
      <p:sp>
        <p:nvSpPr>
          <p:cNvPr id="361591" name="Freeform 119"/>
          <p:cNvSpPr>
            <a:spLocks/>
          </p:cNvSpPr>
          <p:nvPr/>
        </p:nvSpPr>
        <p:spPr bwMode="auto">
          <a:xfrm>
            <a:off x="1230180" y="3279432"/>
            <a:ext cx="2698884" cy="1850985"/>
          </a:xfrm>
          <a:custGeom>
            <a:avLst/>
            <a:gdLst/>
            <a:ahLst/>
            <a:cxnLst>
              <a:cxn ang="0">
                <a:pos x="1646" y="0"/>
              </a:cxn>
              <a:cxn ang="0">
                <a:pos x="1646" y="604"/>
              </a:cxn>
              <a:cxn ang="0">
                <a:pos x="0" y="604"/>
              </a:cxn>
              <a:cxn ang="0">
                <a:pos x="0" y="1161"/>
              </a:cxn>
            </a:cxnLst>
            <a:rect l="0" t="0" r="r" b="b"/>
            <a:pathLst>
              <a:path w="1646" h="1161">
                <a:moveTo>
                  <a:pt x="1646" y="0"/>
                </a:moveTo>
                <a:lnTo>
                  <a:pt x="1646" y="604"/>
                </a:lnTo>
                <a:lnTo>
                  <a:pt x="0" y="604"/>
                </a:lnTo>
                <a:lnTo>
                  <a:pt x="0" y="1161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92" name="Freeform 120"/>
          <p:cNvSpPr>
            <a:spLocks/>
          </p:cNvSpPr>
          <p:nvPr/>
        </p:nvSpPr>
        <p:spPr bwMode="auto">
          <a:xfrm>
            <a:off x="2632093" y="4646270"/>
            <a:ext cx="4039076" cy="461963"/>
          </a:xfrm>
          <a:custGeom>
            <a:avLst/>
            <a:gdLst/>
            <a:ahLst/>
            <a:cxnLst>
              <a:cxn ang="0">
                <a:pos x="0" y="363"/>
              </a:cxn>
              <a:cxn ang="0">
                <a:pos x="0" y="0"/>
              </a:cxn>
              <a:cxn ang="0">
                <a:pos x="3169" y="0"/>
              </a:cxn>
              <a:cxn ang="0">
                <a:pos x="3169" y="363"/>
              </a:cxn>
            </a:cxnLst>
            <a:rect l="0" t="0" r="r" b="b"/>
            <a:pathLst>
              <a:path w="3169" h="363">
                <a:moveTo>
                  <a:pt x="0" y="363"/>
                </a:moveTo>
                <a:lnTo>
                  <a:pt x="0" y="0"/>
                </a:lnTo>
                <a:lnTo>
                  <a:pt x="3169" y="0"/>
                </a:lnTo>
                <a:lnTo>
                  <a:pt x="3169" y="36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95" name="Line 123"/>
          <p:cNvSpPr>
            <a:spLocks noChangeShapeType="1"/>
          </p:cNvSpPr>
          <p:nvPr/>
        </p:nvSpPr>
        <p:spPr bwMode="auto">
          <a:xfrm>
            <a:off x="5233988" y="3282608"/>
            <a:ext cx="0" cy="1363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596" name="Text Box 124"/>
          <p:cNvSpPr txBox="1">
            <a:spLocks noChangeArrowheads="1"/>
          </p:cNvSpPr>
          <p:nvPr/>
        </p:nvSpPr>
        <p:spPr bwMode="auto">
          <a:xfrm>
            <a:off x="1935780" y="3978836"/>
            <a:ext cx="1714500" cy="26193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charset="0"/>
              </a:rPr>
              <a:t>CLA Program Bus</a:t>
            </a:r>
          </a:p>
        </p:txBody>
      </p:sp>
      <p:sp>
        <p:nvSpPr>
          <p:cNvPr id="361597" name="Text Box 125"/>
          <p:cNvSpPr txBox="1">
            <a:spLocks noChangeArrowheads="1"/>
          </p:cNvSpPr>
          <p:nvPr/>
        </p:nvSpPr>
        <p:spPr bwMode="auto">
          <a:xfrm>
            <a:off x="5317437" y="4381158"/>
            <a:ext cx="1366838" cy="26193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latin typeface="Arial" charset="0"/>
              </a:rPr>
              <a:t>CLA Data Bus</a:t>
            </a:r>
          </a:p>
        </p:txBody>
      </p:sp>
      <p:sp>
        <p:nvSpPr>
          <p:cNvPr id="361631" name="Line 159"/>
          <p:cNvSpPr>
            <a:spLocks noChangeShapeType="1"/>
          </p:cNvSpPr>
          <p:nvPr/>
        </p:nvSpPr>
        <p:spPr bwMode="auto">
          <a:xfrm>
            <a:off x="4013238" y="4643095"/>
            <a:ext cx="0" cy="461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1634" name="Text Box 162"/>
          <p:cNvSpPr txBox="1">
            <a:spLocks noChangeArrowheads="1"/>
          </p:cNvSpPr>
          <p:nvPr/>
        </p:nvSpPr>
        <p:spPr bwMode="auto">
          <a:xfrm>
            <a:off x="350838" y="801610"/>
            <a:ext cx="1906587" cy="4635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65000"/>
              </a:lnSpc>
              <a:spcBef>
                <a:spcPct val="35000"/>
              </a:spcBef>
            </a:pPr>
            <a:r>
              <a:rPr lang="en-US" sz="1600" dirty="0">
                <a:latin typeface="Arial" charset="0"/>
              </a:rPr>
              <a:t>Task Triggers</a:t>
            </a:r>
          </a:p>
          <a:p>
            <a:pPr algn="ctr">
              <a:lnSpc>
                <a:spcPct val="65000"/>
              </a:lnSpc>
              <a:spcBef>
                <a:spcPct val="35000"/>
              </a:spcBef>
            </a:pPr>
            <a:r>
              <a:rPr lang="en-US" sz="1400" b="0" i="1" dirty="0">
                <a:latin typeface="Arial" charset="0"/>
              </a:rPr>
              <a:t>(Peripheral Interrupts)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0137" y="1261423"/>
            <a:ext cx="1666875" cy="2617488"/>
            <a:chOff x="-1841635" y="1135528"/>
            <a:chExt cx="1666875" cy="2617488"/>
          </a:xfrm>
        </p:grpSpPr>
        <p:sp>
          <p:nvSpPr>
            <p:cNvPr id="6" name="Rectangle 5"/>
            <p:cNvSpPr/>
            <p:nvPr/>
          </p:nvSpPr>
          <p:spPr bwMode="auto">
            <a:xfrm>
              <a:off x="-1812897" y="1135528"/>
              <a:ext cx="1606163" cy="2617488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94" name="Rectangle 166"/>
            <p:cNvSpPr>
              <a:spLocks noChangeArrowheads="1"/>
            </p:cNvSpPr>
            <p:nvPr/>
          </p:nvSpPr>
          <p:spPr bwMode="auto">
            <a:xfrm>
              <a:off x="-1757513" y="3116020"/>
              <a:ext cx="1501775" cy="2556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166"/>
            <p:cNvSpPr>
              <a:spLocks noChangeArrowheads="1"/>
            </p:cNvSpPr>
            <p:nvPr/>
          </p:nvSpPr>
          <p:spPr bwMode="auto">
            <a:xfrm>
              <a:off x="-1757513" y="2796860"/>
              <a:ext cx="1501775" cy="2556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166"/>
            <p:cNvSpPr>
              <a:spLocks noChangeArrowheads="1"/>
            </p:cNvSpPr>
            <p:nvPr/>
          </p:nvSpPr>
          <p:spPr bwMode="auto">
            <a:xfrm>
              <a:off x="-1757513" y="2151478"/>
              <a:ext cx="1501775" cy="2556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166"/>
            <p:cNvSpPr>
              <a:spLocks noChangeArrowheads="1"/>
            </p:cNvSpPr>
            <p:nvPr/>
          </p:nvSpPr>
          <p:spPr bwMode="auto">
            <a:xfrm>
              <a:off x="-1757513" y="1832318"/>
              <a:ext cx="1501775" cy="2556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166"/>
            <p:cNvSpPr>
              <a:spLocks noChangeArrowheads="1"/>
            </p:cNvSpPr>
            <p:nvPr/>
          </p:nvSpPr>
          <p:spPr bwMode="auto">
            <a:xfrm>
              <a:off x="-1757513" y="1190463"/>
              <a:ext cx="1501775" cy="2556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166"/>
            <p:cNvSpPr>
              <a:spLocks noChangeArrowheads="1"/>
            </p:cNvSpPr>
            <p:nvPr/>
          </p:nvSpPr>
          <p:spPr bwMode="auto">
            <a:xfrm>
              <a:off x="-1757513" y="1511826"/>
              <a:ext cx="1501775" cy="2556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166"/>
            <p:cNvSpPr>
              <a:spLocks noChangeArrowheads="1"/>
            </p:cNvSpPr>
            <p:nvPr/>
          </p:nvSpPr>
          <p:spPr bwMode="auto">
            <a:xfrm>
              <a:off x="-1757513" y="2474169"/>
              <a:ext cx="1501775" cy="2556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166"/>
            <p:cNvSpPr>
              <a:spLocks noChangeArrowheads="1"/>
            </p:cNvSpPr>
            <p:nvPr/>
          </p:nvSpPr>
          <p:spPr bwMode="auto">
            <a:xfrm>
              <a:off x="-1757513" y="3435180"/>
              <a:ext cx="1501775" cy="2556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Text Box 167"/>
            <p:cNvSpPr txBox="1">
              <a:spLocks noChangeArrowheads="1"/>
            </p:cNvSpPr>
            <p:nvPr/>
          </p:nvSpPr>
          <p:spPr bwMode="auto">
            <a:xfrm>
              <a:off x="-1841635" y="1135528"/>
              <a:ext cx="1666875" cy="2600712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0" dirty="0" smtClean="0">
                  <a:latin typeface="Arial" charset="0"/>
                </a:rPr>
                <a:t>Task1 Trigger</a:t>
              </a: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0" dirty="0" smtClean="0">
                  <a:latin typeface="Arial" charset="0"/>
                </a:rPr>
                <a:t>Task2 Trigger</a:t>
              </a: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0" dirty="0" smtClean="0">
                  <a:latin typeface="Arial" charset="0"/>
                </a:rPr>
                <a:t>Task3 Trigger</a:t>
              </a: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0" dirty="0" smtClean="0">
                  <a:latin typeface="Arial" charset="0"/>
                </a:rPr>
                <a:t>Task4 Trigger</a:t>
              </a: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0" dirty="0" smtClean="0">
                  <a:latin typeface="Arial" charset="0"/>
                </a:rPr>
                <a:t>Task5 Trigger</a:t>
              </a: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0" dirty="0" smtClean="0">
                  <a:latin typeface="Arial" charset="0"/>
                </a:rPr>
                <a:t>Task6 Trigger</a:t>
              </a: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0" dirty="0" smtClean="0">
                  <a:latin typeface="Arial" charset="0"/>
                </a:rPr>
                <a:t>Task7 Trigger</a:t>
              </a: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b="0" dirty="0" smtClean="0">
                  <a:latin typeface="Arial" charset="0"/>
                </a:rPr>
                <a:t>Task8 Trigger</a:t>
              </a:r>
              <a:endParaRPr lang="en-US" sz="1600" b="0" dirty="0">
                <a:latin typeface="Arial" charset="0"/>
              </a:endParaRPr>
            </a:p>
          </p:txBody>
        </p:sp>
      </p:grpSp>
      <p:sp>
        <p:nvSpPr>
          <p:cNvPr id="57" name="Rectangle 67"/>
          <p:cNvSpPr>
            <a:spLocks noChangeArrowheads="1"/>
          </p:cNvSpPr>
          <p:nvPr/>
        </p:nvSpPr>
        <p:spPr bwMode="auto">
          <a:xfrm>
            <a:off x="613278" y="5084380"/>
            <a:ext cx="1233804" cy="666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Arial" charset="0"/>
              </a:rPr>
              <a:t>Program</a:t>
            </a:r>
          </a:p>
          <a:p>
            <a:pPr algn="ctr"/>
            <a:r>
              <a:rPr lang="en-US" sz="1600" dirty="0">
                <a:latin typeface="Arial" charset="0"/>
              </a:rPr>
              <a:t>RAM</a:t>
            </a:r>
          </a:p>
        </p:txBody>
      </p:sp>
      <p:grpSp>
        <p:nvGrpSpPr>
          <p:cNvPr id="60" name="Group 55"/>
          <p:cNvGrpSpPr>
            <a:grpSpLocks/>
          </p:cNvGrpSpPr>
          <p:nvPr/>
        </p:nvGrpSpPr>
        <p:grpSpPr bwMode="auto">
          <a:xfrm>
            <a:off x="3340033" y="5084380"/>
            <a:ext cx="1289050" cy="749300"/>
            <a:chOff x="2433" y="2802"/>
            <a:chExt cx="812" cy="472"/>
          </a:xfrm>
        </p:grpSpPr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2436" y="2947"/>
              <a:ext cx="798" cy="3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436" y="2802"/>
              <a:ext cx="798" cy="151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58"/>
            <p:cNvSpPr txBox="1">
              <a:spLocks noChangeArrowheads="1"/>
            </p:cNvSpPr>
            <p:nvPr/>
          </p:nvSpPr>
          <p:spPr bwMode="auto">
            <a:xfrm>
              <a:off x="2433" y="2831"/>
              <a:ext cx="812" cy="44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600" dirty="0">
                  <a:latin typeface="Arial" charset="0"/>
                </a:rPr>
                <a:t>MSG RAMs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 b="0" dirty="0">
                  <a:latin typeface="Arial" charset="0"/>
                </a:rPr>
                <a:t>CPU to CLA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 b="0" dirty="0">
                  <a:latin typeface="Arial" charset="0"/>
                </a:rPr>
                <a:t>CLA to CPU</a:t>
              </a:r>
            </a:p>
          </p:txBody>
        </p:sp>
        <p:sp>
          <p:nvSpPr>
            <p:cNvPr id="65" name="Line 59"/>
            <p:cNvSpPr>
              <a:spLocks noChangeShapeType="1"/>
            </p:cNvSpPr>
            <p:nvPr/>
          </p:nvSpPr>
          <p:spPr bwMode="auto">
            <a:xfrm>
              <a:off x="2436" y="3108"/>
              <a:ext cx="7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995858" y="5086217"/>
            <a:ext cx="1233804" cy="6667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latin typeface="Arial" charset="0"/>
              </a:rPr>
              <a:t>Data</a:t>
            </a:r>
            <a:endParaRPr lang="en-US" sz="1600" dirty="0">
              <a:latin typeface="Arial" charset="0"/>
            </a:endParaRPr>
          </a:p>
          <a:p>
            <a:pPr algn="ctr"/>
            <a:r>
              <a:rPr lang="en-US" sz="1600" dirty="0">
                <a:latin typeface="Arial" charset="0"/>
              </a:rPr>
              <a:t>RAM</a:t>
            </a:r>
          </a:p>
        </p:txBody>
      </p:sp>
      <p:sp>
        <p:nvSpPr>
          <p:cNvPr id="71" name="Rectangle 82"/>
          <p:cNvSpPr>
            <a:spLocks noChangeArrowheads="1"/>
          </p:cNvSpPr>
          <p:nvPr/>
        </p:nvSpPr>
        <p:spPr bwMode="auto">
          <a:xfrm>
            <a:off x="4761018" y="5340840"/>
            <a:ext cx="1902383" cy="977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83"/>
          <p:cNvSpPr>
            <a:spLocks noChangeArrowheads="1"/>
          </p:cNvSpPr>
          <p:nvPr/>
        </p:nvSpPr>
        <p:spPr bwMode="auto">
          <a:xfrm>
            <a:off x="4761018" y="5085251"/>
            <a:ext cx="3804795" cy="25400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 Box 84"/>
          <p:cNvSpPr txBox="1">
            <a:spLocks noChangeArrowheads="1"/>
          </p:cNvSpPr>
          <p:nvPr/>
        </p:nvSpPr>
        <p:spPr bwMode="auto">
          <a:xfrm>
            <a:off x="4768757" y="5393329"/>
            <a:ext cx="972276" cy="95410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600" b="0" dirty="0" err="1" smtClean="0">
                <a:latin typeface="Arial" charset="0"/>
              </a:rPr>
              <a:t>ePWM</a:t>
            </a:r>
            <a:endParaRPr lang="en-US" sz="1600" b="0" dirty="0">
              <a:latin typeface="Arial" charset="0"/>
            </a:endParaRPr>
          </a:p>
          <a:p>
            <a:pPr algn="ctr">
              <a:lnSpc>
                <a:spcPct val="50000"/>
              </a:lnSpc>
            </a:pPr>
            <a:r>
              <a:rPr lang="en-US" sz="1600" b="0" dirty="0">
                <a:latin typeface="Arial" charset="0"/>
              </a:rPr>
              <a:t>HRPWM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>
                <a:latin typeface="Arial" charset="0"/>
              </a:rPr>
              <a:t>CMPSS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>
                <a:latin typeface="Arial" charset="0"/>
              </a:rPr>
              <a:t>SDFM</a:t>
            </a:r>
            <a:endParaRPr lang="en-US" sz="1600" b="0" dirty="0">
              <a:latin typeface="Arial" charset="0"/>
            </a:endParaRPr>
          </a:p>
        </p:txBody>
      </p:sp>
      <p:sp>
        <p:nvSpPr>
          <p:cNvPr id="74" name="Line 85"/>
          <p:cNvSpPr>
            <a:spLocks noChangeShapeType="1"/>
          </p:cNvSpPr>
          <p:nvPr/>
        </p:nvSpPr>
        <p:spPr bwMode="auto">
          <a:xfrm>
            <a:off x="4761018" y="5572614"/>
            <a:ext cx="19023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" name="Line 86"/>
          <p:cNvSpPr>
            <a:spLocks noChangeShapeType="1"/>
          </p:cNvSpPr>
          <p:nvPr/>
        </p:nvSpPr>
        <p:spPr bwMode="auto">
          <a:xfrm>
            <a:off x="4761018" y="5823439"/>
            <a:ext cx="19023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" name="Line 87"/>
          <p:cNvSpPr>
            <a:spLocks noChangeShapeType="1"/>
          </p:cNvSpPr>
          <p:nvPr/>
        </p:nvSpPr>
        <p:spPr bwMode="auto">
          <a:xfrm>
            <a:off x="4764193" y="6079026"/>
            <a:ext cx="189920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7" name="Straight Connector 76"/>
          <p:cNvCxnSpPr/>
          <p:nvPr/>
        </p:nvCxnSpPr>
        <p:spPr bwMode="auto">
          <a:xfrm>
            <a:off x="5748997" y="5339251"/>
            <a:ext cx="0" cy="9794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9" name="Text Box 84"/>
          <p:cNvSpPr txBox="1">
            <a:spLocks noChangeArrowheads="1"/>
          </p:cNvSpPr>
          <p:nvPr/>
        </p:nvSpPr>
        <p:spPr bwMode="auto">
          <a:xfrm>
            <a:off x="5737376" y="5389488"/>
            <a:ext cx="849216" cy="95410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600" b="0" dirty="0" err="1" smtClean="0">
                <a:latin typeface="Arial" charset="0"/>
              </a:rPr>
              <a:t>eCAP</a:t>
            </a:r>
            <a:endParaRPr lang="en-US" sz="1600" b="0" dirty="0">
              <a:latin typeface="Arial" charset="0"/>
            </a:endParaRPr>
          </a:p>
          <a:p>
            <a:pPr algn="ctr">
              <a:lnSpc>
                <a:spcPct val="50000"/>
              </a:lnSpc>
            </a:pPr>
            <a:r>
              <a:rPr lang="en-US" sz="1600" b="0" dirty="0" err="1" smtClean="0">
                <a:latin typeface="Arial" charset="0"/>
              </a:rPr>
              <a:t>eQEP</a:t>
            </a:r>
            <a:endParaRPr lang="en-US" sz="1600" b="0" dirty="0">
              <a:latin typeface="Arial" charset="0"/>
            </a:endParaRPr>
          </a:p>
          <a:p>
            <a:pPr algn="ctr">
              <a:lnSpc>
                <a:spcPct val="50000"/>
              </a:lnSpc>
            </a:pPr>
            <a:r>
              <a:rPr lang="en-US" sz="1600" b="0" dirty="0" smtClean="0">
                <a:latin typeface="Arial" charset="0"/>
              </a:rPr>
              <a:t>DAC</a:t>
            </a:r>
            <a:endParaRPr lang="en-US" sz="1600" b="0" dirty="0">
              <a:latin typeface="Arial" charset="0"/>
            </a:endParaRPr>
          </a:p>
          <a:p>
            <a:pPr algn="ctr">
              <a:lnSpc>
                <a:spcPct val="50000"/>
              </a:lnSpc>
            </a:pPr>
            <a:r>
              <a:rPr lang="en-US" sz="1600" b="0" dirty="0" smtClean="0">
                <a:latin typeface="Arial" charset="0"/>
              </a:rPr>
              <a:t>PGA</a:t>
            </a:r>
            <a:endParaRPr lang="en-US" sz="1600" b="0" dirty="0">
              <a:latin typeface="Arial" charset="0"/>
            </a:endParaRPr>
          </a:p>
        </p:txBody>
      </p:sp>
      <p:sp>
        <p:nvSpPr>
          <p:cNvPr id="58" name="Rectangle 82"/>
          <p:cNvSpPr>
            <a:spLocks noChangeArrowheads="1"/>
          </p:cNvSpPr>
          <p:nvPr/>
        </p:nvSpPr>
        <p:spPr bwMode="auto">
          <a:xfrm>
            <a:off x="6663430" y="5340486"/>
            <a:ext cx="1902383" cy="977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84"/>
          <p:cNvSpPr txBox="1">
            <a:spLocks noChangeArrowheads="1"/>
          </p:cNvSpPr>
          <p:nvPr/>
        </p:nvSpPr>
        <p:spPr bwMode="auto">
          <a:xfrm>
            <a:off x="6671169" y="5392975"/>
            <a:ext cx="972276" cy="95410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600" b="0" dirty="0" smtClean="0">
                <a:latin typeface="Arial" charset="0"/>
              </a:rPr>
              <a:t>ADC</a:t>
            </a:r>
            <a:endParaRPr lang="en-US" sz="1600" b="0" dirty="0">
              <a:latin typeface="Arial" charset="0"/>
            </a:endParaRPr>
          </a:p>
          <a:p>
            <a:pPr algn="ctr">
              <a:lnSpc>
                <a:spcPct val="50000"/>
              </a:lnSpc>
            </a:pPr>
            <a:r>
              <a:rPr lang="en-US" sz="1600" b="0" dirty="0" smtClean="0">
                <a:latin typeface="Arial" charset="0"/>
              </a:rPr>
              <a:t>SPI</a:t>
            </a:r>
            <a:endParaRPr lang="en-US" sz="1600" b="0" dirty="0">
              <a:latin typeface="Arial" charset="0"/>
            </a:endParaRPr>
          </a:p>
          <a:p>
            <a:pPr algn="ctr">
              <a:lnSpc>
                <a:spcPct val="50000"/>
              </a:lnSpc>
            </a:pPr>
            <a:r>
              <a:rPr lang="en-US" sz="1600" b="0" dirty="0" smtClean="0">
                <a:latin typeface="Arial" charset="0"/>
              </a:rPr>
              <a:t>LIN</a:t>
            </a:r>
          </a:p>
          <a:p>
            <a:pPr algn="ctr">
              <a:lnSpc>
                <a:spcPct val="50000"/>
              </a:lnSpc>
            </a:pPr>
            <a:r>
              <a:rPr lang="en-US" sz="1600" b="0" dirty="0" smtClean="0">
                <a:latin typeface="Arial" charset="0"/>
              </a:rPr>
              <a:t>FSI</a:t>
            </a:r>
            <a:endParaRPr lang="en-US" sz="1600" b="0" dirty="0">
              <a:latin typeface="Arial" charset="0"/>
            </a:endParaRPr>
          </a:p>
        </p:txBody>
      </p:sp>
      <p:sp>
        <p:nvSpPr>
          <p:cNvPr id="66" name="Line 85"/>
          <p:cNvSpPr>
            <a:spLocks noChangeShapeType="1"/>
          </p:cNvSpPr>
          <p:nvPr/>
        </p:nvSpPr>
        <p:spPr bwMode="auto">
          <a:xfrm>
            <a:off x="6663430" y="5572260"/>
            <a:ext cx="19023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Line 86"/>
          <p:cNvSpPr>
            <a:spLocks noChangeShapeType="1"/>
          </p:cNvSpPr>
          <p:nvPr/>
        </p:nvSpPr>
        <p:spPr bwMode="auto">
          <a:xfrm>
            <a:off x="6663430" y="5823085"/>
            <a:ext cx="19023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" name="Line 87"/>
          <p:cNvSpPr>
            <a:spLocks noChangeShapeType="1"/>
          </p:cNvSpPr>
          <p:nvPr/>
        </p:nvSpPr>
        <p:spPr bwMode="auto">
          <a:xfrm>
            <a:off x="6666605" y="6078672"/>
            <a:ext cx="189920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7651409" y="5338897"/>
            <a:ext cx="0" cy="9794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1" name="Text Box 84"/>
          <p:cNvSpPr txBox="1">
            <a:spLocks noChangeArrowheads="1"/>
          </p:cNvSpPr>
          <p:nvPr/>
        </p:nvSpPr>
        <p:spPr bwMode="auto">
          <a:xfrm>
            <a:off x="7639788" y="5389134"/>
            <a:ext cx="849216" cy="95410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sz="1600" b="0" dirty="0" smtClean="0">
                <a:latin typeface="Arial" charset="0"/>
              </a:rPr>
              <a:t>GPIO</a:t>
            </a:r>
            <a:endParaRPr lang="en-US" sz="1600" b="0" dirty="0">
              <a:latin typeface="Arial" charset="0"/>
            </a:endParaRPr>
          </a:p>
          <a:p>
            <a:pPr algn="ctr">
              <a:lnSpc>
                <a:spcPct val="50000"/>
              </a:lnSpc>
            </a:pPr>
            <a:r>
              <a:rPr lang="en-US" sz="1600" b="0" dirty="0" err="1" smtClean="0">
                <a:latin typeface="Arial" charset="0"/>
              </a:rPr>
              <a:t>PMBus</a:t>
            </a:r>
            <a:endParaRPr lang="en-US" sz="1600" b="0" dirty="0">
              <a:latin typeface="Arial" charset="0"/>
            </a:endParaRPr>
          </a:p>
          <a:p>
            <a:pPr algn="ctr">
              <a:lnSpc>
                <a:spcPct val="50000"/>
              </a:lnSpc>
            </a:pPr>
            <a:r>
              <a:rPr lang="en-US" sz="1600" b="0" dirty="0" smtClean="0">
                <a:latin typeface="Arial" charset="0"/>
              </a:rPr>
              <a:t>CLB</a:t>
            </a:r>
            <a:endParaRPr lang="en-US" sz="1600" b="0" dirty="0">
              <a:latin typeface="Arial" charset="0"/>
            </a:endParaRPr>
          </a:p>
          <a:p>
            <a:pPr algn="ctr">
              <a:lnSpc>
                <a:spcPct val="50000"/>
              </a:lnSpc>
            </a:pPr>
            <a:endParaRPr lang="en-US" sz="1600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 Tasks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462665" y="3717391"/>
            <a:ext cx="8297285" cy="311080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Task</a:t>
            </a:r>
            <a:r>
              <a:rPr lang="en-US" sz="2400" dirty="0"/>
              <a:t> is similar to an interrupt service </a:t>
            </a:r>
            <a:r>
              <a:rPr lang="en-US" sz="2400" dirty="0" smtClean="0"/>
              <a:t>routine</a:t>
            </a:r>
            <a:endParaRPr lang="en-US" sz="2400" dirty="0"/>
          </a:p>
          <a:p>
            <a:r>
              <a:rPr lang="en-US" sz="2400" dirty="0"/>
              <a:t>CLA supports 8 </a:t>
            </a:r>
            <a:r>
              <a:rPr lang="en-US" sz="2400" dirty="0" smtClean="0"/>
              <a:t>tasks </a:t>
            </a:r>
            <a:r>
              <a:rPr lang="en-US" sz="2400" dirty="0"/>
              <a:t>(Task1-8)</a:t>
            </a:r>
          </a:p>
          <a:p>
            <a:r>
              <a:rPr lang="en-US" sz="2400" dirty="0"/>
              <a:t>A task is started by a </a:t>
            </a:r>
            <a:r>
              <a:rPr lang="en-US" sz="2400" i="1" dirty="0"/>
              <a:t>peripheral interrupt trigger</a:t>
            </a:r>
          </a:p>
          <a:p>
            <a:pPr marL="795338" lvl="1" indent="-225425"/>
            <a:r>
              <a:rPr lang="en-US" sz="2000" dirty="0"/>
              <a:t>Triggers are enabled in the </a:t>
            </a:r>
            <a:r>
              <a:rPr lang="en-US" sz="2000" dirty="0" smtClean="0"/>
              <a:t>CLA1TASKSRCSELx </a:t>
            </a:r>
            <a:r>
              <a:rPr lang="en-US" sz="2000" dirty="0"/>
              <a:t>register</a:t>
            </a:r>
          </a:p>
          <a:p>
            <a:r>
              <a:rPr lang="en-US" sz="2400" dirty="0"/>
              <a:t>When a trigger occurs the CLA begins execution at the associated task vector entry (MVECT1-8) </a:t>
            </a:r>
          </a:p>
          <a:p>
            <a:r>
              <a:rPr lang="en-US" sz="2400" dirty="0"/>
              <a:t>Once a task begins it runs to completion (no nesting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Capable of running </a:t>
            </a:r>
            <a:r>
              <a:rPr lang="en-US" sz="2400" dirty="0"/>
              <a:t>a continuous </a:t>
            </a:r>
            <a:r>
              <a:rPr lang="en-US" sz="2400" dirty="0" smtClean="0"/>
              <a:t>background task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370338" y="561863"/>
            <a:ext cx="8349800" cy="3077301"/>
            <a:chOff x="370338" y="241385"/>
            <a:chExt cx="8349800" cy="3077301"/>
          </a:xfrm>
        </p:grpSpPr>
        <p:sp>
          <p:nvSpPr>
            <p:cNvPr id="362513" name="AutoShape 17"/>
            <p:cNvSpPr>
              <a:spLocks noChangeArrowheads="1"/>
            </p:cNvSpPr>
            <p:nvPr/>
          </p:nvSpPr>
          <p:spPr bwMode="auto">
            <a:xfrm>
              <a:off x="2144713" y="1463675"/>
              <a:ext cx="1236662" cy="1076325"/>
            </a:xfrm>
            <a:prstGeom prst="rightArrow">
              <a:avLst>
                <a:gd name="adj1" fmla="val 50000"/>
                <a:gd name="adj2" fmla="val 28724"/>
              </a:avLst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2514" name="AutoShape 18"/>
            <p:cNvSpPr>
              <a:spLocks noChangeArrowheads="1"/>
            </p:cNvSpPr>
            <p:nvPr/>
          </p:nvSpPr>
          <p:spPr bwMode="auto">
            <a:xfrm>
              <a:off x="5829300" y="1463675"/>
              <a:ext cx="1236663" cy="1076325"/>
            </a:xfrm>
            <a:prstGeom prst="rightArrow">
              <a:avLst>
                <a:gd name="adj1" fmla="val 50000"/>
                <a:gd name="adj2" fmla="val 28724"/>
              </a:avLst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2519" name="Text Box 23"/>
            <p:cNvSpPr txBox="1">
              <a:spLocks noChangeArrowheads="1"/>
            </p:cNvSpPr>
            <p:nvPr/>
          </p:nvSpPr>
          <p:spPr bwMode="auto">
            <a:xfrm>
              <a:off x="2124075" y="1919288"/>
              <a:ext cx="1239838" cy="19843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25000"/>
                </a:spcBef>
              </a:pPr>
              <a:r>
                <a:rPr lang="en-US" sz="1400" b="0" dirty="0">
                  <a:latin typeface="Arial" charset="0"/>
                </a:rPr>
                <a:t>MPERINT1-8</a:t>
              </a:r>
            </a:p>
          </p:txBody>
        </p: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5849938" y="1825625"/>
              <a:ext cx="1169987" cy="420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60000"/>
                </a:lnSpc>
                <a:spcBef>
                  <a:spcPct val="35000"/>
                </a:spcBef>
              </a:pPr>
              <a:r>
                <a:rPr lang="en-US" sz="1400" b="0" dirty="0">
                  <a:latin typeface="Arial" charset="0"/>
                </a:rPr>
                <a:t>CLA_INT1-8</a:t>
              </a:r>
            </a:p>
            <a:p>
              <a:pPr algn="ctr">
                <a:lnSpc>
                  <a:spcPct val="60000"/>
                </a:lnSpc>
                <a:spcBef>
                  <a:spcPct val="35000"/>
                </a:spcBef>
              </a:pPr>
              <a:r>
                <a:rPr lang="en-US" sz="1400" b="0" dirty="0">
                  <a:latin typeface="Arial" charset="0"/>
                </a:rPr>
                <a:t>LVF, LUF</a:t>
              </a:r>
            </a:p>
          </p:txBody>
        </p:sp>
        <p:sp>
          <p:nvSpPr>
            <p:cNvPr id="362522" name="Rectangle 26"/>
            <p:cNvSpPr>
              <a:spLocks noChangeArrowheads="1"/>
            </p:cNvSpPr>
            <p:nvPr/>
          </p:nvSpPr>
          <p:spPr bwMode="auto">
            <a:xfrm>
              <a:off x="7075488" y="1444625"/>
              <a:ext cx="476250" cy="111442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</a:rPr>
                <a:t>PIE</a:t>
              </a:r>
            </a:p>
          </p:txBody>
        </p:sp>
        <p:sp>
          <p:nvSpPr>
            <p:cNvPr id="362523" name="Rectangle 27"/>
            <p:cNvSpPr>
              <a:spLocks noChangeArrowheads="1"/>
            </p:cNvSpPr>
            <p:nvPr/>
          </p:nvSpPr>
          <p:spPr bwMode="auto">
            <a:xfrm>
              <a:off x="8128000" y="1444625"/>
              <a:ext cx="592138" cy="1114425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</a:rPr>
                <a:t>C28x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CPU</a:t>
              </a:r>
            </a:p>
          </p:txBody>
        </p:sp>
        <p:sp>
          <p:nvSpPr>
            <p:cNvPr id="362524" name="Line 28"/>
            <p:cNvSpPr>
              <a:spLocks noChangeShapeType="1"/>
            </p:cNvSpPr>
            <p:nvPr/>
          </p:nvSpPr>
          <p:spPr bwMode="auto">
            <a:xfrm>
              <a:off x="7546975" y="2001838"/>
              <a:ext cx="581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525" name="Text Box 29"/>
            <p:cNvSpPr txBox="1">
              <a:spLocks noChangeArrowheads="1"/>
            </p:cNvSpPr>
            <p:nvPr/>
          </p:nvSpPr>
          <p:spPr bwMode="auto">
            <a:xfrm>
              <a:off x="7497763" y="1749425"/>
              <a:ext cx="666750" cy="53816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Arial" charset="0"/>
                </a:rPr>
                <a:t>INT11</a:t>
              </a:r>
            </a:p>
            <a:p>
              <a:r>
                <a:rPr lang="en-US" sz="1400" b="0" dirty="0">
                  <a:latin typeface="Arial" charset="0"/>
                </a:rPr>
                <a:t>INT12</a:t>
              </a:r>
            </a:p>
          </p:txBody>
        </p:sp>
        <p:sp>
          <p:nvSpPr>
            <p:cNvPr id="362526" name="Rectangle 30"/>
            <p:cNvSpPr>
              <a:spLocks noChangeArrowheads="1"/>
            </p:cNvSpPr>
            <p:nvPr/>
          </p:nvSpPr>
          <p:spPr bwMode="auto">
            <a:xfrm>
              <a:off x="3390900" y="1250950"/>
              <a:ext cx="2487613" cy="1460500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latin typeface="Arial" charset="0"/>
                </a:rPr>
                <a:t>CLA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Control &amp; Execution</a:t>
              </a:r>
            </a:p>
            <a:p>
              <a:pPr algn="ctr">
                <a:lnSpc>
                  <a:spcPct val="25000"/>
                </a:lnSpc>
              </a:pPr>
              <a:r>
                <a:rPr lang="en-US" sz="1600" dirty="0">
                  <a:latin typeface="Arial" charset="0"/>
                </a:rPr>
                <a:t>Registers</a:t>
              </a:r>
            </a:p>
          </p:txBody>
        </p:sp>
        <p:sp>
          <p:nvSpPr>
            <p:cNvPr id="21" name="Text Box 162"/>
            <p:cNvSpPr txBox="1">
              <a:spLocks noChangeArrowheads="1"/>
            </p:cNvSpPr>
            <p:nvPr/>
          </p:nvSpPr>
          <p:spPr bwMode="auto">
            <a:xfrm>
              <a:off x="370338" y="241385"/>
              <a:ext cx="1906587" cy="46355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65000"/>
                </a:lnSpc>
                <a:spcBef>
                  <a:spcPct val="35000"/>
                </a:spcBef>
              </a:pPr>
              <a:r>
                <a:rPr lang="en-US" sz="1600" dirty="0">
                  <a:latin typeface="Arial" charset="0"/>
                </a:rPr>
                <a:t>Task Triggers</a:t>
              </a:r>
            </a:p>
            <a:p>
              <a:pPr algn="ctr">
                <a:lnSpc>
                  <a:spcPct val="65000"/>
                </a:lnSpc>
                <a:spcBef>
                  <a:spcPct val="35000"/>
                </a:spcBef>
              </a:pPr>
              <a:r>
                <a:rPr lang="en-US" sz="1400" b="0" i="1" dirty="0">
                  <a:latin typeface="Arial" charset="0"/>
                </a:rPr>
                <a:t>(Peripheral Interrupts)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09637" y="701198"/>
              <a:ext cx="1666875" cy="2617488"/>
              <a:chOff x="-1841635" y="1135528"/>
              <a:chExt cx="1666875" cy="2617488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-1812897" y="1135528"/>
                <a:ext cx="1606163" cy="26174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24" name="Rectangle 166"/>
              <p:cNvSpPr>
                <a:spLocks noChangeArrowheads="1"/>
              </p:cNvSpPr>
              <p:nvPr/>
            </p:nvSpPr>
            <p:spPr bwMode="auto">
              <a:xfrm>
                <a:off x="-1757513" y="3116020"/>
                <a:ext cx="1501775" cy="255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Rectangle 166"/>
              <p:cNvSpPr>
                <a:spLocks noChangeArrowheads="1"/>
              </p:cNvSpPr>
              <p:nvPr/>
            </p:nvSpPr>
            <p:spPr bwMode="auto">
              <a:xfrm>
                <a:off x="-1757513" y="2796860"/>
                <a:ext cx="1501775" cy="255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6" name="Rectangle 166"/>
              <p:cNvSpPr>
                <a:spLocks noChangeArrowheads="1"/>
              </p:cNvSpPr>
              <p:nvPr/>
            </p:nvSpPr>
            <p:spPr bwMode="auto">
              <a:xfrm>
                <a:off x="-1757513" y="2151478"/>
                <a:ext cx="1501775" cy="255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" name="Rectangle 166"/>
              <p:cNvSpPr>
                <a:spLocks noChangeArrowheads="1"/>
              </p:cNvSpPr>
              <p:nvPr/>
            </p:nvSpPr>
            <p:spPr bwMode="auto">
              <a:xfrm>
                <a:off x="-1757513" y="1832318"/>
                <a:ext cx="1501775" cy="255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" name="Rectangle 166"/>
              <p:cNvSpPr>
                <a:spLocks noChangeArrowheads="1"/>
              </p:cNvSpPr>
              <p:nvPr/>
            </p:nvSpPr>
            <p:spPr bwMode="auto">
              <a:xfrm>
                <a:off x="-1757513" y="1190463"/>
                <a:ext cx="1501775" cy="255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9" name="Rectangle 166"/>
              <p:cNvSpPr>
                <a:spLocks noChangeArrowheads="1"/>
              </p:cNvSpPr>
              <p:nvPr/>
            </p:nvSpPr>
            <p:spPr bwMode="auto">
              <a:xfrm>
                <a:off x="-1757513" y="1511826"/>
                <a:ext cx="1501775" cy="255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0" name="Rectangle 166"/>
              <p:cNvSpPr>
                <a:spLocks noChangeArrowheads="1"/>
              </p:cNvSpPr>
              <p:nvPr/>
            </p:nvSpPr>
            <p:spPr bwMode="auto">
              <a:xfrm>
                <a:off x="-1757513" y="2474169"/>
                <a:ext cx="1501775" cy="255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1" name="Rectangle 166"/>
              <p:cNvSpPr>
                <a:spLocks noChangeArrowheads="1"/>
              </p:cNvSpPr>
              <p:nvPr/>
            </p:nvSpPr>
            <p:spPr bwMode="auto">
              <a:xfrm>
                <a:off x="-1757513" y="3435180"/>
                <a:ext cx="1501775" cy="255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32" name="Text Box 167"/>
              <p:cNvSpPr txBox="1">
                <a:spLocks noChangeArrowheads="1"/>
              </p:cNvSpPr>
              <p:nvPr/>
            </p:nvSpPr>
            <p:spPr bwMode="auto">
              <a:xfrm>
                <a:off x="-1841635" y="1135528"/>
                <a:ext cx="1666875" cy="26007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0" dirty="0" smtClean="0">
                    <a:latin typeface="Arial" charset="0"/>
                  </a:rPr>
                  <a:t>Task1 Trigger</a:t>
                </a:r>
              </a:p>
              <a:p>
                <a:pPr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0" dirty="0" smtClean="0">
                    <a:latin typeface="Arial" charset="0"/>
                  </a:rPr>
                  <a:t>Task2 Trigger</a:t>
                </a:r>
              </a:p>
              <a:p>
                <a:pPr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0" dirty="0" smtClean="0">
                    <a:latin typeface="Arial" charset="0"/>
                  </a:rPr>
                  <a:t>Task3 Trigger</a:t>
                </a:r>
              </a:p>
              <a:p>
                <a:pPr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0" dirty="0" smtClean="0">
                    <a:latin typeface="Arial" charset="0"/>
                  </a:rPr>
                  <a:t>Task4 Trigger</a:t>
                </a:r>
              </a:p>
              <a:p>
                <a:pPr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0" dirty="0" smtClean="0">
                    <a:latin typeface="Arial" charset="0"/>
                  </a:rPr>
                  <a:t>Task5 Trigger</a:t>
                </a:r>
              </a:p>
              <a:p>
                <a:pPr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0" dirty="0" smtClean="0">
                    <a:latin typeface="Arial" charset="0"/>
                  </a:rPr>
                  <a:t>Task6 Trigger</a:t>
                </a:r>
              </a:p>
              <a:p>
                <a:pPr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0" dirty="0" smtClean="0">
                    <a:latin typeface="Arial" charset="0"/>
                  </a:rPr>
                  <a:t>Task7 Trigger</a:t>
                </a:r>
              </a:p>
              <a:p>
                <a:pPr algn="ctr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1600" b="0" dirty="0" smtClean="0">
                    <a:latin typeface="Arial" charset="0"/>
                  </a:rPr>
                  <a:t>Task8 Trigger</a:t>
                </a:r>
                <a:endParaRPr lang="en-US" sz="1600" b="0" dirty="0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 Memory and Register Access</a:t>
            </a:r>
          </a:p>
        </p:txBody>
      </p:sp>
      <p:sp>
        <p:nvSpPr>
          <p:cNvPr id="419870" name="AutoShape 30"/>
          <p:cNvSpPr>
            <a:spLocks/>
          </p:cNvSpPr>
          <p:nvPr/>
        </p:nvSpPr>
        <p:spPr bwMode="auto">
          <a:xfrm rot="-5400000">
            <a:off x="6744389" y="2727283"/>
            <a:ext cx="346075" cy="3801620"/>
          </a:xfrm>
          <a:prstGeom prst="leftBrace">
            <a:avLst>
              <a:gd name="adj1" fmla="val 3054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1" name="AutoShape 31"/>
          <p:cNvSpPr>
            <a:spLocks/>
          </p:cNvSpPr>
          <p:nvPr/>
        </p:nvSpPr>
        <p:spPr bwMode="auto">
          <a:xfrm rot="5400000" flipV="1">
            <a:off x="857771" y="2019211"/>
            <a:ext cx="346075" cy="1223645"/>
          </a:xfrm>
          <a:prstGeom prst="leftBrace">
            <a:avLst>
              <a:gd name="adj1" fmla="val 2442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2" name="AutoShape 32"/>
          <p:cNvSpPr>
            <a:spLocks/>
          </p:cNvSpPr>
          <p:nvPr/>
        </p:nvSpPr>
        <p:spPr bwMode="auto">
          <a:xfrm rot="5400000" flipV="1">
            <a:off x="3885000" y="2244421"/>
            <a:ext cx="346075" cy="1233224"/>
          </a:xfrm>
          <a:prstGeom prst="leftBrace">
            <a:avLst>
              <a:gd name="adj1" fmla="val 3054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73" name="Line 33"/>
          <p:cNvSpPr>
            <a:spLocks noChangeShapeType="1"/>
          </p:cNvSpPr>
          <p:nvPr/>
        </p:nvSpPr>
        <p:spPr bwMode="auto">
          <a:xfrm flipV="1">
            <a:off x="1030808" y="2273472"/>
            <a:ext cx="748512" cy="1845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874" name="Line 34"/>
          <p:cNvSpPr>
            <a:spLocks noChangeShapeType="1"/>
          </p:cNvSpPr>
          <p:nvPr/>
        </p:nvSpPr>
        <p:spPr bwMode="auto">
          <a:xfrm flipV="1">
            <a:off x="4058037" y="1809123"/>
            <a:ext cx="1288355" cy="8788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875" name="Line 35"/>
          <p:cNvSpPr>
            <a:spLocks noChangeShapeType="1"/>
          </p:cNvSpPr>
          <p:nvPr/>
        </p:nvSpPr>
        <p:spPr bwMode="auto">
          <a:xfrm flipH="1">
            <a:off x="2038464" y="4339841"/>
            <a:ext cx="507565" cy="2307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876" name="Line 36"/>
          <p:cNvSpPr>
            <a:spLocks noChangeShapeType="1"/>
          </p:cNvSpPr>
          <p:nvPr/>
        </p:nvSpPr>
        <p:spPr bwMode="auto">
          <a:xfrm flipH="1">
            <a:off x="6709868" y="4801131"/>
            <a:ext cx="212040" cy="3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9877" name="Group 37"/>
          <p:cNvGrpSpPr>
            <a:grpSpLocks/>
          </p:cNvGrpSpPr>
          <p:nvPr/>
        </p:nvGrpSpPr>
        <p:grpSpPr bwMode="auto">
          <a:xfrm>
            <a:off x="117475" y="1028871"/>
            <a:ext cx="4300538" cy="1244600"/>
            <a:chOff x="244" y="602"/>
            <a:chExt cx="2709" cy="784"/>
          </a:xfrm>
        </p:grpSpPr>
        <p:sp>
          <p:nvSpPr>
            <p:cNvPr id="419878" name="Rectangle 38"/>
            <p:cNvSpPr>
              <a:spLocks noChangeArrowheads="1"/>
            </p:cNvSpPr>
            <p:nvPr/>
          </p:nvSpPr>
          <p:spPr bwMode="auto">
            <a:xfrm>
              <a:off x="244" y="801"/>
              <a:ext cx="2709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Ctr="1">
              <a:spAutoFit/>
            </a:bodyPr>
            <a:lstStyle/>
            <a:p>
              <a:pPr marL="415925" lvl="1" indent="-301625"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1800">
                  <a:latin typeface="Arial" charset="0"/>
                </a:rPr>
                <a:t>Contains CLA program code</a:t>
              </a:r>
            </a:p>
            <a:p>
              <a:pPr marL="415925" lvl="1" indent="-301625"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1800">
                  <a:latin typeface="Arial" charset="0"/>
                </a:rPr>
                <a:t>Mapped to the CPU at reset</a:t>
              </a:r>
            </a:p>
            <a:p>
              <a:pPr marL="415925" lvl="1" indent="-301625"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1800">
                  <a:latin typeface="Arial" charset="0"/>
                </a:rPr>
                <a:t>Initialized by the CPU</a:t>
              </a:r>
            </a:p>
          </p:txBody>
        </p:sp>
        <p:sp>
          <p:nvSpPr>
            <p:cNvPr id="419879" name="Text Box 39"/>
            <p:cNvSpPr txBox="1">
              <a:spLocks noChangeArrowheads="1"/>
            </p:cNvSpPr>
            <p:nvPr/>
          </p:nvSpPr>
          <p:spPr bwMode="auto">
            <a:xfrm>
              <a:off x="494" y="602"/>
              <a:ext cx="1805" cy="221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lang="en-US" sz="2000">
                  <a:solidFill>
                    <a:schemeClr val="tx2"/>
                  </a:solidFill>
                  <a:latin typeface="Arial" charset="0"/>
                </a:rPr>
                <a:t>CLA Program Memory</a:t>
              </a:r>
              <a:endParaRPr lang="en-US" sz="2000">
                <a:latin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148263" y="1028871"/>
            <a:ext cx="3571875" cy="1406526"/>
            <a:chOff x="5148263" y="847725"/>
            <a:chExt cx="3571875" cy="1406526"/>
          </a:xfrm>
        </p:grpSpPr>
        <p:sp>
          <p:nvSpPr>
            <p:cNvPr id="419881" name="Rectangle 41"/>
            <p:cNvSpPr>
              <a:spLocks noChangeArrowheads="1"/>
            </p:cNvSpPr>
            <p:nvPr/>
          </p:nvSpPr>
          <p:spPr bwMode="auto">
            <a:xfrm>
              <a:off x="5148263" y="1160463"/>
              <a:ext cx="3571875" cy="1093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Ctr="1">
              <a:spAutoFit/>
            </a:bodyPr>
            <a:lstStyle/>
            <a:p>
              <a:pPr marL="419100" lvl="1" indent="-304800"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1800" dirty="0">
                  <a:latin typeface="Arial" charset="0"/>
                </a:rPr>
                <a:t>Used to pass data between the CPU and CLA</a:t>
              </a:r>
            </a:p>
            <a:p>
              <a:pPr marL="419100" lvl="1" indent="-304800"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1800" dirty="0">
                  <a:latin typeface="Arial" charset="0"/>
                </a:rPr>
                <a:t>Always mapped to both the CPU and CLA</a:t>
              </a:r>
              <a:endParaRPr lang="en-US" sz="1200" dirty="0">
                <a:latin typeface="Arial" charset="0"/>
              </a:endParaRPr>
            </a:p>
          </p:txBody>
        </p:sp>
        <p:sp>
          <p:nvSpPr>
            <p:cNvPr id="419882" name="Text Box 42"/>
            <p:cNvSpPr txBox="1">
              <a:spLocks noChangeArrowheads="1"/>
            </p:cNvSpPr>
            <p:nvPr/>
          </p:nvSpPr>
          <p:spPr bwMode="auto">
            <a:xfrm>
              <a:off x="5289285" y="847725"/>
              <a:ext cx="2047875" cy="35083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lang="en-US" sz="2000" dirty="0">
                  <a:solidFill>
                    <a:schemeClr val="tx2"/>
                  </a:solidFill>
                  <a:latin typeface="Arial" charset="0"/>
                </a:rPr>
                <a:t>Message RAMs</a:t>
              </a:r>
              <a:endParaRPr lang="en-US" sz="2000" dirty="0">
                <a:latin typeface="Arial" charset="0"/>
              </a:endParaRPr>
            </a:p>
          </p:txBody>
        </p:sp>
      </p:grpSp>
      <p:grpSp>
        <p:nvGrpSpPr>
          <p:cNvPr id="419883" name="Group 43"/>
          <p:cNvGrpSpPr>
            <a:grpSpLocks/>
          </p:cNvGrpSpPr>
          <p:nvPr/>
        </p:nvGrpSpPr>
        <p:grpSpPr bwMode="auto">
          <a:xfrm>
            <a:off x="117475" y="4570584"/>
            <a:ext cx="4608513" cy="1463675"/>
            <a:chOff x="74" y="3094"/>
            <a:chExt cx="2903" cy="922"/>
          </a:xfrm>
        </p:grpSpPr>
        <p:sp>
          <p:nvSpPr>
            <p:cNvPr id="419884" name="Rectangle 44"/>
            <p:cNvSpPr>
              <a:spLocks noChangeArrowheads="1"/>
            </p:cNvSpPr>
            <p:nvPr/>
          </p:nvSpPr>
          <p:spPr bwMode="auto">
            <a:xfrm>
              <a:off x="74" y="3284"/>
              <a:ext cx="2903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Ctr="1">
              <a:spAutoFit/>
            </a:bodyPr>
            <a:lstStyle/>
            <a:p>
              <a:pPr marL="419100" lvl="1" indent="-304800"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1800" dirty="0">
                  <a:latin typeface="Arial" charset="0"/>
                </a:rPr>
                <a:t>Contains variables and coefficients used by the CLA program code</a:t>
              </a:r>
            </a:p>
            <a:p>
              <a:pPr marL="419100" lvl="1" indent="-304800"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1800" dirty="0">
                  <a:latin typeface="Arial" charset="0"/>
                </a:rPr>
                <a:t>Mapped to the CPU at reset</a:t>
              </a:r>
            </a:p>
            <a:p>
              <a:pPr marL="419100" lvl="1" indent="-304800"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w"/>
              </a:pPr>
              <a:r>
                <a:rPr lang="en-US" sz="1800" dirty="0">
                  <a:latin typeface="Arial" charset="0"/>
                </a:rPr>
                <a:t>Initialized by CPU</a:t>
              </a:r>
            </a:p>
          </p:txBody>
        </p:sp>
        <p:sp>
          <p:nvSpPr>
            <p:cNvPr id="419885" name="Text Box 45"/>
            <p:cNvSpPr txBox="1">
              <a:spLocks noChangeArrowheads="1"/>
            </p:cNvSpPr>
            <p:nvPr/>
          </p:nvSpPr>
          <p:spPr bwMode="auto">
            <a:xfrm>
              <a:off x="201" y="3094"/>
              <a:ext cx="1494" cy="221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spcBef>
                  <a:spcPct val="25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lang="en-US" sz="2000" dirty="0">
                  <a:solidFill>
                    <a:schemeClr val="tx2"/>
                  </a:solidFill>
                  <a:latin typeface="Arial" charset="0"/>
                </a:rPr>
                <a:t>CLA Data Memory</a:t>
              </a:r>
              <a:endParaRPr lang="en-US" sz="2000" dirty="0">
                <a:latin typeface="Arial" charset="0"/>
              </a:endParaRPr>
            </a:p>
          </p:txBody>
        </p:sp>
      </p:grpSp>
      <p:sp>
        <p:nvSpPr>
          <p:cNvPr id="419888" name="Text Box 48"/>
          <p:cNvSpPr txBox="1">
            <a:spLocks noChangeArrowheads="1"/>
          </p:cNvSpPr>
          <p:nvPr/>
        </p:nvSpPr>
        <p:spPr bwMode="auto">
          <a:xfrm>
            <a:off x="5071124" y="5120206"/>
            <a:ext cx="3494996" cy="35394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000" dirty="0">
                <a:solidFill>
                  <a:schemeClr val="tx2"/>
                </a:solidFill>
                <a:latin typeface="Arial" charset="0"/>
              </a:rPr>
              <a:t>Peripheral </a:t>
            </a:r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Register </a:t>
            </a:r>
            <a:r>
              <a:rPr lang="en-US" sz="2000" dirty="0">
                <a:solidFill>
                  <a:schemeClr val="tx2"/>
                </a:solidFill>
                <a:latin typeface="Arial" charset="0"/>
              </a:rPr>
              <a:t>Access</a:t>
            </a:r>
            <a:endParaRPr lang="en-US" sz="2000" dirty="0">
              <a:latin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98161" y="2840209"/>
            <a:ext cx="1470274" cy="1219067"/>
            <a:chOff x="731500" y="2659063"/>
            <a:chExt cx="1470274" cy="1219067"/>
          </a:xfrm>
        </p:grpSpPr>
        <p:sp>
          <p:nvSpPr>
            <p:cNvPr id="419864" name="Text Box 24"/>
            <p:cNvSpPr txBox="1">
              <a:spLocks noChangeArrowheads="1"/>
            </p:cNvSpPr>
            <p:nvPr/>
          </p:nvSpPr>
          <p:spPr bwMode="auto">
            <a:xfrm>
              <a:off x="731500" y="2659063"/>
              <a:ext cx="1470274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tx2"/>
                  </a:solidFill>
                  <a:latin typeface="Arial" charset="0"/>
                </a:rPr>
                <a:t>LS0 – LS7 RAM</a:t>
              </a:r>
              <a:endParaRPr lang="en-US" sz="1400" b="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419907" name="Rectangle 67"/>
            <p:cNvSpPr>
              <a:spLocks noChangeArrowheads="1"/>
            </p:cNvSpPr>
            <p:nvPr/>
          </p:nvSpPr>
          <p:spPr bwMode="auto">
            <a:xfrm>
              <a:off x="846715" y="2933700"/>
              <a:ext cx="1233804" cy="666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</a:rPr>
                <a:t>Program</a:t>
              </a:r>
            </a:p>
            <a:p>
              <a:pPr algn="ctr"/>
              <a:r>
                <a:rPr lang="en-US" sz="1600" dirty="0">
                  <a:latin typeface="Arial" charset="0"/>
                </a:rPr>
                <a:t>RAM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927956" y="3613442"/>
              <a:ext cx="1090363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tx2"/>
                  </a:solidFill>
                  <a:latin typeface="Arial" charset="0"/>
                </a:rPr>
                <a:t>(2Kw each)</a:t>
              </a:r>
              <a:endParaRPr lang="en-US" sz="1400" b="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419850" y="3114846"/>
            <a:ext cx="1289050" cy="1010890"/>
            <a:chOff x="5818189" y="2933700"/>
            <a:chExt cx="1289050" cy="1010890"/>
          </a:xfrm>
        </p:grpSpPr>
        <p:grpSp>
          <p:nvGrpSpPr>
            <p:cNvPr id="419895" name="Group 55"/>
            <p:cNvGrpSpPr>
              <a:grpSpLocks/>
            </p:cNvGrpSpPr>
            <p:nvPr/>
          </p:nvGrpSpPr>
          <p:grpSpPr bwMode="auto">
            <a:xfrm>
              <a:off x="5818189" y="2933700"/>
              <a:ext cx="1289050" cy="749300"/>
              <a:chOff x="2433" y="2802"/>
              <a:chExt cx="812" cy="472"/>
            </a:xfrm>
          </p:grpSpPr>
          <p:sp>
            <p:nvSpPr>
              <p:cNvPr id="419896" name="Rectangle 56"/>
              <p:cNvSpPr>
                <a:spLocks noChangeArrowheads="1"/>
              </p:cNvSpPr>
              <p:nvPr/>
            </p:nvSpPr>
            <p:spPr bwMode="auto">
              <a:xfrm>
                <a:off x="2436" y="2947"/>
                <a:ext cx="798" cy="3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897" name="Rectangle 57"/>
              <p:cNvSpPr>
                <a:spLocks noChangeArrowheads="1"/>
              </p:cNvSpPr>
              <p:nvPr/>
            </p:nvSpPr>
            <p:spPr bwMode="auto">
              <a:xfrm>
                <a:off x="2436" y="2802"/>
                <a:ext cx="798" cy="151"/>
              </a:xfrm>
              <a:prstGeom prst="rect">
                <a:avLst/>
              </a:prstGeom>
              <a:solidFill>
                <a:schemeClr val="accent2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898" name="Text Box 58"/>
              <p:cNvSpPr txBox="1">
                <a:spLocks noChangeArrowheads="1"/>
              </p:cNvSpPr>
              <p:nvPr/>
            </p:nvSpPr>
            <p:spPr bwMode="auto">
              <a:xfrm>
                <a:off x="2433" y="2831"/>
                <a:ext cx="812" cy="44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50000"/>
                  </a:lnSpc>
                </a:pPr>
                <a:r>
                  <a:rPr lang="en-US" sz="1600" dirty="0">
                    <a:latin typeface="Arial" charset="0"/>
                  </a:rPr>
                  <a:t>MSG RAMs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sz="1600" b="0" dirty="0">
                    <a:latin typeface="Arial" charset="0"/>
                  </a:rPr>
                  <a:t>CPU to CLA</a:t>
                </a:r>
              </a:p>
              <a:p>
                <a:pPr algn="ctr">
                  <a:lnSpc>
                    <a:spcPct val="50000"/>
                  </a:lnSpc>
                </a:pPr>
                <a:r>
                  <a:rPr lang="en-US" sz="1600" b="0" dirty="0">
                    <a:latin typeface="Arial" charset="0"/>
                  </a:rPr>
                  <a:t>CLA to CPU</a:t>
                </a:r>
              </a:p>
            </p:txBody>
          </p:sp>
          <p:sp>
            <p:nvSpPr>
              <p:cNvPr id="419899" name="Line 59"/>
              <p:cNvSpPr>
                <a:spLocks noChangeShapeType="1"/>
              </p:cNvSpPr>
              <p:nvPr/>
            </p:nvSpPr>
            <p:spPr bwMode="auto">
              <a:xfrm>
                <a:off x="2436" y="3108"/>
                <a:ext cx="7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Text Box 24"/>
            <p:cNvSpPr txBox="1">
              <a:spLocks noChangeArrowheads="1"/>
            </p:cNvSpPr>
            <p:nvPr/>
          </p:nvSpPr>
          <p:spPr bwMode="auto">
            <a:xfrm>
              <a:off x="5859913" y="3679902"/>
              <a:ext cx="1208985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tx2"/>
                  </a:solidFill>
                  <a:latin typeface="Arial" charset="0"/>
                </a:rPr>
                <a:t>(128w/128w)</a:t>
              </a:r>
              <a:endParaRPr lang="en-US" sz="1400" b="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795956" y="2842046"/>
            <a:ext cx="1470274" cy="1219067"/>
            <a:chOff x="2955390" y="2660900"/>
            <a:chExt cx="1470274" cy="1219067"/>
          </a:xfrm>
        </p:grpSpPr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2955390" y="2660900"/>
              <a:ext cx="1470274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tx2"/>
                  </a:solidFill>
                  <a:latin typeface="Arial" charset="0"/>
                </a:rPr>
                <a:t>LS0 – LS7 RAM</a:t>
              </a:r>
              <a:endParaRPr lang="en-US" sz="1400" b="0" dirty="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56" name="Rectangle 67"/>
            <p:cNvSpPr>
              <a:spLocks noChangeArrowheads="1"/>
            </p:cNvSpPr>
            <p:nvPr/>
          </p:nvSpPr>
          <p:spPr bwMode="auto">
            <a:xfrm>
              <a:off x="3070605" y="2935537"/>
              <a:ext cx="1233804" cy="666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latin typeface="Arial" charset="0"/>
                </a:rPr>
                <a:t>Data</a:t>
              </a:r>
              <a:endParaRPr lang="en-US" sz="1600" dirty="0">
                <a:latin typeface="Arial" charset="0"/>
              </a:endParaRPr>
            </a:p>
            <a:p>
              <a:pPr algn="ctr"/>
              <a:r>
                <a:rPr lang="en-US" sz="1600" dirty="0">
                  <a:latin typeface="Arial" charset="0"/>
                </a:rPr>
                <a:t>RAM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3145663" y="3615279"/>
              <a:ext cx="1090363" cy="264688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tx2"/>
                  </a:solidFill>
                  <a:latin typeface="Arial" charset="0"/>
                </a:rPr>
                <a:t>(2Kw each)</a:t>
              </a:r>
              <a:endParaRPr lang="en-US" sz="1400" b="0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  <p:sp>
        <p:nvSpPr>
          <p:cNvPr id="59" name="AutoShape 31"/>
          <p:cNvSpPr>
            <a:spLocks/>
          </p:cNvSpPr>
          <p:nvPr/>
        </p:nvSpPr>
        <p:spPr bwMode="auto">
          <a:xfrm rot="16200000">
            <a:off x="2372993" y="3559128"/>
            <a:ext cx="346075" cy="1215349"/>
          </a:xfrm>
          <a:prstGeom prst="leftBrace">
            <a:avLst>
              <a:gd name="adj1" fmla="val 2442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47"/>
          <p:cNvSpPr>
            <a:spLocks noChangeArrowheads="1"/>
          </p:cNvSpPr>
          <p:nvPr/>
        </p:nvSpPr>
        <p:spPr bwMode="auto">
          <a:xfrm>
            <a:off x="4802290" y="5427446"/>
            <a:ext cx="3652908" cy="563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 anchorCtr="1">
            <a:spAutoFit/>
          </a:bodyPr>
          <a:lstStyle/>
          <a:p>
            <a:pPr marL="338138" lvl="1" indent="-223838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1800" dirty="0" smtClean="0">
                <a:latin typeface="Arial" charset="0"/>
              </a:rPr>
              <a:t>Provides direct access to peripherals</a:t>
            </a:r>
            <a:endParaRPr lang="en-US" sz="1800" dirty="0"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13440" y="2842046"/>
            <a:ext cx="3804795" cy="1536200"/>
            <a:chOff x="4876540" y="2660900"/>
            <a:chExt cx="3804795" cy="1536200"/>
          </a:xfrm>
        </p:grpSpPr>
        <p:sp>
          <p:nvSpPr>
            <p:cNvPr id="61" name="Rectangle 82"/>
            <p:cNvSpPr>
              <a:spLocks noChangeArrowheads="1"/>
            </p:cNvSpPr>
            <p:nvPr/>
          </p:nvSpPr>
          <p:spPr bwMode="auto">
            <a:xfrm>
              <a:off x="4876540" y="3190504"/>
              <a:ext cx="1902383" cy="9779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83"/>
            <p:cNvSpPr>
              <a:spLocks noChangeArrowheads="1"/>
            </p:cNvSpPr>
            <p:nvPr/>
          </p:nvSpPr>
          <p:spPr bwMode="auto">
            <a:xfrm>
              <a:off x="4876540" y="2934915"/>
              <a:ext cx="3804795" cy="254000"/>
            </a:xfrm>
            <a:prstGeom prst="rect">
              <a:avLst/>
            </a:prstGeom>
            <a:solidFill>
              <a:schemeClr val="accent2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 Box 84"/>
            <p:cNvSpPr txBox="1">
              <a:spLocks noChangeArrowheads="1"/>
            </p:cNvSpPr>
            <p:nvPr/>
          </p:nvSpPr>
          <p:spPr bwMode="auto">
            <a:xfrm>
              <a:off x="4884279" y="3242993"/>
              <a:ext cx="972276" cy="95410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600" b="0" dirty="0" err="1" smtClean="0">
                  <a:latin typeface="Arial" charset="0"/>
                </a:rPr>
                <a:t>ePWM</a:t>
              </a:r>
              <a:endParaRPr lang="en-US" sz="1600" b="0" dirty="0">
                <a:latin typeface="Arial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1600" b="0" dirty="0">
                  <a:latin typeface="Arial" charset="0"/>
                </a:rPr>
                <a:t>HRPWM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 b="0" dirty="0" smtClean="0">
                  <a:latin typeface="Arial" charset="0"/>
                </a:rPr>
                <a:t>CMPSS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 b="0" dirty="0" smtClean="0">
                  <a:latin typeface="Arial" charset="0"/>
                </a:rPr>
                <a:t>SDFM</a:t>
              </a:r>
              <a:endParaRPr lang="en-US" sz="1600" b="0" dirty="0">
                <a:latin typeface="Arial" charset="0"/>
              </a:endParaRPr>
            </a:p>
          </p:txBody>
        </p:sp>
        <p:sp>
          <p:nvSpPr>
            <p:cNvPr id="68" name="Line 85"/>
            <p:cNvSpPr>
              <a:spLocks noChangeShapeType="1"/>
            </p:cNvSpPr>
            <p:nvPr/>
          </p:nvSpPr>
          <p:spPr bwMode="auto">
            <a:xfrm>
              <a:off x="4876540" y="3422278"/>
              <a:ext cx="1902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86"/>
            <p:cNvSpPr>
              <a:spLocks noChangeShapeType="1"/>
            </p:cNvSpPr>
            <p:nvPr/>
          </p:nvSpPr>
          <p:spPr bwMode="auto">
            <a:xfrm>
              <a:off x="4876540" y="3673103"/>
              <a:ext cx="1902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87"/>
            <p:cNvSpPr>
              <a:spLocks noChangeShapeType="1"/>
            </p:cNvSpPr>
            <p:nvPr/>
          </p:nvSpPr>
          <p:spPr bwMode="auto">
            <a:xfrm>
              <a:off x="4879715" y="3928690"/>
              <a:ext cx="1899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5864519" y="3188915"/>
              <a:ext cx="0" cy="9794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2" name="Text Box 84"/>
            <p:cNvSpPr txBox="1">
              <a:spLocks noChangeArrowheads="1"/>
            </p:cNvSpPr>
            <p:nvPr/>
          </p:nvSpPr>
          <p:spPr bwMode="auto">
            <a:xfrm>
              <a:off x="5852898" y="3239152"/>
              <a:ext cx="849216" cy="95410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600" b="0" dirty="0" err="1" smtClean="0">
                  <a:latin typeface="Arial" charset="0"/>
                </a:rPr>
                <a:t>eCAP</a:t>
              </a:r>
              <a:endParaRPr lang="en-US" sz="1600" b="0" dirty="0">
                <a:latin typeface="Arial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1600" b="0" dirty="0" err="1" smtClean="0">
                  <a:latin typeface="Arial" charset="0"/>
                </a:rPr>
                <a:t>eQEP</a:t>
              </a:r>
              <a:endParaRPr lang="en-US" sz="1600" b="0" dirty="0">
                <a:latin typeface="Arial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1600" b="0" dirty="0" smtClean="0">
                  <a:latin typeface="Arial" charset="0"/>
                </a:rPr>
                <a:t>DAC</a:t>
              </a:r>
              <a:endParaRPr lang="en-US" sz="1600" b="0" dirty="0">
                <a:latin typeface="Arial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1600" b="0" dirty="0" smtClean="0">
                  <a:latin typeface="Arial" charset="0"/>
                </a:rPr>
                <a:t>PGA</a:t>
              </a:r>
              <a:endParaRPr lang="en-US" sz="1600" b="0" dirty="0">
                <a:latin typeface="Arial" charset="0"/>
              </a:endParaRPr>
            </a:p>
          </p:txBody>
        </p:sp>
        <p:sp>
          <p:nvSpPr>
            <p:cNvPr id="76" name="Rectangle 82"/>
            <p:cNvSpPr>
              <a:spLocks noChangeArrowheads="1"/>
            </p:cNvSpPr>
            <p:nvPr/>
          </p:nvSpPr>
          <p:spPr bwMode="auto">
            <a:xfrm>
              <a:off x="6778952" y="3190150"/>
              <a:ext cx="1902383" cy="9779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Text Box 84"/>
            <p:cNvSpPr txBox="1">
              <a:spLocks noChangeArrowheads="1"/>
            </p:cNvSpPr>
            <p:nvPr/>
          </p:nvSpPr>
          <p:spPr bwMode="auto">
            <a:xfrm>
              <a:off x="6786691" y="3242639"/>
              <a:ext cx="972276" cy="95410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600" b="0" dirty="0" smtClean="0">
                  <a:latin typeface="Arial" charset="0"/>
                </a:rPr>
                <a:t>ADC</a:t>
              </a:r>
              <a:endParaRPr lang="en-US" sz="1600" b="0" dirty="0">
                <a:latin typeface="Arial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1600" b="0" dirty="0" smtClean="0">
                  <a:latin typeface="Arial" charset="0"/>
                </a:rPr>
                <a:t>SPI</a:t>
              </a:r>
              <a:endParaRPr lang="en-US" sz="1600" b="0" dirty="0">
                <a:latin typeface="Arial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1600" b="0" dirty="0" smtClean="0">
                  <a:latin typeface="Arial" charset="0"/>
                </a:rPr>
                <a:t>LIN</a:t>
              </a:r>
            </a:p>
            <a:p>
              <a:pPr algn="ctr">
                <a:lnSpc>
                  <a:spcPct val="50000"/>
                </a:lnSpc>
              </a:pPr>
              <a:r>
                <a:rPr lang="en-US" sz="1600" b="0" dirty="0" smtClean="0">
                  <a:latin typeface="Arial" charset="0"/>
                </a:rPr>
                <a:t>FSI</a:t>
              </a:r>
              <a:endParaRPr lang="en-US" sz="1600" b="0" dirty="0">
                <a:latin typeface="Arial" charset="0"/>
              </a:endParaRPr>
            </a:p>
          </p:txBody>
        </p:sp>
        <p:sp>
          <p:nvSpPr>
            <p:cNvPr id="78" name="Line 85"/>
            <p:cNvSpPr>
              <a:spLocks noChangeShapeType="1"/>
            </p:cNvSpPr>
            <p:nvPr/>
          </p:nvSpPr>
          <p:spPr bwMode="auto">
            <a:xfrm>
              <a:off x="6778952" y="3421924"/>
              <a:ext cx="1902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86"/>
            <p:cNvSpPr>
              <a:spLocks noChangeShapeType="1"/>
            </p:cNvSpPr>
            <p:nvPr/>
          </p:nvSpPr>
          <p:spPr bwMode="auto">
            <a:xfrm>
              <a:off x="6778952" y="3672749"/>
              <a:ext cx="1902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87"/>
            <p:cNvSpPr>
              <a:spLocks noChangeShapeType="1"/>
            </p:cNvSpPr>
            <p:nvPr/>
          </p:nvSpPr>
          <p:spPr bwMode="auto">
            <a:xfrm>
              <a:off x="6782127" y="3928336"/>
              <a:ext cx="1899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>
              <a:off x="7766931" y="3188561"/>
              <a:ext cx="0" cy="9794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2" name="Text Box 84"/>
            <p:cNvSpPr txBox="1">
              <a:spLocks noChangeArrowheads="1"/>
            </p:cNvSpPr>
            <p:nvPr/>
          </p:nvSpPr>
          <p:spPr bwMode="auto">
            <a:xfrm>
              <a:off x="7755310" y="3238798"/>
              <a:ext cx="849216" cy="95410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600" b="0" dirty="0" smtClean="0">
                  <a:latin typeface="Arial" charset="0"/>
                </a:rPr>
                <a:t>GPIO</a:t>
              </a:r>
              <a:endParaRPr lang="en-US" sz="1600" b="0" dirty="0">
                <a:latin typeface="Arial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1600" b="0" dirty="0" err="1" smtClean="0">
                  <a:latin typeface="Arial" charset="0"/>
                </a:rPr>
                <a:t>PMBus</a:t>
              </a:r>
              <a:endParaRPr lang="en-US" sz="1600" b="0" dirty="0">
                <a:latin typeface="Arial" charset="0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1600" b="0" dirty="0" smtClean="0">
                  <a:latin typeface="Arial" charset="0"/>
                </a:rPr>
                <a:t>CLB</a:t>
              </a:r>
              <a:endParaRPr lang="en-US" sz="1600" b="0" dirty="0">
                <a:latin typeface="Arial" charset="0"/>
              </a:endParaRPr>
            </a:p>
            <a:p>
              <a:pPr algn="ctr">
                <a:lnSpc>
                  <a:spcPct val="50000"/>
                </a:lnSpc>
              </a:pPr>
              <a:endParaRPr lang="en-US" sz="1600" b="0" dirty="0">
                <a:latin typeface="Arial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12439" y="2660900"/>
              <a:ext cx="2145139" cy="264688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0" dirty="0" smtClean="0">
                  <a:solidFill>
                    <a:schemeClr val="tx2"/>
                  </a:solidFill>
                  <a:latin typeface="Arial" charset="0"/>
                </a:rPr>
                <a:t>PF1, PF2, PF3, and PF8</a:t>
              </a:r>
              <a:endParaRPr lang="en-US" sz="1400" dirty="0" smtClean="0">
                <a:solidFill>
                  <a:schemeClr val="dk1"/>
                </a:solidFill>
                <a:effectLst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 </a:t>
            </a:r>
            <a:r>
              <a:rPr lang="en-US" dirty="0"/>
              <a:t>Control and Execution Registers</a:t>
            </a:r>
          </a:p>
        </p:txBody>
      </p:sp>
      <p:sp>
        <p:nvSpPr>
          <p:cNvPr id="367842" name="Rectangle 226"/>
          <p:cNvSpPr>
            <a:spLocks noGrp="1" noChangeArrowheads="1"/>
          </p:cNvSpPr>
          <p:nvPr>
            <p:ph idx="1"/>
          </p:nvPr>
        </p:nvSpPr>
        <p:spPr>
          <a:xfrm>
            <a:off x="149183" y="5575841"/>
            <a:ext cx="4723003" cy="1162295"/>
          </a:xfrm>
          <a:noFill/>
          <a:ln/>
        </p:spPr>
        <p:txBody>
          <a:bodyPr>
            <a:noAutofit/>
          </a:bodyPr>
          <a:lstStyle/>
          <a:p>
            <a:pPr marL="228600" indent="-228600">
              <a:spcBef>
                <a:spcPts val="600"/>
              </a:spcBef>
            </a:pP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CLA1TASKSRCSELx </a:t>
            </a:r>
            <a:r>
              <a:rPr lang="en-US" sz="1200" b="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Task Interrupt Source </a:t>
            </a:r>
            <a:r>
              <a:rPr lang="en-US" sz="1200" b="0" dirty="0">
                <a:latin typeface="Arial" pitchFamily="34" charset="0"/>
                <a:cs typeface="Arial" pitchFamily="34" charset="0"/>
              </a:rPr>
              <a:t>Select (Task 1-8)</a:t>
            </a:r>
          </a:p>
          <a:p>
            <a:pPr marL="228600" indent="-228600">
              <a:spcBef>
                <a:spcPts val="600"/>
              </a:spcBef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MVECT1-8 – Task Interrupt Vector (MVECT1/2/3/4/5/6/7/8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228600" indent="-228600">
              <a:spcBef>
                <a:spcPts val="600"/>
              </a:spcBef>
            </a:pP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MVECTBGRND – Background Task Vector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spcBef>
                <a:spcPts val="600"/>
              </a:spcBef>
            </a:pPr>
            <a:r>
              <a:rPr lang="en-US" sz="1200" b="0" dirty="0" err="1" smtClean="0">
                <a:latin typeface="Arial" pitchFamily="34" charset="0"/>
                <a:cs typeface="Arial" pitchFamily="34" charset="0"/>
              </a:rPr>
              <a:t>LSxCLAPGM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b="0" dirty="0">
                <a:latin typeface="Arial" pitchFamily="34" charset="0"/>
                <a:cs typeface="Arial" pitchFamily="34" charset="0"/>
              </a:rPr>
              <a:t>– Memory Map Configuration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(LS0 – LS7 RAM)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7812" name="Rectangle 196"/>
          <p:cNvSpPr>
            <a:spLocks noChangeArrowheads="1"/>
          </p:cNvSpPr>
          <p:nvPr/>
        </p:nvSpPr>
        <p:spPr bwMode="auto">
          <a:xfrm>
            <a:off x="4379975" y="5055520"/>
            <a:ext cx="1319088" cy="307975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777" name="Rectangle 161"/>
          <p:cNvSpPr>
            <a:spLocks noChangeArrowheads="1"/>
          </p:cNvSpPr>
          <p:nvPr/>
        </p:nvSpPr>
        <p:spPr bwMode="auto">
          <a:xfrm>
            <a:off x="3427413" y="1114710"/>
            <a:ext cx="614362" cy="1912938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776" name="Rectangle 160"/>
          <p:cNvSpPr>
            <a:spLocks noChangeArrowheads="1"/>
          </p:cNvSpPr>
          <p:nvPr/>
        </p:nvSpPr>
        <p:spPr bwMode="auto">
          <a:xfrm>
            <a:off x="2692400" y="1117885"/>
            <a:ext cx="614363" cy="1912938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775" name="Rectangle 159"/>
          <p:cNvSpPr>
            <a:spLocks noChangeArrowheads="1"/>
          </p:cNvSpPr>
          <p:nvPr/>
        </p:nvSpPr>
        <p:spPr bwMode="auto">
          <a:xfrm>
            <a:off x="1947863" y="1121060"/>
            <a:ext cx="614362" cy="1912938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745" name="Rectangle 129"/>
          <p:cNvSpPr>
            <a:spLocks noChangeArrowheads="1"/>
          </p:cNvSpPr>
          <p:nvPr/>
        </p:nvSpPr>
        <p:spPr bwMode="auto">
          <a:xfrm>
            <a:off x="2892425" y="1348073"/>
            <a:ext cx="230188" cy="2301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743" name="Line 127"/>
          <p:cNvSpPr>
            <a:spLocks noChangeShapeType="1"/>
          </p:cNvSpPr>
          <p:nvPr/>
        </p:nvSpPr>
        <p:spPr bwMode="auto">
          <a:xfrm>
            <a:off x="2446338" y="1463960"/>
            <a:ext cx="4492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44" name="Text Box 128"/>
          <p:cNvSpPr txBox="1">
            <a:spLocks noChangeArrowheads="1"/>
          </p:cNvSpPr>
          <p:nvPr/>
        </p:nvSpPr>
        <p:spPr bwMode="auto">
          <a:xfrm>
            <a:off x="2960688" y="1382998"/>
            <a:ext cx="99386" cy="17235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>
                <a:effectLst/>
                <a:latin typeface="Arial" charset="0"/>
              </a:rPr>
              <a:t>1</a:t>
            </a:r>
          </a:p>
        </p:txBody>
      </p:sp>
      <p:sp>
        <p:nvSpPr>
          <p:cNvPr id="367747" name="Line 131"/>
          <p:cNvSpPr>
            <a:spLocks noChangeShapeType="1"/>
          </p:cNvSpPr>
          <p:nvPr/>
        </p:nvSpPr>
        <p:spPr bwMode="auto">
          <a:xfrm>
            <a:off x="3119438" y="1465548"/>
            <a:ext cx="430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oval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48" name="Line 132"/>
          <p:cNvSpPr>
            <a:spLocks noChangeShapeType="1"/>
          </p:cNvSpPr>
          <p:nvPr/>
        </p:nvSpPr>
        <p:spPr bwMode="auto">
          <a:xfrm>
            <a:off x="3635375" y="1267110"/>
            <a:ext cx="2317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49" name="Line 133"/>
          <p:cNvSpPr>
            <a:spLocks noChangeShapeType="1"/>
          </p:cNvSpPr>
          <p:nvPr/>
        </p:nvSpPr>
        <p:spPr bwMode="auto">
          <a:xfrm>
            <a:off x="3867150" y="1463960"/>
            <a:ext cx="485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50" name="Rectangle 134"/>
          <p:cNvSpPr>
            <a:spLocks noChangeArrowheads="1"/>
          </p:cNvSpPr>
          <p:nvPr/>
        </p:nvSpPr>
        <p:spPr bwMode="auto">
          <a:xfrm>
            <a:off x="2892425" y="2567273"/>
            <a:ext cx="230188" cy="2301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757" name="Line 141"/>
          <p:cNvSpPr>
            <a:spLocks noChangeShapeType="1"/>
          </p:cNvSpPr>
          <p:nvPr/>
        </p:nvSpPr>
        <p:spPr bwMode="auto">
          <a:xfrm>
            <a:off x="2446338" y="268316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58" name="Text Box 142"/>
          <p:cNvSpPr txBox="1">
            <a:spLocks noChangeArrowheads="1"/>
          </p:cNvSpPr>
          <p:nvPr/>
        </p:nvSpPr>
        <p:spPr bwMode="auto">
          <a:xfrm>
            <a:off x="2960688" y="2602198"/>
            <a:ext cx="99386" cy="17235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>
                <a:effectLst/>
                <a:latin typeface="Arial" charset="0"/>
              </a:rPr>
              <a:t>0</a:t>
            </a:r>
          </a:p>
        </p:txBody>
      </p:sp>
      <p:sp>
        <p:nvSpPr>
          <p:cNvPr id="367759" name="Line 143"/>
          <p:cNvSpPr>
            <a:spLocks noChangeShapeType="1"/>
          </p:cNvSpPr>
          <p:nvPr/>
        </p:nvSpPr>
        <p:spPr bwMode="auto">
          <a:xfrm>
            <a:off x="3127375" y="2684748"/>
            <a:ext cx="422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oval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60" name="Line 144"/>
          <p:cNvSpPr>
            <a:spLocks noChangeShapeType="1"/>
          </p:cNvSpPr>
          <p:nvPr/>
        </p:nvSpPr>
        <p:spPr bwMode="auto">
          <a:xfrm>
            <a:off x="3635375" y="2486310"/>
            <a:ext cx="2317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61" name="Line 145"/>
          <p:cNvSpPr>
            <a:spLocks noChangeShapeType="1"/>
          </p:cNvSpPr>
          <p:nvPr/>
        </p:nvSpPr>
        <p:spPr bwMode="auto">
          <a:xfrm>
            <a:off x="3867150" y="2683160"/>
            <a:ext cx="485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grpSp>
        <p:nvGrpSpPr>
          <p:cNvPr id="367762" name="Group 146"/>
          <p:cNvGrpSpPr>
            <a:grpSpLocks/>
          </p:cNvGrpSpPr>
          <p:nvPr/>
        </p:nvGrpSpPr>
        <p:grpSpPr bwMode="auto">
          <a:xfrm rot="5400000">
            <a:off x="2097087" y="2044986"/>
            <a:ext cx="384175" cy="76200"/>
            <a:chOff x="74" y="3781"/>
            <a:chExt cx="242" cy="48"/>
          </a:xfrm>
        </p:grpSpPr>
        <p:sp>
          <p:nvSpPr>
            <p:cNvPr id="367763" name="Oval 147"/>
            <p:cNvSpPr>
              <a:spLocks noChangeArrowheads="1"/>
            </p:cNvSpPr>
            <p:nvPr/>
          </p:nvSpPr>
          <p:spPr bwMode="auto">
            <a:xfrm>
              <a:off x="74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764" name="Oval 148"/>
            <p:cNvSpPr>
              <a:spLocks noChangeArrowheads="1"/>
            </p:cNvSpPr>
            <p:nvPr/>
          </p:nvSpPr>
          <p:spPr bwMode="auto">
            <a:xfrm>
              <a:off x="171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765" name="Oval 149"/>
            <p:cNvSpPr>
              <a:spLocks noChangeArrowheads="1"/>
            </p:cNvSpPr>
            <p:nvPr/>
          </p:nvSpPr>
          <p:spPr bwMode="auto">
            <a:xfrm>
              <a:off x="268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</p:grpSp>
      <p:grpSp>
        <p:nvGrpSpPr>
          <p:cNvPr id="367766" name="Group 150"/>
          <p:cNvGrpSpPr>
            <a:grpSpLocks/>
          </p:cNvGrpSpPr>
          <p:nvPr/>
        </p:nvGrpSpPr>
        <p:grpSpPr bwMode="auto">
          <a:xfrm rot="5400000">
            <a:off x="2820987" y="2044986"/>
            <a:ext cx="384175" cy="76200"/>
            <a:chOff x="74" y="3781"/>
            <a:chExt cx="242" cy="48"/>
          </a:xfrm>
        </p:grpSpPr>
        <p:sp>
          <p:nvSpPr>
            <p:cNvPr id="367767" name="Oval 151"/>
            <p:cNvSpPr>
              <a:spLocks noChangeArrowheads="1"/>
            </p:cNvSpPr>
            <p:nvPr/>
          </p:nvSpPr>
          <p:spPr bwMode="auto">
            <a:xfrm>
              <a:off x="74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768" name="Oval 152"/>
            <p:cNvSpPr>
              <a:spLocks noChangeArrowheads="1"/>
            </p:cNvSpPr>
            <p:nvPr/>
          </p:nvSpPr>
          <p:spPr bwMode="auto">
            <a:xfrm>
              <a:off x="171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769" name="Oval 153"/>
            <p:cNvSpPr>
              <a:spLocks noChangeArrowheads="1"/>
            </p:cNvSpPr>
            <p:nvPr/>
          </p:nvSpPr>
          <p:spPr bwMode="auto">
            <a:xfrm>
              <a:off x="268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</p:grpSp>
      <p:grpSp>
        <p:nvGrpSpPr>
          <p:cNvPr id="367770" name="Group 154"/>
          <p:cNvGrpSpPr>
            <a:grpSpLocks/>
          </p:cNvGrpSpPr>
          <p:nvPr/>
        </p:nvGrpSpPr>
        <p:grpSpPr bwMode="auto">
          <a:xfrm rot="5400000">
            <a:off x="3570287" y="2044986"/>
            <a:ext cx="384175" cy="76200"/>
            <a:chOff x="74" y="3781"/>
            <a:chExt cx="242" cy="48"/>
          </a:xfrm>
        </p:grpSpPr>
        <p:sp>
          <p:nvSpPr>
            <p:cNvPr id="367771" name="Oval 155"/>
            <p:cNvSpPr>
              <a:spLocks noChangeArrowheads="1"/>
            </p:cNvSpPr>
            <p:nvPr/>
          </p:nvSpPr>
          <p:spPr bwMode="auto">
            <a:xfrm>
              <a:off x="74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772" name="Oval 156"/>
            <p:cNvSpPr>
              <a:spLocks noChangeArrowheads="1"/>
            </p:cNvSpPr>
            <p:nvPr/>
          </p:nvSpPr>
          <p:spPr bwMode="auto">
            <a:xfrm>
              <a:off x="171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773" name="Oval 157"/>
            <p:cNvSpPr>
              <a:spLocks noChangeArrowheads="1"/>
            </p:cNvSpPr>
            <p:nvPr/>
          </p:nvSpPr>
          <p:spPr bwMode="auto">
            <a:xfrm>
              <a:off x="268" y="3781"/>
              <a:ext cx="48" cy="48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</p:grpSp>
      <p:sp>
        <p:nvSpPr>
          <p:cNvPr id="367778" name="Text Box 162"/>
          <p:cNvSpPr txBox="1">
            <a:spLocks noChangeArrowheads="1"/>
          </p:cNvSpPr>
          <p:nvPr/>
        </p:nvSpPr>
        <p:spPr bwMode="auto">
          <a:xfrm>
            <a:off x="2749550" y="882935"/>
            <a:ext cx="496888" cy="1952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effectLst/>
                <a:latin typeface="Arial" charset="0"/>
              </a:rPr>
              <a:t>MIFR</a:t>
            </a:r>
          </a:p>
        </p:txBody>
      </p:sp>
      <p:sp>
        <p:nvSpPr>
          <p:cNvPr id="367779" name="Text Box 163"/>
          <p:cNvSpPr txBox="1">
            <a:spLocks noChangeArrowheads="1"/>
          </p:cNvSpPr>
          <p:nvPr/>
        </p:nvSpPr>
        <p:spPr bwMode="auto">
          <a:xfrm>
            <a:off x="3486150" y="884523"/>
            <a:ext cx="508000" cy="1952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effectLst/>
                <a:latin typeface="Arial" charset="0"/>
              </a:rPr>
              <a:t>MIER</a:t>
            </a:r>
          </a:p>
        </p:txBody>
      </p:sp>
      <p:sp>
        <p:nvSpPr>
          <p:cNvPr id="367780" name="Text Box 164"/>
          <p:cNvSpPr txBox="1">
            <a:spLocks noChangeArrowheads="1"/>
          </p:cNvSpPr>
          <p:nvPr/>
        </p:nvSpPr>
        <p:spPr bwMode="auto">
          <a:xfrm>
            <a:off x="543796" y="869155"/>
            <a:ext cx="2017347" cy="1969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effectLst/>
                <a:latin typeface="Arial" charset="0"/>
              </a:rPr>
              <a:t>CLA1TASKSRCSELx</a:t>
            </a:r>
            <a:endParaRPr lang="en-US" sz="1600" dirty="0"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67782" name="Rectangle 166"/>
          <p:cNvSpPr>
            <a:spLocks noChangeArrowheads="1"/>
          </p:cNvSpPr>
          <p:nvPr/>
        </p:nvSpPr>
        <p:spPr bwMode="auto">
          <a:xfrm>
            <a:off x="4348163" y="1114709"/>
            <a:ext cx="1382712" cy="3672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783" name="Text Box 167"/>
          <p:cNvSpPr txBox="1">
            <a:spLocks noChangeArrowheads="1"/>
          </p:cNvSpPr>
          <p:nvPr/>
        </p:nvSpPr>
        <p:spPr bwMode="auto">
          <a:xfrm>
            <a:off x="4659313" y="1724310"/>
            <a:ext cx="763587" cy="7334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effectLst/>
                <a:latin typeface="Arial" charset="0"/>
              </a:rPr>
              <a:t>CLA</a:t>
            </a:r>
          </a:p>
          <a:p>
            <a:pPr algn="ctr"/>
            <a:r>
              <a:rPr lang="en-US" sz="2000" dirty="0">
                <a:effectLst/>
                <a:latin typeface="Arial" charset="0"/>
              </a:rPr>
              <a:t>Core</a:t>
            </a:r>
          </a:p>
        </p:txBody>
      </p:sp>
      <p:sp>
        <p:nvSpPr>
          <p:cNvPr id="367790" name="Text Box 174"/>
          <p:cNvSpPr txBox="1">
            <a:spLocks noChangeArrowheads="1"/>
          </p:cNvSpPr>
          <p:nvPr/>
        </p:nvSpPr>
        <p:spPr bwMode="auto">
          <a:xfrm>
            <a:off x="2278063" y="4636420"/>
            <a:ext cx="1619098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0">
                <a:effectLst/>
                <a:latin typeface="Arial" charset="0"/>
              </a:rPr>
              <a:t>CLA Program Bus</a:t>
            </a:r>
          </a:p>
        </p:txBody>
      </p:sp>
      <p:sp>
        <p:nvSpPr>
          <p:cNvPr id="367791" name="Text Box 175"/>
          <p:cNvSpPr txBox="1">
            <a:spLocks noChangeArrowheads="1"/>
          </p:cNvSpPr>
          <p:nvPr/>
        </p:nvSpPr>
        <p:spPr bwMode="auto">
          <a:xfrm>
            <a:off x="5900738" y="4622133"/>
            <a:ext cx="1311321" cy="264688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400" b="0">
                <a:effectLst/>
                <a:latin typeface="Arial" charset="0"/>
              </a:rPr>
              <a:t>CLA Data Bus</a:t>
            </a:r>
          </a:p>
        </p:txBody>
      </p:sp>
      <p:sp>
        <p:nvSpPr>
          <p:cNvPr id="367792" name="Rectangle 176"/>
          <p:cNvSpPr>
            <a:spLocks noChangeArrowheads="1"/>
          </p:cNvSpPr>
          <p:nvPr/>
        </p:nvSpPr>
        <p:spPr bwMode="auto">
          <a:xfrm>
            <a:off x="439738" y="4274470"/>
            <a:ext cx="1268412" cy="65405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Program</a:t>
            </a:r>
          </a:p>
          <a:p>
            <a:pPr algn="ctr"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Memory</a:t>
            </a:r>
          </a:p>
        </p:txBody>
      </p:sp>
      <p:sp>
        <p:nvSpPr>
          <p:cNvPr id="367794" name="Rectangle 178"/>
          <p:cNvSpPr>
            <a:spLocks noChangeArrowheads="1"/>
          </p:cNvSpPr>
          <p:nvPr/>
        </p:nvSpPr>
        <p:spPr bwMode="auto">
          <a:xfrm>
            <a:off x="7491413" y="4269708"/>
            <a:ext cx="1268412" cy="654050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Data</a:t>
            </a:r>
          </a:p>
          <a:p>
            <a:pPr algn="ctr">
              <a:spcBef>
                <a:spcPct val="25000"/>
              </a:spcBef>
            </a:pPr>
            <a:r>
              <a:rPr lang="en-US" sz="1600" dirty="0">
                <a:effectLst/>
                <a:latin typeface="Arial" charset="0"/>
              </a:rPr>
              <a:t>Memory</a:t>
            </a:r>
          </a:p>
        </p:txBody>
      </p:sp>
      <p:sp>
        <p:nvSpPr>
          <p:cNvPr id="367795" name="Line 179"/>
          <p:cNvSpPr>
            <a:spLocks noChangeShapeType="1"/>
          </p:cNvSpPr>
          <p:nvPr/>
        </p:nvSpPr>
        <p:spPr bwMode="auto">
          <a:xfrm>
            <a:off x="1701800" y="4609433"/>
            <a:ext cx="2651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96" name="Line 180"/>
          <p:cNvSpPr>
            <a:spLocks noChangeShapeType="1"/>
          </p:cNvSpPr>
          <p:nvPr/>
        </p:nvSpPr>
        <p:spPr bwMode="auto">
          <a:xfrm>
            <a:off x="5719763" y="4604670"/>
            <a:ext cx="1766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797" name="Text Box 181"/>
          <p:cNvSpPr txBox="1">
            <a:spLocks noChangeArrowheads="1"/>
          </p:cNvSpPr>
          <p:nvPr/>
        </p:nvSpPr>
        <p:spPr bwMode="auto">
          <a:xfrm>
            <a:off x="4411237" y="5119020"/>
            <a:ext cx="1263166" cy="19697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 dirty="0" err="1" smtClean="0">
                <a:solidFill>
                  <a:schemeClr val="tx2"/>
                </a:solidFill>
                <a:effectLst/>
                <a:latin typeface="Arial" charset="0"/>
              </a:rPr>
              <a:t>LSxCLAPGM</a:t>
            </a:r>
            <a:endParaRPr lang="en-US" sz="1600" dirty="0"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67805" name="Rectangle 189"/>
          <p:cNvSpPr>
            <a:spLocks noChangeArrowheads="1"/>
          </p:cNvSpPr>
          <p:nvPr/>
        </p:nvSpPr>
        <p:spPr bwMode="auto">
          <a:xfrm>
            <a:off x="2008188" y="3976020"/>
            <a:ext cx="612775" cy="306388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804" name="Rectangle 188"/>
          <p:cNvSpPr>
            <a:spLocks noChangeArrowheads="1"/>
          </p:cNvSpPr>
          <p:nvPr/>
        </p:nvSpPr>
        <p:spPr bwMode="auto">
          <a:xfrm>
            <a:off x="2930525" y="3976020"/>
            <a:ext cx="1152525" cy="306388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798" name="Text Box 182"/>
          <p:cNvSpPr txBox="1">
            <a:spLocks noChangeArrowheads="1"/>
          </p:cNvSpPr>
          <p:nvPr/>
        </p:nvSpPr>
        <p:spPr bwMode="auto">
          <a:xfrm>
            <a:off x="3006725" y="4049045"/>
            <a:ext cx="1003300" cy="1952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effectLst/>
                <a:latin typeface="Arial" charset="0"/>
              </a:rPr>
              <a:t>MVECT1-8</a:t>
            </a:r>
          </a:p>
        </p:txBody>
      </p:sp>
      <p:sp>
        <p:nvSpPr>
          <p:cNvPr id="367799" name="Text Box 183"/>
          <p:cNvSpPr txBox="1">
            <a:spLocks noChangeArrowheads="1"/>
          </p:cNvSpPr>
          <p:nvPr/>
        </p:nvSpPr>
        <p:spPr bwMode="auto">
          <a:xfrm>
            <a:off x="2090738" y="4052220"/>
            <a:ext cx="450850" cy="1952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effectLst/>
                <a:latin typeface="Arial" charset="0"/>
              </a:rPr>
              <a:t>MPC</a:t>
            </a:r>
          </a:p>
        </p:txBody>
      </p:sp>
      <p:sp>
        <p:nvSpPr>
          <p:cNvPr id="367807" name="Line 191"/>
          <p:cNvSpPr>
            <a:spLocks noChangeShapeType="1"/>
          </p:cNvSpPr>
          <p:nvPr/>
        </p:nvSpPr>
        <p:spPr bwMode="auto">
          <a:xfrm flipH="1">
            <a:off x="2624138" y="4130008"/>
            <a:ext cx="306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08" name="Line 192"/>
          <p:cNvSpPr>
            <a:spLocks noChangeShapeType="1"/>
          </p:cNvSpPr>
          <p:nvPr/>
        </p:nvSpPr>
        <p:spPr bwMode="auto">
          <a:xfrm>
            <a:off x="4083050" y="4130008"/>
            <a:ext cx="269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09" name="Line 193"/>
          <p:cNvSpPr>
            <a:spLocks noChangeShapeType="1"/>
          </p:cNvSpPr>
          <p:nvPr/>
        </p:nvSpPr>
        <p:spPr bwMode="auto">
          <a:xfrm>
            <a:off x="2316163" y="4283995"/>
            <a:ext cx="0" cy="306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13" name="Line 197"/>
          <p:cNvSpPr>
            <a:spLocks noChangeShapeType="1"/>
          </p:cNvSpPr>
          <p:nvPr/>
        </p:nvSpPr>
        <p:spPr bwMode="auto">
          <a:xfrm>
            <a:off x="5040313" y="4787233"/>
            <a:ext cx="0" cy="26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grpSp>
        <p:nvGrpSpPr>
          <p:cNvPr id="367816" name="Group 200"/>
          <p:cNvGrpSpPr>
            <a:grpSpLocks/>
          </p:cNvGrpSpPr>
          <p:nvPr/>
        </p:nvGrpSpPr>
        <p:grpSpPr bwMode="auto">
          <a:xfrm>
            <a:off x="6338888" y="3173698"/>
            <a:ext cx="730250" cy="614362"/>
            <a:chOff x="3872" y="3408"/>
            <a:chExt cx="460" cy="387"/>
          </a:xfrm>
        </p:grpSpPr>
        <p:sp>
          <p:nvSpPr>
            <p:cNvPr id="367814" name="Rectangle 198"/>
            <p:cNvSpPr>
              <a:spLocks noChangeArrowheads="1"/>
            </p:cNvSpPr>
            <p:nvPr/>
          </p:nvSpPr>
          <p:spPr bwMode="auto">
            <a:xfrm>
              <a:off x="3872" y="3408"/>
              <a:ext cx="460" cy="387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800" name="Text Box 184"/>
            <p:cNvSpPr txBox="1">
              <a:spLocks noChangeArrowheads="1"/>
            </p:cNvSpPr>
            <p:nvPr/>
          </p:nvSpPr>
          <p:spPr bwMode="auto">
            <a:xfrm>
              <a:off x="3927" y="3442"/>
              <a:ext cx="362" cy="32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MAR0</a:t>
              </a:r>
            </a:p>
            <a:p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MAR1</a:t>
              </a:r>
            </a:p>
          </p:txBody>
        </p:sp>
        <p:sp>
          <p:nvSpPr>
            <p:cNvPr id="367815" name="Line 199"/>
            <p:cNvSpPr>
              <a:spLocks noChangeShapeType="1"/>
            </p:cNvSpPr>
            <p:nvPr/>
          </p:nvSpPr>
          <p:spPr bwMode="auto">
            <a:xfrm>
              <a:off x="3872" y="3601"/>
              <a:ext cx="4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  <p:sp>
        <p:nvSpPr>
          <p:cNvPr id="367817" name="Line 201"/>
          <p:cNvSpPr>
            <a:spLocks noChangeShapeType="1"/>
          </p:cNvSpPr>
          <p:nvPr/>
        </p:nvSpPr>
        <p:spPr bwMode="auto">
          <a:xfrm flipH="1">
            <a:off x="5726113" y="3481673"/>
            <a:ext cx="614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18" name="Line 202"/>
          <p:cNvSpPr>
            <a:spLocks noChangeShapeType="1"/>
          </p:cNvSpPr>
          <p:nvPr/>
        </p:nvSpPr>
        <p:spPr bwMode="auto">
          <a:xfrm>
            <a:off x="6705600" y="3788061"/>
            <a:ext cx="0" cy="7927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22" name="Freeform 206"/>
          <p:cNvSpPr>
            <a:spLocks/>
          </p:cNvSpPr>
          <p:nvPr/>
        </p:nvSpPr>
        <p:spPr bwMode="auto">
          <a:xfrm>
            <a:off x="1049338" y="4936458"/>
            <a:ext cx="3330637" cy="268287"/>
          </a:xfrm>
          <a:custGeom>
            <a:avLst/>
            <a:gdLst/>
            <a:ahLst/>
            <a:cxnLst>
              <a:cxn ang="0">
                <a:pos x="2177" y="169"/>
              </a:cxn>
              <a:cxn ang="0">
                <a:pos x="0" y="169"/>
              </a:cxn>
              <a:cxn ang="0">
                <a:pos x="0" y="0"/>
              </a:cxn>
            </a:cxnLst>
            <a:rect l="0" t="0" r="r" b="b"/>
            <a:pathLst>
              <a:path w="2177" h="169">
                <a:moveTo>
                  <a:pt x="2177" y="169"/>
                </a:moveTo>
                <a:lnTo>
                  <a:pt x="0" y="169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23" name="Freeform 207"/>
          <p:cNvSpPr>
            <a:spLocks/>
          </p:cNvSpPr>
          <p:nvPr/>
        </p:nvSpPr>
        <p:spPr bwMode="auto">
          <a:xfrm flipH="1">
            <a:off x="5699062" y="4936458"/>
            <a:ext cx="2455925" cy="268287"/>
          </a:xfrm>
          <a:custGeom>
            <a:avLst/>
            <a:gdLst/>
            <a:ahLst/>
            <a:cxnLst>
              <a:cxn ang="0">
                <a:pos x="2177" y="169"/>
              </a:cxn>
              <a:cxn ang="0">
                <a:pos x="0" y="169"/>
              </a:cxn>
              <a:cxn ang="0">
                <a:pos x="0" y="0"/>
              </a:cxn>
            </a:cxnLst>
            <a:rect l="0" t="0" r="r" b="b"/>
            <a:pathLst>
              <a:path w="2177" h="169">
                <a:moveTo>
                  <a:pt x="2177" y="169"/>
                </a:moveTo>
                <a:lnTo>
                  <a:pt x="0" y="169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24" name="AutoShape 208"/>
          <p:cNvSpPr>
            <a:spLocks noChangeArrowheads="1"/>
          </p:cNvSpPr>
          <p:nvPr/>
        </p:nvSpPr>
        <p:spPr bwMode="auto">
          <a:xfrm>
            <a:off x="5735638" y="1843373"/>
            <a:ext cx="1382712" cy="423862"/>
          </a:xfrm>
          <a:prstGeom prst="rightArrow">
            <a:avLst>
              <a:gd name="adj1" fmla="val 50000"/>
              <a:gd name="adj2" fmla="val 81554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367825" name="Text Box 209"/>
          <p:cNvSpPr txBox="1">
            <a:spLocks noChangeArrowheads="1"/>
          </p:cNvSpPr>
          <p:nvPr/>
        </p:nvSpPr>
        <p:spPr bwMode="auto">
          <a:xfrm>
            <a:off x="5819724" y="1456023"/>
            <a:ext cx="995465" cy="430887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effectLst/>
                <a:latin typeface="Arial" charset="0"/>
              </a:rPr>
              <a:t>CLA_INT1-8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400" b="0">
                <a:effectLst/>
                <a:latin typeface="Arial" charset="0"/>
              </a:rPr>
              <a:t>LVF, LUF</a:t>
            </a:r>
          </a:p>
        </p:txBody>
      </p:sp>
      <p:grpSp>
        <p:nvGrpSpPr>
          <p:cNvPr id="367836" name="Group 220"/>
          <p:cNvGrpSpPr>
            <a:grpSpLocks/>
          </p:cNvGrpSpPr>
          <p:nvPr/>
        </p:nvGrpSpPr>
        <p:grpSpPr bwMode="auto">
          <a:xfrm>
            <a:off x="4708525" y="2649823"/>
            <a:ext cx="665163" cy="1420812"/>
            <a:chOff x="2598" y="3370"/>
            <a:chExt cx="419" cy="895"/>
          </a:xfrm>
        </p:grpSpPr>
        <p:sp>
          <p:nvSpPr>
            <p:cNvPr id="367832" name="Rectangle 216"/>
            <p:cNvSpPr>
              <a:spLocks noChangeArrowheads="1"/>
            </p:cNvSpPr>
            <p:nvPr/>
          </p:nvSpPr>
          <p:spPr bwMode="auto">
            <a:xfrm>
              <a:off x="2601" y="3394"/>
              <a:ext cx="415" cy="871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827" name="Text Box 211"/>
            <p:cNvSpPr txBox="1">
              <a:spLocks noChangeArrowheads="1"/>
            </p:cNvSpPr>
            <p:nvPr/>
          </p:nvSpPr>
          <p:spPr bwMode="auto">
            <a:xfrm>
              <a:off x="2675" y="3370"/>
              <a:ext cx="270" cy="864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40000"/>
                </a:lnSpc>
                <a:spcBef>
                  <a:spcPct val="0"/>
                </a:spcBef>
              </a:pPr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MR0</a:t>
              </a:r>
            </a:p>
            <a:p>
              <a:pPr>
                <a:lnSpc>
                  <a:spcPct val="140000"/>
                </a:lnSpc>
                <a:spcBef>
                  <a:spcPct val="0"/>
                </a:spcBef>
              </a:pPr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MR1</a:t>
              </a:r>
            </a:p>
            <a:p>
              <a:pPr>
                <a:lnSpc>
                  <a:spcPct val="140000"/>
                </a:lnSpc>
                <a:spcBef>
                  <a:spcPct val="0"/>
                </a:spcBef>
              </a:pPr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MR2</a:t>
              </a:r>
            </a:p>
            <a:p>
              <a:pPr>
                <a:lnSpc>
                  <a:spcPct val="140000"/>
                </a:lnSpc>
                <a:spcBef>
                  <a:spcPct val="0"/>
                </a:spcBef>
              </a:pPr>
              <a:r>
                <a:rPr lang="en-US" sz="1600">
                  <a:solidFill>
                    <a:schemeClr val="tx2"/>
                  </a:solidFill>
                  <a:effectLst/>
                  <a:latin typeface="Arial" charset="0"/>
                </a:rPr>
                <a:t>MR3</a:t>
              </a:r>
            </a:p>
          </p:txBody>
        </p:sp>
        <p:sp>
          <p:nvSpPr>
            <p:cNvPr id="367833" name="Line 217"/>
            <p:cNvSpPr>
              <a:spLocks noChangeShapeType="1"/>
            </p:cNvSpPr>
            <p:nvPr/>
          </p:nvSpPr>
          <p:spPr bwMode="auto">
            <a:xfrm>
              <a:off x="2598" y="3829"/>
              <a:ext cx="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834" name="Line 218"/>
            <p:cNvSpPr>
              <a:spLocks noChangeShapeType="1"/>
            </p:cNvSpPr>
            <p:nvPr/>
          </p:nvSpPr>
          <p:spPr bwMode="auto">
            <a:xfrm>
              <a:off x="2601" y="3612"/>
              <a:ext cx="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835" name="Line 219"/>
            <p:cNvSpPr>
              <a:spLocks noChangeShapeType="1"/>
            </p:cNvSpPr>
            <p:nvPr/>
          </p:nvSpPr>
          <p:spPr bwMode="auto">
            <a:xfrm>
              <a:off x="2600" y="4051"/>
              <a:ext cx="4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</p:grpSp>
      <p:sp>
        <p:nvSpPr>
          <p:cNvPr id="367837" name="Rectangle 221"/>
          <p:cNvSpPr>
            <a:spLocks noChangeArrowheads="1"/>
          </p:cNvSpPr>
          <p:nvPr/>
        </p:nvSpPr>
        <p:spPr bwMode="auto">
          <a:xfrm>
            <a:off x="7137400" y="1573498"/>
            <a:ext cx="482600" cy="9620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25000"/>
              </a:spcBef>
            </a:pPr>
            <a:r>
              <a:rPr lang="en-US" sz="1600">
                <a:effectLst/>
                <a:latin typeface="Arial" charset="0"/>
              </a:rPr>
              <a:t>PIE</a:t>
            </a:r>
          </a:p>
        </p:txBody>
      </p:sp>
      <p:sp>
        <p:nvSpPr>
          <p:cNvPr id="367838" name="Rectangle 222"/>
          <p:cNvSpPr>
            <a:spLocks noChangeArrowheads="1"/>
          </p:cNvSpPr>
          <p:nvPr/>
        </p:nvSpPr>
        <p:spPr bwMode="auto">
          <a:xfrm>
            <a:off x="8204200" y="1571910"/>
            <a:ext cx="669925" cy="9620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25000"/>
              </a:spcBef>
            </a:pPr>
            <a:r>
              <a:rPr lang="en-US" sz="1600">
                <a:effectLst/>
                <a:latin typeface="Arial" charset="0"/>
              </a:rPr>
              <a:t>C28x</a:t>
            </a:r>
          </a:p>
          <a:p>
            <a:pPr algn="ctr">
              <a:spcBef>
                <a:spcPct val="25000"/>
              </a:spcBef>
            </a:pPr>
            <a:r>
              <a:rPr lang="en-US" sz="1600">
                <a:effectLst/>
                <a:latin typeface="Arial" charset="0"/>
              </a:rPr>
              <a:t>CPU</a:t>
            </a:r>
          </a:p>
        </p:txBody>
      </p:sp>
      <p:sp>
        <p:nvSpPr>
          <p:cNvPr id="367839" name="Line 223"/>
          <p:cNvSpPr>
            <a:spLocks noChangeShapeType="1"/>
          </p:cNvSpPr>
          <p:nvPr/>
        </p:nvSpPr>
        <p:spPr bwMode="auto">
          <a:xfrm>
            <a:off x="7618413" y="2048160"/>
            <a:ext cx="581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40" name="Text Box 224"/>
          <p:cNvSpPr txBox="1">
            <a:spLocks noChangeArrowheads="1"/>
          </p:cNvSpPr>
          <p:nvPr/>
        </p:nvSpPr>
        <p:spPr bwMode="auto">
          <a:xfrm>
            <a:off x="7656513" y="1835435"/>
            <a:ext cx="487313" cy="45243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400" b="0">
                <a:effectLst/>
                <a:latin typeface="Arial" charset="0"/>
              </a:rPr>
              <a:t>INT11</a:t>
            </a:r>
          </a:p>
          <a:p>
            <a:r>
              <a:rPr lang="en-US" sz="1400" b="0">
                <a:effectLst/>
                <a:latin typeface="Arial" charset="0"/>
              </a:rPr>
              <a:t>INT12</a:t>
            </a:r>
          </a:p>
        </p:txBody>
      </p:sp>
      <p:grpSp>
        <p:nvGrpSpPr>
          <p:cNvPr id="367852" name="Group 236"/>
          <p:cNvGrpSpPr>
            <a:grpSpLocks/>
          </p:cNvGrpSpPr>
          <p:nvPr/>
        </p:nvGrpSpPr>
        <p:grpSpPr bwMode="auto">
          <a:xfrm>
            <a:off x="3190875" y="3176873"/>
            <a:ext cx="1008063" cy="231775"/>
            <a:chOff x="1090" y="2017"/>
            <a:chExt cx="635" cy="146"/>
          </a:xfrm>
        </p:grpSpPr>
        <p:sp>
          <p:nvSpPr>
            <p:cNvPr id="367844" name="Rectangle 228"/>
            <p:cNvSpPr>
              <a:spLocks noChangeArrowheads="1"/>
            </p:cNvSpPr>
            <p:nvPr/>
          </p:nvSpPr>
          <p:spPr bwMode="auto">
            <a:xfrm>
              <a:off x="1090" y="2017"/>
              <a:ext cx="635" cy="14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367845" name="Text Box 229"/>
            <p:cNvSpPr txBox="1">
              <a:spLocks noChangeArrowheads="1"/>
            </p:cNvSpPr>
            <p:nvPr/>
          </p:nvSpPr>
          <p:spPr bwMode="auto">
            <a:xfrm>
              <a:off x="1108" y="2040"/>
              <a:ext cx="596" cy="10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effectLst/>
                  <a:latin typeface="Arial" charset="0"/>
                </a:rPr>
                <a:t>S/W Trigger</a:t>
              </a:r>
            </a:p>
          </p:txBody>
        </p:sp>
      </p:grpSp>
      <p:sp>
        <p:nvSpPr>
          <p:cNvPr id="367847" name="Text Box 231"/>
          <p:cNvSpPr txBox="1">
            <a:spLocks noChangeArrowheads="1"/>
          </p:cNvSpPr>
          <p:nvPr/>
        </p:nvSpPr>
        <p:spPr bwMode="auto">
          <a:xfrm>
            <a:off x="2266950" y="3187985"/>
            <a:ext cx="642938" cy="195263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chemeClr val="tx2"/>
                </a:solidFill>
                <a:effectLst/>
                <a:latin typeface="Arial" charset="0"/>
              </a:rPr>
              <a:t>MIFRC</a:t>
            </a:r>
          </a:p>
        </p:txBody>
      </p:sp>
      <p:sp>
        <p:nvSpPr>
          <p:cNvPr id="367848" name="Freeform 232"/>
          <p:cNvSpPr>
            <a:spLocks/>
          </p:cNvSpPr>
          <p:nvPr/>
        </p:nvSpPr>
        <p:spPr bwMode="auto">
          <a:xfrm flipH="1">
            <a:off x="2998788" y="3033998"/>
            <a:ext cx="192087" cy="258762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121" y="169"/>
              </a:cxn>
              <a:cxn ang="0">
                <a:pos x="121" y="0"/>
              </a:cxn>
            </a:cxnLst>
            <a:rect l="0" t="0" r="r" b="b"/>
            <a:pathLst>
              <a:path w="121" h="169">
                <a:moveTo>
                  <a:pt x="0" y="169"/>
                </a:moveTo>
                <a:lnTo>
                  <a:pt x="121" y="169"/>
                </a:lnTo>
                <a:lnTo>
                  <a:pt x="121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67859" name="Text Box 243"/>
          <p:cNvSpPr txBox="1">
            <a:spLocks noChangeArrowheads="1"/>
          </p:cNvSpPr>
          <p:nvPr/>
        </p:nvSpPr>
        <p:spPr bwMode="auto">
          <a:xfrm>
            <a:off x="594596" y="1186166"/>
            <a:ext cx="1054816" cy="1803571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tIns="228600" bIns="228600">
            <a:spAutoFit/>
          </a:bodyPr>
          <a:lstStyle/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effectLst/>
                <a:latin typeface="Arial" charset="0"/>
              </a:rPr>
              <a:t>Task</a:t>
            </a: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effectLst/>
                <a:latin typeface="Arial" charset="0"/>
              </a:rPr>
              <a:t>Source</a:t>
            </a: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effectLst/>
                <a:latin typeface="Arial" charset="0"/>
              </a:rPr>
              <a:t>Triggers</a:t>
            </a:r>
          </a:p>
        </p:txBody>
      </p:sp>
      <p:sp>
        <p:nvSpPr>
          <p:cNvPr id="367896" name="Text Box 280"/>
          <p:cNvSpPr txBox="1">
            <a:spLocks noChangeArrowheads="1"/>
          </p:cNvSpPr>
          <p:nvPr/>
        </p:nvSpPr>
        <p:spPr bwMode="auto">
          <a:xfrm>
            <a:off x="1347788" y="1568735"/>
            <a:ext cx="184150" cy="1651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endParaRPr lang="en-US" sz="600" b="0">
              <a:effectLst/>
              <a:sym typeface="Symbol" pitchFamily="18" charset="2"/>
            </a:endParaRPr>
          </a:p>
        </p:txBody>
      </p:sp>
      <p:grpSp>
        <p:nvGrpSpPr>
          <p:cNvPr id="367918" name="Group 302"/>
          <p:cNvGrpSpPr>
            <a:grpSpLocks/>
          </p:cNvGrpSpPr>
          <p:nvPr/>
        </p:nvGrpSpPr>
        <p:grpSpPr bwMode="auto">
          <a:xfrm>
            <a:off x="1654175" y="1263935"/>
            <a:ext cx="792163" cy="415925"/>
            <a:chOff x="993" y="812"/>
            <a:chExt cx="499" cy="262"/>
          </a:xfrm>
        </p:grpSpPr>
        <p:sp>
          <p:nvSpPr>
            <p:cNvPr id="367728" name="Line 112"/>
            <p:cNvSpPr>
              <a:spLocks noChangeShapeType="1"/>
            </p:cNvSpPr>
            <p:nvPr/>
          </p:nvSpPr>
          <p:spPr bwMode="auto">
            <a:xfrm>
              <a:off x="996" y="812"/>
              <a:ext cx="3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729" name="Line 113"/>
            <p:cNvSpPr>
              <a:spLocks noChangeShapeType="1"/>
            </p:cNvSpPr>
            <p:nvPr/>
          </p:nvSpPr>
          <p:spPr bwMode="auto">
            <a:xfrm>
              <a:off x="994" y="1074"/>
              <a:ext cx="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742" name="Line 126"/>
            <p:cNvSpPr>
              <a:spLocks noChangeShapeType="1"/>
            </p:cNvSpPr>
            <p:nvPr/>
          </p:nvSpPr>
          <p:spPr bwMode="auto">
            <a:xfrm>
              <a:off x="1346" y="814"/>
              <a:ext cx="146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726" name="Line 110"/>
            <p:cNvSpPr>
              <a:spLocks noChangeShapeType="1"/>
            </p:cNvSpPr>
            <p:nvPr/>
          </p:nvSpPr>
          <p:spPr bwMode="auto">
            <a:xfrm>
              <a:off x="994" y="860"/>
              <a:ext cx="2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860" name="Line 244"/>
            <p:cNvSpPr>
              <a:spLocks noChangeShapeType="1"/>
            </p:cNvSpPr>
            <p:nvPr/>
          </p:nvSpPr>
          <p:spPr bwMode="auto">
            <a:xfrm>
              <a:off x="993" y="1017"/>
              <a:ext cx="2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grpSp>
          <p:nvGrpSpPr>
            <p:cNvPr id="367897" name="Group 281"/>
            <p:cNvGrpSpPr>
              <a:grpSpLocks/>
            </p:cNvGrpSpPr>
            <p:nvPr/>
          </p:nvGrpSpPr>
          <p:grpSpPr bwMode="auto">
            <a:xfrm>
              <a:off x="1017" y="850"/>
              <a:ext cx="138" cy="174"/>
              <a:chOff x="703" y="872"/>
              <a:chExt cx="138" cy="174"/>
            </a:xfrm>
          </p:grpSpPr>
          <p:sp>
            <p:nvSpPr>
              <p:cNvPr id="367865" name="Text Box 249"/>
              <p:cNvSpPr txBox="1">
                <a:spLocks noChangeArrowheads="1"/>
              </p:cNvSpPr>
              <p:nvPr/>
            </p:nvSpPr>
            <p:spPr bwMode="auto">
              <a:xfrm>
                <a:off x="703" y="872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367867" name="Text Box 251"/>
              <p:cNvSpPr txBox="1">
                <a:spLocks noChangeArrowheads="1"/>
              </p:cNvSpPr>
              <p:nvPr/>
            </p:nvSpPr>
            <p:spPr bwMode="auto">
              <a:xfrm>
                <a:off x="703" y="907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367868" name="Text Box 252"/>
              <p:cNvSpPr txBox="1">
                <a:spLocks noChangeArrowheads="1"/>
              </p:cNvSpPr>
              <p:nvPr/>
            </p:nvSpPr>
            <p:spPr bwMode="auto">
              <a:xfrm>
                <a:off x="703" y="942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</p:grpSp>
        <p:grpSp>
          <p:nvGrpSpPr>
            <p:cNvPr id="367898" name="Group 282"/>
            <p:cNvGrpSpPr>
              <a:grpSpLocks/>
            </p:cNvGrpSpPr>
            <p:nvPr/>
          </p:nvGrpSpPr>
          <p:grpSpPr bwMode="auto">
            <a:xfrm>
              <a:off x="1164" y="850"/>
              <a:ext cx="138" cy="174"/>
              <a:chOff x="703" y="872"/>
              <a:chExt cx="138" cy="174"/>
            </a:xfrm>
          </p:grpSpPr>
          <p:sp>
            <p:nvSpPr>
              <p:cNvPr id="367899" name="Text Box 283"/>
              <p:cNvSpPr txBox="1">
                <a:spLocks noChangeArrowheads="1"/>
              </p:cNvSpPr>
              <p:nvPr/>
            </p:nvSpPr>
            <p:spPr bwMode="auto">
              <a:xfrm>
                <a:off x="703" y="872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367900" name="Text Box 284"/>
              <p:cNvSpPr txBox="1">
                <a:spLocks noChangeArrowheads="1"/>
              </p:cNvSpPr>
              <p:nvPr/>
            </p:nvSpPr>
            <p:spPr bwMode="auto">
              <a:xfrm>
                <a:off x="703" y="907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367901" name="Text Box 285"/>
              <p:cNvSpPr txBox="1">
                <a:spLocks noChangeArrowheads="1"/>
              </p:cNvSpPr>
              <p:nvPr/>
            </p:nvSpPr>
            <p:spPr bwMode="auto">
              <a:xfrm>
                <a:off x="703" y="942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</p:grpSp>
      </p:grpSp>
      <p:grpSp>
        <p:nvGrpSpPr>
          <p:cNvPr id="367919" name="Group 303"/>
          <p:cNvGrpSpPr>
            <a:grpSpLocks/>
          </p:cNvGrpSpPr>
          <p:nvPr/>
        </p:nvGrpSpPr>
        <p:grpSpPr bwMode="auto">
          <a:xfrm>
            <a:off x="1655763" y="2478373"/>
            <a:ext cx="788987" cy="415925"/>
            <a:chOff x="994" y="1577"/>
            <a:chExt cx="497" cy="262"/>
          </a:xfrm>
        </p:grpSpPr>
        <p:sp>
          <p:nvSpPr>
            <p:cNvPr id="367904" name="Line 288"/>
            <p:cNvSpPr>
              <a:spLocks noChangeShapeType="1"/>
            </p:cNvSpPr>
            <p:nvPr/>
          </p:nvSpPr>
          <p:spPr bwMode="auto">
            <a:xfrm>
              <a:off x="996" y="1577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905" name="Line 289"/>
            <p:cNvSpPr>
              <a:spLocks noChangeShapeType="1"/>
            </p:cNvSpPr>
            <p:nvPr/>
          </p:nvSpPr>
          <p:spPr bwMode="auto">
            <a:xfrm>
              <a:off x="994" y="1839"/>
              <a:ext cx="3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906" name="Line 290"/>
            <p:cNvSpPr>
              <a:spLocks noChangeShapeType="1"/>
            </p:cNvSpPr>
            <p:nvPr/>
          </p:nvSpPr>
          <p:spPr bwMode="auto">
            <a:xfrm>
              <a:off x="1345" y="1579"/>
              <a:ext cx="146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907" name="Line 291"/>
            <p:cNvSpPr>
              <a:spLocks noChangeShapeType="1"/>
            </p:cNvSpPr>
            <p:nvPr/>
          </p:nvSpPr>
          <p:spPr bwMode="auto">
            <a:xfrm>
              <a:off x="996" y="1625"/>
              <a:ext cx="2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367908" name="Line 292"/>
            <p:cNvSpPr>
              <a:spLocks noChangeShapeType="1"/>
            </p:cNvSpPr>
            <p:nvPr/>
          </p:nvSpPr>
          <p:spPr bwMode="auto">
            <a:xfrm>
              <a:off x="995" y="1782"/>
              <a:ext cx="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grpSp>
          <p:nvGrpSpPr>
            <p:cNvPr id="367909" name="Group 293"/>
            <p:cNvGrpSpPr>
              <a:grpSpLocks/>
            </p:cNvGrpSpPr>
            <p:nvPr/>
          </p:nvGrpSpPr>
          <p:grpSpPr bwMode="auto">
            <a:xfrm>
              <a:off x="1016" y="1615"/>
              <a:ext cx="138" cy="174"/>
              <a:chOff x="703" y="872"/>
              <a:chExt cx="138" cy="174"/>
            </a:xfrm>
          </p:grpSpPr>
          <p:sp>
            <p:nvSpPr>
              <p:cNvPr id="367910" name="Text Box 294"/>
              <p:cNvSpPr txBox="1">
                <a:spLocks noChangeArrowheads="1"/>
              </p:cNvSpPr>
              <p:nvPr/>
            </p:nvSpPr>
            <p:spPr bwMode="auto">
              <a:xfrm>
                <a:off x="703" y="872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367911" name="Text Box 295"/>
              <p:cNvSpPr txBox="1">
                <a:spLocks noChangeArrowheads="1"/>
              </p:cNvSpPr>
              <p:nvPr/>
            </p:nvSpPr>
            <p:spPr bwMode="auto">
              <a:xfrm>
                <a:off x="703" y="907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367912" name="Text Box 296"/>
              <p:cNvSpPr txBox="1">
                <a:spLocks noChangeArrowheads="1"/>
              </p:cNvSpPr>
              <p:nvPr/>
            </p:nvSpPr>
            <p:spPr bwMode="auto">
              <a:xfrm>
                <a:off x="703" y="942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</p:grpSp>
        <p:grpSp>
          <p:nvGrpSpPr>
            <p:cNvPr id="367913" name="Group 297"/>
            <p:cNvGrpSpPr>
              <a:grpSpLocks/>
            </p:cNvGrpSpPr>
            <p:nvPr/>
          </p:nvGrpSpPr>
          <p:grpSpPr bwMode="auto">
            <a:xfrm>
              <a:off x="1163" y="1615"/>
              <a:ext cx="138" cy="174"/>
              <a:chOff x="703" y="872"/>
              <a:chExt cx="138" cy="174"/>
            </a:xfrm>
          </p:grpSpPr>
          <p:sp>
            <p:nvSpPr>
              <p:cNvPr id="367914" name="Text Box 298"/>
              <p:cNvSpPr txBox="1">
                <a:spLocks noChangeArrowheads="1"/>
              </p:cNvSpPr>
              <p:nvPr/>
            </p:nvSpPr>
            <p:spPr bwMode="auto">
              <a:xfrm>
                <a:off x="703" y="872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367915" name="Text Box 299"/>
              <p:cNvSpPr txBox="1">
                <a:spLocks noChangeArrowheads="1"/>
              </p:cNvSpPr>
              <p:nvPr/>
            </p:nvSpPr>
            <p:spPr bwMode="auto">
              <a:xfrm>
                <a:off x="703" y="907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  <p:sp>
            <p:nvSpPr>
              <p:cNvPr id="367916" name="Text Box 300"/>
              <p:cNvSpPr txBox="1">
                <a:spLocks noChangeArrowheads="1"/>
              </p:cNvSpPr>
              <p:nvPr/>
            </p:nvSpPr>
            <p:spPr bwMode="auto">
              <a:xfrm>
                <a:off x="703" y="942"/>
                <a:ext cx="138" cy="104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600" b="0">
                    <a:effectLst/>
                    <a:sym typeface="Symbol" pitchFamily="18" charset="2"/>
                  </a:rPr>
                  <a:t></a:t>
                </a:r>
              </a:p>
            </p:txBody>
          </p:sp>
        </p:grpSp>
      </p:grpSp>
      <p:sp>
        <p:nvSpPr>
          <p:cNvPr id="107" name="Rectangle 188"/>
          <p:cNvSpPr>
            <a:spLocks noChangeArrowheads="1"/>
          </p:cNvSpPr>
          <p:nvPr/>
        </p:nvSpPr>
        <p:spPr bwMode="auto">
          <a:xfrm>
            <a:off x="2933623" y="3661060"/>
            <a:ext cx="1152525" cy="306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</a:rPr>
              <a:t>MVECTBGRND</a:t>
            </a:r>
            <a:endParaRPr lang="en-US" sz="1200" dirty="0">
              <a:effectLst/>
            </a:endParaRPr>
          </a:p>
        </p:txBody>
      </p:sp>
      <p:sp>
        <p:nvSpPr>
          <p:cNvPr id="108" name="Rectangle 189"/>
          <p:cNvSpPr>
            <a:spLocks noChangeArrowheads="1"/>
          </p:cNvSpPr>
          <p:nvPr/>
        </p:nvSpPr>
        <p:spPr bwMode="auto">
          <a:xfrm>
            <a:off x="338456" y="3508660"/>
            <a:ext cx="1676400" cy="306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 smtClean="0">
                <a:effectLst/>
              </a:rPr>
              <a:t>MVECTBGRNDACTIVE</a:t>
            </a:r>
            <a:endParaRPr lang="en-US" sz="1400" dirty="0">
              <a:effectLst/>
            </a:endParaRPr>
          </a:p>
        </p:txBody>
      </p:sp>
      <p:cxnSp>
        <p:nvCxnSpPr>
          <p:cNvPr id="3" name="Elbow Connector 2"/>
          <p:cNvCxnSpPr>
            <a:stCxn id="108" idx="3"/>
            <a:endCxn id="367805" idx="0"/>
          </p:cNvCxnSpPr>
          <p:nvPr/>
        </p:nvCxnSpPr>
        <p:spPr bwMode="auto">
          <a:xfrm>
            <a:off x="2014856" y="3661854"/>
            <a:ext cx="299720" cy="31416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12" name="Rectangle 226"/>
          <p:cNvSpPr txBox="1">
            <a:spLocks noChangeArrowheads="1"/>
          </p:cNvSpPr>
          <p:nvPr/>
        </p:nvSpPr>
        <p:spPr>
          <a:xfrm>
            <a:off x="4872187" y="5575841"/>
            <a:ext cx="4081065" cy="122815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b="0" dirty="0" smtClean="0">
                <a:effectLst/>
                <a:latin typeface="Arial" pitchFamily="34" charset="0"/>
                <a:cs typeface="Arial" pitchFamily="34" charset="0"/>
              </a:rPr>
              <a:t>MPC – 16-bit Program Counter (initialized by appropriate </a:t>
            </a:r>
            <a:r>
              <a:rPr lang="en-US" sz="1200" b="0" dirty="0" err="1" smtClean="0">
                <a:effectLst/>
                <a:latin typeface="Arial" pitchFamily="34" charset="0"/>
                <a:cs typeface="Arial" pitchFamily="34" charset="0"/>
              </a:rPr>
              <a:t>MVECTx</a:t>
            </a:r>
            <a:r>
              <a:rPr lang="en-US" sz="1200" b="0" dirty="0" smtClean="0">
                <a:effectLst/>
                <a:latin typeface="Arial" pitchFamily="34" charset="0"/>
                <a:cs typeface="Arial" pitchFamily="34" charset="0"/>
              </a:rPr>
              <a:t> register or MVECTBGRND)</a:t>
            </a:r>
          </a:p>
          <a:p>
            <a:pPr marL="228600" indent="-2286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b="0" dirty="0" smtClean="0">
                <a:effectLst/>
                <a:latin typeface="Arial" pitchFamily="34" charset="0"/>
                <a:cs typeface="Arial" pitchFamily="34" charset="0"/>
              </a:rPr>
              <a:t>MVECTBGRNDACTIVE – saves return address</a:t>
            </a:r>
          </a:p>
          <a:p>
            <a:pPr marL="228600" indent="-2286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b="0" dirty="0" smtClean="0">
                <a:effectLst/>
                <a:latin typeface="Arial" pitchFamily="34" charset="0"/>
                <a:cs typeface="Arial" pitchFamily="34" charset="0"/>
              </a:rPr>
              <a:t>MR0-3 – CLA Floating-Point Result Registers (32 bit)</a:t>
            </a:r>
          </a:p>
          <a:p>
            <a:pPr marL="228600" indent="-2286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200" b="0" dirty="0" smtClean="0">
                <a:effectLst/>
                <a:latin typeface="Arial" pitchFamily="34" charset="0"/>
                <a:cs typeface="Arial" pitchFamily="34" charset="0"/>
              </a:rPr>
              <a:t>MAR0-1 – CLA Auxiliary Registers (16 bit)</a:t>
            </a:r>
            <a:endParaRPr lang="en-US" sz="1200" b="0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Trigger </a:t>
            </a:r>
            <a:r>
              <a:rPr lang="en-US" dirty="0" err="1" smtClean="0"/>
              <a:t>Driverlib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3291" y="3385657"/>
            <a:ext cx="8836664" cy="13778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Configure the CLA task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trigger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source </a:t>
            </a: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(CLA1TASKSRCSELx)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CLA_setTriggerSource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taskNumber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trigger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Enable / disable CLA task(s) interrupt(s) </a:t>
            </a:r>
            <a:r>
              <a:rPr lang="en-US" sz="2000" b="0" i="1" dirty="0" smtClean="0">
                <a:latin typeface="Arial" pitchFamily="34" charset="0"/>
                <a:cs typeface="Arial" pitchFamily="34" charset="0"/>
              </a:rPr>
              <a:t>(configures MIER)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CLA_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Tasks(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taskFlags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4102" y="4746700"/>
            <a:ext cx="8827464" cy="2052242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taskNumber</a:t>
            </a:r>
            <a:r>
              <a:rPr lang="en-US" sz="1800" b="0" dirty="0">
                <a:sym typeface="Wingdings" panose="05000000000000000000" pitchFamily="2" charset="2"/>
              </a:rPr>
              <a:t> parameter </a:t>
            </a:r>
            <a:r>
              <a:rPr lang="en-US" sz="1800" b="0" dirty="0" smtClean="0">
                <a:sym typeface="Wingdings" panose="05000000000000000000" pitchFamily="2" charset="2"/>
              </a:rPr>
              <a:t>indicates which </a:t>
            </a:r>
            <a:r>
              <a:rPr lang="en-US" sz="1800" b="0" dirty="0">
                <a:sym typeface="Wingdings" panose="05000000000000000000" pitchFamily="2" charset="2"/>
              </a:rPr>
              <a:t>task is being configured:</a:t>
            </a: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 smtClean="0">
                <a:sym typeface="Wingdings" panose="05000000000000000000" pitchFamily="2" charset="2"/>
              </a:rPr>
              <a:t>CLA_TASK_</a:t>
            </a:r>
            <a:r>
              <a:rPr lang="en-US" sz="18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 (</a:t>
            </a:r>
            <a:r>
              <a:rPr lang="en-US" sz="18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= 1 to 8)</a:t>
            </a:r>
            <a:endParaRPr lang="en-US" sz="1800" b="0" dirty="0">
              <a:sym typeface="Wingdings" panose="05000000000000000000" pitchFamily="2" charset="2"/>
            </a:endParaRP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trigger</a:t>
            </a:r>
            <a:r>
              <a:rPr lang="en-US" sz="1800" b="0" dirty="0">
                <a:sym typeface="Wingdings" panose="05000000000000000000" pitchFamily="2" charset="2"/>
              </a:rPr>
              <a:t> parameter is the </a:t>
            </a:r>
            <a:r>
              <a:rPr lang="en-US" sz="1800" b="0" dirty="0" smtClean="0">
                <a:sym typeface="Wingdings" panose="05000000000000000000" pitchFamily="2" charset="2"/>
              </a:rPr>
              <a:t>interrupt trigger source – </a:t>
            </a:r>
            <a:r>
              <a:rPr lang="en-US" sz="1800" b="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see next slide</a:t>
            </a: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>
                <a:solidFill>
                  <a:srgbClr val="00B050"/>
                </a:solidFill>
                <a:sym typeface="Wingdings" panose="05000000000000000000" pitchFamily="2" charset="2"/>
              </a:rPr>
              <a:t>base</a:t>
            </a:r>
            <a:r>
              <a:rPr lang="en-US" sz="1800" b="0" dirty="0">
                <a:sym typeface="Wingdings" panose="05000000000000000000" pitchFamily="2" charset="2"/>
              </a:rPr>
              <a:t> is </a:t>
            </a:r>
            <a:r>
              <a:rPr lang="en-US" sz="1800" b="0" dirty="0" smtClean="0">
                <a:sym typeface="Wingdings" panose="05000000000000000000" pitchFamily="2" charset="2"/>
              </a:rPr>
              <a:t>the CLA </a:t>
            </a:r>
            <a:r>
              <a:rPr lang="en-US" sz="1800" b="0" dirty="0">
                <a:sym typeface="Wingdings" panose="05000000000000000000" pitchFamily="2" charset="2"/>
              </a:rPr>
              <a:t>base address: </a:t>
            </a:r>
            <a:r>
              <a:rPr lang="en-US" sz="1800" b="0" dirty="0" smtClean="0">
                <a:sym typeface="Wingdings" panose="05000000000000000000" pitchFamily="2" charset="2"/>
              </a:rPr>
              <a:t>CLA1_BASE</a:t>
            </a:r>
            <a:endParaRPr lang="en-US" sz="1800" b="0" dirty="0">
              <a:sym typeface="Wingdings" panose="05000000000000000000" pitchFamily="2" charset="2"/>
            </a:endParaRPr>
          </a:p>
          <a:p>
            <a:pPr marL="342900" lvl="2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i="1" dirty="0" err="1">
                <a:solidFill>
                  <a:srgbClr val="00B050"/>
                </a:solidFill>
                <a:sym typeface="Wingdings" panose="05000000000000000000" pitchFamily="2" charset="2"/>
              </a:rPr>
              <a:t>taskFlags</a:t>
            </a:r>
            <a:r>
              <a:rPr lang="en-US" sz="1800" b="0" dirty="0">
                <a:sym typeface="Wingdings" panose="05000000000000000000" pitchFamily="2" charset="2"/>
              </a:rPr>
              <a:t> parameter value is </a:t>
            </a:r>
            <a:r>
              <a:rPr lang="en-US" sz="1800" b="0" dirty="0" smtClean="0">
                <a:sym typeface="Wingdings" panose="05000000000000000000" pitchFamily="2" charset="2"/>
              </a:rPr>
              <a:t>the bitwise </a:t>
            </a:r>
            <a:r>
              <a:rPr lang="en-US" sz="1800" b="0" dirty="0">
                <a:sym typeface="Wingdings" panose="05000000000000000000" pitchFamily="2" charset="2"/>
              </a:rPr>
              <a:t>OR of</a:t>
            </a:r>
            <a:r>
              <a:rPr lang="en-US" sz="1800" b="0" dirty="0" smtClean="0">
                <a:sym typeface="Wingdings" panose="05000000000000000000" pitchFamily="2" charset="2"/>
              </a:rPr>
              <a:t>:</a:t>
            </a:r>
            <a:endParaRPr lang="en-US" sz="1800" b="0" dirty="0">
              <a:sym typeface="Wingdings" panose="05000000000000000000" pitchFamily="2" charset="2"/>
            </a:endParaRPr>
          </a:p>
          <a:p>
            <a:pPr marL="1257300" lvl="4" indent="-342900" fontAlgn="auto">
              <a:lnSpc>
                <a:spcPct val="100000"/>
              </a:lnSpc>
              <a:spcAft>
                <a:spcPts val="0"/>
              </a:spcAft>
            </a:pPr>
            <a:r>
              <a:rPr lang="en-US" sz="1800" b="0" dirty="0" err="1" smtClean="0">
                <a:sym typeface="Wingdings" panose="05000000000000000000" pitchFamily="2" charset="2"/>
              </a:rPr>
              <a:t>CLA_TASKFLAG_</a:t>
            </a:r>
            <a:r>
              <a:rPr lang="en-US" sz="1800" b="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 (</a:t>
            </a:r>
            <a:r>
              <a:rPr lang="en-US" sz="1800" b="0" dirty="0" smtClean="0">
                <a:solidFill>
                  <a:schemeClr val="tx2"/>
                </a:solidFill>
                <a:sym typeface="Wingdings" panose="05000000000000000000" pitchFamily="2" charset="2"/>
              </a:rPr>
              <a:t>x</a:t>
            </a:r>
            <a:r>
              <a:rPr lang="en-US" sz="1800" b="0" dirty="0" smtClean="0">
                <a:sym typeface="Wingdings" panose="05000000000000000000" pitchFamily="2" charset="2"/>
              </a:rPr>
              <a:t> = 1 to 8) or CLA_TASKFLAG_ALL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833510" y="735887"/>
            <a:ext cx="5469131" cy="2539493"/>
            <a:chOff x="-3838695" y="735887"/>
            <a:chExt cx="5469131" cy="2539493"/>
          </a:xfrm>
        </p:grpSpPr>
        <p:sp>
          <p:nvSpPr>
            <p:cNvPr id="5" name="Rectangle 161"/>
            <p:cNvSpPr>
              <a:spLocks noChangeArrowheads="1"/>
            </p:cNvSpPr>
            <p:nvPr/>
          </p:nvSpPr>
          <p:spPr bwMode="auto">
            <a:xfrm>
              <a:off x="-955078" y="981442"/>
              <a:ext cx="614362" cy="1912938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6" name="Rectangle 160"/>
            <p:cNvSpPr>
              <a:spLocks noChangeArrowheads="1"/>
            </p:cNvSpPr>
            <p:nvPr/>
          </p:nvSpPr>
          <p:spPr bwMode="auto">
            <a:xfrm>
              <a:off x="-1690091" y="984617"/>
              <a:ext cx="614363" cy="1912938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7" name="Rectangle 159"/>
            <p:cNvSpPr>
              <a:spLocks noChangeArrowheads="1"/>
            </p:cNvSpPr>
            <p:nvPr/>
          </p:nvSpPr>
          <p:spPr bwMode="auto">
            <a:xfrm>
              <a:off x="-2434628" y="987792"/>
              <a:ext cx="614362" cy="1912938"/>
            </a:xfrm>
            <a:prstGeom prst="rect">
              <a:avLst/>
            </a:prstGeom>
            <a:solidFill>
              <a:schemeClr val="accent3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8" name="Rectangle 129"/>
            <p:cNvSpPr>
              <a:spLocks noChangeArrowheads="1"/>
            </p:cNvSpPr>
            <p:nvPr/>
          </p:nvSpPr>
          <p:spPr bwMode="auto">
            <a:xfrm>
              <a:off x="-1490066" y="1214805"/>
              <a:ext cx="230188" cy="2301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9" name="Line 127"/>
            <p:cNvSpPr>
              <a:spLocks noChangeShapeType="1"/>
            </p:cNvSpPr>
            <p:nvPr/>
          </p:nvSpPr>
          <p:spPr bwMode="auto">
            <a:xfrm>
              <a:off x="-1936153" y="1330692"/>
              <a:ext cx="449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0" name="Text Box 128"/>
            <p:cNvSpPr txBox="1">
              <a:spLocks noChangeArrowheads="1"/>
            </p:cNvSpPr>
            <p:nvPr/>
          </p:nvSpPr>
          <p:spPr bwMode="auto">
            <a:xfrm>
              <a:off x="-1421803" y="1249730"/>
              <a:ext cx="99386" cy="17235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11" name="Line 131"/>
            <p:cNvSpPr>
              <a:spLocks noChangeShapeType="1"/>
            </p:cNvSpPr>
            <p:nvPr/>
          </p:nvSpPr>
          <p:spPr bwMode="auto">
            <a:xfrm>
              <a:off x="-1263053" y="1332280"/>
              <a:ext cx="4302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2" name="Line 132"/>
            <p:cNvSpPr>
              <a:spLocks noChangeShapeType="1"/>
            </p:cNvSpPr>
            <p:nvPr/>
          </p:nvSpPr>
          <p:spPr bwMode="auto">
            <a:xfrm>
              <a:off x="-747116" y="1133842"/>
              <a:ext cx="231775" cy="192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3" name="Line 133"/>
            <p:cNvSpPr>
              <a:spLocks noChangeShapeType="1"/>
            </p:cNvSpPr>
            <p:nvPr/>
          </p:nvSpPr>
          <p:spPr bwMode="auto">
            <a:xfrm>
              <a:off x="-515341" y="1330692"/>
              <a:ext cx="174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4" name="Rectangle 134"/>
            <p:cNvSpPr>
              <a:spLocks noChangeArrowheads="1"/>
            </p:cNvSpPr>
            <p:nvPr/>
          </p:nvSpPr>
          <p:spPr bwMode="auto">
            <a:xfrm>
              <a:off x="-1490066" y="2434005"/>
              <a:ext cx="230188" cy="230187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5" name="Line 141"/>
            <p:cNvSpPr>
              <a:spLocks noChangeShapeType="1"/>
            </p:cNvSpPr>
            <p:nvPr/>
          </p:nvSpPr>
          <p:spPr bwMode="auto">
            <a:xfrm>
              <a:off x="-1936153" y="2549892"/>
              <a:ext cx="444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6" name="Text Box 142"/>
            <p:cNvSpPr txBox="1">
              <a:spLocks noChangeArrowheads="1"/>
            </p:cNvSpPr>
            <p:nvPr/>
          </p:nvSpPr>
          <p:spPr bwMode="auto">
            <a:xfrm>
              <a:off x="-1421803" y="2468930"/>
              <a:ext cx="99386" cy="17235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17" name="Line 143"/>
            <p:cNvSpPr>
              <a:spLocks noChangeShapeType="1"/>
            </p:cNvSpPr>
            <p:nvPr/>
          </p:nvSpPr>
          <p:spPr bwMode="auto">
            <a:xfrm>
              <a:off x="-1255116" y="2551480"/>
              <a:ext cx="4222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8" name="Line 144"/>
            <p:cNvSpPr>
              <a:spLocks noChangeShapeType="1"/>
            </p:cNvSpPr>
            <p:nvPr/>
          </p:nvSpPr>
          <p:spPr bwMode="auto">
            <a:xfrm>
              <a:off x="-747116" y="2353042"/>
              <a:ext cx="231775" cy="1920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19" name="Line 145"/>
            <p:cNvSpPr>
              <a:spLocks noChangeShapeType="1"/>
            </p:cNvSpPr>
            <p:nvPr/>
          </p:nvSpPr>
          <p:spPr bwMode="auto">
            <a:xfrm>
              <a:off x="-515341" y="2549892"/>
              <a:ext cx="174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grpSp>
          <p:nvGrpSpPr>
            <p:cNvPr id="20" name="Group 146"/>
            <p:cNvGrpSpPr>
              <a:grpSpLocks/>
            </p:cNvGrpSpPr>
            <p:nvPr/>
          </p:nvGrpSpPr>
          <p:grpSpPr bwMode="auto">
            <a:xfrm rot="5400000">
              <a:off x="-2285404" y="1911718"/>
              <a:ext cx="384175" cy="76200"/>
              <a:chOff x="74" y="3781"/>
              <a:chExt cx="242" cy="48"/>
            </a:xfrm>
          </p:grpSpPr>
          <p:sp>
            <p:nvSpPr>
              <p:cNvPr id="21" name="Oval 147"/>
              <p:cNvSpPr>
                <a:spLocks noChangeArrowheads="1"/>
              </p:cNvSpPr>
              <p:nvPr/>
            </p:nvSpPr>
            <p:spPr bwMode="auto">
              <a:xfrm>
                <a:off x="74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22" name="Oval 148"/>
              <p:cNvSpPr>
                <a:spLocks noChangeArrowheads="1"/>
              </p:cNvSpPr>
              <p:nvPr/>
            </p:nvSpPr>
            <p:spPr bwMode="auto">
              <a:xfrm>
                <a:off x="171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23" name="Oval 149"/>
              <p:cNvSpPr>
                <a:spLocks noChangeArrowheads="1"/>
              </p:cNvSpPr>
              <p:nvPr/>
            </p:nvSpPr>
            <p:spPr bwMode="auto">
              <a:xfrm>
                <a:off x="268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grpSp>
          <p:nvGrpSpPr>
            <p:cNvPr id="24" name="Group 150"/>
            <p:cNvGrpSpPr>
              <a:grpSpLocks/>
            </p:cNvGrpSpPr>
            <p:nvPr/>
          </p:nvGrpSpPr>
          <p:grpSpPr bwMode="auto">
            <a:xfrm rot="5400000">
              <a:off x="-1561504" y="1911718"/>
              <a:ext cx="384175" cy="76200"/>
              <a:chOff x="74" y="3781"/>
              <a:chExt cx="242" cy="48"/>
            </a:xfrm>
          </p:grpSpPr>
          <p:sp>
            <p:nvSpPr>
              <p:cNvPr id="25" name="Oval 151"/>
              <p:cNvSpPr>
                <a:spLocks noChangeArrowheads="1"/>
              </p:cNvSpPr>
              <p:nvPr/>
            </p:nvSpPr>
            <p:spPr bwMode="auto">
              <a:xfrm>
                <a:off x="74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26" name="Oval 152"/>
              <p:cNvSpPr>
                <a:spLocks noChangeArrowheads="1"/>
              </p:cNvSpPr>
              <p:nvPr/>
            </p:nvSpPr>
            <p:spPr bwMode="auto">
              <a:xfrm>
                <a:off x="171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27" name="Oval 153"/>
              <p:cNvSpPr>
                <a:spLocks noChangeArrowheads="1"/>
              </p:cNvSpPr>
              <p:nvPr/>
            </p:nvSpPr>
            <p:spPr bwMode="auto">
              <a:xfrm>
                <a:off x="268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grpSp>
          <p:nvGrpSpPr>
            <p:cNvPr id="28" name="Group 154"/>
            <p:cNvGrpSpPr>
              <a:grpSpLocks/>
            </p:cNvGrpSpPr>
            <p:nvPr/>
          </p:nvGrpSpPr>
          <p:grpSpPr bwMode="auto">
            <a:xfrm rot="5400000">
              <a:off x="-812204" y="1911718"/>
              <a:ext cx="384175" cy="76200"/>
              <a:chOff x="74" y="3781"/>
              <a:chExt cx="242" cy="48"/>
            </a:xfrm>
          </p:grpSpPr>
          <p:sp>
            <p:nvSpPr>
              <p:cNvPr id="29" name="Oval 155"/>
              <p:cNvSpPr>
                <a:spLocks noChangeArrowheads="1"/>
              </p:cNvSpPr>
              <p:nvPr/>
            </p:nvSpPr>
            <p:spPr bwMode="auto">
              <a:xfrm>
                <a:off x="74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30" name="Oval 156"/>
              <p:cNvSpPr>
                <a:spLocks noChangeArrowheads="1"/>
              </p:cNvSpPr>
              <p:nvPr/>
            </p:nvSpPr>
            <p:spPr bwMode="auto">
              <a:xfrm>
                <a:off x="171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31" name="Oval 157"/>
              <p:cNvSpPr>
                <a:spLocks noChangeArrowheads="1"/>
              </p:cNvSpPr>
              <p:nvPr/>
            </p:nvSpPr>
            <p:spPr bwMode="auto">
              <a:xfrm>
                <a:off x="268" y="37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</p:grpSp>
        <p:sp>
          <p:nvSpPr>
            <p:cNvPr id="32" name="Text Box 162"/>
            <p:cNvSpPr txBox="1">
              <a:spLocks noChangeArrowheads="1"/>
            </p:cNvSpPr>
            <p:nvPr/>
          </p:nvSpPr>
          <p:spPr bwMode="auto">
            <a:xfrm>
              <a:off x="-1632941" y="749667"/>
              <a:ext cx="496888" cy="19526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solidFill>
                    <a:schemeClr val="tx2"/>
                  </a:solidFill>
                  <a:effectLst/>
                  <a:latin typeface="Arial" charset="0"/>
                </a:rPr>
                <a:t>MIFR</a:t>
              </a:r>
            </a:p>
          </p:txBody>
        </p:sp>
        <p:sp>
          <p:nvSpPr>
            <p:cNvPr id="33" name="Text Box 163"/>
            <p:cNvSpPr txBox="1">
              <a:spLocks noChangeArrowheads="1"/>
            </p:cNvSpPr>
            <p:nvPr/>
          </p:nvSpPr>
          <p:spPr bwMode="auto">
            <a:xfrm>
              <a:off x="-896341" y="751255"/>
              <a:ext cx="508000" cy="195262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solidFill>
                    <a:schemeClr val="tx2"/>
                  </a:solidFill>
                  <a:effectLst/>
                  <a:latin typeface="Arial" charset="0"/>
                </a:rPr>
                <a:t>MIER</a:t>
              </a:r>
            </a:p>
          </p:txBody>
        </p:sp>
        <p:sp>
          <p:nvSpPr>
            <p:cNvPr id="34" name="Text Box 164"/>
            <p:cNvSpPr txBox="1">
              <a:spLocks noChangeArrowheads="1"/>
            </p:cNvSpPr>
            <p:nvPr/>
          </p:nvSpPr>
          <p:spPr bwMode="auto">
            <a:xfrm>
              <a:off x="-3838695" y="735887"/>
              <a:ext cx="2017347" cy="196977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 smtClean="0">
                  <a:solidFill>
                    <a:schemeClr val="tx2"/>
                  </a:solidFill>
                  <a:effectLst/>
                  <a:latin typeface="Arial" charset="0"/>
                </a:rPr>
                <a:t>CLA1TASKSRCSELx</a:t>
              </a:r>
              <a:endParaRPr lang="en-US" sz="1600" b="0" dirty="0"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grpSp>
          <p:nvGrpSpPr>
            <p:cNvPr id="35" name="Group 236"/>
            <p:cNvGrpSpPr>
              <a:grpSpLocks/>
            </p:cNvGrpSpPr>
            <p:nvPr/>
          </p:nvGrpSpPr>
          <p:grpSpPr bwMode="auto">
            <a:xfrm>
              <a:off x="-1191616" y="3043605"/>
              <a:ext cx="1008063" cy="231775"/>
              <a:chOff x="1090" y="2017"/>
              <a:chExt cx="635" cy="146"/>
            </a:xfrm>
          </p:grpSpPr>
          <p:sp>
            <p:nvSpPr>
              <p:cNvPr id="36" name="Rectangle 228"/>
              <p:cNvSpPr>
                <a:spLocks noChangeArrowheads="1"/>
              </p:cNvSpPr>
              <p:nvPr/>
            </p:nvSpPr>
            <p:spPr bwMode="auto">
              <a:xfrm>
                <a:off x="1090" y="2017"/>
                <a:ext cx="635" cy="146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37" name="Text Box 229"/>
              <p:cNvSpPr txBox="1">
                <a:spLocks noChangeArrowheads="1"/>
              </p:cNvSpPr>
              <p:nvPr/>
            </p:nvSpPr>
            <p:spPr bwMode="auto">
              <a:xfrm>
                <a:off x="1108" y="2040"/>
                <a:ext cx="596" cy="10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effectLst/>
                    <a:latin typeface="Arial" charset="0"/>
                  </a:rPr>
                  <a:t>S/W Trigger</a:t>
                </a:r>
              </a:p>
            </p:txBody>
          </p:sp>
        </p:grpSp>
        <p:sp>
          <p:nvSpPr>
            <p:cNvPr id="38" name="Text Box 231"/>
            <p:cNvSpPr txBox="1">
              <a:spLocks noChangeArrowheads="1"/>
            </p:cNvSpPr>
            <p:nvPr/>
          </p:nvSpPr>
          <p:spPr bwMode="auto">
            <a:xfrm>
              <a:off x="-2115541" y="3054717"/>
              <a:ext cx="642938" cy="195263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 dirty="0">
                  <a:solidFill>
                    <a:schemeClr val="tx2"/>
                  </a:solidFill>
                  <a:effectLst/>
                  <a:latin typeface="Arial" charset="0"/>
                </a:rPr>
                <a:t>MIFRC</a:t>
              </a:r>
            </a:p>
          </p:txBody>
        </p:sp>
        <p:sp>
          <p:nvSpPr>
            <p:cNvPr id="39" name="Freeform 232"/>
            <p:cNvSpPr>
              <a:spLocks/>
            </p:cNvSpPr>
            <p:nvPr/>
          </p:nvSpPr>
          <p:spPr bwMode="auto">
            <a:xfrm flipH="1">
              <a:off x="-1383703" y="2900730"/>
              <a:ext cx="192087" cy="258762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121" y="169"/>
                </a:cxn>
                <a:cxn ang="0">
                  <a:pos x="121" y="0"/>
                </a:cxn>
              </a:cxnLst>
              <a:rect l="0" t="0" r="r" b="b"/>
              <a:pathLst>
                <a:path w="121" h="169">
                  <a:moveTo>
                    <a:pt x="0" y="169"/>
                  </a:moveTo>
                  <a:lnTo>
                    <a:pt x="121" y="169"/>
                  </a:lnTo>
                  <a:lnTo>
                    <a:pt x="121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effectLst/>
              </a:endParaRPr>
            </a:p>
          </p:txBody>
        </p:sp>
        <p:sp>
          <p:nvSpPr>
            <p:cNvPr id="40" name="Text Box 243"/>
            <p:cNvSpPr txBox="1">
              <a:spLocks noChangeArrowheads="1"/>
            </p:cNvSpPr>
            <p:nvPr/>
          </p:nvSpPr>
          <p:spPr bwMode="auto">
            <a:xfrm>
              <a:off x="-3787895" y="1052898"/>
              <a:ext cx="1054816" cy="18035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 tIns="228600" bIns="228600">
              <a:spAutoFit/>
            </a:bodyPr>
            <a:lstStyle/>
            <a:p>
              <a:pPr algn="ctr">
                <a:lnSpc>
                  <a:spcPct val="14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600" dirty="0" smtClean="0">
                  <a:effectLst/>
                  <a:latin typeface="Arial" charset="0"/>
                </a:rPr>
                <a:t>Task</a:t>
              </a:r>
            </a:p>
            <a:p>
              <a:pPr algn="ctr">
                <a:lnSpc>
                  <a:spcPct val="14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600" dirty="0" smtClean="0">
                  <a:effectLst/>
                  <a:latin typeface="Arial" charset="0"/>
                </a:rPr>
                <a:t>Source</a:t>
              </a:r>
            </a:p>
            <a:p>
              <a:pPr algn="ctr">
                <a:lnSpc>
                  <a:spcPct val="14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600" dirty="0" smtClean="0">
                  <a:effectLst/>
                  <a:latin typeface="Arial" charset="0"/>
                </a:rPr>
                <a:t>Triggers</a:t>
              </a:r>
            </a:p>
          </p:txBody>
        </p:sp>
        <p:sp>
          <p:nvSpPr>
            <p:cNvPr id="41" name="Text Box 280"/>
            <p:cNvSpPr txBox="1">
              <a:spLocks noChangeArrowheads="1"/>
            </p:cNvSpPr>
            <p:nvPr/>
          </p:nvSpPr>
          <p:spPr bwMode="auto">
            <a:xfrm>
              <a:off x="-3034703" y="1435467"/>
              <a:ext cx="184150" cy="16510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endParaRPr lang="en-US" sz="600" b="0">
                <a:effectLst/>
                <a:sym typeface="Symbol" pitchFamily="18" charset="2"/>
              </a:endParaRPr>
            </a:p>
          </p:txBody>
        </p:sp>
        <p:grpSp>
          <p:nvGrpSpPr>
            <p:cNvPr id="42" name="Group 302"/>
            <p:cNvGrpSpPr>
              <a:grpSpLocks/>
            </p:cNvGrpSpPr>
            <p:nvPr/>
          </p:nvGrpSpPr>
          <p:grpSpPr bwMode="auto">
            <a:xfrm>
              <a:off x="-2728316" y="1130667"/>
              <a:ext cx="792163" cy="415925"/>
              <a:chOff x="993" y="812"/>
              <a:chExt cx="499" cy="262"/>
            </a:xfrm>
          </p:grpSpPr>
          <p:sp>
            <p:nvSpPr>
              <p:cNvPr id="43" name="Line 112"/>
              <p:cNvSpPr>
                <a:spLocks noChangeShapeType="1"/>
              </p:cNvSpPr>
              <p:nvPr/>
            </p:nvSpPr>
            <p:spPr bwMode="auto">
              <a:xfrm>
                <a:off x="996" y="812"/>
                <a:ext cx="3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4" name="Line 113"/>
              <p:cNvSpPr>
                <a:spLocks noChangeShapeType="1"/>
              </p:cNvSpPr>
              <p:nvPr/>
            </p:nvSpPr>
            <p:spPr bwMode="auto">
              <a:xfrm>
                <a:off x="994" y="1074"/>
                <a:ext cx="3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5" name="Line 126"/>
              <p:cNvSpPr>
                <a:spLocks noChangeShapeType="1"/>
              </p:cNvSpPr>
              <p:nvPr/>
            </p:nvSpPr>
            <p:spPr bwMode="auto">
              <a:xfrm>
                <a:off x="1346" y="814"/>
                <a:ext cx="146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6" name="Line 110"/>
              <p:cNvSpPr>
                <a:spLocks noChangeShapeType="1"/>
              </p:cNvSpPr>
              <p:nvPr/>
            </p:nvSpPr>
            <p:spPr bwMode="auto">
              <a:xfrm>
                <a:off x="994" y="860"/>
                <a:ext cx="2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47" name="Line 244"/>
              <p:cNvSpPr>
                <a:spLocks noChangeShapeType="1"/>
              </p:cNvSpPr>
              <p:nvPr/>
            </p:nvSpPr>
            <p:spPr bwMode="auto">
              <a:xfrm>
                <a:off x="993" y="1017"/>
                <a:ext cx="2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grpSp>
            <p:nvGrpSpPr>
              <p:cNvPr id="48" name="Group 281"/>
              <p:cNvGrpSpPr>
                <a:grpSpLocks/>
              </p:cNvGrpSpPr>
              <p:nvPr/>
            </p:nvGrpSpPr>
            <p:grpSpPr bwMode="auto">
              <a:xfrm>
                <a:off x="1017" y="850"/>
                <a:ext cx="138" cy="174"/>
                <a:chOff x="703" y="872"/>
                <a:chExt cx="138" cy="174"/>
              </a:xfrm>
            </p:grpSpPr>
            <p:sp>
              <p:nvSpPr>
                <p:cNvPr id="53" name="Text Box 249"/>
                <p:cNvSpPr txBox="1">
                  <a:spLocks noChangeArrowheads="1"/>
                </p:cNvSpPr>
                <p:nvPr/>
              </p:nvSpPr>
              <p:spPr bwMode="auto">
                <a:xfrm>
                  <a:off x="703" y="872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  <p:sp>
              <p:nvSpPr>
                <p:cNvPr id="54" name="Text Box 251"/>
                <p:cNvSpPr txBox="1">
                  <a:spLocks noChangeArrowheads="1"/>
                </p:cNvSpPr>
                <p:nvPr/>
              </p:nvSpPr>
              <p:spPr bwMode="auto">
                <a:xfrm>
                  <a:off x="703" y="907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  <p:sp>
              <p:nvSpPr>
                <p:cNvPr id="55" name="Text Box 252"/>
                <p:cNvSpPr txBox="1">
                  <a:spLocks noChangeArrowheads="1"/>
                </p:cNvSpPr>
                <p:nvPr/>
              </p:nvSpPr>
              <p:spPr bwMode="auto">
                <a:xfrm>
                  <a:off x="703" y="942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</p:grpSp>
          <p:grpSp>
            <p:nvGrpSpPr>
              <p:cNvPr id="49" name="Group 282"/>
              <p:cNvGrpSpPr>
                <a:grpSpLocks/>
              </p:cNvGrpSpPr>
              <p:nvPr/>
            </p:nvGrpSpPr>
            <p:grpSpPr bwMode="auto">
              <a:xfrm>
                <a:off x="1164" y="850"/>
                <a:ext cx="138" cy="174"/>
                <a:chOff x="703" y="872"/>
                <a:chExt cx="138" cy="174"/>
              </a:xfrm>
            </p:grpSpPr>
            <p:sp>
              <p:nvSpPr>
                <p:cNvPr id="50" name="Text Box 283"/>
                <p:cNvSpPr txBox="1">
                  <a:spLocks noChangeArrowheads="1"/>
                </p:cNvSpPr>
                <p:nvPr/>
              </p:nvSpPr>
              <p:spPr bwMode="auto">
                <a:xfrm>
                  <a:off x="703" y="872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  <p:sp>
              <p:nvSpPr>
                <p:cNvPr id="51" name="Text Box 284"/>
                <p:cNvSpPr txBox="1">
                  <a:spLocks noChangeArrowheads="1"/>
                </p:cNvSpPr>
                <p:nvPr/>
              </p:nvSpPr>
              <p:spPr bwMode="auto">
                <a:xfrm>
                  <a:off x="703" y="907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  <p:sp>
              <p:nvSpPr>
                <p:cNvPr id="52" name="Text Box 285"/>
                <p:cNvSpPr txBox="1">
                  <a:spLocks noChangeArrowheads="1"/>
                </p:cNvSpPr>
                <p:nvPr/>
              </p:nvSpPr>
              <p:spPr bwMode="auto">
                <a:xfrm>
                  <a:off x="703" y="942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</p:grpSp>
        </p:grpSp>
        <p:grpSp>
          <p:nvGrpSpPr>
            <p:cNvPr id="56" name="Group 303"/>
            <p:cNvGrpSpPr>
              <a:grpSpLocks/>
            </p:cNvGrpSpPr>
            <p:nvPr/>
          </p:nvGrpSpPr>
          <p:grpSpPr bwMode="auto">
            <a:xfrm>
              <a:off x="-2726728" y="2345105"/>
              <a:ext cx="788987" cy="415925"/>
              <a:chOff x="994" y="1577"/>
              <a:chExt cx="497" cy="262"/>
            </a:xfrm>
          </p:grpSpPr>
          <p:sp>
            <p:nvSpPr>
              <p:cNvPr id="57" name="Line 288"/>
              <p:cNvSpPr>
                <a:spLocks noChangeShapeType="1"/>
              </p:cNvSpPr>
              <p:nvPr/>
            </p:nvSpPr>
            <p:spPr bwMode="auto">
              <a:xfrm>
                <a:off x="996" y="1577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58" name="Line 289"/>
              <p:cNvSpPr>
                <a:spLocks noChangeShapeType="1"/>
              </p:cNvSpPr>
              <p:nvPr/>
            </p:nvSpPr>
            <p:spPr bwMode="auto">
              <a:xfrm>
                <a:off x="994" y="1839"/>
                <a:ext cx="3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59" name="Line 290"/>
              <p:cNvSpPr>
                <a:spLocks noChangeShapeType="1"/>
              </p:cNvSpPr>
              <p:nvPr/>
            </p:nvSpPr>
            <p:spPr bwMode="auto">
              <a:xfrm>
                <a:off x="1345" y="1579"/>
                <a:ext cx="146" cy="12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60" name="Line 291"/>
              <p:cNvSpPr>
                <a:spLocks noChangeShapeType="1"/>
              </p:cNvSpPr>
              <p:nvPr/>
            </p:nvSpPr>
            <p:spPr bwMode="auto">
              <a:xfrm>
                <a:off x="996" y="1625"/>
                <a:ext cx="2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sp>
            <p:nvSpPr>
              <p:cNvPr id="61" name="Line 292"/>
              <p:cNvSpPr>
                <a:spLocks noChangeShapeType="1"/>
              </p:cNvSpPr>
              <p:nvPr/>
            </p:nvSpPr>
            <p:spPr bwMode="auto">
              <a:xfrm>
                <a:off x="995" y="1782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en-US">
                  <a:effectLst/>
                </a:endParaRPr>
              </a:p>
            </p:txBody>
          </p:sp>
          <p:grpSp>
            <p:nvGrpSpPr>
              <p:cNvPr id="62" name="Group 293"/>
              <p:cNvGrpSpPr>
                <a:grpSpLocks/>
              </p:cNvGrpSpPr>
              <p:nvPr/>
            </p:nvGrpSpPr>
            <p:grpSpPr bwMode="auto">
              <a:xfrm>
                <a:off x="1016" y="1615"/>
                <a:ext cx="138" cy="174"/>
                <a:chOff x="703" y="872"/>
                <a:chExt cx="138" cy="174"/>
              </a:xfrm>
            </p:grpSpPr>
            <p:sp>
              <p:nvSpPr>
                <p:cNvPr id="67" name="Text Box 294"/>
                <p:cNvSpPr txBox="1">
                  <a:spLocks noChangeArrowheads="1"/>
                </p:cNvSpPr>
                <p:nvPr/>
              </p:nvSpPr>
              <p:spPr bwMode="auto">
                <a:xfrm>
                  <a:off x="703" y="872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  <p:sp>
              <p:nvSpPr>
                <p:cNvPr id="68" name="Text Box 295"/>
                <p:cNvSpPr txBox="1">
                  <a:spLocks noChangeArrowheads="1"/>
                </p:cNvSpPr>
                <p:nvPr/>
              </p:nvSpPr>
              <p:spPr bwMode="auto">
                <a:xfrm>
                  <a:off x="703" y="907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  <p:sp>
              <p:nvSpPr>
                <p:cNvPr id="69" name="Text Box 296"/>
                <p:cNvSpPr txBox="1">
                  <a:spLocks noChangeArrowheads="1"/>
                </p:cNvSpPr>
                <p:nvPr/>
              </p:nvSpPr>
              <p:spPr bwMode="auto">
                <a:xfrm>
                  <a:off x="703" y="942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</p:grpSp>
          <p:grpSp>
            <p:nvGrpSpPr>
              <p:cNvPr id="63" name="Group 297"/>
              <p:cNvGrpSpPr>
                <a:grpSpLocks/>
              </p:cNvGrpSpPr>
              <p:nvPr/>
            </p:nvGrpSpPr>
            <p:grpSpPr bwMode="auto">
              <a:xfrm>
                <a:off x="1163" y="1615"/>
                <a:ext cx="138" cy="174"/>
                <a:chOff x="703" y="872"/>
                <a:chExt cx="138" cy="174"/>
              </a:xfrm>
            </p:grpSpPr>
            <p:sp>
              <p:nvSpPr>
                <p:cNvPr id="64" name="Text Box 298"/>
                <p:cNvSpPr txBox="1">
                  <a:spLocks noChangeArrowheads="1"/>
                </p:cNvSpPr>
                <p:nvPr/>
              </p:nvSpPr>
              <p:spPr bwMode="auto">
                <a:xfrm>
                  <a:off x="703" y="872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  <p:sp>
              <p:nvSpPr>
                <p:cNvPr id="65" name="Text Box 299"/>
                <p:cNvSpPr txBox="1">
                  <a:spLocks noChangeArrowheads="1"/>
                </p:cNvSpPr>
                <p:nvPr/>
              </p:nvSpPr>
              <p:spPr bwMode="auto">
                <a:xfrm>
                  <a:off x="703" y="907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  <p:sp>
              <p:nvSpPr>
                <p:cNvPr id="66" name="Text Box 300"/>
                <p:cNvSpPr txBox="1">
                  <a:spLocks noChangeArrowheads="1"/>
                </p:cNvSpPr>
                <p:nvPr/>
              </p:nvSpPr>
              <p:spPr bwMode="auto">
                <a:xfrm>
                  <a:off x="703" y="942"/>
                  <a:ext cx="138" cy="104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600" b="0">
                      <a:effectLst/>
                      <a:sym typeface="Symbol" pitchFamily="18" charset="2"/>
                    </a:rPr>
                    <a:t></a:t>
                  </a:r>
                </a:p>
              </p:txBody>
            </p:sp>
          </p:grpSp>
        </p:grpSp>
        <p:sp>
          <p:nvSpPr>
            <p:cNvPr id="70" name="Right Arrow 69"/>
            <p:cNvSpPr/>
            <p:nvPr/>
          </p:nvSpPr>
          <p:spPr bwMode="auto">
            <a:xfrm>
              <a:off x="-340716" y="1670416"/>
              <a:ext cx="576075" cy="541339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0640" y="1774984"/>
              <a:ext cx="1359796" cy="33855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000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CLA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7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Interrupt Trigger Sources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32235" y="6419464"/>
            <a:ext cx="8644857" cy="362700"/>
          </a:xfrm>
        </p:spPr>
        <p:txBody>
          <a:bodyPr>
            <a:noAutofit/>
          </a:bodyPr>
          <a:lstStyle/>
          <a:p>
            <a:pPr marL="228600" lvl="1" indent="-228600" algn="ctr"/>
            <a:r>
              <a:rPr lang="en-US" sz="1600" b="0" dirty="0"/>
              <a:t>Select ‘</a:t>
            </a:r>
            <a:r>
              <a:rPr lang="en-US" sz="1600" b="0" dirty="0" smtClean="0"/>
              <a:t>CLA_TRIGGER_SOFTWARE’ </a:t>
            </a:r>
            <a:r>
              <a:rPr lang="en-US" sz="1600" b="0" dirty="0"/>
              <a:t>if task is unused or software triggered </a:t>
            </a:r>
            <a:r>
              <a:rPr lang="en-US" sz="1600" b="0" dirty="0" smtClean="0"/>
              <a:t>(default value)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42325"/>
              </p:ext>
            </p:extLst>
          </p:nvPr>
        </p:nvGraphicFramePr>
        <p:xfrm>
          <a:off x="45060" y="1483175"/>
          <a:ext cx="905256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286000"/>
                <a:gridCol w="2377440"/>
              </a:tblGrid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CLA_TRIGGER_SOFTWARE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CLA_TRIGGER_ADCCEVT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CLA_TRIGGER_TINT1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CLA_TRIGGER_SDFM1DRINT2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CLA_TRIGGER_ADCA1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CLA_TRIGGER_XINT1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CLA_TRIGGER_TINT2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CLA_TRIGGER_SDFM1DRINT3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CLA_TRIGGER_ADCA2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CLA_TRIGGER_XINT2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CLA_TRIGGER_ECAP1INT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CLA_TRIGGER_SDFM1DRINT4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CLA_TRIGGER_ADCA3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CLA_TRIGGER_XINT3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CLA_TRIGGER_ECAP2INT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CLA_TRIGGER_PMBUSAINT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CLA_TRIGGER_ADCA4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CLA_TRIGGER_XINT4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CLA_TRIGGER_ECAP3INT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CLA_TRIGGER_SPITXAINT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CLA_TRIGGER_ADCAEVT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CLA_TRIGGER_XINT5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CLA_TRIGGER_ECAP4INT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CLA_TRIGGER_SPIRXAINT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CLA_TRIGGER_ADCB1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CLA_TRIGGER_EPWM1INT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CLA_TRIGGER_ECAP5INT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CLA_TRIGGER_SPITXBINT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CLA_TRIGGER_ADCB2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CLA_TRIGGER_EPWM2INT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CLA_TRIGGER_ECAP6INT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CLA_TRIGGER_SPIRXBINT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CLA_TRIGGER_ADCB3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CLA_TRIGGER_EPWM3INT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CLA_TRIGGER_ECAP7INT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CLA_TRIGGER_LINAINT1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CLA_TRIGGER_ADCB4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CLA_TRIGGER_EPWM4INT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CLA_TRIGGER_EQEP1INT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CLA_TRIGGER_LINAINT0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CLA_TRIGGER_ADCBEVT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CLA_TRIGGER_EPWM5INT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CLA_TRIGGER_EQEP2INT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CLA_TRIGGER_CLA1PROMCRC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CLA_TRIGGER_ADCC1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CLA_TRIGGER_EPWM6INT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CLA_TRIGGER_ECAP6INT2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CLA_TRIGGER_FSITXAINT1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CLA_TRIGGER_ADCC2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CLA_TRIGGER_EPWM7INT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CLA_TRIGGER_ECAP7INT2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CLA_TRIGGER_FSITXAINT2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CLA_TRIGGER_ADCC3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CLA_TRIGGER_EPWM8INT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CLA_TRIGGER_SDFM1INT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CLA_TRIGGER_FSIRXAINT1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CLA_TRIGGER_ADCC4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CLA_TRIGGER_TINT0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CLA_TRIGGER_SDFM1DRINT1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CLA_TRIGGER_FSIRXAINT2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507460" y="625201"/>
            <a:ext cx="60750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CLA_setTriggerSource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taskNumber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0" i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6670" y="1470345"/>
            <a:ext cx="9065386" cy="4823561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6" name="Elbow Connector 5"/>
          <p:cNvCxnSpPr>
            <a:stCxn id="15" idx="0"/>
          </p:cNvCxnSpPr>
          <p:nvPr/>
        </p:nvCxnSpPr>
        <p:spPr bwMode="auto">
          <a:xfrm rot="5400000" flipH="1" flipV="1">
            <a:off x="5297913" y="195659"/>
            <a:ext cx="546137" cy="2003237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685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heme/theme1.xml><?xml version="1.0" encoding="utf-8"?>
<a:theme xmlns:a="http://schemas.openxmlformats.org/drawingml/2006/main" name="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17231</TotalTime>
  <Pages>46</Pages>
  <Words>2177</Words>
  <Application>Microsoft Office PowerPoint</Application>
  <PresentationFormat>On-screen Show (4:3)</PresentationFormat>
  <Paragraphs>637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ttoTheme</vt:lpstr>
      <vt:lpstr>Control Law Accelerator</vt:lpstr>
      <vt:lpstr>Module Objectives</vt:lpstr>
      <vt:lpstr>Control Law Accelerator (CLA)</vt:lpstr>
      <vt:lpstr>CLA Block Diagram</vt:lpstr>
      <vt:lpstr>CLA Tasks</vt:lpstr>
      <vt:lpstr>CLA Memory and Register Access</vt:lpstr>
      <vt:lpstr>CLA Control and Execution Registers</vt:lpstr>
      <vt:lpstr>Task Trigger Driverlib Functions</vt:lpstr>
      <vt:lpstr>Task Interrupt Trigger Sources</vt:lpstr>
      <vt:lpstr>Software Triggering a Task</vt:lpstr>
      <vt:lpstr>Background Task</vt:lpstr>
      <vt:lpstr>Background Task Registers</vt:lpstr>
      <vt:lpstr>Background Task Interrupts</vt:lpstr>
      <vt:lpstr>Memory Config Driverlib Functions</vt:lpstr>
      <vt:lpstr>Task Vector Driverlib Functions</vt:lpstr>
      <vt:lpstr>CLA Initialization</vt:lpstr>
      <vt:lpstr>Enabling CLA Support in CCS</vt:lpstr>
      <vt:lpstr>CLA Task C Programming Language Implementation</vt:lpstr>
      <vt:lpstr>CLA Task C Language Restrictions (1 of 2)</vt:lpstr>
      <vt:lpstr>CLA Task C Language Restrictions (2 of 2)</vt:lpstr>
      <vt:lpstr>C2000Ware™ - CLA Software Support</vt:lpstr>
      <vt:lpstr>CLA Compiler Scratchpad Memory Area</vt:lpstr>
      <vt:lpstr>CLA Initialization Code Example</vt:lpstr>
      <vt:lpstr>CLA Task C Code Example</vt:lpstr>
      <vt:lpstr>CLA Code Debugging</vt:lpstr>
      <vt:lpstr>Lab 9: CLA Floating-Point FIR Filter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Law Accelerator</dc:title>
  <dc:subject>C2000</dc:subject>
  <dc:creator>TTO</dc:creator>
  <cp:keywords>10</cp:keywords>
  <cp:lastModifiedBy>Schachter, Ken</cp:lastModifiedBy>
  <cp:revision>1752</cp:revision>
  <cp:lastPrinted>1998-06-11T00:11:46Z</cp:lastPrinted>
  <dcterms:created xsi:type="dcterms:W3CDTF">1996-11-07T12:22:24Z</dcterms:created>
  <dcterms:modified xsi:type="dcterms:W3CDTF">2019-06-21T18:32:19Z</dcterms:modified>
</cp:coreProperties>
</file>