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36"/>
  </p:notesMasterIdLst>
  <p:handoutMasterIdLst>
    <p:handoutMasterId r:id="rId37"/>
  </p:handoutMasterIdLst>
  <p:sldIdLst>
    <p:sldId id="378" r:id="rId2"/>
    <p:sldId id="464" r:id="rId3"/>
    <p:sldId id="458" r:id="rId4"/>
    <p:sldId id="412" r:id="rId5"/>
    <p:sldId id="413" r:id="rId6"/>
    <p:sldId id="508" r:id="rId7"/>
    <p:sldId id="504" r:id="rId8"/>
    <p:sldId id="501" r:id="rId9"/>
    <p:sldId id="423" r:id="rId10"/>
    <p:sldId id="503" r:id="rId11"/>
    <p:sldId id="505" r:id="rId12"/>
    <p:sldId id="447" r:id="rId13"/>
    <p:sldId id="445" r:id="rId14"/>
    <p:sldId id="479" r:id="rId15"/>
    <p:sldId id="480" r:id="rId16"/>
    <p:sldId id="446" r:id="rId17"/>
    <p:sldId id="492" r:id="rId18"/>
    <p:sldId id="499" r:id="rId19"/>
    <p:sldId id="506" r:id="rId20"/>
    <p:sldId id="454" r:id="rId21"/>
    <p:sldId id="456" r:id="rId22"/>
    <p:sldId id="453" r:id="rId23"/>
    <p:sldId id="507" r:id="rId24"/>
    <p:sldId id="429" r:id="rId25"/>
    <p:sldId id="497" r:id="rId26"/>
    <p:sldId id="495" r:id="rId27"/>
    <p:sldId id="496" r:id="rId28"/>
    <p:sldId id="498" r:id="rId29"/>
    <p:sldId id="430" r:id="rId30"/>
    <p:sldId id="500" r:id="rId31"/>
    <p:sldId id="463" r:id="rId32"/>
    <p:sldId id="469" r:id="rId33"/>
    <p:sldId id="466" r:id="rId34"/>
    <p:sldId id="410" r:id="rId3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80808"/>
    <a:srgbClr val="777777"/>
    <a:srgbClr val="040000"/>
    <a:srgbClr val="FF5008"/>
    <a:srgbClr val="020000"/>
    <a:srgbClr val="4D4D4D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 autoAdjust="0"/>
  </p:normalViewPr>
  <p:slideViewPr>
    <p:cSldViewPr snapToObjects="1">
      <p:cViewPr varScale="1">
        <p:scale>
          <a:sx n="90" d="100"/>
          <a:sy n="90" d="100"/>
        </p:scale>
        <p:origin x="-116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714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101698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05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87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87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87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87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87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System Design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ERAD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63" y="1432521"/>
            <a:ext cx="3840438" cy="528828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8 Enhanced Bus Comparator Units</a:t>
            </a:r>
          </a:p>
          <a:p>
            <a:pPr lvl="1"/>
            <a:r>
              <a:rPr lang="en-US" sz="1800" dirty="0"/>
              <a:t>Similar to ACU/DCU</a:t>
            </a:r>
          </a:p>
          <a:p>
            <a:pPr lvl="1"/>
            <a:r>
              <a:rPr lang="en-US" sz="1800" dirty="0"/>
              <a:t>Inputs: address bus, program counter, data bus</a:t>
            </a:r>
          </a:p>
          <a:p>
            <a:pPr lvl="1"/>
            <a:r>
              <a:rPr lang="en-US" sz="1800" dirty="0"/>
              <a:t>Comparison </a:t>
            </a:r>
            <a:r>
              <a:rPr lang="en-US" sz="1800" dirty="0" smtClean="0"/>
              <a:t>mode</a:t>
            </a:r>
          </a:p>
          <a:p>
            <a:pPr lvl="2"/>
            <a:r>
              <a:rPr lang="en-US" sz="1800" dirty="0" smtClean="0"/>
              <a:t>(&gt;, &gt;=, &lt;, </a:t>
            </a:r>
            <a:r>
              <a:rPr lang="en-US" sz="1800" dirty="0"/>
              <a:t>&lt;=)</a:t>
            </a:r>
          </a:p>
          <a:p>
            <a:pPr lvl="1"/>
            <a:r>
              <a:rPr lang="en-US" sz="1800" dirty="0"/>
              <a:t>Output: debug triggers, event </a:t>
            </a:r>
            <a:r>
              <a:rPr lang="en-US" sz="1800" dirty="0" smtClean="0"/>
              <a:t>output</a:t>
            </a:r>
          </a:p>
          <a:p>
            <a:r>
              <a:rPr lang="en-US" sz="2000" dirty="0" smtClean="0"/>
              <a:t>4 Benchmark System Event Counter Units</a:t>
            </a:r>
          </a:p>
          <a:p>
            <a:pPr lvl="1"/>
            <a:r>
              <a:rPr lang="en-US" sz="1800" dirty="0"/>
              <a:t>Similar to count feature in ACU</a:t>
            </a:r>
          </a:p>
          <a:p>
            <a:pPr lvl="1"/>
            <a:r>
              <a:rPr lang="en-US" sz="1800" dirty="0"/>
              <a:t>Inputs: events from EBC, system </a:t>
            </a:r>
            <a:r>
              <a:rPr lang="en-US" sz="1800" dirty="0" smtClean="0"/>
              <a:t>events</a:t>
            </a:r>
            <a:endParaRPr lang="en-US" sz="1800" dirty="0"/>
          </a:p>
          <a:p>
            <a:pPr lvl="1"/>
            <a:r>
              <a:rPr lang="en-US" sz="1800" dirty="0"/>
              <a:t>Outputs: debug events</a:t>
            </a:r>
          </a:p>
          <a:p>
            <a:r>
              <a:rPr lang="en-US" sz="2000" dirty="0"/>
              <a:t>ERAD can be used by the application or debugger</a:t>
            </a:r>
          </a:p>
          <a:p>
            <a:endParaRPr lang="en-US" sz="20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4242977" y="1859123"/>
            <a:ext cx="4633425" cy="4551798"/>
            <a:chOff x="4242977" y="1346055"/>
            <a:chExt cx="4633425" cy="455179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346073" y="1346055"/>
              <a:ext cx="2530329" cy="3839813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528952" y="1803249"/>
              <a:ext cx="1645902" cy="1384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Enhanced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Bus Comparator Units (EBC)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528952" y="3822564"/>
              <a:ext cx="1645902" cy="10896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Benchmark System Event </a:t>
              </a:r>
              <a:r>
                <a:rPr lang="en-US" sz="160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Counter Unit (BSEC)</a:t>
              </a:r>
              <a:endParaRPr kumimoji="0" lang="en-US" sz="1600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242977" y="1346055"/>
              <a:ext cx="1371585" cy="1841708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94732" y="1869877"/>
              <a:ext cx="1019830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cs typeface="Arial" panose="020B0604020202020204" pitchFamily="34" charset="0"/>
                </a:rPr>
                <a:t>Address Bus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3961" y="2134565"/>
              <a:ext cx="790601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cs typeface="Arial" panose="020B0604020202020204" pitchFamily="34" charset="0"/>
                </a:rPr>
                <a:t>Data Bus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98176" y="2399253"/>
              <a:ext cx="1316386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cs typeface="Arial" panose="020B0604020202020204" pitchFamily="34" charset="0"/>
                </a:rPr>
                <a:t>Program Counter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303926" y="2743289"/>
              <a:ext cx="548634" cy="3695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ACU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001636" y="2743289"/>
              <a:ext cx="548634" cy="3695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DCU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68652" y="1390164"/>
              <a:ext cx="1320233" cy="338554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20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C28x CPU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242977" y="4184493"/>
              <a:ext cx="1371585" cy="36575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rPr>
                <a:t>System Events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1088" y="1364763"/>
              <a:ext cx="821700" cy="338554"/>
            </a:xfrm>
            <a:prstGeom prst="rect">
              <a:avLst/>
            </a:prstGeom>
            <a:noFill/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20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ERAD</a:t>
              </a:r>
            </a:p>
          </p:txBody>
        </p:sp>
        <p:cxnSp>
          <p:nvCxnSpPr>
            <p:cNvPr id="46" name="Straight Arrow Connector 45"/>
            <p:cNvCxnSpPr>
              <a:stCxn id="36" idx="3"/>
            </p:cNvCxnSpPr>
            <p:nvPr/>
          </p:nvCxnSpPr>
          <p:spPr bwMode="auto">
            <a:xfrm>
              <a:off x="5614562" y="2002221"/>
              <a:ext cx="91439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35" idx="3"/>
            </p:cNvCxnSpPr>
            <p:nvPr/>
          </p:nvCxnSpPr>
          <p:spPr bwMode="auto">
            <a:xfrm>
              <a:off x="5614562" y="2266909"/>
              <a:ext cx="91439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8" idx="3"/>
            </p:cNvCxnSpPr>
            <p:nvPr/>
          </p:nvCxnSpPr>
          <p:spPr bwMode="auto">
            <a:xfrm>
              <a:off x="5614562" y="2531597"/>
              <a:ext cx="91439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H="1">
              <a:off x="5614562" y="2928081"/>
              <a:ext cx="91439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Elbow Connector 53"/>
            <p:cNvCxnSpPr>
              <a:stCxn id="33" idx="3"/>
              <a:endCxn id="34" idx="3"/>
            </p:cNvCxnSpPr>
            <p:nvPr/>
          </p:nvCxnSpPr>
          <p:spPr bwMode="auto">
            <a:xfrm>
              <a:off x="8174854" y="2495506"/>
              <a:ext cx="12700" cy="1871864"/>
            </a:xfrm>
            <a:prstGeom prst="bentConnector3">
              <a:avLst>
                <a:gd name="adj1" fmla="val 3399992"/>
              </a:avLst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stCxn id="42" idx="3"/>
              <a:endCxn id="34" idx="1"/>
            </p:cNvCxnSpPr>
            <p:nvPr/>
          </p:nvCxnSpPr>
          <p:spPr bwMode="auto">
            <a:xfrm flipV="1">
              <a:off x="5614562" y="4367370"/>
              <a:ext cx="914390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Elbow Connector 58"/>
            <p:cNvCxnSpPr>
              <a:stCxn id="34" idx="2"/>
            </p:cNvCxnSpPr>
            <p:nvPr/>
          </p:nvCxnSpPr>
          <p:spPr bwMode="auto">
            <a:xfrm rot="5400000" flipH="1">
              <a:off x="6813701" y="4373975"/>
              <a:ext cx="253453" cy="822951"/>
            </a:xfrm>
            <a:prstGeom prst="bentConnector4">
              <a:avLst>
                <a:gd name="adj1" fmla="val -217135"/>
                <a:gd name="adj2" fmla="val 168522"/>
              </a:avLst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Elbow Connector 62"/>
            <p:cNvCxnSpPr/>
            <p:nvPr/>
          </p:nvCxnSpPr>
          <p:spPr bwMode="auto">
            <a:xfrm rot="16200000" flipV="1">
              <a:off x="5719783" y="3280056"/>
              <a:ext cx="1161144" cy="457194"/>
            </a:xfrm>
            <a:prstGeom prst="bentConnector3">
              <a:avLst>
                <a:gd name="adj1" fmla="val -1042"/>
              </a:avLst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5656555" y="2525100"/>
              <a:ext cx="719556" cy="43704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Debug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</a:rPr>
                <a:t>Triggers</a:t>
              </a:r>
              <a:endParaRPr lang="en-US" sz="1400" b="0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9306" y="2068796"/>
              <a:ext cx="627096" cy="43704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Event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</a:rPr>
                <a:t>Output</a:t>
              </a:r>
              <a:endParaRPr lang="en-US" sz="1400" b="0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47738" y="5460810"/>
              <a:ext cx="708848" cy="43704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  <a:effectLst/>
                </a:rPr>
                <a:t>Counter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</a:rPr>
                <a:t>Events</a:t>
              </a:r>
              <a:endParaRPr lang="en-US" sz="1400" b="0" dirty="0" smtClean="0">
                <a:solidFill>
                  <a:schemeClr val="dk1"/>
                </a:solidFill>
                <a:effectLst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60833" y="2898453"/>
              <a:ext cx="412292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x8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75262" y="4622866"/>
              <a:ext cx="412292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11993" y="685830"/>
            <a:ext cx="8879748" cy="6832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ERAD </a:t>
            </a:r>
            <a:r>
              <a:rPr lang="en-US" sz="2400" b="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expands device debug </a:t>
            </a: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system analysis </a:t>
            </a:r>
            <a:r>
              <a:rPr lang="en-US" sz="2400" b="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 to 10 hardware breakpoints and 10 hardware </a:t>
            </a:r>
            <a:r>
              <a:rPr lang="en-US" sz="2400" b="0" i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watchpoints</a:t>
            </a:r>
            <a:r>
              <a:rPr lang="en-US" sz="2400" b="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0" i="1" dirty="0" smtClean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1028"/>
          <p:cNvSpPr>
            <a:spLocks noChangeArrowheads="1"/>
          </p:cNvSpPr>
          <p:nvPr/>
        </p:nvSpPr>
        <p:spPr bwMode="auto">
          <a:xfrm>
            <a:off x="1108498" y="2822795"/>
            <a:ext cx="7021156" cy="115483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1076034" y="1373309"/>
            <a:ext cx="6979115" cy="406734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JTAG Emulation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Analysis and Diagnostic </a:t>
            </a:r>
            <a:r>
              <a:rPr lang="en-US" sz="2800" dirty="0" smtClean="0"/>
              <a:t>Capabilities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Flash </a:t>
            </a:r>
            <a:r>
              <a:rPr lang="en-US" sz="2800" dirty="0"/>
              <a:t>Configuration and               Memory Performance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Flash Programming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Dual Code </a:t>
            </a:r>
            <a:r>
              <a:rPr lang="en-US" sz="2800" dirty="0"/>
              <a:t>Security Module </a:t>
            </a:r>
            <a:r>
              <a:rPr lang="en-US" sz="2800" dirty="0" smtClean="0"/>
              <a:t>(DCSM</a:t>
            </a:r>
            <a:r>
              <a:rPr lang="en-US" sz="28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026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Flash Operation</a:t>
            </a:r>
          </a:p>
        </p:txBody>
      </p:sp>
      <p:sp>
        <p:nvSpPr>
          <p:cNvPr id="371780" name="Rectangle 68"/>
          <p:cNvSpPr>
            <a:spLocks noChangeArrowheads="1"/>
          </p:cNvSpPr>
          <p:nvPr/>
        </p:nvSpPr>
        <p:spPr bwMode="auto">
          <a:xfrm>
            <a:off x="71755" y="826038"/>
            <a:ext cx="8980488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382588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RWAIT bit-field in the FRDCNTL register specifies the number of random </a:t>
            </a:r>
            <a:r>
              <a:rPr lang="en-US" sz="2000" dirty="0">
                <a:latin typeface="Arial" charset="0"/>
              </a:rPr>
              <a:t>accesses </a:t>
            </a:r>
            <a:r>
              <a:rPr lang="en-US" sz="2000" dirty="0" smtClean="0">
                <a:latin typeface="Arial" charset="0"/>
              </a:rPr>
              <a:t>wait states</a:t>
            </a:r>
            <a:endParaRPr lang="en-US" sz="2000" dirty="0">
              <a:latin typeface="Arial" charset="0"/>
            </a:endParaRPr>
          </a:p>
          <a:p>
            <a:pPr marL="552450" indent="-382588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OTP reads are hardwired for 10 wait states (RWAIT has no effect)</a:t>
            </a:r>
            <a:endParaRPr lang="en-US" sz="2000" dirty="0">
              <a:latin typeface="Arial" charset="0"/>
            </a:endParaRPr>
          </a:p>
          <a:p>
            <a:pPr marL="552450" indent="-382588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Must specify the number of </a:t>
            </a:r>
            <a:r>
              <a:rPr lang="en-US" sz="2000" dirty="0" smtClean="0">
                <a:latin typeface="Arial" charset="0"/>
              </a:rPr>
              <a:t>SYSCLK cycle </a:t>
            </a:r>
            <a:r>
              <a:rPr lang="en-US" sz="2000" dirty="0">
                <a:latin typeface="Arial" charset="0"/>
              </a:rPr>
              <a:t>wait-states;		 </a:t>
            </a:r>
            <a:r>
              <a:rPr lang="en-US" sz="2000" i="1" dirty="0">
                <a:latin typeface="Arial" charset="0"/>
              </a:rPr>
              <a:t>Reset defaults are maximum value (15)</a:t>
            </a:r>
          </a:p>
          <a:p>
            <a:pPr marL="552450" indent="-382588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Flash/OTP reads returned after (RWAIT + 1 SYSCLK cycles)</a:t>
            </a:r>
          </a:p>
          <a:p>
            <a:pPr marL="552450" indent="-382588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Flash </a:t>
            </a:r>
            <a:r>
              <a:rPr lang="en-US" sz="2000" dirty="0">
                <a:latin typeface="Arial" charset="0"/>
              </a:rPr>
              <a:t>configuration code should not be run from the </a:t>
            </a:r>
            <a:r>
              <a:rPr lang="en-US" sz="2000" dirty="0" smtClean="0">
                <a:latin typeface="Arial" charset="0"/>
              </a:rPr>
              <a:t>flash </a:t>
            </a:r>
            <a:r>
              <a:rPr lang="en-US" sz="2000" dirty="0">
                <a:latin typeface="Arial" charset="0"/>
              </a:rPr>
              <a:t>memory</a:t>
            </a:r>
          </a:p>
        </p:txBody>
      </p:sp>
      <p:sp>
        <p:nvSpPr>
          <p:cNvPr id="371810" name="Rectangle 98"/>
          <p:cNvSpPr>
            <a:spLocks noChangeArrowheads="1"/>
          </p:cNvSpPr>
          <p:nvPr/>
        </p:nvSpPr>
        <p:spPr bwMode="auto">
          <a:xfrm>
            <a:off x="998853" y="5844535"/>
            <a:ext cx="7139268" cy="78483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91440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*** Refer to the </a:t>
            </a:r>
            <a:r>
              <a:rPr lang="en-US" sz="2000" dirty="0" smtClean="0">
                <a:latin typeface="Arial" charset="0"/>
              </a:rPr>
              <a:t>F28004x data sheet for value details </a:t>
            </a:r>
            <a:r>
              <a:rPr lang="en-US" sz="2000" dirty="0">
                <a:latin typeface="Arial" charset="0"/>
              </a:rPr>
              <a:t>***</a:t>
            </a:r>
          </a:p>
          <a:p>
            <a:pPr algn="ctr"/>
            <a:r>
              <a:rPr lang="en-US" sz="2000" dirty="0">
                <a:latin typeface="Arial" charset="0"/>
              </a:rPr>
              <a:t>For </a:t>
            </a:r>
            <a:r>
              <a:rPr lang="en-US" sz="2000" dirty="0" smtClean="0">
                <a:latin typeface="Arial" charset="0"/>
              </a:rPr>
              <a:t>100 </a:t>
            </a:r>
            <a:r>
              <a:rPr lang="en-US" sz="2000" dirty="0">
                <a:latin typeface="Arial" charset="0"/>
              </a:rPr>
              <a:t>MHz, </a:t>
            </a:r>
            <a:r>
              <a:rPr lang="en-US" sz="2000" dirty="0" smtClean="0">
                <a:latin typeface="Arial" charset="0"/>
              </a:rPr>
              <a:t>RWAIT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 smtClean="0">
                <a:latin typeface="Arial" charset="0"/>
              </a:rPr>
              <a:t>4</a:t>
            </a:r>
            <a:endParaRPr lang="en-US" sz="2000" dirty="0"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36886" y="4768095"/>
            <a:ext cx="8258336" cy="748766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ctrlBase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is base address of the flash </a:t>
            </a:r>
            <a:r>
              <a:rPr lang="en-US" sz="1800" b="0" dirty="0" smtClean="0">
                <a:sym typeface="Wingdings" panose="05000000000000000000" pitchFamily="2" charset="2"/>
              </a:rPr>
              <a:t>control </a:t>
            </a:r>
            <a:r>
              <a:rPr lang="en-US" sz="1800" b="0" dirty="0">
                <a:sym typeface="Wingdings" panose="05000000000000000000" pitchFamily="2" charset="2"/>
              </a:rPr>
              <a:t>registers</a:t>
            </a:r>
            <a:r>
              <a:rPr lang="en-US" sz="1800" b="0" dirty="0" smtClean="0">
                <a:sym typeface="Wingdings" panose="05000000000000000000" pitchFamily="2" charset="2"/>
              </a:rPr>
              <a:t>: FLASH0CTRL_BASE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waitstates</a:t>
            </a:r>
            <a:r>
              <a:rPr lang="en-US" sz="1800" b="0" dirty="0" smtClean="0">
                <a:sym typeface="Wingdings" panose="05000000000000000000" pitchFamily="2" charset="2"/>
              </a:rPr>
              <a:t> value is a number </a:t>
            </a:r>
            <a:r>
              <a:rPr lang="en-US" sz="1800" b="0" dirty="0">
                <a:sym typeface="Wingdings" panose="05000000000000000000" pitchFamily="2" charset="2"/>
              </a:rPr>
              <a:t>between 0 and </a:t>
            </a:r>
            <a:r>
              <a:rPr lang="en-US" sz="1800" b="0" dirty="0" smtClean="0">
                <a:sym typeface="Wingdings" panose="05000000000000000000" pitchFamily="2" charset="2"/>
              </a:rPr>
              <a:t>15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36074" y="4009613"/>
            <a:ext cx="8259148" cy="77485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number of wait states for a flash read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access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Flash_setWaitstates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waitstates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36074" y="4004733"/>
            <a:ext cx="8259148" cy="1512128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60" name="Rectangle 4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Speeding Up </a:t>
            </a:r>
            <a:r>
              <a:rPr lang="en-US" sz="4000" dirty="0" smtClean="0"/>
              <a:t>Execution </a:t>
            </a:r>
            <a:r>
              <a:rPr lang="en-US" sz="4000" dirty="0"/>
              <a:t>in </a:t>
            </a:r>
            <a:r>
              <a:rPr lang="en-US" sz="4000" dirty="0" smtClean="0"/>
              <a:t>Flash / OTP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02656" y="794594"/>
            <a:ext cx="8727936" cy="3905872"/>
            <a:chOff x="172177" y="943610"/>
            <a:chExt cx="8727936" cy="3905872"/>
          </a:xfrm>
        </p:grpSpPr>
        <p:sp>
          <p:nvSpPr>
            <p:cNvPr id="367653" name="Text Box 37"/>
            <p:cNvSpPr txBox="1">
              <a:spLocks noChangeArrowheads="1"/>
            </p:cNvSpPr>
            <p:nvPr/>
          </p:nvSpPr>
          <p:spPr bwMode="auto">
            <a:xfrm>
              <a:off x="6414416" y="2147576"/>
              <a:ext cx="1347788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>
                  <a:latin typeface="Arial" charset="0"/>
                </a:rPr>
                <a:t>16 or 32 dispatched</a:t>
              </a:r>
            </a:p>
          </p:txBody>
        </p:sp>
        <p:grpSp>
          <p:nvGrpSpPr>
            <p:cNvPr id="367694" name="Group 78"/>
            <p:cNvGrpSpPr>
              <a:grpSpLocks/>
            </p:cNvGrpSpPr>
            <p:nvPr/>
          </p:nvGrpSpPr>
          <p:grpSpPr bwMode="auto">
            <a:xfrm>
              <a:off x="325166" y="943610"/>
              <a:ext cx="1143000" cy="3582988"/>
              <a:chOff x="528" y="392"/>
              <a:chExt cx="720" cy="2257"/>
            </a:xfrm>
          </p:grpSpPr>
          <p:sp>
            <p:nvSpPr>
              <p:cNvPr id="367620" name="Rectangle 4"/>
              <p:cNvSpPr>
                <a:spLocks noChangeArrowheads="1"/>
              </p:cNvSpPr>
              <p:nvPr/>
            </p:nvSpPr>
            <p:spPr bwMode="auto">
              <a:xfrm>
                <a:off x="528" y="633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1" name="Rectangle 5"/>
              <p:cNvSpPr>
                <a:spLocks noChangeArrowheads="1"/>
              </p:cNvSpPr>
              <p:nvPr/>
            </p:nvSpPr>
            <p:spPr bwMode="auto">
              <a:xfrm>
                <a:off x="528" y="777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2" name="Rectangle 6"/>
              <p:cNvSpPr>
                <a:spLocks noChangeArrowheads="1"/>
              </p:cNvSpPr>
              <p:nvPr/>
            </p:nvSpPr>
            <p:spPr bwMode="auto">
              <a:xfrm>
                <a:off x="528" y="921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3" name="Rectangle 7"/>
              <p:cNvSpPr>
                <a:spLocks noChangeArrowheads="1"/>
              </p:cNvSpPr>
              <p:nvPr/>
            </p:nvSpPr>
            <p:spPr bwMode="auto">
              <a:xfrm>
                <a:off x="528" y="1065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4" name="Rectangle 8"/>
              <p:cNvSpPr>
                <a:spLocks noChangeArrowheads="1"/>
              </p:cNvSpPr>
              <p:nvPr/>
            </p:nvSpPr>
            <p:spPr bwMode="auto">
              <a:xfrm>
                <a:off x="528" y="1209"/>
                <a:ext cx="720" cy="144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5" name="Rectangle 9"/>
              <p:cNvSpPr>
                <a:spLocks noChangeArrowheads="1"/>
              </p:cNvSpPr>
              <p:nvPr/>
            </p:nvSpPr>
            <p:spPr bwMode="auto">
              <a:xfrm>
                <a:off x="528" y="1353"/>
                <a:ext cx="720" cy="144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6" name="Rectangle 10"/>
              <p:cNvSpPr>
                <a:spLocks noChangeArrowheads="1"/>
              </p:cNvSpPr>
              <p:nvPr/>
            </p:nvSpPr>
            <p:spPr bwMode="auto">
              <a:xfrm>
                <a:off x="528" y="1497"/>
                <a:ext cx="720" cy="144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7" name="Rectangle 11"/>
              <p:cNvSpPr>
                <a:spLocks noChangeArrowheads="1"/>
              </p:cNvSpPr>
              <p:nvPr/>
            </p:nvSpPr>
            <p:spPr bwMode="auto">
              <a:xfrm>
                <a:off x="528" y="1641"/>
                <a:ext cx="720" cy="144"/>
              </a:xfrm>
              <a:prstGeom prst="rect">
                <a:avLst/>
              </a:prstGeom>
              <a:solidFill>
                <a:schemeClr val="accent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8" name="Rectangle 12"/>
              <p:cNvSpPr>
                <a:spLocks noChangeArrowheads="1"/>
              </p:cNvSpPr>
              <p:nvPr/>
            </p:nvSpPr>
            <p:spPr bwMode="auto">
              <a:xfrm>
                <a:off x="528" y="1785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29" name="Rectangle 13"/>
              <p:cNvSpPr>
                <a:spLocks noChangeArrowheads="1"/>
              </p:cNvSpPr>
              <p:nvPr/>
            </p:nvSpPr>
            <p:spPr bwMode="auto">
              <a:xfrm>
                <a:off x="528" y="1929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30" name="Rectangle 14"/>
              <p:cNvSpPr>
                <a:spLocks noChangeArrowheads="1"/>
              </p:cNvSpPr>
              <p:nvPr/>
            </p:nvSpPr>
            <p:spPr bwMode="auto">
              <a:xfrm>
                <a:off x="528" y="2073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31" name="Rectangle 15"/>
              <p:cNvSpPr>
                <a:spLocks noChangeArrowheads="1"/>
              </p:cNvSpPr>
              <p:nvPr/>
            </p:nvSpPr>
            <p:spPr bwMode="auto">
              <a:xfrm>
                <a:off x="528" y="2217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32" name="Rectangle 16"/>
              <p:cNvSpPr>
                <a:spLocks noChangeArrowheads="1"/>
              </p:cNvSpPr>
              <p:nvPr/>
            </p:nvSpPr>
            <p:spPr bwMode="auto">
              <a:xfrm>
                <a:off x="528" y="2361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33" name="Rectangle 17"/>
              <p:cNvSpPr>
                <a:spLocks noChangeArrowheads="1"/>
              </p:cNvSpPr>
              <p:nvPr/>
            </p:nvSpPr>
            <p:spPr bwMode="auto">
              <a:xfrm>
                <a:off x="528" y="2505"/>
                <a:ext cx="72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36" name="Text Box 20"/>
              <p:cNvSpPr txBox="1">
                <a:spLocks noChangeArrowheads="1"/>
              </p:cNvSpPr>
              <p:nvPr/>
            </p:nvSpPr>
            <p:spPr bwMode="auto">
              <a:xfrm>
                <a:off x="768" y="392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 b="0">
                    <a:latin typeface="Arial" charset="0"/>
                  </a:rPr>
                  <a:t>16</a:t>
                </a:r>
              </a:p>
            </p:txBody>
          </p:sp>
          <p:sp>
            <p:nvSpPr>
              <p:cNvPr id="367637" name="Line 21"/>
              <p:cNvSpPr>
                <a:spLocks noChangeShapeType="1"/>
              </p:cNvSpPr>
              <p:nvPr/>
            </p:nvSpPr>
            <p:spPr bwMode="auto">
              <a:xfrm>
                <a:off x="1008" y="53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638" name="Line 22"/>
              <p:cNvSpPr>
                <a:spLocks noChangeShapeType="1"/>
              </p:cNvSpPr>
              <p:nvPr/>
            </p:nvSpPr>
            <p:spPr bwMode="auto">
              <a:xfrm flipH="1">
                <a:off x="528" y="53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7640" name="AutoShape 24"/>
            <p:cNvSpPr>
              <a:spLocks/>
            </p:cNvSpPr>
            <p:nvPr/>
          </p:nvSpPr>
          <p:spPr bwMode="auto">
            <a:xfrm>
              <a:off x="1544366" y="2240598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>
              <a:off x="1879629" y="2697798"/>
              <a:ext cx="13893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2169165" y="2621598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43" name="Text Box 27"/>
            <p:cNvSpPr txBox="1">
              <a:spLocks noChangeArrowheads="1"/>
            </p:cNvSpPr>
            <p:nvPr/>
          </p:nvSpPr>
          <p:spPr bwMode="auto">
            <a:xfrm>
              <a:off x="1920266" y="2239010"/>
              <a:ext cx="5693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 smtClean="0">
                  <a:latin typeface="Arial" charset="0"/>
                </a:rPr>
                <a:t>128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367644" name="Text Box 28"/>
            <p:cNvSpPr txBox="1">
              <a:spLocks noChangeArrowheads="1"/>
            </p:cNvSpPr>
            <p:nvPr/>
          </p:nvSpPr>
          <p:spPr bwMode="auto">
            <a:xfrm>
              <a:off x="1503067" y="1325902"/>
              <a:ext cx="1006475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>
                  <a:latin typeface="Arial" charset="0"/>
                </a:rPr>
                <a:t>Aligned </a:t>
              </a:r>
              <a:r>
                <a:rPr lang="en-US" sz="1800" b="0" dirty="0" smtClean="0">
                  <a:latin typeface="Arial" charset="0"/>
                </a:rPr>
                <a:t>128-bit </a:t>
              </a:r>
              <a:r>
                <a:rPr lang="en-US" sz="1800" b="0" dirty="0">
                  <a:latin typeface="Arial" charset="0"/>
                </a:rPr>
                <a:t>fetch</a:t>
              </a:r>
            </a:p>
          </p:txBody>
        </p:sp>
        <p:sp>
          <p:nvSpPr>
            <p:cNvPr id="367645" name="Text Box 29"/>
            <p:cNvSpPr txBox="1">
              <a:spLocks noChangeArrowheads="1"/>
            </p:cNvSpPr>
            <p:nvPr/>
          </p:nvSpPr>
          <p:spPr bwMode="auto">
            <a:xfrm>
              <a:off x="3285007" y="2777782"/>
              <a:ext cx="146367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>
                  <a:latin typeface="Arial" charset="0"/>
                </a:rPr>
                <a:t>2-level deep fetch buffer</a:t>
              </a:r>
            </a:p>
          </p:txBody>
        </p:sp>
        <p:sp>
          <p:nvSpPr>
            <p:cNvPr id="367646" name="Text Box 30"/>
            <p:cNvSpPr txBox="1">
              <a:spLocks noChangeArrowheads="1"/>
            </p:cNvSpPr>
            <p:nvPr/>
          </p:nvSpPr>
          <p:spPr bwMode="auto">
            <a:xfrm>
              <a:off x="3729472" y="1913965"/>
              <a:ext cx="5699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 smtClean="0">
                  <a:latin typeface="Arial" charset="0"/>
                </a:rPr>
                <a:t>128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4299385" y="2102485"/>
              <a:ext cx="449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 flipH="1">
              <a:off x="3268978" y="2102485"/>
              <a:ext cx="460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49" name="Rectangle 33"/>
            <p:cNvSpPr>
              <a:spLocks noChangeArrowheads="1"/>
            </p:cNvSpPr>
            <p:nvPr/>
          </p:nvSpPr>
          <p:spPr bwMode="auto">
            <a:xfrm>
              <a:off x="7785727" y="1803718"/>
              <a:ext cx="1112525" cy="21717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0" name="Text Box 34"/>
            <p:cNvSpPr txBox="1">
              <a:spLocks noChangeArrowheads="1"/>
            </p:cNvSpPr>
            <p:nvPr/>
          </p:nvSpPr>
          <p:spPr bwMode="auto">
            <a:xfrm>
              <a:off x="7785728" y="2290178"/>
              <a:ext cx="1114385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>
                  <a:latin typeface="Arial" charset="0"/>
                </a:rPr>
                <a:t>C28x </a:t>
              </a:r>
              <a:r>
                <a:rPr lang="en-US" sz="1800" b="0" dirty="0" smtClean="0">
                  <a:latin typeface="Arial" charset="0"/>
                </a:rPr>
                <a:t>core </a:t>
              </a:r>
              <a:r>
                <a:rPr lang="en-US" sz="1800" b="0" dirty="0">
                  <a:latin typeface="Arial" charset="0"/>
                </a:rPr>
                <a:t>decoder unit</a:t>
              </a:r>
            </a:p>
          </p:txBody>
        </p:sp>
        <p:sp>
          <p:nvSpPr>
            <p:cNvPr id="367651" name="Line 35"/>
            <p:cNvSpPr>
              <a:spLocks noChangeShapeType="1"/>
            </p:cNvSpPr>
            <p:nvPr/>
          </p:nvSpPr>
          <p:spPr bwMode="auto">
            <a:xfrm>
              <a:off x="4748683" y="2469198"/>
              <a:ext cx="12457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2" name="Line 36"/>
            <p:cNvSpPr>
              <a:spLocks noChangeShapeType="1"/>
            </p:cNvSpPr>
            <p:nvPr/>
          </p:nvSpPr>
          <p:spPr bwMode="auto">
            <a:xfrm>
              <a:off x="7086571" y="2819404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4" name="Line 38"/>
            <p:cNvSpPr>
              <a:spLocks noChangeShapeType="1"/>
            </p:cNvSpPr>
            <p:nvPr/>
          </p:nvSpPr>
          <p:spPr bwMode="auto">
            <a:xfrm>
              <a:off x="1468166" y="109759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5" name="Line 39"/>
            <p:cNvSpPr>
              <a:spLocks noChangeShapeType="1"/>
            </p:cNvSpPr>
            <p:nvPr/>
          </p:nvSpPr>
          <p:spPr bwMode="auto">
            <a:xfrm>
              <a:off x="325166" y="109759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6" name="Line 40"/>
            <p:cNvSpPr>
              <a:spLocks noChangeShapeType="1"/>
            </p:cNvSpPr>
            <p:nvPr/>
          </p:nvSpPr>
          <p:spPr bwMode="auto">
            <a:xfrm>
              <a:off x="3268978" y="201199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7" name="Line 41"/>
            <p:cNvSpPr>
              <a:spLocks noChangeShapeType="1"/>
            </p:cNvSpPr>
            <p:nvPr/>
          </p:nvSpPr>
          <p:spPr bwMode="auto">
            <a:xfrm>
              <a:off x="4751746" y="201199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7658" name="Rectangle 42"/>
            <p:cNvSpPr>
              <a:spLocks noChangeArrowheads="1"/>
            </p:cNvSpPr>
            <p:nvPr/>
          </p:nvSpPr>
          <p:spPr bwMode="auto">
            <a:xfrm>
              <a:off x="3268978" y="2316798"/>
              <a:ext cx="1485900" cy="2286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59" name="Rectangle 43"/>
            <p:cNvSpPr>
              <a:spLocks noChangeArrowheads="1"/>
            </p:cNvSpPr>
            <p:nvPr/>
          </p:nvSpPr>
          <p:spPr bwMode="auto">
            <a:xfrm>
              <a:off x="3268978" y="2545398"/>
              <a:ext cx="1485900" cy="2286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3271534" y="3884917"/>
              <a:ext cx="1463675" cy="64633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 smtClean="0">
                  <a:latin typeface="Arial" charset="0"/>
                </a:rPr>
                <a:t>128-bit data cache</a:t>
              </a:r>
              <a:endParaRPr lang="en-US" sz="1800" b="0" dirty="0">
                <a:latin typeface="Arial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994384" y="2240292"/>
              <a:ext cx="381000" cy="1295400"/>
              <a:chOff x="6476975" y="2682234"/>
              <a:chExt cx="381000" cy="1295400"/>
            </a:xfrm>
          </p:grpSpPr>
          <p:sp>
            <p:nvSpPr>
              <p:cNvPr id="55" name="AutoShape 141"/>
              <p:cNvSpPr>
                <a:spLocks noChangeArrowheads="1"/>
              </p:cNvSpPr>
              <p:nvPr/>
            </p:nvSpPr>
            <p:spPr bwMode="auto">
              <a:xfrm rot="16200000" flipH="1">
                <a:off x="6019775" y="3139434"/>
                <a:ext cx="1295400" cy="381000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142"/>
              <p:cNvSpPr txBox="1">
                <a:spLocks noChangeArrowheads="1"/>
              </p:cNvSpPr>
              <p:nvPr/>
            </p:nvSpPr>
            <p:spPr bwMode="auto">
              <a:xfrm rot="16200000">
                <a:off x="6188050" y="3153721"/>
                <a:ext cx="977900" cy="3365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600">
                    <a:latin typeface="Arial" charset="0"/>
                  </a:rPr>
                  <a:t>MUX</a:t>
                </a:r>
              </a:p>
            </p:txBody>
          </p:sp>
        </p:grpSp>
        <p:cxnSp>
          <p:nvCxnSpPr>
            <p:cNvPr id="4" name="Elbow Connector 3"/>
            <p:cNvCxnSpPr>
              <a:endCxn id="54" idx="1"/>
            </p:cNvCxnSpPr>
            <p:nvPr/>
          </p:nvCxnSpPr>
          <p:spPr bwMode="auto">
            <a:xfrm rot="16200000" flipH="1">
              <a:off x="2135396" y="3071944"/>
              <a:ext cx="1510285" cy="76199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6" name="Elbow Connector 5"/>
            <p:cNvCxnSpPr>
              <a:stCxn id="54" idx="3"/>
            </p:cNvCxnSpPr>
            <p:nvPr/>
          </p:nvCxnSpPr>
          <p:spPr bwMode="auto">
            <a:xfrm flipV="1">
              <a:off x="4735209" y="3269298"/>
              <a:ext cx="1264902" cy="938785"/>
            </a:xfrm>
            <a:prstGeom prst="bentConnector3">
              <a:avLst>
                <a:gd name="adj1" fmla="val 66868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" name="Straight Arrow Connector 7"/>
            <p:cNvCxnSpPr>
              <a:stCxn id="55" idx="2"/>
              <a:endCxn id="367649" idx="1"/>
            </p:cNvCxnSpPr>
            <p:nvPr/>
          </p:nvCxnSpPr>
          <p:spPr bwMode="auto">
            <a:xfrm>
              <a:off x="6375384" y="2887992"/>
              <a:ext cx="1410343" cy="15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4805678" y="2016776"/>
              <a:ext cx="1178547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600" b="0" i="1" dirty="0" smtClean="0">
                  <a:solidFill>
                    <a:srgbClr val="FF0000"/>
                  </a:solidFill>
                  <a:latin typeface="Arial" charset="0"/>
                </a:rPr>
                <a:t>Instruction fetch</a:t>
              </a:r>
              <a:endParaRPr lang="en-US" sz="1600" b="0" i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4663440" y="4236130"/>
              <a:ext cx="2473960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1600" b="0" i="1" dirty="0" smtClean="0">
                  <a:solidFill>
                    <a:srgbClr val="FF0000"/>
                  </a:solidFill>
                  <a:latin typeface="Arial" charset="0"/>
                </a:rPr>
                <a:t>Data read either from program or data memory</a:t>
              </a:r>
              <a:endParaRPr lang="en-US" sz="1600" b="0" i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172177" y="4510928"/>
              <a:ext cx="145600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Flash or OTP</a:t>
              </a:r>
              <a:endParaRPr lang="en-US" sz="1600" b="0" dirty="0">
                <a:latin typeface="Arial" charset="0"/>
              </a:endParaRPr>
            </a:p>
          </p:txBody>
        </p:sp>
      </p:grpSp>
      <p:sp>
        <p:nvSpPr>
          <p:cNvPr id="57" name="Content Placeholder 2"/>
          <p:cNvSpPr txBox="1">
            <a:spLocks/>
          </p:cNvSpPr>
          <p:nvPr/>
        </p:nvSpPr>
        <p:spPr>
          <a:xfrm>
            <a:off x="417420" y="6307787"/>
            <a:ext cx="8300672" cy="346979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ctrlBase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is base address of the flash </a:t>
            </a:r>
            <a:r>
              <a:rPr lang="en-US" sz="1800" b="0" dirty="0" smtClean="0">
                <a:sym typeface="Wingdings" panose="05000000000000000000" pitchFamily="2" charset="2"/>
              </a:rPr>
              <a:t>control </a:t>
            </a:r>
            <a:r>
              <a:rPr lang="en-US" sz="1800" b="0" dirty="0">
                <a:sym typeface="Wingdings" panose="05000000000000000000" pitchFamily="2" charset="2"/>
              </a:rPr>
              <a:t>registers: </a:t>
            </a:r>
            <a:r>
              <a:rPr lang="en-US" sz="1800" b="0" dirty="0" smtClean="0">
                <a:sym typeface="Wingdings" panose="05000000000000000000" pitchFamily="2" charset="2"/>
              </a:rPr>
              <a:t>FLASH0CTRL_BASE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416608" y="4971264"/>
            <a:ext cx="8301483" cy="13480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prefetch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mechanism:</a:t>
            </a:r>
            <a:endParaRPr lang="en-US" sz="2000" b="0" i="1" dirty="0" smtClean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Flash_enablePrefetch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data cache: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Flash_enableCache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416609" y="4971264"/>
            <a:ext cx="8301481" cy="1683502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 Performance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20201" y="1051586"/>
            <a:ext cx="8075116" cy="992518"/>
          </a:xfrm>
        </p:spPr>
        <p:txBody>
          <a:bodyPr>
            <a:normAutofit/>
          </a:bodyPr>
          <a:lstStyle/>
          <a:p>
            <a:r>
              <a:rPr lang="en-US" sz="2400" i="1" dirty="0"/>
              <a:t>Assume </a:t>
            </a:r>
            <a:r>
              <a:rPr lang="en-US" sz="2400" i="1" dirty="0" smtClean="0"/>
              <a:t>100 </a:t>
            </a:r>
            <a:r>
              <a:rPr lang="en-US" sz="2400" i="1" dirty="0"/>
              <a:t>MHz </a:t>
            </a:r>
            <a:r>
              <a:rPr lang="en-US" sz="2400" i="1" dirty="0" smtClean="0"/>
              <a:t>SYSCLKOUT and single-cycle execution for each instruction</a:t>
            </a:r>
            <a:endParaRPr lang="en-US" sz="2400" i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85783" y="2448881"/>
            <a:ext cx="7958733" cy="614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 dirty="0">
                <a:solidFill>
                  <a:schemeClr val="tx2"/>
                </a:solidFill>
                <a:latin typeface="Arial" charset="0"/>
              </a:rPr>
              <a:t>Internal RAM: </a:t>
            </a: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100 </a:t>
            </a:r>
            <a:r>
              <a:rPr lang="en-US" sz="2400" dirty="0">
                <a:solidFill>
                  <a:schemeClr val="tx2"/>
                </a:solidFill>
                <a:latin typeface="Arial" charset="0"/>
              </a:rPr>
              <a:t>MIPS</a:t>
            </a:r>
          </a:p>
          <a:p>
            <a:pPr>
              <a:lnSpc>
                <a:spcPct val="60000"/>
              </a:lnSpc>
            </a:pPr>
            <a:r>
              <a:rPr lang="en-US" sz="1800" b="0" dirty="0">
                <a:latin typeface="Arial" charset="0"/>
              </a:rPr>
              <a:t>Fetch up to </a:t>
            </a:r>
            <a:r>
              <a:rPr lang="en-US" sz="1800" b="0" dirty="0" smtClean="0">
                <a:latin typeface="Arial" charset="0"/>
              </a:rPr>
              <a:t>32 bits </a:t>
            </a:r>
            <a:r>
              <a:rPr lang="en-US" sz="1800" b="0" dirty="0">
                <a:latin typeface="Arial" charset="0"/>
              </a:rPr>
              <a:t>every cycle </a:t>
            </a:r>
            <a:r>
              <a:rPr lang="en-US" sz="1800" b="0" dirty="0">
                <a:latin typeface="Arial" charset="0"/>
                <a:sym typeface="Wingdings" pitchFamily="2" charset="2"/>
              </a:rPr>
              <a:t>  1 </a:t>
            </a:r>
            <a:r>
              <a:rPr lang="en-US" sz="1800" b="0" dirty="0" smtClean="0">
                <a:latin typeface="Arial" charset="0"/>
                <a:sym typeface="Wingdings" pitchFamily="2" charset="2"/>
              </a:rPr>
              <a:t>instruction/cycle</a:t>
            </a:r>
            <a:endParaRPr lang="en-US" sz="1800" b="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9164" y="3744707"/>
            <a:ext cx="8290469" cy="23360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" charset="0"/>
              </a:rPr>
              <a:t>Flash: 100 MIPS</a:t>
            </a:r>
          </a:p>
          <a:p>
            <a:pPr>
              <a:lnSpc>
                <a:spcPct val="60000"/>
              </a:lnSpc>
            </a:pPr>
            <a:r>
              <a:rPr lang="en-US" sz="1800" b="0" dirty="0" smtClean="0">
                <a:latin typeface="Arial" charset="0"/>
              </a:rPr>
              <a:t>Assume RWAIT=4, </a:t>
            </a:r>
            <a:r>
              <a:rPr lang="en-US" sz="1800" b="0" dirty="0" err="1" smtClean="0">
                <a:latin typeface="Arial" charset="0"/>
              </a:rPr>
              <a:t>prefetch</a:t>
            </a:r>
            <a:r>
              <a:rPr lang="en-US" sz="1800" b="0" dirty="0" smtClean="0">
                <a:latin typeface="Arial" charset="0"/>
              </a:rPr>
              <a:t> buffer enabled</a:t>
            </a:r>
          </a:p>
          <a:p>
            <a:pPr>
              <a:lnSpc>
                <a:spcPct val="60000"/>
              </a:lnSpc>
            </a:pPr>
            <a:r>
              <a:rPr lang="en-US" sz="1800" b="0" dirty="0" smtClean="0">
                <a:latin typeface="Arial" charset="0"/>
              </a:rPr>
              <a:t>Fetch </a:t>
            </a:r>
            <a:r>
              <a:rPr lang="en-US" sz="1800" b="0" dirty="0">
                <a:latin typeface="Arial" charset="0"/>
              </a:rPr>
              <a:t>128 bits every 4 </a:t>
            </a:r>
            <a:r>
              <a:rPr lang="en-US" sz="1800" b="0" dirty="0" smtClean="0">
                <a:latin typeface="Arial" charset="0"/>
              </a:rPr>
              <a:t>cycles:</a:t>
            </a:r>
            <a:endParaRPr lang="en-US" sz="1800" b="0" dirty="0">
              <a:latin typeface="Arial" charset="0"/>
              <a:sym typeface="Wingdings" pitchFamily="2" charset="2"/>
            </a:endParaRPr>
          </a:p>
          <a:p>
            <a:pPr>
              <a:lnSpc>
                <a:spcPct val="60000"/>
              </a:lnSpc>
              <a:tabLst>
                <a:tab pos="461963" algn="l"/>
              </a:tabLst>
            </a:pPr>
            <a:r>
              <a:rPr lang="en-US" sz="1800" b="0" dirty="0" smtClean="0">
                <a:latin typeface="Arial" charset="0"/>
                <a:sym typeface="Wingdings" pitchFamily="2" charset="2"/>
              </a:rPr>
              <a:t>	(128 bits) / (32-bits </a:t>
            </a:r>
            <a:r>
              <a:rPr lang="en-US" sz="1800" b="0" dirty="0">
                <a:latin typeface="Arial" charset="0"/>
                <a:sym typeface="Wingdings" pitchFamily="2" charset="2"/>
              </a:rPr>
              <a:t>per </a:t>
            </a:r>
            <a:r>
              <a:rPr lang="en-US" sz="1800" b="0" dirty="0" smtClean="0">
                <a:latin typeface="Arial" charset="0"/>
                <a:sym typeface="Wingdings" pitchFamily="2" charset="2"/>
              </a:rPr>
              <a:t>instruction worst-case</a:t>
            </a:r>
            <a:r>
              <a:rPr lang="en-US" sz="1800" b="0" dirty="0">
                <a:latin typeface="Arial" charset="0"/>
                <a:sym typeface="Wingdings" pitchFamily="2" charset="2"/>
              </a:rPr>
              <a:t>)  </a:t>
            </a:r>
            <a:r>
              <a:rPr lang="en-US" sz="1800" b="0" dirty="0" smtClean="0">
                <a:latin typeface="Arial" charset="0"/>
                <a:sym typeface="Wingdings" pitchFamily="2" charset="2"/>
              </a:rPr>
              <a:t>4 instructions/4 cycles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>
                <a:latin typeface="Arial" charset="0"/>
                <a:sym typeface="Wingdings" pitchFamily="2" charset="2"/>
              </a:rPr>
              <a:t>PC </a:t>
            </a:r>
            <a:r>
              <a:rPr lang="en-US" sz="1800" b="0" dirty="0">
                <a:latin typeface="Arial" charset="0"/>
                <a:sym typeface="Wingdings" pitchFamily="2" charset="2"/>
              </a:rPr>
              <a:t>discontinuity will degrade </a:t>
            </a:r>
            <a:r>
              <a:rPr lang="en-US" sz="1800" b="0" dirty="0" smtClean="0">
                <a:latin typeface="Arial" charset="0"/>
                <a:sym typeface="Wingdings" pitchFamily="2" charset="2"/>
              </a:rPr>
              <a:t>this, while 16-bit instructions can help</a:t>
            </a:r>
            <a:endParaRPr lang="en-US" sz="1800" b="0" dirty="0">
              <a:latin typeface="Arial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800" b="0" dirty="0">
                <a:latin typeface="Arial" charset="0"/>
                <a:sym typeface="Wingdings" pitchFamily="2" charset="2"/>
              </a:rPr>
              <a:t>Benchmarking in control applications has shown actual performance of about 90% efficiency, yielding approximately </a:t>
            </a:r>
            <a:r>
              <a:rPr lang="en-US" sz="1800" b="0" dirty="0" smtClean="0">
                <a:latin typeface="Arial" charset="0"/>
                <a:sym typeface="Wingdings" pitchFamily="2" charset="2"/>
              </a:rPr>
              <a:t>90 </a:t>
            </a:r>
            <a:r>
              <a:rPr lang="en-US" sz="1800" b="0" dirty="0">
                <a:latin typeface="Arial" charset="0"/>
                <a:sym typeface="Wingdings" pitchFamily="2" charset="2"/>
              </a:rPr>
              <a:t>MIPS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Performance</a:t>
            </a:r>
            <a:endParaRPr lang="en-US" sz="2000" dirty="0"/>
          </a:p>
        </p:txBody>
      </p:sp>
      <p:sp>
        <p:nvSpPr>
          <p:cNvPr id="14" name="Rectangle 18"/>
          <p:cNvSpPr>
            <a:spLocks noGrp="1" noChangeArrowheads="1"/>
          </p:cNvSpPr>
          <p:nvPr>
            <p:ph idx="1"/>
          </p:nvPr>
        </p:nvSpPr>
        <p:spPr>
          <a:xfrm>
            <a:off x="299767" y="777269"/>
            <a:ext cx="8569866" cy="640074"/>
          </a:xfrm>
          <a:noFill/>
          <a:ln/>
        </p:spPr>
        <p:txBody>
          <a:bodyPr>
            <a:noAutofit/>
          </a:bodyPr>
          <a:lstStyle/>
          <a:p>
            <a:r>
              <a:rPr lang="en-US" sz="2400" i="1" dirty="0"/>
              <a:t>Assume </a:t>
            </a:r>
            <a:r>
              <a:rPr lang="en-US" sz="2400" i="1" dirty="0" smtClean="0"/>
              <a:t>100 MHz SYSCLKOUT</a:t>
            </a:r>
            <a:endParaRPr lang="en-US" sz="2400" i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7475" y="4753074"/>
            <a:ext cx="8934450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461963" indent="-4619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Internal RAM has best data performance – put time critical data here</a:t>
            </a:r>
          </a:p>
          <a:p>
            <a:pPr marL="461963" indent="-4619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Flash performance </a:t>
            </a:r>
            <a:r>
              <a:rPr lang="en-US" sz="2000" dirty="0" smtClean="0">
                <a:latin typeface="Arial" charset="0"/>
              </a:rPr>
              <a:t>often sufficient </a:t>
            </a:r>
            <a:r>
              <a:rPr lang="en-US" sz="2000" dirty="0">
                <a:latin typeface="Arial" charset="0"/>
              </a:rPr>
              <a:t>for </a:t>
            </a:r>
            <a:r>
              <a:rPr lang="en-US" sz="2000" dirty="0" smtClean="0">
                <a:latin typeface="Arial" charset="0"/>
              </a:rPr>
              <a:t>constants </a:t>
            </a:r>
            <a:r>
              <a:rPr lang="en-US" sz="2000" dirty="0">
                <a:latin typeface="Arial" charset="0"/>
              </a:rPr>
              <a:t>and tables</a:t>
            </a:r>
          </a:p>
          <a:p>
            <a:pPr marL="461963" indent="-4619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Note that the flash instruction fetch pipeline will also stall during a flash data </a:t>
            </a:r>
            <a:r>
              <a:rPr lang="en-US" sz="2000" dirty="0" smtClean="0">
                <a:latin typeface="Arial" charset="0"/>
              </a:rPr>
              <a:t>access</a:t>
            </a:r>
          </a:p>
          <a:p>
            <a:pPr marL="461963" indent="-4619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For best flash performance, arrange data so that all 128 bits in a cache line are utilized (e.g. sequential access)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9238" y="1325903"/>
            <a:ext cx="8712200" cy="329180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74638" y="1411629"/>
            <a:ext cx="7839075" cy="31131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b="0" dirty="0">
                <a:solidFill>
                  <a:schemeClr val="tx2"/>
                </a:solidFill>
                <a:latin typeface="Arial" charset="0"/>
              </a:rPr>
              <a:t>      </a:t>
            </a:r>
            <a:r>
              <a:rPr lang="en-US" sz="1800" dirty="0">
                <a:solidFill>
                  <a:schemeClr val="tx2"/>
                </a:solidFill>
                <a:latin typeface="Arial" charset="0"/>
              </a:rPr>
              <a:t>Memory	16-bit access	32-bit access	Notes</a:t>
            </a:r>
          </a:p>
          <a:p>
            <a:pPr>
              <a:spcBef>
                <a:spcPts val="600"/>
              </a:spcBef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dirty="0">
                <a:solidFill>
                  <a:schemeClr val="tx2"/>
                </a:solidFill>
                <a:latin typeface="Arial" charset="0"/>
              </a:rPr>
              <a:t>	(words/cycle)	(words/cycle)</a:t>
            </a: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endParaRPr lang="en-US" sz="900" dirty="0">
              <a:latin typeface="Arial" charset="0"/>
            </a:endParaRP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endParaRPr lang="en-US" sz="600" dirty="0" smtClean="0">
              <a:latin typeface="Arial" charset="0"/>
            </a:endParaRP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dirty="0" smtClean="0">
                <a:latin typeface="Arial" charset="0"/>
              </a:rPr>
              <a:t>Internal </a:t>
            </a:r>
            <a:r>
              <a:rPr lang="en-US" sz="1800" dirty="0">
                <a:latin typeface="Arial" charset="0"/>
              </a:rPr>
              <a:t>RAM</a:t>
            </a:r>
            <a:r>
              <a:rPr lang="en-US" sz="1800" b="0" dirty="0">
                <a:latin typeface="Arial" charset="0"/>
              </a:rPr>
              <a:t>	</a:t>
            </a:r>
            <a:r>
              <a:rPr lang="en-US" sz="1800" b="0" dirty="0" smtClean="0">
                <a:latin typeface="Arial" charset="0"/>
              </a:rPr>
              <a:t>1</a:t>
            </a:r>
            <a:r>
              <a:rPr lang="en-US" sz="1800" b="0" dirty="0">
                <a:latin typeface="Arial" charset="0"/>
              </a:rPr>
              <a:t>	1</a:t>
            </a: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endParaRPr lang="en-US" sz="600" b="0" dirty="0">
              <a:latin typeface="Arial" charset="0"/>
            </a:endParaRP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dirty="0" smtClean="0">
                <a:latin typeface="Arial" charset="0"/>
              </a:rPr>
              <a:t>Flash</a:t>
            </a:r>
            <a:r>
              <a:rPr lang="en-US" sz="1800" b="0" dirty="0" smtClean="0">
                <a:latin typeface="Arial" charset="0"/>
              </a:rPr>
              <a:t>	  0.73	0.57</a:t>
            </a: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b="0" dirty="0" smtClean="0">
                <a:latin typeface="Arial" charset="0"/>
              </a:rPr>
              <a:t>‘sequential’ access</a:t>
            </a:r>
            <a:r>
              <a:rPr lang="en-US" sz="1800" b="0" dirty="0">
                <a:latin typeface="Arial" charset="0"/>
              </a:rPr>
              <a:t>	</a:t>
            </a:r>
            <a:r>
              <a:rPr lang="en-US" sz="1400" b="0" dirty="0" smtClean="0">
                <a:latin typeface="Arial" charset="0"/>
              </a:rPr>
              <a:t>(8 words/11 cycles)</a:t>
            </a:r>
            <a:r>
              <a:rPr lang="en-US" sz="1400" b="0" dirty="0">
                <a:latin typeface="Arial" charset="0"/>
              </a:rPr>
              <a:t>	</a:t>
            </a:r>
            <a:r>
              <a:rPr lang="en-US" sz="1400" b="0" dirty="0" smtClean="0">
                <a:latin typeface="Arial" charset="0"/>
              </a:rPr>
              <a:t>(4 words/7 cycles)</a:t>
            </a: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endParaRPr lang="en-US" sz="1400" b="0" dirty="0">
              <a:latin typeface="Arial" charset="0"/>
            </a:endParaRP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dirty="0" smtClean="0">
                <a:latin typeface="Arial" charset="0"/>
              </a:rPr>
              <a:t>Flash</a:t>
            </a:r>
            <a:r>
              <a:rPr lang="en-US" sz="1800" b="0" dirty="0" smtClean="0">
                <a:latin typeface="Arial" charset="0"/>
              </a:rPr>
              <a:t>	0.25	0.25</a:t>
            </a:r>
          </a:p>
          <a:p>
            <a:pPr>
              <a:tabLst>
                <a:tab pos="2859088" algn="ctr"/>
                <a:tab pos="4802188" algn="ctr"/>
                <a:tab pos="6745288" algn="l"/>
              </a:tabLst>
            </a:pPr>
            <a:r>
              <a:rPr lang="en-US" sz="1800" b="0" dirty="0" smtClean="0">
                <a:latin typeface="Arial" charset="0"/>
              </a:rPr>
              <a:t>random access	</a:t>
            </a:r>
            <a:r>
              <a:rPr lang="en-US" sz="1400" b="0" dirty="0" smtClean="0">
                <a:latin typeface="Arial" charset="0"/>
              </a:rPr>
              <a:t>(1 word/4 cycles)	(1 word/4 cycles)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2377464" y="1325903"/>
            <a:ext cx="0" cy="32918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4193294" y="1325904"/>
            <a:ext cx="0" cy="32918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6237379" y="1325903"/>
            <a:ext cx="0" cy="329180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49238" y="2240304"/>
            <a:ext cx="871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55234" y="2788928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217902" y="2880367"/>
            <a:ext cx="2815132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0" dirty="0" smtClean="0">
                <a:latin typeface="Arial" charset="0"/>
              </a:rPr>
              <a:t>Assumes RWAIT </a:t>
            </a:r>
            <a:r>
              <a:rPr lang="en-US" sz="1600" b="0" dirty="0">
                <a:latin typeface="Arial" charset="0"/>
              </a:rPr>
              <a:t>= </a:t>
            </a:r>
            <a:r>
              <a:rPr lang="en-US" sz="1600" b="0" dirty="0" smtClean="0">
                <a:latin typeface="Arial" charset="0"/>
              </a:rPr>
              <a:t>4,</a:t>
            </a:r>
          </a:p>
          <a:p>
            <a:pPr>
              <a:spcBef>
                <a:spcPts val="0"/>
              </a:spcBef>
            </a:pPr>
            <a:r>
              <a:rPr lang="en-US" sz="1600" b="0" dirty="0" smtClean="0">
                <a:latin typeface="Arial" charset="0"/>
              </a:rPr>
              <a:t>flash data cache enabled,</a:t>
            </a:r>
          </a:p>
          <a:p>
            <a:pPr>
              <a:spcBef>
                <a:spcPts val="0"/>
              </a:spcBef>
            </a:pPr>
            <a:r>
              <a:rPr lang="en-US" sz="1600" b="0" dirty="0" smtClean="0">
                <a:latin typeface="Arial" charset="0"/>
              </a:rPr>
              <a:t>all 128 bits in cache are used</a:t>
            </a:r>
          </a:p>
          <a:p>
            <a:pPr>
              <a:spcBef>
                <a:spcPts val="0"/>
              </a:spcBef>
            </a:pPr>
            <a:endParaRPr lang="en-US" sz="1600" b="0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sz="1600" b="0" dirty="0" smtClean="0"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sz="1600" b="0" dirty="0" smtClean="0">
                <a:latin typeface="Arial" charset="0"/>
              </a:rPr>
              <a:t>Assumes RWAIT = 4</a:t>
            </a:r>
            <a:endParaRPr lang="en-US" sz="1600" b="0" dirty="0">
              <a:latin typeface="Arial" charset="0"/>
            </a:endParaRPr>
          </a:p>
          <a:p>
            <a:pPr>
              <a:lnSpc>
                <a:spcPct val="50000"/>
              </a:lnSpc>
            </a:pPr>
            <a:endParaRPr lang="en-US" sz="1600" b="0" dirty="0">
              <a:latin typeface="Arial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228600" y="3703318"/>
            <a:ext cx="871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/ OTP Power Modes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890" y="609604"/>
            <a:ext cx="8869633" cy="3144515"/>
          </a:xfrm>
        </p:spPr>
        <p:txBody>
          <a:bodyPr>
            <a:noAutofit/>
          </a:bodyPr>
          <a:lstStyle/>
          <a:p>
            <a:r>
              <a:rPr lang="en-US" sz="1800" dirty="0" smtClean="0"/>
              <a:t>Power configuration settings </a:t>
            </a:r>
            <a:r>
              <a:rPr lang="en-US" sz="1800" dirty="0" smtClean="0">
                <a:latin typeface="Arial" charset="0"/>
              </a:rPr>
              <a:t>save </a:t>
            </a:r>
            <a:r>
              <a:rPr lang="en-US" sz="1800" dirty="0">
                <a:latin typeface="Arial" charset="0"/>
              </a:rPr>
              <a:t>power by putting Flash/OTP to ‘Sleep’ or ‘Standby’ mode;  </a:t>
            </a:r>
            <a:r>
              <a:rPr lang="en-US" sz="1800" dirty="0" smtClean="0">
                <a:latin typeface="Arial" charset="0"/>
              </a:rPr>
              <a:t>flash </a:t>
            </a:r>
            <a:r>
              <a:rPr lang="en-US" sz="1800" dirty="0">
                <a:latin typeface="Arial" charset="0"/>
              </a:rPr>
              <a:t>will automatically enter </a:t>
            </a:r>
            <a:r>
              <a:rPr lang="en-US" sz="1800" dirty="0" smtClean="0">
                <a:latin typeface="Arial" charset="0"/>
              </a:rPr>
              <a:t>‘Active’ </a:t>
            </a:r>
            <a:r>
              <a:rPr lang="en-US" sz="1800" dirty="0">
                <a:latin typeface="Arial" charset="0"/>
              </a:rPr>
              <a:t>mode if a Flash/OTP access is </a:t>
            </a:r>
            <a:r>
              <a:rPr lang="en-US" sz="1800" dirty="0" smtClean="0">
                <a:latin typeface="Arial" charset="0"/>
              </a:rPr>
              <a:t>made</a:t>
            </a:r>
          </a:p>
          <a:p>
            <a:r>
              <a:rPr lang="en-US" sz="1800" dirty="0"/>
              <a:t>At reset Flash/OTP is in sleep </a:t>
            </a:r>
            <a:r>
              <a:rPr lang="en-US" sz="1800" dirty="0" smtClean="0"/>
              <a:t>mode</a:t>
            </a:r>
          </a:p>
          <a:p>
            <a:r>
              <a:rPr lang="en-US" sz="1800" dirty="0" smtClean="0"/>
              <a:t>Operates in three power modes:</a:t>
            </a:r>
          </a:p>
          <a:p>
            <a:pPr lvl="1"/>
            <a:r>
              <a:rPr lang="en-US" sz="1600" dirty="0" smtClean="0"/>
              <a:t>Sleep (lowest power)</a:t>
            </a:r>
          </a:p>
          <a:p>
            <a:pPr lvl="1"/>
            <a:r>
              <a:rPr lang="en-US" sz="1600" dirty="0" smtClean="0"/>
              <a:t>Standby (shorter transition time to active)</a:t>
            </a:r>
          </a:p>
          <a:p>
            <a:pPr lvl="1"/>
            <a:r>
              <a:rPr lang="en-US" sz="1600" dirty="0" smtClean="0"/>
              <a:t>Active (highest power)</a:t>
            </a:r>
            <a:endParaRPr lang="en-US" sz="1800" dirty="0" smtClean="0"/>
          </a:p>
          <a:p>
            <a:r>
              <a:rPr lang="en-US" sz="1800" dirty="0" smtClean="0"/>
              <a:t>After an access is made, Flash/OTP can automatically power down to ‘Standby’ or ‘Sleep’ (active grace period set in user programmable counters)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1773" y="5099366"/>
            <a:ext cx="8503827" cy="1699787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ctrlBase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is base address of the flash </a:t>
            </a:r>
            <a:r>
              <a:rPr lang="en-US" sz="1800" b="0" dirty="0" smtClean="0">
                <a:sym typeface="Wingdings" panose="05000000000000000000" pitchFamily="2" charset="2"/>
              </a:rPr>
              <a:t>control registers: FLASH0CTRL_BASE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bank </a:t>
            </a:r>
            <a:r>
              <a:rPr lang="en-US" sz="1800" b="0" dirty="0" smtClean="0">
                <a:sym typeface="Wingdings" panose="05000000000000000000" pitchFamily="2" charset="2"/>
              </a:rPr>
              <a:t>parameter is</a:t>
            </a:r>
            <a:r>
              <a:rPr lang="en-US" sz="1800" b="0" dirty="0">
                <a:sym typeface="Wingdings" panose="05000000000000000000" pitchFamily="2" charset="2"/>
              </a:rPr>
              <a:t>: FLASH_BANK0 or FLASH_BANK1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powerMode</a:t>
            </a:r>
            <a:r>
              <a:rPr lang="en-US" sz="1800" b="0" dirty="0">
                <a:sym typeface="Wingdings" panose="05000000000000000000" pitchFamily="2" charset="2"/>
              </a:rPr>
              <a:t> </a:t>
            </a:r>
            <a:r>
              <a:rPr lang="en-US" sz="1800" b="0" dirty="0" smtClean="0">
                <a:sym typeface="Wingdings" panose="05000000000000000000" pitchFamily="2" charset="2"/>
              </a:rPr>
              <a:t>value for:</a:t>
            </a:r>
          </a:p>
          <a:p>
            <a:pPr marL="800100" lvl="3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Bank – </a:t>
            </a:r>
            <a:r>
              <a:rPr lang="en-US" sz="1800" b="0" dirty="0" err="1" smtClean="0">
                <a:sym typeface="Wingdings" panose="05000000000000000000" pitchFamily="2" charset="2"/>
              </a:rPr>
              <a:t>FLASH_BANK_PWR_</a:t>
            </a:r>
            <a:r>
              <a:rPr lang="en-US" sz="1800" b="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</a:t>
            </a:r>
            <a:r>
              <a:rPr lang="en-US" sz="1800" b="0" dirty="0" smtClean="0">
                <a:sym typeface="Wingdings" panose="05000000000000000000" pitchFamily="2" charset="2"/>
              </a:rPr>
              <a:t>(</a:t>
            </a:r>
            <a:r>
              <a:rPr lang="en-US" sz="1800" b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= SLEEP, STANDBY, or </a:t>
            </a:r>
            <a:r>
              <a:rPr lang="en-US" sz="1800" b="0" dirty="0" smtClean="0">
                <a:sym typeface="Wingdings" panose="05000000000000000000" pitchFamily="2" charset="2"/>
              </a:rPr>
              <a:t>ACTIVE)</a:t>
            </a:r>
          </a:p>
          <a:p>
            <a:pPr marL="800100" lvl="3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>
                <a:sym typeface="Wingdings" panose="05000000000000000000" pitchFamily="2" charset="2"/>
              </a:rPr>
              <a:t>Pump –  </a:t>
            </a:r>
            <a:r>
              <a:rPr lang="en-US" sz="1800" b="0" dirty="0" err="1" smtClean="0">
                <a:sym typeface="Wingdings" panose="05000000000000000000" pitchFamily="2" charset="2"/>
              </a:rPr>
              <a:t>FLASH_PUMP_PWR_</a:t>
            </a:r>
            <a:r>
              <a:rPr lang="en-US" sz="1800" b="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 (</a:t>
            </a:r>
            <a:r>
              <a:rPr lang="en-US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SLEEP or </a:t>
            </a:r>
            <a:r>
              <a:rPr lang="en-US" sz="1800" b="0" dirty="0" smtClean="0">
                <a:sym typeface="Wingdings" panose="05000000000000000000" pitchFamily="2" charset="2"/>
              </a:rPr>
              <a:t>ACTIVE)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endParaRPr lang="en-US" sz="1800" b="0" dirty="0" smtClean="0">
              <a:sym typeface="Wingdings" panose="05000000000000000000" pitchFamily="2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9069" y="3745652"/>
            <a:ext cx="8516531" cy="134807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fallback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power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 for flash bank:</a:t>
            </a:r>
            <a:endParaRPr lang="en-US" sz="2000" b="0" i="1" dirty="0" smtClean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Flash_setBankPowerMode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fallback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power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 for charge pump: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Flash_setPumpPowerMode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773" y="3745652"/>
            <a:ext cx="8503827" cy="305350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Code (ECC)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" y="557138"/>
            <a:ext cx="9064930" cy="3041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Provides capability to screen out Flash/OTP memory faults (enabled at reset)</a:t>
            </a:r>
          </a:p>
          <a:p>
            <a:r>
              <a:rPr lang="en-US" sz="1800" dirty="0" smtClean="0"/>
              <a:t>Single error correction and double error detection (SECDED)</a:t>
            </a:r>
          </a:p>
          <a:p>
            <a:r>
              <a:rPr lang="en-US" sz="1800" dirty="0" smtClean="0"/>
              <a:t>For every 64-bits of Flash/OTP, 8 ECC check bits are calculated and programmed into ECC memory</a:t>
            </a:r>
          </a:p>
          <a:p>
            <a:r>
              <a:rPr lang="en-US" sz="1800" dirty="0" smtClean="0"/>
              <a:t>ECC check bits are programmed along with Flash/OTP data</a:t>
            </a:r>
          </a:p>
          <a:p>
            <a:r>
              <a:rPr lang="en-US" sz="1800" dirty="0" smtClean="0"/>
              <a:t>During an instruction fetch or data read operation the 64-bit data/8-bit ECC are processed by the SECDED to determine one of three conditions:</a:t>
            </a:r>
          </a:p>
          <a:p>
            <a:pPr lvl="1"/>
            <a:r>
              <a:rPr lang="en-US" sz="1400" dirty="0" smtClean="0"/>
              <a:t>No error occurred</a:t>
            </a:r>
          </a:p>
          <a:p>
            <a:pPr lvl="1"/>
            <a:r>
              <a:rPr lang="en-US" sz="1400" dirty="0" smtClean="0"/>
              <a:t>A correctable error (single bit data error) occurred</a:t>
            </a:r>
          </a:p>
          <a:p>
            <a:pPr lvl="1"/>
            <a:r>
              <a:rPr lang="en-US" sz="1400" dirty="0" smtClean="0"/>
              <a:t>A non-correctable error (double bit data error or address error) occurred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55761" y="3561221"/>
            <a:ext cx="7314395" cy="2479281"/>
            <a:chOff x="1005879" y="3886195"/>
            <a:chExt cx="7314395" cy="2479281"/>
          </a:xfrm>
        </p:grpSpPr>
        <p:sp>
          <p:nvSpPr>
            <p:cNvPr id="4" name="Rectangle 3"/>
            <p:cNvSpPr/>
            <p:nvPr/>
          </p:nvSpPr>
          <p:spPr bwMode="auto">
            <a:xfrm>
              <a:off x="3923366" y="3906515"/>
              <a:ext cx="1146468" cy="101155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1767" y="4248540"/>
              <a:ext cx="1146468" cy="3139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SECDED</a:t>
              </a:r>
              <a:endParaRPr lang="en-US" sz="20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77829" y="3886195"/>
              <a:ext cx="2842445" cy="107721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Single-bit data error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Address/double-bit data error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Single-bit error position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Corrected data out</a:t>
              </a:r>
              <a:endParaRPr lang="en-US" sz="18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5069834" y="4061112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069834" y="4304946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069834" y="4548780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5069834" y="4792615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3923366" y="5308578"/>
              <a:ext cx="1146468" cy="101155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1767" y="5650603"/>
              <a:ext cx="1146468" cy="3139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SECDED</a:t>
              </a:r>
              <a:endParaRPr lang="en-US" sz="20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77829" y="5288258"/>
              <a:ext cx="2842445" cy="107721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Single-bit data error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Address/double-bit data error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Single-bit error position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Corrected data out</a:t>
              </a:r>
              <a:endParaRPr lang="en-US" sz="18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5069834" y="5463175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5069834" y="5707009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069834" y="5950843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069834" y="6194678"/>
              <a:ext cx="4571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2" name="Straight Connector 21"/>
            <p:cNvCxnSpPr>
              <a:stCxn id="4" idx="2"/>
              <a:endCxn id="14" idx="0"/>
            </p:cNvCxnSpPr>
            <p:nvPr/>
          </p:nvCxnSpPr>
          <p:spPr bwMode="auto">
            <a:xfrm>
              <a:off x="4496600" y="4918070"/>
              <a:ext cx="0" cy="3905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499263" y="4985324"/>
              <a:ext cx="1527982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128-bit aligned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005879" y="3906515"/>
              <a:ext cx="814873" cy="241361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5879" y="4501455"/>
              <a:ext cx="813043" cy="113877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</a:p>
            <a:p>
              <a:pPr algn="ctr"/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</a:p>
            <a:p>
              <a:pPr algn="ctr"/>
              <a:r>
                <a:rPr lang="en-US" sz="20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OTP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1818922" y="4181294"/>
              <a:ext cx="210444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277013" y="3906977"/>
              <a:ext cx="1210588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ECC (15:8)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828830" y="4673371"/>
              <a:ext cx="210444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162398" y="4399054"/>
              <a:ext cx="1439818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 (127:64)</a:t>
              </a: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1817575" y="5563270"/>
              <a:ext cx="210444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333920" y="5288953"/>
              <a:ext cx="109677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ECC (7:0)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1827483" y="6055347"/>
              <a:ext cx="210444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276212" y="5781030"/>
              <a:ext cx="121219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 (63:0)</a:t>
              </a:r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891548" y="6460529"/>
            <a:ext cx="7354945" cy="346979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ctrlBase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is base address of the </a:t>
            </a:r>
            <a:r>
              <a:rPr lang="en-US" sz="1800" b="0" dirty="0" smtClean="0">
                <a:sym typeface="Wingdings" panose="05000000000000000000" pitchFamily="2" charset="2"/>
              </a:rPr>
              <a:t>ECC registers</a:t>
            </a:r>
            <a:r>
              <a:rPr lang="en-US" sz="1800" b="0" dirty="0">
                <a:sym typeface="Wingdings" panose="05000000000000000000" pitchFamily="2" charset="2"/>
              </a:rPr>
              <a:t>: FLASH0ECC_BASE</a:t>
            </a:r>
            <a:endParaRPr lang="en-US" sz="1800" b="0" dirty="0" smtClean="0">
              <a:sym typeface="Wingdings" panose="05000000000000000000" pitchFamily="2" charset="2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90736" y="6063797"/>
            <a:ext cx="7355757" cy="37795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ECC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protection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Flash_enableECC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890738" y="6063797"/>
            <a:ext cx="7355756" cy="743711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Flash Module</a:t>
            </a:r>
            <a:endParaRPr lang="en-US" dirty="0"/>
          </a:p>
        </p:txBody>
      </p:sp>
      <p:sp>
        <p:nvSpPr>
          <p:cNvPr id="3" name="AutoShape 20"/>
          <p:cNvSpPr>
            <a:spLocks noChangeArrowheads="1"/>
          </p:cNvSpPr>
          <p:nvPr/>
        </p:nvSpPr>
        <p:spPr bwMode="auto">
          <a:xfrm>
            <a:off x="138792" y="843930"/>
            <a:ext cx="2433741" cy="96454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32441" y="888786"/>
            <a:ext cx="2440092" cy="264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 dirty="0">
                <a:effectLst/>
                <a:latin typeface="Courier New" pitchFamily="49" charset="0"/>
              </a:rPr>
              <a:t>// CPU Initialization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83573" y="1117193"/>
            <a:ext cx="1688283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Device_init</a:t>
            </a:r>
            <a:r>
              <a:rPr lang="en-US" sz="1400" dirty="0">
                <a:latin typeface="Courier New" pitchFamily="49" charset="0"/>
              </a:rPr>
              <a:t>();</a:t>
            </a:r>
            <a:endParaRPr lang="en-US" sz="1400" dirty="0">
              <a:effectLst/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0356" y="1306826"/>
            <a:ext cx="292099" cy="501651"/>
            <a:chOff x="1595434" y="2339979"/>
            <a:chExt cx="292099" cy="501651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43102" y="560159"/>
            <a:ext cx="817562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Main.c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16" name="AutoShape 46"/>
          <p:cNvSpPr>
            <a:spLocks noChangeArrowheads="1"/>
          </p:cNvSpPr>
          <p:nvPr/>
        </p:nvSpPr>
        <p:spPr bwMode="auto">
          <a:xfrm>
            <a:off x="272147" y="3640143"/>
            <a:ext cx="8549544" cy="3189856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84847" y="3339422"/>
            <a:ext cx="777777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flash.c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336093" y="3640144"/>
            <a:ext cx="8421687" cy="30069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Flash_initModule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dirty="0">
                <a:latin typeface="Courier New" pitchFamily="49" charset="0"/>
              </a:rPr>
              <a:t>uint32_t </a:t>
            </a:r>
            <a:r>
              <a:rPr lang="en-US" sz="1400" b="0" dirty="0" err="1">
                <a:latin typeface="Courier New" pitchFamily="49" charset="0"/>
              </a:rPr>
              <a:t>ctrlBase</a:t>
            </a:r>
            <a:r>
              <a:rPr lang="en-US" sz="1400" b="0" dirty="0">
                <a:latin typeface="Courier New" pitchFamily="49" charset="0"/>
              </a:rPr>
              <a:t>, uint32_t </a:t>
            </a:r>
            <a:r>
              <a:rPr lang="en-US" sz="1400" b="0" dirty="0" err="1">
                <a:latin typeface="Courier New" pitchFamily="49" charset="0"/>
              </a:rPr>
              <a:t>eccBase</a:t>
            </a:r>
            <a:r>
              <a:rPr lang="en-US" sz="1400" b="0" dirty="0">
                <a:latin typeface="Courier New" pitchFamily="49" charset="0"/>
              </a:rPr>
              <a:t>, uint16_t </a:t>
            </a:r>
            <a:r>
              <a:rPr lang="en-US" sz="1400" b="0" dirty="0" err="1">
                <a:solidFill>
                  <a:schemeClr val="tx2"/>
                </a:solidFill>
                <a:latin typeface="Courier New" pitchFamily="49" charset="0"/>
              </a:rPr>
              <a:t>waitstates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</a:rPr>
              <a:t>Flash_setBankPowerMode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</a:rPr>
              <a:t>ctrlBase</a:t>
            </a:r>
            <a:r>
              <a:rPr lang="en-US" sz="1400" b="0" dirty="0">
                <a:latin typeface="Courier New" pitchFamily="49" charset="0"/>
              </a:rPr>
              <a:t>, FLASH_BANK0, FLASH_BANK_PWR_ACTIVE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</a:rPr>
              <a:t>Flash_setBankPowerMode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</a:rPr>
              <a:t>ctrlBase</a:t>
            </a:r>
            <a:r>
              <a:rPr lang="en-US" sz="1400" b="0" dirty="0">
                <a:latin typeface="Courier New" pitchFamily="49" charset="0"/>
              </a:rPr>
              <a:t>, FLASH_BANK1, FLASH_BANK_PWR_ACTIVE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</a:rPr>
              <a:t>Flash_setPumpPowerMode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dirty="0" err="1">
                <a:latin typeface="Courier New" pitchFamily="49" charset="0"/>
              </a:rPr>
              <a:t>ctrlBase</a:t>
            </a:r>
            <a:r>
              <a:rPr lang="en-US" sz="1400" b="0" dirty="0">
                <a:latin typeface="Courier New" pitchFamily="49" charset="0"/>
              </a:rPr>
              <a:t>, FLASH_PUMP_PWR_ACTIVE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</a:rPr>
              <a:t>Flash_disableCache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dirty="0" err="1">
                <a:latin typeface="Courier New" pitchFamily="49" charset="0"/>
              </a:rPr>
              <a:t>ctrlBase</a:t>
            </a:r>
            <a:r>
              <a:rPr lang="en-US" sz="1400" dirty="0" smtClean="0">
                <a:latin typeface="Courier New" pitchFamily="49" charset="0"/>
              </a:rPr>
              <a:t>);	</a:t>
            </a:r>
            <a:r>
              <a:rPr lang="en-US" sz="1400" b="0" i="1" dirty="0" smtClean="0">
                <a:solidFill>
                  <a:srgbClr val="00B050"/>
                </a:solidFill>
                <a:latin typeface="Courier New" pitchFamily="49" charset="0"/>
              </a:rPr>
              <a:t>//disable </a:t>
            </a:r>
            <a:r>
              <a:rPr lang="en-US" sz="1400" b="0" i="1" dirty="0">
                <a:solidFill>
                  <a:srgbClr val="00B050"/>
                </a:solidFill>
                <a:latin typeface="Courier New" pitchFamily="49" charset="0"/>
              </a:rPr>
              <a:t>before changing wait states</a:t>
            </a:r>
            <a:endParaRPr lang="en-US" sz="1400" b="0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</a:rPr>
              <a:t>Flash_disablePrefetch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</a:rPr>
              <a:t>ctrlBase</a:t>
            </a:r>
            <a:r>
              <a:rPr lang="en-US" sz="1400" dirty="0" smtClean="0">
                <a:latin typeface="Courier New" pitchFamily="49" charset="0"/>
              </a:rPr>
              <a:t>);	</a:t>
            </a:r>
            <a:r>
              <a:rPr lang="en-US" sz="1400" b="0" i="1" dirty="0" smtClean="0">
                <a:solidFill>
                  <a:srgbClr val="00B050"/>
                </a:solidFill>
                <a:latin typeface="Courier New" pitchFamily="49" charset="0"/>
              </a:rPr>
              <a:t>//disable </a:t>
            </a:r>
            <a:r>
              <a:rPr lang="en-US" sz="1400" b="0" i="1" dirty="0">
                <a:solidFill>
                  <a:srgbClr val="00B050"/>
                </a:solidFill>
                <a:latin typeface="Courier New" pitchFamily="49" charset="0"/>
              </a:rPr>
              <a:t>before changing wait states</a:t>
            </a:r>
            <a:endParaRPr lang="en-US" sz="1400" b="0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</a:rPr>
              <a:t>Flash_setWaitstates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dirty="0" err="1">
                <a:latin typeface="Courier New" pitchFamily="49" charset="0"/>
              </a:rPr>
              <a:t>ctrlBase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>
                <a:solidFill>
                  <a:schemeClr val="tx2"/>
                </a:solidFill>
                <a:latin typeface="Courier New" pitchFamily="49" charset="0"/>
              </a:rPr>
              <a:t>waitstates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</a:rPr>
              <a:t>Flash_enableCache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dirty="0" err="1">
                <a:latin typeface="Courier New" pitchFamily="49" charset="0"/>
              </a:rPr>
              <a:t>ctrlBase</a:t>
            </a:r>
            <a:r>
              <a:rPr lang="en-US" sz="1400" dirty="0" smtClean="0">
                <a:latin typeface="Courier New" pitchFamily="49" charset="0"/>
              </a:rPr>
              <a:t>);	</a:t>
            </a:r>
            <a:r>
              <a:rPr lang="en-US" sz="1400" b="0" i="1" dirty="0" smtClean="0">
                <a:solidFill>
                  <a:srgbClr val="00B050"/>
                </a:solidFill>
                <a:latin typeface="Courier New" pitchFamily="49" charset="0"/>
              </a:rPr>
              <a:t>//enable to </a:t>
            </a:r>
            <a:r>
              <a:rPr lang="en-US" sz="1400" b="0" i="1" dirty="0">
                <a:solidFill>
                  <a:srgbClr val="00B050"/>
                </a:solidFill>
                <a:latin typeface="Courier New" pitchFamily="49" charset="0"/>
              </a:rPr>
              <a:t>improve performance </a:t>
            </a:r>
            <a:endParaRPr lang="en-US" sz="1400" b="0" i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</a:rPr>
              <a:t>Flash_enablePrefetch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</a:rPr>
              <a:t>ctrlBase</a:t>
            </a:r>
            <a:r>
              <a:rPr lang="en-US" sz="1400" dirty="0" smtClean="0">
                <a:latin typeface="Courier New" pitchFamily="49" charset="0"/>
              </a:rPr>
              <a:t>);	</a:t>
            </a:r>
            <a:r>
              <a:rPr lang="en-US" sz="1400" b="0" i="1" dirty="0" smtClean="0">
                <a:solidFill>
                  <a:srgbClr val="00B050"/>
                </a:solidFill>
                <a:latin typeface="Courier New" pitchFamily="49" charset="0"/>
              </a:rPr>
              <a:t>//enable to improve performance</a:t>
            </a:r>
          </a:p>
          <a:p>
            <a:pPr>
              <a:spcBef>
                <a:spcPts val="600"/>
              </a:spcBef>
            </a:pPr>
            <a:r>
              <a:rPr lang="en-US" sz="1400" dirty="0" err="1" smtClean="0">
                <a:latin typeface="Courier New" pitchFamily="49" charset="0"/>
              </a:rPr>
              <a:t>Flash_enableECC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dirty="0" err="1" smtClean="0">
                <a:latin typeface="Courier New" pitchFamily="49" charset="0"/>
              </a:rPr>
              <a:t>eccBase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19" name="AutoShape 46"/>
          <p:cNvSpPr>
            <a:spLocks noChangeArrowheads="1"/>
          </p:cNvSpPr>
          <p:nvPr/>
        </p:nvSpPr>
        <p:spPr bwMode="auto">
          <a:xfrm>
            <a:off x="3268336" y="841844"/>
            <a:ext cx="5657745" cy="2681126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3281037" y="541123"/>
            <a:ext cx="9476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device.c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3373317" y="841845"/>
            <a:ext cx="5552764" cy="24314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Device_init</a:t>
            </a:r>
            <a:r>
              <a:rPr lang="en-US" sz="1400" dirty="0">
                <a:latin typeface="Courier New" pitchFamily="49" charset="0"/>
              </a:rPr>
              <a:t>(void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</a:rPr>
              <a:t>ifdef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_FLASH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// Copy time critical and flash setup code to RAM </a:t>
            </a:r>
            <a:endParaRPr lang="en-US" sz="1400" b="0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memcpy</a:t>
            </a:r>
            <a:r>
              <a:rPr lang="en-US" sz="1400" dirty="0" smtClean="0">
                <a:latin typeface="Courier New" pitchFamily="49" charset="0"/>
              </a:rPr>
              <a:t>(...&amp;</a:t>
            </a:r>
            <a:r>
              <a:rPr lang="en-US" sz="1400" dirty="0" err="1" smtClean="0">
                <a:latin typeface="Courier New" pitchFamily="49" charset="0"/>
              </a:rPr>
              <a:t>Ramfuncs</a:t>
            </a:r>
            <a:r>
              <a:rPr lang="en-US" sz="1400" dirty="0" smtClean="0">
                <a:latin typeface="Courier New" pitchFamily="49" charset="0"/>
              </a:rPr>
              <a:t>...);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// Call flash initialization setup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Flash_initModule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i="1" dirty="0">
                <a:latin typeface="Courier New" pitchFamily="49" charset="0"/>
              </a:rPr>
              <a:t>FLASH0CTRL_BASE, FLASH0ECC_BASE, </a:t>
            </a:r>
            <a:r>
              <a:rPr lang="en-US" sz="1400" b="0" i="1" dirty="0" smtClean="0">
                <a:latin typeface="Courier New" pitchFamily="49" charset="0"/>
              </a:rPr>
              <a:t>			</a:t>
            </a:r>
            <a:r>
              <a:rPr lang="en-US" sz="1400" b="0" i="1" dirty="0" smtClean="0">
                <a:solidFill>
                  <a:schemeClr val="tx2"/>
                </a:solidFill>
                <a:latin typeface="Courier New" pitchFamily="49" charset="0"/>
              </a:rPr>
              <a:t>DEVICE_FLASH_WAITSTATES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auto">
          <a:xfrm>
            <a:off x="124943" y="2184074"/>
            <a:ext cx="2966053" cy="607383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137643" y="1883353"/>
            <a:ext cx="9476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device.h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32" name="Text Box 64"/>
          <p:cNvSpPr txBox="1">
            <a:spLocks noChangeArrowheads="1"/>
          </p:cNvSpPr>
          <p:nvPr/>
        </p:nvSpPr>
        <p:spPr bwMode="auto">
          <a:xfrm>
            <a:off x="187110" y="2189171"/>
            <a:ext cx="2846280" cy="4478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#define DEVICE_FLASH_WAITSTATES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4</a:t>
            </a:r>
            <a:r>
              <a:rPr lang="en-US" sz="1400" dirty="0">
                <a:latin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</a:endParaRPr>
          </a:p>
        </p:txBody>
      </p:sp>
      <p:cxnSp>
        <p:nvCxnSpPr>
          <p:cNvPr id="34" name="Elbow Connector 33"/>
          <p:cNvCxnSpPr>
            <a:stCxn id="9" idx="3"/>
          </p:cNvCxnSpPr>
          <p:nvPr/>
        </p:nvCxnSpPr>
        <p:spPr bwMode="auto">
          <a:xfrm flipV="1">
            <a:off x="1971856" y="982408"/>
            <a:ext cx="1296480" cy="272515"/>
          </a:xfrm>
          <a:prstGeom prst="bentConnector3">
            <a:avLst>
              <a:gd name="adj1" fmla="val 70059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Elbow Connector 6"/>
          <p:cNvCxnSpPr>
            <a:stCxn id="32" idx="3"/>
          </p:cNvCxnSpPr>
          <p:nvPr/>
        </p:nvCxnSpPr>
        <p:spPr bwMode="auto">
          <a:xfrm>
            <a:off x="3033390" y="2413079"/>
            <a:ext cx="3000991" cy="469817"/>
          </a:xfrm>
          <a:prstGeom prst="bentConnector3">
            <a:avLst>
              <a:gd name="adj1" fmla="val 12726"/>
            </a:avLst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8577565" y="2739902"/>
            <a:ext cx="199735" cy="264688"/>
          </a:xfrm>
          <a:prstGeom prst="rect">
            <a:avLst/>
          </a:prstGeom>
          <a:noFill/>
        </p:spPr>
        <p:txBody>
          <a:bodyPr wrap="none" lIns="45720" rIns="45720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36" name="Elbow Connector 35"/>
          <p:cNvCxnSpPr>
            <a:stCxn id="45" idx="3"/>
            <a:endCxn id="18" idx="0"/>
          </p:cNvCxnSpPr>
          <p:nvPr/>
        </p:nvCxnSpPr>
        <p:spPr bwMode="auto">
          <a:xfrm flipH="1">
            <a:off x="4546937" y="2872246"/>
            <a:ext cx="4230363" cy="767898"/>
          </a:xfrm>
          <a:prstGeom prst="bentConnector4">
            <a:avLst>
              <a:gd name="adj1" fmla="val -5404"/>
              <a:gd name="adj2" fmla="val 58617"/>
            </a:avLst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88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1028"/>
          <p:cNvSpPr>
            <a:spLocks noChangeArrowheads="1"/>
          </p:cNvSpPr>
          <p:nvPr/>
        </p:nvSpPr>
        <p:spPr bwMode="auto">
          <a:xfrm>
            <a:off x="1108498" y="4102941"/>
            <a:ext cx="7021156" cy="6400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1076034" y="1373309"/>
            <a:ext cx="6979115" cy="406734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JTAG Emulation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Analysis and Diagnostic </a:t>
            </a:r>
            <a:r>
              <a:rPr lang="en-US" sz="2800" dirty="0" smtClean="0"/>
              <a:t>Capabilities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Flash </a:t>
            </a:r>
            <a:r>
              <a:rPr lang="en-US" sz="2800" dirty="0"/>
              <a:t>Configuration and               Memory Performance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Flash Programming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Dual Code </a:t>
            </a:r>
            <a:r>
              <a:rPr lang="en-US" sz="2800" dirty="0"/>
              <a:t>Security Module </a:t>
            </a:r>
            <a:r>
              <a:rPr lang="en-US" sz="2800" dirty="0" smtClean="0"/>
              <a:t>(DCSM</a:t>
            </a:r>
            <a:r>
              <a:rPr lang="en-US" sz="28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026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404484" name="Rectangle 4"/>
          <p:cNvSpPr>
            <a:spLocks noGrp="1" noChangeArrowheads="1"/>
          </p:cNvSpPr>
          <p:nvPr>
            <p:ph idx="1"/>
          </p:nvPr>
        </p:nvSpPr>
        <p:spPr>
          <a:xfrm>
            <a:off x="1076034" y="1373309"/>
            <a:ext cx="6979115" cy="406734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JTAG Emulation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Analysis and Diagnostic </a:t>
            </a:r>
            <a:r>
              <a:rPr lang="en-US" sz="2800" dirty="0" smtClean="0"/>
              <a:t>Capabilities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Flash </a:t>
            </a:r>
            <a:r>
              <a:rPr lang="en-US" sz="2800" dirty="0"/>
              <a:t>Configuration and               Memory Performance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Flash Programming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Dual Code </a:t>
            </a:r>
            <a:r>
              <a:rPr lang="en-US" sz="2800" dirty="0"/>
              <a:t>Security Module </a:t>
            </a:r>
            <a:r>
              <a:rPr lang="en-US" sz="2800" dirty="0" smtClean="0"/>
              <a:t>(DCSM</a:t>
            </a:r>
            <a:r>
              <a:rPr lang="en-US" sz="2800" dirty="0"/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Programming Basics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03208" y="635000"/>
            <a:ext cx="8670925" cy="131445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device </a:t>
            </a:r>
            <a:r>
              <a:rPr lang="en-US" sz="2000" dirty="0"/>
              <a:t>CPU </a:t>
            </a:r>
            <a:r>
              <a:rPr lang="en-US" sz="2000" dirty="0" smtClean="0"/>
              <a:t>performs </a:t>
            </a:r>
            <a:r>
              <a:rPr lang="en-US" sz="2000" dirty="0"/>
              <a:t>the flash programming</a:t>
            </a:r>
          </a:p>
          <a:p>
            <a:r>
              <a:rPr lang="en-US" sz="2000" dirty="0"/>
              <a:t>The CPU executes </a:t>
            </a:r>
            <a:r>
              <a:rPr lang="en-US" sz="2000" dirty="0" smtClean="0"/>
              <a:t>flash </a:t>
            </a:r>
            <a:r>
              <a:rPr lang="en-US" sz="2000" dirty="0"/>
              <a:t>utility code from RAM that reads the </a:t>
            </a:r>
            <a:r>
              <a:rPr lang="en-US" sz="2000" dirty="0" smtClean="0"/>
              <a:t>flash </a:t>
            </a:r>
            <a:r>
              <a:rPr lang="en-US" sz="2000" dirty="0"/>
              <a:t>data and writes it into the </a:t>
            </a:r>
            <a:r>
              <a:rPr lang="en-US" sz="2000" dirty="0" smtClean="0"/>
              <a:t>flash memory</a:t>
            </a:r>
            <a:endParaRPr lang="en-US" sz="2000" dirty="0"/>
          </a:p>
          <a:p>
            <a:r>
              <a:rPr lang="en-US" sz="2000" dirty="0"/>
              <a:t>We need to get the </a:t>
            </a:r>
            <a:r>
              <a:rPr lang="en-US" sz="2000" dirty="0" smtClean="0">
                <a:solidFill>
                  <a:schemeClr val="tx2"/>
                </a:solidFill>
              </a:rPr>
              <a:t>flash </a:t>
            </a:r>
            <a:r>
              <a:rPr lang="en-US" sz="2000" dirty="0">
                <a:solidFill>
                  <a:schemeClr val="tx2"/>
                </a:solidFill>
              </a:rPr>
              <a:t>utility code</a:t>
            </a:r>
            <a:r>
              <a:rPr lang="en-US" sz="2000" dirty="0"/>
              <a:t> and the </a:t>
            </a:r>
            <a:r>
              <a:rPr lang="en-US" sz="2000" dirty="0" smtClean="0">
                <a:solidFill>
                  <a:schemeClr val="tx2"/>
                </a:solidFill>
              </a:rPr>
              <a:t>flash </a:t>
            </a:r>
            <a:r>
              <a:rPr lang="en-US" sz="2000" dirty="0">
                <a:solidFill>
                  <a:schemeClr val="tx2"/>
                </a:solidFill>
              </a:rPr>
              <a:t>data</a:t>
            </a:r>
            <a:r>
              <a:rPr lang="en-US" sz="2000" dirty="0"/>
              <a:t> into RAM</a:t>
            </a:r>
          </a:p>
        </p:txBody>
      </p:sp>
      <p:grpSp>
        <p:nvGrpSpPr>
          <p:cNvPr id="380023" name="Group 119"/>
          <p:cNvGrpSpPr>
            <a:grpSpLocks/>
          </p:cNvGrpSpPr>
          <p:nvPr/>
        </p:nvGrpSpPr>
        <p:grpSpPr bwMode="auto">
          <a:xfrm>
            <a:off x="4438651" y="1991995"/>
            <a:ext cx="4065588" cy="4740275"/>
            <a:chOff x="2796" y="1306"/>
            <a:chExt cx="2561" cy="2986"/>
          </a:xfrm>
        </p:grpSpPr>
        <p:grpSp>
          <p:nvGrpSpPr>
            <p:cNvPr id="380024" name="Group 120"/>
            <p:cNvGrpSpPr>
              <a:grpSpLocks/>
            </p:cNvGrpSpPr>
            <p:nvPr/>
          </p:nvGrpSpPr>
          <p:grpSpPr bwMode="auto">
            <a:xfrm>
              <a:off x="2796" y="1306"/>
              <a:ext cx="2561" cy="2984"/>
              <a:chOff x="2796" y="1306"/>
              <a:chExt cx="2561" cy="2984"/>
            </a:xfrm>
          </p:grpSpPr>
          <p:sp>
            <p:nvSpPr>
              <p:cNvPr id="380025" name="Rectangle 121"/>
              <p:cNvSpPr>
                <a:spLocks noChangeArrowheads="1"/>
              </p:cNvSpPr>
              <p:nvPr/>
            </p:nvSpPr>
            <p:spPr bwMode="auto">
              <a:xfrm>
                <a:off x="2796" y="1306"/>
                <a:ext cx="2561" cy="298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0026" name="Group 122"/>
              <p:cNvGrpSpPr>
                <a:grpSpLocks/>
              </p:cNvGrpSpPr>
              <p:nvPr/>
            </p:nvGrpSpPr>
            <p:grpSpPr bwMode="auto">
              <a:xfrm>
                <a:off x="3214" y="1354"/>
                <a:ext cx="676" cy="506"/>
                <a:chOff x="3214" y="1354"/>
                <a:chExt cx="676" cy="506"/>
              </a:xfrm>
            </p:grpSpPr>
            <p:sp>
              <p:nvSpPr>
                <p:cNvPr id="380027" name="Rectangle 123"/>
                <p:cNvSpPr>
                  <a:spLocks noChangeArrowheads="1"/>
                </p:cNvSpPr>
                <p:nvPr/>
              </p:nvSpPr>
              <p:spPr bwMode="auto">
                <a:xfrm>
                  <a:off x="3214" y="1354"/>
                  <a:ext cx="676" cy="50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2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243" y="1510"/>
                  <a:ext cx="596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Arial" charset="0"/>
                    </a:rPr>
                    <a:t>FLASH</a:t>
                  </a:r>
                </a:p>
              </p:txBody>
            </p:sp>
          </p:grpSp>
          <p:grpSp>
            <p:nvGrpSpPr>
              <p:cNvPr id="380029" name="Group 125"/>
              <p:cNvGrpSpPr>
                <a:grpSpLocks/>
              </p:cNvGrpSpPr>
              <p:nvPr/>
            </p:nvGrpSpPr>
            <p:grpSpPr bwMode="auto">
              <a:xfrm>
                <a:off x="4502" y="1354"/>
                <a:ext cx="745" cy="510"/>
                <a:chOff x="3062" y="2176"/>
                <a:chExt cx="745" cy="510"/>
              </a:xfrm>
            </p:grpSpPr>
            <p:sp>
              <p:nvSpPr>
                <p:cNvPr id="380030" name="Rectangle 126"/>
                <p:cNvSpPr>
                  <a:spLocks noChangeArrowheads="1"/>
                </p:cNvSpPr>
                <p:nvPr/>
              </p:nvSpPr>
              <p:spPr bwMode="auto">
                <a:xfrm>
                  <a:off x="3062" y="2176"/>
                  <a:ext cx="745" cy="510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3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6" y="2362"/>
                  <a:ext cx="420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Arial" charset="0"/>
                    </a:rPr>
                    <a:t>CPU</a:t>
                  </a:r>
                </a:p>
              </p:txBody>
            </p:sp>
          </p:grpSp>
          <p:grpSp>
            <p:nvGrpSpPr>
              <p:cNvPr id="380032" name="Group 128"/>
              <p:cNvGrpSpPr>
                <a:grpSpLocks/>
              </p:cNvGrpSpPr>
              <p:nvPr/>
            </p:nvGrpSpPr>
            <p:grpSpPr bwMode="auto">
              <a:xfrm>
                <a:off x="4608" y="2117"/>
                <a:ext cx="583" cy="677"/>
                <a:chOff x="3752" y="3226"/>
                <a:chExt cx="600" cy="641"/>
              </a:xfrm>
            </p:grpSpPr>
            <p:sp>
              <p:nvSpPr>
                <p:cNvPr id="380033" name="Rectangle 129"/>
                <p:cNvSpPr>
                  <a:spLocks noChangeArrowheads="1"/>
                </p:cNvSpPr>
                <p:nvPr/>
              </p:nvSpPr>
              <p:spPr bwMode="auto">
                <a:xfrm>
                  <a:off x="3752" y="3226"/>
                  <a:ext cx="588" cy="641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3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762" y="3458"/>
                  <a:ext cx="590" cy="1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>
                      <a:latin typeface="Arial" charset="0"/>
                    </a:rPr>
                    <a:t>RAM</a:t>
                  </a:r>
                </a:p>
              </p:txBody>
            </p:sp>
          </p:grpSp>
          <p:sp>
            <p:nvSpPr>
              <p:cNvPr id="380035" name="Line 131"/>
              <p:cNvSpPr>
                <a:spLocks noChangeShapeType="1"/>
              </p:cNvSpPr>
              <p:nvPr/>
            </p:nvSpPr>
            <p:spPr bwMode="auto">
              <a:xfrm>
                <a:off x="4894" y="1872"/>
                <a:ext cx="0" cy="24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36" name="Line 132"/>
              <p:cNvSpPr>
                <a:spLocks noChangeShapeType="1"/>
              </p:cNvSpPr>
              <p:nvPr/>
            </p:nvSpPr>
            <p:spPr bwMode="auto">
              <a:xfrm rot="5400000">
                <a:off x="4195" y="1314"/>
                <a:ext cx="0" cy="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0037" name="Text Box 133"/>
            <p:cNvSpPr txBox="1">
              <a:spLocks noChangeArrowheads="1"/>
            </p:cNvSpPr>
            <p:nvPr/>
          </p:nvSpPr>
          <p:spPr bwMode="auto">
            <a:xfrm>
              <a:off x="4656" y="4094"/>
              <a:ext cx="690" cy="19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Arial" charset="0"/>
                </a:rPr>
                <a:t>F28004x</a:t>
              </a:r>
              <a:endParaRPr lang="en-US" sz="1800" dirty="0">
                <a:latin typeface="Arial" charset="0"/>
              </a:endParaRPr>
            </a:p>
          </p:txBody>
        </p:sp>
      </p:grpSp>
      <p:grpSp>
        <p:nvGrpSpPr>
          <p:cNvPr id="380038" name="Group 134"/>
          <p:cNvGrpSpPr>
            <a:grpSpLocks/>
          </p:cNvGrpSpPr>
          <p:nvPr/>
        </p:nvGrpSpPr>
        <p:grpSpPr bwMode="auto">
          <a:xfrm>
            <a:off x="1920875" y="3165158"/>
            <a:ext cx="5386388" cy="430212"/>
            <a:chOff x="1210" y="2926"/>
            <a:chExt cx="3393" cy="271"/>
          </a:xfrm>
        </p:grpSpPr>
        <p:sp>
          <p:nvSpPr>
            <p:cNvPr id="380039" name="Line 135"/>
            <p:cNvSpPr>
              <a:spLocks noChangeShapeType="1"/>
            </p:cNvSpPr>
            <p:nvPr/>
          </p:nvSpPr>
          <p:spPr bwMode="auto">
            <a:xfrm>
              <a:off x="3365" y="3057"/>
              <a:ext cx="1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040" name="Group 136"/>
            <p:cNvGrpSpPr>
              <a:grpSpLocks/>
            </p:cNvGrpSpPr>
            <p:nvPr/>
          </p:nvGrpSpPr>
          <p:grpSpPr bwMode="auto">
            <a:xfrm>
              <a:off x="2797" y="2926"/>
              <a:ext cx="563" cy="271"/>
              <a:chOff x="1869" y="2983"/>
              <a:chExt cx="563" cy="271"/>
            </a:xfrm>
          </p:grpSpPr>
          <p:sp>
            <p:nvSpPr>
              <p:cNvPr id="380041" name="Rectangle 137"/>
              <p:cNvSpPr>
                <a:spLocks noChangeArrowheads="1"/>
              </p:cNvSpPr>
              <p:nvPr/>
            </p:nvSpPr>
            <p:spPr bwMode="auto">
              <a:xfrm>
                <a:off x="1869" y="2983"/>
                <a:ext cx="563" cy="27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42" name="Text Box 138"/>
              <p:cNvSpPr txBox="1">
                <a:spLocks noChangeArrowheads="1"/>
              </p:cNvSpPr>
              <p:nvPr/>
            </p:nvSpPr>
            <p:spPr bwMode="auto">
              <a:xfrm>
                <a:off x="1894" y="3029"/>
                <a:ext cx="500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charset="0"/>
                  </a:rPr>
                  <a:t>JTAG</a:t>
                </a:r>
              </a:p>
            </p:txBody>
          </p:sp>
        </p:grpSp>
        <p:grpSp>
          <p:nvGrpSpPr>
            <p:cNvPr id="380043" name="Group 139"/>
            <p:cNvGrpSpPr>
              <a:grpSpLocks/>
            </p:cNvGrpSpPr>
            <p:nvPr/>
          </p:nvGrpSpPr>
          <p:grpSpPr bwMode="auto">
            <a:xfrm>
              <a:off x="1827" y="2926"/>
              <a:ext cx="708" cy="271"/>
              <a:chOff x="1009" y="2904"/>
              <a:chExt cx="708" cy="271"/>
            </a:xfrm>
          </p:grpSpPr>
          <p:sp>
            <p:nvSpPr>
              <p:cNvPr id="380044" name="Rectangle 140"/>
              <p:cNvSpPr>
                <a:spLocks noChangeArrowheads="1"/>
              </p:cNvSpPr>
              <p:nvPr/>
            </p:nvSpPr>
            <p:spPr bwMode="auto">
              <a:xfrm>
                <a:off x="1021" y="2904"/>
                <a:ext cx="696" cy="27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80045" name="Text Box 141"/>
              <p:cNvSpPr txBox="1">
                <a:spLocks noChangeArrowheads="1"/>
              </p:cNvSpPr>
              <p:nvPr/>
            </p:nvSpPr>
            <p:spPr bwMode="auto">
              <a:xfrm>
                <a:off x="1009" y="2950"/>
                <a:ext cx="67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Arial" charset="0"/>
                  </a:rPr>
                  <a:t>Emulator</a:t>
                </a:r>
              </a:p>
            </p:txBody>
          </p:sp>
        </p:grpSp>
        <p:sp>
          <p:nvSpPr>
            <p:cNvPr id="380046" name="Line 142"/>
            <p:cNvSpPr>
              <a:spLocks noChangeShapeType="1"/>
            </p:cNvSpPr>
            <p:nvPr/>
          </p:nvSpPr>
          <p:spPr bwMode="auto">
            <a:xfrm>
              <a:off x="2535" y="3064"/>
              <a:ext cx="2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47" name="Line 143"/>
            <p:cNvSpPr>
              <a:spLocks noChangeShapeType="1"/>
            </p:cNvSpPr>
            <p:nvPr/>
          </p:nvSpPr>
          <p:spPr bwMode="auto">
            <a:xfrm>
              <a:off x="1210" y="3046"/>
              <a:ext cx="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102" name="Group 198"/>
          <p:cNvGrpSpPr>
            <a:grpSpLocks/>
          </p:cNvGrpSpPr>
          <p:nvPr/>
        </p:nvGrpSpPr>
        <p:grpSpPr bwMode="auto">
          <a:xfrm>
            <a:off x="1920875" y="4392404"/>
            <a:ext cx="4184650" cy="430213"/>
            <a:chOff x="1210" y="3039"/>
            <a:chExt cx="2636" cy="271"/>
          </a:xfrm>
        </p:grpSpPr>
        <p:grpSp>
          <p:nvGrpSpPr>
            <p:cNvPr id="380049" name="Group 145"/>
            <p:cNvGrpSpPr>
              <a:grpSpLocks/>
            </p:cNvGrpSpPr>
            <p:nvPr/>
          </p:nvGrpSpPr>
          <p:grpSpPr bwMode="auto">
            <a:xfrm>
              <a:off x="2796" y="3039"/>
              <a:ext cx="569" cy="271"/>
              <a:chOff x="1931" y="2704"/>
              <a:chExt cx="715" cy="271"/>
            </a:xfrm>
          </p:grpSpPr>
          <p:sp>
            <p:nvSpPr>
              <p:cNvPr id="380050" name="Rectangle 146"/>
              <p:cNvSpPr>
                <a:spLocks noChangeArrowheads="1"/>
              </p:cNvSpPr>
              <p:nvPr/>
            </p:nvSpPr>
            <p:spPr bwMode="auto">
              <a:xfrm>
                <a:off x="1931" y="2704"/>
                <a:ext cx="715" cy="27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51" name="Text Box 147"/>
              <p:cNvSpPr txBox="1">
                <a:spLocks noChangeArrowheads="1"/>
              </p:cNvSpPr>
              <p:nvPr/>
            </p:nvSpPr>
            <p:spPr bwMode="auto">
              <a:xfrm>
                <a:off x="2089" y="2742"/>
                <a:ext cx="438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charset="0"/>
                  </a:rPr>
                  <a:t>SPI</a:t>
                </a:r>
              </a:p>
            </p:txBody>
          </p:sp>
        </p:grpSp>
        <p:sp>
          <p:nvSpPr>
            <p:cNvPr id="380052" name="Line 148"/>
            <p:cNvSpPr>
              <a:spLocks noChangeShapeType="1"/>
            </p:cNvSpPr>
            <p:nvPr/>
          </p:nvSpPr>
          <p:spPr bwMode="auto">
            <a:xfrm>
              <a:off x="3371" y="3177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53" name="Line 149"/>
            <p:cNvSpPr>
              <a:spLocks noChangeShapeType="1"/>
            </p:cNvSpPr>
            <p:nvPr/>
          </p:nvSpPr>
          <p:spPr bwMode="auto">
            <a:xfrm>
              <a:off x="1210" y="3177"/>
              <a:ext cx="15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063" name="Group 159"/>
          <p:cNvGrpSpPr>
            <a:grpSpLocks/>
          </p:cNvGrpSpPr>
          <p:nvPr/>
        </p:nvGrpSpPr>
        <p:grpSpPr bwMode="auto">
          <a:xfrm>
            <a:off x="550863" y="2652395"/>
            <a:ext cx="1166812" cy="4010026"/>
            <a:chOff x="347" y="1880"/>
            <a:chExt cx="735" cy="2526"/>
          </a:xfrm>
        </p:grpSpPr>
        <p:sp>
          <p:nvSpPr>
            <p:cNvPr id="380064" name="Rectangle 160"/>
            <p:cNvSpPr>
              <a:spLocks noChangeArrowheads="1"/>
            </p:cNvSpPr>
            <p:nvPr/>
          </p:nvSpPr>
          <p:spPr bwMode="auto">
            <a:xfrm>
              <a:off x="347" y="1880"/>
              <a:ext cx="735" cy="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065" name="Group 161"/>
            <p:cNvGrpSpPr>
              <a:grpSpLocks/>
            </p:cNvGrpSpPr>
            <p:nvPr/>
          </p:nvGrpSpPr>
          <p:grpSpPr bwMode="auto">
            <a:xfrm>
              <a:off x="397" y="1931"/>
              <a:ext cx="623" cy="2419"/>
              <a:chOff x="461" y="1835"/>
              <a:chExt cx="623" cy="2419"/>
            </a:xfrm>
          </p:grpSpPr>
          <p:grpSp>
            <p:nvGrpSpPr>
              <p:cNvPr id="380066" name="Group 162"/>
              <p:cNvGrpSpPr>
                <a:grpSpLocks/>
              </p:cNvGrpSpPr>
              <p:nvPr/>
            </p:nvGrpSpPr>
            <p:grpSpPr bwMode="auto">
              <a:xfrm>
                <a:off x="461" y="1835"/>
                <a:ext cx="623" cy="889"/>
                <a:chOff x="222" y="1818"/>
                <a:chExt cx="623" cy="889"/>
              </a:xfrm>
            </p:grpSpPr>
            <p:sp>
              <p:nvSpPr>
                <p:cNvPr id="380067" name="AutoShape 163"/>
                <p:cNvSpPr>
                  <a:spLocks noChangeArrowheads="1"/>
                </p:cNvSpPr>
                <p:nvPr/>
              </p:nvSpPr>
              <p:spPr bwMode="auto">
                <a:xfrm>
                  <a:off x="222" y="1818"/>
                  <a:ext cx="623" cy="889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68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79" y="2024"/>
                  <a:ext cx="527" cy="4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dirty="0">
                      <a:latin typeface="Arial" charset="0"/>
                    </a:rPr>
                    <a:t>Flash Utility Code</a:t>
                  </a:r>
                </a:p>
              </p:txBody>
            </p:sp>
          </p:grpSp>
          <p:grpSp>
            <p:nvGrpSpPr>
              <p:cNvPr id="380069" name="Group 165"/>
              <p:cNvGrpSpPr>
                <a:grpSpLocks/>
              </p:cNvGrpSpPr>
              <p:nvPr/>
            </p:nvGrpSpPr>
            <p:grpSpPr bwMode="auto">
              <a:xfrm>
                <a:off x="461" y="2805"/>
                <a:ext cx="623" cy="1449"/>
                <a:chOff x="461" y="3072"/>
                <a:chExt cx="623" cy="1449"/>
              </a:xfrm>
            </p:grpSpPr>
            <p:sp>
              <p:nvSpPr>
                <p:cNvPr id="380070" name="AutoShape 166"/>
                <p:cNvSpPr>
                  <a:spLocks noChangeArrowheads="1"/>
                </p:cNvSpPr>
                <p:nvPr/>
              </p:nvSpPr>
              <p:spPr bwMode="auto">
                <a:xfrm>
                  <a:off x="461" y="3072"/>
                  <a:ext cx="623" cy="1449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7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511" y="3572"/>
                  <a:ext cx="527" cy="33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dirty="0">
                      <a:latin typeface="Arial" charset="0"/>
                    </a:rPr>
                    <a:t>Flash Data</a:t>
                  </a:r>
                </a:p>
              </p:txBody>
            </p:sp>
          </p:grpSp>
        </p:grpSp>
      </p:grpSp>
      <p:grpSp>
        <p:nvGrpSpPr>
          <p:cNvPr id="380084" name="Group 180"/>
          <p:cNvGrpSpPr>
            <a:grpSpLocks/>
          </p:cNvGrpSpPr>
          <p:nvPr/>
        </p:nvGrpSpPr>
        <p:grpSpPr bwMode="auto">
          <a:xfrm>
            <a:off x="1920875" y="5002059"/>
            <a:ext cx="4167188" cy="430212"/>
            <a:chOff x="1210" y="3296"/>
            <a:chExt cx="2625" cy="271"/>
          </a:xfrm>
        </p:grpSpPr>
        <p:grpSp>
          <p:nvGrpSpPr>
            <p:cNvPr id="380085" name="Group 181"/>
            <p:cNvGrpSpPr>
              <a:grpSpLocks/>
            </p:cNvGrpSpPr>
            <p:nvPr/>
          </p:nvGrpSpPr>
          <p:grpSpPr bwMode="auto">
            <a:xfrm>
              <a:off x="1210" y="3296"/>
              <a:ext cx="2155" cy="271"/>
              <a:chOff x="1210" y="3563"/>
              <a:chExt cx="2155" cy="271"/>
            </a:xfrm>
          </p:grpSpPr>
          <p:grpSp>
            <p:nvGrpSpPr>
              <p:cNvPr id="380086" name="Group 182"/>
              <p:cNvGrpSpPr>
                <a:grpSpLocks/>
              </p:cNvGrpSpPr>
              <p:nvPr/>
            </p:nvGrpSpPr>
            <p:grpSpPr bwMode="auto">
              <a:xfrm>
                <a:off x="2796" y="3563"/>
                <a:ext cx="569" cy="271"/>
                <a:chOff x="2796" y="3563"/>
                <a:chExt cx="569" cy="271"/>
              </a:xfrm>
            </p:grpSpPr>
            <p:sp>
              <p:nvSpPr>
                <p:cNvPr id="38008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796" y="3563"/>
                  <a:ext cx="569" cy="271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0088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2934" y="3624"/>
                  <a:ext cx="340" cy="1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Arial" charset="0"/>
                    </a:rPr>
                    <a:t>I2C</a:t>
                  </a:r>
                </a:p>
              </p:txBody>
            </p:sp>
          </p:grpSp>
          <p:sp>
            <p:nvSpPr>
              <p:cNvPr id="380089" name="Line 185"/>
              <p:cNvSpPr>
                <a:spLocks noChangeShapeType="1"/>
              </p:cNvSpPr>
              <p:nvPr/>
            </p:nvSpPr>
            <p:spPr bwMode="auto">
              <a:xfrm>
                <a:off x="1210" y="3708"/>
                <a:ext cx="15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0090" name="Line 186"/>
            <p:cNvSpPr>
              <a:spLocks noChangeShapeType="1"/>
            </p:cNvSpPr>
            <p:nvPr/>
          </p:nvSpPr>
          <p:spPr bwMode="auto">
            <a:xfrm>
              <a:off x="3360" y="3431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091" name="Group 187"/>
          <p:cNvGrpSpPr>
            <a:grpSpLocks/>
          </p:cNvGrpSpPr>
          <p:nvPr/>
        </p:nvGrpSpPr>
        <p:grpSpPr bwMode="auto">
          <a:xfrm>
            <a:off x="6115050" y="3792944"/>
            <a:ext cx="1639888" cy="2859369"/>
            <a:chOff x="3852" y="2546"/>
            <a:chExt cx="1033" cy="1686"/>
          </a:xfrm>
        </p:grpSpPr>
        <p:sp>
          <p:nvSpPr>
            <p:cNvPr id="380092" name="Rectangle 188"/>
            <p:cNvSpPr>
              <a:spLocks noChangeArrowheads="1"/>
            </p:cNvSpPr>
            <p:nvPr/>
          </p:nvSpPr>
          <p:spPr bwMode="auto">
            <a:xfrm>
              <a:off x="3852" y="2546"/>
              <a:ext cx="481" cy="16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093" name="Freeform 189"/>
            <p:cNvSpPr>
              <a:spLocks/>
            </p:cNvSpPr>
            <p:nvPr/>
          </p:nvSpPr>
          <p:spPr bwMode="auto">
            <a:xfrm>
              <a:off x="4333" y="2876"/>
              <a:ext cx="552" cy="555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222" y="267"/>
                </a:cxn>
                <a:cxn ang="0">
                  <a:pos x="333" y="261"/>
                </a:cxn>
                <a:cxn ang="0">
                  <a:pos x="426" y="243"/>
                </a:cxn>
                <a:cxn ang="0">
                  <a:pos x="504" y="207"/>
                </a:cxn>
                <a:cxn ang="0">
                  <a:pos x="552" y="153"/>
                </a:cxn>
                <a:cxn ang="0">
                  <a:pos x="551" y="105"/>
                </a:cxn>
                <a:cxn ang="0">
                  <a:pos x="551" y="0"/>
                </a:cxn>
              </a:cxnLst>
              <a:rect l="0" t="0" r="r" b="b"/>
              <a:pathLst>
                <a:path w="552" h="267">
                  <a:moveTo>
                    <a:pt x="0" y="267"/>
                  </a:moveTo>
                  <a:lnTo>
                    <a:pt x="222" y="267"/>
                  </a:lnTo>
                  <a:lnTo>
                    <a:pt x="333" y="261"/>
                  </a:lnTo>
                  <a:lnTo>
                    <a:pt x="426" y="243"/>
                  </a:lnTo>
                  <a:lnTo>
                    <a:pt x="504" y="207"/>
                  </a:lnTo>
                  <a:lnTo>
                    <a:pt x="552" y="153"/>
                  </a:lnTo>
                  <a:lnTo>
                    <a:pt x="551" y="105"/>
                  </a:lnTo>
                  <a:lnTo>
                    <a:pt x="55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0094" name="Text Box 190"/>
            <p:cNvSpPr txBox="1">
              <a:spLocks noChangeArrowheads="1"/>
            </p:cNvSpPr>
            <p:nvPr/>
          </p:nvSpPr>
          <p:spPr bwMode="auto">
            <a:xfrm rot="-5400000">
              <a:off x="3718" y="3243"/>
              <a:ext cx="741" cy="3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ROM</a:t>
              </a:r>
            </a:p>
            <a:p>
              <a:pPr algn="ctr"/>
              <a:r>
                <a:rPr lang="en-US" sz="1600">
                  <a:latin typeface="Arial" charset="0"/>
                </a:rPr>
                <a:t>Bootloader</a:t>
              </a:r>
            </a:p>
          </p:txBody>
        </p:sp>
      </p:grpSp>
      <p:grpSp>
        <p:nvGrpSpPr>
          <p:cNvPr id="380112" name="Group 208"/>
          <p:cNvGrpSpPr>
            <a:grpSpLocks/>
          </p:cNvGrpSpPr>
          <p:nvPr/>
        </p:nvGrpSpPr>
        <p:grpSpPr bwMode="auto">
          <a:xfrm>
            <a:off x="1920875" y="5611713"/>
            <a:ext cx="4184650" cy="430213"/>
            <a:chOff x="1210" y="3548"/>
            <a:chExt cx="2636" cy="271"/>
          </a:xfrm>
        </p:grpSpPr>
        <p:grpSp>
          <p:nvGrpSpPr>
            <p:cNvPr id="380111" name="Group 207"/>
            <p:cNvGrpSpPr>
              <a:grpSpLocks/>
            </p:cNvGrpSpPr>
            <p:nvPr/>
          </p:nvGrpSpPr>
          <p:grpSpPr bwMode="auto">
            <a:xfrm>
              <a:off x="2796" y="3548"/>
              <a:ext cx="569" cy="271"/>
              <a:chOff x="2796" y="3548"/>
              <a:chExt cx="569" cy="271"/>
            </a:xfrm>
          </p:grpSpPr>
          <p:sp>
            <p:nvSpPr>
              <p:cNvPr id="380097" name="Rectangle 193"/>
              <p:cNvSpPr>
                <a:spLocks noChangeArrowheads="1"/>
              </p:cNvSpPr>
              <p:nvPr/>
            </p:nvSpPr>
            <p:spPr bwMode="auto">
              <a:xfrm>
                <a:off x="2796" y="3548"/>
                <a:ext cx="569" cy="27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98" name="Text Box 194"/>
              <p:cNvSpPr txBox="1">
                <a:spLocks noChangeArrowheads="1"/>
              </p:cNvSpPr>
              <p:nvPr/>
            </p:nvSpPr>
            <p:spPr bwMode="auto">
              <a:xfrm>
                <a:off x="2870" y="3586"/>
                <a:ext cx="428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charset="0"/>
                  </a:rPr>
                  <a:t>CAN</a:t>
                </a:r>
              </a:p>
            </p:txBody>
          </p:sp>
        </p:grpSp>
        <p:sp>
          <p:nvSpPr>
            <p:cNvPr id="380099" name="Line 195"/>
            <p:cNvSpPr>
              <a:spLocks noChangeShapeType="1"/>
            </p:cNvSpPr>
            <p:nvPr/>
          </p:nvSpPr>
          <p:spPr bwMode="auto">
            <a:xfrm>
              <a:off x="3371" y="3686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00" name="Line 196"/>
            <p:cNvSpPr>
              <a:spLocks noChangeShapeType="1"/>
            </p:cNvSpPr>
            <p:nvPr/>
          </p:nvSpPr>
          <p:spPr bwMode="auto">
            <a:xfrm>
              <a:off x="1210" y="3686"/>
              <a:ext cx="15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104" name="Group 200"/>
          <p:cNvGrpSpPr>
            <a:grpSpLocks/>
          </p:cNvGrpSpPr>
          <p:nvPr/>
        </p:nvGrpSpPr>
        <p:grpSpPr bwMode="auto">
          <a:xfrm>
            <a:off x="1920875" y="3774812"/>
            <a:ext cx="4170363" cy="438150"/>
            <a:chOff x="1210" y="2731"/>
            <a:chExt cx="2627" cy="276"/>
          </a:xfrm>
        </p:grpSpPr>
        <p:grpSp>
          <p:nvGrpSpPr>
            <p:cNvPr id="380103" name="Group 199"/>
            <p:cNvGrpSpPr>
              <a:grpSpLocks/>
            </p:cNvGrpSpPr>
            <p:nvPr/>
          </p:nvGrpSpPr>
          <p:grpSpPr bwMode="auto">
            <a:xfrm>
              <a:off x="1210" y="2731"/>
              <a:ext cx="2149" cy="276"/>
              <a:chOff x="1210" y="2731"/>
              <a:chExt cx="2149" cy="276"/>
            </a:xfrm>
          </p:grpSpPr>
          <p:sp>
            <p:nvSpPr>
              <p:cNvPr id="380055" name="Rectangle 151"/>
              <p:cNvSpPr>
                <a:spLocks noChangeArrowheads="1"/>
              </p:cNvSpPr>
              <p:nvPr/>
            </p:nvSpPr>
            <p:spPr bwMode="auto">
              <a:xfrm>
                <a:off x="2796" y="2736"/>
                <a:ext cx="563" cy="27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56" name="Text Box 152"/>
              <p:cNvSpPr txBox="1">
                <a:spLocks noChangeArrowheads="1"/>
              </p:cNvSpPr>
              <p:nvPr/>
            </p:nvSpPr>
            <p:spPr bwMode="auto">
              <a:xfrm>
                <a:off x="2916" y="2774"/>
                <a:ext cx="35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latin typeface="Arial" charset="0"/>
                  </a:rPr>
                  <a:t>SCI</a:t>
                </a:r>
              </a:p>
            </p:txBody>
          </p:sp>
          <p:sp>
            <p:nvSpPr>
              <p:cNvPr id="380058" name="Line 154"/>
              <p:cNvSpPr>
                <a:spLocks noChangeShapeType="1"/>
              </p:cNvSpPr>
              <p:nvPr/>
            </p:nvSpPr>
            <p:spPr bwMode="auto">
              <a:xfrm>
                <a:off x="1210" y="2871"/>
                <a:ext cx="8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0059" name="Group 155"/>
              <p:cNvGrpSpPr>
                <a:grpSpLocks/>
              </p:cNvGrpSpPr>
              <p:nvPr/>
            </p:nvGrpSpPr>
            <p:grpSpPr bwMode="auto">
              <a:xfrm>
                <a:off x="2019" y="2731"/>
                <a:ext cx="516" cy="271"/>
                <a:chOff x="1039" y="3335"/>
                <a:chExt cx="516" cy="271"/>
              </a:xfrm>
            </p:grpSpPr>
            <p:sp>
              <p:nvSpPr>
                <p:cNvPr id="380060" name="Rectangle 156"/>
                <p:cNvSpPr>
                  <a:spLocks noChangeArrowheads="1"/>
                </p:cNvSpPr>
                <p:nvPr/>
              </p:nvSpPr>
              <p:spPr bwMode="auto">
                <a:xfrm>
                  <a:off x="1051" y="3335"/>
                  <a:ext cx="504" cy="271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3800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39" y="3381"/>
                  <a:ext cx="506" cy="18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>
                      <a:latin typeface="Arial" charset="0"/>
                    </a:rPr>
                    <a:t>RS232</a:t>
                  </a:r>
                </a:p>
              </p:txBody>
            </p:sp>
          </p:grpSp>
          <p:sp>
            <p:nvSpPr>
              <p:cNvPr id="380062" name="Line 158"/>
              <p:cNvSpPr>
                <a:spLocks noChangeShapeType="1"/>
              </p:cNvSpPr>
              <p:nvPr/>
            </p:nvSpPr>
            <p:spPr bwMode="auto">
              <a:xfrm>
                <a:off x="2535" y="2871"/>
                <a:ext cx="2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0101" name="Line 197"/>
            <p:cNvSpPr>
              <a:spLocks noChangeShapeType="1"/>
            </p:cNvSpPr>
            <p:nvPr/>
          </p:nvSpPr>
          <p:spPr bwMode="auto">
            <a:xfrm>
              <a:off x="3362" y="2872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201"/>
          <p:cNvGrpSpPr>
            <a:grpSpLocks/>
          </p:cNvGrpSpPr>
          <p:nvPr/>
        </p:nvGrpSpPr>
        <p:grpSpPr bwMode="auto">
          <a:xfrm>
            <a:off x="1920269" y="6221368"/>
            <a:ext cx="4184650" cy="430213"/>
            <a:chOff x="1210" y="3882"/>
            <a:chExt cx="2636" cy="271"/>
          </a:xfrm>
        </p:grpSpPr>
        <p:grpSp>
          <p:nvGrpSpPr>
            <p:cNvPr id="78" name="Group 202"/>
            <p:cNvGrpSpPr>
              <a:grpSpLocks/>
            </p:cNvGrpSpPr>
            <p:nvPr/>
          </p:nvGrpSpPr>
          <p:grpSpPr bwMode="auto">
            <a:xfrm>
              <a:off x="2796" y="3882"/>
              <a:ext cx="569" cy="271"/>
              <a:chOff x="2796" y="3882"/>
              <a:chExt cx="569" cy="271"/>
            </a:xfrm>
          </p:grpSpPr>
          <p:sp>
            <p:nvSpPr>
              <p:cNvPr id="81" name="Rectangle 203"/>
              <p:cNvSpPr>
                <a:spLocks noChangeArrowheads="1"/>
              </p:cNvSpPr>
              <p:nvPr/>
            </p:nvSpPr>
            <p:spPr bwMode="auto">
              <a:xfrm>
                <a:off x="2796" y="3882"/>
                <a:ext cx="569" cy="271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204"/>
              <p:cNvSpPr txBox="1">
                <a:spLocks noChangeArrowheads="1"/>
              </p:cNvSpPr>
              <p:nvPr/>
            </p:nvSpPr>
            <p:spPr bwMode="auto">
              <a:xfrm>
                <a:off x="2856" y="3920"/>
                <a:ext cx="476" cy="19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Arial" charset="0"/>
                  </a:rPr>
                  <a:t>GPIO</a:t>
                </a:r>
              </a:p>
            </p:txBody>
          </p:sp>
        </p:grpSp>
        <p:sp>
          <p:nvSpPr>
            <p:cNvPr id="79" name="Line 205"/>
            <p:cNvSpPr>
              <a:spLocks noChangeShapeType="1"/>
            </p:cNvSpPr>
            <p:nvPr/>
          </p:nvSpPr>
          <p:spPr bwMode="auto">
            <a:xfrm>
              <a:off x="3371" y="4020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06"/>
            <p:cNvSpPr>
              <a:spLocks noChangeShapeType="1"/>
            </p:cNvSpPr>
            <p:nvPr/>
          </p:nvSpPr>
          <p:spPr bwMode="auto">
            <a:xfrm>
              <a:off x="1210" y="4020"/>
              <a:ext cx="15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Programming Basics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7524" y="3697170"/>
            <a:ext cx="8039326" cy="29305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Sequence of steps for </a:t>
            </a:r>
            <a:r>
              <a:rPr lang="en-US" sz="2800" dirty="0" smtClean="0"/>
              <a:t>flash </a:t>
            </a:r>
            <a:r>
              <a:rPr lang="en-US" sz="2800" dirty="0"/>
              <a:t>programming: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8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sz="28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 smtClean="0"/>
              <a:t>Minimum </a:t>
            </a:r>
            <a:r>
              <a:rPr lang="en-US" sz="2800" dirty="0">
                <a:solidFill>
                  <a:schemeClr val="tx2"/>
                </a:solidFill>
              </a:rPr>
              <a:t>Erase</a:t>
            </a:r>
            <a:r>
              <a:rPr lang="en-US" sz="2800" dirty="0"/>
              <a:t> size is a </a:t>
            </a:r>
            <a:r>
              <a:rPr lang="en-US" sz="2800" dirty="0" smtClean="0"/>
              <a:t>sector</a:t>
            </a:r>
            <a:endParaRPr lang="en-US" sz="28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Minimum </a:t>
            </a:r>
            <a:r>
              <a:rPr lang="en-US" sz="2800" dirty="0">
                <a:solidFill>
                  <a:schemeClr val="tx2"/>
                </a:solidFill>
              </a:rPr>
              <a:t>Program</a:t>
            </a:r>
            <a:r>
              <a:rPr lang="en-US" sz="2800" dirty="0"/>
              <a:t> size is a bit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grpSp>
        <p:nvGrpSpPr>
          <p:cNvPr id="381962" name="Group 10"/>
          <p:cNvGrpSpPr>
            <a:grpSpLocks/>
          </p:cNvGrpSpPr>
          <p:nvPr/>
        </p:nvGrpSpPr>
        <p:grpSpPr bwMode="auto">
          <a:xfrm>
            <a:off x="1738418" y="4174073"/>
            <a:ext cx="5648325" cy="1404938"/>
            <a:chOff x="1205" y="1104"/>
            <a:chExt cx="3558" cy="885"/>
          </a:xfrm>
        </p:grpSpPr>
        <p:sp>
          <p:nvSpPr>
            <p:cNvPr id="381957" name="Rectangle 5"/>
            <p:cNvSpPr>
              <a:spLocks noChangeArrowheads="1"/>
            </p:cNvSpPr>
            <p:nvPr/>
          </p:nvSpPr>
          <p:spPr bwMode="auto">
            <a:xfrm>
              <a:off x="1224" y="1109"/>
              <a:ext cx="3539" cy="1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58" name="Rectangle 6"/>
            <p:cNvSpPr>
              <a:spLocks noChangeArrowheads="1"/>
            </p:cNvSpPr>
            <p:nvPr/>
          </p:nvSpPr>
          <p:spPr bwMode="auto">
            <a:xfrm>
              <a:off x="1224" y="1305"/>
              <a:ext cx="3538" cy="68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59" name="Text Box 7"/>
            <p:cNvSpPr txBox="1">
              <a:spLocks noChangeArrowheads="1"/>
            </p:cNvSpPr>
            <p:nvPr/>
          </p:nvSpPr>
          <p:spPr bwMode="auto">
            <a:xfrm>
              <a:off x="1205" y="1343"/>
              <a:ext cx="3524" cy="64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46075" indent="-346075"/>
              <a:r>
                <a:rPr lang="en-US" sz="1800" dirty="0">
                  <a:latin typeface="Arial" charset="0"/>
                </a:rPr>
                <a:t>1.  Erase	- Set all bits to </a:t>
              </a:r>
              <a:r>
                <a:rPr lang="en-US" sz="1800" dirty="0" smtClean="0">
                  <a:latin typeface="Arial" charset="0"/>
                </a:rPr>
                <a:t>one</a:t>
              </a:r>
              <a:endParaRPr lang="en-US" sz="1800" dirty="0">
                <a:latin typeface="Arial" charset="0"/>
              </a:endParaRPr>
            </a:p>
            <a:p>
              <a:pPr marL="346075" indent="-346075">
                <a:buFontTx/>
                <a:buAutoNum type="arabicPeriod" startAt="2"/>
              </a:pPr>
              <a:r>
                <a:rPr lang="en-US" sz="1800" dirty="0">
                  <a:latin typeface="Arial" charset="0"/>
                </a:rPr>
                <a:t>Program	- Program selected bits with zero</a:t>
              </a:r>
            </a:p>
            <a:p>
              <a:pPr marL="346075" indent="-346075">
                <a:buFontTx/>
                <a:buAutoNum type="arabicPeriod" startAt="2"/>
              </a:pPr>
              <a:r>
                <a:rPr lang="en-US" sz="1800" dirty="0">
                  <a:latin typeface="Arial" charset="0"/>
                </a:rPr>
                <a:t>Verify	- Verify flash contents</a:t>
              </a:r>
            </a:p>
          </p:txBody>
        </p:sp>
        <p:sp>
          <p:nvSpPr>
            <p:cNvPr id="381960" name="Text Box 8"/>
            <p:cNvSpPr txBox="1">
              <a:spLocks noChangeArrowheads="1"/>
            </p:cNvSpPr>
            <p:nvPr/>
          </p:nvSpPr>
          <p:spPr bwMode="auto">
            <a:xfrm>
              <a:off x="1357" y="1104"/>
              <a:ext cx="19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Algorithm	 Function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22026" y="868708"/>
            <a:ext cx="3118454" cy="2560292"/>
            <a:chOff x="2322026" y="868708"/>
            <a:chExt cx="3118454" cy="2560292"/>
          </a:xfrm>
        </p:grpSpPr>
        <p:sp>
          <p:nvSpPr>
            <p:cNvPr id="2" name="Rectangle 1"/>
            <p:cNvSpPr/>
            <p:nvPr/>
          </p:nvSpPr>
          <p:spPr bwMode="auto">
            <a:xfrm>
              <a:off x="3688105" y="1325903"/>
              <a:ext cx="1752375" cy="82295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Flash Bank 0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688105" y="2148854"/>
              <a:ext cx="1752375" cy="82295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Flash Bank 1</a:t>
              </a:r>
            </a:p>
          </p:txBody>
        </p:sp>
        <p:sp>
          <p:nvSpPr>
            <p:cNvPr id="3" name="Flowchart: Document 2"/>
            <p:cNvSpPr/>
            <p:nvPr/>
          </p:nvSpPr>
          <p:spPr bwMode="auto">
            <a:xfrm>
              <a:off x="3688105" y="2971805"/>
              <a:ext cx="1752375" cy="457195"/>
            </a:xfrm>
            <a:prstGeom prst="flowChartDocumen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Flowchart: Document 11"/>
            <p:cNvSpPr/>
            <p:nvPr/>
          </p:nvSpPr>
          <p:spPr bwMode="auto">
            <a:xfrm flipH="1" flipV="1">
              <a:off x="3688105" y="868708"/>
              <a:ext cx="1752375" cy="457195"/>
            </a:xfrm>
            <a:prstGeom prst="flowChartDocumen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22026" y="1332828"/>
              <a:ext cx="1366079" cy="27546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0x0008 0000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22026" y="1870724"/>
              <a:ext cx="136607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0x0008 FFFF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25092" y="2164591"/>
              <a:ext cx="136607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0x0009 0000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22026" y="2696296"/>
              <a:ext cx="136607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0x0009 FFFF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7200" y="1858413"/>
              <a:ext cx="99418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64K x 16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67200" y="2682495"/>
              <a:ext cx="99418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64K x 16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Programming Utilities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165190" y="847953"/>
            <a:ext cx="8797925" cy="54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1370013" algn="l"/>
              </a:tabLst>
            </a:pPr>
            <a:r>
              <a:rPr lang="en-US" sz="2000" dirty="0">
                <a:latin typeface="Arial" charset="0"/>
              </a:rPr>
              <a:t>JTAG Emulator Based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 smtClean="0">
                <a:latin typeface="Arial" charset="0"/>
              </a:rPr>
              <a:t>CCS </a:t>
            </a:r>
            <a:r>
              <a:rPr lang="en-US" sz="1800" dirty="0">
                <a:latin typeface="Arial" charset="0"/>
              </a:rPr>
              <a:t>on-chip Flash </a:t>
            </a:r>
            <a:r>
              <a:rPr lang="en-US" sz="1800" dirty="0" smtClean="0">
                <a:latin typeface="Arial" charset="0"/>
              </a:rPr>
              <a:t>programmer </a:t>
            </a:r>
            <a:r>
              <a:rPr lang="en-US" sz="1800" b="0" dirty="0" smtClean="0">
                <a:latin typeface="Arial" charset="0"/>
              </a:rPr>
              <a:t>(Tools </a:t>
            </a:r>
            <a:r>
              <a:rPr lang="en-US" sz="1800" b="0" dirty="0" smtClean="0">
                <a:latin typeface="Arial" charset="0"/>
                <a:sym typeface="Wingdings" panose="05000000000000000000" pitchFamily="2" charset="2"/>
              </a:rPr>
              <a:t> On-Chip Flash)</a:t>
            </a:r>
            <a:endParaRPr lang="en-US" sz="1800" b="0" dirty="0" smtClean="0">
              <a:latin typeface="Arial" charset="0"/>
            </a:endParaRP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 smtClean="0">
                <a:latin typeface="Arial" charset="0"/>
              </a:rPr>
              <a:t>CCS </a:t>
            </a:r>
            <a:r>
              <a:rPr lang="en-US" sz="1800" dirty="0" err="1" smtClean="0">
                <a:latin typeface="Arial" charset="0"/>
              </a:rPr>
              <a:t>UniFlash</a:t>
            </a:r>
            <a:r>
              <a:rPr lang="en-US" sz="1800" dirty="0" smtClean="0"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</a:rPr>
              <a:t>(TI universal Flash utility)</a:t>
            </a:r>
            <a:endParaRPr lang="en-US" sz="1800" b="0" dirty="0">
              <a:latin typeface="Arial" charset="0"/>
            </a:endParaRP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 err="1">
                <a:latin typeface="Arial" charset="0"/>
              </a:rPr>
              <a:t>BlackHawk</a:t>
            </a:r>
            <a:r>
              <a:rPr lang="en-US" sz="1800" dirty="0">
                <a:latin typeface="Arial" charset="0"/>
              </a:rPr>
              <a:t> Flash utilities </a:t>
            </a:r>
            <a:r>
              <a:rPr lang="en-US" sz="1800" b="0" dirty="0">
                <a:latin typeface="Arial" charset="0"/>
              </a:rPr>
              <a:t>(requires Blackhawk emulator)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 err="1">
                <a:latin typeface="Arial" charset="0"/>
              </a:rPr>
              <a:t>Elprotronic</a:t>
            </a:r>
            <a:r>
              <a:rPr lang="en-US" sz="1800" dirty="0">
                <a:latin typeface="Arial" charset="0"/>
              </a:rPr>
              <a:t> FlashPro2000 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>
                <a:latin typeface="Arial" charset="0"/>
              </a:rPr>
              <a:t>Spectrum Digital </a:t>
            </a:r>
            <a:r>
              <a:rPr lang="en-US" sz="1800" dirty="0" err="1">
                <a:latin typeface="Arial" charset="0"/>
              </a:rPr>
              <a:t>SDFlash</a:t>
            </a:r>
            <a:r>
              <a:rPr lang="en-US" sz="1800" dirty="0">
                <a:latin typeface="Arial" charset="0"/>
              </a:rPr>
              <a:t> JTAG </a:t>
            </a:r>
            <a:r>
              <a:rPr lang="en-US" sz="1800" b="0" dirty="0">
                <a:latin typeface="Arial" charset="0"/>
              </a:rPr>
              <a:t>(requires SD emulator</a:t>
            </a:r>
            <a:r>
              <a:rPr lang="en-US" sz="1800" b="0" dirty="0" smtClean="0">
                <a:latin typeface="Arial" charset="0"/>
              </a:rPr>
              <a:t>)</a:t>
            </a:r>
            <a:endParaRPr lang="en-US" sz="1800" b="0" dirty="0">
              <a:latin typeface="Arial" charset="0"/>
            </a:endParaRP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1370013" algn="l"/>
              </a:tabLst>
            </a:pPr>
            <a:r>
              <a:rPr lang="en-US" sz="2000" dirty="0">
                <a:latin typeface="Arial" charset="0"/>
              </a:rPr>
              <a:t>SCI Serial Port </a:t>
            </a:r>
            <a:r>
              <a:rPr lang="en-US" sz="2000" dirty="0" err="1">
                <a:latin typeface="Arial" charset="0"/>
              </a:rPr>
              <a:t>Bootloader</a:t>
            </a:r>
            <a:r>
              <a:rPr lang="en-US" sz="2000" dirty="0">
                <a:latin typeface="Arial" charset="0"/>
              </a:rPr>
              <a:t> Based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 err="1" smtClean="0">
                <a:latin typeface="Arial" charset="0"/>
              </a:rPr>
              <a:t>CodeSkin</a:t>
            </a:r>
            <a:r>
              <a:rPr lang="en-US" sz="1800" dirty="0" smtClean="0">
                <a:latin typeface="Arial" charset="0"/>
              </a:rPr>
              <a:t> C2Prog</a:t>
            </a:r>
            <a:endParaRPr lang="en-US" sz="1800" dirty="0">
              <a:latin typeface="Arial" charset="0"/>
            </a:endParaRP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 err="1">
                <a:latin typeface="Arial" charset="0"/>
              </a:rPr>
              <a:t>Elprotronic</a:t>
            </a:r>
            <a:r>
              <a:rPr lang="en-US" sz="1800" dirty="0">
                <a:latin typeface="Arial" charset="0"/>
              </a:rPr>
              <a:t> FlashPro2000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1370013" algn="l"/>
              </a:tabLst>
            </a:pPr>
            <a:r>
              <a:rPr lang="en-US" sz="2000" dirty="0">
                <a:latin typeface="Arial" charset="0"/>
              </a:rPr>
              <a:t>Production Test/Programming Equipment Based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>
                <a:latin typeface="Arial" charset="0"/>
              </a:rPr>
              <a:t>BP </a:t>
            </a:r>
            <a:r>
              <a:rPr lang="en-US" sz="1800" dirty="0" smtClean="0">
                <a:latin typeface="Arial" charset="0"/>
              </a:rPr>
              <a:t>Microsystems </a:t>
            </a:r>
            <a:r>
              <a:rPr lang="en-US" sz="1800" dirty="0">
                <a:latin typeface="Arial" charset="0"/>
              </a:rPr>
              <a:t>programmer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>
                <a:latin typeface="Arial" charset="0"/>
              </a:rPr>
              <a:t>Data I/O programmer</a:t>
            </a: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1370013" algn="l"/>
              </a:tabLst>
            </a:pPr>
            <a:r>
              <a:rPr lang="en-US" sz="2000" dirty="0">
                <a:latin typeface="Arial" charset="0"/>
              </a:rPr>
              <a:t>Build your own custom utility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>
                <a:latin typeface="Arial" charset="0"/>
              </a:rPr>
              <a:t>Can use any of the ROM </a:t>
            </a:r>
            <a:r>
              <a:rPr lang="en-US" sz="1800" dirty="0" err="1">
                <a:latin typeface="Arial" charset="0"/>
              </a:rPr>
              <a:t>bootloader</a:t>
            </a:r>
            <a:r>
              <a:rPr lang="en-US" sz="1800" dirty="0">
                <a:latin typeface="Arial" charset="0"/>
              </a:rPr>
              <a:t> methods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>
                <a:latin typeface="Arial" charset="0"/>
              </a:rPr>
              <a:t>Can embed flash programming into your application</a:t>
            </a:r>
          </a:p>
          <a:p>
            <a:pPr marL="971550" lvl="1" indent="-3048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  <a:tabLst>
                <a:tab pos="1370013" algn="l"/>
              </a:tabLst>
            </a:pPr>
            <a:r>
              <a:rPr lang="en-US" sz="1800" dirty="0">
                <a:latin typeface="Arial" charset="0"/>
              </a:rPr>
              <a:t>Flash API algorithms provided by TI</a:t>
            </a:r>
          </a:p>
        </p:txBody>
      </p:sp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250401" y="6453277"/>
            <a:ext cx="660655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charset="0"/>
              </a:rPr>
              <a:t>*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b="0" dirty="0">
                <a:latin typeface="Arial" charset="0"/>
              </a:rPr>
              <a:t>TI web has links to all utilities (http://www.ti.com/c2000)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1028"/>
          <p:cNvSpPr>
            <a:spLocks noChangeArrowheads="1"/>
          </p:cNvSpPr>
          <p:nvPr/>
        </p:nvSpPr>
        <p:spPr bwMode="auto">
          <a:xfrm>
            <a:off x="1108498" y="4783651"/>
            <a:ext cx="7021156" cy="6400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1076034" y="1373309"/>
            <a:ext cx="6979115" cy="406734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JTAG Emulation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Analysis and Diagnostic </a:t>
            </a:r>
            <a:r>
              <a:rPr lang="en-US" sz="2800" dirty="0" smtClean="0"/>
              <a:t>Capabilities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Flash </a:t>
            </a:r>
            <a:r>
              <a:rPr lang="en-US" sz="2800" dirty="0"/>
              <a:t>Configuration and               Memory Performance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Flash Programming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Dual Code </a:t>
            </a:r>
            <a:r>
              <a:rPr lang="en-US" sz="2800" dirty="0"/>
              <a:t>Security Module </a:t>
            </a:r>
            <a:r>
              <a:rPr lang="en-US" sz="2800" dirty="0" smtClean="0"/>
              <a:t>(DCSM</a:t>
            </a:r>
            <a:r>
              <a:rPr lang="en-US" sz="28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026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42" y="3054777"/>
            <a:ext cx="5242504" cy="9143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Code </a:t>
            </a:r>
            <a:r>
              <a:rPr lang="en-US" dirty="0"/>
              <a:t>Security Module </a:t>
            </a:r>
            <a:r>
              <a:rPr lang="en-US" dirty="0" smtClean="0"/>
              <a:t>(DCSM</a:t>
            </a:r>
            <a:r>
              <a:rPr lang="en-US" dirty="0"/>
              <a:t>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3728" y="1051586"/>
            <a:ext cx="8686119" cy="537841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DCSM offers protection for two zones – zone 1 &amp; zone 2 </a:t>
            </a:r>
            <a:endParaRPr lang="en-US" sz="2000" i="1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Each zone has its own dedicated secure OTP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Contains security configurations for each zone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following on-chip memory can be secured: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Flash – each sector individually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LS0-7 RAM – each block individually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Data </a:t>
            </a:r>
            <a:r>
              <a:rPr lang="en-US" sz="2400" dirty="0"/>
              <a:t>reads and writes from </a:t>
            </a:r>
            <a:r>
              <a:rPr lang="en-US" sz="2400" dirty="0" smtClean="0"/>
              <a:t>secured </a:t>
            </a:r>
            <a:r>
              <a:rPr lang="en-US" sz="2400" dirty="0"/>
              <a:t>memory are only allowed for code running from </a:t>
            </a:r>
            <a:r>
              <a:rPr lang="en-US" sz="2400" dirty="0" smtClean="0"/>
              <a:t>secured </a:t>
            </a:r>
            <a:r>
              <a:rPr lang="en-US" sz="2400" dirty="0"/>
              <a:t>memory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All other data read/write accesses are blocked:</a:t>
            </a:r>
          </a:p>
          <a:p>
            <a:pPr marL="666750" lvl="1" indent="0">
              <a:spcBef>
                <a:spcPts val="1200"/>
              </a:spcBef>
              <a:buFont typeface="Wingdings" pitchFamily="2" charset="2"/>
              <a:buNone/>
            </a:pPr>
            <a:r>
              <a:rPr lang="en-US" sz="2000" dirty="0"/>
              <a:t>JTAG emulator/debugger, ROM </a:t>
            </a:r>
            <a:r>
              <a:rPr lang="en-US" sz="2000" dirty="0" err="1"/>
              <a:t>bootloader</a:t>
            </a:r>
            <a:r>
              <a:rPr lang="en-US" sz="2000" dirty="0"/>
              <a:t>, code running in external memory or </a:t>
            </a:r>
            <a:r>
              <a:rPr lang="en-US" sz="2000" dirty="0" smtClean="0"/>
              <a:t>unsecured </a:t>
            </a:r>
            <a:r>
              <a:rPr lang="en-US" sz="2000" dirty="0"/>
              <a:t>internal memory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41721" y="2189493"/>
            <a:ext cx="7965352" cy="393187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27" y="762000"/>
            <a:ext cx="8453026" cy="586736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Each securable on-chip memory resource can be allocated to either zone 1 (Z1), zone 2 (Z2), or as non-secure</a:t>
            </a:r>
          </a:p>
          <a:p>
            <a:pPr lvl="1">
              <a:spcBef>
                <a:spcPts val="1200"/>
              </a:spcBef>
            </a:pPr>
            <a:r>
              <a:rPr lang="en-US" sz="2400" b="0" dirty="0" smtClean="0">
                <a:solidFill>
                  <a:srgbClr val="FF0000"/>
                </a:solidFill>
              </a:rPr>
              <a:t>DcsmZ1Regs.Z1_GRABSECTR</a:t>
            </a:r>
            <a:r>
              <a:rPr lang="en-US" sz="2400" dirty="0" smtClean="0"/>
              <a:t> register: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Allocates individual flash sectors to zone 1 or non-secure</a:t>
            </a:r>
          </a:p>
          <a:p>
            <a:pPr lvl="1">
              <a:spcBef>
                <a:spcPts val="1200"/>
              </a:spcBef>
            </a:pPr>
            <a:r>
              <a:rPr lang="en-US" sz="2400" b="0" dirty="0" smtClean="0">
                <a:solidFill>
                  <a:srgbClr val="FF0000"/>
                </a:solidFill>
              </a:rPr>
              <a:t>DcsmZ2Regs.Z2_GRABSECTR</a:t>
            </a:r>
            <a:r>
              <a:rPr lang="en-US" sz="2400" dirty="0" smtClean="0"/>
              <a:t> register: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Allocates individual flash sectors to zone 2 or non-secure</a:t>
            </a:r>
          </a:p>
          <a:p>
            <a:pPr lvl="1">
              <a:spcBef>
                <a:spcPts val="1200"/>
              </a:spcBef>
            </a:pPr>
            <a:r>
              <a:rPr lang="en-US" sz="2400" b="0" dirty="0" smtClean="0">
                <a:solidFill>
                  <a:srgbClr val="FF0000"/>
                </a:solidFill>
              </a:rPr>
              <a:t>DcsmZ1Regs.Z1_GRABRAMR</a:t>
            </a:r>
            <a:r>
              <a:rPr lang="en-US" sz="2400" dirty="0" smtClean="0"/>
              <a:t> register: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Allocates LS0-7 to zone 1 or non-secure </a:t>
            </a:r>
          </a:p>
          <a:p>
            <a:pPr lvl="1">
              <a:spcBef>
                <a:spcPts val="1200"/>
              </a:spcBef>
            </a:pPr>
            <a:r>
              <a:rPr lang="en-US" sz="2400" b="0" dirty="0" smtClean="0">
                <a:solidFill>
                  <a:srgbClr val="FF0000"/>
                </a:solidFill>
              </a:rPr>
              <a:t>DcsmZ2Regs.Z2_GRABRAMR</a:t>
            </a:r>
            <a:r>
              <a:rPr lang="en-US" sz="2400" dirty="0" smtClean="0"/>
              <a:t> register: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Allocates LS0-7 to zone 2 or non-secure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053" y="6192490"/>
            <a:ext cx="7686784" cy="3139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Reference Manual contains a table to resolve mapping conflicts</a:t>
            </a:r>
          </a:p>
        </p:txBody>
      </p:sp>
    </p:spTree>
    <p:extLst>
      <p:ext uri="{BB962C8B-B14F-4D97-AF65-F5344CB8AC3E}">
        <p14:creationId xmlns:p14="http://schemas.microsoft.com/office/powerpoint/2010/main" val="28642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5250"/>
            <a:ext cx="8229600" cy="40385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zone is secured by its own 128-bit (four 32-bit words) user defined CSM password</a:t>
            </a:r>
          </a:p>
          <a:p>
            <a:r>
              <a:rPr lang="en-US" sz="2400" dirty="0" smtClean="0"/>
              <a:t>Passwords for each zone is stored in its dedicated OTP location</a:t>
            </a:r>
          </a:p>
          <a:p>
            <a:pPr lvl="1"/>
            <a:r>
              <a:rPr lang="en-US" sz="2000" i="1" dirty="0" smtClean="0"/>
              <a:t>Location based on a zone-specific link pointer</a:t>
            </a:r>
          </a:p>
          <a:p>
            <a:r>
              <a:rPr lang="en-US" sz="2400" dirty="0" smtClean="0"/>
              <a:t>128-bit CSMKEY registers are used to secure and unsecure the device</a:t>
            </a:r>
          </a:p>
          <a:p>
            <a:r>
              <a:rPr lang="en-US" sz="2400" dirty="0" smtClean="0"/>
              <a:t>Password locations for each zone can be locked and secured by programming PSWDLOCK fields in the OTP with any value other than “1111” (0xF)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09350" y="813169"/>
            <a:ext cx="2099277" cy="1538883"/>
            <a:chOff x="3478870" y="792849"/>
            <a:chExt cx="2099277" cy="1538883"/>
          </a:xfrm>
        </p:grpSpPr>
        <p:sp>
          <p:nvSpPr>
            <p:cNvPr id="5" name="TextBox 4"/>
            <p:cNvSpPr txBox="1"/>
            <p:nvPr/>
          </p:nvSpPr>
          <p:spPr>
            <a:xfrm>
              <a:off x="3480780" y="792849"/>
              <a:ext cx="2097049" cy="15388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0">
              <a:spAutoFit/>
            </a:bodyPr>
            <a:lstStyle/>
            <a:p>
              <a:r>
                <a:rPr lang="en-US" sz="20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Zx_CSMPSWD0</a:t>
              </a: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Zx_CSMPSWD1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Zx_CSMPSWD2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Zx_CSMPSWD3</a:t>
              </a:r>
              <a:endPara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3480780" y="1184405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478870" y="159154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481098" y="1969711"/>
              <a:ext cx="209704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17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Select Bits in OTP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748" y="1366386"/>
            <a:ext cx="4414991" cy="526297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xxx11111111111111111111111111111	0x020</a:t>
            </a: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xxx11111111111111111111111111110	0x030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xxx1111111111111111111111111110x	0x040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xxx111111111111111111111111110xx	0x050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xxx11111111111111111111111110xxx	0x060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xxx1111111111111111111111110xxxx	0x070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xxx111111111111111111111110xxxxx	0x080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xxx11111111111111111111110xxxxxx	0x090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xxx1111111111111111111110xxxxxxx	0x0A0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xxx111111111111111111110xxxxxxxx	0x0B0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xxx11111111111111111110xxxxxxxxx	0x0C0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xxx1111111111111111110xxxxxxxxxx	0x0D0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xxx111111111111111110xxxxxxxxxxx	0x0E0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xxx11111111111111110xxxxxxxxxxxx	0x0F0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xxx1111111111111110xxxxxxxxxxxxx	0x100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xxx111111111111110xxxxxxxxxxxxxx	0x110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xxx11111111111110xxxxxxxxxxxxxxx	0x120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xxx1111111111110xxxxxxxxxxxxxxxx	0x130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xxx111111111110xxxxxxxxxxxxxxxxx	0x140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xxx11111111110xxxxxxxxxxxxxxxxxx	0x150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xxx1111111110xxxxxxxxxxxxxxxxxxx	0x160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xxx111111110xxxxxxxxxxxxxxxxxxxx	0x170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xxx11111110xxxxxxxxxxxxxxxxxxxxx	0x180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xxx1111110xxxxxxxxxxxxxxxxxxxxxx	0x190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xxx111110xxxxxxxxxxxxxxxxxxxxxxx	0x1A0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xxx11110xxxxxxxxxxxxxxxxxxxxxxxx	0x1B0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xxx1110xxxxxxxxxxxxxxxxxxxxxxxxx	0x1C0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xxx110xxxxxxxxxxxxxxxxxxxxxxxxxx	0x1D0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xxx10xxxxxxxxxxxxxxxxxxxxxxxxxxx	0x1E0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xxx0xxxxxxxxxxxxxxxxxxxxxxxxxxxx	0x1F0</a:t>
            </a:r>
            <a:endParaRPr lang="en-US" sz="14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5939" y="764267"/>
            <a:ext cx="1880643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err="1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Zx</a:t>
            </a:r>
            <a:r>
              <a:rPr lang="en-US" sz="16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-LINKPOINTER</a:t>
            </a:r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1990216" y="-515989"/>
            <a:ext cx="365756" cy="338467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5400000">
            <a:off x="4234068" y="896588"/>
            <a:ext cx="365756" cy="554399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9396" y="746790"/>
            <a:ext cx="1972082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offset of Zone-Select block</a:t>
            </a:r>
          </a:p>
        </p:txBody>
      </p:sp>
      <p:cxnSp>
        <p:nvCxnSpPr>
          <p:cNvPr id="14" name="Straight Connector 13"/>
          <p:cNvCxnSpPr>
            <a:stCxn id="8" idx="1"/>
            <a:endCxn id="7" idx="1"/>
          </p:cNvCxnSpPr>
          <p:nvPr/>
        </p:nvCxnSpPr>
        <p:spPr bwMode="auto">
          <a:xfrm flipH="1">
            <a:off x="4416946" y="989934"/>
            <a:ext cx="402450" cy="9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08956"/>
              </p:ext>
            </p:extLst>
          </p:nvPr>
        </p:nvGraphicFramePr>
        <p:xfrm>
          <a:off x="5511299" y="1508781"/>
          <a:ext cx="3017520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720"/>
                <a:gridCol w="182880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Zone Select Block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 Offset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32-bit Content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-EXEONLYRAM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-EXEONLYSECT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-GRABRAM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-GRABSECT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Zx-CSMPSWD0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Zx-CSMPSWD1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Zx-CSMPSWD2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0xE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Zx-CSMPSWD3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3999999" y="1366386"/>
            <a:ext cx="0" cy="52587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Left Brace 18"/>
          <p:cNvSpPr/>
          <p:nvPr/>
        </p:nvSpPr>
        <p:spPr bwMode="auto">
          <a:xfrm>
            <a:off x="4819396" y="1508781"/>
            <a:ext cx="691903" cy="3048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072839" y="4779803"/>
            <a:ext cx="3657560" cy="1737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/>
              <a:t>Final link pointer value is resolved by comparing all three individual link pointer values (bit-wise voting logic)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/>
              <a:t>OTP value “1” programmed as “0” (no erase operation)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64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Zone Select Block - Linker Pointer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15008"/>
              </p:ext>
            </p:extLst>
          </p:nvPr>
        </p:nvGraphicFramePr>
        <p:xfrm>
          <a:off x="3272565" y="3682968"/>
          <a:ext cx="256032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840"/>
                <a:gridCol w="1554480"/>
              </a:tblGrid>
              <a:tr h="2743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Zone Select Block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 Offset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32-bit Content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-EXEONLYRAM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-EXEONLYSECT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-GRABRAM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Zx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-GRABSECT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Zx-CSMPSWD0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Zx-CSMPSWD1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Zx-CSMPSWD2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Zx-CSMPSWD3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 bwMode="auto">
          <a:xfrm>
            <a:off x="2672101" y="3689318"/>
            <a:ext cx="600464" cy="273685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flipH="1">
            <a:off x="5826986" y="3688081"/>
            <a:ext cx="600464" cy="273685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51183"/>
              </p:ext>
            </p:extLst>
          </p:nvPr>
        </p:nvGraphicFramePr>
        <p:xfrm>
          <a:off x="315008" y="889028"/>
          <a:ext cx="2377440" cy="576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2960"/>
                <a:gridCol w="15544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Zone 1 OTP FLASH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Z1-LINKPOINTER1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0x78002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0x78004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Z1-LINKPOINTER2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0x78006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Z1-LINKPOINTER3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0x7800A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Z1-PSWDLOCK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Z1-CRCLOCK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0x7801E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Z1-BOOTCTRL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ZoneSelect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Block1 (16 x 16-bits)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0x78030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ZoneSelect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Block2 (16 x 16-bits)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0x781F0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ZoneSelect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Blockn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(16 x 16-bits)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79438"/>
              </p:ext>
            </p:extLst>
          </p:nvPr>
        </p:nvGraphicFramePr>
        <p:xfrm>
          <a:off x="6461739" y="889028"/>
          <a:ext cx="2377440" cy="576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2960"/>
                <a:gridCol w="15544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Zone 2 OTP FLASH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0x78200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Z2-LINKPOINTER1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0x78202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0x78204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Z2-LINKPOINTER2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0x78206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Z2-LINKPOINTER3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0x7820A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Z2-PSWDLOCK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Z2-CRCLOCK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Reserved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0x7821E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Z2-BOOTCTRL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ZoneSelect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Block1 (16 x 16-bits)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0x78230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ZoneSelect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Block2 (16 x 16-bits)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0x783F0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ZoneSelect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Blockn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(16 x 16-bits)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95514" y="1233996"/>
            <a:ext cx="2148299" cy="14219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link pointers need to be  programmed with the same value (not ECC protected)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 bwMode="auto">
          <a:xfrm flipH="1" flipV="1">
            <a:off x="2692448" y="1417342"/>
            <a:ext cx="803066" cy="5276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12" idx="1"/>
          </p:cNvCxnSpPr>
          <p:nvPr/>
        </p:nvCxnSpPr>
        <p:spPr bwMode="auto">
          <a:xfrm flipH="1">
            <a:off x="2692448" y="1944960"/>
            <a:ext cx="80306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stCxn id="12" idx="1"/>
          </p:cNvCxnSpPr>
          <p:nvPr/>
        </p:nvCxnSpPr>
        <p:spPr bwMode="auto">
          <a:xfrm flipH="1">
            <a:off x="2692448" y="1944960"/>
            <a:ext cx="803066" cy="569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Straight Arrow Connector 19"/>
          <p:cNvCxnSpPr>
            <a:stCxn id="12" idx="3"/>
          </p:cNvCxnSpPr>
          <p:nvPr/>
        </p:nvCxnSpPr>
        <p:spPr bwMode="auto">
          <a:xfrm flipV="1">
            <a:off x="5643813" y="1417342"/>
            <a:ext cx="817926" cy="5276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/>
          <p:cNvCxnSpPr>
            <a:stCxn id="12" idx="3"/>
          </p:cNvCxnSpPr>
          <p:nvPr/>
        </p:nvCxnSpPr>
        <p:spPr bwMode="auto">
          <a:xfrm>
            <a:off x="5643813" y="1944960"/>
            <a:ext cx="81792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12" idx="3"/>
          </p:cNvCxnSpPr>
          <p:nvPr/>
        </p:nvCxnSpPr>
        <p:spPr bwMode="auto">
          <a:xfrm>
            <a:off x="5643813" y="1944960"/>
            <a:ext cx="817926" cy="569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232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</a:t>
            </a:r>
            <a:r>
              <a:rPr lang="en-US" dirty="0"/>
              <a:t>and </a:t>
            </a:r>
            <a:r>
              <a:rPr lang="en-US" dirty="0" smtClean="0"/>
              <a:t>Unsecure </a:t>
            </a:r>
            <a:r>
              <a:rPr lang="en-US" dirty="0"/>
              <a:t>the </a:t>
            </a:r>
            <a:r>
              <a:rPr lang="en-US" dirty="0" smtClean="0"/>
              <a:t>CSM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92075" y="968375"/>
            <a:ext cx="8955088" cy="54117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The </a:t>
            </a:r>
            <a:r>
              <a:rPr lang="en-US" sz="2800" dirty="0" smtClean="0"/>
              <a:t>CSM </a:t>
            </a:r>
            <a:r>
              <a:rPr lang="en-US" sz="2800" dirty="0"/>
              <a:t>is always </a:t>
            </a:r>
            <a:r>
              <a:rPr lang="en-US" sz="2800" dirty="0" smtClean="0"/>
              <a:t>secured </a:t>
            </a:r>
            <a:r>
              <a:rPr lang="en-US" sz="2800" dirty="0"/>
              <a:t>after reset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To </a:t>
            </a:r>
            <a:r>
              <a:rPr lang="en-US" sz="2800" dirty="0" smtClean="0"/>
              <a:t>unsecure </a:t>
            </a:r>
            <a:r>
              <a:rPr lang="en-US" sz="2800" dirty="0"/>
              <a:t>the </a:t>
            </a:r>
            <a:r>
              <a:rPr lang="en-US" sz="2800" dirty="0" smtClean="0"/>
              <a:t>CSM</a:t>
            </a:r>
            <a:r>
              <a:rPr lang="en-US" sz="28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Perform a dummy read of each </a:t>
            </a:r>
            <a:r>
              <a:rPr lang="en-US" sz="2400" dirty="0" smtClean="0"/>
              <a:t>CSMPSWD(0,1,2,3) register </a:t>
            </a:r>
            <a:r>
              <a:rPr lang="en-US" sz="2400" b="0" i="1" dirty="0"/>
              <a:t>(passwords in the </a:t>
            </a:r>
            <a:r>
              <a:rPr lang="en-US" sz="2400" b="0" i="1" dirty="0" smtClean="0"/>
              <a:t>OTP)</a:t>
            </a:r>
            <a:endParaRPr lang="en-US" sz="2400" b="0" i="1" dirty="0"/>
          </a:p>
          <a:p>
            <a:pPr lvl="1">
              <a:spcBef>
                <a:spcPts val="1200"/>
              </a:spcBef>
            </a:pPr>
            <a:r>
              <a:rPr lang="en-US" sz="2400" dirty="0"/>
              <a:t>Write the correct password to each </a:t>
            </a:r>
            <a:r>
              <a:rPr lang="en-US" sz="2400" dirty="0" smtClean="0"/>
              <a:t>CSMKEY(0,1,2,3) </a:t>
            </a:r>
            <a:r>
              <a:rPr lang="en-US" sz="2400" dirty="0"/>
              <a:t>register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boot ROM code will automatically unlock the device as </a:t>
            </a:r>
            <a:r>
              <a:rPr lang="en-US" sz="2800" dirty="0"/>
              <a:t>part of </a:t>
            </a:r>
            <a:r>
              <a:rPr lang="en-US" sz="2800" dirty="0" smtClean="0"/>
              <a:t>the initialization sequence for devices that do not have passwords programmed</a:t>
            </a:r>
          </a:p>
          <a:p>
            <a:pPr lvl="1">
              <a:spcBef>
                <a:spcPts val="1200"/>
              </a:spcBef>
            </a:pPr>
            <a:r>
              <a:rPr lang="en-US" sz="2400" b="0" i="1" dirty="0" smtClean="0"/>
              <a:t>See Technical Reference Manual for details</a:t>
            </a:r>
            <a:endParaRPr lang="en-US" sz="2400" b="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1028"/>
          <p:cNvSpPr>
            <a:spLocks noChangeArrowheads="1"/>
          </p:cNvSpPr>
          <p:nvPr/>
        </p:nvSpPr>
        <p:spPr bwMode="auto">
          <a:xfrm>
            <a:off x="1108498" y="1444441"/>
            <a:ext cx="7021156" cy="6400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1076034" y="1373309"/>
            <a:ext cx="6979115" cy="406734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JTAG Emulation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Analysis and Diagnostic </a:t>
            </a:r>
            <a:r>
              <a:rPr lang="en-US" sz="2800" dirty="0" smtClean="0"/>
              <a:t>Capabilities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Flash </a:t>
            </a:r>
            <a:r>
              <a:rPr lang="en-US" sz="2800" dirty="0"/>
              <a:t>Configuration and               Memory Performance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Flash Programming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Dual Code </a:t>
            </a:r>
            <a:r>
              <a:rPr lang="en-US" sz="2800" dirty="0"/>
              <a:t>Security Module </a:t>
            </a:r>
            <a:r>
              <a:rPr lang="en-US" sz="2800" dirty="0" smtClean="0"/>
              <a:t>(DCSM</a:t>
            </a:r>
            <a:r>
              <a:rPr lang="en-US" sz="2800" dirty="0"/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 Password Match Flow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494451" y="2384090"/>
            <a:ext cx="1312437" cy="6778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/>
          <a:lstStyle/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Zone secure after reset or runtime</a:t>
            </a:r>
          </a:p>
        </p:txBody>
      </p:sp>
      <p:sp>
        <p:nvSpPr>
          <p:cNvPr id="346127" name="AutoShape 15"/>
          <p:cNvSpPr>
            <a:spLocks noChangeArrowheads="1"/>
          </p:cNvSpPr>
          <p:nvPr/>
        </p:nvSpPr>
        <p:spPr bwMode="auto">
          <a:xfrm>
            <a:off x="1843488" y="1499224"/>
            <a:ext cx="6143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5375881" y="4848833"/>
            <a:ext cx="1432546" cy="51706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bIns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 smtClean="0">
                <a:latin typeface="Arial" charset="0"/>
              </a:rPr>
              <a:t>Zone</a:t>
            </a:r>
          </a:p>
          <a:p>
            <a:pPr algn="ctr">
              <a:spcBef>
                <a:spcPts val="600"/>
              </a:spcBef>
            </a:pPr>
            <a:r>
              <a:rPr lang="en-US" sz="1600" dirty="0" smtClean="0">
                <a:latin typeface="Arial" charset="0"/>
              </a:rPr>
              <a:t>Unsecure</a:t>
            </a:r>
            <a:endParaRPr lang="en-US" sz="1600" dirty="0">
              <a:latin typeface="Arial" charset="0"/>
            </a:endParaRPr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4758188" y="1799898"/>
            <a:ext cx="2667932" cy="6959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/>
          <a:lstStyle/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Write the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CSM Password of that 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into CSMKEY(0/1/2/3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) registers</a:t>
            </a:r>
          </a:p>
        </p:txBody>
      </p:sp>
      <p:sp>
        <p:nvSpPr>
          <p:cNvPr id="346139" name="AutoShape 27"/>
          <p:cNvSpPr>
            <a:spLocks noChangeArrowheads="1"/>
          </p:cNvSpPr>
          <p:nvPr/>
        </p:nvSpPr>
        <p:spPr bwMode="auto">
          <a:xfrm>
            <a:off x="4926663" y="2998617"/>
            <a:ext cx="2330983" cy="1347462"/>
          </a:xfrm>
          <a:prstGeom prst="flowChartDecision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/>
          <a:lstStyle/>
          <a:p>
            <a:pPr algn="ctr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Correct password?</a:t>
            </a:r>
          </a:p>
        </p:txBody>
      </p:sp>
      <p:sp>
        <p:nvSpPr>
          <p:cNvPr id="346161" name="Text Box 49"/>
          <p:cNvSpPr txBox="1">
            <a:spLocks noChangeArrowheads="1"/>
          </p:cNvSpPr>
          <p:nvPr/>
        </p:nvSpPr>
        <p:spPr bwMode="auto">
          <a:xfrm>
            <a:off x="6094500" y="4453122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latin typeface="Arial" charset="0"/>
              </a:rPr>
              <a:t>Yes</a:t>
            </a:r>
          </a:p>
        </p:txBody>
      </p:sp>
      <p:sp>
        <p:nvSpPr>
          <p:cNvPr id="346164" name="Text Box 52"/>
          <p:cNvSpPr txBox="1">
            <a:spLocks noChangeArrowheads="1"/>
          </p:cNvSpPr>
          <p:nvPr/>
        </p:nvSpPr>
        <p:spPr bwMode="auto">
          <a:xfrm>
            <a:off x="7387711" y="3385011"/>
            <a:ext cx="442912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latin typeface="Arial" charset="0"/>
              </a:rPr>
              <a:t>No</a:t>
            </a: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1047735" y="3659481"/>
            <a:ext cx="2205869" cy="6832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/>
          <a:lstStyle/>
          <a:p>
            <a:pPr algn="ctr"/>
            <a:r>
              <a:rPr lang="en-US" sz="1600" b="0" dirty="0">
                <a:latin typeface="Arial" charset="0"/>
              </a:rPr>
              <a:t>Read </a:t>
            </a:r>
            <a:r>
              <a:rPr lang="en-US" sz="1600" b="0" dirty="0" err="1">
                <a:latin typeface="Arial" charset="0"/>
              </a:rPr>
              <a:t>Linkpointer</a:t>
            </a:r>
            <a:r>
              <a:rPr lang="en-US" sz="1600" b="0" dirty="0">
                <a:latin typeface="Arial" charset="0"/>
              </a:rPr>
              <a:t> </a:t>
            </a:r>
            <a:r>
              <a:rPr lang="en-US" sz="1600" b="0" dirty="0" smtClean="0">
                <a:latin typeface="Arial" charset="0"/>
              </a:rPr>
              <a:t>and calculate </a:t>
            </a:r>
            <a:r>
              <a:rPr lang="en-US" sz="1600" b="0" dirty="0">
                <a:latin typeface="Arial" charset="0"/>
              </a:rPr>
              <a:t>the address </a:t>
            </a:r>
            <a:r>
              <a:rPr lang="en-US" sz="1600" b="0" dirty="0" smtClean="0">
                <a:latin typeface="Arial" charset="0"/>
              </a:rPr>
              <a:t>of </a:t>
            </a:r>
            <a:r>
              <a:rPr lang="en-US" sz="1600" b="0" dirty="0" err="1" smtClean="0">
                <a:latin typeface="Arial" charset="0"/>
              </a:rPr>
              <a:t>ZoneSelectBlock</a:t>
            </a:r>
            <a:endParaRPr lang="en-US" sz="1800" i="1" dirty="0">
              <a:latin typeface="Arial" charset="0"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823001" y="4940272"/>
            <a:ext cx="2655336" cy="6832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/>
          <a:lstStyle/>
          <a:p>
            <a:pPr algn="ctr"/>
            <a:r>
              <a:rPr lang="en-US" sz="1600" b="0" dirty="0">
                <a:latin typeface="Arial" charset="0"/>
              </a:rPr>
              <a:t>Dummy Read of CSM PWL </a:t>
            </a:r>
            <a:r>
              <a:rPr lang="en-US" sz="1600" b="0" dirty="0" smtClean="0">
                <a:latin typeface="Arial" charset="0"/>
              </a:rPr>
              <a:t>of the </a:t>
            </a:r>
            <a:r>
              <a:rPr lang="en-US" sz="1600" b="0" dirty="0">
                <a:latin typeface="Arial" charset="0"/>
              </a:rPr>
              <a:t>Secure </a:t>
            </a:r>
            <a:r>
              <a:rPr lang="en-US" sz="1600" b="0" dirty="0" smtClean="0">
                <a:latin typeface="Arial" charset="0"/>
              </a:rPr>
              <a:t>Zone which needed </a:t>
            </a:r>
            <a:r>
              <a:rPr lang="en-US" sz="1600" b="0" dirty="0">
                <a:latin typeface="Arial" charset="0"/>
              </a:rPr>
              <a:t>to </a:t>
            </a:r>
            <a:r>
              <a:rPr lang="en-US" sz="1600" b="0" dirty="0" smtClean="0">
                <a:latin typeface="Arial" charset="0"/>
              </a:rPr>
              <a:t>be unsecure</a:t>
            </a:r>
            <a:endParaRPr lang="en-US" sz="1800" i="1" dirty="0">
              <a:latin typeface="Arial" charset="0"/>
            </a:endParaRPr>
          </a:p>
        </p:txBody>
      </p:sp>
      <p:cxnSp>
        <p:nvCxnSpPr>
          <p:cNvPr id="28" name="Straight Arrow Connector 27"/>
          <p:cNvCxnSpPr>
            <a:stCxn id="346127" idx="2"/>
            <a:endCxn id="346118" idx="0"/>
          </p:cNvCxnSpPr>
          <p:nvPr/>
        </p:nvCxnSpPr>
        <p:spPr bwMode="auto">
          <a:xfrm>
            <a:off x="2150669" y="1786562"/>
            <a:ext cx="1" cy="5975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346118" idx="2"/>
            <a:endCxn id="37" idx="0"/>
          </p:cNvCxnSpPr>
          <p:nvPr/>
        </p:nvCxnSpPr>
        <p:spPr bwMode="auto">
          <a:xfrm>
            <a:off x="2150670" y="3061953"/>
            <a:ext cx="0" cy="5975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112" name="Straight Arrow Connector 346111"/>
          <p:cNvCxnSpPr>
            <a:stCxn id="37" idx="2"/>
            <a:endCxn id="40" idx="0"/>
          </p:cNvCxnSpPr>
          <p:nvPr/>
        </p:nvCxnSpPr>
        <p:spPr bwMode="auto">
          <a:xfrm flipH="1">
            <a:off x="2150669" y="4342745"/>
            <a:ext cx="1" cy="5975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115" name="Straight Arrow Connector 346114"/>
          <p:cNvCxnSpPr>
            <a:stCxn id="346136" idx="2"/>
            <a:endCxn id="346139" idx="0"/>
          </p:cNvCxnSpPr>
          <p:nvPr/>
        </p:nvCxnSpPr>
        <p:spPr bwMode="auto">
          <a:xfrm>
            <a:off x="6092154" y="2495862"/>
            <a:ext cx="1" cy="5027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119" name="Straight Arrow Connector 346118"/>
          <p:cNvCxnSpPr>
            <a:stCxn id="346139" idx="2"/>
            <a:endCxn id="346132" idx="0"/>
          </p:cNvCxnSpPr>
          <p:nvPr/>
        </p:nvCxnSpPr>
        <p:spPr bwMode="auto">
          <a:xfrm flipH="1">
            <a:off x="6092154" y="4346079"/>
            <a:ext cx="1" cy="5027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121" name="Elbow Connector 346120"/>
          <p:cNvCxnSpPr>
            <a:stCxn id="40" idx="2"/>
            <a:endCxn id="346136" idx="0"/>
          </p:cNvCxnSpPr>
          <p:nvPr/>
        </p:nvCxnSpPr>
        <p:spPr bwMode="auto">
          <a:xfrm rot="5400000" flipH="1" flipV="1">
            <a:off x="2209592" y="1740974"/>
            <a:ext cx="3823638" cy="3941485"/>
          </a:xfrm>
          <a:prstGeom prst="bentConnector5">
            <a:avLst>
              <a:gd name="adj1" fmla="val -9300"/>
              <a:gd name="adj2" fmla="val 49490"/>
              <a:gd name="adj3" fmla="val 11151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6131" name="Elbow Connector 346130"/>
          <p:cNvCxnSpPr>
            <a:stCxn id="346139" idx="3"/>
            <a:endCxn id="346136" idx="3"/>
          </p:cNvCxnSpPr>
          <p:nvPr/>
        </p:nvCxnSpPr>
        <p:spPr bwMode="auto">
          <a:xfrm flipV="1">
            <a:off x="7257646" y="2147880"/>
            <a:ext cx="168474" cy="1524468"/>
          </a:xfrm>
          <a:prstGeom prst="bentConnector3">
            <a:avLst>
              <a:gd name="adj1" fmla="val 49199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3580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10: </a:t>
            </a:r>
            <a:r>
              <a:rPr lang="en-US" dirty="0"/>
              <a:t>Programming the Flash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182563" y="4708525"/>
            <a:ext cx="5299075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403225" indent="-403225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u="sng" dirty="0">
                <a:latin typeface="Arial" charset="0"/>
              </a:rPr>
              <a:t>Objective:</a:t>
            </a:r>
          </a:p>
          <a:p>
            <a:pPr marL="403225" indent="-403225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Program system into </a:t>
            </a:r>
            <a:r>
              <a:rPr lang="en-US" sz="2000" dirty="0" smtClean="0">
                <a:latin typeface="Arial" charset="0"/>
              </a:rPr>
              <a:t>flash memory</a:t>
            </a:r>
            <a:endParaRPr lang="en-US" sz="2000" dirty="0">
              <a:latin typeface="Arial" charset="0"/>
            </a:endParaRPr>
          </a:p>
          <a:p>
            <a:pPr marL="403225" indent="-403225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>
                <a:latin typeface="Arial" charset="0"/>
              </a:rPr>
              <a:t>Learn use of CCS </a:t>
            </a:r>
            <a:r>
              <a:rPr lang="en-US" sz="2000" dirty="0" smtClean="0">
                <a:latin typeface="Arial" charset="0"/>
              </a:rPr>
              <a:t>flash programmer</a:t>
            </a:r>
            <a:endParaRPr lang="en-US" sz="2000" dirty="0">
              <a:latin typeface="Arial" charset="0"/>
            </a:endParaRPr>
          </a:p>
          <a:p>
            <a:pPr marL="403225" indent="-403225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i="1" u="sng" dirty="0">
                <a:solidFill>
                  <a:schemeClr val="tx2"/>
                </a:solidFill>
                <a:latin typeface="Arial" charset="0"/>
              </a:rPr>
              <a:t>DO NOT PROGRAM PASSWORDS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379413" y="1111250"/>
            <a:ext cx="4984750" cy="298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2" name="Line 6"/>
          <p:cNvSpPr>
            <a:spLocks noChangeShapeType="1"/>
          </p:cNvSpPr>
          <p:nvPr/>
        </p:nvSpPr>
        <p:spPr bwMode="auto">
          <a:xfrm>
            <a:off x="2138363" y="1824038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Oval 8"/>
          <p:cNvSpPr>
            <a:spLocks noChangeArrowheads="1"/>
          </p:cNvSpPr>
          <p:nvPr/>
        </p:nvSpPr>
        <p:spPr bwMode="auto">
          <a:xfrm>
            <a:off x="3579813" y="1797050"/>
            <a:ext cx="117475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4210050" y="1112838"/>
            <a:ext cx="736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latin typeface="Arial" charset="0"/>
              </a:rPr>
              <a:t>ADC</a:t>
            </a:r>
          </a:p>
        </p:txBody>
      </p:sp>
      <p:sp>
        <p:nvSpPr>
          <p:cNvPr id="403469" name="Line 13"/>
          <p:cNvSpPr>
            <a:spLocks noChangeShapeType="1"/>
          </p:cNvSpPr>
          <p:nvPr/>
        </p:nvSpPr>
        <p:spPr bwMode="auto">
          <a:xfrm>
            <a:off x="3675063" y="1851025"/>
            <a:ext cx="3270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gray">
          <a:xfrm>
            <a:off x="3984625" y="1468438"/>
            <a:ext cx="1173163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gray">
          <a:xfrm>
            <a:off x="4156075" y="1738313"/>
            <a:ext cx="842963" cy="3413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68" name="Text Box 12"/>
          <p:cNvSpPr txBox="1">
            <a:spLocks noChangeArrowheads="1"/>
          </p:cNvSpPr>
          <p:nvPr/>
        </p:nvSpPr>
        <p:spPr bwMode="gray">
          <a:xfrm>
            <a:off x="4021138" y="1438275"/>
            <a:ext cx="11064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RESULT0</a:t>
            </a:r>
          </a:p>
        </p:txBody>
      </p: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4132263" y="3671888"/>
            <a:ext cx="90646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ePWM2</a:t>
            </a:r>
          </a:p>
        </p:txBody>
      </p:sp>
      <p:grpSp>
        <p:nvGrpSpPr>
          <p:cNvPr id="403688" name="Group 232"/>
          <p:cNvGrpSpPr>
            <a:grpSpLocks/>
          </p:cNvGrpSpPr>
          <p:nvPr/>
        </p:nvGrpSpPr>
        <p:grpSpPr bwMode="auto">
          <a:xfrm>
            <a:off x="4137025" y="2870200"/>
            <a:ext cx="868363" cy="825500"/>
            <a:chOff x="2606" y="1808"/>
            <a:chExt cx="547" cy="520"/>
          </a:xfrm>
        </p:grpSpPr>
        <p:sp>
          <p:nvSpPr>
            <p:cNvPr id="403473" name="Rectangle 17"/>
            <p:cNvSpPr>
              <a:spLocks noChangeArrowheads="1"/>
            </p:cNvSpPr>
            <p:nvPr/>
          </p:nvSpPr>
          <p:spPr bwMode="gray">
            <a:xfrm>
              <a:off x="2606" y="1808"/>
              <a:ext cx="547" cy="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4" name="Oval 18"/>
            <p:cNvSpPr>
              <a:spLocks noChangeArrowheads="1"/>
            </p:cNvSpPr>
            <p:nvPr/>
          </p:nvSpPr>
          <p:spPr bwMode="gray">
            <a:xfrm>
              <a:off x="2688" y="1863"/>
              <a:ext cx="383" cy="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5" name="Arc 19"/>
            <p:cNvSpPr>
              <a:spLocks/>
            </p:cNvSpPr>
            <p:nvPr/>
          </p:nvSpPr>
          <p:spPr bwMode="gray">
            <a:xfrm>
              <a:off x="2880" y="1863"/>
              <a:ext cx="16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543"/>
                <a:gd name="T1" fmla="*/ 0 h 21600"/>
                <a:gd name="T2" fmla="*/ 18543 w 18543"/>
                <a:gd name="T3" fmla="*/ 10523 h 21600"/>
                <a:gd name="T4" fmla="*/ 0 w 185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43" h="21600" fill="none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</a:path>
                <a:path w="18543" h="21600" stroke="0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6" name="Line 20"/>
            <p:cNvSpPr>
              <a:spLocks noChangeShapeType="1"/>
            </p:cNvSpPr>
            <p:nvPr/>
          </p:nvSpPr>
          <p:spPr bwMode="gray">
            <a:xfrm flipV="1">
              <a:off x="2880" y="186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gray">
            <a:xfrm flipV="1">
              <a:off x="2880" y="1956"/>
              <a:ext cx="162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3478" name="Oval 22"/>
          <p:cNvSpPr>
            <a:spLocks noChangeArrowheads="1"/>
          </p:cNvSpPr>
          <p:nvPr/>
        </p:nvSpPr>
        <p:spPr bwMode="auto">
          <a:xfrm>
            <a:off x="2328863" y="17478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479" name="Text Box 23"/>
          <p:cNvSpPr txBox="1">
            <a:spLocks noChangeArrowheads="1"/>
          </p:cNvSpPr>
          <p:nvPr/>
        </p:nvSpPr>
        <p:spPr bwMode="auto">
          <a:xfrm>
            <a:off x="2739505" y="2228850"/>
            <a:ext cx="73129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 smtClean="0">
                <a:latin typeface="Arial" charset="0"/>
              </a:rPr>
              <a:t>jumper</a:t>
            </a:r>
            <a:endParaRPr lang="en-US" sz="1400" b="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wire</a:t>
            </a:r>
          </a:p>
        </p:txBody>
      </p:sp>
      <p:grpSp>
        <p:nvGrpSpPr>
          <p:cNvPr id="403690" name="Group 234"/>
          <p:cNvGrpSpPr>
            <a:grpSpLocks/>
          </p:cNvGrpSpPr>
          <p:nvPr/>
        </p:nvGrpSpPr>
        <p:grpSpPr bwMode="auto">
          <a:xfrm>
            <a:off x="508000" y="1431925"/>
            <a:ext cx="1700213" cy="825500"/>
            <a:chOff x="320" y="902"/>
            <a:chExt cx="1071" cy="520"/>
          </a:xfrm>
        </p:grpSpPr>
        <p:sp>
          <p:nvSpPr>
            <p:cNvPr id="403487" name="Rectangle 31"/>
            <p:cNvSpPr>
              <a:spLocks noChangeArrowheads="1"/>
            </p:cNvSpPr>
            <p:nvPr/>
          </p:nvSpPr>
          <p:spPr bwMode="gray">
            <a:xfrm>
              <a:off x="356" y="928"/>
              <a:ext cx="996" cy="46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88" name="Text Box 32"/>
            <p:cNvSpPr txBox="1">
              <a:spLocks noChangeArrowheads="1"/>
            </p:cNvSpPr>
            <p:nvPr/>
          </p:nvSpPr>
          <p:spPr bwMode="auto">
            <a:xfrm>
              <a:off x="320" y="902"/>
              <a:ext cx="1071" cy="520"/>
            </a:xfrm>
            <a:prstGeom prst="rect">
              <a:avLst/>
            </a:prstGeom>
            <a:noFill/>
            <a:ln w="12700" cap="rnd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Arial" charset="0"/>
                </a:rPr>
                <a:t>TB Counter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Arial" charset="0"/>
                </a:rPr>
                <a:t>Compare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>
                  <a:latin typeface="Arial" charset="0"/>
                </a:rPr>
                <a:t>Action Qualifier</a:t>
              </a:r>
            </a:p>
          </p:txBody>
        </p:sp>
        <p:sp>
          <p:nvSpPr>
            <p:cNvPr id="403489" name="Line 33"/>
            <p:cNvSpPr>
              <a:spLocks noChangeShapeType="1"/>
            </p:cNvSpPr>
            <p:nvPr/>
          </p:nvSpPr>
          <p:spPr bwMode="auto">
            <a:xfrm>
              <a:off x="358" y="1081"/>
              <a:ext cx="994" cy="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490" name="Line 34"/>
            <p:cNvSpPr>
              <a:spLocks noChangeShapeType="1"/>
            </p:cNvSpPr>
            <p:nvPr/>
          </p:nvSpPr>
          <p:spPr bwMode="auto">
            <a:xfrm>
              <a:off x="358" y="1234"/>
              <a:ext cx="994" cy="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3492" name="Text Box 36"/>
          <p:cNvSpPr txBox="1">
            <a:spLocks noChangeArrowheads="1"/>
          </p:cNvSpPr>
          <p:nvPr/>
        </p:nvSpPr>
        <p:spPr bwMode="auto">
          <a:xfrm>
            <a:off x="882650" y="1144588"/>
            <a:ext cx="996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latin typeface="Arial" charset="0"/>
              </a:rPr>
              <a:t>ePWM1</a:t>
            </a:r>
          </a:p>
        </p:txBody>
      </p:sp>
      <p:sp>
        <p:nvSpPr>
          <p:cNvPr id="403493" name="Text Box 37"/>
          <p:cNvSpPr txBox="1">
            <a:spLocks noChangeArrowheads="1"/>
          </p:cNvSpPr>
          <p:nvPr/>
        </p:nvSpPr>
        <p:spPr bwMode="auto">
          <a:xfrm>
            <a:off x="3009900" y="1630363"/>
            <a:ext cx="1017588" cy="15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sz="1400">
                <a:latin typeface="Arial" charset="0"/>
              </a:rPr>
              <a:t>ADCINA0</a:t>
            </a:r>
          </a:p>
        </p:txBody>
      </p:sp>
      <p:sp>
        <p:nvSpPr>
          <p:cNvPr id="403494" name="Line 38"/>
          <p:cNvSpPr>
            <a:spLocks noChangeShapeType="1"/>
          </p:cNvSpPr>
          <p:nvPr/>
        </p:nvSpPr>
        <p:spPr bwMode="auto">
          <a:xfrm flipV="1">
            <a:off x="4557713" y="2227263"/>
            <a:ext cx="0" cy="6413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3495" name="AutoShape 39"/>
          <p:cNvCxnSpPr>
            <a:cxnSpLocks noChangeShapeType="1"/>
            <a:stCxn id="403478" idx="6"/>
            <a:endCxn id="403464" idx="3"/>
          </p:cNvCxnSpPr>
          <p:nvPr/>
        </p:nvCxnSpPr>
        <p:spPr bwMode="auto">
          <a:xfrm>
            <a:off x="2481263" y="1824038"/>
            <a:ext cx="1116012" cy="73025"/>
          </a:xfrm>
          <a:prstGeom prst="curvedConnector4">
            <a:avLst>
              <a:gd name="adj1" fmla="val 44667"/>
              <a:gd name="adj2" fmla="val 46956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03519" name="Text Box 63"/>
          <p:cNvSpPr txBox="1">
            <a:spLocks noChangeArrowheads="1"/>
          </p:cNvSpPr>
          <p:nvPr/>
        </p:nvSpPr>
        <p:spPr bwMode="auto">
          <a:xfrm>
            <a:off x="1893888" y="2971800"/>
            <a:ext cx="2209800" cy="942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ePWM2 triggering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ADC on period match using SOCA trigger every 20 </a:t>
            </a:r>
            <a:r>
              <a:rPr lang="en-US" sz="1400" b="0">
                <a:latin typeface="Arial" charset="0"/>
                <a:cs typeface="Arial" charset="0"/>
              </a:rPr>
              <a:t>µ</a:t>
            </a:r>
            <a:r>
              <a:rPr lang="en-US" sz="1400" b="0">
                <a:latin typeface="Arial" charset="0"/>
              </a:rPr>
              <a:t>s (50 kHz)</a:t>
            </a:r>
          </a:p>
        </p:txBody>
      </p:sp>
      <p:sp>
        <p:nvSpPr>
          <p:cNvPr id="403691" name="Text Box 235"/>
          <p:cNvSpPr txBox="1">
            <a:spLocks noChangeArrowheads="1"/>
          </p:cNvSpPr>
          <p:nvPr/>
        </p:nvSpPr>
        <p:spPr bwMode="auto">
          <a:xfrm>
            <a:off x="7737475" y="4257675"/>
            <a:ext cx="1285875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CPU copies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result to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buffer during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CLA </a:t>
            </a:r>
            <a:r>
              <a:rPr lang="en-US" sz="1400" dirty="0">
                <a:latin typeface="Arial" charset="0"/>
              </a:rPr>
              <a:t>ISR</a:t>
            </a:r>
          </a:p>
        </p:txBody>
      </p:sp>
      <p:grpSp>
        <p:nvGrpSpPr>
          <p:cNvPr id="403692" name="Group 236"/>
          <p:cNvGrpSpPr>
            <a:grpSpLocks/>
          </p:cNvGrpSpPr>
          <p:nvPr/>
        </p:nvGrpSpPr>
        <p:grpSpPr bwMode="auto">
          <a:xfrm>
            <a:off x="5616575" y="3057525"/>
            <a:ext cx="2171700" cy="3121025"/>
            <a:chOff x="3790" y="1924"/>
            <a:chExt cx="1368" cy="1966"/>
          </a:xfrm>
        </p:grpSpPr>
        <p:grpSp>
          <p:nvGrpSpPr>
            <p:cNvPr id="403693" name="Group 237"/>
            <p:cNvGrpSpPr>
              <a:grpSpLocks/>
            </p:cNvGrpSpPr>
            <p:nvPr/>
          </p:nvGrpSpPr>
          <p:grpSpPr bwMode="auto">
            <a:xfrm>
              <a:off x="4398" y="2329"/>
              <a:ext cx="690" cy="1248"/>
              <a:chOff x="4414" y="1434"/>
              <a:chExt cx="690" cy="1248"/>
            </a:xfrm>
          </p:grpSpPr>
          <p:sp>
            <p:nvSpPr>
              <p:cNvPr id="403694" name="Rectangle 238"/>
              <p:cNvSpPr>
                <a:spLocks noChangeArrowheads="1"/>
              </p:cNvSpPr>
              <p:nvPr/>
            </p:nvSpPr>
            <p:spPr bwMode="gray">
              <a:xfrm>
                <a:off x="4414" y="1434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695" name="Rectangle 239"/>
              <p:cNvSpPr>
                <a:spLocks noChangeArrowheads="1"/>
              </p:cNvSpPr>
              <p:nvPr/>
            </p:nvSpPr>
            <p:spPr bwMode="gray">
              <a:xfrm>
                <a:off x="4414" y="1530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696" name="Rectangle 240"/>
              <p:cNvSpPr>
                <a:spLocks noChangeArrowheads="1"/>
              </p:cNvSpPr>
              <p:nvPr/>
            </p:nvSpPr>
            <p:spPr bwMode="gray">
              <a:xfrm>
                <a:off x="4414" y="1626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697" name="Rectangle 241"/>
              <p:cNvSpPr>
                <a:spLocks noChangeArrowheads="1"/>
              </p:cNvSpPr>
              <p:nvPr/>
            </p:nvSpPr>
            <p:spPr bwMode="gray">
              <a:xfrm>
                <a:off x="4414" y="1722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698" name="Rectangle 242"/>
              <p:cNvSpPr>
                <a:spLocks noChangeArrowheads="1"/>
              </p:cNvSpPr>
              <p:nvPr/>
            </p:nvSpPr>
            <p:spPr bwMode="gray">
              <a:xfrm>
                <a:off x="4414" y="1818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699" name="Rectangle 243"/>
              <p:cNvSpPr>
                <a:spLocks noChangeArrowheads="1"/>
              </p:cNvSpPr>
              <p:nvPr/>
            </p:nvSpPr>
            <p:spPr bwMode="gray">
              <a:xfrm>
                <a:off x="4414" y="1914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3700" name="Group 244"/>
              <p:cNvGrpSpPr>
                <a:grpSpLocks/>
              </p:cNvGrpSpPr>
              <p:nvPr/>
            </p:nvGrpSpPr>
            <p:grpSpPr bwMode="auto">
              <a:xfrm>
                <a:off x="4414" y="2490"/>
                <a:ext cx="640" cy="192"/>
                <a:chOff x="1152" y="3840"/>
                <a:chExt cx="768" cy="192"/>
              </a:xfrm>
            </p:grpSpPr>
            <p:sp>
              <p:nvSpPr>
                <p:cNvPr id="403701" name="Rectangle 245"/>
                <p:cNvSpPr>
                  <a:spLocks noChangeArrowheads="1"/>
                </p:cNvSpPr>
                <p:nvPr/>
              </p:nvSpPr>
              <p:spPr bwMode="gray">
                <a:xfrm>
                  <a:off x="1152" y="3840"/>
                  <a:ext cx="768" cy="9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702" name="Rectangle 246"/>
                <p:cNvSpPr>
                  <a:spLocks noChangeArrowheads="1"/>
                </p:cNvSpPr>
                <p:nvPr/>
              </p:nvSpPr>
              <p:spPr bwMode="gray">
                <a:xfrm>
                  <a:off x="1152" y="3936"/>
                  <a:ext cx="768" cy="9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3703" name="Text Box 247"/>
              <p:cNvSpPr txBox="1">
                <a:spLocks noChangeArrowheads="1"/>
              </p:cNvSpPr>
              <p:nvPr/>
            </p:nvSpPr>
            <p:spPr bwMode="auto">
              <a:xfrm rot="5400000">
                <a:off x="4674" y="2007"/>
                <a:ext cx="380" cy="48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4400">
                    <a:latin typeface="Times New Roman" pitchFamily="18" charset="0"/>
                  </a:rPr>
                  <a:t>...</a:t>
                </a:r>
              </a:p>
            </p:txBody>
          </p:sp>
        </p:grpSp>
        <p:sp>
          <p:nvSpPr>
            <p:cNvPr id="403704" name="Text Box 248"/>
            <p:cNvSpPr txBox="1">
              <a:spLocks noChangeArrowheads="1"/>
            </p:cNvSpPr>
            <p:nvPr/>
          </p:nvSpPr>
          <p:spPr bwMode="auto">
            <a:xfrm>
              <a:off x="4356" y="1924"/>
              <a:ext cx="738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data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memory</a:t>
              </a:r>
            </a:p>
          </p:txBody>
        </p:sp>
        <p:sp>
          <p:nvSpPr>
            <p:cNvPr id="403705" name="Line 249"/>
            <p:cNvSpPr>
              <a:spLocks noChangeShapeType="1"/>
            </p:cNvSpPr>
            <p:nvPr/>
          </p:nvSpPr>
          <p:spPr bwMode="auto">
            <a:xfrm>
              <a:off x="4297" y="2436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706" name="Arc 250"/>
            <p:cNvSpPr>
              <a:spLocks/>
            </p:cNvSpPr>
            <p:nvPr/>
          </p:nvSpPr>
          <p:spPr bwMode="auto">
            <a:xfrm flipH="1">
              <a:off x="4103" y="2425"/>
              <a:ext cx="114" cy="1094"/>
            </a:xfrm>
            <a:custGeom>
              <a:avLst/>
              <a:gdLst>
                <a:gd name="G0" fmla="+- 0 0 0"/>
                <a:gd name="G1" fmla="+- 19430 0 0"/>
                <a:gd name="G2" fmla="+- 21600 0 0"/>
                <a:gd name="T0" fmla="*/ 9435 w 21600"/>
                <a:gd name="T1" fmla="*/ 0 h 41030"/>
                <a:gd name="T2" fmla="*/ 0 w 21600"/>
                <a:gd name="T3" fmla="*/ 41030 h 41030"/>
                <a:gd name="T4" fmla="*/ 0 w 21600"/>
                <a:gd name="T5" fmla="*/ 19430 h 4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0" fill="none" extrusionOk="0">
                  <a:moveTo>
                    <a:pt x="9435" y="-1"/>
                  </a:moveTo>
                  <a:cubicBezTo>
                    <a:pt x="16876" y="3612"/>
                    <a:pt x="21600" y="11158"/>
                    <a:pt x="21600" y="19430"/>
                  </a:cubicBezTo>
                  <a:cubicBezTo>
                    <a:pt x="21600" y="31359"/>
                    <a:pt x="11929" y="41029"/>
                    <a:pt x="0" y="41030"/>
                  </a:cubicBezTo>
                </a:path>
                <a:path w="21600" h="41030" stroke="0" extrusionOk="0">
                  <a:moveTo>
                    <a:pt x="9435" y="-1"/>
                  </a:moveTo>
                  <a:cubicBezTo>
                    <a:pt x="16876" y="3612"/>
                    <a:pt x="21600" y="11158"/>
                    <a:pt x="21600" y="19430"/>
                  </a:cubicBezTo>
                  <a:cubicBezTo>
                    <a:pt x="21600" y="31359"/>
                    <a:pt x="11929" y="41029"/>
                    <a:pt x="0" y="41030"/>
                  </a:cubicBezTo>
                  <a:lnTo>
                    <a:pt x="0" y="1943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707" name="Text Box 251"/>
            <p:cNvSpPr txBox="1">
              <a:spLocks noChangeArrowheads="1"/>
            </p:cNvSpPr>
            <p:nvPr/>
          </p:nvSpPr>
          <p:spPr bwMode="auto">
            <a:xfrm rot="-5392939">
              <a:off x="3352" y="2861"/>
              <a:ext cx="110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pointer rewind</a:t>
              </a:r>
            </a:p>
          </p:txBody>
        </p:sp>
        <p:sp>
          <p:nvSpPr>
            <p:cNvPr id="403708" name="Text Box 252"/>
            <p:cNvSpPr txBox="1">
              <a:spLocks noChangeArrowheads="1"/>
            </p:cNvSpPr>
            <p:nvPr/>
          </p:nvSpPr>
          <p:spPr bwMode="auto">
            <a:xfrm>
              <a:off x="4378" y="3586"/>
              <a:ext cx="780" cy="3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Display using CCS</a:t>
              </a:r>
            </a:p>
          </p:txBody>
        </p:sp>
      </p:grpSp>
      <p:sp>
        <p:nvSpPr>
          <p:cNvPr id="403709" name="Line 253"/>
          <p:cNvSpPr>
            <a:spLocks noChangeShapeType="1"/>
          </p:cNvSpPr>
          <p:nvPr/>
        </p:nvSpPr>
        <p:spPr bwMode="auto">
          <a:xfrm>
            <a:off x="5159375" y="18478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710" name="Freeform 254"/>
          <p:cNvSpPr>
            <a:spLocks/>
          </p:cNvSpPr>
          <p:nvPr/>
        </p:nvSpPr>
        <p:spPr bwMode="auto">
          <a:xfrm>
            <a:off x="7605713" y="1817688"/>
            <a:ext cx="871537" cy="2300287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549" y="0"/>
              </a:cxn>
              <a:cxn ang="0">
                <a:pos x="549" y="1449"/>
              </a:cxn>
              <a:cxn ang="0">
                <a:pos x="0" y="1449"/>
              </a:cxn>
            </a:cxnLst>
            <a:rect l="0" t="0" r="r" b="b"/>
            <a:pathLst>
              <a:path w="549" h="1449">
                <a:moveTo>
                  <a:pt x="152" y="0"/>
                </a:moveTo>
                <a:lnTo>
                  <a:pt x="549" y="0"/>
                </a:lnTo>
                <a:lnTo>
                  <a:pt x="549" y="1449"/>
                </a:lnTo>
                <a:lnTo>
                  <a:pt x="0" y="144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03711" name="Group 255"/>
          <p:cNvGrpSpPr>
            <a:grpSpLocks/>
          </p:cNvGrpSpPr>
          <p:nvPr/>
        </p:nvGrpSpPr>
        <p:grpSpPr bwMode="auto">
          <a:xfrm>
            <a:off x="6232525" y="979488"/>
            <a:ext cx="1612900" cy="1728787"/>
            <a:chOff x="3926" y="624"/>
            <a:chExt cx="1016" cy="1089"/>
          </a:xfrm>
        </p:grpSpPr>
        <p:sp>
          <p:nvSpPr>
            <p:cNvPr id="403712" name="Rectangle 256"/>
            <p:cNvSpPr>
              <a:spLocks noChangeArrowheads="1"/>
            </p:cNvSpPr>
            <p:nvPr/>
          </p:nvSpPr>
          <p:spPr bwMode="auto">
            <a:xfrm>
              <a:off x="3926" y="624"/>
              <a:ext cx="1016" cy="1089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3713" name="Group 257"/>
            <p:cNvGrpSpPr>
              <a:grpSpLocks/>
            </p:cNvGrpSpPr>
            <p:nvPr/>
          </p:nvGrpSpPr>
          <p:grpSpPr bwMode="auto">
            <a:xfrm>
              <a:off x="4044" y="890"/>
              <a:ext cx="774" cy="702"/>
              <a:chOff x="4044" y="890"/>
              <a:chExt cx="774" cy="702"/>
            </a:xfrm>
          </p:grpSpPr>
          <p:sp>
            <p:nvSpPr>
              <p:cNvPr id="403714" name="Rectangle 258"/>
              <p:cNvSpPr>
                <a:spLocks noChangeArrowheads="1"/>
              </p:cNvSpPr>
              <p:nvPr/>
            </p:nvSpPr>
            <p:spPr bwMode="auto">
              <a:xfrm>
                <a:off x="4044" y="890"/>
                <a:ext cx="774" cy="7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3715" name="Line 259"/>
              <p:cNvSpPr>
                <a:spLocks noChangeShapeType="1"/>
              </p:cNvSpPr>
              <p:nvPr/>
            </p:nvSpPr>
            <p:spPr bwMode="auto">
              <a:xfrm>
                <a:off x="4044" y="1069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716" name="Line 260"/>
              <p:cNvSpPr>
                <a:spLocks noChangeShapeType="1"/>
              </p:cNvSpPr>
              <p:nvPr/>
            </p:nvSpPr>
            <p:spPr bwMode="auto">
              <a:xfrm>
                <a:off x="4044" y="1249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717" name="Line 261"/>
              <p:cNvSpPr>
                <a:spLocks noChangeShapeType="1"/>
              </p:cNvSpPr>
              <p:nvPr/>
            </p:nvSpPr>
            <p:spPr bwMode="auto">
              <a:xfrm>
                <a:off x="4044" y="1425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3718" name="Group 262"/>
            <p:cNvGrpSpPr>
              <a:grpSpLocks/>
            </p:cNvGrpSpPr>
            <p:nvPr/>
          </p:nvGrpSpPr>
          <p:grpSpPr bwMode="auto">
            <a:xfrm>
              <a:off x="4082" y="648"/>
              <a:ext cx="712" cy="938"/>
              <a:chOff x="4082" y="648"/>
              <a:chExt cx="712" cy="938"/>
            </a:xfrm>
          </p:grpSpPr>
          <p:sp>
            <p:nvSpPr>
              <p:cNvPr id="403719" name="Text Box 263"/>
              <p:cNvSpPr txBox="1">
                <a:spLocks noChangeArrowheads="1"/>
              </p:cNvSpPr>
              <p:nvPr/>
            </p:nvSpPr>
            <p:spPr bwMode="auto">
              <a:xfrm>
                <a:off x="4082" y="648"/>
                <a:ext cx="712" cy="93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Arial" charset="0"/>
                  </a:rPr>
                  <a:t>CLA</a:t>
                </a:r>
              </a:p>
              <a:p>
                <a:pPr algn="ctr"/>
                <a:r>
                  <a:rPr lang="en-US" sz="1400" b="0">
                    <a:latin typeface="Arial" charset="0"/>
                  </a:rPr>
                  <a:t>_Cla1Task1</a:t>
                </a:r>
              </a:p>
              <a:p>
                <a:pPr algn="ctr"/>
                <a:r>
                  <a:rPr lang="en-US" sz="1400" b="0">
                    <a:latin typeface="Arial" charset="0"/>
                  </a:rPr>
                  <a:t>_Cla1Task2</a:t>
                </a:r>
              </a:p>
              <a:p>
                <a:pPr algn="ctr"/>
                <a:endParaRPr lang="en-US" sz="1400" b="0">
                  <a:latin typeface="Arial" charset="0"/>
                </a:endParaRPr>
              </a:p>
              <a:p>
                <a:pPr algn="ctr"/>
                <a:r>
                  <a:rPr lang="en-US" sz="1400" b="0">
                    <a:latin typeface="Arial" charset="0"/>
                  </a:rPr>
                  <a:t>_Cla1Task8</a:t>
                </a:r>
              </a:p>
            </p:txBody>
          </p:sp>
          <p:grpSp>
            <p:nvGrpSpPr>
              <p:cNvPr id="403720" name="Group 264"/>
              <p:cNvGrpSpPr>
                <a:grpSpLocks/>
              </p:cNvGrpSpPr>
              <p:nvPr/>
            </p:nvGrpSpPr>
            <p:grpSpPr bwMode="auto">
              <a:xfrm>
                <a:off x="4428" y="1275"/>
                <a:ext cx="23" cy="112"/>
                <a:chOff x="498" y="3571"/>
                <a:chExt cx="23" cy="112"/>
              </a:xfrm>
            </p:grpSpPr>
            <p:sp>
              <p:nvSpPr>
                <p:cNvPr id="403721" name="Oval 265"/>
                <p:cNvSpPr>
                  <a:spLocks noChangeArrowheads="1"/>
                </p:cNvSpPr>
                <p:nvPr/>
              </p:nvSpPr>
              <p:spPr bwMode="auto">
                <a:xfrm>
                  <a:off x="498" y="3571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  <p:sp>
              <p:nvSpPr>
                <p:cNvPr id="403722" name="Oval 266"/>
                <p:cNvSpPr>
                  <a:spLocks noChangeArrowheads="1"/>
                </p:cNvSpPr>
                <p:nvPr/>
              </p:nvSpPr>
              <p:spPr bwMode="auto">
                <a:xfrm>
                  <a:off x="498" y="3615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  <p:sp>
              <p:nvSpPr>
                <p:cNvPr id="403723" name="Oval 267"/>
                <p:cNvSpPr>
                  <a:spLocks noChangeArrowheads="1"/>
                </p:cNvSpPr>
                <p:nvPr/>
              </p:nvSpPr>
              <p:spPr bwMode="auto">
                <a:xfrm>
                  <a:off x="498" y="3660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Flash Memory Section Blocks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53761" y="4659063"/>
            <a:ext cx="4416425" cy="2144713"/>
            <a:chOff x="4206875" y="4667530"/>
            <a:chExt cx="4416425" cy="2144713"/>
          </a:xfrm>
        </p:grpSpPr>
        <p:sp>
          <p:nvSpPr>
            <p:cNvPr id="413721" name="AutoShape 25"/>
            <p:cNvSpPr>
              <a:spLocks noChangeArrowheads="1"/>
            </p:cNvSpPr>
            <p:nvPr/>
          </p:nvSpPr>
          <p:spPr bwMode="auto">
            <a:xfrm>
              <a:off x="4233863" y="4977093"/>
              <a:ext cx="4389437" cy="183515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9" name="Text Box 23"/>
            <p:cNvSpPr txBox="1">
              <a:spLocks noChangeArrowheads="1"/>
            </p:cNvSpPr>
            <p:nvPr/>
          </p:nvSpPr>
          <p:spPr bwMode="auto">
            <a:xfrm>
              <a:off x="4310063" y="5069168"/>
              <a:ext cx="4213782" cy="156966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Arial" charset="0"/>
                </a:rPr>
                <a:t>SECTIONS</a:t>
              </a:r>
            </a:p>
            <a:p>
              <a:r>
                <a:rPr lang="en-US" sz="1600" b="0" dirty="0">
                  <a:latin typeface="Arial" charset="0"/>
                </a:rPr>
                <a:t>{</a:t>
              </a:r>
            </a:p>
            <a:p>
              <a:r>
                <a:rPr lang="en-US" sz="1600" b="0" dirty="0">
                  <a:latin typeface="Arial" charset="0"/>
                </a:rPr>
                <a:t>   </a:t>
              </a:r>
              <a:r>
                <a:rPr lang="en-US" sz="1600" b="0" dirty="0" err="1">
                  <a:latin typeface="Arial" charset="0"/>
                </a:rPr>
                <a:t>codestart</a:t>
              </a:r>
              <a:r>
                <a:rPr lang="en-US" sz="1600" b="0" dirty="0">
                  <a:latin typeface="Arial" charset="0"/>
                </a:rPr>
                <a:t>    :&gt;  BEGIN_FLASH,  PAGE = 0</a:t>
              </a:r>
            </a:p>
            <a:p>
              <a:endParaRPr lang="en-US" sz="1600" b="0" dirty="0" smtClean="0">
                <a:latin typeface="Arial" charset="0"/>
              </a:endParaRPr>
            </a:p>
            <a:p>
              <a:r>
                <a:rPr lang="en-US" sz="1600" b="0" dirty="0" smtClean="0">
                  <a:latin typeface="Arial" charset="0"/>
                </a:rPr>
                <a:t>}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13722" name="Text Box 26"/>
            <p:cNvSpPr txBox="1">
              <a:spLocks noChangeArrowheads="1"/>
            </p:cNvSpPr>
            <p:nvPr/>
          </p:nvSpPr>
          <p:spPr bwMode="auto">
            <a:xfrm>
              <a:off x="4206875" y="4667530"/>
              <a:ext cx="15049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Arial" charset="0"/>
                </a:rPr>
                <a:t>Lab_10.cmd</a:t>
              </a:r>
              <a:endParaRPr lang="en-US" sz="1800" dirty="0">
                <a:latin typeface="Arial" charset="0"/>
              </a:endParaRPr>
            </a:p>
          </p:txBody>
        </p:sp>
        <p:grpSp>
          <p:nvGrpSpPr>
            <p:cNvPr id="22" name="Group 80"/>
            <p:cNvGrpSpPr>
              <a:grpSpLocks/>
            </p:cNvGrpSpPr>
            <p:nvPr/>
          </p:nvGrpSpPr>
          <p:grpSpPr bwMode="auto">
            <a:xfrm>
              <a:off x="4988555" y="6049922"/>
              <a:ext cx="44450" cy="177800"/>
              <a:chOff x="498" y="3571"/>
              <a:chExt cx="23" cy="112"/>
            </a:xfrm>
          </p:grpSpPr>
          <p:sp>
            <p:nvSpPr>
              <p:cNvPr id="23" name="Oval 81"/>
              <p:cNvSpPr>
                <a:spLocks noChangeArrowheads="1"/>
              </p:cNvSpPr>
              <p:nvPr/>
            </p:nvSpPr>
            <p:spPr bwMode="auto">
              <a:xfrm>
                <a:off x="498" y="3571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0">
                  <a:latin typeface="Arial" charset="0"/>
                </a:endParaRPr>
              </a:p>
            </p:txBody>
          </p:sp>
          <p:sp>
            <p:nvSpPr>
              <p:cNvPr id="24" name="Oval 82"/>
              <p:cNvSpPr>
                <a:spLocks noChangeArrowheads="1"/>
              </p:cNvSpPr>
              <p:nvPr/>
            </p:nvSpPr>
            <p:spPr bwMode="auto">
              <a:xfrm>
                <a:off x="498" y="361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0">
                  <a:latin typeface="Arial" charset="0"/>
                </a:endParaRPr>
              </a:p>
            </p:txBody>
          </p:sp>
          <p:sp>
            <p:nvSpPr>
              <p:cNvPr id="25" name="Oval 83"/>
              <p:cNvSpPr>
                <a:spLocks noChangeArrowheads="1"/>
              </p:cNvSpPr>
              <p:nvPr/>
            </p:nvSpPr>
            <p:spPr bwMode="auto">
              <a:xfrm>
                <a:off x="498" y="366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0"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518382" y="734934"/>
            <a:ext cx="4105913" cy="3889341"/>
            <a:chOff x="5312354" y="947126"/>
            <a:chExt cx="4105913" cy="3889341"/>
          </a:xfrm>
        </p:grpSpPr>
        <p:sp>
          <p:nvSpPr>
            <p:cNvPr id="413701" name="Rectangle 5"/>
            <p:cNvSpPr>
              <a:spLocks noChangeArrowheads="1"/>
            </p:cNvSpPr>
            <p:nvPr/>
          </p:nvSpPr>
          <p:spPr bwMode="auto">
            <a:xfrm>
              <a:off x="6332238" y="1156047"/>
              <a:ext cx="3084711" cy="346166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2" name="Rectangle 6"/>
            <p:cNvSpPr>
              <a:spLocks noChangeArrowheads="1"/>
            </p:cNvSpPr>
            <p:nvPr/>
          </p:nvSpPr>
          <p:spPr bwMode="auto">
            <a:xfrm>
              <a:off x="6332238" y="960146"/>
              <a:ext cx="3084711" cy="19589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5" name="Line 9"/>
            <p:cNvSpPr>
              <a:spLocks noChangeShapeType="1"/>
            </p:cNvSpPr>
            <p:nvPr/>
          </p:nvSpPr>
          <p:spPr bwMode="auto">
            <a:xfrm>
              <a:off x="6339470" y="2880366"/>
              <a:ext cx="3078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06" name="Line 10"/>
            <p:cNvSpPr>
              <a:spLocks noChangeShapeType="1"/>
            </p:cNvSpPr>
            <p:nvPr/>
          </p:nvSpPr>
          <p:spPr bwMode="auto">
            <a:xfrm>
              <a:off x="6336948" y="2017496"/>
              <a:ext cx="3081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3709" name="Text Box 13"/>
            <p:cNvSpPr txBox="1">
              <a:spLocks noChangeArrowheads="1"/>
            </p:cNvSpPr>
            <p:nvPr/>
          </p:nvSpPr>
          <p:spPr bwMode="auto">
            <a:xfrm>
              <a:off x="6978294" y="1153912"/>
              <a:ext cx="1797050" cy="855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BEGIN_FLASH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length = </a:t>
              </a:r>
              <a:r>
                <a:rPr lang="en-US" sz="1600" b="0" dirty="0" smtClean="0">
                  <a:latin typeface="Arial" charset="0"/>
                </a:rPr>
                <a:t>0x2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page = 0</a:t>
              </a:r>
            </a:p>
          </p:txBody>
        </p:sp>
        <p:sp>
          <p:nvSpPr>
            <p:cNvPr id="413713" name="Text Box 17"/>
            <p:cNvSpPr txBox="1">
              <a:spLocks noChangeArrowheads="1"/>
            </p:cNvSpPr>
            <p:nvPr/>
          </p:nvSpPr>
          <p:spPr bwMode="auto">
            <a:xfrm>
              <a:off x="6572616" y="2018895"/>
              <a:ext cx="2608406" cy="8617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 smtClean="0">
                  <a:latin typeface="Arial" charset="0"/>
                </a:rPr>
                <a:t>FLASH_BANK0_SEC0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length = 0x000FFE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page </a:t>
              </a:r>
              <a:r>
                <a:rPr lang="en-US" sz="1600" b="0" dirty="0">
                  <a:latin typeface="Arial" charset="0"/>
                </a:rPr>
                <a:t>= 0</a:t>
              </a:r>
            </a:p>
          </p:txBody>
        </p:sp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5315512" y="1159015"/>
              <a:ext cx="1083951" cy="28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latin typeface="Arial" charset="0"/>
                </a:rPr>
                <a:t>0x080000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13715" name="Rectangle 19"/>
            <p:cNvSpPr>
              <a:spLocks noChangeArrowheads="1"/>
            </p:cNvSpPr>
            <p:nvPr/>
          </p:nvSpPr>
          <p:spPr bwMode="auto">
            <a:xfrm>
              <a:off x="5315512" y="2017908"/>
              <a:ext cx="1083951" cy="28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latin typeface="Arial" charset="0"/>
                </a:rPr>
                <a:t>0x080002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13716" name="Rectangle 20"/>
            <p:cNvSpPr>
              <a:spLocks noChangeArrowheads="1"/>
            </p:cNvSpPr>
            <p:nvPr/>
          </p:nvSpPr>
          <p:spPr bwMode="auto">
            <a:xfrm>
              <a:off x="5315512" y="2886967"/>
              <a:ext cx="1083951" cy="28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latin typeface="Arial" charset="0"/>
                </a:rPr>
                <a:t>0x081000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13718" name="Text Box 22"/>
            <p:cNvSpPr txBox="1">
              <a:spLocks noChangeArrowheads="1"/>
            </p:cNvSpPr>
            <p:nvPr/>
          </p:nvSpPr>
          <p:spPr bwMode="auto">
            <a:xfrm>
              <a:off x="5312354" y="947126"/>
              <a:ext cx="855663" cy="2873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Arial" charset="0"/>
                </a:rPr>
                <a:t>origin =</a:t>
              </a: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6334455" y="4614792"/>
              <a:ext cx="3082496" cy="22167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380411" y="2881462"/>
              <a:ext cx="2993127" cy="8617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 smtClean="0">
                  <a:latin typeface="Arial" charset="0"/>
                </a:rPr>
                <a:t>FLASH_BANK0_SEC1_15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length = 0x00F000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page </a:t>
              </a:r>
              <a:r>
                <a:rPr lang="en-US" sz="1600" b="0" dirty="0">
                  <a:latin typeface="Arial" charset="0"/>
                </a:rPr>
                <a:t>= 0</a:t>
              </a: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339470" y="3751208"/>
              <a:ext cx="3078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6380411" y="3745046"/>
              <a:ext cx="2993127" cy="8617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 smtClean="0">
                  <a:latin typeface="Arial" charset="0"/>
                </a:rPr>
                <a:t>FLASH_BANK1_SEC0_15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length = 0x010000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page </a:t>
              </a:r>
              <a:r>
                <a:rPr lang="en-US" sz="1600" b="0" dirty="0">
                  <a:latin typeface="Arial" charset="0"/>
                </a:rPr>
                <a:t>= 0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5313314" y="3747675"/>
              <a:ext cx="1083951" cy="28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latin typeface="Arial" charset="0"/>
                </a:rPr>
                <a:t>0x090000</a:t>
              </a:r>
              <a:endParaRPr lang="en-US" sz="1600" b="0" dirty="0">
                <a:latin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Startup Sequence from Flash Memory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2238375" y="5219700"/>
            <a:ext cx="2054225" cy="996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239963" y="868363"/>
            <a:ext cx="2054225" cy="6953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2238375" y="3298825"/>
            <a:ext cx="2054225" cy="7762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2238375" y="4064000"/>
            <a:ext cx="2054225" cy="1150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0632" name="Rectangle 8"/>
          <p:cNvSpPr>
            <a:spLocks noChangeArrowheads="1"/>
          </p:cNvSpPr>
          <p:nvPr/>
        </p:nvSpPr>
        <p:spPr bwMode="auto">
          <a:xfrm>
            <a:off x="2238375" y="1547813"/>
            <a:ext cx="2054225" cy="175101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0634" name="Text Box 10"/>
          <p:cNvSpPr txBox="1">
            <a:spLocks noChangeArrowheads="1"/>
          </p:cNvSpPr>
          <p:nvPr/>
        </p:nvSpPr>
        <p:spPr bwMode="auto">
          <a:xfrm>
            <a:off x="1063109" y="1576705"/>
            <a:ext cx="1172116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0x080000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1087755" y="4078923"/>
            <a:ext cx="1172116" cy="3016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0x3F8000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1071245" y="5541963"/>
            <a:ext cx="116249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0x3FFFC0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638" name="Text Box 14"/>
          <p:cNvSpPr txBox="1">
            <a:spLocks noChangeArrowheads="1"/>
          </p:cNvSpPr>
          <p:nvPr/>
        </p:nvSpPr>
        <p:spPr bwMode="auto">
          <a:xfrm>
            <a:off x="2295525" y="4103688"/>
            <a:ext cx="1901825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Boot ROM (32Kw)</a:t>
            </a: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2222500" y="5241925"/>
            <a:ext cx="20681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BROM vector </a:t>
            </a:r>
            <a:r>
              <a:rPr lang="en-US" sz="1600" dirty="0" smtClean="0">
                <a:latin typeface="Arial" charset="0"/>
              </a:rPr>
              <a:t>(64w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2509543" y="5537200"/>
            <a:ext cx="1486304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" charset="0"/>
              </a:rPr>
              <a:t>* reset vector</a:t>
            </a:r>
            <a:endParaRPr lang="en-US" sz="1600" dirty="0">
              <a:latin typeface="Arial" charset="0"/>
            </a:endParaRPr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>
            <a:off x="2238375" y="5519738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42" name="Line 18"/>
          <p:cNvSpPr>
            <a:spLocks noChangeShapeType="1"/>
          </p:cNvSpPr>
          <p:nvPr/>
        </p:nvSpPr>
        <p:spPr bwMode="auto">
          <a:xfrm>
            <a:off x="2238375" y="5800725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43" name="Line 19"/>
          <p:cNvSpPr>
            <a:spLocks noChangeShapeType="1"/>
          </p:cNvSpPr>
          <p:nvPr/>
        </p:nvSpPr>
        <p:spPr bwMode="auto">
          <a:xfrm>
            <a:off x="2238375" y="5938838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>
            <a:off x="2238375" y="6081713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>
            <a:off x="2238375" y="4408488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2598738" y="4395788"/>
            <a:ext cx="1209675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>
                <a:latin typeface="Arial" charset="0"/>
              </a:rPr>
              <a:t>Boot Code</a:t>
            </a:r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303213" y="6402388"/>
            <a:ext cx="858837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Arial" charset="0"/>
              </a:rPr>
              <a:t>RESET</a:t>
            </a:r>
          </a:p>
        </p:txBody>
      </p:sp>
      <p:sp>
        <p:nvSpPr>
          <p:cNvPr id="410648" name="Text Box 24"/>
          <p:cNvSpPr txBox="1">
            <a:spLocks noChangeArrowheads="1"/>
          </p:cNvSpPr>
          <p:nvPr/>
        </p:nvSpPr>
        <p:spPr bwMode="auto">
          <a:xfrm>
            <a:off x="3255272" y="4641533"/>
            <a:ext cx="1043876" cy="264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InitBoot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2544445" y="4924743"/>
            <a:ext cx="1301959" cy="264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 dirty="0">
                <a:latin typeface="Arial" charset="0"/>
              </a:rPr>
              <a:t>{SCAN GPIO}</a:t>
            </a:r>
          </a:p>
        </p:txBody>
      </p:sp>
      <p:cxnSp>
        <p:nvCxnSpPr>
          <p:cNvPr id="410650" name="AutoShape 26"/>
          <p:cNvCxnSpPr>
            <a:cxnSpLocks noChangeShapeType="1"/>
            <a:stCxn id="410640" idx="3"/>
            <a:endCxn id="410648" idx="3"/>
          </p:cNvCxnSpPr>
          <p:nvPr/>
        </p:nvCxnSpPr>
        <p:spPr bwMode="auto">
          <a:xfrm flipV="1">
            <a:off x="3995847" y="4773877"/>
            <a:ext cx="303301" cy="907978"/>
          </a:xfrm>
          <a:prstGeom prst="bentConnector3">
            <a:avLst>
              <a:gd name="adj1" fmla="val 175371"/>
            </a:avLst>
          </a:prstGeom>
          <a:noFill/>
          <a:ln w="12700">
            <a:noFill/>
            <a:miter lim="800000"/>
            <a:headEnd/>
            <a:tailEnd type="triangle" w="med" len="med"/>
          </a:ln>
          <a:effectLst/>
        </p:spPr>
      </p:cxnSp>
      <p:sp>
        <p:nvSpPr>
          <p:cNvPr id="410651" name="Text Box 27"/>
          <p:cNvSpPr txBox="1">
            <a:spLocks noChangeArrowheads="1"/>
          </p:cNvSpPr>
          <p:nvPr/>
        </p:nvSpPr>
        <p:spPr bwMode="auto">
          <a:xfrm>
            <a:off x="2386013" y="2499616"/>
            <a:ext cx="1710725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FLASH </a:t>
            </a:r>
            <a:r>
              <a:rPr lang="en-US" sz="1600" dirty="0" smtClean="0">
                <a:latin typeface="Arial" charset="0"/>
              </a:rPr>
              <a:t>(128Kw</a:t>
            </a:r>
            <a:r>
              <a:rPr lang="en-US" sz="1600" dirty="0">
                <a:latin typeface="Arial" charset="0"/>
              </a:rPr>
              <a:t>)</a:t>
            </a:r>
          </a:p>
        </p:txBody>
      </p:sp>
      <p:sp>
        <p:nvSpPr>
          <p:cNvPr id="410652" name="Line 28"/>
          <p:cNvSpPr>
            <a:spLocks noChangeShapeType="1"/>
          </p:cNvSpPr>
          <p:nvPr/>
        </p:nvSpPr>
        <p:spPr bwMode="auto">
          <a:xfrm>
            <a:off x="2235200" y="2087914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3" name="Line 29"/>
          <p:cNvSpPr>
            <a:spLocks noChangeShapeType="1"/>
          </p:cNvSpPr>
          <p:nvPr/>
        </p:nvSpPr>
        <p:spPr bwMode="auto">
          <a:xfrm>
            <a:off x="2236788" y="1814864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56" name="Text Box 32"/>
          <p:cNvSpPr txBox="1">
            <a:spLocks noChangeArrowheads="1"/>
          </p:cNvSpPr>
          <p:nvPr/>
        </p:nvSpPr>
        <p:spPr bwMode="auto">
          <a:xfrm>
            <a:off x="2794000" y="1810101"/>
            <a:ext cx="996950" cy="2873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Arial" charset="0"/>
              </a:rPr>
              <a:t>_c_int00</a:t>
            </a:r>
          </a:p>
        </p:txBody>
      </p:sp>
      <p:sp>
        <p:nvSpPr>
          <p:cNvPr id="410657" name="Text Box 33"/>
          <p:cNvSpPr txBox="1">
            <a:spLocks noChangeArrowheads="1"/>
          </p:cNvSpPr>
          <p:nvPr/>
        </p:nvSpPr>
        <p:spPr bwMode="auto">
          <a:xfrm>
            <a:off x="3065463" y="1554514"/>
            <a:ext cx="454025" cy="287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Arial" charset="0"/>
              </a:rPr>
              <a:t>LB</a:t>
            </a:r>
          </a:p>
        </p:txBody>
      </p:sp>
      <p:cxnSp>
        <p:nvCxnSpPr>
          <p:cNvPr id="410658" name="AutoShape 34"/>
          <p:cNvCxnSpPr>
            <a:cxnSpLocks noChangeShapeType="1"/>
            <a:stCxn id="410640" idx="3"/>
            <a:endCxn id="410648" idx="3"/>
          </p:cNvCxnSpPr>
          <p:nvPr/>
        </p:nvCxnSpPr>
        <p:spPr bwMode="auto">
          <a:xfrm flipV="1">
            <a:off x="3995847" y="4773877"/>
            <a:ext cx="303301" cy="907978"/>
          </a:xfrm>
          <a:prstGeom prst="bentConnector3">
            <a:avLst>
              <a:gd name="adj1" fmla="val 17537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10659" name="AutoShape 35"/>
          <p:cNvCxnSpPr>
            <a:cxnSpLocks noChangeShapeType="1"/>
            <a:stCxn id="410649" idx="1"/>
            <a:endCxn id="410634" idx="1"/>
          </p:cNvCxnSpPr>
          <p:nvPr/>
        </p:nvCxnSpPr>
        <p:spPr bwMode="auto">
          <a:xfrm rot="10800000">
            <a:off x="1063109" y="1721361"/>
            <a:ext cx="1481336" cy="3335727"/>
          </a:xfrm>
          <a:prstGeom prst="bentConnector3">
            <a:avLst>
              <a:gd name="adj1" fmla="val 115432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0660" name="Rectangle 36"/>
          <p:cNvSpPr>
            <a:spLocks noChangeArrowheads="1"/>
          </p:cNvSpPr>
          <p:nvPr/>
        </p:nvSpPr>
        <p:spPr bwMode="auto">
          <a:xfrm>
            <a:off x="6099175" y="1166813"/>
            <a:ext cx="2054225" cy="446722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6193041" y="1666875"/>
            <a:ext cx="1895071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0" i="1" dirty="0">
                <a:solidFill>
                  <a:schemeClr val="tx2"/>
                </a:solidFill>
                <a:latin typeface="Arial" charset="0"/>
              </a:rPr>
              <a:t>“</a:t>
            </a:r>
            <a:r>
              <a:rPr lang="en-US" sz="1600" b="0" i="1" dirty="0" smtClean="0">
                <a:solidFill>
                  <a:schemeClr val="tx2"/>
                </a:solidFill>
                <a:latin typeface="Arial" charset="0"/>
              </a:rPr>
              <a:t>rts2800_fpu32.lib</a:t>
            </a:r>
            <a:r>
              <a:rPr lang="en-US" sz="1600" b="0" i="1" dirty="0">
                <a:solidFill>
                  <a:schemeClr val="tx2"/>
                </a:solidFill>
                <a:latin typeface="Arial" charset="0"/>
              </a:rPr>
              <a:t>”</a:t>
            </a:r>
          </a:p>
        </p:txBody>
      </p:sp>
      <p:sp>
        <p:nvSpPr>
          <p:cNvPr id="410663" name="Text Box 39"/>
          <p:cNvSpPr txBox="1">
            <a:spLocks noChangeArrowheads="1"/>
          </p:cNvSpPr>
          <p:nvPr/>
        </p:nvSpPr>
        <p:spPr bwMode="auto">
          <a:xfrm>
            <a:off x="6111875" y="2789238"/>
            <a:ext cx="2017713" cy="2873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0" i="1">
                <a:solidFill>
                  <a:schemeClr val="tx2"/>
                </a:solidFill>
                <a:latin typeface="Arial" charset="0"/>
              </a:rPr>
              <a:t>“user” code sections</a:t>
            </a:r>
          </a:p>
        </p:txBody>
      </p:sp>
      <p:sp>
        <p:nvSpPr>
          <p:cNvPr id="410664" name="Line 40"/>
          <p:cNvSpPr>
            <a:spLocks noChangeShapeType="1"/>
          </p:cNvSpPr>
          <p:nvPr/>
        </p:nvSpPr>
        <p:spPr bwMode="auto">
          <a:xfrm>
            <a:off x="6099175" y="1508125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>
            <a:off x="6099175" y="2789238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66" name="Line 42"/>
          <p:cNvSpPr>
            <a:spLocks noChangeShapeType="1"/>
          </p:cNvSpPr>
          <p:nvPr/>
        </p:nvSpPr>
        <p:spPr bwMode="auto">
          <a:xfrm>
            <a:off x="6099175" y="5257800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67" name="Text Box 43"/>
          <p:cNvSpPr txBox="1">
            <a:spLocks noChangeArrowheads="1"/>
          </p:cNvSpPr>
          <p:nvPr/>
        </p:nvSpPr>
        <p:spPr bwMode="auto">
          <a:xfrm>
            <a:off x="4965252" y="1574800"/>
            <a:ext cx="1162498" cy="2893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i="1" dirty="0">
                <a:latin typeface="Arial" charset="0"/>
              </a:rPr>
              <a:t>_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c_int00</a:t>
            </a:r>
          </a:p>
        </p:txBody>
      </p:sp>
      <p:sp>
        <p:nvSpPr>
          <p:cNvPr id="410668" name="Line 44"/>
          <p:cNvSpPr>
            <a:spLocks noChangeShapeType="1"/>
          </p:cNvSpPr>
          <p:nvPr/>
        </p:nvSpPr>
        <p:spPr bwMode="auto">
          <a:xfrm flipV="1">
            <a:off x="4286250" y="1168400"/>
            <a:ext cx="179705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669" name="Line 45"/>
          <p:cNvSpPr>
            <a:spLocks noChangeShapeType="1"/>
          </p:cNvSpPr>
          <p:nvPr/>
        </p:nvSpPr>
        <p:spPr bwMode="auto">
          <a:xfrm>
            <a:off x="4286250" y="3302000"/>
            <a:ext cx="1816100" cy="23304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410670" name="AutoShape 46"/>
          <p:cNvCxnSpPr>
            <a:cxnSpLocks noChangeShapeType="1"/>
            <a:stCxn id="410656" idx="3"/>
            <a:endCxn id="410667" idx="1"/>
          </p:cNvCxnSpPr>
          <p:nvPr/>
        </p:nvCxnSpPr>
        <p:spPr bwMode="auto">
          <a:xfrm flipV="1">
            <a:off x="3790950" y="1719455"/>
            <a:ext cx="1174302" cy="23431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6094413" y="3060700"/>
            <a:ext cx="909637" cy="250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sz="1600">
                <a:latin typeface="Arial" charset="0"/>
              </a:rPr>
              <a:t>main ( )</a:t>
            </a:r>
          </a:p>
        </p:txBody>
      </p:sp>
      <p:sp>
        <p:nvSpPr>
          <p:cNvPr id="410677" name="Text Box 53"/>
          <p:cNvSpPr txBox="1">
            <a:spLocks noChangeArrowheads="1"/>
          </p:cNvSpPr>
          <p:nvPr/>
        </p:nvSpPr>
        <p:spPr bwMode="auto">
          <a:xfrm>
            <a:off x="6094413" y="3341688"/>
            <a:ext cx="434975" cy="250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sz="1600">
                <a:latin typeface="Arial" charset="0"/>
              </a:rPr>
              <a:t>{   </a:t>
            </a:r>
          </a:p>
        </p:txBody>
      </p:sp>
      <p:sp>
        <p:nvSpPr>
          <p:cNvPr id="410680" name="Text Box 56"/>
          <p:cNvSpPr txBox="1">
            <a:spLocks noChangeArrowheads="1"/>
          </p:cNvSpPr>
          <p:nvPr/>
        </p:nvSpPr>
        <p:spPr bwMode="auto">
          <a:xfrm>
            <a:off x="6137275" y="4160838"/>
            <a:ext cx="263525" cy="250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sz="1600">
                <a:latin typeface="Arial" charset="0"/>
              </a:rPr>
              <a:t>}</a:t>
            </a:r>
          </a:p>
        </p:txBody>
      </p:sp>
      <p:cxnSp>
        <p:nvCxnSpPr>
          <p:cNvPr id="410681" name="AutoShape 57"/>
          <p:cNvCxnSpPr>
            <a:cxnSpLocks noChangeShapeType="1"/>
          </p:cNvCxnSpPr>
          <p:nvPr/>
        </p:nvCxnSpPr>
        <p:spPr bwMode="auto">
          <a:xfrm rot="10800000" flipH="1" flipV="1">
            <a:off x="6091238" y="1920875"/>
            <a:ext cx="14287" cy="1847850"/>
          </a:xfrm>
          <a:prstGeom prst="bentConnector3">
            <a:avLst>
              <a:gd name="adj1" fmla="val -304444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410683" name="AutoShape 59"/>
          <p:cNvCxnSpPr>
            <a:cxnSpLocks noChangeShapeType="1"/>
          </p:cNvCxnSpPr>
          <p:nvPr/>
        </p:nvCxnSpPr>
        <p:spPr bwMode="auto">
          <a:xfrm flipH="1">
            <a:off x="6653213" y="3140075"/>
            <a:ext cx="141287" cy="331788"/>
          </a:xfrm>
          <a:prstGeom prst="straightConnector1">
            <a:avLst/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sp>
        <p:nvSpPr>
          <p:cNvPr id="410685" name="Oval 61"/>
          <p:cNvSpPr>
            <a:spLocks noChangeArrowheads="1"/>
          </p:cNvSpPr>
          <p:nvPr/>
        </p:nvSpPr>
        <p:spPr bwMode="auto">
          <a:xfrm>
            <a:off x="4705350" y="5040313"/>
            <a:ext cx="315913" cy="311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2</a:t>
            </a:r>
          </a:p>
        </p:txBody>
      </p:sp>
      <p:sp>
        <p:nvSpPr>
          <p:cNvPr id="410686" name="Oval 62"/>
          <p:cNvSpPr>
            <a:spLocks noChangeArrowheads="1"/>
          </p:cNvSpPr>
          <p:nvPr/>
        </p:nvSpPr>
        <p:spPr bwMode="auto">
          <a:xfrm>
            <a:off x="720446" y="3117850"/>
            <a:ext cx="315913" cy="311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3</a:t>
            </a:r>
          </a:p>
        </p:txBody>
      </p:sp>
      <p:sp>
        <p:nvSpPr>
          <p:cNvPr id="410687" name="Oval 63"/>
          <p:cNvSpPr>
            <a:spLocks noChangeArrowheads="1"/>
          </p:cNvSpPr>
          <p:nvPr/>
        </p:nvSpPr>
        <p:spPr bwMode="auto">
          <a:xfrm>
            <a:off x="4579938" y="2190750"/>
            <a:ext cx="315912" cy="311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4</a:t>
            </a:r>
          </a:p>
        </p:txBody>
      </p:sp>
      <p:sp>
        <p:nvSpPr>
          <p:cNvPr id="410688" name="Oval 64"/>
          <p:cNvSpPr>
            <a:spLocks noChangeArrowheads="1"/>
          </p:cNvSpPr>
          <p:nvPr/>
        </p:nvSpPr>
        <p:spPr bwMode="auto">
          <a:xfrm>
            <a:off x="5481638" y="2697163"/>
            <a:ext cx="315912" cy="311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5</a:t>
            </a:r>
          </a:p>
        </p:txBody>
      </p:sp>
      <p:cxnSp>
        <p:nvCxnSpPr>
          <p:cNvPr id="410691" name="AutoShape 67"/>
          <p:cNvCxnSpPr>
            <a:cxnSpLocks noChangeShapeType="1"/>
            <a:stCxn id="410647" idx="0"/>
            <a:endCxn id="410637" idx="1"/>
          </p:cNvCxnSpPr>
          <p:nvPr/>
        </p:nvCxnSpPr>
        <p:spPr bwMode="auto">
          <a:xfrm rot="5400000" flipH="1" flipV="1">
            <a:off x="544053" y="5875197"/>
            <a:ext cx="715770" cy="3386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10692" name="Oval 68"/>
          <p:cNvSpPr>
            <a:spLocks noChangeArrowheads="1"/>
          </p:cNvSpPr>
          <p:nvPr/>
        </p:nvSpPr>
        <p:spPr bwMode="auto">
          <a:xfrm>
            <a:off x="558800" y="5915025"/>
            <a:ext cx="315913" cy="31115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1</a:t>
            </a:r>
          </a:p>
        </p:txBody>
      </p:sp>
      <p:sp>
        <p:nvSpPr>
          <p:cNvPr id="410704" name="Line 80"/>
          <p:cNvSpPr>
            <a:spLocks noChangeShapeType="1"/>
          </p:cNvSpPr>
          <p:nvPr/>
        </p:nvSpPr>
        <p:spPr bwMode="auto">
          <a:xfrm>
            <a:off x="6094413" y="2149475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05" name="Line 81"/>
          <p:cNvSpPr>
            <a:spLocks noChangeShapeType="1"/>
          </p:cNvSpPr>
          <p:nvPr/>
        </p:nvSpPr>
        <p:spPr bwMode="auto">
          <a:xfrm>
            <a:off x="6105525" y="4525963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08" name="Text Box 84"/>
          <p:cNvSpPr txBox="1">
            <a:spLocks noChangeArrowheads="1"/>
          </p:cNvSpPr>
          <p:nvPr/>
        </p:nvSpPr>
        <p:spPr bwMode="auto">
          <a:xfrm>
            <a:off x="6911975" y="6465888"/>
            <a:ext cx="1841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1800" i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0709" name="Text Box 85"/>
          <p:cNvSpPr txBox="1">
            <a:spLocks noChangeArrowheads="1"/>
          </p:cNvSpPr>
          <p:nvPr/>
        </p:nvSpPr>
        <p:spPr bwMode="auto">
          <a:xfrm>
            <a:off x="6126163" y="3521075"/>
            <a:ext cx="762000" cy="250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sz="1600">
                <a:latin typeface="Arial" charset="0"/>
              </a:rPr>
              <a:t>   ……</a:t>
            </a:r>
          </a:p>
        </p:txBody>
      </p:sp>
      <p:sp>
        <p:nvSpPr>
          <p:cNvPr id="410710" name="Text Box 86"/>
          <p:cNvSpPr txBox="1">
            <a:spLocks noChangeArrowheads="1"/>
          </p:cNvSpPr>
          <p:nvPr/>
        </p:nvSpPr>
        <p:spPr bwMode="auto">
          <a:xfrm>
            <a:off x="6126163" y="3703638"/>
            <a:ext cx="762000" cy="250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sz="1600">
                <a:latin typeface="Arial" charset="0"/>
              </a:rPr>
              <a:t>   ……</a:t>
            </a:r>
          </a:p>
        </p:txBody>
      </p:sp>
      <p:sp>
        <p:nvSpPr>
          <p:cNvPr id="410711" name="Text Box 87"/>
          <p:cNvSpPr txBox="1">
            <a:spLocks noChangeArrowheads="1"/>
          </p:cNvSpPr>
          <p:nvPr/>
        </p:nvSpPr>
        <p:spPr bwMode="auto">
          <a:xfrm>
            <a:off x="6126163" y="3886200"/>
            <a:ext cx="762000" cy="250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5000"/>
              </a:lnSpc>
            </a:pPr>
            <a:r>
              <a:rPr lang="en-US" sz="1600">
                <a:latin typeface="Arial" charset="0"/>
              </a:rPr>
              <a:t>   ……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01638" y="6392299"/>
            <a:ext cx="2710999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reset vector = </a:t>
            </a:r>
            <a:r>
              <a:rPr lang="en-US" sz="160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0x3FC7A5</a:t>
            </a:r>
            <a:endParaRPr lang="en-US" sz="1600" i="1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JTAG Emulation </a:t>
            </a:r>
            <a:r>
              <a:rPr lang="en-US" sz="4000" dirty="0" smtClean="0"/>
              <a:t>System</a:t>
            </a:r>
            <a:endParaRPr lang="en-US" sz="3200" dirty="0"/>
          </a:p>
        </p:txBody>
      </p:sp>
      <p:sp>
        <p:nvSpPr>
          <p:cNvPr id="437377" name="Text Box 1153"/>
          <p:cNvSpPr txBox="1">
            <a:spLocks noChangeArrowheads="1"/>
          </p:cNvSpPr>
          <p:nvPr/>
        </p:nvSpPr>
        <p:spPr bwMode="auto">
          <a:xfrm>
            <a:off x="548044" y="3189431"/>
            <a:ext cx="2948910" cy="29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820" tIns="47910" rIns="95820" bIns="47910">
            <a:spAutoFit/>
          </a:bodyPr>
          <a:lstStyle/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u="sng" dirty="0">
                <a:latin typeface="Arial" charset="0"/>
              </a:rPr>
              <a:t>Some Available </a:t>
            </a:r>
            <a:r>
              <a:rPr lang="en-US" sz="1600" b="0" u="sng" dirty="0" smtClean="0">
                <a:latin typeface="Arial" charset="0"/>
              </a:rPr>
              <a:t>Debug Probes</a:t>
            </a:r>
            <a:endParaRPr lang="en-US" sz="1600" b="0" u="sng" dirty="0">
              <a:latin typeface="Arial" charset="0"/>
            </a:endParaRP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endParaRPr lang="en-US" sz="800" b="0" u="sng" dirty="0">
              <a:latin typeface="Arial" charset="0"/>
            </a:endParaRP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 smtClean="0">
                <a:solidFill>
                  <a:schemeClr val="tx2"/>
                </a:solidFill>
                <a:latin typeface="Arial" charset="0"/>
              </a:rPr>
              <a:t>XDS100 </a:t>
            </a:r>
            <a:r>
              <a:rPr lang="en-US" sz="1600" b="0" dirty="0">
                <a:solidFill>
                  <a:schemeClr val="tx2"/>
                </a:solidFill>
                <a:latin typeface="Arial" charset="0"/>
              </a:rPr>
              <a:t>CLASS -</a:t>
            </a: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 err="1">
                <a:latin typeface="Arial" charset="0"/>
              </a:rPr>
              <a:t>BlackHawk</a:t>
            </a:r>
            <a:r>
              <a:rPr lang="en-US" sz="1600" b="0" dirty="0">
                <a:latin typeface="Arial" charset="0"/>
              </a:rPr>
              <a:t>:	</a:t>
            </a:r>
            <a:r>
              <a:rPr lang="en-US" sz="1600" b="0" dirty="0" smtClean="0">
                <a:latin typeface="Arial" charset="0"/>
              </a:rPr>
              <a:t>   USB100</a:t>
            </a:r>
            <a:endParaRPr lang="en-US" sz="1600" i="1" dirty="0">
              <a:latin typeface="Arial" charset="0"/>
            </a:endParaRP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>
                <a:latin typeface="Arial" charset="0"/>
              </a:rPr>
              <a:t>Spectrum Digital:	</a:t>
            </a:r>
            <a:r>
              <a:rPr lang="en-US" sz="1600" b="0" dirty="0" smtClean="0">
                <a:latin typeface="Arial" charset="0"/>
              </a:rPr>
              <a:t>   XDS100</a:t>
            </a: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endParaRPr lang="en-US" sz="1600" b="0" dirty="0" smtClean="0">
              <a:latin typeface="Arial" charset="0"/>
            </a:endParaRP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 smtClean="0">
                <a:solidFill>
                  <a:schemeClr val="tx2"/>
                </a:solidFill>
                <a:latin typeface="Arial" charset="0"/>
              </a:rPr>
              <a:t>XDS110 CLASS -</a:t>
            </a: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 smtClean="0">
                <a:latin typeface="Arial" charset="0"/>
              </a:rPr>
              <a:t>Texas Instruments: XDS110</a:t>
            </a: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endParaRPr lang="en-US" sz="1600" b="0" dirty="0">
              <a:latin typeface="Arial" charset="0"/>
            </a:endParaRP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>
                <a:solidFill>
                  <a:schemeClr val="tx2"/>
                </a:solidFill>
                <a:latin typeface="Arial" charset="0"/>
              </a:rPr>
              <a:t>XDS200 CLASS -</a:t>
            </a: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 err="1">
                <a:latin typeface="Arial" charset="0"/>
              </a:rPr>
              <a:t>BlackHawk</a:t>
            </a:r>
            <a:r>
              <a:rPr lang="en-US" sz="1600" b="0" dirty="0">
                <a:latin typeface="Arial" charset="0"/>
              </a:rPr>
              <a:t>:	</a:t>
            </a:r>
            <a:r>
              <a:rPr lang="en-US" sz="1600" b="0" dirty="0" smtClean="0">
                <a:latin typeface="Arial" charset="0"/>
              </a:rPr>
              <a:t>   USB200</a:t>
            </a:r>
            <a:endParaRPr lang="en-US" sz="1600" b="0" dirty="0">
              <a:latin typeface="Arial" charset="0"/>
            </a:endParaRPr>
          </a:p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>
                <a:latin typeface="Arial" charset="0"/>
              </a:rPr>
              <a:t>Spectrum Digital:	</a:t>
            </a:r>
            <a:r>
              <a:rPr lang="en-US" sz="1600" b="0" dirty="0" smtClean="0">
                <a:latin typeface="Arial" charset="0"/>
              </a:rPr>
              <a:t>   XDS200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437378" name="Text Box 1154"/>
          <p:cNvSpPr txBox="1">
            <a:spLocks noChangeArrowheads="1"/>
          </p:cNvSpPr>
          <p:nvPr/>
        </p:nvSpPr>
        <p:spPr bwMode="auto">
          <a:xfrm>
            <a:off x="3752514" y="5409558"/>
            <a:ext cx="4580274" cy="83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820" tIns="47910" rIns="95820" bIns="47910">
            <a:spAutoFit/>
          </a:bodyPr>
          <a:lstStyle/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>
                <a:latin typeface="Arial" charset="0"/>
              </a:rPr>
              <a:t>These </a:t>
            </a:r>
            <a:r>
              <a:rPr lang="en-US" sz="1600" b="0" dirty="0" smtClean="0">
                <a:latin typeface="Arial" charset="0"/>
              </a:rPr>
              <a:t>debug probes offer a balance of low cost with good performance compared to the XDS100/XDS110 class debug probes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437379" name="Text Box 1155"/>
          <p:cNvSpPr txBox="1">
            <a:spLocks noChangeArrowheads="1"/>
          </p:cNvSpPr>
          <p:nvPr/>
        </p:nvSpPr>
        <p:spPr bwMode="auto">
          <a:xfrm>
            <a:off x="3752513" y="3689756"/>
            <a:ext cx="4580274" cy="83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820" tIns="47910" rIns="95820" bIns="47910">
            <a:spAutoFit/>
          </a:bodyPr>
          <a:lstStyle/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>
                <a:latin typeface="Arial" charset="0"/>
              </a:rPr>
              <a:t>These </a:t>
            </a:r>
            <a:r>
              <a:rPr lang="en-US" sz="1600" b="0" dirty="0" smtClean="0">
                <a:latin typeface="Arial" charset="0"/>
              </a:rPr>
              <a:t>debug probes are ultra-low cost and open-design which can used to </a:t>
            </a:r>
            <a:r>
              <a:rPr lang="en-US" sz="1600" b="0" dirty="0">
                <a:latin typeface="Arial" charset="0"/>
              </a:rPr>
              <a:t>create your own </a:t>
            </a:r>
            <a:r>
              <a:rPr lang="en-US" sz="1600" b="0" dirty="0" smtClean="0">
                <a:latin typeface="Arial" charset="0"/>
              </a:rPr>
              <a:t>debug probe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437380" name="AutoShape 1156"/>
          <p:cNvSpPr>
            <a:spLocks/>
          </p:cNvSpPr>
          <p:nvPr/>
        </p:nvSpPr>
        <p:spPr bwMode="auto">
          <a:xfrm>
            <a:off x="3203879" y="3899945"/>
            <a:ext cx="365756" cy="394321"/>
          </a:xfrm>
          <a:prstGeom prst="rightBrace">
            <a:avLst>
              <a:gd name="adj1" fmla="val 1064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7388" name="Group 1164"/>
          <p:cNvGrpSpPr>
            <a:grpSpLocks/>
          </p:cNvGrpSpPr>
          <p:nvPr/>
        </p:nvGrpSpPr>
        <p:grpSpPr bwMode="auto">
          <a:xfrm>
            <a:off x="617538" y="839911"/>
            <a:ext cx="7986712" cy="2325687"/>
            <a:chOff x="389" y="795"/>
            <a:chExt cx="5031" cy="1465"/>
          </a:xfrm>
        </p:grpSpPr>
        <p:sp>
          <p:nvSpPr>
            <p:cNvPr id="306161" name="Rectangle 1009"/>
            <p:cNvSpPr>
              <a:spLocks noChangeArrowheads="1"/>
            </p:cNvSpPr>
            <p:nvPr/>
          </p:nvSpPr>
          <p:spPr bwMode="auto">
            <a:xfrm>
              <a:off x="2766" y="795"/>
              <a:ext cx="2654" cy="146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6162" name="Group 1010"/>
            <p:cNvGrpSpPr>
              <a:grpSpLocks/>
            </p:cNvGrpSpPr>
            <p:nvPr/>
          </p:nvGrpSpPr>
          <p:grpSpPr bwMode="auto">
            <a:xfrm>
              <a:off x="2983" y="1116"/>
              <a:ext cx="248" cy="1024"/>
              <a:chOff x="3175" y="2310"/>
              <a:chExt cx="248" cy="1024"/>
            </a:xfrm>
          </p:grpSpPr>
          <p:sp>
            <p:nvSpPr>
              <p:cNvPr id="306163" name="Rectangle 1011"/>
              <p:cNvSpPr>
                <a:spLocks noChangeArrowheads="1"/>
              </p:cNvSpPr>
              <p:nvPr/>
            </p:nvSpPr>
            <p:spPr bwMode="auto">
              <a:xfrm>
                <a:off x="3175" y="2310"/>
                <a:ext cx="248" cy="1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6164" name="Rectangle 1012"/>
              <p:cNvSpPr>
                <a:spLocks noChangeArrowheads="1"/>
              </p:cNvSpPr>
              <p:nvPr/>
            </p:nvSpPr>
            <p:spPr bwMode="auto">
              <a:xfrm>
                <a:off x="3189" y="2335"/>
                <a:ext cx="220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H</a:t>
                </a:r>
              </a:p>
            </p:txBody>
          </p:sp>
          <p:sp>
            <p:nvSpPr>
              <p:cNvPr id="306165" name="Rectangle 1013"/>
              <p:cNvSpPr>
                <a:spLocks noChangeArrowheads="1"/>
              </p:cNvSpPr>
              <p:nvPr/>
            </p:nvSpPr>
            <p:spPr bwMode="auto">
              <a:xfrm>
                <a:off x="3189" y="2487"/>
                <a:ext cx="212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306166" name="Rectangle 1014"/>
              <p:cNvSpPr>
                <a:spLocks noChangeArrowheads="1"/>
              </p:cNvSpPr>
              <p:nvPr/>
            </p:nvSpPr>
            <p:spPr bwMode="auto">
              <a:xfrm>
                <a:off x="3189" y="2639"/>
                <a:ext cx="220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A</a:t>
                </a:r>
              </a:p>
            </p:txBody>
          </p:sp>
          <p:sp>
            <p:nvSpPr>
              <p:cNvPr id="306167" name="Rectangle 1015"/>
              <p:cNvSpPr>
                <a:spLocks noChangeArrowheads="1"/>
              </p:cNvSpPr>
              <p:nvPr/>
            </p:nvSpPr>
            <p:spPr bwMode="auto">
              <a:xfrm>
                <a:off x="3189" y="2807"/>
                <a:ext cx="220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D</a:t>
                </a:r>
              </a:p>
            </p:txBody>
          </p:sp>
          <p:sp>
            <p:nvSpPr>
              <p:cNvPr id="306168" name="Rectangle 1016"/>
              <p:cNvSpPr>
                <a:spLocks noChangeArrowheads="1"/>
              </p:cNvSpPr>
              <p:nvPr/>
            </p:nvSpPr>
            <p:spPr bwMode="auto">
              <a:xfrm>
                <a:off x="3189" y="2967"/>
                <a:ext cx="212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E</a:t>
                </a:r>
              </a:p>
            </p:txBody>
          </p:sp>
          <p:sp>
            <p:nvSpPr>
              <p:cNvPr id="306169" name="Rectangle 1017"/>
              <p:cNvSpPr>
                <a:spLocks noChangeArrowheads="1"/>
              </p:cNvSpPr>
              <p:nvPr/>
            </p:nvSpPr>
            <p:spPr bwMode="auto">
              <a:xfrm>
                <a:off x="3189" y="3127"/>
                <a:ext cx="220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800">
                    <a:latin typeface="Arial" charset="0"/>
                  </a:rPr>
                  <a:t>R</a:t>
                </a:r>
              </a:p>
            </p:txBody>
          </p:sp>
        </p:grpSp>
        <p:sp>
          <p:nvSpPr>
            <p:cNvPr id="306170" name="Rectangle 1018"/>
            <p:cNvSpPr>
              <a:spLocks noChangeArrowheads="1"/>
            </p:cNvSpPr>
            <p:nvPr/>
          </p:nvSpPr>
          <p:spPr bwMode="auto">
            <a:xfrm>
              <a:off x="3424" y="846"/>
              <a:ext cx="1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Arial" charset="0"/>
                </a:rPr>
                <a:t>System Under Test</a:t>
              </a:r>
            </a:p>
          </p:txBody>
        </p:sp>
        <p:sp>
          <p:nvSpPr>
            <p:cNvPr id="306171" name="Rectangle 1019"/>
            <p:cNvSpPr>
              <a:spLocks noChangeArrowheads="1"/>
            </p:cNvSpPr>
            <p:nvPr/>
          </p:nvSpPr>
          <p:spPr bwMode="auto">
            <a:xfrm>
              <a:off x="3405" y="1210"/>
              <a:ext cx="64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latin typeface="Arial" charset="0"/>
                </a:rPr>
                <a:t>SCAN IN</a:t>
              </a:r>
            </a:p>
          </p:txBody>
        </p:sp>
        <p:sp>
          <p:nvSpPr>
            <p:cNvPr id="306172" name="Rectangle 1020"/>
            <p:cNvSpPr>
              <a:spLocks noChangeArrowheads="1"/>
            </p:cNvSpPr>
            <p:nvPr/>
          </p:nvSpPr>
          <p:spPr bwMode="auto">
            <a:xfrm>
              <a:off x="3330" y="1682"/>
              <a:ext cx="78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latin typeface="Arial" charset="0"/>
                </a:rPr>
                <a:t>SCAN OUT</a:t>
              </a:r>
            </a:p>
          </p:txBody>
        </p:sp>
        <p:grpSp>
          <p:nvGrpSpPr>
            <p:cNvPr id="306174" name="Group 1022"/>
            <p:cNvGrpSpPr>
              <a:grpSpLocks/>
            </p:cNvGrpSpPr>
            <p:nvPr/>
          </p:nvGrpSpPr>
          <p:grpSpPr bwMode="auto">
            <a:xfrm>
              <a:off x="1792" y="1362"/>
              <a:ext cx="748" cy="496"/>
              <a:chOff x="1982" y="1411"/>
              <a:chExt cx="748" cy="496"/>
            </a:xfrm>
          </p:grpSpPr>
          <p:sp>
            <p:nvSpPr>
              <p:cNvPr id="306175" name="Rectangle 1023"/>
              <p:cNvSpPr>
                <a:spLocks noChangeArrowheads="1"/>
              </p:cNvSpPr>
              <p:nvPr/>
            </p:nvSpPr>
            <p:spPr bwMode="auto">
              <a:xfrm>
                <a:off x="1982" y="1411"/>
                <a:ext cx="748" cy="4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248" name="Text Box 1024"/>
              <p:cNvSpPr txBox="1">
                <a:spLocks noChangeArrowheads="1"/>
              </p:cNvSpPr>
              <p:nvPr/>
            </p:nvSpPr>
            <p:spPr bwMode="auto">
              <a:xfrm>
                <a:off x="2054" y="1510"/>
                <a:ext cx="62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31" tIns="45716" rIns="91431" bIns="45716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300" dirty="0" smtClean="0">
                    <a:latin typeface="Arial" charset="0"/>
                  </a:rPr>
                  <a:t>Debug Probe</a:t>
                </a:r>
                <a:endParaRPr lang="en-US" sz="1300" dirty="0">
                  <a:latin typeface="Arial" charset="0"/>
                </a:endParaRPr>
              </a:p>
            </p:txBody>
          </p:sp>
        </p:grpSp>
        <p:sp>
          <p:nvSpPr>
            <p:cNvPr id="437249" name="Rectangle 1025"/>
            <p:cNvSpPr>
              <a:spLocks noChangeArrowheads="1"/>
            </p:cNvSpPr>
            <p:nvPr/>
          </p:nvSpPr>
          <p:spPr bwMode="auto">
            <a:xfrm rot="2480540">
              <a:off x="4033" y="1143"/>
              <a:ext cx="197" cy="183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7250" name="Group 1026"/>
            <p:cNvGrpSpPr>
              <a:grpSpLocks/>
            </p:cNvGrpSpPr>
            <p:nvPr/>
          </p:nvGrpSpPr>
          <p:grpSpPr bwMode="auto">
            <a:xfrm>
              <a:off x="4148" y="1088"/>
              <a:ext cx="1157" cy="1091"/>
              <a:chOff x="4373" y="1388"/>
              <a:chExt cx="1157" cy="1091"/>
            </a:xfrm>
          </p:grpSpPr>
          <p:graphicFrame>
            <p:nvGraphicFramePr>
              <p:cNvPr id="437251" name="Object 1027"/>
              <p:cNvGraphicFramePr>
                <a:graphicFrameLocks noChangeAspect="1"/>
              </p:cNvGraphicFramePr>
              <p:nvPr/>
            </p:nvGraphicFramePr>
            <p:xfrm>
              <a:off x="4400" y="1417"/>
              <a:ext cx="1114" cy="1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497" name="Bitmap Image" r:id="rId4" imgW="1085714" imgH="1019048" progId="PBrush">
                      <p:embed/>
                    </p:oleObj>
                  </mc:Choice>
                  <mc:Fallback>
                    <p:oleObj name="Bitmap Image" r:id="rId4" imgW="1085714" imgH="1019048" progId="PBrush">
                      <p:embed/>
                      <p:pic>
                        <p:nvPicPr>
                          <p:cNvPr id="0" name="Picture 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0" y="1417"/>
                            <a:ext cx="1114" cy="1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7252" name="Rectangle 1028"/>
              <p:cNvSpPr>
                <a:spLocks noChangeArrowheads="1"/>
              </p:cNvSpPr>
              <p:nvPr/>
            </p:nvSpPr>
            <p:spPr bwMode="auto">
              <a:xfrm>
                <a:off x="4379" y="1388"/>
                <a:ext cx="1135" cy="5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accent3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253" name="Rectangle 1029"/>
              <p:cNvSpPr>
                <a:spLocks noChangeArrowheads="1"/>
              </p:cNvSpPr>
              <p:nvPr/>
            </p:nvSpPr>
            <p:spPr bwMode="auto">
              <a:xfrm>
                <a:off x="4373" y="1426"/>
                <a:ext cx="56" cy="969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accent3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254" name="Rectangle 1030"/>
              <p:cNvSpPr>
                <a:spLocks noChangeArrowheads="1"/>
              </p:cNvSpPr>
              <p:nvPr/>
            </p:nvSpPr>
            <p:spPr bwMode="auto">
              <a:xfrm>
                <a:off x="5474" y="1441"/>
                <a:ext cx="56" cy="1014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accent3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255" name="Rectangle 1031"/>
              <p:cNvSpPr>
                <a:spLocks noChangeArrowheads="1"/>
              </p:cNvSpPr>
              <p:nvPr/>
            </p:nvSpPr>
            <p:spPr bwMode="auto">
              <a:xfrm>
                <a:off x="4394" y="2423"/>
                <a:ext cx="1135" cy="56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accent3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256" name="Text Box 1032"/>
              <p:cNvSpPr txBox="1">
                <a:spLocks noChangeArrowheads="1"/>
              </p:cNvSpPr>
              <p:nvPr/>
            </p:nvSpPr>
            <p:spPr bwMode="auto">
              <a:xfrm>
                <a:off x="4477" y="1689"/>
                <a:ext cx="975" cy="181"/>
              </a:xfrm>
              <a:prstGeom prst="rect">
                <a:avLst/>
              </a:prstGeom>
              <a:solidFill>
                <a:srgbClr val="333333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Arial" charset="0"/>
                  </a:rPr>
                  <a:t>TMS320C2000</a:t>
                </a:r>
              </a:p>
            </p:txBody>
          </p:sp>
        </p:grpSp>
        <p:sp>
          <p:nvSpPr>
            <p:cNvPr id="437374" name="Line 1150"/>
            <p:cNvSpPr>
              <a:spLocks noChangeShapeType="1"/>
            </p:cNvSpPr>
            <p:nvPr/>
          </p:nvSpPr>
          <p:spPr bwMode="auto">
            <a:xfrm rot="5400000" flipV="1">
              <a:off x="2759" y="1399"/>
              <a:ext cx="0" cy="44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7375" name="Line 1151"/>
            <p:cNvSpPr>
              <a:spLocks noChangeShapeType="1"/>
            </p:cNvSpPr>
            <p:nvPr/>
          </p:nvSpPr>
          <p:spPr bwMode="auto">
            <a:xfrm rot="5400000" flipV="1">
              <a:off x="3729" y="893"/>
              <a:ext cx="0" cy="9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7376" name="Line 1152"/>
            <p:cNvSpPr>
              <a:spLocks noChangeShapeType="1"/>
            </p:cNvSpPr>
            <p:nvPr/>
          </p:nvSpPr>
          <p:spPr bwMode="auto">
            <a:xfrm rot="5400000" flipV="1">
              <a:off x="3723" y="1360"/>
              <a:ext cx="0" cy="9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7387" name="Group 1163"/>
            <p:cNvGrpSpPr>
              <a:grpSpLocks/>
            </p:cNvGrpSpPr>
            <p:nvPr/>
          </p:nvGrpSpPr>
          <p:grpSpPr bwMode="auto">
            <a:xfrm>
              <a:off x="389" y="988"/>
              <a:ext cx="1396" cy="1151"/>
              <a:chOff x="389" y="988"/>
              <a:chExt cx="1396" cy="1151"/>
            </a:xfrm>
          </p:grpSpPr>
          <p:sp>
            <p:nvSpPr>
              <p:cNvPr id="306173" name="Line 1021"/>
              <p:cNvSpPr>
                <a:spLocks noChangeShapeType="1"/>
              </p:cNvSpPr>
              <p:nvPr/>
            </p:nvSpPr>
            <p:spPr bwMode="auto">
              <a:xfrm rot="5400000" flipV="1">
                <a:off x="1575" y="1405"/>
                <a:ext cx="0" cy="4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258" name="Group 1034"/>
              <p:cNvGrpSpPr>
                <a:grpSpLocks/>
              </p:cNvGrpSpPr>
              <p:nvPr/>
            </p:nvGrpSpPr>
            <p:grpSpPr bwMode="auto">
              <a:xfrm>
                <a:off x="389" y="988"/>
                <a:ext cx="967" cy="1151"/>
                <a:chOff x="691" y="2160"/>
                <a:chExt cx="967" cy="1151"/>
              </a:xfrm>
            </p:grpSpPr>
            <p:sp>
              <p:nvSpPr>
                <p:cNvPr id="437259" name="AutoShape 103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91" y="2160"/>
                  <a:ext cx="967" cy="11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0" name="Freeform 1036"/>
                <p:cNvSpPr>
                  <a:spLocks/>
                </p:cNvSpPr>
                <p:nvPr/>
              </p:nvSpPr>
              <p:spPr bwMode="auto">
                <a:xfrm>
                  <a:off x="695" y="2167"/>
                  <a:ext cx="949" cy="1144"/>
                </a:xfrm>
                <a:custGeom>
                  <a:avLst/>
                  <a:gdLst/>
                  <a:ahLst/>
                  <a:cxnLst>
                    <a:cxn ang="0">
                      <a:pos x="85" y="451"/>
                    </a:cxn>
                    <a:cxn ang="0">
                      <a:pos x="84" y="1347"/>
                    </a:cxn>
                    <a:cxn ang="0">
                      <a:pos x="84" y="1393"/>
                    </a:cxn>
                    <a:cxn ang="0">
                      <a:pos x="0" y="2053"/>
                    </a:cxn>
                    <a:cxn ang="0">
                      <a:pos x="2" y="2090"/>
                    </a:cxn>
                    <a:cxn ang="0">
                      <a:pos x="16" y="2119"/>
                    </a:cxn>
                    <a:cxn ang="0">
                      <a:pos x="43" y="2141"/>
                    </a:cxn>
                    <a:cxn ang="0">
                      <a:pos x="148" y="2150"/>
                    </a:cxn>
                    <a:cxn ang="0">
                      <a:pos x="103" y="2224"/>
                    </a:cxn>
                    <a:cxn ang="0">
                      <a:pos x="881" y="2287"/>
                    </a:cxn>
                    <a:cxn ang="0">
                      <a:pos x="840" y="2224"/>
                    </a:cxn>
                    <a:cxn ang="0">
                      <a:pos x="1792" y="2168"/>
                    </a:cxn>
                    <a:cxn ang="0">
                      <a:pos x="1850" y="2163"/>
                    </a:cxn>
                    <a:cxn ang="0">
                      <a:pos x="1883" y="2141"/>
                    </a:cxn>
                    <a:cxn ang="0">
                      <a:pos x="1897" y="2099"/>
                    </a:cxn>
                    <a:cxn ang="0">
                      <a:pos x="1896" y="2034"/>
                    </a:cxn>
                    <a:cxn ang="0">
                      <a:pos x="1711" y="1347"/>
                    </a:cxn>
                    <a:cxn ang="0">
                      <a:pos x="1738" y="13"/>
                    </a:cxn>
                    <a:cxn ang="0">
                      <a:pos x="1636" y="10"/>
                    </a:cxn>
                    <a:cxn ang="0">
                      <a:pos x="1533" y="9"/>
                    </a:cxn>
                    <a:cxn ang="0">
                      <a:pos x="1431" y="7"/>
                    </a:cxn>
                    <a:cxn ang="0">
                      <a:pos x="1328" y="5"/>
                    </a:cxn>
                    <a:cxn ang="0">
                      <a:pos x="1225" y="3"/>
                    </a:cxn>
                    <a:cxn ang="0">
                      <a:pos x="1122" y="2"/>
                    </a:cxn>
                    <a:cxn ang="0">
                      <a:pos x="1019" y="1"/>
                    </a:cxn>
                    <a:cxn ang="0">
                      <a:pos x="917" y="0"/>
                    </a:cxn>
                    <a:cxn ang="0">
                      <a:pos x="813" y="0"/>
                    </a:cxn>
                    <a:cxn ang="0">
                      <a:pos x="711" y="0"/>
                    </a:cxn>
                    <a:cxn ang="0">
                      <a:pos x="608" y="0"/>
                    </a:cxn>
                    <a:cxn ang="0">
                      <a:pos x="506" y="1"/>
                    </a:cxn>
                    <a:cxn ang="0">
                      <a:pos x="402" y="3"/>
                    </a:cxn>
                    <a:cxn ang="0">
                      <a:pos x="300" y="6"/>
                    </a:cxn>
                    <a:cxn ang="0">
                      <a:pos x="196" y="9"/>
                    </a:cxn>
                    <a:cxn ang="0">
                      <a:pos x="93" y="13"/>
                    </a:cxn>
                  </a:cxnLst>
                  <a:rect l="0" t="0" r="r" b="b"/>
                  <a:pathLst>
                    <a:path w="1898" h="2287">
                      <a:moveTo>
                        <a:pt x="93" y="13"/>
                      </a:moveTo>
                      <a:lnTo>
                        <a:pt x="85" y="451"/>
                      </a:lnTo>
                      <a:lnTo>
                        <a:pt x="75" y="1064"/>
                      </a:lnTo>
                      <a:lnTo>
                        <a:pt x="84" y="1347"/>
                      </a:lnTo>
                      <a:lnTo>
                        <a:pt x="130" y="1357"/>
                      </a:lnTo>
                      <a:lnTo>
                        <a:pt x="84" y="1393"/>
                      </a:lnTo>
                      <a:lnTo>
                        <a:pt x="2" y="2030"/>
                      </a:lnTo>
                      <a:lnTo>
                        <a:pt x="0" y="2053"/>
                      </a:lnTo>
                      <a:lnTo>
                        <a:pt x="0" y="2073"/>
                      </a:lnTo>
                      <a:lnTo>
                        <a:pt x="2" y="2090"/>
                      </a:lnTo>
                      <a:lnTo>
                        <a:pt x="8" y="2105"/>
                      </a:lnTo>
                      <a:lnTo>
                        <a:pt x="16" y="2119"/>
                      </a:lnTo>
                      <a:lnTo>
                        <a:pt x="28" y="2130"/>
                      </a:lnTo>
                      <a:lnTo>
                        <a:pt x="43" y="2141"/>
                      </a:lnTo>
                      <a:lnTo>
                        <a:pt x="60" y="2150"/>
                      </a:lnTo>
                      <a:lnTo>
                        <a:pt x="148" y="2150"/>
                      </a:lnTo>
                      <a:lnTo>
                        <a:pt x="148" y="2205"/>
                      </a:lnTo>
                      <a:lnTo>
                        <a:pt x="103" y="2224"/>
                      </a:lnTo>
                      <a:lnTo>
                        <a:pt x="103" y="2287"/>
                      </a:lnTo>
                      <a:lnTo>
                        <a:pt x="881" y="2287"/>
                      </a:lnTo>
                      <a:lnTo>
                        <a:pt x="885" y="2224"/>
                      </a:lnTo>
                      <a:lnTo>
                        <a:pt x="840" y="2224"/>
                      </a:lnTo>
                      <a:lnTo>
                        <a:pt x="849" y="2168"/>
                      </a:lnTo>
                      <a:lnTo>
                        <a:pt x="1792" y="2168"/>
                      </a:lnTo>
                      <a:lnTo>
                        <a:pt x="1825" y="2167"/>
                      </a:lnTo>
                      <a:lnTo>
                        <a:pt x="1850" y="2163"/>
                      </a:lnTo>
                      <a:lnTo>
                        <a:pt x="1870" y="2153"/>
                      </a:lnTo>
                      <a:lnTo>
                        <a:pt x="1883" y="2141"/>
                      </a:lnTo>
                      <a:lnTo>
                        <a:pt x="1891" y="2122"/>
                      </a:lnTo>
                      <a:lnTo>
                        <a:pt x="1897" y="2099"/>
                      </a:lnTo>
                      <a:lnTo>
                        <a:pt x="1898" y="2069"/>
                      </a:lnTo>
                      <a:lnTo>
                        <a:pt x="1896" y="2034"/>
                      </a:lnTo>
                      <a:lnTo>
                        <a:pt x="1750" y="1396"/>
                      </a:lnTo>
                      <a:lnTo>
                        <a:pt x="1711" y="1347"/>
                      </a:lnTo>
                      <a:lnTo>
                        <a:pt x="1737" y="1329"/>
                      </a:lnTo>
                      <a:lnTo>
                        <a:pt x="1738" y="13"/>
                      </a:lnTo>
                      <a:lnTo>
                        <a:pt x="1686" y="11"/>
                      </a:lnTo>
                      <a:lnTo>
                        <a:pt x="1636" y="10"/>
                      </a:lnTo>
                      <a:lnTo>
                        <a:pt x="1584" y="9"/>
                      </a:lnTo>
                      <a:lnTo>
                        <a:pt x="1533" y="9"/>
                      </a:lnTo>
                      <a:lnTo>
                        <a:pt x="1481" y="8"/>
                      </a:lnTo>
                      <a:lnTo>
                        <a:pt x="1431" y="7"/>
                      </a:lnTo>
                      <a:lnTo>
                        <a:pt x="1379" y="6"/>
                      </a:lnTo>
                      <a:lnTo>
                        <a:pt x="1328" y="5"/>
                      </a:lnTo>
                      <a:lnTo>
                        <a:pt x="1276" y="5"/>
                      </a:lnTo>
                      <a:lnTo>
                        <a:pt x="1225" y="3"/>
                      </a:lnTo>
                      <a:lnTo>
                        <a:pt x="1174" y="2"/>
                      </a:lnTo>
                      <a:lnTo>
                        <a:pt x="1122" y="2"/>
                      </a:lnTo>
                      <a:lnTo>
                        <a:pt x="1071" y="1"/>
                      </a:lnTo>
                      <a:lnTo>
                        <a:pt x="1019" y="1"/>
                      </a:lnTo>
                      <a:lnTo>
                        <a:pt x="968" y="0"/>
                      </a:lnTo>
                      <a:lnTo>
                        <a:pt x="917" y="0"/>
                      </a:lnTo>
                      <a:lnTo>
                        <a:pt x="865" y="0"/>
                      </a:lnTo>
                      <a:lnTo>
                        <a:pt x="813" y="0"/>
                      </a:lnTo>
                      <a:lnTo>
                        <a:pt x="763" y="0"/>
                      </a:lnTo>
                      <a:lnTo>
                        <a:pt x="711" y="0"/>
                      </a:lnTo>
                      <a:lnTo>
                        <a:pt x="660" y="0"/>
                      </a:lnTo>
                      <a:lnTo>
                        <a:pt x="608" y="0"/>
                      </a:lnTo>
                      <a:lnTo>
                        <a:pt x="556" y="1"/>
                      </a:lnTo>
                      <a:lnTo>
                        <a:pt x="506" y="1"/>
                      </a:lnTo>
                      <a:lnTo>
                        <a:pt x="454" y="2"/>
                      </a:lnTo>
                      <a:lnTo>
                        <a:pt x="402" y="3"/>
                      </a:lnTo>
                      <a:lnTo>
                        <a:pt x="351" y="5"/>
                      </a:lnTo>
                      <a:lnTo>
                        <a:pt x="300" y="6"/>
                      </a:lnTo>
                      <a:lnTo>
                        <a:pt x="248" y="7"/>
                      </a:lnTo>
                      <a:lnTo>
                        <a:pt x="196" y="9"/>
                      </a:lnTo>
                      <a:lnTo>
                        <a:pt x="145" y="10"/>
                      </a:lnTo>
                      <a:lnTo>
                        <a:pt x="93" y="13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1" name="Freeform 1037"/>
                <p:cNvSpPr>
                  <a:spLocks/>
                </p:cNvSpPr>
                <p:nvPr/>
              </p:nvSpPr>
              <p:spPr bwMode="auto">
                <a:xfrm>
                  <a:off x="696" y="2858"/>
                  <a:ext cx="945" cy="348"/>
                </a:xfrm>
                <a:custGeom>
                  <a:avLst/>
                  <a:gdLst/>
                  <a:ahLst/>
                  <a:cxnLst>
                    <a:cxn ang="0">
                      <a:pos x="64" y="159"/>
                    </a:cxn>
                    <a:cxn ang="0">
                      <a:pos x="82" y="3"/>
                    </a:cxn>
                    <a:cxn ang="0">
                      <a:pos x="164" y="3"/>
                    </a:cxn>
                    <a:cxn ang="0">
                      <a:pos x="1736" y="0"/>
                    </a:cxn>
                    <a:cxn ang="0">
                      <a:pos x="1891" y="632"/>
                    </a:cxn>
                    <a:cxn ang="0">
                      <a:pos x="1854" y="696"/>
                    </a:cxn>
                    <a:cxn ang="0">
                      <a:pos x="73" y="696"/>
                    </a:cxn>
                    <a:cxn ang="0">
                      <a:pos x="0" y="650"/>
                    </a:cxn>
                    <a:cxn ang="0">
                      <a:pos x="64" y="159"/>
                    </a:cxn>
                  </a:cxnLst>
                  <a:rect l="0" t="0" r="r" b="b"/>
                  <a:pathLst>
                    <a:path w="1891" h="696">
                      <a:moveTo>
                        <a:pt x="64" y="159"/>
                      </a:moveTo>
                      <a:lnTo>
                        <a:pt x="82" y="3"/>
                      </a:lnTo>
                      <a:lnTo>
                        <a:pt x="164" y="3"/>
                      </a:lnTo>
                      <a:lnTo>
                        <a:pt x="1736" y="0"/>
                      </a:lnTo>
                      <a:lnTo>
                        <a:pt x="1891" y="632"/>
                      </a:lnTo>
                      <a:lnTo>
                        <a:pt x="1854" y="696"/>
                      </a:lnTo>
                      <a:lnTo>
                        <a:pt x="73" y="696"/>
                      </a:lnTo>
                      <a:lnTo>
                        <a:pt x="0" y="650"/>
                      </a:lnTo>
                      <a:lnTo>
                        <a:pt x="64" y="159"/>
                      </a:lnTo>
                      <a:close/>
                    </a:path>
                  </a:pathLst>
                </a:custGeom>
                <a:solidFill>
                  <a:srgbClr val="3D3A3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2" name="Freeform 1038"/>
                <p:cNvSpPr>
                  <a:spLocks/>
                </p:cNvSpPr>
                <p:nvPr/>
              </p:nvSpPr>
              <p:spPr bwMode="auto">
                <a:xfrm>
                  <a:off x="696" y="2882"/>
                  <a:ext cx="945" cy="324"/>
                </a:xfrm>
                <a:custGeom>
                  <a:avLst/>
                  <a:gdLst/>
                  <a:ahLst/>
                  <a:cxnLst>
                    <a:cxn ang="0">
                      <a:pos x="68" y="109"/>
                    </a:cxn>
                    <a:cxn ang="0">
                      <a:pos x="80" y="39"/>
                    </a:cxn>
                    <a:cxn ang="0">
                      <a:pos x="96" y="4"/>
                    </a:cxn>
                    <a:cxn ang="0">
                      <a:pos x="116" y="4"/>
                    </a:cxn>
                    <a:cxn ang="0">
                      <a:pos x="135" y="4"/>
                    </a:cxn>
                    <a:cxn ang="0">
                      <a:pos x="155" y="5"/>
                    </a:cxn>
                    <a:cxn ang="0">
                      <a:pos x="213" y="5"/>
                    </a:cxn>
                    <a:cxn ang="0">
                      <a:pos x="313" y="4"/>
                    </a:cxn>
                    <a:cxn ang="0">
                      <a:pos x="412" y="4"/>
                    </a:cxn>
                    <a:cxn ang="0">
                      <a:pos x="511" y="4"/>
                    </a:cxn>
                    <a:cxn ang="0">
                      <a:pos x="610" y="4"/>
                    </a:cxn>
                    <a:cxn ang="0">
                      <a:pos x="709" y="2"/>
                    </a:cxn>
                    <a:cxn ang="0">
                      <a:pos x="808" y="2"/>
                    </a:cxn>
                    <a:cxn ang="0">
                      <a:pos x="907" y="2"/>
                    </a:cxn>
                    <a:cxn ang="0">
                      <a:pos x="1006" y="2"/>
                    </a:cxn>
                    <a:cxn ang="0">
                      <a:pos x="1104" y="1"/>
                    </a:cxn>
                    <a:cxn ang="0">
                      <a:pos x="1203" y="1"/>
                    </a:cxn>
                    <a:cxn ang="0">
                      <a:pos x="1302" y="1"/>
                    </a:cxn>
                    <a:cxn ang="0">
                      <a:pos x="1400" y="1"/>
                    </a:cxn>
                    <a:cxn ang="0">
                      <a:pos x="1499" y="0"/>
                    </a:cxn>
                    <a:cxn ang="0">
                      <a:pos x="1598" y="0"/>
                    </a:cxn>
                    <a:cxn ang="0">
                      <a:pos x="1696" y="0"/>
                    </a:cxn>
                    <a:cxn ang="0">
                      <a:pos x="1764" y="74"/>
                    </a:cxn>
                    <a:cxn ang="0">
                      <a:pos x="1800" y="220"/>
                    </a:cxn>
                    <a:cxn ang="0">
                      <a:pos x="1836" y="366"/>
                    </a:cxn>
                    <a:cxn ang="0">
                      <a:pos x="1872" y="511"/>
                    </a:cxn>
                    <a:cxn ang="0">
                      <a:pos x="1886" y="592"/>
                    </a:cxn>
                    <a:cxn ang="0">
                      <a:pos x="1878" y="609"/>
                    </a:cxn>
                    <a:cxn ang="0">
                      <a:pos x="1869" y="625"/>
                    </a:cxn>
                    <a:cxn ang="0">
                      <a:pos x="1858" y="640"/>
                    </a:cxn>
                    <a:cxn ang="0">
                      <a:pos x="1798" y="648"/>
                    </a:cxn>
                    <a:cxn ang="0">
                      <a:pos x="1687" y="648"/>
                    </a:cxn>
                    <a:cxn ang="0">
                      <a:pos x="1576" y="648"/>
                    </a:cxn>
                    <a:cxn ang="0">
                      <a:pos x="1464" y="648"/>
                    </a:cxn>
                    <a:cxn ang="0">
                      <a:pos x="1354" y="648"/>
                    </a:cxn>
                    <a:cxn ang="0">
                      <a:pos x="1242" y="648"/>
                    </a:cxn>
                    <a:cxn ang="0">
                      <a:pos x="1132" y="648"/>
                    </a:cxn>
                    <a:cxn ang="0">
                      <a:pos x="1020" y="648"/>
                    </a:cxn>
                    <a:cxn ang="0">
                      <a:pos x="908" y="648"/>
                    </a:cxn>
                    <a:cxn ang="0">
                      <a:pos x="797" y="648"/>
                    </a:cxn>
                    <a:cxn ang="0">
                      <a:pos x="686" y="648"/>
                    </a:cxn>
                    <a:cxn ang="0">
                      <a:pos x="574" y="648"/>
                    </a:cxn>
                    <a:cxn ang="0">
                      <a:pos x="463" y="648"/>
                    </a:cxn>
                    <a:cxn ang="0">
                      <a:pos x="352" y="648"/>
                    </a:cxn>
                    <a:cxn ang="0">
                      <a:pos x="240" y="648"/>
                    </a:cxn>
                    <a:cxn ang="0">
                      <a:pos x="128" y="648"/>
                    </a:cxn>
                    <a:cxn ang="0">
                      <a:pos x="64" y="643"/>
                    </a:cxn>
                    <a:cxn ang="0">
                      <a:pos x="45" y="632"/>
                    </a:cxn>
                    <a:cxn ang="0">
                      <a:pos x="27" y="621"/>
                    </a:cxn>
                    <a:cxn ang="0">
                      <a:pos x="10" y="608"/>
                    </a:cxn>
                    <a:cxn ang="0">
                      <a:pos x="8" y="546"/>
                    </a:cxn>
                    <a:cxn ang="0">
                      <a:pos x="23" y="432"/>
                    </a:cxn>
                    <a:cxn ang="0">
                      <a:pos x="40" y="318"/>
                    </a:cxn>
                    <a:cxn ang="0">
                      <a:pos x="55" y="203"/>
                    </a:cxn>
                  </a:cxnLst>
                  <a:rect l="0" t="0" r="r" b="b"/>
                  <a:pathLst>
                    <a:path w="1891" h="648">
                      <a:moveTo>
                        <a:pt x="63" y="145"/>
                      </a:moveTo>
                      <a:lnTo>
                        <a:pt x="68" y="109"/>
                      </a:lnTo>
                      <a:lnTo>
                        <a:pt x="74" y="74"/>
                      </a:lnTo>
                      <a:lnTo>
                        <a:pt x="80" y="39"/>
                      </a:lnTo>
                      <a:lnTo>
                        <a:pt x="86" y="4"/>
                      </a:lnTo>
                      <a:lnTo>
                        <a:pt x="96" y="4"/>
                      </a:lnTo>
                      <a:lnTo>
                        <a:pt x="105" y="4"/>
                      </a:lnTo>
                      <a:lnTo>
                        <a:pt x="116" y="4"/>
                      </a:lnTo>
                      <a:lnTo>
                        <a:pt x="125" y="4"/>
                      </a:lnTo>
                      <a:lnTo>
                        <a:pt x="135" y="4"/>
                      </a:lnTo>
                      <a:lnTo>
                        <a:pt x="144" y="4"/>
                      </a:lnTo>
                      <a:lnTo>
                        <a:pt x="155" y="5"/>
                      </a:lnTo>
                      <a:lnTo>
                        <a:pt x="164" y="5"/>
                      </a:lnTo>
                      <a:lnTo>
                        <a:pt x="213" y="5"/>
                      </a:lnTo>
                      <a:lnTo>
                        <a:pt x="263" y="5"/>
                      </a:lnTo>
                      <a:lnTo>
                        <a:pt x="313" y="4"/>
                      </a:lnTo>
                      <a:lnTo>
                        <a:pt x="362" y="4"/>
                      </a:lnTo>
                      <a:lnTo>
                        <a:pt x="412" y="4"/>
                      </a:lnTo>
                      <a:lnTo>
                        <a:pt x="461" y="4"/>
                      </a:lnTo>
                      <a:lnTo>
                        <a:pt x="511" y="4"/>
                      </a:lnTo>
                      <a:lnTo>
                        <a:pt x="560" y="4"/>
                      </a:lnTo>
                      <a:lnTo>
                        <a:pt x="610" y="4"/>
                      </a:lnTo>
                      <a:lnTo>
                        <a:pt x="659" y="2"/>
                      </a:lnTo>
                      <a:lnTo>
                        <a:pt x="709" y="2"/>
                      </a:lnTo>
                      <a:lnTo>
                        <a:pt x="758" y="2"/>
                      </a:lnTo>
                      <a:lnTo>
                        <a:pt x="808" y="2"/>
                      </a:lnTo>
                      <a:lnTo>
                        <a:pt x="857" y="2"/>
                      </a:lnTo>
                      <a:lnTo>
                        <a:pt x="907" y="2"/>
                      </a:lnTo>
                      <a:lnTo>
                        <a:pt x="956" y="2"/>
                      </a:lnTo>
                      <a:lnTo>
                        <a:pt x="1006" y="2"/>
                      </a:lnTo>
                      <a:lnTo>
                        <a:pt x="1054" y="1"/>
                      </a:lnTo>
                      <a:lnTo>
                        <a:pt x="1104" y="1"/>
                      </a:lnTo>
                      <a:lnTo>
                        <a:pt x="1153" y="1"/>
                      </a:lnTo>
                      <a:lnTo>
                        <a:pt x="1203" y="1"/>
                      </a:lnTo>
                      <a:lnTo>
                        <a:pt x="1252" y="1"/>
                      </a:lnTo>
                      <a:lnTo>
                        <a:pt x="1302" y="1"/>
                      </a:lnTo>
                      <a:lnTo>
                        <a:pt x="1352" y="1"/>
                      </a:lnTo>
                      <a:lnTo>
                        <a:pt x="1400" y="1"/>
                      </a:lnTo>
                      <a:lnTo>
                        <a:pt x="1449" y="1"/>
                      </a:lnTo>
                      <a:lnTo>
                        <a:pt x="1499" y="0"/>
                      </a:lnTo>
                      <a:lnTo>
                        <a:pt x="1548" y="0"/>
                      </a:lnTo>
                      <a:lnTo>
                        <a:pt x="1598" y="0"/>
                      </a:lnTo>
                      <a:lnTo>
                        <a:pt x="1646" y="0"/>
                      </a:lnTo>
                      <a:lnTo>
                        <a:pt x="1696" y="0"/>
                      </a:lnTo>
                      <a:lnTo>
                        <a:pt x="1745" y="0"/>
                      </a:lnTo>
                      <a:lnTo>
                        <a:pt x="1764" y="74"/>
                      </a:lnTo>
                      <a:lnTo>
                        <a:pt x="1782" y="146"/>
                      </a:lnTo>
                      <a:lnTo>
                        <a:pt x="1800" y="220"/>
                      </a:lnTo>
                      <a:lnTo>
                        <a:pt x="1818" y="293"/>
                      </a:lnTo>
                      <a:lnTo>
                        <a:pt x="1836" y="366"/>
                      </a:lnTo>
                      <a:lnTo>
                        <a:pt x="1855" y="439"/>
                      </a:lnTo>
                      <a:lnTo>
                        <a:pt x="1872" y="511"/>
                      </a:lnTo>
                      <a:lnTo>
                        <a:pt x="1891" y="584"/>
                      </a:lnTo>
                      <a:lnTo>
                        <a:pt x="1886" y="592"/>
                      </a:lnTo>
                      <a:lnTo>
                        <a:pt x="1883" y="601"/>
                      </a:lnTo>
                      <a:lnTo>
                        <a:pt x="1878" y="609"/>
                      </a:lnTo>
                      <a:lnTo>
                        <a:pt x="1873" y="617"/>
                      </a:lnTo>
                      <a:lnTo>
                        <a:pt x="1869" y="625"/>
                      </a:lnTo>
                      <a:lnTo>
                        <a:pt x="1863" y="632"/>
                      </a:lnTo>
                      <a:lnTo>
                        <a:pt x="1858" y="640"/>
                      </a:lnTo>
                      <a:lnTo>
                        <a:pt x="1854" y="648"/>
                      </a:lnTo>
                      <a:lnTo>
                        <a:pt x="1798" y="648"/>
                      </a:lnTo>
                      <a:lnTo>
                        <a:pt x="1743" y="648"/>
                      </a:lnTo>
                      <a:lnTo>
                        <a:pt x="1687" y="648"/>
                      </a:lnTo>
                      <a:lnTo>
                        <a:pt x="1631" y="648"/>
                      </a:lnTo>
                      <a:lnTo>
                        <a:pt x="1576" y="648"/>
                      </a:lnTo>
                      <a:lnTo>
                        <a:pt x="1521" y="648"/>
                      </a:lnTo>
                      <a:lnTo>
                        <a:pt x="1464" y="648"/>
                      </a:lnTo>
                      <a:lnTo>
                        <a:pt x="1409" y="648"/>
                      </a:lnTo>
                      <a:lnTo>
                        <a:pt x="1354" y="648"/>
                      </a:lnTo>
                      <a:lnTo>
                        <a:pt x="1299" y="648"/>
                      </a:lnTo>
                      <a:lnTo>
                        <a:pt x="1242" y="648"/>
                      </a:lnTo>
                      <a:lnTo>
                        <a:pt x="1187" y="648"/>
                      </a:lnTo>
                      <a:lnTo>
                        <a:pt x="1132" y="648"/>
                      </a:lnTo>
                      <a:lnTo>
                        <a:pt x="1075" y="648"/>
                      </a:lnTo>
                      <a:lnTo>
                        <a:pt x="1020" y="648"/>
                      </a:lnTo>
                      <a:lnTo>
                        <a:pt x="964" y="648"/>
                      </a:lnTo>
                      <a:lnTo>
                        <a:pt x="908" y="648"/>
                      </a:lnTo>
                      <a:lnTo>
                        <a:pt x="853" y="648"/>
                      </a:lnTo>
                      <a:lnTo>
                        <a:pt x="797" y="648"/>
                      </a:lnTo>
                      <a:lnTo>
                        <a:pt x="741" y="648"/>
                      </a:lnTo>
                      <a:lnTo>
                        <a:pt x="686" y="648"/>
                      </a:lnTo>
                      <a:lnTo>
                        <a:pt x="630" y="648"/>
                      </a:lnTo>
                      <a:lnTo>
                        <a:pt x="574" y="648"/>
                      </a:lnTo>
                      <a:lnTo>
                        <a:pt x="519" y="648"/>
                      </a:lnTo>
                      <a:lnTo>
                        <a:pt x="463" y="648"/>
                      </a:lnTo>
                      <a:lnTo>
                        <a:pt x="407" y="648"/>
                      </a:lnTo>
                      <a:lnTo>
                        <a:pt x="352" y="648"/>
                      </a:lnTo>
                      <a:lnTo>
                        <a:pt x="295" y="648"/>
                      </a:lnTo>
                      <a:lnTo>
                        <a:pt x="240" y="648"/>
                      </a:lnTo>
                      <a:lnTo>
                        <a:pt x="185" y="648"/>
                      </a:lnTo>
                      <a:lnTo>
                        <a:pt x="128" y="648"/>
                      </a:lnTo>
                      <a:lnTo>
                        <a:pt x="73" y="648"/>
                      </a:lnTo>
                      <a:lnTo>
                        <a:pt x="64" y="643"/>
                      </a:lnTo>
                      <a:lnTo>
                        <a:pt x="55" y="637"/>
                      </a:lnTo>
                      <a:lnTo>
                        <a:pt x="45" y="632"/>
                      </a:lnTo>
                      <a:lnTo>
                        <a:pt x="36" y="627"/>
                      </a:lnTo>
                      <a:lnTo>
                        <a:pt x="27" y="621"/>
                      </a:lnTo>
                      <a:lnTo>
                        <a:pt x="18" y="615"/>
                      </a:lnTo>
                      <a:lnTo>
                        <a:pt x="10" y="608"/>
                      </a:lnTo>
                      <a:lnTo>
                        <a:pt x="0" y="602"/>
                      </a:lnTo>
                      <a:lnTo>
                        <a:pt x="8" y="546"/>
                      </a:lnTo>
                      <a:lnTo>
                        <a:pt x="16" y="488"/>
                      </a:lnTo>
                      <a:lnTo>
                        <a:pt x="23" y="432"/>
                      </a:lnTo>
                      <a:lnTo>
                        <a:pt x="31" y="374"/>
                      </a:lnTo>
                      <a:lnTo>
                        <a:pt x="40" y="318"/>
                      </a:lnTo>
                      <a:lnTo>
                        <a:pt x="48" y="260"/>
                      </a:lnTo>
                      <a:lnTo>
                        <a:pt x="55" y="203"/>
                      </a:lnTo>
                      <a:lnTo>
                        <a:pt x="63" y="145"/>
                      </a:lnTo>
                      <a:close/>
                    </a:path>
                  </a:pathLst>
                </a:custGeom>
                <a:solidFill>
                  <a:srgbClr val="3F3D3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3" name="Freeform 1039"/>
                <p:cNvSpPr>
                  <a:spLocks/>
                </p:cNvSpPr>
                <p:nvPr/>
              </p:nvSpPr>
              <p:spPr bwMode="auto">
                <a:xfrm>
                  <a:off x="696" y="2906"/>
                  <a:ext cx="945" cy="300"/>
                </a:xfrm>
                <a:custGeom>
                  <a:avLst/>
                  <a:gdLst/>
                  <a:ahLst/>
                  <a:cxnLst>
                    <a:cxn ang="0">
                      <a:pos x="68" y="99"/>
                    </a:cxn>
                    <a:cxn ang="0">
                      <a:pos x="82" y="36"/>
                    </a:cxn>
                    <a:cxn ang="0">
                      <a:pos x="98" y="4"/>
                    </a:cxn>
                    <a:cxn ang="0">
                      <a:pos x="117" y="4"/>
                    </a:cxn>
                    <a:cxn ang="0">
                      <a:pos x="136" y="5"/>
                    </a:cxn>
                    <a:cxn ang="0">
                      <a:pos x="155" y="5"/>
                    </a:cxn>
                    <a:cxn ang="0">
                      <a:pos x="213" y="5"/>
                    </a:cxn>
                    <a:cxn ang="0">
                      <a:pos x="314" y="5"/>
                    </a:cxn>
                    <a:cxn ang="0">
                      <a:pos x="413" y="5"/>
                    </a:cxn>
                    <a:cxn ang="0">
                      <a:pos x="513" y="4"/>
                    </a:cxn>
                    <a:cxn ang="0">
                      <a:pos x="613" y="4"/>
                    </a:cxn>
                    <a:cxn ang="0">
                      <a:pos x="712" y="4"/>
                    </a:cxn>
                    <a:cxn ang="0">
                      <a:pos x="812" y="4"/>
                    </a:cxn>
                    <a:cxn ang="0">
                      <a:pos x="912" y="3"/>
                    </a:cxn>
                    <a:cxn ang="0">
                      <a:pos x="1011" y="3"/>
                    </a:cxn>
                    <a:cxn ang="0">
                      <a:pos x="1111" y="3"/>
                    </a:cxn>
                    <a:cxn ang="0">
                      <a:pos x="1210" y="3"/>
                    </a:cxn>
                    <a:cxn ang="0">
                      <a:pos x="1309" y="2"/>
                    </a:cxn>
                    <a:cxn ang="0">
                      <a:pos x="1409" y="2"/>
                    </a:cxn>
                    <a:cxn ang="0">
                      <a:pos x="1508" y="2"/>
                    </a:cxn>
                    <a:cxn ang="0">
                      <a:pos x="1607" y="2"/>
                    </a:cxn>
                    <a:cxn ang="0">
                      <a:pos x="1706" y="0"/>
                    </a:cxn>
                    <a:cxn ang="0">
                      <a:pos x="1773" y="67"/>
                    </a:cxn>
                    <a:cxn ang="0">
                      <a:pos x="1807" y="202"/>
                    </a:cxn>
                    <a:cxn ang="0">
                      <a:pos x="1840" y="336"/>
                    </a:cxn>
                    <a:cxn ang="0">
                      <a:pos x="1873" y="469"/>
                    </a:cxn>
                    <a:cxn ang="0">
                      <a:pos x="1887" y="545"/>
                    </a:cxn>
                    <a:cxn ang="0">
                      <a:pos x="1879" y="562"/>
                    </a:cxn>
                    <a:cxn ang="0">
                      <a:pos x="1870" y="579"/>
                    </a:cxn>
                    <a:cxn ang="0">
                      <a:pos x="1859" y="594"/>
                    </a:cxn>
                    <a:cxn ang="0">
                      <a:pos x="1798" y="600"/>
                    </a:cxn>
                    <a:cxn ang="0">
                      <a:pos x="1687" y="600"/>
                    </a:cxn>
                    <a:cxn ang="0">
                      <a:pos x="1576" y="600"/>
                    </a:cxn>
                    <a:cxn ang="0">
                      <a:pos x="1464" y="600"/>
                    </a:cxn>
                    <a:cxn ang="0">
                      <a:pos x="1354" y="600"/>
                    </a:cxn>
                    <a:cxn ang="0">
                      <a:pos x="1242" y="600"/>
                    </a:cxn>
                    <a:cxn ang="0">
                      <a:pos x="1132" y="600"/>
                    </a:cxn>
                    <a:cxn ang="0">
                      <a:pos x="1020" y="600"/>
                    </a:cxn>
                    <a:cxn ang="0">
                      <a:pos x="908" y="600"/>
                    </a:cxn>
                    <a:cxn ang="0">
                      <a:pos x="797" y="600"/>
                    </a:cxn>
                    <a:cxn ang="0">
                      <a:pos x="686" y="600"/>
                    </a:cxn>
                    <a:cxn ang="0">
                      <a:pos x="574" y="600"/>
                    </a:cxn>
                    <a:cxn ang="0">
                      <a:pos x="463" y="600"/>
                    </a:cxn>
                    <a:cxn ang="0">
                      <a:pos x="352" y="600"/>
                    </a:cxn>
                    <a:cxn ang="0">
                      <a:pos x="240" y="600"/>
                    </a:cxn>
                    <a:cxn ang="0">
                      <a:pos x="128" y="600"/>
                    </a:cxn>
                    <a:cxn ang="0">
                      <a:pos x="64" y="596"/>
                    </a:cxn>
                    <a:cxn ang="0">
                      <a:pos x="45" y="585"/>
                    </a:cxn>
                    <a:cxn ang="0">
                      <a:pos x="27" y="574"/>
                    </a:cxn>
                    <a:cxn ang="0">
                      <a:pos x="8" y="561"/>
                    </a:cxn>
                    <a:cxn ang="0">
                      <a:pos x="8" y="503"/>
                    </a:cxn>
                    <a:cxn ang="0">
                      <a:pos x="23" y="397"/>
                    </a:cxn>
                    <a:cxn ang="0">
                      <a:pos x="38" y="291"/>
                    </a:cxn>
                    <a:cxn ang="0">
                      <a:pos x="53" y="185"/>
                    </a:cxn>
                  </a:cxnLst>
                  <a:rect l="0" t="0" r="r" b="b"/>
                  <a:pathLst>
                    <a:path w="1891" h="600">
                      <a:moveTo>
                        <a:pt x="61" y="132"/>
                      </a:moveTo>
                      <a:lnTo>
                        <a:pt x="68" y="99"/>
                      </a:lnTo>
                      <a:lnTo>
                        <a:pt x="75" y="67"/>
                      </a:lnTo>
                      <a:lnTo>
                        <a:pt x="82" y="36"/>
                      </a:lnTo>
                      <a:lnTo>
                        <a:pt x="89" y="4"/>
                      </a:lnTo>
                      <a:lnTo>
                        <a:pt x="98" y="4"/>
                      </a:lnTo>
                      <a:lnTo>
                        <a:pt x="107" y="4"/>
                      </a:lnTo>
                      <a:lnTo>
                        <a:pt x="117" y="4"/>
                      </a:lnTo>
                      <a:lnTo>
                        <a:pt x="127" y="4"/>
                      </a:lnTo>
                      <a:lnTo>
                        <a:pt x="136" y="5"/>
                      </a:lnTo>
                      <a:lnTo>
                        <a:pt x="146" y="5"/>
                      </a:lnTo>
                      <a:lnTo>
                        <a:pt x="155" y="5"/>
                      </a:lnTo>
                      <a:lnTo>
                        <a:pt x="164" y="5"/>
                      </a:lnTo>
                      <a:lnTo>
                        <a:pt x="213" y="5"/>
                      </a:lnTo>
                      <a:lnTo>
                        <a:pt x="264" y="5"/>
                      </a:lnTo>
                      <a:lnTo>
                        <a:pt x="314" y="5"/>
                      </a:lnTo>
                      <a:lnTo>
                        <a:pt x="363" y="5"/>
                      </a:lnTo>
                      <a:lnTo>
                        <a:pt x="413" y="5"/>
                      </a:lnTo>
                      <a:lnTo>
                        <a:pt x="463" y="4"/>
                      </a:lnTo>
                      <a:lnTo>
                        <a:pt x="513" y="4"/>
                      </a:lnTo>
                      <a:lnTo>
                        <a:pt x="562" y="4"/>
                      </a:lnTo>
                      <a:lnTo>
                        <a:pt x="613" y="4"/>
                      </a:lnTo>
                      <a:lnTo>
                        <a:pt x="663" y="4"/>
                      </a:lnTo>
                      <a:lnTo>
                        <a:pt x="712" y="4"/>
                      </a:lnTo>
                      <a:lnTo>
                        <a:pt x="762" y="4"/>
                      </a:lnTo>
                      <a:lnTo>
                        <a:pt x="812" y="4"/>
                      </a:lnTo>
                      <a:lnTo>
                        <a:pt x="862" y="4"/>
                      </a:lnTo>
                      <a:lnTo>
                        <a:pt x="912" y="3"/>
                      </a:lnTo>
                      <a:lnTo>
                        <a:pt x="961" y="3"/>
                      </a:lnTo>
                      <a:lnTo>
                        <a:pt x="1011" y="3"/>
                      </a:lnTo>
                      <a:lnTo>
                        <a:pt x="1060" y="3"/>
                      </a:lnTo>
                      <a:lnTo>
                        <a:pt x="1111" y="3"/>
                      </a:lnTo>
                      <a:lnTo>
                        <a:pt x="1160" y="3"/>
                      </a:lnTo>
                      <a:lnTo>
                        <a:pt x="1210" y="3"/>
                      </a:lnTo>
                      <a:lnTo>
                        <a:pt x="1259" y="3"/>
                      </a:lnTo>
                      <a:lnTo>
                        <a:pt x="1309" y="2"/>
                      </a:lnTo>
                      <a:lnTo>
                        <a:pt x="1358" y="2"/>
                      </a:lnTo>
                      <a:lnTo>
                        <a:pt x="1409" y="2"/>
                      </a:lnTo>
                      <a:lnTo>
                        <a:pt x="1459" y="2"/>
                      </a:lnTo>
                      <a:lnTo>
                        <a:pt x="1508" y="2"/>
                      </a:lnTo>
                      <a:lnTo>
                        <a:pt x="1558" y="2"/>
                      </a:lnTo>
                      <a:lnTo>
                        <a:pt x="1607" y="2"/>
                      </a:lnTo>
                      <a:lnTo>
                        <a:pt x="1657" y="0"/>
                      </a:lnTo>
                      <a:lnTo>
                        <a:pt x="1706" y="0"/>
                      </a:lnTo>
                      <a:lnTo>
                        <a:pt x="1756" y="0"/>
                      </a:lnTo>
                      <a:lnTo>
                        <a:pt x="1773" y="67"/>
                      </a:lnTo>
                      <a:lnTo>
                        <a:pt x="1789" y="135"/>
                      </a:lnTo>
                      <a:lnTo>
                        <a:pt x="1807" y="202"/>
                      </a:lnTo>
                      <a:lnTo>
                        <a:pt x="1824" y="269"/>
                      </a:lnTo>
                      <a:lnTo>
                        <a:pt x="1840" y="336"/>
                      </a:lnTo>
                      <a:lnTo>
                        <a:pt x="1857" y="402"/>
                      </a:lnTo>
                      <a:lnTo>
                        <a:pt x="1873" y="469"/>
                      </a:lnTo>
                      <a:lnTo>
                        <a:pt x="1891" y="536"/>
                      </a:lnTo>
                      <a:lnTo>
                        <a:pt x="1887" y="545"/>
                      </a:lnTo>
                      <a:lnTo>
                        <a:pt x="1884" y="554"/>
                      </a:lnTo>
                      <a:lnTo>
                        <a:pt x="1879" y="562"/>
                      </a:lnTo>
                      <a:lnTo>
                        <a:pt x="1874" y="570"/>
                      </a:lnTo>
                      <a:lnTo>
                        <a:pt x="1870" y="579"/>
                      </a:lnTo>
                      <a:lnTo>
                        <a:pt x="1864" y="585"/>
                      </a:lnTo>
                      <a:lnTo>
                        <a:pt x="1859" y="594"/>
                      </a:lnTo>
                      <a:lnTo>
                        <a:pt x="1854" y="600"/>
                      </a:lnTo>
                      <a:lnTo>
                        <a:pt x="1798" y="600"/>
                      </a:lnTo>
                      <a:lnTo>
                        <a:pt x="1743" y="600"/>
                      </a:lnTo>
                      <a:lnTo>
                        <a:pt x="1687" y="600"/>
                      </a:lnTo>
                      <a:lnTo>
                        <a:pt x="1631" y="600"/>
                      </a:lnTo>
                      <a:lnTo>
                        <a:pt x="1576" y="600"/>
                      </a:lnTo>
                      <a:lnTo>
                        <a:pt x="1521" y="600"/>
                      </a:lnTo>
                      <a:lnTo>
                        <a:pt x="1464" y="600"/>
                      </a:lnTo>
                      <a:lnTo>
                        <a:pt x="1409" y="600"/>
                      </a:lnTo>
                      <a:lnTo>
                        <a:pt x="1354" y="600"/>
                      </a:lnTo>
                      <a:lnTo>
                        <a:pt x="1299" y="600"/>
                      </a:lnTo>
                      <a:lnTo>
                        <a:pt x="1242" y="600"/>
                      </a:lnTo>
                      <a:lnTo>
                        <a:pt x="1187" y="600"/>
                      </a:lnTo>
                      <a:lnTo>
                        <a:pt x="1132" y="600"/>
                      </a:lnTo>
                      <a:lnTo>
                        <a:pt x="1075" y="600"/>
                      </a:lnTo>
                      <a:lnTo>
                        <a:pt x="1020" y="600"/>
                      </a:lnTo>
                      <a:lnTo>
                        <a:pt x="964" y="600"/>
                      </a:lnTo>
                      <a:lnTo>
                        <a:pt x="908" y="600"/>
                      </a:lnTo>
                      <a:lnTo>
                        <a:pt x="853" y="600"/>
                      </a:lnTo>
                      <a:lnTo>
                        <a:pt x="797" y="600"/>
                      </a:lnTo>
                      <a:lnTo>
                        <a:pt x="741" y="600"/>
                      </a:lnTo>
                      <a:lnTo>
                        <a:pt x="686" y="600"/>
                      </a:lnTo>
                      <a:lnTo>
                        <a:pt x="630" y="600"/>
                      </a:lnTo>
                      <a:lnTo>
                        <a:pt x="574" y="600"/>
                      </a:lnTo>
                      <a:lnTo>
                        <a:pt x="519" y="600"/>
                      </a:lnTo>
                      <a:lnTo>
                        <a:pt x="463" y="600"/>
                      </a:lnTo>
                      <a:lnTo>
                        <a:pt x="407" y="600"/>
                      </a:lnTo>
                      <a:lnTo>
                        <a:pt x="352" y="600"/>
                      </a:lnTo>
                      <a:lnTo>
                        <a:pt x="295" y="600"/>
                      </a:lnTo>
                      <a:lnTo>
                        <a:pt x="240" y="600"/>
                      </a:lnTo>
                      <a:lnTo>
                        <a:pt x="185" y="600"/>
                      </a:lnTo>
                      <a:lnTo>
                        <a:pt x="128" y="600"/>
                      </a:lnTo>
                      <a:lnTo>
                        <a:pt x="73" y="600"/>
                      </a:lnTo>
                      <a:lnTo>
                        <a:pt x="64" y="596"/>
                      </a:lnTo>
                      <a:lnTo>
                        <a:pt x="55" y="590"/>
                      </a:lnTo>
                      <a:lnTo>
                        <a:pt x="45" y="585"/>
                      </a:lnTo>
                      <a:lnTo>
                        <a:pt x="36" y="580"/>
                      </a:lnTo>
                      <a:lnTo>
                        <a:pt x="27" y="574"/>
                      </a:lnTo>
                      <a:lnTo>
                        <a:pt x="18" y="568"/>
                      </a:lnTo>
                      <a:lnTo>
                        <a:pt x="8" y="561"/>
                      </a:lnTo>
                      <a:lnTo>
                        <a:pt x="0" y="554"/>
                      </a:lnTo>
                      <a:lnTo>
                        <a:pt x="8" y="503"/>
                      </a:lnTo>
                      <a:lnTo>
                        <a:pt x="15" y="450"/>
                      </a:lnTo>
                      <a:lnTo>
                        <a:pt x="23" y="397"/>
                      </a:lnTo>
                      <a:lnTo>
                        <a:pt x="31" y="344"/>
                      </a:lnTo>
                      <a:lnTo>
                        <a:pt x="38" y="291"/>
                      </a:lnTo>
                      <a:lnTo>
                        <a:pt x="46" y="238"/>
                      </a:lnTo>
                      <a:lnTo>
                        <a:pt x="53" y="185"/>
                      </a:lnTo>
                      <a:lnTo>
                        <a:pt x="61" y="13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4" name="Freeform 1040"/>
                <p:cNvSpPr>
                  <a:spLocks/>
                </p:cNvSpPr>
                <p:nvPr/>
              </p:nvSpPr>
              <p:spPr bwMode="auto">
                <a:xfrm>
                  <a:off x="696" y="2930"/>
                  <a:ext cx="945" cy="276"/>
                </a:xfrm>
                <a:custGeom>
                  <a:avLst/>
                  <a:gdLst/>
                  <a:ahLst/>
                  <a:cxnLst>
                    <a:cxn ang="0">
                      <a:pos x="67" y="88"/>
                    </a:cxn>
                    <a:cxn ang="0">
                      <a:pos x="84" y="32"/>
                    </a:cxn>
                    <a:cxn ang="0">
                      <a:pos x="102" y="3"/>
                    </a:cxn>
                    <a:cxn ang="0">
                      <a:pos x="119" y="4"/>
                    </a:cxn>
                    <a:cxn ang="0">
                      <a:pos x="137" y="4"/>
                    </a:cxn>
                    <a:cxn ang="0">
                      <a:pos x="155" y="6"/>
                    </a:cxn>
                    <a:cxn ang="0">
                      <a:pos x="213" y="6"/>
                    </a:cxn>
                    <a:cxn ang="0">
                      <a:pos x="314" y="4"/>
                    </a:cxn>
                    <a:cxn ang="0">
                      <a:pos x="414" y="4"/>
                    </a:cxn>
                    <a:cxn ang="0">
                      <a:pos x="514" y="4"/>
                    </a:cxn>
                    <a:cxn ang="0">
                      <a:pos x="614" y="4"/>
                    </a:cxn>
                    <a:cxn ang="0">
                      <a:pos x="715" y="3"/>
                    </a:cxn>
                    <a:cxn ang="0">
                      <a:pos x="815" y="3"/>
                    </a:cxn>
                    <a:cxn ang="0">
                      <a:pos x="915" y="3"/>
                    </a:cxn>
                    <a:cxn ang="0">
                      <a:pos x="1015" y="2"/>
                    </a:cxn>
                    <a:cxn ang="0">
                      <a:pos x="1115" y="2"/>
                    </a:cxn>
                    <a:cxn ang="0">
                      <a:pos x="1216" y="2"/>
                    </a:cxn>
                    <a:cxn ang="0">
                      <a:pos x="1316" y="1"/>
                    </a:cxn>
                    <a:cxn ang="0">
                      <a:pos x="1416" y="1"/>
                    </a:cxn>
                    <a:cxn ang="0">
                      <a:pos x="1516" y="1"/>
                    </a:cxn>
                    <a:cxn ang="0">
                      <a:pos x="1616" y="1"/>
                    </a:cxn>
                    <a:cxn ang="0">
                      <a:pos x="1717" y="0"/>
                    </a:cxn>
                    <a:cxn ang="0">
                      <a:pos x="1782" y="61"/>
                    </a:cxn>
                    <a:cxn ang="0">
                      <a:pos x="1813" y="183"/>
                    </a:cxn>
                    <a:cxn ang="0">
                      <a:pos x="1845" y="305"/>
                    </a:cxn>
                    <a:cxn ang="0">
                      <a:pos x="1876" y="426"/>
                    </a:cxn>
                    <a:cxn ang="0">
                      <a:pos x="1887" y="497"/>
                    </a:cxn>
                    <a:cxn ang="0">
                      <a:pos x="1879" y="515"/>
                    </a:cxn>
                    <a:cxn ang="0">
                      <a:pos x="1870" y="531"/>
                    </a:cxn>
                    <a:cxn ang="0">
                      <a:pos x="1859" y="545"/>
                    </a:cxn>
                    <a:cxn ang="0">
                      <a:pos x="1798" y="551"/>
                    </a:cxn>
                    <a:cxn ang="0">
                      <a:pos x="1687" y="551"/>
                    </a:cxn>
                    <a:cxn ang="0">
                      <a:pos x="1576" y="551"/>
                    </a:cxn>
                    <a:cxn ang="0">
                      <a:pos x="1464" y="551"/>
                    </a:cxn>
                    <a:cxn ang="0">
                      <a:pos x="1354" y="551"/>
                    </a:cxn>
                    <a:cxn ang="0">
                      <a:pos x="1242" y="551"/>
                    </a:cxn>
                    <a:cxn ang="0">
                      <a:pos x="1132" y="551"/>
                    </a:cxn>
                    <a:cxn ang="0">
                      <a:pos x="1020" y="551"/>
                    </a:cxn>
                    <a:cxn ang="0">
                      <a:pos x="908" y="551"/>
                    </a:cxn>
                    <a:cxn ang="0">
                      <a:pos x="797" y="551"/>
                    </a:cxn>
                    <a:cxn ang="0">
                      <a:pos x="686" y="551"/>
                    </a:cxn>
                    <a:cxn ang="0">
                      <a:pos x="574" y="551"/>
                    </a:cxn>
                    <a:cxn ang="0">
                      <a:pos x="463" y="551"/>
                    </a:cxn>
                    <a:cxn ang="0">
                      <a:pos x="352" y="551"/>
                    </a:cxn>
                    <a:cxn ang="0">
                      <a:pos x="240" y="551"/>
                    </a:cxn>
                    <a:cxn ang="0">
                      <a:pos x="128" y="551"/>
                    </a:cxn>
                    <a:cxn ang="0">
                      <a:pos x="64" y="547"/>
                    </a:cxn>
                    <a:cxn ang="0">
                      <a:pos x="45" y="536"/>
                    </a:cxn>
                    <a:cxn ang="0">
                      <a:pos x="26" y="526"/>
                    </a:cxn>
                    <a:cxn ang="0">
                      <a:pos x="8" y="512"/>
                    </a:cxn>
                    <a:cxn ang="0">
                      <a:pos x="7" y="457"/>
                    </a:cxn>
                    <a:cxn ang="0">
                      <a:pos x="22" y="360"/>
                    </a:cxn>
                    <a:cxn ang="0">
                      <a:pos x="37" y="262"/>
                    </a:cxn>
                    <a:cxn ang="0">
                      <a:pos x="52" y="166"/>
                    </a:cxn>
                  </a:cxnLst>
                  <a:rect l="0" t="0" r="r" b="b"/>
                  <a:pathLst>
                    <a:path w="1891" h="551">
                      <a:moveTo>
                        <a:pt x="59" y="117"/>
                      </a:moveTo>
                      <a:lnTo>
                        <a:pt x="67" y="88"/>
                      </a:lnTo>
                      <a:lnTo>
                        <a:pt x="76" y="60"/>
                      </a:lnTo>
                      <a:lnTo>
                        <a:pt x="84" y="32"/>
                      </a:lnTo>
                      <a:lnTo>
                        <a:pt x="93" y="3"/>
                      </a:lnTo>
                      <a:lnTo>
                        <a:pt x="102" y="3"/>
                      </a:lnTo>
                      <a:lnTo>
                        <a:pt x="111" y="4"/>
                      </a:lnTo>
                      <a:lnTo>
                        <a:pt x="119" y="4"/>
                      </a:lnTo>
                      <a:lnTo>
                        <a:pt x="128" y="4"/>
                      </a:lnTo>
                      <a:lnTo>
                        <a:pt x="137" y="4"/>
                      </a:lnTo>
                      <a:lnTo>
                        <a:pt x="146" y="4"/>
                      </a:lnTo>
                      <a:lnTo>
                        <a:pt x="155" y="6"/>
                      </a:lnTo>
                      <a:lnTo>
                        <a:pt x="164" y="6"/>
                      </a:lnTo>
                      <a:lnTo>
                        <a:pt x="213" y="6"/>
                      </a:lnTo>
                      <a:lnTo>
                        <a:pt x="264" y="6"/>
                      </a:lnTo>
                      <a:lnTo>
                        <a:pt x="314" y="4"/>
                      </a:lnTo>
                      <a:lnTo>
                        <a:pt x="364" y="4"/>
                      </a:lnTo>
                      <a:lnTo>
                        <a:pt x="414" y="4"/>
                      </a:lnTo>
                      <a:lnTo>
                        <a:pt x="465" y="4"/>
                      </a:lnTo>
                      <a:lnTo>
                        <a:pt x="514" y="4"/>
                      </a:lnTo>
                      <a:lnTo>
                        <a:pt x="565" y="4"/>
                      </a:lnTo>
                      <a:lnTo>
                        <a:pt x="614" y="4"/>
                      </a:lnTo>
                      <a:lnTo>
                        <a:pt x="665" y="3"/>
                      </a:lnTo>
                      <a:lnTo>
                        <a:pt x="715" y="3"/>
                      </a:lnTo>
                      <a:lnTo>
                        <a:pt x="765" y="3"/>
                      </a:lnTo>
                      <a:lnTo>
                        <a:pt x="815" y="3"/>
                      </a:lnTo>
                      <a:lnTo>
                        <a:pt x="865" y="3"/>
                      </a:lnTo>
                      <a:lnTo>
                        <a:pt x="915" y="3"/>
                      </a:lnTo>
                      <a:lnTo>
                        <a:pt x="966" y="2"/>
                      </a:lnTo>
                      <a:lnTo>
                        <a:pt x="1015" y="2"/>
                      </a:lnTo>
                      <a:lnTo>
                        <a:pt x="1066" y="2"/>
                      </a:lnTo>
                      <a:lnTo>
                        <a:pt x="1115" y="2"/>
                      </a:lnTo>
                      <a:lnTo>
                        <a:pt x="1166" y="2"/>
                      </a:lnTo>
                      <a:lnTo>
                        <a:pt x="1216" y="2"/>
                      </a:lnTo>
                      <a:lnTo>
                        <a:pt x="1266" y="2"/>
                      </a:lnTo>
                      <a:lnTo>
                        <a:pt x="1316" y="1"/>
                      </a:lnTo>
                      <a:lnTo>
                        <a:pt x="1366" y="1"/>
                      </a:lnTo>
                      <a:lnTo>
                        <a:pt x="1416" y="1"/>
                      </a:lnTo>
                      <a:lnTo>
                        <a:pt x="1466" y="1"/>
                      </a:lnTo>
                      <a:lnTo>
                        <a:pt x="1516" y="1"/>
                      </a:lnTo>
                      <a:lnTo>
                        <a:pt x="1566" y="1"/>
                      </a:lnTo>
                      <a:lnTo>
                        <a:pt x="1616" y="1"/>
                      </a:lnTo>
                      <a:lnTo>
                        <a:pt x="1666" y="0"/>
                      </a:lnTo>
                      <a:lnTo>
                        <a:pt x="1717" y="0"/>
                      </a:lnTo>
                      <a:lnTo>
                        <a:pt x="1766" y="0"/>
                      </a:lnTo>
                      <a:lnTo>
                        <a:pt x="1782" y="61"/>
                      </a:lnTo>
                      <a:lnTo>
                        <a:pt x="1797" y="122"/>
                      </a:lnTo>
                      <a:lnTo>
                        <a:pt x="1813" y="183"/>
                      </a:lnTo>
                      <a:lnTo>
                        <a:pt x="1828" y="244"/>
                      </a:lnTo>
                      <a:lnTo>
                        <a:pt x="1845" y="305"/>
                      </a:lnTo>
                      <a:lnTo>
                        <a:pt x="1859" y="366"/>
                      </a:lnTo>
                      <a:lnTo>
                        <a:pt x="1876" y="426"/>
                      </a:lnTo>
                      <a:lnTo>
                        <a:pt x="1891" y="487"/>
                      </a:lnTo>
                      <a:lnTo>
                        <a:pt x="1887" y="497"/>
                      </a:lnTo>
                      <a:lnTo>
                        <a:pt x="1884" y="507"/>
                      </a:lnTo>
                      <a:lnTo>
                        <a:pt x="1879" y="515"/>
                      </a:lnTo>
                      <a:lnTo>
                        <a:pt x="1874" y="523"/>
                      </a:lnTo>
                      <a:lnTo>
                        <a:pt x="1870" y="531"/>
                      </a:lnTo>
                      <a:lnTo>
                        <a:pt x="1864" y="538"/>
                      </a:lnTo>
                      <a:lnTo>
                        <a:pt x="1859" y="545"/>
                      </a:lnTo>
                      <a:lnTo>
                        <a:pt x="1854" y="551"/>
                      </a:lnTo>
                      <a:lnTo>
                        <a:pt x="1798" y="551"/>
                      </a:lnTo>
                      <a:lnTo>
                        <a:pt x="1743" y="551"/>
                      </a:lnTo>
                      <a:lnTo>
                        <a:pt x="1687" y="551"/>
                      </a:lnTo>
                      <a:lnTo>
                        <a:pt x="1631" y="551"/>
                      </a:lnTo>
                      <a:lnTo>
                        <a:pt x="1576" y="551"/>
                      </a:lnTo>
                      <a:lnTo>
                        <a:pt x="1521" y="551"/>
                      </a:lnTo>
                      <a:lnTo>
                        <a:pt x="1464" y="551"/>
                      </a:lnTo>
                      <a:lnTo>
                        <a:pt x="1409" y="551"/>
                      </a:lnTo>
                      <a:lnTo>
                        <a:pt x="1354" y="551"/>
                      </a:lnTo>
                      <a:lnTo>
                        <a:pt x="1299" y="551"/>
                      </a:lnTo>
                      <a:lnTo>
                        <a:pt x="1242" y="551"/>
                      </a:lnTo>
                      <a:lnTo>
                        <a:pt x="1187" y="551"/>
                      </a:lnTo>
                      <a:lnTo>
                        <a:pt x="1132" y="551"/>
                      </a:lnTo>
                      <a:lnTo>
                        <a:pt x="1075" y="551"/>
                      </a:lnTo>
                      <a:lnTo>
                        <a:pt x="1020" y="551"/>
                      </a:lnTo>
                      <a:lnTo>
                        <a:pt x="964" y="551"/>
                      </a:lnTo>
                      <a:lnTo>
                        <a:pt x="908" y="551"/>
                      </a:lnTo>
                      <a:lnTo>
                        <a:pt x="853" y="551"/>
                      </a:lnTo>
                      <a:lnTo>
                        <a:pt x="797" y="551"/>
                      </a:lnTo>
                      <a:lnTo>
                        <a:pt x="741" y="551"/>
                      </a:lnTo>
                      <a:lnTo>
                        <a:pt x="686" y="551"/>
                      </a:lnTo>
                      <a:lnTo>
                        <a:pt x="630" y="551"/>
                      </a:lnTo>
                      <a:lnTo>
                        <a:pt x="574" y="551"/>
                      </a:lnTo>
                      <a:lnTo>
                        <a:pt x="519" y="551"/>
                      </a:lnTo>
                      <a:lnTo>
                        <a:pt x="463" y="551"/>
                      </a:lnTo>
                      <a:lnTo>
                        <a:pt x="407" y="551"/>
                      </a:lnTo>
                      <a:lnTo>
                        <a:pt x="352" y="551"/>
                      </a:lnTo>
                      <a:lnTo>
                        <a:pt x="295" y="551"/>
                      </a:lnTo>
                      <a:lnTo>
                        <a:pt x="240" y="551"/>
                      </a:lnTo>
                      <a:lnTo>
                        <a:pt x="185" y="551"/>
                      </a:lnTo>
                      <a:lnTo>
                        <a:pt x="128" y="551"/>
                      </a:lnTo>
                      <a:lnTo>
                        <a:pt x="73" y="551"/>
                      </a:lnTo>
                      <a:lnTo>
                        <a:pt x="64" y="547"/>
                      </a:lnTo>
                      <a:lnTo>
                        <a:pt x="55" y="542"/>
                      </a:lnTo>
                      <a:lnTo>
                        <a:pt x="45" y="536"/>
                      </a:lnTo>
                      <a:lnTo>
                        <a:pt x="35" y="532"/>
                      </a:lnTo>
                      <a:lnTo>
                        <a:pt x="26" y="526"/>
                      </a:lnTo>
                      <a:lnTo>
                        <a:pt x="16" y="519"/>
                      </a:lnTo>
                      <a:lnTo>
                        <a:pt x="8" y="512"/>
                      </a:lnTo>
                      <a:lnTo>
                        <a:pt x="0" y="505"/>
                      </a:lnTo>
                      <a:lnTo>
                        <a:pt x="7" y="457"/>
                      </a:lnTo>
                      <a:lnTo>
                        <a:pt x="15" y="409"/>
                      </a:lnTo>
                      <a:lnTo>
                        <a:pt x="22" y="360"/>
                      </a:lnTo>
                      <a:lnTo>
                        <a:pt x="30" y="311"/>
                      </a:lnTo>
                      <a:lnTo>
                        <a:pt x="37" y="262"/>
                      </a:lnTo>
                      <a:lnTo>
                        <a:pt x="44" y="214"/>
                      </a:lnTo>
                      <a:lnTo>
                        <a:pt x="52" y="166"/>
                      </a:lnTo>
                      <a:lnTo>
                        <a:pt x="59" y="117"/>
                      </a:lnTo>
                      <a:close/>
                    </a:path>
                  </a:pathLst>
                </a:custGeom>
                <a:solidFill>
                  <a:srgbClr val="42444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5" name="Freeform 1041"/>
                <p:cNvSpPr>
                  <a:spLocks/>
                </p:cNvSpPr>
                <p:nvPr/>
              </p:nvSpPr>
              <p:spPr bwMode="auto">
                <a:xfrm>
                  <a:off x="696" y="2955"/>
                  <a:ext cx="945" cy="251"/>
                </a:xfrm>
                <a:custGeom>
                  <a:avLst/>
                  <a:gdLst/>
                  <a:ahLst/>
                  <a:cxnLst>
                    <a:cxn ang="0">
                      <a:pos x="63" y="90"/>
                    </a:cxn>
                    <a:cxn ang="0">
                      <a:pos x="72" y="65"/>
                    </a:cxn>
                    <a:cxn ang="0">
                      <a:pos x="82" y="41"/>
                    </a:cxn>
                    <a:cxn ang="0">
                      <a:pos x="91" y="15"/>
                    </a:cxn>
                    <a:cxn ang="0">
                      <a:pos x="104" y="3"/>
                    </a:cxn>
                    <a:cxn ang="0">
                      <a:pos x="121" y="4"/>
                    </a:cxn>
                    <a:cxn ang="0">
                      <a:pos x="139" y="5"/>
                    </a:cxn>
                    <a:cxn ang="0">
                      <a:pos x="156" y="5"/>
                    </a:cxn>
                    <a:cxn ang="0">
                      <a:pos x="215" y="5"/>
                    </a:cxn>
                    <a:cxn ang="0">
                      <a:pos x="315" y="5"/>
                    </a:cxn>
                    <a:cxn ang="0">
                      <a:pos x="416" y="4"/>
                    </a:cxn>
                    <a:cxn ang="0">
                      <a:pos x="516" y="4"/>
                    </a:cxn>
                    <a:cxn ang="0">
                      <a:pos x="618" y="4"/>
                    </a:cxn>
                    <a:cxn ang="0">
                      <a:pos x="719" y="4"/>
                    </a:cxn>
                    <a:cxn ang="0">
                      <a:pos x="819" y="3"/>
                    </a:cxn>
                    <a:cxn ang="0">
                      <a:pos x="921" y="3"/>
                    </a:cxn>
                    <a:cxn ang="0">
                      <a:pos x="1021" y="3"/>
                    </a:cxn>
                    <a:cxn ang="0">
                      <a:pos x="1121" y="3"/>
                    </a:cxn>
                    <a:cxn ang="0">
                      <a:pos x="1223" y="1"/>
                    </a:cxn>
                    <a:cxn ang="0">
                      <a:pos x="1323" y="1"/>
                    </a:cxn>
                    <a:cxn ang="0">
                      <a:pos x="1424" y="1"/>
                    </a:cxn>
                    <a:cxn ang="0">
                      <a:pos x="1524" y="1"/>
                    </a:cxn>
                    <a:cxn ang="0">
                      <a:pos x="1625" y="0"/>
                    </a:cxn>
                    <a:cxn ang="0">
                      <a:pos x="1725" y="0"/>
                    </a:cxn>
                    <a:cxn ang="0">
                      <a:pos x="1790" y="56"/>
                    </a:cxn>
                    <a:cxn ang="0">
                      <a:pos x="1819" y="165"/>
                    </a:cxn>
                    <a:cxn ang="0">
                      <a:pos x="1848" y="274"/>
                    </a:cxn>
                    <a:cxn ang="0">
                      <a:pos x="1877" y="384"/>
                    </a:cxn>
                    <a:cxn ang="0">
                      <a:pos x="1888" y="448"/>
                    </a:cxn>
                    <a:cxn ang="0">
                      <a:pos x="1880" y="467"/>
                    </a:cxn>
                    <a:cxn ang="0">
                      <a:pos x="1870" y="483"/>
                    </a:cxn>
                    <a:cxn ang="0">
                      <a:pos x="1859" y="496"/>
                    </a:cxn>
                    <a:cxn ang="0">
                      <a:pos x="1798" y="502"/>
                    </a:cxn>
                    <a:cxn ang="0">
                      <a:pos x="1687" y="502"/>
                    </a:cxn>
                    <a:cxn ang="0">
                      <a:pos x="1576" y="502"/>
                    </a:cxn>
                    <a:cxn ang="0">
                      <a:pos x="1464" y="502"/>
                    </a:cxn>
                    <a:cxn ang="0">
                      <a:pos x="1354" y="502"/>
                    </a:cxn>
                    <a:cxn ang="0">
                      <a:pos x="1242" y="502"/>
                    </a:cxn>
                    <a:cxn ang="0">
                      <a:pos x="1132" y="502"/>
                    </a:cxn>
                    <a:cxn ang="0">
                      <a:pos x="1020" y="502"/>
                    </a:cxn>
                    <a:cxn ang="0">
                      <a:pos x="908" y="502"/>
                    </a:cxn>
                    <a:cxn ang="0">
                      <a:pos x="797" y="502"/>
                    </a:cxn>
                    <a:cxn ang="0">
                      <a:pos x="686" y="502"/>
                    </a:cxn>
                    <a:cxn ang="0">
                      <a:pos x="574" y="502"/>
                    </a:cxn>
                    <a:cxn ang="0">
                      <a:pos x="463" y="502"/>
                    </a:cxn>
                    <a:cxn ang="0">
                      <a:pos x="352" y="502"/>
                    </a:cxn>
                    <a:cxn ang="0">
                      <a:pos x="240" y="502"/>
                    </a:cxn>
                    <a:cxn ang="0">
                      <a:pos x="128" y="502"/>
                    </a:cxn>
                    <a:cxn ang="0">
                      <a:pos x="64" y="498"/>
                    </a:cxn>
                    <a:cxn ang="0">
                      <a:pos x="44" y="489"/>
                    </a:cxn>
                    <a:cxn ang="0">
                      <a:pos x="25" y="478"/>
                    </a:cxn>
                    <a:cxn ang="0">
                      <a:pos x="7" y="464"/>
                    </a:cxn>
                    <a:cxn ang="0">
                      <a:pos x="7" y="411"/>
                    </a:cxn>
                    <a:cxn ang="0">
                      <a:pos x="22" y="324"/>
                    </a:cxn>
                    <a:cxn ang="0">
                      <a:pos x="36" y="235"/>
                    </a:cxn>
                    <a:cxn ang="0">
                      <a:pos x="51" y="148"/>
                    </a:cxn>
                  </a:cxnLst>
                  <a:rect l="0" t="0" r="r" b="b"/>
                  <a:pathLst>
                    <a:path w="1891" h="502">
                      <a:moveTo>
                        <a:pt x="58" y="103"/>
                      </a:moveTo>
                      <a:lnTo>
                        <a:pt x="63" y="90"/>
                      </a:lnTo>
                      <a:lnTo>
                        <a:pt x="67" y="77"/>
                      </a:lnTo>
                      <a:lnTo>
                        <a:pt x="72" y="65"/>
                      </a:lnTo>
                      <a:lnTo>
                        <a:pt x="78" y="52"/>
                      </a:lnTo>
                      <a:lnTo>
                        <a:pt x="82" y="41"/>
                      </a:lnTo>
                      <a:lnTo>
                        <a:pt x="87" y="28"/>
                      </a:lnTo>
                      <a:lnTo>
                        <a:pt x="91" y="15"/>
                      </a:lnTo>
                      <a:lnTo>
                        <a:pt x="96" y="3"/>
                      </a:lnTo>
                      <a:lnTo>
                        <a:pt x="104" y="3"/>
                      </a:lnTo>
                      <a:lnTo>
                        <a:pt x="113" y="4"/>
                      </a:lnTo>
                      <a:lnTo>
                        <a:pt x="121" y="4"/>
                      </a:lnTo>
                      <a:lnTo>
                        <a:pt x="131" y="4"/>
                      </a:lnTo>
                      <a:lnTo>
                        <a:pt x="139" y="5"/>
                      </a:lnTo>
                      <a:lnTo>
                        <a:pt x="147" y="5"/>
                      </a:lnTo>
                      <a:lnTo>
                        <a:pt x="156" y="5"/>
                      </a:lnTo>
                      <a:lnTo>
                        <a:pt x="164" y="5"/>
                      </a:lnTo>
                      <a:lnTo>
                        <a:pt x="215" y="5"/>
                      </a:lnTo>
                      <a:lnTo>
                        <a:pt x="265" y="5"/>
                      </a:lnTo>
                      <a:lnTo>
                        <a:pt x="315" y="5"/>
                      </a:lnTo>
                      <a:lnTo>
                        <a:pt x="366" y="5"/>
                      </a:lnTo>
                      <a:lnTo>
                        <a:pt x="416" y="4"/>
                      </a:lnTo>
                      <a:lnTo>
                        <a:pt x="467" y="4"/>
                      </a:lnTo>
                      <a:lnTo>
                        <a:pt x="516" y="4"/>
                      </a:lnTo>
                      <a:lnTo>
                        <a:pt x="567" y="4"/>
                      </a:lnTo>
                      <a:lnTo>
                        <a:pt x="618" y="4"/>
                      </a:lnTo>
                      <a:lnTo>
                        <a:pt x="668" y="4"/>
                      </a:lnTo>
                      <a:lnTo>
                        <a:pt x="719" y="4"/>
                      </a:lnTo>
                      <a:lnTo>
                        <a:pt x="769" y="4"/>
                      </a:lnTo>
                      <a:lnTo>
                        <a:pt x="819" y="3"/>
                      </a:lnTo>
                      <a:lnTo>
                        <a:pt x="870" y="3"/>
                      </a:lnTo>
                      <a:lnTo>
                        <a:pt x="921" y="3"/>
                      </a:lnTo>
                      <a:lnTo>
                        <a:pt x="970" y="3"/>
                      </a:lnTo>
                      <a:lnTo>
                        <a:pt x="1021" y="3"/>
                      </a:lnTo>
                      <a:lnTo>
                        <a:pt x="1072" y="3"/>
                      </a:lnTo>
                      <a:lnTo>
                        <a:pt x="1121" y="3"/>
                      </a:lnTo>
                      <a:lnTo>
                        <a:pt x="1172" y="1"/>
                      </a:lnTo>
                      <a:lnTo>
                        <a:pt x="1223" y="1"/>
                      </a:lnTo>
                      <a:lnTo>
                        <a:pt x="1273" y="1"/>
                      </a:lnTo>
                      <a:lnTo>
                        <a:pt x="1323" y="1"/>
                      </a:lnTo>
                      <a:lnTo>
                        <a:pt x="1373" y="1"/>
                      </a:lnTo>
                      <a:lnTo>
                        <a:pt x="1424" y="1"/>
                      </a:lnTo>
                      <a:lnTo>
                        <a:pt x="1474" y="1"/>
                      </a:lnTo>
                      <a:lnTo>
                        <a:pt x="1524" y="1"/>
                      </a:lnTo>
                      <a:lnTo>
                        <a:pt x="1575" y="0"/>
                      </a:lnTo>
                      <a:lnTo>
                        <a:pt x="1625" y="0"/>
                      </a:lnTo>
                      <a:lnTo>
                        <a:pt x="1675" y="0"/>
                      </a:lnTo>
                      <a:lnTo>
                        <a:pt x="1725" y="0"/>
                      </a:lnTo>
                      <a:lnTo>
                        <a:pt x="1775" y="0"/>
                      </a:lnTo>
                      <a:lnTo>
                        <a:pt x="1790" y="56"/>
                      </a:lnTo>
                      <a:lnTo>
                        <a:pt x="1804" y="110"/>
                      </a:lnTo>
                      <a:lnTo>
                        <a:pt x="1819" y="165"/>
                      </a:lnTo>
                      <a:lnTo>
                        <a:pt x="1833" y="219"/>
                      </a:lnTo>
                      <a:lnTo>
                        <a:pt x="1848" y="274"/>
                      </a:lnTo>
                      <a:lnTo>
                        <a:pt x="1862" y="329"/>
                      </a:lnTo>
                      <a:lnTo>
                        <a:pt x="1877" y="384"/>
                      </a:lnTo>
                      <a:lnTo>
                        <a:pt x="1891" y="438"/>
                      </a:lnTo>
                      <a:lnTo>
                        <a:pt x="1888" y="448"/>
                      </a:lnTo>
                      <a:lnTo>
                        <a:pt x="1885" y="459"/>
                      </a:lnTo>
                      <a:lnTo>
                        <a:pt x="1880" y="467"/>
                      </a:lnTo>
                      <a:lnTo>
                        <a:pt x="1876" y="475"/>
                      </a:lnTo>
                      <a:lnTo>
                        <a:pt x="1870" y="483"/>
                      </a:lnTo>
                      <a:lnTo>
                        <a:pt x="1865" y="490"/>
                      </a:lnTo>
                      <a:lnTo>
                        <a:pt x="1859" y="496"/>
                      </a:lnTo>
                      <a:lnTo>
                        <a:pt x="1854" y="502"/>
                      </a:lnTo>
                      <a:lnTo>
                        <a:pt x="1798" y="502"/>
                      </a:lnTo>
                      <a:lnTo>
                        <a:pt x="1743" y="502"/>
                      </a:lnTo>
                      <a:lnTo>
                        <a:pt x="1687" y="502"/>
                      </a:lnTo>
                      <a:lnTo>
                        <a:pt x="1631" y="502"/>
                      </a:lnTo>
                      <a:lnTo>
                        <a:pt x="1576" y="502"/>
                      </a:lnTo>
                      <a:lnTo>
                        <a:pt x="1521" y="502"/>
                      </a:lnTo>
                      <a:lnTo>
                        <a:pt x="1464" y="502"/>
                      </a:lnTo>
                      <a:lnTo>
                        <a:pt x="1409" y="502"/>
                      </a:lnTo>
                      <a:lnTo>
                        <a:pt x="1354" y="502"/>
                      </a:lnTo>
                      <a:lnTo>
                        <a:pt x="1299" y="502"/>
                      </a:lnTo>
                      <a:lnTo>
                        <a:pt x="1242" y="502"/>
                      </a:lnTo>
                      <a:lnTo>
                        <a:pt x="1187" y="502"/>
                      </a:lnTo>
                      <a:lnTo>
                        <a:pt x="1132" y="502"/>
                      </a:lnTo>
                      <a:lnTo>
                        <a:pt x="1075" y="502"/>
                      </a:lnTo>
                      <a:lnTo>
                        <a:pt x="1020" y="502"/>
                      </a:lnTo>
                      <a:lnTo>
                        <a:pt x="964" y="502"/>
                      </a:lnTo>
                      <a:lnTo>
                        <a:pt x="908" y="502"/>
                      </a:lnTo>
                      <a:lnTo>
                        <a:pt x="853" y="502"/>
                      </a:lnTo>
                      <a:lnTo>
                        <a:pt x="797" y="502"/>
                      </a:lnTo>
                      <a:lnTo>
                        <a:pt x="741" y="502"/>
                      </a:lnTo>
                      <a:lnTo>
                        <a:pt x="686" y="502"/>
                      </a:lnTo>
                      <a:lnTo>
                        <a:pt x="630" y="502"/>
                      </a:lnTo>
                      <a:lnTo>
                        <a:pt x="574" y="502"/>
                      </a:lnTo>
                      <a:lnTo>
                        <a:pt x="519" y="502"/>
                      </a:lnTo>
                      <a:lnTo>
                        <a:pt x="463" y="502"/>
                      </a:lnTo>
                      <a:lnTo>
                        <a:pt x="407" y="502"/>
                      </a:lnTo>
                      <a:lnTo>
                        <a:pt x="352" y="502"/>
                      </a:lnTo>
                      <a:lnTo>
                        <a:pt x="295" y="502"/>
                      </a:lnTo>
                      <a:lnTo>
                        <a:pt x="240" y="502"/>
                      </a:lnTo>
                      <a:lnTo>
                        <a:pt x="185" y="502"/>
                      </a:lnTo>
                      <a:lnTo>
                        <a:pt x="128" y="502"/>
                      </a:lnTo>
                      <a:lnTo>
                        <a:pt x="73" y="502"/>
                      </a:lnTo>
                      <a:lnTo>
                        <a:pt x="64" y="498"/>
                      </a:lnTo>
                      <a:lnTo>
                        <a:pt x="55" y="493"/>
                      </a:lnTo>
                      <a:lnTo>
                        <a:pt x="44" y="489"/>
                      </a:lnTo>
                      <a:lnTo>
                        <a:pt x="35" y="483"/>
                      </a:lnTo>
                      <a:lnTo>
                        <a:pt x="25" y="478"/>
                      </a:lnTo>
                      <a:lnTo>
                        <a:pt x="16" y="471"/>
                      </a:lnTo>
                      <a:lnTo>
                        <a:pt x="7" y="464"/>
                      </a:lnTo>
                      <a:lnTo>
                        <a:pt x="0" y="456"/>
                      </a:lnTo>
                      <a:lnTo>
                        <a:pt x="7" y="411"/>
                      </a:lnTo>
                      <a:lnTo>
                        <a:pt x="15" y="368"/>
                      </a:lnTo>
                      <a:lnTo>
                        <a:pt x="22" y="324"/>
                      </a:lnTo>
                      <a:lnTo>
                        <a:pt x="29" y="279"/>
                      </a:lnTo>
                      <a:lnTo>
                        <a:pt x="36" y="235"/>
                      </a:lnTo>
                      <a:lnTo>
                        <a:pt x="43" y="191"/>
                      </a:lnTo>
                      <a:lnTo>
                        <a:pt x="51" y="148"/>
                      </a:lnTo>
                      <a:lnTo>
                        <a:pt x="58" y="103"/>
                      </a:lnTo>
                      <a:close/>
                    </a:path>
                  </a:pathLst>
                </a:custGeom>
                <a:solidFill>
                  <a:srgbClr val="44474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6" name="Freeform 1042"/>
                <p:cNvSpPr>
                  <a:spLocks/>
                </p:cNvSpPr>
                <p:nvPr/>
              </p:nvSpPr>
              <p:spPr bwMode="auto">
                <a:xfrm>
                  <a:off x="696" y="2979"/>
                  <a:ext cx="945" cy="227"/>
                </a:xfrm>
                <a:custGeom>
                  <a:avLst/>
                  <a:gdLst/>
                  <a:ahLst/>
                  <a:cxnLst>
                    <a:cxn ang="0">
                      <a:pos x="61" y="78"/>
                    </a:cxn>
                    <a:cxn ang="0">
                      <a:pos x="72" y="56"/>
                    </a:cxn>
                    <a:cxn ang="0">
                      <a:pos x="83" y="34"/>
                    </a:cxn>
                    <a:cxn ang="0">
                      <a:pos x="94" y="12"/>
                    </a:cxn>
                    <a:cxn ang="0">
                      <a:pos x="107" y="2"/>
                    </a:cxn>
                    <a:cxn ang="0">
                      <a:pos x="124" y="3"/>
                    </a:cxn>
                    <a:cxn ang="0">
                      <a:pos x="140" y="4"/>
                    </a:cxn>
                    <a:cxn ang="0">
                      <a:pos x="156" y="5"/>
                    </a:cxn>
                    <a:cxn ang="0">
                      <a:pos x="215" y="5"/>
                    </a:cxn>
                    <a:cxn ang="0">
                      <a:pos x="316" y="4"/>
                    </a:cxn>
                    <a:cxn ang="0">
                      <a:pos x="417" y="4"/>
                    </a:cxn>
                    <a:cxn ang="0">
                      <a:pos x="519" y="4"/>
                    </a:cxn>
                    <a:cxn ang="0">
                      <a:pos x="621" y="3"/>
                    </a:cxn>
                    <a:cxn ang="0">
                      <a:pos x="723" y="3"/>
                    </a:cxn>
                    <a:cxn ang="0">
                      <a:pos x="824" y="3"/>
                    </a:cxn>
                    <a:cxn ang="0">
                      <a:pos x="925" y="2"/>
                    </a:cxn>
                    <a:cxn ang="0">
                      <a:pos x="1027" y="2"/>
                    </a:cxn>
                    <a:cxn ang="0">
                      <a:pos x="1128" y="2"/>
                    </a:cxn>
                    <a:cxn ang="0">
                      <a:pos x="1229" y="1"/>
                    </a:cxn>
                    <a:cxn ang="0">
                      <a:pos x="1331" y="1"/>
                    </a:cxn>
                    <a:cxn ang="0">
                      <a:pos x="1432" y="1"/>
                    </a:cxn>
                    <a:cxn ang="0">
                      <a:pos x="1532" y="1"/>
                    </a:cxn>
                    <a:cxn ang="0">
                      <a:pos x="1634" y="0"/>
                    </a:cxn>
                    <a:cxn ang="0">
                      <a:pos x="1735" y="0"/>
                    </a:cxn>
                    <a:cxn ang="0">
                      <a:pos x="1798" y="48"/>
                    </a:cxn>
                    <a:cxn ang="0">
                      <a:pos x="1825" y="146"/>
                    </a:cxn>
                    <a:cxn ang="0">
                      <a:pos x="1851" y="244"/>
                    </a:cxn>
                    <a:cxn ang="0">
                      <a:pos x="1878" y="341"/>
                    </a:cxn>
                    <a:cxn ang="0">
                      <a:pos x="1888" y="400"/>
                    </a:cxn>
                    <a:cxn ang="0">
                      <a:pos x="1881" y="419"/>
                    </a:cxn>
                    <a:cxn ang="0">
                      <a:pos x="1871" y="435"/>
                    </a:cxn>
                    <a:cxn ang="0">
                      <a:pos x="1859" y="448"/>
                    </a:cxn>
                    <a:cxn ang="0">
                      <a:pos x="1798" y="453"/>
                    </a:cxn>
                    <a:cxn ang="0">
                      <a:pos x="1687" y="453"/>
                    </a:cxn>
                    <a:cxn ang="0">
                      <a:pos x="1576" y="453"/>
                    </a:cxn>
                    <a:cxn ang="0">
                      <a:pos x="1464" y="453"/>
                    </a:cxn>
                    <a:cxn ang="0">
                      <a:pos x="1354" y="453"/>
                    </a:cxn>
                    <a:cxn ang="0">
                      <a:pos x="1242" y="453"/>
                    </a:cxn>
                    <a:cxn ang="0">
                      <a:pos x="1132" y="453"/>
                    </a:cxn>
                    <a:cxn ang="0">
                      <a:pos x="1020" y="453"/>
                    </a:cxn>
                    <a:cxn ang="0">
                      <a:pos x="908" y="453"/>
                    </a:cxn>
                    <a:cxn ang="0">
                      <a:pos x="797" y="453"/>
                    </a:cxn>
                    <a:cxn ang="0">
                      <a:pos x="686" y="453"/>
                    </a:cxn>
                    <a:cxn ang="0">
                      <a:pos x="574" y="453"/>
                    </a:cxn>
                    <a:cxn ang="0">
                      <a:pos x="463" y="453"/>
                    </a:cxn>
                    <a:cxn ang="0">
                      <a:pos x="352" y="453"/>
                    </a:cxn>
                    <a:cxn ang="0">
                      <a:pos x="240" y="453"/>
                    </a:cxn>
                    <a:cxn ang="0">
                      <a:pos x="128" y="453"/>
                    </a:cxn>
                    <a:cxn ang="0">
                      <a:pos x="64" y="449"/>
                    </a:cxn>
                    <a:cxn ang="0">
                      <a:pos x="44" y="441"/>
                    </a:cxn>
                    <a:cxn ang="0">
                      <a:pos x="25" y="430"/>
                    </a:cxn>
                    <a:cxn ang="0">
                      <a:pos x="7" y="417"/>
                    </a:cxn>
                    <a:cxn ang="0">
                      <a:pos x="7" y="367"/>
                    </a:cxn>
                    <a:cxn ang="0">
                      <a:pos x="21" y="288"/>
                    </a:cxn>
                    <a:cxn ang="0">
                      <a:pos x="35" y="208"/>
                    </a:cxn>
                    <a:cxn ang="0">
                      <a:pos x="49" y="129"/>
                    </a:cxn>
                  </a:cxnLst>
                  <a:rect l="0" t="0" r="r" b="b"/>
                  <a:pathLst>
                    <a:path w="1891" h="453">
                      <a:moveTo>
                        <a:pt x="56" y="88"/>
                      </a:moveTo>
                      <a:lnTo>
                        <a:pt x="61" y="78"/>
                      </a:lnTo>
                      <a:lnTo>
                        <a:pt x="67" y="66"/>
                      </a:lnTo>
                      <a:lnTo>
                        <a:pt x="72" y="56"/>
                      </a:lnTo>
                      <a:lnTo>
                        <a:pt x="78" y="45"/>
                      </a:lnTo>
                      <a:lnTo>
                        <a:pt x="83" y="34"/>
                      </a:lnTo>
                      <a:lnTo>
                        <a:pt x="88" y="24"/>
                      </a:lnTo>
                      <a:lnTo>
                        <a:pt x="94" y="12"/>
                      </a:lnTo>
                      <a:lnTo>
                        <a:pt x="99" y="2"/>
                      </a:lnTo>
                      <a:lnTo>
                        <a:pt x="107" y="2"/>
                      </a:lnTo>
                      <a:lnTo>
                        <a:pt x="116" y="3"/>
                      </a:lnTo>
                      <a:lnTo>
                        <a:pt x="124" y="3"/>
                      </a:lnTo>
                      <a:lnTo>
                        <a:pt x="132" y="3"/>
                      </a:lnTo>
                      <a:lnTo>
                        <a:pt x="140" y="4"/>
                      </a:lnTo>
                      <a:lnTo>
                        <a:pt x="148" y="4"/>
                      </a:lnTo>
                      <a:lnTo>
                        <a:pt x="156" y="5"/>
                      </a:lnTo>
                      <a:lnTo>
                        <a:pt x="164" y="5"/>
                      </a:lnTo>
                      <a:lnTo>
                        <a:pt x="215" y="5"/>
                      </a:lnTo>
                      <a:lnTo>
                        <a:pt x="265" y="5"/>
                      </a:lnTo>
                      <a:lnTo>
                        <a:pt x="316" y="4"/>
                      </a:lnTo>
                      <a:lnTo>
                        <a:pt x="367" y="4"/>
                      </a:lnTo>
                      <a:lnTo>
                        <a:pt x="417" y="4"/>
                      </a:lnTo>
                      <a:lnTo>
                        <a:pt x="468" y="4"/>
                      </a:lnTo>
                      <a:lnTo>
                        <a:pt x="519" y="4"/>
                      </a:lnTo>
                      <a:lnTo>
                        <a:pt x="569" y="4"/>
                      </a:lnTo>
                      <a:lnTo>
                        <a:pt x="621" y="3"/>
                      </a:lnTo>
                      <a:lnTo>
                        <a:pt x="672" y="3"/>
                      </a:lnTo>
                      <a:lnTo>
                        <a:pt x="723" y="3"/>
                      </a:lnTo>
                      <a:lnTo>
                        <a:pt x="773" y="3"/>
                      </a:lnTo>
                      <a:lnTo>
                        <a:pt x="824" y="3"/>
                      </a:lnTo>
                      <a:lnTo>
                        <a:pt x="875" y="2"/>
                      </a:lnTo>
                      <a:lnTo>
                        <a:pt x="925" y="2"/>
                      </a:lnTo>
                      <a:lnTo>
                        <a:pt x="976" y="2"/>
                      </a:lnTo>
                      <a:lnTo>
                        <a:pt x="1027" y="2"/>
                      </a:lnTo>
                      <a:lnTo>
                        <a:pt x="1077" y="2"/>
                      </a:lnTo>
                      <a:lnTo>
                        <a:pt x="1128" y="2"/>
                      </a:lnTo>
                      <a:lnTo>
                        <a:pt x="1179" y="1"/>
                      </a:lnTo>
                      <a:lnTo>
                        <a:pt x="1229" y="1"/>
                      </a:lnTo>
                      <a:lnTo>
                        <a:pt x="1280" y="1"/>
                      </a:lnTo>
                      <a:lnTo>
                        <a:pt x="1331" y="1"/>
                      </a:lnTo>
                      <a:lnTo>
                        <a:pt x="1381" y="1"/>
                      </a:lnTo>
                      <a:lnTo>
                        <a:pt x="1432" y="1"/>
                      </a:lnTo>
                      <a:lnTo>
                        <a:pt x="1483" y="1"/>
                      </a:lnTo>
                      <a:lnTo>
                        <a:pt x="1532" y="1"/>
                      </a:lnTo>
                      <a:lnTo>
                        <a:pt x="1583" y="0"/>
                      </a:lnTo>
                      <a:lnTo>
                        <a:pt x="1634" y="0"/>
                      </a:lnTo>
                      <a:lnTo>
                        <a:pt x="1684" y="0"/>
                      </a:lnTo>
                      <a:lnTo>
                        <a:pt x="1735" y="0"/>
                      </a:lnTo>
                      <a:lnTo>
                        <a:pt x="1786" y="0"/>
                      </a:lnTo>
                      <a:lnTo>
                        <a:pt x="1798" y="48"/>
                      </a:lnTo>
                      <a:lnTo>
                        <a:pt x="1812" y="98"/>
                      </a:lnTo>
                      <a:lnTo>
                        <a:pt x="1825" y="146"/>
                      </a:lnTo>
                      <a:lnTo>
                        <a:pt x="1839" y="194"/>
                      </a:lnTo>
                      <a:lnTo>
                        <a:pt x="1851" y="244"/>
                      </a:lnTo>
                      <a:lnTo>
                        <a:pt x="1864" y="292"/>
                      </a:lnTo>
                      <a:lnTo>
                        <a:pt x="1878" y="341"/>
                      </a:lnTo>
                      <a:lnTo>
                        <a:pt x="1891" y="389"/>
                      </a:lnTo>
                      <a:lnTo>
                        <a:pt x="1888" y="400"/>
                      </a:lnTo>
                      <a:lnTo>
                        <a:pt x="1885" y="411"/>
                      </a:lnTo>
                      <a:lnTo>
                        <a:pt x="1881" y="419"/>
                      </a:lnTo>
                      <a:lnTo>
                        <a:pt x="1876" y="427"/>
                      </a:lnTo>
                      <a:lnTo>
                        <a:pt x="1871" y="435"/>
                      </a:lnTo>
                      <a:lnTo>
                        <a:pt x="1865" y="441"/>
                      </a:lnTo>
                      <a:lnTo>
                        <a:pt x="1859" y="448"/>
                      </a:lnTo>
                      <a:lnTo>
                        <a:pt x="1854" y="453"/>
                      </a:lnTo>
                      <a:lnTo>
                        <a:pt x="1798" y="453"/>
                      </a:lnTo>
                      <a:lnTo>
                        <a:pt x="1743" y="453"/>
                      </a:lnTo>
                      <a:lnTo>
                        <a:pt x="1687" y="453"/>
                      </a:lnTo>
                      <a:lnTo>
                        <a:pt x="1631" y="453"/>
                      </a:lnTo>
                      <a:lnTo>
                        <a:pt x="1576" y="453"/>
                      </a:lnTo>
                      <a:lnTo>
                        <a:pt x="1521" y="453"/>
                      </a:lnTo>
                      <a:lnTo>
                        <a:pt x="1464" y="453"/>
                      </a:lnTo>
                      <a:lnTo>
                        <a:pt x="1409" y="453"/>
                      </a:lnTo>
                      <a:lnTo>
                        <a:pt x="1354" y="453"/>
                      </a:lnTo>
                      <a:lnTo>
                        <a:pt x="1299" y="453"/>
                      </a:lnTo>
                      <a:lnTo>
                        <a:pt x="1242" y="453"/>
                      </a:lnTo>
                      <a:lnTo>
                        <a:pt x="1187" y="453"/>
                      </a:lnTo>
                      <a:lnTo>
                        <a:pt x="1132" y="453"/>
                      </a:lnTo>
                      <a:lnTo>
                        <a:pt x="1075" y="453"/>
                      </a:lnTo>
                      <a:lnTo>
                        <a:pt x="1020" y="453"/>
                      </a:lnTo>
                      <a:lnTo>
                        <a:pt x="964" y="453"/>
                      </a:lnTo>
                      <a:lnTo>
                        <a:pt x="908" y="453"/>
                      </a:lnTo>
                      <a:lnTo>
                        <a:pt x="853" y="453"/>
                      </a:lnTo>
                      <a:lnTo>
                        <a:pt x="797" y="453"/>
                      </a:lnTo>
                      <a:lnTo>
                        <a:pt x="741" y="453"/>
                      </a:lnTo>
                      <a:lnTo>
                        <a:pt x="686" y="453"/>
                      </a:lnTo>
                      <a:lnTo>
                        <a:pt x="630" y="453"/>
                      </a:lnTo>
                      <a:lnTo>
                        <a:pt x="574" y="453"/>
                      </a:lnTo>
                      <a:lnTo>
                        <a:pt x="519" y="453"/>
                      </a:lnTo>
                      <a:lnTo>
                        <a:pt x="463" y="453"/>
                      </a:lnTo>
                      <a:lnTo>
                        <a:pt x="407" y="453"/>
                      </a:lnTo>
                      <a:lnTo>
                        <a:pt x="352" y="453"/>
                      </a:lnTo>
                      <a:lnTo>
                        <a:pt x="295" y="453"/>
                      </a:lnTo>
                      <a:lnTo>
                        <a:pt x="240" y="453"/>
                      </a:lnTo>
                      <a:lnTo>
                        <a:pt x="185" y="453"/>
                      </a:lnTo>
                      <a:lnTo>
                        <a:pt x="128" y="453"/>
                      </a:lnTo>
                      <a:lnTo>
                        <a:pt x="73" y="453"/>
                      </a:lnTo>
                      <a:lnTo>
                        <a:pt x="64" y="449"/>
                      </a:lnTo>
                      <a:lnTo>
                        <a:pt x="53" y="445"/>
                      </a:lnTo>
                      <a:lnTo>
                        <a:pt x="44" y="441"/>
                      </a:lnTo>
                      <a:lnTo>
                        <a:pt x="34" y="435"/>
                      </a:lnTo>
                      <a:lnTo>
                        <a:pt x="25" y="430"/>
                      </a:lnTo>
                      <a:lnTo>
                        <a:pt x="15" y="423"/>
                      </a:lnTo>
                      <a:lnTo>
                        <a:pt x="7" y="417"/>
                      </a:lnTo>
                      <a:lnTo>
                        <a:pt x="0" y="407"/>
                      </a:lnTo>
                      <a:lnTo>
                        <a:pt x="7" y="367"/>
                      </a:lnTo>
                      <a:lnTo>
                        <a:pt x="14" y="328"/>
                      </a:lnTo>
                      <a:lnTo>
                        <a:pt x="21" y="288"/>
                      </a:lnTo>
                      <a:lnTo>
                        <a:pt x="28" y="247"/>
                      </a:lnTo>
                      <a:lnTo>
                        <a:pt x="35" y="208"/>
                      </a:lnTo>
                      <a:lnTo>
                        <a:pt x="42" y="168"/>
                      </a:lnTo>
                      <a:lnTo>
                        <a:pt x="49" y="129"/>
                      </a:lnTo>
                      <a:lnTo>
                        <a:pt x="56" y="88"/>
                      </a:lnTo>
                      <a:close/>
                    </a:path>
                  </a:pathLst>
                </a:custGeom>
                <a:solidFill>
                  <a:srgbClr val="4749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7" name="Freeform 1043"/>
                <p:cNvSpPr>
                  <a:spLocks/>
                </p:cNvSpPr>
                <p:nvPr/>
              </p:nvSpPr>
              <p:spPr bwMode="auto">
                <a:xfrm>
                  <a:off x="696" y="3004"/>
                  <a:ext cx="945" cy="202"/>
                </a:xfrm>
                <a:custGeom>
                  <a:avLst/>
                  <a:gdLst/>
                  <a:ahLst/>
                  <a:cxnLst>
                    <a:cxn ang="0">
                      <a:pos x="60" y="66"/>
                    </a:cxn>
                    <a:cxn ang="0">
                      <a:pos x="73" y="47"/>
                    </a:cxn>
                    <a:cxn ang="0">
                      <a:pos x="84" y="30"/>
                    </a:cxn>
                    <a:cxn ang="0">
                      <a:pos x="96" y="12"/>
                    </a:cxn>
                    <a:cxn ang="0">
                      <a:pos x="110" y="2"/>
                    </a:cxn>
                    <a:cxn ang="0">
                      <a:pos x="125" y="4"/>
                    </a:cxn>
                    <a:cxn ang="0">
                      <a:pos x="141" y="5"/>
                    </a:cxn>
                    <a:cxn ang="0">
                      <a:pos x="156" y="6"/>
                    </a:cxn>
                    <a:cxn ang="0">
                      <a:pos x="215" y="7"/>
                    </a:cxn>
                    <a:cxn ang="0">
                      <a:pos x="317" y="6"/>
                    </a:cxn>
                    <a:cxn ang="0">
                      <a:pos x="420" y="6"/>
                    </a:cxn>
                    <a:cxn ang="0">
                      <a:pos x="522" y="6"/>
                    </a:cxn>
                    <a:cxn ang="0">
                      <a:pos x="624" y="5"/>
                    </a:cxn>
                    <a:cxn ang="0">
                      <a:pos x="726" y="5"/>
                    </a:cxn>
                    <a:cxn ang="0">
                      <a:pos x="829" y="5"/>
                    </a:cxn>
                    <a:cxn ang="0">
                      <a:pos x="930" y="4"/>
                    </a:cxn>
                    <a:cxn ang="0">
                      <a:pos x="1032" y="4"/>
                    </a:cxn>
                    <a:cxn ang="0">
                      <a:pos x="1134" y="2"/>
                    </a:cxn>
                    <a:cxn ang="0">
                      <a:pos x="1236" y="2"/>
                    </a:cxn>
                    <a:cxn ang="0">
                      <a:pos x="1338" y="2"/>
                    </a:cxn>
                    <a:cxn ang="0">
                      <a:pos x="1439" y="1"/>
                    </a:cxn>
                    <a:cxn ang="0">
                      <a:pos x="1542" y="1"/>
                    </a:cxn>
                    <a:cxn ang="0">
                      <a:pos x="1643" y="1"/>
                    </a:cxn>
                    <a:cxn ang="0">
                      <a:pos x="1744" y="0"/>
                    </a:cxn>
                    <a:cxn ang="0">
                      <a:pos x="1807" y="43"/>
                    </a:cxn>
                    <a:cxn ang="0">
                      <a:pos x="1831" y="128"/>
                    </a:cxn>
                    <a:cxn ang="0">
                      <a:pos x="1855" y="213"/>
                    </a:cxn>
                    <a:cxn ang="0">
                      <a:pos x="1879" y="298"/>
                    </a:cxn>
                    <a:cxn ang="0">
                      <a:pos x="1889" y="354"/>
                    </a:cxn>
                    <a:cxn ang="0">
                      <a:pos x="1883" y="373"/>
                    </a:cxn>
                    <a:cxn ang="0">
                      <a:pos x="1872" y="388"/>
                    </a:cxn>
                    <a:cxn ang="0">
                      <a:pos x="1859" y="400"/>
                    </a:cxn>
                    <a:cxn ang="0">
                      <a:pos x="1798" y="405"/>
                    </a:cxn>
                    <a:cxn ang="0">
                      <a:pos x="1687" y="405"/>
                    </a:cxn>
                    <a:cxn ang="0">
                      <a:pos x="1576" y="405"/>
                    </a:cxn>
                    <a:cxn ang="0">
                      <a:pos x="1464" y="405"/>
                    </a:cxn>
                    <a:cxn ang="0">
                      <a:pos x="1354" y="405"/>
                    </a:cxn>
                    <a:cxn ang="0">
                      <a:pos x="1242" y="405"/>
                    </a:cxn>
                    <a:cxn ang="0">
                      <a:pos x="1132" y="405"/>
                    </a:cxn>
                    <a:cxn ang="0">
                      <a:pos x="1020" y="405"/>
                    </a:cxn>
                    <a:cxn ang="0">
                      <a:pos x="908" y="405"/>
                    </a:cxn>
                    <a:cxn ang="0">
                      <a:pos x="797" y="405"/>
                    </a:cxn>
                    <a:cxn ang="0">
                      <a:pos x="686" y="405"/>
                    </a:cxn>
                    <a:cxn ang="0">
                      <a:pos x="574" y="405"/>
                    </a:cxn>
                    <a:cxn ang="0">
                      <a:pos x="463" y="405"/>
                    </a:cxn>
                    <a:cxn ang="0">
                      <a:pos x="352" y="405"/>
                    </a:cxn>
                    <a:cxn ang="0">
                      <a:pos x="240" y="405"/>
                    </a:cxn>
                    <a:cxn ang="0">
                      <a:pos x="128" y="405"/>
                    </a:cxn>
                    <a:cxn ang="0">
                      <a:pos x="64" y="402"/>
                    </a:cxn>
                    <a:cxn ang="0">
                      <a:pos x="44" y="394"/>
                    </a:cxn>
                    <a:cxn ang="0">
                      <a:pos x="25" y="384"/>
                    </a:cxn>
                    <a:cxn ang="0">
                      <a:pos x="7" y="369"/>
                    </a:cxn>
                    <a:cxn ang="0">
                      <a:pos x="7" y="324"/>
                    </a:cxn>
                    <a:cxn ang="0">
                      <a:pos x="21" y="252"/>
                    </a:cxn>
                    <a:cxn ang="0">
                      <a:pos x="34" y="182"/>
                    </a:cxn>
                    <a:cxn ang="0">
                      <a:pos x="48" y="111"/>
                    </a:cxn>
                  </a:cxnLst>
                  <a:rect l="0" t="0" r="r" b="b"/>
                  <a:pathLst>
                    <a:path w="1891" h="405">
                      <a:moveTo>
                        <a:pt x="55" y="75"/>
                      </a:moveTo>
                      <a:lnTo>
                        <a:pt x="60" y="66"/>
                      </a:lnTo>
                      <a:lnTo>
                        <a:pt x="66" y="56"/>
                      </a:lnTo>
                      <a:lnTo>
                        <a:pt x="73" y="47"/>
                      </a:lnTo>
                      <a:lnTo>
                        <a:pt x="79" y="38"/>
                      </a:lnTo>
                      <a:lnTo>
                        <a:pt x="84" y="30"/>
                      </a:lnTo>
                      <a:lnTo>
                        <a:pt x="90" y="21"/>
                      </a:lnTo>
                      <a:lnTo>
                        <a:pt x="96" y="12"/>
                      </a:lnTo>
                      <a:lnTo>
                        <a:pt x="102" y="2"/>
                      </a:lnTo>
                      <a:lnTo>
                        <a:pt x="110" y="2"/>
                      </a:lnTo>
                      <a:lnTo>
                        <a:pt x="118" y="4"/>
                      </a:lnTo>
                      <a:lnTo>
                        <a:pt x="125" y="4"/>
                      </a:lnTo>
                      <a:lnTo>
                        <a:pt x="133" y="5"/>
                      </a:lnTo>
                      <a:lnTo>
                        <a:pt x="141" y="5"/>
                      </a:lnTo>
                      <a:lnTo>
                        <a:pt x="149" y="6"/>
                      </a:lnTo>
                      <a:lnTo>
                        <a:pt x="156" y="6"/>
                      </a:lnTo>
                      <a:lnTo>
                        <a:pt x="164" y="7"/>
                      </a:lnTo>
                      <a:lnTo>
                        <a:pt x="215" y="7"/>
                      </a:lnTo>
                      <a:lnTo>
                        <a:pt x="266" y="7"/>
                      </a:lnTo>
                      <a:lnTo>
                        <a:pt x="317" y="6"/>
                      </a:lnTo>
                      <a:lnTo>
                        <a:pt x="369" y="6"/>
                      </a:lnTo>
                      <a:lnTo>
                        <a:pt x="420" y="6"/>
                      </a:lnTo>
                      <a:lnTo>
                        <a:pt x="470" y="6"/>
                      </a:lnTo>
                      <a:lnTo>
                        <a:pt x="522" y="6"/>
                      </a:lnTo>
                      <a:lnTo>
                        <a:pt x="573" y="5"/>
                      </a:lnTo>
                      <a:lnTo>
                        <a:pt x="624" y="5"/>
                      </a:lnTo>
                      <a:lnTo>
                        <a:pt x="675" y="5"/>
                      </a:lnTo>
                      <a:lnTo>
                        <a:pt x="726" y="5"/>
                      </a:lnTo>
                      <a:lnTo>
                        <a:pt x="777" y="5"/>
                      </a:lnTo>
                      <a:lnTo>
                        <a:pt x="829" y="5"/>
                      </a:lnTo>
                      <a:lnTo>
                        <a:pt x="879" y="4"/>
                      </a:lnTo>
                      <a:lnTo>
                        <a:pt x="930" y="4"/>
                      </a:lnTo>
                      <a:lnTo>
                        <a:pt x="982" y="4"/>
                      </a:lnTo>
                      <a:lnTo>
                        <a:pt x="1032" y="4"/>
                      </a:lnTo>
                      <a:lnTo>
                        <a:pt x="1083" y="4"/>
                      </a:lnTo>
                      <a:lnTo>
                        <a:pt x="1134" y="2"/>
                      </a:lnTo>
                      <a:lnTo>
                        <a:pt x="1184" y="2"/>
                      </a:lnTo>
                      <a:lnTo>
                        <a:pt x="1236" y="2"/>
                      </a:lnTo>
                      <a:lnTo>
                        <a:pt x="1287" y="2"/>
                      </a:lnTo>
                      <a:lnTo>
                        <a:pt x="1338" y="2"/>
                      </a:lnTo>
                      <a:lnTo>
                        <a:pt x="1388" y="1"/>
                      </a:lnTo>
                      <a:lnTo>
                        <a:pt x="1439" y="1"/>
                      </a:lnTo>
                      <a:lnTo>
                        <a:pt x="1490" y="1"/>
                      </a:lnTo>
                      <a:lnTo>
                        <a:pt x="1542" y="1"/>
                      </a:lnTo>
                      <a:lnTo>
                        <a:pt x="1592" y="1"/>
                      </a:lnTo>
                      <a:lnTo>
                        <a:pt x="1643" y="1"/>
                      </a:lnTo>
                      <a:lnTo>
                        <a:pt x="1694" y="0"/>
                      </a:lnTo>
                      <a:lnTo>
                        <a:pt x="1744" y="0"/>
                      </a:lnTo>
                      <a:lnTo>
                        <a:pt x="1795" y="0"/>
                      </a:lnTo>
                      <a:lnTo>
                        <a:pt x="1807" y="43"/>
                      </a:lnTo>
                      <a:lnTo>
                        <a:pt x="1819" y="85"/>
                      </a:lnTo>
                      <a:lnTo>
                        <a:pt x="1831" y="128"/>
                      </a:lnTo>
                      <a:lnTo>
                        <a:pt x="1843" y="170"/>
                      </a:lnTo>
                      <a:lnTo>
                        <a:pt x="1855" y="213"/>
                      </a:lnTo>
                      <a:lnTo>
                        <a:pt x="1868" y="256"/>
                      </a:lnTo>
                      <a:lnTo>
                        <a:pt x="1879" y="298"/>
                      </a:lnTo>
                      <a:lnTo>
                        <a:pt x="1891" y="341"/>
                      </a:lnTo>
                      <a:lnTo>
                        <a:pt x="1889" y="354"/>
                      </a:lnTo>
                      <a:lnTo>
                        <a:pt x="1886" y="364"/>
                      </a:lnTo>
                      <a:lnTo>
                        <a:pt x="1883" y="373"/>
                      </a:lnTo>
                      <a:lnTo>
                        <a:pt x="1878" y="381"/>
                      </a:lnTo>
                      <a:lnTo>
                        <a:pt x="1872" y="388"/>
                      </a:lnTo>
                      <a:lnTo>
                        <a:pt x="1865" y="394"/>
                      </a:lnTo>
                      <a:lnTo>
                        <a:pt x="1859" y="400"/>
                      </a:lnTo>
                      <a:lnTo>
                        <a:pt x="1854" y="405"/>
                      </a:lnTo>
                      <a:lnTo>
                        <a:pt x="1798" y="405"/>
                      </a:lnTo>
                      <a:lnTo>
                        <a:pt x="1743" y="405"/>
                      </a:lnTo>
                      <a:lnTo>
                        <a:pt x="1687" y="405"/>
                      </a:lnTo>
                      <a:lnTo>
                        <a:pt x="1631" y="405"/>
                      </a:lnTo>
                      <a:lnTo>
                        <a:pt x="1576" y="405"/>
                      </a:lnTo>
                      <a:lnTo>
                        <a:pt x="1521" y="405"/>
                      </a:lnTo>
                      <a:lnTo>
                        <a:pt x="1464" y="405"/>
                      </a:lnTo>
                      <a:lnTo>
                        <a:pt x="1409" y="405"/>
                      </a:lnTo>
                      <a:lnTo>
                        <a:pt x="1354" y="405"/>
                      </a:lnTo>
                      <a:lnTo>
                        <a:pt x="1299" y="405"/>
                      </a:lnTo>
                      <a:lnTo>
                        <a:pt x="1242" y="405"/>
                      </a:lnTo>
                      <a:lnTo>
                        <a:pt x="1187" y="405"/>
                      </a:lnTo>
                      <a:lnTo>
                        <a:pt x="1132" y="405"/>
                      </a:lnTo>
                      <a:lnTo>
                        <a:pt x="1075" y="405"/>
                      </a:lnTo>
                      <a:lnTo>
                        <a:pt x="1020" y="405"/>
                      </a:lnTo>
                      <a:lnTo>
                        <a:pt x="964" y="405"/>
                      </a:lnTo>
                      <a:lnTo>
                        <a:pt x="908" y="405"/>
                      </a:lnTo>
                      <a:lnTo>
                        <a:pt x="853" y="405"/>
                      </a:lnTo>
                      <a:lnTo>
                        <a:pt x="797" y="405"/>
                      </a:lnTo>
                      <a:lnTo>
                        <a:pt x="741" y="405"/>
                      </a:lnTo>
                      <a:lnTo>
                        <a:pt x="686" y="405"/>
                      </a:lnTo>
                      <a:lnTo>
                        <a:pt x="630" y="405"/>
                      </a:lnTo>
                      <a:lnTo>
                        <a:pt x="574" y="405"/>
                      </a:lnTo>
                      <a:lnTo>
                        <a:pt x="519" y="405"/>
                      </a:lnTo>
                      <a:lnTo>
                        <a:pt x="463" y="405"/>
                      </a:lnTo>
                      <a:lnTo>
                        <a:pt x="407" y="405"/>
                      </a:lnTo>
                      <a:lnTo>
                        <a:pt x="352" y="405"/>
                      </a:lnTo>
                      <a:lnTo>
                        <a:pt x="295" y="405"/>
                      </a:lnTo>
                      <a:lnTo>
                        <a:pt x="240" y="405"/>
                      </a:lnTo>
                      <a:lnTo>
                        <a:pt x="185" y="405"/>
                      </a:lnTo>
                      <a:lnTo>
                        <a:pt x="128" y="405"/>
                      </a:lnTo>
                      <a:lnTo>
                        <a:pt x="73" y="405"/>
                      </a:lnTo>
                      <a:lnTo>
                        <a:pt x="64" y="402"/>
                      </a:lnTo>
                      <a:lnTo>
                        <a:pt x="53" y="397"/>
                      </a:lnTo>
                      <a:lnTo>
                        <a:pt x="44" y="394"/>
                      </a:lnTo>
                      <a:lnTo>
                        <a:pt x="34" y="389"/>
                      </a:lnTo>
                      <a:lnTo>
                        <a:pt x="25" y="384"/>
                      </a:lnTo>
                      <a:lnTo>
                        <a:pt x="15" y="377"/>
                      </a:lnTo>
                      <a:lnTo>
                        <a:pt x="7" y="369"/>
                      </a:lnTo>
                      <a:lnTo>
                        <a:pt x="0" y="359"/>
                      </a:lnTo>
                      <a:lnTo>
                        <a:pt x="7" y="324"/>
                      </a:lnTo>
                      <a:lnTo>
                        <a:pt x="14" y="288"/>
                      </a:lnTo>
                      <a:lnTo>
                        <a:pt x="21" y="252"/>
                      </a:lnTo>
                      <a:lnTo>
                        <a:pt x="28" y="217"/>
                      </a:lnTo>
                      <a:lnTo>
                        <a:pt x="34" y="182"/>
                      </a:lnTo>
                      <a:lnTo>
                        <a:pt x="41" y="146"/>
                      </a:lnTo>
                      <a:lnTo>
                        <a:pt x="48" y="111"/>
                      </a:lnTo>
                      <a:lnTo>
                        <a:pt x="55" y="75"/>
                      </a:lnTo>
                      <a:close/>
                    </a:path>
                  </a:pathLst>
                </a:custGeom>
                <a:solidFill>
                  <a:srgbClr val="4449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8" name="Freeform 1044"/>
                <p:cNvSpPr>
                  <a:spLocks/>
                </p:cNvSpPr>
                <p:nvPr/>
              </p:nvSpPr>
              <p:spPr bwMode="auto">
                <a:xfrm>
                  <a:off x="696" y="3028"/>
                  <a:ext cx="945" cy="178"/>
                </a:xfrm>
                <a:custGeom>
                  <a:avLst/>
                  <a:gdLst/>
                  <a:ahLst/>
                  <a:cxnLst>
                    <a:cxn ang="0">
                      <a:pos x="59" y="55"/>
                    </a:cxn>
                    <a:cxn ang="0">
                      <a:pos x="73" y="40"/>
                    </a:cxn>
                    <a:cxn ang="0">
                      <a:pos x="86" y="25"/>
                    </a:cxn>
                    <a:cxn ang="0">
                      <a:pos x="98" y="10"/>
                    </a:cxn>
                    <a:cxn ang="0">
                      <a:pos x="112" y="3"/>
                    </a:cxn>
                    <a:cxn ang="0">
                      <a:pos x="127" y="4"/>
                    </a:cxn>
                    <a:cxn ang="0">
                      <a:pos x="142" y="6"/>
                    </a:cxn>
                    <a:cxn ang="0">
                      <a:pos x="157" y="7"/>
                    </a:cxn>
                    <a:cxn ang="0">
                      <a:pos x="216" y="7"/>
                    </a:cxn>
                    <a:cxn ang="0">
                      <a:pos x="318" y="6"/>
                    </a:cxn>
                    <a:cxn ang="0">
                      <a:pos x="421" y="6"/>
                    </a:cxn>
                    <a:cxn ang="0">
                      <a:pos x="523" y="6"/>
                    </a:cxn>
                    <a:cxn ang="0">
                      <a:pos x="627" y="5"/>
                    </a:cxn>
                    <a:cxn ang="0">
                      <a:pos x="730" y="5"/>
                    </a:cxn>
                    <a:cxn ang="0">
                      <a:pos x="832" y="5"/>
                    </a:cxn>
                    <a:cxn ang="0">
                      <a:pos x="935" y="4"/>
                    </a:cxn>
                    <a:cxn ang="0">
                      <a:pos x="1037" y="4"/>
                    </a:cxn>
                    <a:cxn ang="0">
                      <a:pos x="1140" y="3"/>
                    </a:cxn>
                    <a:cxn ang="0">
                      <a:pos x="1242" y="3"/>
                    </a:cxn>
                    <a:cxn ang="0">
                      <a:pos x="1345" y="3"/>
                    </a:cxn>
                    <a:cxn ang="0">
                      <a:pos x="1447" y="2"/>
                    </a:cxn>
                    <a:cxn ang="0">
                      <a:pos x="1550" y="2"/>
                    </a:cxn>
                    <a:cxn ang="0">
                      <a:pos x="1652" y="2"/>
                    </a:cxn>
                    <a:cxn ang="0">
                      <a:pos x="1755" y="0"/>
                    </a:cxn>
                    <a:cxn ang="0">
                      <a:pos x="1817" y="37"/>
                    </a:cxn>
                    <a:cxn ang="0">
                      <a:pos x="1838" y="110"/>
                    </a:cxn>
                    <a:cxn ang="0">
                      <a:pos x="1858" y="184"/>
                    </a:cxn>
                    <a:cxn ang="0">
                      <a:pos x="1880" y="256"/>
                    </a:cxn>
                    <a:cxn ang="0">
                      <a:pos x="1889" y="306"/>
                    </a:cxn>
                    <a:cxn ang="0">
                      <a:pos x="1883" y="326"/>
                    </a:cxn>
                    <a:cxn ang="0">
                      <a:pos x="1872" y="341"/>
                    </a:cxn>
                    <a:cxn ang="0">
                      <a:pos x="1859" y="353"/>
                    </a:cxn>
                    <a:cxn ang="0">
                      <a:pos x="1798" y="357"/>
                    </a:cxn>
                    <a:cxn ang="0">
                      <a:pos x="1687" y="357"/>
                    </a:cxn>
                    <a:cxn ang="0">
                      <a:pos x="1576" y="357"/>
                    </a:cxn>
                    <a:cxn ang="0">
                      <a:pos x="1464" y="357"/>
                    </a:cxn>
                    <a:cxn ang="0">
                      <a:pos x="1354" y="357"/>
                    </a:cxn>
                    <a:cxn ang="0">
                      <a:pos x="1242" y="357"/>
                    </a:cxn>
                    <a:cxn ang="0">
                      <a:pos x="1132" y="357"/>
                    </a:cxn>
                    <a:cxn ang="0">
                      <a:pos x="1020" y="357"/>
                    </a:cxn>
                    <a:cxn ang="0">
                      <a:pos x="908" y="357"/>
                    </a:cxn>
                    <a:cxn ang="0">
                      <a:pos x="797" y="357"/>
                    </a:cxn>
                    <a:cxn ang="0">
                      <a:pos x="686" y="357"/>
                    </a:cxn>
                    <a:cxn ang="0">
                      <a:pos x="574" y="357"/>
                    </a:cxn>
                    <a:cxn ang="0">
                      <a:pos x="463" y="357"/>
                    </a:cxn>
                    <a:cxn ang="0">
                      <a:pos x="352" y="357"/>
                    </a:cxn>
                    <a:cxn ang="0">
                      <a:pos x="240" y="357"/>
                    </a:cxn>
                    <a:cxn ang="0">
                      <a:pos x="128" y="357"/>
                    </a:cxn>
                    <a:cxn ang="0">
                      <a:pos x="64" y="354"/>
                    </a:cxn>
                    <a:cxn ang="0">
                      <a:pos x="43" y="346"/>
                    </a:cxn>
                    <a:cxn ang="0">
                      <a:pos x="23" y="337"/>
                    </a:cxn>
                    <a:cxn ang="0">
                      <a:pos x="7" y="322"/>
                    </a:cxn>
                    <a:cxn ang="0">
                      <a:pos x="7" y="280"/>
                    </a:cxn>
                    <a:cxn ang="0">
                      <a:pos x="20" y="218"/>
                    </a:cxn>
                    <a:cxn ang="0">
                      <a:pos x="33" y="155"/>
                    </a:cxn>
                    <a:cxn ang="0">
                      <a:pos x="45" y="93"/>
                    </a:cxn>
                  </a:cxnLst>
                  <a:rect l="0" t="0" r="r" b="b"/>
                  <a:pathLst>
                    <a:path w="1891" h="357">
                      <a:moveTo>
                        <a:pt x="52" y="61"/>
                      </a:moveTo>
                      <a:lnTo>
                        <a:pt x="59" y="55"/>
                      </a:lnTo>
                      <a:lnTo>
                        <a:pt x="66" y="46"/>
                      </a:lnTo>
                      <a:lnTo>
                        <a:pt x="73" y="40"/>
                      </a:lnTo>
                      <a:lnTo>
                        <a:pt x="79" y="32"/>
                      </a:lnTo>
                      <a:lnTo>
                        <a:pt x="86" y="25"/>
                      </a:lnTo>
                      <a:lnTo>
                        <a:pt x="93" y="18"/>
                      </a:lnTo>
                      <a:lnTo>
                        <a:pt x="98" y="10"/>
                      </a:lnTo>
                      <a:lnTo>
                        <a:pt x="105" y="3"/>
                      </a:lnTo>
                      <a:lnTo>
                        <a:pt x="112" y="3"/>
                      </a:lnTo>
                      <a:lnTo>
                        <a:pt x="120" y="4"/>
                      </a:lnTo>
                      <a:lnTo>
                        <a:pt x="127" y="4"/>
                      </a:lnTo>
                      <a:lnTo>
                        <a:pt x="135" y="5"/>
                      </a:lnTo>
                      <a:lnTo>
                        <a:pt x="142" y="6"/>
                      </a:lnTo>
                      <a:lnTo>
                        <a:pt x="149" y="6"/>
                      </a:lnTo>
                      <a:lnTo>
                        <a:pt x="157" y="7"/>
                      </a:lnTo>
                      <a:lnTo>
                        <a:pt x="164" y="7"/>
                      </a:lnTo>
                      <a:lnTo>
                        <a:pt x="216" y="7"/>
                      </a:lnTo>
                      <a:lnTo>
                        <a:pt x="266" y="7"/>
                      </a:lnTo>
                      <a:lnTo>
                        <a:pt x="318" y="6"/>
                      </a:lnTo>
                      <a:lnTo>
                        <a:pt x="369" y="6"/>
                      </a:lnTo>
                      <a:lnTo>
                        <a:pt x="421" y="6"/>
                      </a:lnTo>
                      <a:lnTo>
                        <a:pt x="473" y="6"/>
                      </a:lnTo>
                      <a:lnTo>
                        <a:pt x="523" y="6"/>
                      </a:lnTo>
                      <a:lnTo>
                        <a:pt x="575" y="5"/>
                      </a:lnTo>
                      <a:lnTo>
                        <a:pt x="627" y="5"/>
                      </a:lnTo>
                      <a:lnTo>
                        <a:pt x="678" y="5"/>
                      </a:lnTo>
                      <a:lnTo>
                        <a:pt x="730" y="5"/>
                      </a:lnTo>
                      <a:lnTo>
                        <a:pt x="780" y="5"/>
                      </a:lnTo>
                      <a:lnTo>
                        <a:pt x="832" y="5"/>
                      </a:lnTo>
                      <a:lnTo>
                        <a:pt x="883" y="4"/>
                      </a:lnTo>
                      <a:lnTo>
                        <a:pt x="935" y="4"/>
                      </a:lnTo>
                      <a:lnTo>
                        <a:pt x="986" y="4"/>
                      </a:lnTo>
                      <a:lnTo>
                        <a:pt x="1037" y="4"/>
                      </a:lnTo>
                      <a:lnTo>
                        <a:pt x="1089" y="4"/>
                      </a:lnTo>
                      <a:lnTo>
                        <a:pt x="1140" y="3"/>
                      </a:lnTo>
                      <a:lnTo>
                        <a:pt x="1191" y="3"/>
                      </a:lnTo>
                      <a:lnTo>
                        <a:pt x="1242" y="3"/>
                      </a:lnTo>
                      <a:lnTo>
                        <a:pt x="1294" y="3"/>
                      </a:lnTo>
                      <a:lnTo>
                        <a:pt x="1345" y="3"/>
                      </a:lnTo>
                      <a:lnTo>
                        <a:pt x="1396" y="2"/>
                      </a:lnTo>
                      <a:lnTo>
                        <a:pt x="1447" y="2"/>
                      </a:lnTo>
                      <a:lnTo>
                        <a:pt x="1499" y="2"/>
                      </a:lnTo>
                      <a:lnTo>
                        <a:pt x="1550" y="2"/>
                      </a:lnTo>
                      <a:lnTo>
                        <a:pt x="1600" y="2"/>
                      </a:lnTo>
                      <a:lnTo>
                        <a:pt x="1652" y="2"/>
                      </a:lnTo>
                      <a:lnTo>
                        <a:pt x="1703" y="0"/>
                      </a:lnTo>
                      <a:lnTo>
                        <a:pt x="1755" y="0"/>
                      </a:lnTo>
                      <a:lnTo>
                        <a:pt x="1805" y="0"/>
                      </a:lnTo>
                      <a:lnTo>
                        <a:pt x="1817" y="37"/>
                      </a:lnTo>
                      <a:lnTo>
                        <a:pt x="1827" y="74"/>
                      </a:lnTo>
                      <a:lnTo>
                        <a:pt x="1838" y="110"/>
                      </a:lnTo>
                      <a:lnTo>
                        <a:pt x="1848" y="147"/>
                      </a:lnTo>
                      <a:lnTo>
                        <a:pt x="1858" y="184"/>
                      </a:lnTo>
                      <a:lnTo>
                        <a:pt x="1870" y="219"/>
                      </a:lnTo>
                      <a:lnTo>
                        <a:pt x="1880" y="256"/>
                      </a:lnTo>
                      <a:lnTo>
                        <a:pt x="1891" y="293"/>
                      </a:lnTo>
                      <a:lnTo>
                        <a:pt x="1889" y="306"/>
                      </a:lnTo>
                      <a:lnTo>
                        <a:pt x="1887" y="317"/>
                      </a:lnTo>
                      <a:lnTo>
                        <a:pt x="1883" y="326"/>
                      </a:lnTo>
                      <a:lnTo>
                        <a:pt x="1878" y="334"/>
                      </a:lnTo>
                      <a:lnTo>
                        <a:pt x="1872" y="341"/>
                      </a:lnTo>
                      <a:lnTo>
                        <a:pt x="1865" y="347"/>
                      </a:lnTo>
                      <a:lnTo>
                        <a:pt x="1859" y="353"/>
                      </a:lnTo>
                      <a:lnTo>
                        <a:pt x="1854" y="357"/>
                      </a:lnTo>
                      <a:lnTo>
                        <a:pt x="1798" y="357"/>
                      </a:lnTo>
                      <a:lnTo>
                        <a:pt x="1743" y="357"/>
                      </a:lnTo>
                      <a:lnTo>
                        <a:pt x="1687" y="357"/>
                      </a:lnTo>
                      <a:lnTo>
                        <a:pt x="1631" y="357"/>
                      </a:lnTo>
                      <a:lnTo>
                        <a:pt x="1576" y="357"/>
                      </a:lnTo>
                      <a:lnTo>
                        <a:pt x="1521" y="357"/>
                      </a:lnTo>
                      <a:lnTo>
                        <a:pt x="1464" y="357"/>
                      </a:lnTo>
                      <a:lnTo>
                        <a:pt x="1409" y="357"/>
                      </a:lnTo>
                      <a:lnTo>
                        <a:pt x="1354" y="357"/>
                      </a:lnTo>
                      <a:lnTo>
                        <a:pt x="1299" y="357"/>
                      </a:lnTo>
                      <a:lnTo>
                        <a:pt x="1242" y="357"/>
                      </a:lnTo>
                      <a:lnTo>
                        <a:pt x="1187" y="357"/>
                      </a:lnTo>
                      <a:lnTo>
                        <a:pt x="1132" y="357"/>
                      </a:lnTo>
                      <a:lnTo>
                        <a:pt x="1075" y="357"/>
                      </a:lnTo>
                      <a:lnTo>
                        <a:pt x="1020" y="357"/>
                      </a:lnTo>
                      <a:lnTo>
                        <a:pt x="964" y="357"/>
                      </a:lnTo>
                      <a:lnTo>
                        <a:pt x="908" y="357"/>
                      </a:lnTo>
                      <a:lnTo>
                        <a:pt x="853" y="357"/>
                      </a:lnTo>
                      <a:lnTo>
                        <a:pt x="797" y="357"/>
                      </a:lnTo>
                      <a:lnTo>
                        <a:pt x="741" y="357"/>
                      </a:lnTo>
                      <a:lnTo>
                        <a:pt x="686" y="357"/>
                      </a:lnTo>
                      <a:lnTo>
                        <a:pt x="630" y="357"/>
                      </a:lnTo>
                      <a:lnTo>
                        <a:pt x="574" y="357"/>
                      </a:lnTo>
                      <a:lnTo>
                        <a:pt x="519" y="357"/>
                      </a:lnTo>
                      <a:lnTo>
                        <a:pt x="463" y="357"/>
                      </a:lnTo>
                      <a:lnTo>
                        <a:pt x="407" y="357"/>
                      </a:lnTo>
                      <a:lnTo>
                        <a:pt x="352" y="357"/>
                      </a:lnTo>
                      <a:lnTo>
                        <a:pt x="295" y="357"/>
                      </a:lnTo>
                      <a:lnTo>
                        <a:pt x="240" y="357"/>
                      </a:lnTo>
                      <a:lnTo>
                        <a:pt x="185" y="357"/>
                      </a:lnTo>
                      <a:lnTo>
                        <a:pt x="128" y="357"/>
                      </a:lnTo>
                      <a:lnTo>
                        <a:pt x="73" y="357"/>
                      </a:lnTo>
                      <a:lnTo>
                        <a:pt x="64" y="354"/>
                      </a:lnTo>
                      <a:lnTo>
                        <a:pt x="53" y="351"/>
                      </a:lnTo>
                      <a:lnTo>
                        <a:pt x="43" y="346"/>
                      </a:lnTo>
                      <a:lnTo>
                        <a:pt x="34" y="341"/>
                      </a:lnTo>
                      <a:lnTo>
                        <a:pt x="23" y="337"/>
                      </a:lnTo>
                      <a:lnTo>
                        <a:pt x="14" y="330"/>
                      </a:lnTo>
                      <a:lnTo>
                        <a:pt x="7" y="322"/>
                      </a:lnTo>
                      <a:lnTo>
                        <a:pt x="0" y="311"/>
                      </a:lnTo>
                      <a:lnTo>
                        <a:pt x="7" y="280"/>
                      </a:lnTo>
                      <a:lnTo>
                        <a:pt x="13" y="249"/>
                      </a:lnTo>
                      <a:lnTo>
                        <a:pt x="20" y="218"/>
                      </a:lnTo>
                      <a:lnTo>
                        <a:pt x="27" y="186"/>
                      </a:lnTo>
                      <a:lnTo>
                        <a:pt x="33" y="155"/>
                      </a:lnTo>
                      <a:lnTo>
                        <a:pt x="40" y="124"/>
                      </a:lnTo>
                      <a:lnTo>
                        <a:pt x="45" y="93"/>
                      </a:lnTo>
                      <a:lnTo>
                        <a:pt x="52" y="61"/>
                      </a:lnTo>
                      <a:close/>
                    </a:path>
                  </a:pathLst>
                </a:custGeom>
                <a:solidFill>
                  <a:srgbClr val="474C5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69" name="Freeform 1045"/>
                <p:cNvSpPr>
                  <a:spLocks/>
                </p:cNvSpPr>
                <p:nvPr/>
              </p:nvSpPr>
              <p:spPr bwMode="auto">
                <a:xfrm>
                  <a:off x="696" y="3052"/>
                  <a:ext cx="945" cy="154"/>
                </a:xfrm>
                <a:custGeom>
                  <a:avLst/>
                  <a:gdLst/>
                  <a:ahLst/>
                  <a:cxnLst>
                    <a:cxn ang="0">
                      <a:pos x="58" y="41"/>
                    </a:cxn>
                    <a:cxn ang="0">
                      <a:pos x="73" y="30"/>
                    </a:cxn>
                    <a:cxn ang="0">
                      <a:pos x="87" y="19"/>
                    </a:cxn>
                    <a:cxn ang="0">
                      <a:pos x="102" y="8"/>
                    </a:cxn>
                    <a:cxn ang="0">
                      <a:pos x="116" y="2"/>
                    </a:cxn>
                    <a:cxn ang="0">
                      <a:pos x="129" y="3"/>
                    </a:cxn>
                    <a:cxn ang="0">
                      <a:pos x="143" y="6"/>
                    </a:cxn>
                    <a:cxn ang="0">
                      <a:pos x="157" y="7"/>
                    </a:cxn>
                    <a:cxn ang="0">
                      <a:pos x="216" y="8"/>
                    </a:cxn>
                    <a:cxn ang="0">
                      <a:pos x="319" y="7"/>
                    </a:cxn>
                    <a:cxn ang="0">
                      <a:pos x="422" y="7"/>
                    </a:cxn>
                    <a:cxn ang="0">
                      <a:pos x="526" y="7"/>
                    </a:cxn>
                    <a:cxn ang="0">
                      <a:pos x="629" y="6"/>
                    </a:cxn>
                    <a:cxn ang="0">
                      <a:pos x="733" y="6"/>
                    </a:cxn>
                    <a:cxn ang="0">
                      <a:pos x="835" y="4"/>
                    </a:cxn>
                    <a:cxn ang="0">
                      <a:pos x="939" y="4"/>
                    </a:cxn>
                    <a:cxn ang="0">
                      <a:pos x="1043" y="3"/>
                    </a:cxn>
                    <a:cxn ang="0">
                      <a:pos x="1145" y="3"/>
                    </a:cxn>
                    <a:cxn ang="0">
                      <a:pos x="1249" y="2"/>
                    </a:cxn>
                    <a:cxn ang="0">
                      <a:pos x="1352" y="2"/>
                    </a:cxn>
                    <a:cxn ang="0">
                      <a:pos x="1455" y="1"/>
                    </a:cxn>
                    <a:cxn ang="0">
                      <a:pos x="1558" y="1"/>
                    </a:cxn>
                    <a:cxn ang="0">
                      <a:pos x="1661" y="1"/>
                    </a:cxn>
                    <a:cxn ang="0">
                      <a:pos x="1764" y="0"/>
                    </a:cxn>
                    <a:cxn ang="0">
                      <a:pos x="1825" y="31"/>
                    </a:cxn>
                    <a:cxn ang="0">
                      <a:pos x="1843" y="92"/>
                    </a:cxn>
                    <a:cxn ang="0">
                      <a:pos x="1862" y="152"/>
                    </a:cxn>
                    <a:cxn ang="0">
                      <a:pos x="1881" y="213"/>
                    </a:cxn>
                    <a:cxn ang="0">
                      <a:pos x="1891" y="258"/>
                    </a:cxn>
                    <a:cxn ang="0">
                      <a:pos x="1884" y="278"/>
                    </a:cxn>
                    <a:cxn ang="0">
                      <a:pos x="1872" y="293"/>
                    </a:cxn>
                    <a:cxn ang="0">
                      <a:pos x="1859" y="304"/>
                    </a:cxn>
                    <a:cxn ang="0">
                      <a:pos x="1798" y="308"/>
                    </a:cxn>
                    <a:cxn ang="0">
                      <a:pos x="1687" y="308"/>
                    </a:cxn>
                    <a:cxn ang="0">
                      <a:pos x="1576" y="308"/>
                    </a:cxn>
                    <a:cxn ang="0">
                      <a:pos x="1464" y="308"/>
                    </a:cxn>
                    <a:cxn ang="0">
                      <a:pos x="1354" y="308"/>
                    </a:cxn>
                    <a:cxn ang="0">
                      <a:pos x="1242" y="308"/>
                    </a:cxn>
                    <a:cxn ang="0">
                      <a:pos x="1132" y="308"/>
                    </a:cxn>
                    <a:cxn ang="0">
                      <a:pos x="1020" y="308"/>
                    </a:cxn>
                    <a:cxn ang="0">
                      <a:pos x="908" y="308"/>
                    </a:cxn>
                    <a:cxn ang="0">
                      <a:pos x="797" y="308"/>
                    </a:cxn>
                    <a:cxn ang="0">
                      <a:pos x="686" y="308"/>
                    </a:cxn>
                    <a:cxn ang="0">
                      <a:pos x="574" y="308"/>
                    </a:cxn>
                    <a:cxn ang="0">
                      <a:pos x="463" y="308"/>
                    </a:cxn>
                    <a:cxn ang="0">
                      <a:pos x="352" y="308"/>
                    </a:cxn>
                    <a:cxn ang="0">
                      <a:pos x="240" y="308"/>
                    </a:cxn>
                    <a:cxn ang="0">
                      <a:pos x="128" y="308"/>
                    </a:cxn>
                    <a:cxn ang="0">
                      <a:pos x="64" y="305"/>
                    </a:cxn>
                    <a:cxn ang="0">
                      <a:pos x="43" y="298"/>
                    </a:cxn>
                    <a:cxn ang="0">
                      <a:pos x="23" y="289"/>
                    </a:cxn>
                    <a:cxn ang="0">
                      <a:pos x="6" y="273"/>
                    </a:cxn>
                    <a:cxn ang="0">
                      <a:pos x="7" y="235"/>
                    </a:cxn>
                    <a:cxn ang="0">
                      <a:pos x="20" y="182"/>
                    </a:cxn>
                    <a:cxn ang="0">
                      <a:pos x="31" y="128"/>
                    </a:cxn>
                    <a:cxn ang="0">
                      <a:pos x="44" y="75"/>
                    </a:cxn>
                  </a:cxnLst>
                  <a:rect l="0" t="0" r="r" b="b"/>
                  <a:pathLst>
                    <a:path w="1891" h="308">
                      <a:moveTo>
                        <a:pt x="51" y="47"/>
                      </a:moveTo>
                      <a:lnTo>
                        <a:pt x="58" y="41"/>
                      </a:lnTo>
                      <a:lnTo>
                        <a:pt x="66" y="35"/>
                      </a:lnTo>
                      <a:lnTo>
                        <a:pt x="73" y="30"/>
                      </a:lnTo>
                      <a:lnTo>
                        <a:pt x="80" y="24"/>
                      </a:lnTo>
                      <a:lnTo>
                        <a:pt x="87" y="19"/>
                      </a:lnTo>
                      <a:lnTo>
                        <a:pt x="94" y="14"/>
                      </a:lnTo>
                      <a:lnTo>
                        <a:pt x="102" y="8"/>
                      </a:lnTo>
                      <a:lnTo>
                        <a:pt x="109" y="2"/>
                      </a:lnTo>
                      <a:lnTo>
                        <a:pt x="116" y="2"/>
                      </a:lnTo>
                      <a:lnTo>
                        <a:pt x="122" y="3"/>
                      </a:lnTo>
                      <a:lnTo>
                        <a:pt x="129" y="3"/>
                      </a:lnTo>
                      <a:lnTo>
                        <a:pt x="136" y="4"/>
                      </a:lnTo>
                      <a:lnTo>
                        <a:pt x="143" y="6"/>
                      </a:lnTo>
                      <a:lnTo>
                        <a:pt x="150" y="7"/>
                      </a:lnTo>
                      <a:lnTo>
                        <a:pt x="157" y="7"/>
                      </a:lnTo>
                      <a:lnTo>
                        <a:pt x="164" y="8"/>
                      </a:lnTo>
                      <a:lnTo>
                        <a:pt x="216" y="8"/>
                      </a:lnTo>
                      <a:lnTo>
                        <a:pt x="268" y="8"/>
                      </a:lnTo>
                      <a:lnTo>
                        <a:pt x="319" y="7"/>
                      </a:lnTo>
                      <a:lnTo>
                        <a:pt x="371" y="7"/>
                      </a:lnTo>
                      <a:lnTo>
                        <a:pt x="422" y="7"/>
                      </a:lnTo>
                      <a:lnTo>
                        <a:pt x="474" y="7"/>
                      </a:lnTo>
                      <a:lnTo>
                        <a:pt x="526" y="7"/>
                      </a:lnTo>
                      <a:lnTo>
                        <a:pt x="577" y="6"/>
                      </a:lnTo>
                      <a:lnTo>
                        <a:pt x="629" y="6"/>
                      </a:lnTo>
                      <a:lnTo>
                        <a:pt x="681" y="6"/>
                      </a:lnTo>
                      <a:lnTo>
                        <a:pt x="733" y="6"/>
                      </a:lnTo>
                      <a:lnTo>
                        <a:pt x="784" y="4"/>
                      </a:lnTo>
                      <a:lnTo>
                        <a:pt x="835" y="4"/>
                      </a:lnTo>
                      <a:lnTo>
                        <a:pt x="887" y="4"/>
                      </a:lnTo>
                      <a:lnTo>
                        <a:pt x="939" y="4"/>
                      </a:lnTo>
                      <a:lnTo>
                        <a:pt x="991" y="3"/>
                      </a:lnTo>
                      <a:lnTo>
                        <a:pt x="1043" y="3"/>
                      </a:lnTo>
                      <a:lnTo>
                        <a:pt x="1093" y="3"/>
                      </a:lnTo>
                      <a:lnTo>
                        <a:pt x="1145" y="3"/>
                      </a:lnTo>
                      <a:lnTo>
                        <a:pt x="1197" y="3"/>
                      </a:lnTo>
                      <a:lnTo>
                        <a:pt x="1249" y="2"/>
                      </a:lnTo>
                      <a:lnTo>
                        <a:pt x="1301" y="2"/>
                      </a:lnTo>
                      <a:lnTo>
                        <a:pt x="1352" y="2"/>
                      </a:lnTo>
                      <a:lnTo>
                        <a:pt x="1403" y="2"/>
                      </a:lnTo>
                      <a:lnTo>
                        <a:pt x="1455" y="1"/>
                      </a:lnTo>
                      <a:lnTo>
                        <a:pt x="1507" y="1"/>
                      </a:lnTo>
                      <a:lnTo>
                        <a:pt x="1558" y="1"/>
                      </a:lnTo>
                      <a:lnTo>
                        <a:pt x="1610" y="1"/>
                      </a:lnTo>
                      <a:lnTo>
                        <a:pt x="1661" y="1"/>
                      </a:lnTo>
                      <a:lnTo>
                        <a:pt x="1713" y="0"/>
                      </a:lnTo>
                      <a:lnTo>
                        <a:pt x="1764" y="0"/>
                      </a:lnTo>
                      <a:lnTo>
                        <a:pt x="1816" y="0"/>
                      </a:lnTo>
                      <a:lnTo>
                        <a:pt x="1825" y="31"/>
                      </a:lnTo>
                      <a:lnTo>
                        <a:pt x="1834" y="61"/>
                      </a:lnTo>
                      <a:lnTo>
                        <a:pt x="1843" y="92"/>
                      </a:lnTo>
                      <a:lnTo>
                        <a:pt x="1853" y="122"/>
                      </a:lnTo>
                      <a:lnTo>
                        <a:pt x="1862" y="152"/>
                      </a:lnTo>
                      <a:lnTo>
                        <a:pt x="1872" y="183"/>
                      </a:lnTo>
                      <a:lnTo>
                        <a:pt x="1881" y="213"/>
                      </a:lnTo>
                      <a:lnTo>
                        <a:pt x="1891" y="244"/>
                      </a:lnTo>
                      <a:lnTo>
                        <a:pt x="1891" y="258"/>
                      </a:lnTo>
                      <a:lnTo>
                        <a:pt x="1888" y="269"/>
                      </a:lnTo>
                      <a:lnTo>
                        <a:pt x="1884" y="278"/>
                      </a:lnTo>
                      <a:lnTo>
                        <a:pt x="1879" y="287"/>
                      </a:lnTo>
                      <a:lnTo>
                        <a:pt x="1872" y="293"/>
                      </a:lnTo>
                      <a:lnTo>
                        <a:pt x="1866" y="299"/>
                      </a:lnTo>
                      <a:lnTo>
                        <a:pt x="1859" y="304"/>
                      </a:lnTo>
                      <a:lnTo>
                        <a:pt x="1854" y="308"/>
                      </a:lnTo>
                      <a:lnTo>
                        <a:pt x="1798" y="308"/>
                      </a:lnTo>
                      <a:lnTo>
                        <a:pt x="1743" y="308"/>
                      </a:lnTo>
                      <a:lnTo>
                        <a:pt x="1687" y="308"/>
                      </a:lnTo>
                      <a:lnTo>
                        <a:pt x="1631" y="308"/>
                      </a:lnTo>
                      <a:lnTo>
                        <a:pt x="1576" y="308"/>
                      </a:lnTo>
                      <a:lnTo>
                        <a:pt x="1521" y="308"/>
                      </a:lnTo>
                      <a:lnTo>
                        <a:pt x="1464" y="308"/>
                      </a:lnTo>
                      <a:lnTo>
                        <a:pt x="1409" y="308"/>
                      </a:lnTo>
                      <a:lnTo>
                        <a:pt x="1354" y="308"/>
                      </a:lnTo>
                      <a:lnTo>
                        <a:pt x="1299" y="308"/>
                      </a:lnTo>
                      <a:lnTo>
                        <a:pt x="1242" y="308"/>
                      </a:lnTo>
                      <a:lnTo>
                        <a:pt x="1187" y="308"/>
                      </a:lnTo>
                      <a:lnTo>
                        <a:pt x="1132" y="308"/>
                      </a:lnTo>
                      <a:lnTo>
                        <a:pt x="1075" y="308"/>
                      </a:lnTo>
                      <a:lnTo>
                        <a:pt x="1020" y="308"/>
                      </a:lnTo>
                      <a:lnTo>
                        <a:pt x="964" y="308"/>
                      </a:lnTo>
                      <a:lnTo>
                        <a:pt x="908" y="308"/>
                      </a:lnTo>
                      <a:lnTo>
                        <a:pt x="853" y="308"/>
                      </a:lnTo>
                      <a:lnTo>
                        <a:pt x="797" y="308"/>
                      </a:lnTo>
                      <a:lnTo>
                        <a:pt x="741" y="308"/>
                      </a:lnTo>
                      <a:lnTo>
                        <a:pt x="686" y="308"/>
                      </a:lnTo>
                      <a:lnTo>
                        <a:pt x="630" y="308"/>
                      </a:lnTo>
                      <a:lnTo>
                        <a:pt x="574" y="308"/>
                      </a:lnTo>
                      <a:lnTo>
                        <a:pt x="519" y="308"/>
                      </a:lnTo>
                      <a:lnTo>
                        <a:pt x="463" y="308"/>
                      </a:lnTo>
                      <a:lnTo>
                        <a:pt x="407" y="308"/>
                      </a:lnTo>
                      <a:lnTo>
                        <a:pt x="352" y="308"/>
                      </a:lnTo>
                      <a:lnTo>
                        <a:pt x="295" y="308"/>
                      </a:lnTo>
                      <a:lnTo>
                        <a:pt x="240" y="308"/>
                      </a:lnTo>
                      <a:lnTo>
                        <a:pt x="185" y="308"/>
                      </a:lnTo>
                      <a:lnTo>
                        <a:pt x="128" y="308"/>
                      </a:lnTo>
                      <a:lnTo>
                        <a:pt x="73" y="308"/>
                      </a:lnTo>
                      <a:lnTo>
                        <a:pt x="64" y="305"/>
                      </a:lnTo>
                      <a:lnTo>
                        <a:pt x="53" y="303"/>
                      </a:lnTo>
                      <a:lnTo>
                        <a:pt x="43" y="298"/>
                      </a:lnTo>
                      <a:lnTo>
                        <a:pt x="33" y="293"/>
                      </a:lnTo>
                      <a:lnTo>
                        <a:pt x="23" y="289"/>
                      </a:lnTo>
                      <a:lnTo>
                        <a:pt x="14" y="282"/>
                      </a:lnTo>
                      <a:lnTo>
                        <a:pt x="6" y="273"/>
                      </a:lnTo>
                      <a:lnTo>
                        <a:pt x="0" y="262"/>
                      </a:lnTo>
                      <a:lnTo>
                        <a:pt x="7" y="235"/>
                      </a:lnTo>
                      <a:lnTo>
                        <a:pt x="13" y="208"/>
                      </a:lnTo>
                      <a:lnTo>
                        <a:pt x="20" y="182"/>
                      </a:lnTo>
                      <a:lnTo>
                        <a:pt x="26" y="154"/>
                      </a:lnTo>
                      <a:lnTo>
                        <a:pt x="31" y="128"/>
                      </a:lnTo>
                      <a:lnTo>
                        <a:pt x="38" y="101"/>
                      </a:lnTo>
                      <a:lnTo>
                        <a:pt x="44" y="75"/>
                      </a:lnTo>
                      <a:lnTo>
                        <a:pt x="51" y="47"/>
                      </a:lnTo>
                      <a:close/>
                    </a:path>
                  </a:pathLst>
                </a:custGeom>
                <a:solidFill>
                  <a:srgbClr val="494F5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0" name="Freeform 1046"/>
                <p:cNvSpPr>
                  <a:spLocks/>
                </p:cNvSpPr>
                <p:nvPr/>
              </p:nvSpPr>
              <p:spPr bwMode="auto">
                <a:xfrm>
                  <a:off x="696" y="3076"/>
                  <a:ext cx="945" cy="130"/>
                </a:xfrm>
                <a:custGeom>
                  <a:avLst/>
                  <a:gdLst/>
                  <a:ahLst/>
                  <a:cxnLst>
                    <a:cxn ang="0">
                      <a:pos x="57" y="30"/>
                    </a:cxn>
                    <a:cxn ang="0">
                      <a:pos x="73" y="22"/>
                    </a:cxn>
                    <a:cxn ang="0">
                      <a:pos x="89" y="14"/>
                    </a:cxn>
                    <a:cxn ang="0">
                      <a:pos x="104" y="6"/>
                    </a:cxn>
                    <a:cxn ang="0">
                      <a:pos x="119" y="4"/>
                    </a:cxn>
                    <a:cxn ang="0">
                      <a:pos x="132" y="5"/>
                    </a:cxn>
                    <a:cxn ang="0">
                      <a:pos x="144" y="6"/>
                    </a:cxn>
                    <a:cxn ang="0">
                      <a:pos x="157" y="7"/>
                    </a:cxn>
                    <a:cxn ang="0">
                      <a:pos x="216" y="8"/>
                    </a:cxn>
                    <a:cxn ang="0">
                      <a:pos x="321" y="7"/>
                    </a:cxn>
                    <a:cxn ang="0">
                      <a:pos x="424" y="7"/>
                    </a:cxn>
                    <a:cxn ang="0">
                      <a:pos x="528" y="7"/>
                    </a:cxn>
                    <a:cxn ang="0">
                      <a:pos x="632" y="6"/>
                    </a:cxn>
                    <a:cxn ang="0">
                      <a:pos x="736" y="6"/>
                    </a:cxn>
                    <a:cxn ang="0">
                      <a:pos x="840" y="5"/>
                    </a:cxn>
                    <a:cxn ang="0">
                      <a:pos x="944" y="5"/>
                    </a:cxn>
                    <a:cxn ang="0">
                      <a:pos x="1047" y="5"/>
                    </a:cxn>
                    <a:cxn ang="0">
                      <a:pos x="1151" y="4"/>
                    </a:cxn>
                    <a:cxn ang="0">
                      <a:pos x="1255" y="4"/>
                    </a:cxn>
                    <a:cxn ang="0">
                      <a:pos x="1358" y="2"/>
                    </a:cxn>
                    <a:cxn ang="0">
                      <a:pos x="1462" y="2"/>
                    </a:cxn>
                    <a:cxn ang="0">
                      <a:pos x="1566" y="1"/>
                    </a:cxn>
                    <a:cxn ang="0">
                      <a:pos x="1669" y="1"/>
                    </a:cxn>
                    <a:cxn ang="0">
                      <a:pos x="1773" y="0"/>
                    </a:cxn>
                    <a:cxn ang="0">
                      <a:pos x="1833" y="24"/>
                    </a:cxn>
                    <a:cxn ang="0">
                      <a:pos x="1849" y="74"/>
                    </a:cxn>
                    <a:cxn ang="0">
                      <a:pos x="1866" y="122"/>
                    </a:cxn>
                    <a:cxn ang="0">
                      <a:pos x="1883" y="172"/>
                    </a:cxn>
                    <a:cxn ang="0">
                      <a:pos x="1891" y="210"/>
                    </a:cxn>
                    <a:cxn ang="0">
                      <a:pos x="1885" y="232"/>
                    </a:cxn>
                    <a:cxn ang="0">
                      <a:pos x="1873" y="247"/>
                    </a:cxn>
                    <a:cxn ang="0">
                      <a:pos x="1861" y="256"/>
                    </a:cxn>
                    <a:cxn ang="0">
                      <a:pos x="1798" y="260"/>
                    </a:cxn>
                    <a:cxn ang="0">
                      <a:pos x="1687" y="260"/>
                    </a:cxn>
                    <a:cxn ang="0">
                      <a:pos x="1576" y="260"/>
                    </a:cxn>
                    <a:cxn ang="0">
                      <a:pos x="1464" y="260"/>
                    </a:cxn>
                    <a:cxn ang="0">
                      <a:pos x="1354" y="260"/>
                    </a:cxn>
                    <a:cxn ang="0">
                      <a:pos x="1242" y="260"/>
                    </a:cxn>
                    <a:cxn ang="0">
                      <a:pos x="1132" y="260"/>
                    </a:cxn>
                    <a:cxn ang="0">
                      <a:pos x="1020" y="260"/>
                    </a:cxn>
                    <a:cxn ang="0">
                      <a:pos x="908" y="260"/>
                    </a:cxn>
                    <a:cxn ang="0">
                      <a:pos x="797" y="260"/>
                    </a:cxn>
                    <a:cxn ang="0">
                      <a:pos x="686" y="260"/>
                    </a:cxn>
                    <a:cxn ang="0">
                      <a:pos x="574" y="260"/>
                    </a:cxn>
                    <a:cxn ang="0">
                      <a:pos x="463" y="260"/>
                    </a:cxn>
                    <a:cxn ang="0">
                      <a:pos x="352" y="260"/>
                    </a:cxn>
                    <a:cxn ang="0">
                      <a:pos x="240" y="260"/>
                    </a:cxn>
                    <a:cxn ang="0">
                      <a:pos x="128" y="260"/>
                    </a:cxn>
                    <a:cxn ang="0">
                      <a:pos x="64" y="257"/>
                    </a:cxn>
                    <a:cxn ang="0">
                      <a:pos x="43" y="251"/>
                    </a:cxn>
                    <a:cxn ang="0">
                      <a:pos x="22" y="242"/>
                    </a:cxn>
                    <a:cxn ang="0">
                      <a:pos x="6" y="226"/>
                    </a:cxn>
                    <a:cxn ang="0">
                      <a:pos x="6" y="191"/>
                    </a:cxn>
                    <a:cxn ang="0">
                      <a:pos x="19" y="145"/>
                    </a:cxn>
                    <a:cxn ang="0">
                      <a:pos x="30" y="100"/>
                    </a:cxn>
                    <a:cxn ang="0">
                      <a:pos x="43" y="55"/>
                    </a:cxn>
                  </a:cxnLst>
                  <a:rect l="0" t="0" r="r" b="b"/>
                  <a:pathLst>
                    <a:path w="1891" h="260">
                      <a:moveTo>
                        <a:pt x="49" y="34"/>
                      </a:moveTo>
                      <a:lnTo>
                        <a:pt x="57" y="30"/>
                      </a:lnTo>
                      <a:lnTo>
                        <a:pt x="65" y="25"/>
                      </a:lnTo>
                      <a:lnTo>
                        <a:pt x="73" y="22"/>
                      </a:lnTo>
                      <a:lnTo>
                        <a:pt x="81" y="17"/>
                      </a:lnTo>
                      <a:lnTo>
                        <a:pt x="89" y="14"/>
                      </a:lnTo>
                      <a:lnTo>
                        <a:pt x="96" y="11"/>
                      </a:lnTo>
                      <a:lnTo>
                        <a:pt x="104" y="6"/>
                      </a:lnTo>
                      <a:lnTo>
                        <a:pt x="112" y="2"/>
                      </a:lnTo>
                      <a:lnTo>
                        <a:pt x="119" y="4"/>
                      </a:lnTo>
                      <a:lnTo>
                        <a:pt x="125" y="4"/>
                      </a:lnTo>
                      <a:lnTo>
                        <a:pt x="132" y="5"/>
                      </a:lnTo>
                      <a:lnTo>
                        <a:pt x="139" y="5"/>
                      </a:lnTo>
                      <a:lnTo>
                        <a:pt x="144" y="6"/>
                      </a:lnTo>
                      <a:lnTo>
                        <a:pt x="151" y="7"/>
                      </a:lnTo>
                      <a:lnTo>
                        <a:pt x="157" y="7"/>
                      </a:lnTo>
                      <a:lnTo>
                        <a:pt x="164" y="8"/>
                      </a:lnTo>
                      <a:lnTo>
                        <a:pt x="216" y="8"/>
                      </a:lnTo>
                      <a:lnTo>
                        <a:pt x="268" y="8"/>
                      </a:lnTo>
                      <a:lnTo>
                        <a:pt x="321" y="7"/>
                      </a:lnTo>
                      <a:lnTo>
                        <a:pt x="372" y="7"/>
                      </a:lnTo>
                      <a:lnTo>
                        <a:pt x="424" y="7"/>
                      </a:lnTo>
                      <a:lnTo>
                        <a:pt x="476" y="7"/>
                      </a:lnTo>
                      <a:lnTo>
                        <a:pt x="528" y="7"/>
                      </a:lnTo>
                      <a:lnTo>
                        <a:pt x="580" y="6"/>
                      </a:lnTo>
                      <a:lnTo>
                        <a:pt x="632" y="6"/>
                      </a:lnTo>
                      <a:lnTo>
                        <a:pt x="685" y="6"/>
                      </a:lnTo>
                      <a:lnTo>
                        <a:pt x="736" y="6"/>
                      </a:lnTo>
                      <a:lnTo>
                        <a:pt x="788" y="6"/>
                      </a:lnTo>
                      <a:lnTo>
                        <a:pt x="840" y="5"/>
                      </a:lnTo>
                      <a:lnTo>
                        <a:pt x="892" y="5"/>
                      </a:lnTo>
                      <a:lnTo>
                        <a:pt x="944" y="5"/>
                      </a:lnTo>
                      <a:lnTo>
                        <a:pt x="996" y="5"/>
                      </a:lnTo>
                      <a:lnTo>
                        <a:pt x="1047" y="5"/>
                      </a:lnTo>
                      <a:lnTo>
                        <a:pt x="1099" y="4"/>
                      </a:lnTo>
                      <a:lnTo>
                        <a:pt x="1151" y="4"/>
                      </a:lnTo>
                      <a:lnTo>
                        <a:pt x="1203" y="4"/>
                      </a:lnTo>
                      <a:lnTo>
                        <a:pt x="1255" y="4"/>
                      </a:lnTo>
                      <a:lnTo>
                        <a:pt x="1307" y="4"/>
                      </a:lnTo>
                      <a:lnTo>
                        <a:pt x="1358" y="2"/>
                      </a:lnTo>
                      <a:lnTo>
                        <a:pt x="1410" y="2"/>
                      </a:lnTo>
                      <a:lnTo>
                        <a:pt x="1462" y="2"/>
                      </a:lnTo>
                      <a:lnTo>
                        <a:pt x="1514" y="2"/>
                      </a:lnTo>
                      <a:lnTo>
                        <a:pt x="1566" y="1"/>
                      </a:lnTo>
                      <a:lnTo>
                        <a:pt x="1618" y="1"/>
                      </a:lnTo>
                      <a:lnTo>
                        <a:pt x="1669" y="1"/>
                      </a:lnTo>
                      <a:lnTo>
                        <a:pt x="1721" y="1"/>
                      </a:lnTo>
                      <a:lnTo>
                        <a:pt x="1773" y="0"/>
                      </a:lnTo>
                      <a:lnTo>
                        <a:pt x="1825" y="0"/>
                      </a:lnTo>
                      <a:lnTo>
                        <a:pt x="1833" y="24"/>
                      </a:lnTo>
                      <a:lnTo>
                        <a:pt x="1841" y="50"/>
                      </a:lnTo>
                      <a:lnTo>
                        <a:pt x="1849" y="74"/>
                      </a:lnTo>
                      <a:lnTo>
                        <a:pt x="1858" y="98"/>
                      </a:lnTo>
                      <a:lnTo>
                        <a:pt x="1866" y="122"/>
                      </a:lnTo>
                      <a:lnTo>
                        <a:pt x="1874" y="146"/>
                      </a:lnTo>
                      <a:lnTo>
                        <a:pt x="1883" y="172"/>
                      </a:lnTo>
                      <a:lnTo>
                        <a:pt x="1891" y="196"/>
                      </a:lnTo>
                      <a:lnTo>
                        <a:pt x="1891" y="210"/>
                      </a:lnTo>
                      <a:lnTo>
                        <a:pt x="1888" y="222"/>
                      </a:lnTo>
                      <a:lnTo>
                        <a:pt x="1885" y="232"/>
                      </a:lnTo>
                      <a:lnTo>
                        <a:pt x="1879" y="240"/>
                      </a:lnTo>
                      <a:lnTo>
                        <a:pt x="1873" y="247"/>
                      </a:lnTo>
                      <a:lnTo>
                        <a:pt x="1866" y="252"/>
                      </a:lnTo>
                      <a:lnTo>
                        <a:pt x="1861" y="256"/>
                      </a:lnTo>
                      <a:lnTo>
                        <a:pt x="1854" y="260"/>
                      </a:lnTo>
                      <a:lnTo>
                        <a:pt x="1798" y="260"/>
                      </a:lnTo>
                      <a:lnTo>
                        <a:pt x="1743" y="260"/>
                      </a:lnTo>
                      <a:lnTo>
                        <a:pt x="1687" y="260"/>
                      </a:lnTo>
                      <a:lnTo>
                        <a:pt x="1631" y="260"/>
                      </a:lnTo>
                      <a:lnTo>
                        <a:pt x="1576" y="260"/>
                      </a:lnTo>
                      <a:lnTo>
                        <a:pt x="1521" y="260"/>
                      </a:lnTo>
                      <a:lnTo>
                        <a:pt x="1464" y="260"/>
                      </a:lnTo>
                      <a:lnTo>
                        <a:pt x="1409" y="260"/>
                      </a:lnTo>
                      <a:lnTo>
                        <a:pt x="1354" y="260"/>
                      </a:lnTo>
                      <a:lnTo>
                        <a:pt x="1299" y="260"/>
                      </a:lnTo>
                      <a:lnTo>
                        <a:pt x="1242" y="260"/>
                      </a:lnTo>
                      <a:lnTo>
                        <a:pt x="1187" y="260"/>
                      </a:lnTo>
                      <a:lnTo>
                        <a:pt x="1132" y="260"/>
                      </a:lnTo>
                      <a:lnTo>
                        <a:pt x="1075" y="260"/>
                      </a:lnTo>
                      <a:lnTo>
                        <a:pt x="1020" y="260"/>
                      </a:lnTo>
                      <a:lnTo>
                        <a:pt x="964" y="260"/>
                      </a:lnTo>
                      <a:lnTo>
                        <a:pt x="908" y="260"/>
                      </a:lnTo>
                      <a:lnTo>
                        <a:pt x="853" y="260"/>
                      </a:lnTo>
                      <a:lnTo>
                        <a:pt x="797" y="260"/>
                      </a:lnTo>
                      <a:lnTo>
                        <a:pt x="741" y="260"/>
                      </a:lnTo>
                      <a:lnTo>
                        <a:pt x="686" y="260"/>
                      </a:lnTo>
                      <a:lnTo>
                        <a:pt x="630" y="260"/>
                      </a:lnTo>
                      <a:lnTo>
                        <a:pt x="574" y="260"/>
                      </a:lnTo>
                      <a:lnTo>
                        <a:pt x="519" y="260"/>
                      </a:lnTo>
                      <a:lnTo>
                        <a:pt x="463" y="260"/>
                      </a:lnTo>
                      <a:lnTo>
                        <a:pt x="407" y="260"/>
                      </a:lnTo>
                      <a:lnTo>
                        <a:pt x="352" y="260"/>
                      </a:lnTo>
                      <a:lnTo>
                        <a:pt x="295" y="260"/>
                      </a:lnTo>
                      <a:lnTo>
                        <a:pt x="240" y="260"/>
                      </a:lnTo>
                      <a:lnTo>
                        <a:pt x="185" y="260"/>
                      </a:lnTo>
                      <a:lnTo>
                        <a:pt x="128" y="260"/>
                      </a:lnTo>
                      <a:lnTo>
                        <a:pt x="73" y="260"/>
                      </a:lnTo>
                      <a:lnTo>
                        <a:pt x="64" y="257"/>
                      </a:lnTo>
                      <a:lnTo>
                        <a:pt x="53" y="255"/>
                      </a:lnTo>
                      <a:lnTo>
                        <a:pt x="43" y="251"/>
                      </a:lnTo>
                      <a:lnTo>
                        <a:pt x="33" y="247"/>
                      </a:lnTo>
                      <a:lnTo>
                        <a:pt x="22" y="242"/>
                      </a:lnTo>
                      <a:lnTo>
                        <a:pt x="14" y="234"/>
                      </a:lnTo>
                      <a:lnTo>
                        <a:pt x="6" y="226"/>
                      </a:lnTo>
                      <a:lnTo>
                        <a:pt x="0" y="214"/>
                      </a:lnTo>
                      <a:lnTo>
                        <a:pt x="6" y="191"/>
                      </a:lnTo>
                      <a:lnTo>
                        <a:pt x="13" y="168"/>
                      </a:lnTo>
                      <a:lnTo>
                        <a:pt x="19" y="145"/>
                      </a:lnTo>
                      <a:lnTo>
                        <a:pt x="25" y="123"/>
                      </a:lnTo>
                      <a:lnTo>
                        <a:pt x="30" y="100"/>
                      </a:lnTo>
                      <a:lnTo>
                        <a:pt x="37" y="78"/>
                      </a:lnTo>
                      <a:lnTo>
                        <a:pt x="43" y="55"/>
                      </a:lnTo>
                      <a:lnTo>
                        <a:pt x="49" y="34"/>
                      </a:lnTo>
                      <a:close/>
                    </a:path>
                  </a:pathLst>
                </a:custGeom>
                <a:solidFill>
                  <a:srgbClr val="4C545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1" name="Freeform 1047"/>
                <p:cNvSpPr>
                  <a:spLocks/>
                </p:cNvSpPr>
                <p:nvPr/>
              </p:nvSpPr>
              <p:spPr bwMode="auto">
                <a:xfrm>
                  <a:off x="696" y="3100"/>
                  <a:ext cx="946" cy="106"/>
                </a:xfrm>
                <a:custGeom>
                  <a:avLst/>
                  <a:gdLst/>
                  <a:ahLst/>
                  <a:cxnLst>
                    <a:cxn ang="0">
                      <a:pos x="56" y="17"/>
                    </a:cxn>
                    <a:cxn ang="0">
                      <a:pos x="73" y="12"/>
                    </a:cxn>
                    <a:cxn ang="0">
                      <a:pos x="90" y="9"/>
                    </a:cxn>
                    <a:cxn ang="0">
                      <a:pos x="107" y="4"/>
                    </a:cxn>
                    <a:cxn ang="0">
                      <a:pos x="121" y="3"/>
                    </a:cxn>
                    <a:cxn ang="0">
                      <a:pos x="134" y="4"/>
                    </a:cxn>
                    <a:cxn ang="0">
                      <a:pos x="146" y="6"/>
                    </a:cxn>
                    <a:cxn ang="0">
                      <a:pos x="158" y="8"/>
                    </a:cxn>
                    <a:cxn ang="0">
                      <a:pos x="216" y="9"/>
                    </a:cxn>
                    <a:cxn ang="0">
                      <a:pos x="321" y="8"/>
                    </a:cxn>
                    <a:cxn ang="0">
                      <a:pos x="425" y="8"/>
                    </a:cxn>
                    <a:cxn ang="0">
                      <a:pos x="530" y="6"/>
                    </a:cxn>
                    <a:cxn ang="0">
                      <a:pos x="635" y="6"/>
                    </a:cxn>
                    <a:cxn ang="0">
                      <a:pos x="739" y="5"/>
                    </a:cxn>
                    <a:cxn ang="0">
                      <a:pos x="844" y="5"/>
                    </a:cxn>
                    <a:cxn ang="0">
                      <a:pos x="948" y="4"/>
                    </a:cxn>
                    <a:cxn ang="0">
                      <a:pos x="1053" y="4"/>
                    </a:cxn>
                    <a:cxn ang="0">
                      <a:pos x="1157" y="3"/>
                    </a:cxn>
                    <a:cxn ang="0">
                      <a:pos x="1262" y="3"/>
                    </a:cxn>
                    <a:cxn ang="0">
                      <a:pos x="1366" y="2"/>
                    </a:cxn>
                    <a:cxn ang="0">
                      <a:pos x="1470" y="2"/>
                    </a:cxn>
                    <a:cxn ang="0">
                      <a:pos x="1575" y="1"/>
                    </a:cxn>
                    <a:cxn ang="0">
                      <a:pos x="1679" y="1"/>
                    </a:cxn>
                    <a:cxn ang="0">
                      <a:pos x="1783" y="0"/>
                    </a:cxn>
                    <a:cxn ang="0">
                      <a:pos x="1842" y="18"/>
                    </a:cxn>
                    <a:cxn ang="0">
                      <a:pos x="1856" y="55"/>
                    </a:cxn>
                    <a:cxn ang="0">
                      <a:pos x="1870" y="92"/>
                    </a:cxn>
                    <a:cxn ang="0">
                      <a:pos x="1884" y="128"/>
                    </a:cxn>
                    <a:cxn ang="0">
                      <a:pos x="1892" y="162"/>
                    </a:cxn>
                    <a:cxn ang="0">
                      <a:pos x="1886" y="184"/>
                    </a:cxn>
                    <a:cxn ang="0">
                      <a:pos x="1874" y="199"/>
                    </a:cxn>
                    <a:cxn ang="0">
                      <a:pos x="1861" y="208"/>
                    </a:cxn>
                    <a:cxn ang="0">
                      <a:pos x="1798" y="211"/>
                    </a:cxn>
                    <a:cxn ang="0">
                      <a:pos x="1687" y="211"/>
                    </a:cxn>
                    <a:cxn ang="0">
                      <a:pos x="1576" y="211"/>
                    </a:cxn>
                    <a:cxn ang="0">
                      <a:pos x="1464" y="211"/>
                    </a:cxn>
                    <a:cxn ang="0">
                      <a:pos x="1354" y="211"/>
                    </a:cxn>
                    <a:cxn ang="0">
                      <a:pos x="1242" y="211"/>
                    </a:cxn>
                    <a:cxn ang="0">
                      <a:pos x="1132" y="211"/>
                    </a:cxn>
                    <a:cxn ang="0">
                      <a:pos x="1020" y="211"/>
                    </a:cxn>
                    <a:cxn ang="0">
                      <a:pos x="908" y="211"/>
                    </a:cxn>
                    <a:cxn ang="0">
                      <a:pos x="797" y="211"/>
                    </a:cxn>
                    <a:cxn ang="0">
                      <a:pos x="686" y="211"/>
                    </a:cxn>
                    <a:cxn ang="0">
                      <a:pos x="574" y="211"/>
                    </a:cxn>
                    <a:cxn ang="0">
                      <a:pos x="463" y="211"/>
                    </a:cxn>
                    <a:cxn ang="0">
                      <a:pos x="352" y="211"/>
                    </a:cxn>
                    <a:cxn ang="0">
                      <a:pos x="240" y="211"/>
                    </a:cxn>
                    <a:cxn ang="0">
                      <a:pos x="128" y="211"/>
                    </a:cxn>
                    <a:cxn ang="0">
                      <a:pos x="64" y="209"/>
                    </a:cxn>
                    <a:cxn ang="0">
                      <a:pos x="42" y="203"/>
                    </a:cxn>
                    <a:cxn ang="0">
                      <a:pos x="21" y="194"/>
                    </a:cxn>
                    <a:cxn ang="0">
                      <a:pos x="5" y="177"/>
                    </a:cxn>
                    <a:cxn ang="0">
                      <a:pos x="6" y="147"/>
                    </a:cxn>
                    <a:cxn ang="0">
                      <a:pos x="18" y="110"/>
                    </a:cxn>
                    <a:cxn ang="0">
                      <a:pos x="30" y="73"/>
                    </a:cxn>
                    <a:cxn ang="0">
                      <a:pos x="42" y="36"/>
                    </a:cxn>
                  </a:cxnLst>
                  <a:rect l="0" t="0" r="r" b="b"/>
                  <a:pathLst>
                    <a:path w="1892" h="211">
                      <a:moveTo>
                        <a:pt x="48" y="19"/>
                      </a:moveTo>
                      <a:lnTo>
                        <a:pt x="56" y="17"/>
                      </a:lnTo>
                      <a:lnTo>
                        <a:pt x="65" y="14"/>
                      </a:lnTo>
                      <a:lnTo>
                        <a:pt x="73" y="12"/>
                      </a:lnTo>
                      <a:lnTo>
                        <a:pt x="82" y="10"/>
                      </a:lnTo>
                      <a:lnTo>
                        <a:pt x="90" y="9"/>
                      </a:lnTo>
                      <a:lnTo>
                        <a:pt x="98" y="6"/>
                      </a:lnTo>
                      <a:lnTo>
                        <a:pt x="107" y="4"/>
                      </a:lnTo>
                      <a:lnTo>
                        <a:pt x="116" y="2"/>
                      </a:lnTo>
                      <a:lnTo>
                        <a:pt x="121" y="3"/>
                      </a:lnTo>
                      <a:lnTo>
                        <a:pt x="128" y="3"/>
                      </a:lnTo>
                      <a:lnTo>
                        <a:pt x="134" y="4"/>
                      </a:lnTo>
                      <a:lnTo>
                        <a:pt x="140" y="5"/>
                      </a:lnTo>
                      <a:lnTo>
                        <a:pt x="146" y="6"/>
                      </a:lnTo>
                      <a:lnTo>
                        <a:pt x="152" y="6"/>
                      </a:lnTo>
                      <a:lnTo>
                        <a:pt x="158" y="8"/>
                      </a:lnTo>
                      <a:lnTo>
                        <a:pt x="164" y="9"/>
                      </a:lnTo>
                      <a:lnTo>
                        <a:pt x="216" y="9"/>
                      </a:lnTo>
                      <a:lnTo>
                        <a:pt x="269" y="8"/>
                      </a:lnTo>
                      <a:lnTo>
                        <a:pt x="321" y="8"/>
                      </a:lnTo>
                      <a:lnTo>
                        <a:pt x="374" y="8"/>
                      </a:lnTo>
                      <a:lnTo>
                        <a:pt x="425" y="8"/>
                      </a:lnTo>
                      <a:lnTo>
                        <a:pt x="477" y="6"/>
                      </a:lnTo>
                      <a:lnTo>
                        <a:pt x="530" y="6"/>
                      </a:lnTo>
                      <a:lnTo>
                        <a:pt x="582" y="6"/>
                      </a:lnTo>
                      <a:lnTo>
                        <a:pt x="635" y="6"/>
                      </a:lnTo>
                      <a:lnTo>
                        <a:pt x="687" y="5"/>
                      </a:lnTo>
                      <a:lnTo>
                        <a:pt x="739" y="5"/>
                      </a:lnTo>
                      <a:lnTo>
                        <a:pt x="792" y="5"/>
                      </a:lnTo>
                      <a:lnTo>
                        <a:pt x="844" y="5"/>
                      </a:lnTo>
                      <a:lnTo>
                        <a:pt x="895" y="4"/>
                      </a:lnTo>
                      <a:lnTo>
                        <a:pt x="948" y="4"/>
                      </a:lnTo>
                      <a:lnTo>
                        <a:pt x="1000" y="4"/>
                      </a:lnTo>
                      <a:lnTo>
                        <a:pt x="1053" y="4"/>
                      </a:lnTo>
                      <a:lnTo>
                        <a:pt x="1105" y="4"/>
                      </a:lnTo>
                      <a:lnTo>
                        <a:pt x="1157" y="3"/>
                      </a:lnTo>
                      <a:lnTo>
                        <a:pt x="1210" y="3"/>
                      </a:lnTo>
                      <a:lnTo>
                        <a:pt x="1262" y="3"/>
                      </a:lnTo>
                      <a:lnTo>
                        <a:pt x="1314" y="3"/>
                      </a:lnTo>
                      <a:lnTo>
                        <a:pt x="1366" y="2"/>
                      </a:lnTo>
                      <a:lnTo>
                        <a:pt x="1418" y="2"/>
                      </a:lnTo>
                      <a:lnTo>
                        <a:pt x="1470" y="2"/>
                      </a:lnTo>
                      <a:lnTo>
                        <a:pt x="1523" y="2"/>
                      </a:lnTo>
                      <a:lnTo>
                        <a:pt x="1575" y="1"/>
                      </a:lnTo>
                      <a:lnTo>
                        <a:pt x="1627" y="1"/>
                      </a:lnTo>
                      <a:lnTo>
                        <a:pt x="1679" y="1"/>
                      </a:lnTo>
                      <a:lnTo>
                        <a:pt x="1732" y="1"/>
                      </a:lnTo>
                      <a:lnTo>
                        <a:pt x="1783" y="0"/>
                      </a:lnTo>
                      <a:lnTo>
                        <a:pt x="1835" y="0"/>
                      </a:lnTo>
                      <a:lnTo>
                        <a:pt x="1842" y="18"/>
                      </a:lnTo>
                      <a:lnTo>
                        <a:pt x="1849" y="36"/>
                      </a:lnTo>
                      <a:lnTo>
                        <a:pt x="1856" y="55"/>
                      </a:lnTo>
                      <a:lnTo>
                        <a:pt x="1863" y="73"/>
                      </a:lnTo>
                      <a:lnTo>
                        <a:pt x="1870" y="92"/>
                      </a:lnTo>
                      <a:lnTo>
                        <a:pt x="1877" y="110"/>
                      </a:lnTo>
                      <a:lnTo>
                        <a:pt x="1884" y="128"/>
                      </a:lnTo>
                      <a:lnTo>
                        <a:pt x="1891" y="147"/>
                      </a:lnTo>
                      <a:lnTo>
                        <a:pt x="1892" y="162"/>
                      </a:lnTo>
                      <a:lnTo>
                        <a:pt x="1889" y="175"/>
                      </a:lnTo>
                      <a:lnTo>
                        <a:pt x="1886" y="184"/>
                      </a:lnTo>
                      <a:lnTo>
                        <a:pt x="1880" y="192"/>
                      </a:lnTo>
                      <a:lnTo>
                        <a:pt x="1874" y="199"/>
                      </a:lnTo>
                      <a:lnTo>
                        <a:pt x="1868" y="203"/>
                      </a:lnTo>
                      <a:lnTo>
                        <a:pt x="1861" y="208"/>
                      </a:lnTo>
                      <a:lnTo>
                        <a:pt x="1854" y="211"/>
                      </a:lnTo>
                      <a:lnTo>
                        <a:pt x="1798" y="211"/>
                      </a:lnTo>
                      <a:lnTo>
                        <a:pt x="1743" y="211"/>
                      </a:lnTo>
                      <a:lnTo>
                        <a:pt x="1687" y="211"/>
                      </a:lnTo>
                      <a:lnTo>
                        <a:pt x="1631" y="211"/>
                      </a:lnTo>
                      <a:lnTo>
                        <a:pt x="1576" y="211"/>
                      </a:lnTo>
                      <a:lnTo>
                        <a:pt x="1521" y="211"/>
                      </a:lnTo>
                      <a:lnTo>
                        <a:pt x="1464" y="211"/>
                      </a:lnTo>
                      <a:lnTo>
                        <a:pt x="1409" y="211"/>
                      </a:lnTo>
                      <a:lnTo>
                        <a:pt x="1354" y="211"/>
                      </a:lnTo>
                      <a:lnTo>
                        <a:pt x="1299" y="211"/>
                      </a:lnTo>
                      <a:lnTo>
                        <a:pt x="1242" y="211"/>
                      </a:lnTo>
                      <a:lnTo>
                        <a:pt x="1187" y="211"/>
                      </a:lnTo>
                      <a:lnTo>
                        <a:pt x="1132" y="211"/>
                      </a:lnTo>
                      <a:lnTo>
                        <a:pt x="1075" y="211"/>
                      </a:lnTo>
                      <a:lnTo>
                        <a:pt x="1020" y="211"/>
                      </a:lnTo>
                      <a:lnTo>
                        <a:pt x="964" y="211"/>
                      </a:lnTo>
                      <a:lnTo>
                        <a:pt x="908" y="211"/>
                      </a:lnTo>
                      <a:lnTo>
                        <a:pt x="853" y="211"/>
                      </a:lnTo>
                      <a:lnTo>
                        <a:pt x="797" y="211"/>
                      </a:lnTo>
                      <a:lnTo>
                        <a:pt x="741" y="211"/>
                      </a:lnTo>
                      <a:lnTo>
                        <a:pt x="686" y="211"/>
                      </a:lnTo>
                      <a:lnTo>
                        <a:pt x="630" y="211"/>
                      </a:lnTo>
                      <a:lnTo>
                        <a:pt x="574" y="211"/>
                      </a:lnTo>
                      <a:lnTo>
                        <a:pt x="519" y="211"/>
                      </a:lnTo>
                      <a:lnTo>
                        <a:pt x="463" y="211"/>
                      </a:lnTo>
                      <a:lnTo>
                        <a:pt x="407" y="211"/>
                      </a:lnTo>
                      <a:lnTo>
                        <a:pt x="352" y="211"/>
                      </a:lnTo>
                      <a:lnTo>
                        <a:pt x="295" y="211"/>
                      </a:lnTo>
                      <a:lnTo>
                        <a:pt x="240" y="211"/>
                      </a:lnTo>
                      <a:lnTo>
                        <a:pt x="185" y="211"/>
                      </a:lnTo>
                      <a:lnTo>
                        <a:pt x="128" y="211"/>
                      </a:lnTo>
                      <a:lnTo>
                        <a:pt x="73" y="211"/>
                      </a:lnTo>
                      <a:lnTo>
                        <a:pt x="64" y="209"/>
                      </a:lnTo>
                      <a:lnTo>
                        <a:pt x="53" y="207"/>
                      </a:lnTo>
                      <a:lnTo>
                        <a:pt x="42" y="203"/>
                      </a:lnTo>
                      <a:lnTo>
                        <a:pt x="31" y="199"/>
                      </a:lnTo>
                      <a:lnTo>
                        <a:pt x="21" y="194"/>
                      </a:lnTo>
                      <a:lnTo>
                        <a:pt x="13" y="186"/>
                      </a:lnTo>
                      <a:lnTo>
                        <a:pt x="5" y="177"/>
                      </a:lnTo>
                      <a:lnTo>
                        <a:pt x="0" y="165"/>
                      </a:lnTo>
                      <a:lnTo>
                        <a:pt x="6" y="147"/>
                      </a:lnTo>
                      <a:lnTo>
                        <a:pt x="12" y="128"/>
                      </a:lnTo>
                      <a:lnTo>
                        <a:pt x="18" y="110"/>
                      </a:lnTo>
                      <a:lnTo>
                        <a:pt x="25" y="92"/>
                      </a:lnTo>
                      <a:lnTo>
                        <a:pt x="30" y="73"/>
                      </a:lnTo>
                      <a:lnTo>
                        <a:pt x="36" y="55"/>
                      </a:lnTo>
                      <a:lnTo>
                        <a:pt x="42" y="36"/>
                      </a:lnTo>
                      <a:lnTo>
                        <a:pt x="48" y="19"/>
                      </a:lnTo>
                      <a:close/>
                    </a:path>
                  </a:pathLst>
                </a:custGeom>
                <a:solidFill>
                  <a:srgbClr val="4C56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2" name="Freeform 1048"/>
                <p:cNvSpPr>
                  <a:spLocks/>
                </p:cNvSpPr>
                <p:nvPr/>
              </p:nvSpPr>
              <p:spPr bwMode="auto">
                <a:xfrm>
                  <a:off x="696" y="3124"/>
                  <a:ext cx="946" cy="82"/>
                </a:xfrm>
                <a:custGeom>
                  <a:avLst/>
                  <a:gdLst/>
                  <a:ahLst/>
                  <a:cxnLst>
                    <a:cxn ang="0">
                      <a:pos x="46" y="4"/>
                    </a:cxn>
                    <a:cxn ang="0">
                      <a:pos x="119" y="1"/>
                    </a:cxn>
                    <a:cxn ang="0">
                      <a:pos x="164" y="9"/>
                    </a:cxn>
                    <a:cxn ang="0">
                      <a:pos x="1846" y="0"/>
                    </a:cxn>
                    <a:cxn ang="0">
                      <a:pos x="1891" y="100"/>
                    </a:cxn>
                    <a:cxn ang="0">
                      <a:pos x="1892" y="115"/>
                    </a:cxn>
                    <a:cxn ang="0">
                      <a:pos x="1891" y="128"/>
                    </a:cxn>
                    <a:cxn ang="0">
                      <a:pos x="1886" y="138"/>
                    </a:cxn>
                    <a:cxn ang="0">
                      <a:pos x="1881" y="146"/>
                    </a:cxn>
                    <a:cxn ang="0">
                      <a:pos x="1874" y="152"/>
                    </a:cxn>
                    <a:cxn ang="0">
                      <a:pos x="1868" y="158"/>
                    </a:cxn>
                    <a:cxn ang="0">
                      <a:pos x="1861" y="161"/>
                    </a:cxn>
                    <a:cxn ang="0">
                      <a:pos x="1854" y="164"/>
                    </a:cxn>
                    <a:cxn ang="0">
                      <a:pos x="73" y="164"/>
                    </a:cxn>
                    <a:cxn ang="0">
                      <a:pos x="64" y="162"/>
                    </a:cxn>
                    <a:cxn ang="0">
                      <a:pos x="52" y="160"/>
                    </a:cxn>
                    <a:cxn ang="0">
                      <a:pos x="42" y="158"/>
                    </a:cxn>
                    <a:cxn ang="0">
                      <a:pos x="31" y="153"/>
                    </a:cxn>
                    <a:cxn ang="0">
                      <a:pos x="21" y="147"/>
                    </a:cxn>
                    <a:cxn ang="0">
                      <a:pos x="12" y="140"/>
                    </a:cxn>
                    <a:cxn ang="0">
                      <a:pos x="5" y="131"/>
                    </a:cxn>
                    <a:cxn ang="0">
                      <a:pos x="0" y="118"/>
                    </a:cxn>
                    <a:cxn ang="0">
                      <a:pos x="46" y="4"/>
                    </a:cxn>
                  </a:cxnLst>
                  <a:rect l="0" t="0" r="r" b="b"/>
                  <a:pathLst>
                    <a:path w="1892" h="164">
                      <a:moveTo>
                        <a:pt x="46" y="4"/>
                      </a:moveTo>
                      <a:lnTo>
                        <a:pt x="119" y="1"/>
                      </a:lnTo>
                      <a:lnTo>
                        <a:pt x="164" y="9"/>
                      </a:lnTo>
                      <a:lnTo>
                        <a:pt x="1846" y="0"/>
                      </a:lnTo>
                      <a:lnTo>
                        <a:pt x="1891" y="100"/>
                      </a:lnTo>
                      <a:lnTo>
                        <a:pt x="1892" y="115"/>
                      </a:lnTo>
                      <a:lnTo>
                        <a:pt x="1891" y="128"/>
                      </a:lnTo>
                      <a:lnTo>
                        <a:pt x="1886" y="138"/>
                      </a:lnTo>
                      <a:lnTo>
                        <a:pt x="1881" y="146"/>
                      </a:lnTo>
                      <a:lnTo>
                        <a:pt x="1874" y="152"/>
                      </a:lnTo>
                      <a:lnTo>
                        <a:pt x="1868" y="158"/>
                      </a:lnTo>
                      <a:lnTo>
                        <a:pt x="1861" y="161"/>
                      </a:lnTo>
                      <a:lnTo>
                        <a:pt x="1854" y="164"/>
                      </a:lnTo>
                      <a:lnTo>
                        <a:pt x="73" y="164"/>
                      </a:lnTo>
                      <a:lnTo>
                        <a:pt x="64" y="162"/>
                      </a:lnTo>
                      <a:lnTo>
                        <a:pt x="52" y="160"/>
                      </a:lnTo>
                      <a:lnTo>
                        <a:pt x="42" y="158"/>
                      </a:lnTo>
                      <a:lnTo>
                        <a:pt x="31" y="153"/>
                      </a:lnTo>
                      <a:lnTo>
                        <a:pt x="21" y="147"/>
                      </a:lnTo>
                      <a:lnTo>
                        <a:pt x="12" y="140"/>
                      </a:lnTo>
                      <a:lnTo>
                        <a:pt x="5" y="131"/>
                      </a:lnTo>
                      <a:lnTo>
                        <a:pt x="0" y="118"/>
                      </a:lnTo>
                      <a:lnTo>
                        <a:pt x="46" y="4"/>
                      </a:lnTo>
                      <a:close/>
                    </a:path>
                  </a:pathLst>
                </a:custGeom>
                <a:solidFill>
                  <a:srgbClr val="4F5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3" name="Freeform 1049"/>
                <p:cNvSpPr>
                  <a:spLocks/>
                </p:cNvSpPr>
                <p:nvPr/>
              </p:nvSpPr>
              <p:spPr bwMode="auto">
                <a:xfrm>
                  <a:off x="734" y="2900"/>
                  <a:ext cx="855" cy="224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40" y="24"/>
                    </a:cxn>
                    <a:cxn ang="0">
                      <a:pos x="0" y="351"/>
                    </a:cxn>
                    <a:cxn ang="0">
                      <a:pos x="5" y="390"/>
                    </a:cxn>
                    <a:cxn ang="0">
                      <a:pos x="512" y="438"/>
                    </a:cxn>
                    <a:cxn ang="0">
                      <a:pos x="576" y="425"/>
                    </a:cxn>
                    <a:cxn ang="0">
                      <a:pos x="581" y="360"/>
                    </a:cxn>
                    <a:cxn ang="0">
                      <a:pos x="611" y="336"/>
                    </a:cxn>
                    <a:cxn ang="0">
                      <a:pos x="990" y="336"/>
                    </a:cxn>
                    <a:cxn ang="0">
                      <a:pos x="1009" y="360"/>
                    </a:cxn>
                    <a:cxn ang="0">
                      <a:pos x="1024" y="410"/>
                    </a:cxn>
                    <a:cxn ang="0">
                      <a:pos x="1107" y="448"/>
                    </a:cxn>
                    <a:cxn ang="0">
                      <a:pos x="1687" y="401"/>
                    </a:cxn>
                    <a:cxn ang="0">
                      <a:pos x="1711" y="381"/>
                    </a:cxn>
                    <a:cxn ang="0">
                      <a:pos x="1652" y="78"/>
                    </a:cxn>
                    <a:cxn ang="0">
                      <a:pos x="1631" y="24"/>
                    </a:cxn>
                    <a:cxn ang="0">
                      <a:pos x="1588" y="0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711" h="448">
                      <a:moveTo>
                        <a:pt x="74" y="0"/>
                      </a:moveTo>
                      <a:lnTo>
                        <a:pt x="40" y="24"/>
                      </a:lnTo>
                      <a:lnTo>
                        <a:pt x="0" y="351"/>
                      </a:lnTo>
                      <a:lnTo>
                        <a:pt x="5" y="390"/>
                      </a:lnTo>
                      <a:lnTo>
                        <a:pt x="512" y="438"/>
                      </a:lnTo>
                      <a:lnTo>
                        <a:pt x="576" y="425"/>
                      </a:lnTo>
                      <a:lnTo>
                        <a:pt x="581" y="360"/>
                      </a:lnTo>
                      <a:lnTo>
                        <a:pt x="611" y="336"/>
                      </a:lnTo>
                      <a:lnTo>
                        <a:pt x="990" y="336"/>
                      </a:lnTo>
                      <a:lnTo>
                        <a:pt x="1009" y="360"/>
                      </a:lnTo>
                      <a:lnTo>
                        <a:pt x="1024" y="410"/>
                      </a:lnTo>
                      <a:lnTo>
                        <a:pt x="1107" y="448"/>
                      </a:lnTo>
                      <a:lnTo>
                        <a:pt x="1687" y="401"/>
                      </a:lnTo>
                      <a:lnTo>
                        <a:pt x="1711" y="381"/>
                      </a:lnTo>
                      <a:lnTo>
                        <a:pt x="1652" y="78"/>
                      </a:lnTo>
                      <a:lnTo>
                        <a:pt x="1631" y="24"/>
                      </a:lnTo>
                      <a:lnTo>
                        <a:pt x="1588" y="0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A0A5A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4" name="Freeform 1050"/>
                <p:cNvSpPr>
                  <a:spLocks/>
                </p:cNvSpPr>
                <p:nvPr/>
              </p:nvSpPr>
              <p:spPr bwMode="auto">
                <a:xfrm>
                  <a:off x="776" y="2911"/>
                  <a:ext cx="779" cy="158"/>
                </a:xfrm>
                <a:custGeom>
                  <a:avLst/>
                  <a:gdLst/>
                  <a:ahLst/>
                  <a:cxnLst>
                    <a:cxn ang="0">
                      <a:pos x="32" y="21"/>
                    </a:cxn>
                    <a:cxn ang="0">
                      <a:pos x="0" y="244"/>
                    </a:cxn>
                    <a:cxn ang="0">
                      <a:pos x="4" y="285"/>
                    </a:cxn>
                    <a:cxn ang="0">
                      <a:pos x="1245" y="290"/>
                    </a:cxn>
                    <a:cxn ang="0">
                      <a:pos x="1249" y="313"/>
                    </a:cxn>
                    <a:cxn ang="0">
                      <a:pos x="1545" y="315"/>
                    </a:cxn>
                    <a:cxn ang="0">
                      <a:pos x="1558" y="288"/>
                    </a:cxn>
                    <a:cxn ang="0">
                      <a:pos x="1506" y="0"/>
                    </a:cxn>
                    <a:cxn ang="0">
                      <a:pos x="1459" y="4"/>
                    </a:cxn>
                    <a:cxn ang="0">
                      <a:pos x="60" y="2"/>
                    </a:cxn>
                    <a:cxn ang="0">
                      <a:pos x="32" y="21"/>
                    </a:cxn>
                  </a:cxnLst>
                  <a:rect l="0" t="0" r="r" b="b"/>
                  <a:pathLst>
                    <a:path w="1558" h="315">
                      <a:moveTo>
                        <a:pt x="32" y="21"/>
                      </a:moveTo>
                      <a:lnTo>
                        <a:pt x="0" y="244"/>
                      </a:lnTo>
                      <a:lnTo>
                        <a:pt x="4" y="285"/>
                      </a:lnTo>
                      <a:lnTo>
                        <a:pt x="1245" y="290"/>
                      </a:lnTo>
                      <a:lnTo>
                        <a:pt x="1249" y="313"/>
                      </a:lnTo>
                      <a:lnTo>
                        <a:pt x="1545" y="315"/>
                      </a:lnTo>
                      <a:lnTo>
                        <a:pt x="1558" y="288"/>
                      </a:lnTo>
                      <a:lnTo>
                        <a:pt x="1506" y="0"/>
                      </a:lnTo>
                      <a:lnTo>
                        <a:pt x="1459" y="4"/>
                      </a:lnTo>
                      <a:lnTo>
                        <a:pt x="60" y="2"/>
                      </a:lnTo>
                      <a:lnTo>
                        <a:pt x="32" y="2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5" name="Freeform 1051"/>
                <p:cNvSpPr>
                  <a:spLocks/>
                </p:cNvSpPr>
                <p:nvPr/>
              </p:nvSpPr>
              <p:spPr bwMode="auto">
                <a:xfrm>
                  <a:off x="790" y="2916"/>
                  <a:ext cx="760" cy="140"/>
                </a:xfrm>
                <a:custGeom>
                  <a:avLst/>
                  <a:gdLst/>
                  <a:ahLst/>
                  <a:cxnLst>
                    <a:cxn ang="0">
                      <a:pos x="0" y="251"/>
                    </a:cxn>
                    <a:cxn ang="0">
                      <a:pos x="24" y="2"/>
                    </a:cxn>
                    <a:cxn ang="0">
                      <a:pos x="1465" y="0"/>
                    </a:cxn>
                    <a:cxn ang="0">
                      <a:pos x="1519" y="280"/>
                    </a:cxn>
                    <a:cxn ang="0">
                      <a:pos x="1240" y="278"/>
                    </a:cxn>
                    <a:cxn ang="0">
                      <a:pos x="1242" y="246"/>
                    </a:cxn>
                    <a:cxn ang="0">
                      <a:pos x="0" y="251"/>
                    </a:cxn>
                  </a:cxnLst>
                  <a:rect l="0" t="0" r="r" b="b"/>
                  <a:pathLst>
                    <a:path w="1519" h="280">
                      <a:moveTo>
                        <a:pt x="0" y="251"/>
                      </a:moveTo>
                      <a:lnTo>
                        <a:pt x="24" y="2"/>
                      </a:lnTo>
                      <a:lnTo>
                        <a:pt x="1465" y="0"/>
                      </a:lnTo>
                      <a:lnTo>
                        <a:pt x="1519" y="280"/>
                      </a:lnTo>
                      <a:lnTo>
                        <a:pt x="1240" y="278"/>
                      </a:lnTo>
                      <a:lnTo>
                        <a:pt x="1242" y="246"/>
                      </a:lnTo>
                      <a:lnTo>
                        <a:pt x="0" y="251"/>
                      </a:lnTo>
                      <a:close/>
                    </a:path>
                  </a:pathLst>
                </a:custGeom>
                <a:solidFill>
                  <a:srgbClr val="4C474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6" name="Freeform 1052"/>
                <p:cNvSpPr>
                  <a:spLocks/>
                </p:cNvSpPr>
                <p:nvPr/>
              </p:nvSpPr>
              <p:spPr bwMode="auto">
                <a:xfrm>
                  <a:off x="732" y="2160"/>
                  <a:ext cx="832" cy="681"/>
                </a:xfrm>
                <a:custGeom>
                  <a:avLst/>
                  <a:gdLst/>
                  <a:ahLst/>
                  <a:cxnLst>
                    <a:cxn ang="0">
                      <a:pos x="1" y="9"/>
                    </a:cxn>
                    <a:cxn ang="0">
                      <a:pos x="0" y="1161"/>
                    </a:cxn>
                    <a:cxn ang="0">
                      <a:pos x="9" y="1362"/>
                    </a:cxn>
                    <a:cxn ang="0">
                      <a:pos x="1663" y="1362"/>
                    </a:cxn>
                    <a:cxn ang="0">
                      <a:pos x="1663" y="283"/>
                    </a:cxn>
                    <a:cxn ang="0">
                      <a:pos x="1663" y="9"/>
                    </a:cxn>
                    <a:cxn ang="0">
                      <a:pos x="829" y="0"/>
                    </a:cxn>
                    <a:cxn ang="0">
                      <a:pos x="273" y="9"/>
                    </a:cxn>
                    <a:cxn ang="0">
                      <a:pos x="1" y="9"/>
                    </a:cxn>
                  </a:cxnLst>
                  <a:rect l="0" t="0" r="r" b="b"/>
                  <a:pathLst>
                    <a:path w="1663" h="1362">
                      <a:moveTo>
                        <a:pt x="1" y="9"/>
                      </a:moveTo>
                      <a:lnTo>
                        <a:pt x="0" y="1161"/>
                      </a:lnTo>
                      <a:lnTo>
                        <a:pt x="9" y="1362"/>
                      </a:lnTo>
                      <a:lnTo>
                        <a:pt x="1663" y="1362"/>
                      </a:lnTo>
                      <a:lnTo>
                        <a:pt x="1663" y="283"/>
                      </a:lnTo>
                      <a:lnTo>
                        <a:pt x="1663" y="9"/>
                      </a:lnTo>
                      <a:lnTo>
                        <a:pt x="829" y="0"/>
                      </a:lnTo>
                      <a:lnTo>
                        <a:pt x="273" y="9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1E303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7" name="Freeform 1053"/>
                <p:cNvSpPr>
                  <a:spLocks/>
                </p:cNvSpPr>
                <p:nvPr/>
              </p:nvSpPr>
              <p:spPr bwMode="auto">
                <a:xfrm>
                  <a:off x="733" y="2161"/>
                  <a:ext cx="771" cy="632"/>
                </a:xfrm>
                <a:custGeom>
                  <a:avLst/>
                  <a:gdLst/>
                  <a:ahLst/>
                  <a:cxnLst>
                    <a:cxn ang="0">
                      <a:pos x="0" y="277"/>
                    </a:cxn>
                    <a:cxn ang="0">
                      <a:pos x="0" y="811"/>
                    </a:cxn>
                    <a:cxn ang="0">
                      <a:pos x="2" y="1124"/>
                    </a:cxn>
                    <a:cxn ang="0">
                      <a:pos x="7" y="1218"/>
                    </a:cxn>
                    <a:cxn ang="0">
                      <a:pos x="58" y="1265"/>
                    </a:cxn>
                    <a:cxn ang="0">
                      <a:pos x="153" y="1265"/>
                    </a:cxn>
                    <a:cxn ang="0">
                      <a:pos x="249" y="1265"/>
                    </a:cxn>
                    <a:cxn ang="0">
                      <a:pos x="344" y="1265"/>
                    </a:cxn>
                    <a:cxn ang="0">
                      <a:pos x="441" y="1265"/>
                    </a:cxn>
                    <a:cxn ang="0">
                      <a:pos x="537" y="1265"/>
                    </a:cxn>
                    <a:cxn ang="0">
                      <a:pos x="632" y="1265"/>
                    </a:cxn>
                    <a:cxn ang="0">
                      <a:pos x="729" y="1265"/>
                    </a:cxn>
                    <a:cxn ang="0">
                      <a:pos x="825" y="1265"/>
                    </a:cxn>
                    <a:cxn ang="0">
                      <a:pos x="920" y="1265"/>
                    </a:cxn>
                    <a:cxn ang="0">
                      <a:pos x="1016" y="1265"/>
                    </a:cxn>
                    <a:cxn ang="0">
                      <a:pos x="1112" y="1265"/>
                    </a:cxn>
                    <a:cxn ang="0">
                      <a:pos x="1208" y="1265"/>
                    </a:cxn>
                    <a:cxn ang="0">
                      <a:pos x="1304" y="1265"/>
                    </a:cxn>
                    <a:cxn ang="0">
                      <a:pos x="1400" y="1265"/>
                    </a:cxn>
                    <a:cxn ang="0">
                      <a:pos x="1495" y="1265"/>
                    </a:cxn>
                    <a:cxn ang="0">
                      <a:pos x="1542" y="1015"/>
                    </a:cxn>
                    <a:cxn ang="0">
                      <a:pos x="1542" y="514"/>
                    </a:cxn>
                    <a:cxn ang="0">
                      <a:pos x="1542" y="200"/>
                    </a:cxn>
                    <a:cxn ang="0">
                      <a:pos x="1542" y="72"/>
                    </a:cxn>
                    <a:cxn ang="0">
                      <a:pos x="1518" y="8"/>
                    </a:cxn>
                    <a:cxn ang="0">
                      <a:pos x="1470" y="7"/>
                    </a:cxn>
                    <a:cxn ang="0">
                      <a:pos x="1423" y="7"/>
                    </a:cxn>
                    <a:cxn ang="0">
                      <a:pos x="1374" y="7"/>
                    </a:cxn>
                    <a:cxn ang="0">
                      <a:pos x="1326" y="6"/>
                    </a:cxn>
                    <a:cxn ang="0">
                      <a:pos x="1278" y="6"/>
                    </a:cxn>
                    <a:cxn ang="0">
                      <a:pos x="1229" y="5"/>
                    </a:cxn>
                    <a:cxn ang="0">
                      <a:pos x="1181" y="5"/>
                    </a:cxn>
                    <a:cxn ang="0">
                      <a:pos x="1132" y="5"/>
                    </a:cxn>
                    <a:cxn ang="0">
                      <a:pos x="1084" y="4"/>
                    </a:cxn>
                    <a:cxn ang="0">
                      <a:pos x="1036" y="4"/>
                    </a:cxn>
                    <a:cxn ang="0">
                      <a:pos x="987" y="3"/>
                    </a:cxn>
                    <a:cxn ang="0">
                      <a:pos x="939" y="3"/>
                    </a:cxn>
                    <a:cxn ang="0">
                      <a:pos x="889" y="1"/>
                    </a:cxn>
                    <a:cxn ang="0">
                      <a:pos x="841" y="1"/>
                    </a:cxn>
                    <a:cxn ang="0">
                      <a:pos x="793" y="0"/>
                    </a:cxn>
                    <a:cxn ang="0">
                      <a:pos x="736" y="1"/>
                    </a:cxn>
                    <a:cxn ang="0">
                      <a:pos x="672" y="3"/>
                    </a:cxn>
                    <a:cxn ang="0">
                      <a:pos x="607" y="4"/>
                    </a:cxn>
                    <a:cxn ang="0">
                      <a:pos x="543" y="4"/>
                    </a:cxn>
                    <a:cxn ang="0">
                      <a:pos x="479" y="5"/>
                    </a:cxn>
                    <a:cxn ang="0">
                      <a:pos x="415" y="6"/>
                    </a:cxn>
                    <a:cxn ang="0">
                      <a:pos x="350" y="7"/>
                    </a:cxn>
                    <a:cxn ang="0">
                      <a:pos x="286" y="8"/>
                    </a:cxn>
                    <a:cxn ang="0">
                      <a:pos x="237" y="8"/>
                    </a:cxn>
                    <a:cxn ang="0">
                      <a:pos x="206" y="8"/>
                    </a:cxn>
                    <a:cxn ang="0">
                      <a:pos x="175" y="8"/>
                    </a:cxn>
                    <a:cxn ang="0">
                      <a:pos x="143" y="8"/>
                    </a:cxn>
                    <a:cxn ang="0">
                      <a:pos x="112" y="10"/>
                    </a:cxn>
                    <a:cxn ang="0">
                      <a:pos x="80" y="10"/>
                    </a:cxn>
                    <a:cxn ang="0">
                      <a:pos x="48" y="10"/>
                    </a:cxn>
                    <a:cxn ang="0">
                      <a:pos x="16" y="10"/>
                    </a:cxn>
                  </a:cxnLst>
                  <a:rect l="0" t="0" r="r" b="b"/>
                  <a:pathLst>
                    <a:path w="1542" h="1265">
                      <a:moveTo>
                        <a:pt x="0" y="10"/>
                      </a:moveTo>
                      <a:lnTo>
                        <a:pt x="0" y="277"/>
                      </a:lnTo>
                      <a:lnTo>
                        <a:pt x="0" y="544"/>
                      </a:lnTo>
                      <a:lnTo>
                        <a:pt x="0" y="811"/>
                      </a:lnTo>
                      <a:lnTo>
                        <a:pt x="0" y="1078"/>
                      </a:lnTo>
                      <a:lnTo>
                        <a:pt x="2" y="1124"/>
                      </a:lnTo>
                      <a:lnTo>
                        <a:pt x="5" y="1171"/>
                      </a:lnTo>
                      <a:lnTo>
                        <a:pt x="7" y="1218"/>
                      </a:lnTo>
                      <a:lnTo>
                        <a:pt x="9" y="1265"/>
                      </a:lnTo>
                      <a:lnTo>
                        <a:pt x="58" y="1265"/>
                      </a:lnTo>
                      <a:lnTo>
                        <a:pt x="105" y="1265"/>
                      </a:lnTo>
                      <a:lnTo>
                        <a:pt x="153" y="1265"/>
                      </a:lnTo>
                      <a:lnTo>
                        <a:pt x="202" y="1265"/>
                      </a:lnTo>
                      <a:lnTo>
                        <a:pt x="249" y="1265"/>
                      </a:lnTo>
                      <a:lnTo>
                        <a:pt x="297" y="1265"/>
                      </a:lnTo>
                      <a:lnTo>
                        <a:pt x="344" y="1265"/>
                      </a:lnTo>
                      <a:lnTo>
                        <a:pt x="393" y="1265"/>
                      </a:lnTo>
                      <a:lnTo>
                        <a:pt x="441" y="1265"/>
                      </a:lnTo>
                      <a:lnTo>
                        <a:pt x="488" y="1265"/>
                      </a:lnTo>
                      <a:lnTo>
                        <a:pt x="537" y="1265"/>
                      </a:lnTo>
                      <a:lnTo>
                        <a:pt x="585" y="1265"/>
                      </a:lnTo>
                      <a:lnTo>
                        <a:pt x="632" y="1265"/>
                      </a:lnTo>
                      <a:lnTo>
                        <a:pt x="681" y="1265"/>
                      </a:lnTo>
                      <a:lnTo>
                        <a:pt x="729" y="1265"/>
                      </a:lnTo>
                      <a:lnTo>
                        <a:pt x="776" y="1265"/>
                      </a:lnTo>
                      <a:lnTo>
                        <a:pt x="825" y="1265"/>
                      </a:lnTo>
                      <a:lnTo>
                        <a:pt x="872" y="1265"/>
                      </a:lnTo>
                      <a:lnTo>
                        <a:pt x="920" y="1265"/>
                      </a:lnTo>
                      <a:lnTo>
                        <a:pt x="969" y="1265"/>
                      </a:lnTo>
                      <a:lnTo>
                        <a:pt x="1016" y="1265"/>
                      </a:lnTo>
                      <a:lnTo>
                        <a:pt x="1064" y="1265"/>
                      </a:lnTo>
                      <a:lnTo>
                        <a:pt x="1112" y="1265"/>
                      </a:lnTo>
                      <a:lnTo>
                        <a:pt x="1160" y="1265"/>
                      </a:lnTo>
                      <a:lnTo>
                        <a:pt x="1208" y="1265"/>
                      </a:lnTo>
                      <a:lnTo>
                        <a:pt x="1256" y="1265"/>
                      </a:lnTo>
                      <a:lnTo>
                        <a:pt x="1304" y="1265"/>
                      </a:lnTo>
                      <a:lnTo>
                        <a:pt x="1351" y="1265"/>
                      </a:lnTo>
                      <a:lnTo>
                        <a:pt x="1400" y="1265"/>
                      </a:lnTo>
                      <a:lnTo>
                        <a:pt x="1447" y="1265"/>
                      </a:lnTo>
                      <a:lnTo>
                        <a:pt x="1495" y="1265"/>
                      </a:lnTo>
                      <a:lnTo>
                        <a:pt x="1542" y="1265"/>
                      </a:lnTo>
                      <a:lnTo>
                        <a:pt x="1542" y="1015"/>
                      </a:lnTo>
                      <a:lnTo>
                        <a:pt x="1542" y="764"/>
                      </a:lnTo>
                      <a:lnTo>
                        <a:pt x="1542" y="514"/>
                      </a:lnTo>
                      <a:lnTo>
                        <a:pt x="1542" y="264"/>
                      </a:lnTo>
                      <a:lnTo>
                        <a:pt x="1542" y="200"/>
                      </a:lnTo>
                      <a:lnTo>
                        <a:pt x="1542" y="136"/>
                      </a:lnTo>
                      <a:lnTo>
                        <a:pt x="1542" y="72"/>
                      </a:lnTo>
                      <a:lnTo>
                        <a:pt x="1542" y="8"/>
                      </a:lnTo>
                      <a:lnTo>
                        <a:pt x="1518" y="8"/>
                      </a:lnTo>
                      <a:lnTo>
                        <a:pt x="1494" y="8"/>
                      </a:lnTo>
                      <a:lnTo>
                        <a:pt x="1470" y="7"/>
                      </a:lnTo>
                      <a:lnTo>
                        <a:pt x="1447" y="7"/>
                      </a:lnTo>
                      <a:lnTo>
                        <a:pt x="1423" y="7"/>
                      </a:lnTo>
                      <a:lnTo>
                        <a:pt x="1398" y="7"/>
                      </a:lnTo>
                      <a:lnTo>
                        <a:pt x="1374" y="7"/>
                      </a:lnTo>
                      <a:lnTo>
                        <a:pt x="1350" y="6"/>
                      </a:lnTo>
                      <a:lnTo>
                        <a:pt x="1326" y="6"/>
                      </a:lnTo>
                      <a:lnTo>
                        <a:pt x="1302" y="6"/>
                      </a:lnTo>
                      <a:lnTo>
                        <a:pt x="1278" y="6"/>
                      </a:lnTo>
                      <a:lnTo>
                        <a:pt x="1253" y="6"/>
                      </a:lnTo>
                      <a:lnTo>
                        <a:pt x="1229" y="5"/>
                      </a:lnTo>
                      <a:lnTo>
                        <a:pt x="1205" y="5"/>
                      </a:lnTo>
                      <a:lnTo>
                        <a:pt x="1181" y="5"/>
                      </a:lnTo>
                      <a:lnTo>
                        <a:pt x="1157" y="5"/>
                      </a:lnTo>
                      <a:lnTo>
                        <a:pt x="1132" y="5"/>
                      </a:lnTo>
                      <a:lnTo>
                        <a:pt x="1108" y="4"/>
                      </a:lnTo>
                      <a:lnTo>
                        <a:pt x="1084" y="4"/>
                      </a:lnTo>
                      <a:lnTo>
                        <a:pt x="1060" y="4"/>
                      </a:lnTo>
                      <a:lnTo>
                        <a:pt x="1036" y="4"/>
                      </a:lnTo>
                      <a:lnTo>
                        <a:pt x="1011" y="4"/>
                      </a:lnTo>
                      <a:lnTo>
                        <a:pt x="987" y="3"/>
                      </a:lnTo>
                      <a:lnTo>
                        <a:pt x="963" y="3"/>
                      </a:lnTo>
                      <a:lnTo>
                        <a:pt x="939" y="3"/>
                      </a:lnTo>
                      <a:lnTo>
                        <a:pt x="915" y="3"/>
                      </a:lnTo>
                      <a:lnTo>
                        <a:pt x="889" y="1"/>
                      </a:lnTo>
                      <a:lnTo>
                        <a:pt x="865" y="1"/>
                      </a:lnTo>
                      <a:lnTo>
                        <a:pt x="841" y="1"/>
                      </a:lnTo>
                      <a:lnTo>
                        <a:pt x="817" y="1"/>
                      </a:lnTo>
                      <a:lnTo>
                        <a:pt x="793" y="0"/>
                      </a:lnTo>
                      <a:lnTo>
                        <a:pt x="768" y="0"/>
                      </a:lnTo>
                      <a:lnTo>
                        <a:pt x="736" y="1"/>
                      </a:lnTo>
                      <a:lnTo>
                        <a:pt x="704" y="1"/>
                      </a:lnTo>
                      <a:lnTo>
                        <a:pt x="672" y="3"/>
                      </a:lnTo>
                      <a:lnTo>
                        <a:pt x="639" y="3"/>
                      </a:lnTo>
                      <a:lnTo>
                        <a:pt x="607" y="4"/>
                      </a:lnTo>
                      <a:lnTo>
                        <a:pt x="575" y="4"/>
                      </a:lnTo>
                      <a:lnTo>
                        <a:pt x="543" y="4"/>
                      </a:lnTo>
                      <a:lnTo>
                        <a:pt x="512" y="5"/>
                      </a:lnTo>
                      <a:lnTo>
                        <a:pt x="479" y="5"/>
                      </a:lnTo>
                      <a:lnTo>
                        <a:pt x="447" y="6"/>
                      </a:lnTo>
                      <a:lnTo>
                        <a:pt x="415" y="6"/>
                      </a:lnTo>
                      <a:lnTo>
                        <a:pt x="383" y="6"/>
                      </a:lnTo>
                      <a:lnTo>
                        <a:pt x="350" y="7"/>
                      </a:lnTo>
                      <a:lnTo>
                        <a:pt x="318" y="7"/>
                      </a:lnTo>
                      <a:lnTo>
                        <a:pt x="286" y="8"/>
                      </a:lnTo>
                      <a:lnTo>
                        <a:pt x="253" y="8"/>
                      </a:lnTo>
                      <a:lnTo>
                        <a:pt x="237" y="8"/>
                      </a:lnTo>
                      <a:lnTo>
                        <a:pt x="222" y="8"/>
                      </a:lnTo>
                      <a:lnTo>
                        <a:pt x="206" y="8"/>
                      </a:lnTo>
                      <a:lnTo>
                        <a:pt x="190" y="8"/>
                      </a:lnTo>
                      <a:lnTo>
                        <a:pt x="175" y="8"/>
                      </a:lnTo>
                      <a:lnTo>
                        <a:pt x="159" y="8"/>
                      </a:lnTo>
                      <a:lnTo>
                        <a:pt x="143" y="8"/>
                      </a:lnTo>
                      <a:lnTo>
                        <a:pt x="127" y="8"/>
                      </a:lnTo>
                      <a:lnTo>
                        <a:pt x="112" y="10"/>
                      </a:lnTo>
                      <a:lnTo>
                        <a:pt x="96" y="10"/>
                      </a:lnTo>
                      <a:lnTo>
                        <a:pt x="80" y="10"/>
                      </a:lnTo>
                      <a:lnTo>
                        <a:pt x="63" y="10"/>
                      </a:lnTo>
                      <a:lnTo>
                        <a:pt x="48" y="10"/>
                      </a:lnTo>
                      <a:lnTo>
                        <a:pt x="32" y="10"/>
                      </a:lnTo>
                      <a:lnTo>
                        <a:pt x="16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2335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8" name="Freeform 1054"/>
                <p:cNvSpPr>
                  <a:spLocks/>
                </p:cNvSpPr>
                <p:nvPr/>
              </p:nvSpPr>
              <p:spPr bwMode="auto">
                <a:xfrm>
                  <a:off x="734" y="2162"/>
                  <a:ext cx="711" cy="584"/>
                </a:xfrm>
                <a:custGeom>
                  <a:avLst/>
                  <a:gdLst/>
                  <a:ahLst/>
                  <a:cxnLst>
                    <a:cxn ang="0">
                      <a:pos x="0" y="254"/>
                    </a:cxn>
                    <a:cxn ang="0">
                      <a:pos x="0" y="747"/>
                    </a:cxn>
                    <a:cxn ang="0">
                      <a:pos x="3" y="1036"/>
                    </a:cxn>
                    <a:cxn ang="0">
                      <a:pos x="6" y="1122"/>
                    </a:cxn>
                    <a:cxn ang="0">
                      <a:pos x="52" y="1166"/>
                    </a:cxn>
                    <a:cxn ang="0">
                      <a:pos x="141" y="1166"/>
                    </a:cxn>
                    <a:cxn ang="0">
                      <a:pos x="229" y="1166"/>
                    </a:cxn>
                    <a:cxn ang="0">
                      <a:pos x="318" y="1166"/>
                    </a:cxn>
                    <a:cxn ang="0">
                      <a:pos x="407" y="1166"/>
                    </a:cxn>
                    <a:cxn ang="0">
                      <a:pos x="496" y="1166"/>
                    </a:cxn>
                    <a:cxn ang="0">
                      <a:pos x="584" y="1166"/>
                    </a:cxn>
                    <a:cxn ang="0">
                      <a:pos x="672" y="1166"/>
                    </a:cxn>
                    <a:cxn ang="0">
                      <a:pos x="760" y="1166"/>
                    </a:cxn>
                    <a:cxn ang="0">
                      <a:pos x="849" y="1166"/>
                    </a:cxn>
                    <a:cxn ang="0">
                      <a:pos x="938" y="1166"/>
                    </a:cxn>
                    <a:cxn ang="0">
                      <a:pos x="1025" y="1166"/>
                    </a:cxn>
                    <a:cxn ang="0">
                      <a:pos x="1114" y="1166"/>
                    </a:cxn>
                    <a:cxn ang="0">
                      <a:pos x="1203" y="1166"/>
                    </a:cxn>
                    <a:cxn ang="0">
                      <a:pos x="1290" y="1166"/>
                    </a:cxn>
                    <a:cxn ang="0">
                      <a:pos x="1379" y="1166"/>
                    </a:cxn>
                    <a:cxn ang="0">
                      <a:pos x="1423" y="935"/>
                    </a:cxn>
                    <a:cxn ang="0">
                      <a:pos x="1423" y="473"/>
                    </a:cxn>
                    <a:cxn ang="0">
                      <a:pos x="1423" y="184"/>
                    </a:cxn>
                    <a:cxn ang="0">
                      <a:pos x="1423" y="66"/>
                    </a:cxn>
                    <a:cxn ang="0">
                      <a:pos x="1379" y="8"/>
                    </a:cxn>
                    <a:cxn ang="0">
                      <a:pos x="1289" y="7"/>
                    </a:cxn>
                    <a:cxn ang="0">
                      <a:pos x="1200" y="5"/>
                    </a:cxn>
                    <a:cxn ang="0">
                      <a:pos x="1112" y="4"/>
                    </a:cxn>
                    <a:cxn ang="0">
                      <a:pos x="1022" y="3"/>
                    </a:cxn>
                    <a:cxn ang="0">
                      <a:pos x="932" y="3"/>
                    </a:cxn>
                    <a:cxn ang="0">
                      <a:pos x="843" y="2"/>
                    </a:cxn>
                    <a:cxn ang="0">
                      <a:pos x="754" y="1"/>
                    </a:cxn>
                    <a:cxn ang="0">
                      <a:pos x="679" y="1"/>
                    </a:cxn>
                    <a:cxn ang="0">
                      <a:pos x="620" y="2"/>
                    </a:cxn>
                    <a:cxn ang="0">
                      <a:pos x="560" y="3"/>
                    </a:cxn>
                    <a:cxn ang="0">
                      <a:pos x="501" y="3"/>
                    </a:cxn>
                    <a:cxn ang="0">
                      <a:pos x="441" y="4"/>
                    </a:cxn>
                    <a:cxn ang="0">
                      <a:pos x="383" y="5"/>
                    </a:cxn>
                    <a:cxn ang="0">
                      <a:pos x="323" y="7"/>
                    </a:cxn>
                    <a:cxn ang="0">
                      <a:pos x="264" y="8"/>
                    </a:cxn>
                    <a:cxn ang="0">
                      <a:pos x="219" y="8"/>
                    </a:cxn>
                    <a:cxn ang="0">
                      <a:pos x="190" y="8"/>
                    </a:cxn>
                    <a:cxn ang="0">
                      <a:pos x="160" y="8"/>
                    </a:cxn>
                    <a:cxn ang="0">
                      <a:pos x="132" y="8"/>
                    </a:cxn>
                    <a:cxn ang="0">
                      <a:pos x="103" y="8"/>
                    </a:cxn>
                    <a:cxn ang="0">
                      <a:pos x="74" y="8"/>
                    </a:cxn>
                    <a:cxn ang="0">
                      <a:pos x="44" y="8"/>
                    </a:cxn>
                    <a:cxn ang="0">
                      <a:pos x="15" y="8"/>
                    </a:cxn>
                  </a:cxnLst>
                  <a:rect l="0" t="0" r="r" b="b"/>
                  <a:pathLst>
                    <a:path w="1423" h="1166">
                      <a:moveTo>
                        <a:pt x="0" y="8"/>
                      </a:moveTo>
                      <a:lnTo>
                        <a:pt x="0" y="254"/>
                      </a:lnTo>
                      <a:lnTo>
                        <a:pt x="0" y="501"/>
                      </a:lnTo>
                      <a:lnTo>
                        <a:pt x="0" y="747"/>
                      </a:lnTo>
                      <a:lnTo>
                        <a:pt x="0" y="993"/>
                      </a:lnTo>
                      <a:lnTo>
                        <a:pt x="3" y="1036"/>
                      </a:lnTo>
                      <a:lnTo>
                        <a:pt x="5" y="1080"/>
                      </a:lnTo>
                      <a:lnTo>
                        <a:pt x="6" y="1122"/>
                      </a:lnTo>
                      <a:lnTo>
                        <a:pt x="8" y="1166"/>
                      </a:lnTo>
                      <a:lnTo>
                        <a:pt x="52" y="1166"/>
                      </a:lnTo>
                      <a:lnTo>
                        <a:pt x="97" y="1166"/>
                      </a:lnTo>
                      <a:lnTo>
                        <a:pt x="141" y="1166"/>
                      </a:lnTo>
                      <a:lnTo>
                        <a:pt x="186" y="1166"/>
                      </a:lnTo>
                      <a:lnTo>
                        <a:pt x="229" y="1166"/>
                      </a:lnTo>
                      <a:lnTo>
                        <a:pt x="274" y="1166"/>
                      </a:lnTo>
                      <a:lnTo>
                        <a:pt x="318" y="1166"/>
                      </a:lnTo>
                      <a:lnTo>
                        <a:pt x="362" y="1166"/>
                      </a:lnTo>
                      <a:lnTo>
                        <a:pt x="407" y="1166"/>
                      </a:lnTo>
                      <a:lnTo>
                        <a:pt x="451" y="1166"/>
                      </a:lnTo>
                      <a:lnTo>
                        <a:pt x="496" y="1166"/>
                      </a:lnTo>
                      <a:lnTo>
                        <a:pt x="539" y="1166"/>
                      </a:lnTo>
                      <a:lnTo>
                        <a:pt x="584" y="1166"/>
                      </a:lnTo>
                      <a:lnTo>
                        <a:pt x="628" y="1166"/>
                      </a:lnTo>
                      <a:lnTo>
                        <a:pt x="672" y="1166"/>
                      </a:lnTo>
                      <a:lnTo>
                        <a:pt x="717" y="1166"/>
                      </a:lnTo>
                      <a:lnTo>
                        <a:pt x="760" y="1166"/>
                      </a:lnTo>
                      <a:lnTo>
                        <a:pt x="805" y="1166"/>
                      </a:lnTo>
                      <a:lnTo>
                        <a:pt x="849" y="1166"/>
                      </a:lnTo>
                      <a:lnTo>
                        <a:pt x="893" y="1166"/>
                      </a:lnTo>
                      <a:lnTo>
                        <a:pt x="938" y="1166"/>
                      </a:lnTo>
                      <a:lnTo>
                        <a:pt x="982" y="1166"/>
                      </a:lnTo>
                      <a:lnTo>
                        <a:pt x="1025" y="1166"/>
                      </a:lnTo>
                      <a:lnTo>
                        <a:pt x="1070" y="1166"/>
                      </a:lnTo>
                      <a:lnTo>
                        <a:pt x="1114" y="1166"/>
                      </a:lnTo>
                      <a:lnTo>
                        <a:pt x="1158" y="1166"/>
                      </a:lnTo>
                      <a:lnTo>
                        <a:pt x="1203" y="1166"/>
                      </a:lnTo>
                      <a:lnTo>
                        <a:pt x="1247" y="1166"/>
                      </a:lnTo>
                      <a:lnTo>
                        <a:pt x="1290" y="1166"/>
                      </a:lnTo>
                      <a:lnTo>
                        <a:pt x="1334" y="1166"/>
                      </a:lnTo>
                      <a:lnTo>
                        <a:pt x="1379" y="1166"/>
                      </a:lnTo>
                      <a:lnTo>
                        <a:pt x="1423" y="1166"/>
                      </a:lnTo>
                      <a:lnTo>
                        <a:pt x="1423" y="935"/>
                      </a:lnTo>
                      <a:lnTo>
                        <a:pt x="1423" y="704"/>
                      </a:lnTo>
                      <a:lnTo>
                        <a:pt x="1423" y="473"/>
                      </a:lnTo>
                      <a:lnTo>
                        <a:pt x="1423" y="243"/>
                      </a:lnTo>
                      <a:lnTo>
                        <a:pt x="1423" y="184"/>
                      </a:lnTo>
                      <a:lnTo>
                        <a:pt x="1423" y="125"/>
                      </a:lnTo>
                      <a:lnTo>
                        <a:pt x="1423" y="66"/>
                      </a:lnTo>
                      <a:lnTo>
                        <a:pt x="1423" y="8"/>
                      </a:lnTo>
                      <a:lnTo>
                        <a:pt x="1379" y="8"/>
                      </a:lnTo>
                      <a:lnTo>
                        <a:pt x="1334" y="7"/>
                      </a:lnTo>
                      <a:lnTo>
                        <a:pt x="1289" y="7"/>
                      </a:lnTo>
                      <a:lnTo>
                        <a:pt x="1245" y="5"/>
                      </a:lnTo>
                      <a:lnTo>
                        <a:pt x="1200" y="5"/>
                      </a:lnTo>
                      <a:lnTo>
                        <a:pt x="1156" y="5"/>
                      </a:lnTo>
                      <a:lnTo>
                        <a:pt x="1112" y="4"/>
                      </a:lnTo>
                      <a:lnTo>
                        <a:pt x="1067" y="4"/>
                      </a:lnTo>
                      <a:lnTo>
                        <a:pt x="1022" y="3"/>
                      </a:lnTo>
                      <a:lnTo>
                        <a:pt x="977" y="3"/>
                      </a:lnTo>
                      <a:lnTo>
                        <a:pt x="932" y="3"/>
                      </a:lnTo>
                      <a:lnTo>
                        <a:pt x="887" y="2"/>
                      </a:lnTo>
                      <a:lnTo>
                        <a:pt x="843" y="2"/>
                      </a:lnTo>
                      <a:lnTo>
                        <a:pt x="798" y="1"/>
                      </a:lnTo>
                      <a:lnTo>
                        <a:pt x="754" y="1"/>
                      </a:lnTo>
                      <a:lnTo>
                        <a:pt x="709" y="0"/>
                      </a:lnTo>
                      <a:lnTo>
                        <a:pt x="679" y="1"/>
                      </a:lnTo>
                      <a:lnTo>
                        <a:pt x="650" y="1"/>
                      </a:lnTo>
                      <a:lnTo>
                        <a:pt x="620" y="2"/>
                      </a:lnTo>
                      <a:lnTo>
                        <a:pt x="590" y="2"/>
                      </a:lnTo>
                      <a:lnTo>
                        <a:pt x="560" y="3"/>
                      </a:lnTo>
                      <a:lnTo>
                        <a:pt x="531" y="3"/>
                      </a:lnTo>
                      <a:lnTo>
                        <a:pt x="501" y="3"/>
                      </a:lnTo>
                      <a:lnTo>
                        <a:pt x="471" y="4"/>
                      </a:lnTo>
                      <a:lnTo>
                        <a:pt x="441" y="4"/>
                      </a:lnTo>
                      <a:lnTo>
                        <a:pt x="411" y="5"/>
                      </a:lnTo>
                      <a:lnTo>
                        <a:pt x="383" y="5"/>
                      </a:lnTo>
                      <a:lnTo>
                        <a:pt x="353" y="5"/>
                      </a:lnTo>
                      <a:lnTo>
                        <a:pt x="323" y="7"/>
                      </a:lnTo>
                      <a:lnTo>
                        <a:pt x="293" y="7"/>
                      </a:lnTo>
                      <a:lnTo>
                        <a:pt x="264" y="8"/>
                      </a:lnTo>
                      <a:lnTo>
                        <a:pt x="234" y="8"/>
                      </a:lnTo>
                      <a:lnTo>
                        <a:pt x="219" y="8"/>
                      </a:lnTo>
                      <a:lnTo>
                        <a:pt x="205" y="8"/>
                      </a:lnTo>
                      <a:lnTo>
                        <a:pt x="190" y="8"/>
                      </a:lnTo>
                      <a:lnTo>
                        <a:pt x="175" y="8"/>
                      </a:lnTo>
                      <a:lnTo>
                        <a:pt x="160" y="8"/>
                      </a:lnTo>
                      <a:lnTo>
                        <a:pt x="147" y="8"/>
                      </a:lnTo>
                      <a:lnTo>
                        <a:pt x="132" y="8"/>
                      </a:lnTo>
                      <a:lnTo>
                        <a:pt x="118" y="8"/>
                      </a:lnTo>
                      <a:lnTo>
                        <a:pt x="103" y="8"/>
                      </a:lnTo>
                      <a:lnTo>
                        <a:pt x="88" y="8"/>
                      </a:lnTo>
                      <a:lnTo>
                        <a:pt x="74" y="8"/>
                      </a:lnTo>
                      <a:lnTo>
                        <a:pt x="59" y="8"/>
                      </a:lnTo>
                      <a:lnTo>
                        <a:pt x="44" y="8"/>
                      </a:lnTo>
                      <a:lnTo>
                        <a:pt x="29" y="8"/>
                      </a:lnTo>
                      <a:lnTo>
                        <a:pt x="15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2838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79" name="Freeform 1055"/>
                <p:cNvSpPr>
                  <a:spLocks/>
                </p:cNvSpPr>
                <p:nvPr/>
              </p:nvSpPr>
              <p:spPr bwMode="auto">
                <a:xfrm>
                  <a:off x="734" y="2163"/>
                  <a:ext cx="653" cy="5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684"/>
                    </a:cxn>
                    <a:cxn ang="0">
                      <a:pos x="3" y="949"/>
                    </a:cxn>
                    <a:cxn ang="0">
                      <a:pos x="6" y="1028"/>
                    </a:cxn>
                    <a:cxn ang="0">
                      <a:pos x="49" y="1069"/>
                    </a:cxn>
                    <a:cxn ang="0">
                      <a:pos x="129" y="1069"/>
                    </a:cxn>
                    <a:cxn ang="0">
                      <a:pos x="211" y="1069"/>
                    </a:cxn>
                    <a:cxn ang="0">
                      <a:pos x="292" y="1069"/>
                    </a:cxn>
                    <a:cxn ang="0">
                      <a:pos x="374" y="1069"/>
                    </a:cxn>
                    <a:cxn ang="0">
                      <a:pos x="454" y="1069"/>
                    </a:cxn>
                    <a:cxn ang="0">
                      <a:pos x="535" y="1069"/>
                    </a:cxn>
                    <a:cxn ang="0">
                      <a:pos x="617" y="1069"/>
                    </a:cxn>
                    <a:cxn ang="0">
                      <a:pos x="697" y="1067"/>
                    </a:cxn>
                    <a:cxn ang="0">
                      <a:pos x="779" y="1067"/>
                    </a:cxn>
                    <a:cxn ang="0">
                      <a:pos x="860" y="1067"/>
                    </a:cxn>
                    <a:cxn ang="0">
                      <a:pos x="940" y="1067"/>
                    </a:cxn>
                    <a:cxn ang="0">
                      <a:pos x="1022" y="1067"/>
                    </a:cxn>
                    <a:cxn ang="0">
                      <a:pos x="1103" y="1067"/>
                    </a:cxn>
                    <a:cxn ang="0">
                      <a:pos x="1185" y="1067"/>
                    </a:cxn>
                    <a:cxn ang="0">
                      <a:pos x="1265" y="1067"/>
                    </a:cxn>
                    <a:cxn ang="0">
                      <a:pos x="1305" y="857"/>
                    </a:cxn>
                    <a:cxn ang="0">
                      <a:pos x="1305" y="434"/>
                    </a:cxn>
                    <a:cxn ang="0">
                      <a:pos x="1305" y="168"/>
                    </a:cxn>
                    <a:cxn ang="0">
                      <a:pos x="1305" y="61"/>
                    </a:cxn>
                    <a:cxn ang="0">
                      <a:pos x="1264" y="8"/>
                    </a:cxn>
                    <a:cxn ang="0">
                      <a:pos x="1182" y="7"/>
                    </a:cxn>
                    <a:cxn ang="0">
                      <a:pos x="1100" y="6"/>
                    </a:cxn>
                    <a:cxn ang="0">
                      <a:pos x="1019" y="5"/>
                    </a:cxn>
                    <a:cxn ang="0">
                      <a:pos x="936" y="3"/>
                    </a:cxn>
                    <a:cxn ang="0">
                      <a:pos x="854" y="3"/>
                    </a:cxn>
                    <a:cxn ang="0">
                      <a:pos x="772" y="2"/>
                    </a:cxn>
                    <a:cxn ang="0">
                      <a:pos x="690" y="1"/>
                    </a:cxn>
                    <a:cxn ang="0">
                      <a:pos x="622" y="1"/>
                    </a:cxn>
                    <a:cxn ang="0">
                      <a:pos x="568" y="2"/>
                    </a:cxn>
                    <a:cxn ang="0">
                      <a:pos x="514" y="3"/>
                    </a:cxn>
                    <a:cxn ang="0">
                      <a:pos x="459" y="3"/>
                    </a:cxn>
                    <a:cxn ang="0">
                      <a:pos x="405" y="5"/>
                    </a:cxn>
                    <a:cxn ang="0">
                      <a:pos x="351" y="6"/>
                    </a:cxn>
                    <a:cxn ang="0">
                      <a:pos x="296" y="7"/>
                    </a:cxn>
                    <a:cxn ang="0">
                      <a:pos x="242" y="8"/>
                    </a:cxn>
                    <a:cxn ang="0">
                      <a:pos x="201" y="8"/>
                    </a:cxn>
                    <a:cxn ang="0">
                      <a:pos x="174" y="8"/>
                    </a:cxn>
                    <a:cxn ang="0">
                      <a:pos x="148" y="8"/>
                    </a:cxn>
                    <a:cxn ang="0">
                      <a:pos x="121" y="8"/>
                    </a:cxn>
                    <a:cxn ang="0">
                      <a:pos x="94" y="8"/>
                    </a:cxn>
                    <a:cxn ang="0">
                      <a:pos x="67" y="8"/>
                    </a:cxn>
                    <a:cxn ang="0">
                      <a:pos x="41" y="8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305" h="1069">
                      <a:moveTo>
                        <a:pt x="0" y="8"/>
                      </a:moveTo>
                      <a:lnTo>
                        <a:pt x="0" y="234"/>
                      </a:lnTo>
                      <a:lnTo>
                        <a:pt x="0" y="458"/>
                      </a:lnTo>
                      <a:lnTo>
                        <a:pt x="0" y="684"/>
                      </a:lnTo>
                      <a:lnTo>
                        <a:pt x="0" y="910"/>
                      </a:lnTo>
                      <a:lnTo>
                        <a:pt x="3" y="949"/>
                      </a:lnTo>
                      <a:lnTo>
                        <a:pt x="4" y="989"/>
                      </a:lnTo>
                      <a:lnTo>
                        <a:pt x="6" y="1028"/>
                      </a:lnTo>
                      <a:lnTo>
                        <a:pt x="8" y="1069"/>
                      </a:lnTo>
                      <a:lnTo>
                        <a:pt x="49" y="1069"/>
                      </a:lnTo>
                      <a:lnTo>
                        <a:pt x="89" y="1069"/>
                      </a:lnTo>
                      <a:lnTo>
                        <a:pt x="129" y="1069"/>
                      </a:lnTo>
                      <a:lnTo>
                        <a:pt x="171" y="1069"/>
                      </a:lnTo>
                      <a:lnTo>
                        <a:pt x="211" y="1069"/>
                      </a:lnTo>
                      <a:lnTo>
                        <a:pt x="251" y="1069"/>
                      </a:lnTo>
                      <a:lnTo>
                        <a:pt x="292" y="1069"/>
                      </a:lnTo>
                      <a:lnTo>
                        <a:pt x="332" y="1069"/>
                      </a:lnTo>
                      <a:lnTo>
                        <a:pt x="374" y="1069"/>
                      </a:lnTo>
                      <a:lnTo>
                        <a:pt x="414" y="1069"/>
                      </a:lnTo>
                      <a:lnTo>
                        <a:pt x="454" y="1069"/>
                      </a:lnTo>
                      <a:lnTo>
                        <a:pt x="495" y="1069"/>
                      </a:lnTo>
                      <a:lnTo>
                        <a:pt x="535" y="1069"/>
                      </a:lnTo>
                      <a:lnTo>
                        <a:pt x="576" y="1069"/>
                      </a:lnTo>
                      <a:lnTo>
                        <a:pt x="617" y="1069"/>
                      </a:lnTo>
                      <a:lnTo>
                        <a:pt x="657" y="1067"/>
                      </a:lnTo>
                      <a:lnTo>
                        <a:pt x="697" y="1067"/>
                      </a:lnTo>
                      <a:lnTo>
                        <a:pt x="738" y="1067"/>
                      </a:lnTo>
                      <a:lnTo>
                        <a:pt x="779" y="1067"/>
                      </a:lnTo>
                      <a:lnTo>
                        <a:pt x="819" y="1067"/>
                      </a:lnTo>
                      <a:lnTo>
                        <a:pt x="860" y="1067"/>
                      </a:lnTo>
                      <a:lnTo>
                        <a:pt x="900" y="1067"/>
                      </a:lnTo>
                      <a:lnTo>
                        <a:pt x="940" y="1067"/>
                      </a:lnTo>
                      <a:lnTo>
                        <a:pt x="982" y="1067"/>
                      </a:lnTo>
                      <a:lnTo>
                        <a:pt x="1022" y="1067"/>
                      </a:lnTo>
                      <a:lnTo>
                        <a:pt x="1062" y="1067"/>
                      </a:lnTo>
                      <a:lnTo>
                        <a:pt x="1103" y="1067"/>
                      </a:lnTo>
                      <a:lnTo>
                        <a:pt x="1143" y="1067"/>
                      </a:lnTo>
                      <a:lnTo>
                        <a:pt x="1185" y="1067"/>
                      </a:lnTo>
                      <a:lnTo>
                        <a:pt x="1225" y="1067"/>
                      </a:lnTo>
                      <a:lnTo>
                        <a:pt x="1265" y="1067"/>
                      </a:lnTo>
                      <a:lnTo>
                        <a:pt x="1305" y="1067"/>
                      </a:lnTo>
                      <a:lnTo>
                        <a:pt x="1305" y="857"/>
                      </a:lnTo>
                      <a:lnTo>
                        <a:pt x="1305" y="645"/>
                      </a:lnTo>
                      <a:lnTo>
                        <a:pt x="1305" y="434"/>
                      </a:lnTo>
                      <a:lnTo>
                        <a:pt x="1305" y="222"/>
                      </a:lnTo>
                      <a:lnTo>
                        <a:pt x="1305" y="168"/>
                      </a:lnTo>
                      <a:lnTo>
                        <a:pt x="1305" y="115"/>
                      </a:lnTo>
                      <a:lnTo>
                        <a:pt x="1305" y="61"/>
                      </a:lnTo>
                      <a:lnTo>
                        <a:pt x="1305" y="8"/>
                      </a:lnTo>
                      <a:lnTo>
                        <a:pt x="1264" y="8"/>
                      </a:lnTo>
                      <a:lnTo>
                        <a:pt x="1224" y="7"/>
                      </a:lnTo>
                      <a:lnTo>
                        <a:pt x="1182" y="7"/>
                      </a:lnTo>
                      <a:lnTo>
                        <a:pt x="1142" y="6"/>
                      </a:lnTo>
                      <a:lnTo>
                        <a:pt x="1100" y="6"/>
                      </a:lnTo>
                      <a:lnTo>
                        <a:pt x="1059" y="6"/>
                      </a:lnTo>
                      <a:lnTo>
                        <a:pt x="1019" y="5"/>
                      </a:lnTo>
                      <a:lnTo>
                        <a:pt x="977" y="5"/>
                      </a:lnTo>
                      <a:lnTo>
                        <a:pt x="936" y="3"/>
                      </a:lnTo>
                      <a:lnTo>
                        <a:pt x="895" y="3"/>
                      </a:lnTo>
                      <a:lnTo>
                        <a:pt x="854" y="3"/>
                      </a:lnTo>
                      <a:lnTo>
                        <a:pt x="814" y="2"/>
                      </a:lnTo>
                      <a:lnTo>
                        <a:pt x="772" y="2"/>
                      </a:lnTo>
                      <a:lnTo>
                        <a:pt x="731" y="1"/>
                      </a:lnTo>
                      <a:lnTo>
                        <a:pt x="690" y="1"/>
                      </a:lnTo>
                      <a:lnTo>
                        <a:pt x="649" y="0"/>
                      </a:lnTo>
                      <a:lnTo>
                        <a:pt x="622" y="1"/>
                      </a:lnTo>
                      <a:lnTo>
                        <a:pt x="595" y="1"/>
                      </a:lnTo>
                      <a:lnTo>
                        <a:pt x="568" y="2"/>
                      </a:lnTo>
                      <a:lnTo>
                        <a:pt x="541" y="2"/>
                      </a:lnTo>
                      <a:lnTo>
                        <a:pt x="514" y="3"/>
                      </a:lnTo>
                      <a:lnTo>
                        <a:pt x="486" y="3"/>
                      </a:lnTo>
                      <a:lnTo>
                        <a:pt x="459" y="3"/>
                      </a:lnTo>
                      <a:lnTo>
                        <a:pt x="432" y="5"/>
                      </a:lnTo>
                      <a:lnTo>
                        <a:pt x="405" y="5"/>
                      </a:lnTo>
                      <a:lnTo>
                        <a:pt x="378" y="6"/>
                      </a:lnTo>
                      <a:lnTo>
                        <a:pt x="351" y="6"/>
                      </a:lnTo>
                      <a:lnTo>
                        <a:pt x="323" y="6"/>
                      </a:lnTo>
                      <a:lnTo>
                        <a:pt x="296" y="7"/>
                      </a:lnTo>
                      <a:lnTo>
                        <a:pt x="269" y="7"/>
                      </a:lnTo>
                      <a:lnTo>
                        <a:pt x="242" y="8"/>
                      </a:lnTo>
                      <a:lnTo>
                        <a:pt x="215" y="8"/>
                      </a:lnTo>
                      <a:lnTo>
                        <a:pt x="201" y="8"/>
                      </a:lnTo>
                      <a:lnTo>
                        <a:pt x="188" y="8"/>
                      </a:lnTo>
                      <a:lnTo>
                        <a:pt x="174" y="8"/>
                      </a:lnTo>
                      <a:lnTo>
                        <a:pt x="162" y="8"/>
                      </a:lnTo>
                      <a:lnTo>
                        <a:pt x="148" y="8"/>
                      </a:lnTo>
                      <a:lnTo>
                        <a:pt x="134" y="8"/>
                      </a:lnTo>
                      <a:lnTo>
                        <a:pt x="121" y="8"/>
                      </a:lnTo>
                      <a:lnTo>
                        <a:pt x="108" y="8"/>
                      </a:lnTo>
                      <a:lnTo>
                        <a:pt x="94" y="8"/>
                      </a:lnTo>
                      <a:lnTo>
                        <a:pt x="81" y="8"/>
                      </a:lnTo>
                      <a:lnTo>
                        <a:pt x="67" y="8"/>
                      </a:lnTo>
                      <a:lnTo>
                        <a:pt x="55" y="8"/>
                      </a:lnTo>
                      <a:lnTo>
                        <a:pt x="41" y="8"/>
                      </a:lnTo>
                      <a:lnTo>
                        <a:pt x="27" y="8"/>
                      </a:lnTo>
                      <a:lnTo>
                        <a:pt x="14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2B3D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0" name="Freeform 1056"/>
                <p:cNvSpPr>
                  <a:spLocks/>
                </p:cNvSpPr>
                <p:nvPr/>
              </p:nvSpPr>
              <p:spPr bwMode="auto">
                <a:xfrm>
                  <a:off x="734" y="2165"/>
                  <a:ext cx="593" cy="484"/>
                </a:xfrm>
                <a:custGeom>
                  <a:avLst/>
                  <a:gdLst/>
                  <a:ahLst/>
                  <a:cxnLst>
                    <a:cxn ang="0">
                      <a:pos x="2" y="212"/>
                    </a:cxn>
                    <a:cxn ang="0">
                      <a:pos x="2" y="621"/>
                    </a:cxn>
                    <a:cxn ang="0">
                      <a:pos x="4" y="862"/>
                    </a:cxn>
                    <a:cxn ang="0">
                      <a:pos x="7" y="933"/>
                    </a:cxn>
                    <a:cxn ang="0">
                      <a:pos x="45" y="969"/>
                    </a:cxn>
                    <a:cxn ang="0">
                      <a:pos x="119" y="969"/>
                    </a:cxn>
                    <a:cxn ang="0">
                      <a:pos x="193" y="969"/>
                    </a:cxn>
                    <a:cxn ang="0">
                      <a:pos x="266" y="969"/>
                    </a:cxn>
                    <a:cxn ang="0">
                      <a:pos x="340" y="969"/>
                    </a:cxn>
                    <a:cxn ang="0">
                      <a:pos x="413" y="969"/>
                    </a:cxn>
                    <a:cxn ang="0">
                      <a:pos x="486" y="969"/>
                    </a:cxn>
                    <a:cxn ang="0">
                      <a:pos x="560" y="969"/>
                    </a:cxn>
                    <a:cxn ang="0">
                      <a:pos x="634" y="969"/>
                    </a:cxn>
                    <a:cxn ang="0">
                      <a:pos x="708" y="969"/>
                    </a:cxn>
                    <a:cxn ang="0">
                      <a:pos x="781" y="969"/>
                    </a:cxn>
                    <a:cxn ang="0">
                      <a:pos x="854" y="969"/>
                    </a:cxn>
                    <a:cxn ang="0">
                      <a:pos x="928" y="969"/>
                    </a:cxn>
                    <a:cxn ang="0">
                      <a:pos x="1001" y="969"/>
                    </a:cxn>
                    <a:cxn ang="0">
                      <a:pos x="1075" y="969"/>
                    </a:cxn>
                    <a:cxn ang="0">
                      <a:pos x="1149" y="969"/>
                    </a:cxn>
                    <a:cxn ang="0">
                      <a:pos x="1186" y="777"/>
                    </a:cxn>
                    <a:cxn ang="0">
                      <a:pos x="1186" y="393"/>
                    </a:cxn>
                    <a:cxn ang="0">
                      <a:pos x="1186" y="152"/>
                    </a:cxn>
                    <a:cxn ang="0">
                      <a:pos x="1186" y="56"/>
                    </a:cxn>
                    <a:cxn ang="0">
                      <a:pos x="1149" y="6"/>
                    </a:cxn>
                    <a:cxn ang="0">
                      <a:pos x="1074" y="5"/>
                    </a:cxn>
                    <a:cxn ang="0">
                      <a:pos x="1000" y="4"/>
                    </a:cxn>
                    <a:cxn ang="0">
                      <a:pos x="925" y="3"/>
                    </a:cxn>
                    <a:cxn ang="0">
                      <a:pos x="852" y="3"/>
                    </a:cxn>
                    <a:cxn ang="0">
                      <a:pos x="777" y="2"/>
                    </a:cxn>
                    <a:cxn ang="0">
                      <a:pos x="702" y="2"/>
                    </a:cxn>
                    <a:cxn ang="0">
                      <a:pos x="627" y="0"/>
                    </a:cxn>
                    <a:cxn ang="0">
                      <a:pos x="566" y="0"/>
                    </a:cxn>
                    <a:cxn ang="0">
                      <a:pos x="516" y="2"/>
                    </a:cxn>
                    <a:cxn ang="0">
                      <a:pos x="467" y="2"/>
                    </a:cxn>
                    <a:cxn ang="0">
                      <a:pos x="417" y="3"/>
                    </a:cxn>
                    <a:cxn ang="0">
                      <a:pos x="369" y="3"/>
                    </a:cxn>
                    <a:cxn ang="0">
                      <a:pos x="319" y="4"/>
                    </a:cxn>
                    <a:cxn ang="0">
                      <a:pos x="270" y="5"/>
                    </a:cxn>
                    <a:cxn ang="0">
                      <a:pos x="220" y="6"/>
                    </a:cxn>
                    <a:cxn ang="0">
                      <a:pos x="184" y="6"/>
                    </a:cxn>
                    <a:cxn ang="0">
                      <a:pos x="159" y="6"/>
                    </a:cxn>
                    <a:cxn ang="0">
                      <a:pos x="135" y="7"/>
                    </a:cxn>
                    <a:cxn ang="0">
                      <a:pos x="111" y="7"/>
                    </a:cxn>
                    <a:cxn ang="0">
                      <a:pos x="86" y="7"/>
                    </a:cxn>
                    <a:cxn ang="0">
                      <a:pos x="61" y="7"/>
                    </a:cxn>
                    <a:cxn ang="0">
                      <a:pos x="37" y="7"/>
                    </a:cxn>
                    <a:cxn ang="0">
                      <a:pos x="13" y="7"/>
                    </a:cxn>
                  </a:cxnLst>
                  <a:rect l="0" t="0" r="r" b="b"/>
                  <a:pathLst>
                    <a:path w="1186" h="969">
                      <a:moveTo>
                        <a:pt x="0" y="7"/>
                      </a:moveTo>
                      <a:lnTo>
                        <a:pt x="2" y="212"/>
                      </a:lnTo>
                      <a:lnTo>
                        <a:pt x="2" y="416"/>
                      </a:lnTo>
                      <a:lnTo>
                        <a:pt x="2" y="621"/>
                      </a:lnTo>
                      <a:lnTo>
                        <a:pt x="2" y="826"/>
                      </a:lnTo>
                      <a:lnTo>
                        <a:pt x="4" y="862"/>
                      </a:lnTo>
                      <a:lnTo>
                        <a:pt x="5" y="897"/>
                      </a:lnTo>
                      <a:lnTo>
                        <a:pt x="7" y="933"/>
                      </a:lnTo>
                      <a:lnTo>
                        <a:pt x="8" y="969"/>
                      </a:lnTo>
                      <a:lnTo>
                        <a:pt x="45" y="969"/>
                      </a:lnTo>
                      <a:lnTo>
                        <a:pt x="82" y="969"/>
                      </a:lnTo>
                      <a:lnTo>
                        <a:pt x="119" y="969"/>
                      </a:lnTo>
                      <a:lnTo>
                        <a:pt x="156" y="969"/>
                      </a:lnTo>
                      <a:lnTo>
                        <a:pt x="193" y="969"/>
                      </a:lnTo>
                      <a:lnTo>
                        <a:pt x="230" y="969"/>
                      </a:lnTo>
                      <a:lnTo>
                        <a:pt x="266" y="969"/>
                      </a:lnTo>
                      <a:lnTo>
                        <a:pt x="303" y="969"/>
                      </a:lnTo>
                      <a:lnTo>
                        <a:pt x="340" y="969"/>
                      </a:lnTo>
                      <a:lnTo>
                        <a:pt x="376" y="969"/>
                      </a:lnTo>
                      <a:lnTo>
                        <a:pt x="413" y="969"/>
                      </a:lnTo>
                      <a:lnTo>
                        <a:pt x="450" y="969"/>
                      </a:lnTo>
                      <a:lnTo>
                        <a:pt x="486" y="969"/>
                      </a:lnTo>
                      <a:lnTo>
                        <a:pt x="523" y="969"/>
                      </a:lnTo>
                      <a:lnTo>
                        <a:pt x="560" y="969"/>
                      </a:lnTo>
                      <a:lnTo>
                        <a:pt x="597" y="969"/>
                      </a:lnTo>
                      <a:lnTo>
                        <a:pt x="634" y="969"/>
                      </a:lnTo>
                      <a:lnTo>
                        <a:pt x="671" y="969"/>
                      </a:lnTo>
                      <a:lnTo>
                        <a:pt x="708" y="969"/>
                      </a:lnTo>
                      <a:lnTo>
                        <a:pt x="745" y="969"/>
                      </a:lnTo>
                      <a:lnTo>
                        <a:pt x="781" y="969"/>
                      </a:lnTo>
                      <a:lnTo>
                        <a:pt x="818" y="969"/>
                      </a:lnTo>
                      <a:lnTo>
                        <a:pt x="854" y="969"/>
                      </a:lnTo>
                      <a:lnTo>
                        <a:pt x="891" y="969"/>
                      </a:lnTo>
                      <a:lnTo>
                        <a:pt x="928" y="969"/>
                      </a:lnTo>
                      <a:lnTo>
                        <a:pt x="965" y="969"/>
                      </a:lnTo>
                      <a:lnTo>
                        <a:pt x="1001" y="969"/>
                      </a:lnTo>
                      <a:lnTo>
                        <a:pt x="1038" y="969"/>
                      </a:lnTo>
                      <a:lnTo>
                        <a:pt x="1075" y="969"/>
                      </a:lnTo>
                      <a:lnTo>
                        <a:pt x="1112" y="969"/>
                      </a:lnTo>
                      <a:lnTo>
                        <a:pt x="1149" y="969"/>
                      </a:lnTo>
                      <a:lnTo>
                        <a:pt x="1186" y="969"/>
                      </a:lnTo>
                      <a:lnTo>
                        <a:pt x="1186" y="777"/>
                      </a:lnTo>
                      <a:lnTo>
                        <a:pt x="1186" y="585"/>
                      </a:lnTo>
                      <a:lnTo>
                        <a:pt x="1186" y="393"/>
                      </a:lnTo>
                      <a:lnTo>
                        <a:pt x="1186" y="202"/>
                      </a:lnTo>
                      <a:lnTo>
                        <a:pt x="1186" y="152"/>
                      </a:lnTo>
                      <a:lnTo>
                        <a:pt x="1186" y="104"/>
                      </a:lnTo>
                      <a:lnTo>
                        <a:pt x="1186" y="56"/>
                      </a:lnTo>
                      <a:lnTo>
                        <a:pt x="1186" y="6"/>
                      </a:lnTo>
                      <a:lnTo>
                        <a:pt x="1149" y="6"/>
                      </a:lnTo>
                      <a:lnTo>
                        <a:pt x="1111" y="5"/>
                      </a:lnTo>
                      <a:lnTo>
                        <a:pt x="1074" y="5"/>
                      </a:lnTo>
                      <a:lnTo>
                        <a:pt x="1037" y="5"/>
                      </a:lnTo>
                      <a:lnTo>
                        <a:pt x="1000" y="4"/>
                      </a:lnTo>
                      <a:lnTo>
                        <a:pt x="962" y="4"/>
                      </a:lnTo>
                      <a:lnTo>
                        <a:pt x="925" y="3"/>
                      </a:lnTo>
                      <a:lnTo>
                        <a:pt x="888" y="3"/>
                      </a:lnTo>
                      <a:lnTo>
                        <a:pt x="852" y="3"/>
                      </a:lnTo>
                      <a:lnTo>
                        <a:pt x="814" y="2"/>
                      </a:lnTo>
                      <a:lnTo>
                        <a:pt x="777" y="2"/>
                      </a:lnTo>
                      <a:lnTo>
                        <a:pt x="740" y="2"/>
                      </a:lnTo>
                      <a:lnTo>
                        <a:pt x="702" y="2"/>
                      </a:lnTo>
                      <a:lnTo>
                        <a:pt x="665" y="0"/>
                      </a:lnTo>
                      <a:lnTo>
                        <a:pt x="627" y="0"/>
                      </a:lnTo>
                      <a:lnTo>
                        <a:pt x="590" y="0"/>
                      </a:lnTo>
                      <a:lnTo>
                        <a:pt x="566" y="0"/>
                      </a:lnTo>
                      <a:lnTo>
                        <a:pt x="541" y="0"/>
                      </a:lnTo>
                      <a:lnTo>
                        <a:pt x="516" y="2"/>
                      </a:lnTo>
                      <a:lnTo>
                        <a:pt x="492" y="2"/>
                      </a:lnTo>
                      <a:lnTo>
                        <a:pt x="467" y="2"/>
                      </a:lnTo>
                      <a:lnTo>
                        <a:pt x="443" y="2"/>
                      </a:lnTo>
                      <a:lnTo>
                        <a:pt x="417" y="3"/>
                      </a:lnTo>
                      <a:lnTo>
                        <a:pt x="393" y="3"/>
                      </a:lnTo>
                      <a:lnTo>
                        <a:pt x="369" y="3"/>
                      </a:lnTo>
                      <a:lnTo>
                        <a:pt x="344" y="4"/>
                      </a:lnTo>
                      <a:lnTo>
                        <a:pt x="319" y="4"/>
                      </a:lnTo>
                      <a:lnTo>
                        <a:pt x="295" y="5"/>
                      </a:lnTo>
                      <a:lnTo>
                        <a:pt x="270" y="5"/>
                      </a:lnTo>
                      <a:lnTo>
                        <a:pt x="246" y="5"/>
                      </a:lnTo>
                      <a:lnTo>
                        <a:pt x="220" y="6"/>
                      </a:lnTo>
                      <a:lnTo>
                        <a:pt x="196" y="6"/>
                      </a:lnTo>
                      <a:lnTo>
                        <a:pt x="184" y="6"/>
                      </a:lnTo>
                      <a:lnTo>
                        <a:pt x="172" y="6"/>
                      </a:lnTo>
                      <a:lnTo>
                        <a:pt x="159" y="6"/>
                      </a:lnTo>
                      <a:lnTo>
                        <a:pt x="147" y="7"/>
                      </a:lnTo>
                      <a:lnTo>
                        <a:pt x="135" y="7"/>
                      </a:lnTo>
                      <a:lnTo>
                        <a:pt x="122" y="7"/>
                      </a:lnTo>
                      <a:lnTo>
                        <a:pt x="111" y="7"/>
                      </a:lnTo>
                      <a:lnTo>
                        <a:pt x="98" y="7"/>
                      </a:lnTo>
                      <a:lnTo>
                        <a:pt x="86" y="7"/>
                      </a:lnTo>
                      <a:lnTo>
                        <a:pt x="74" y="7"/>
                      </a:lnTo>
                      <a:lnTo>
                        <a:pt x="61" y="7"/>
                      </a:lnTo>
                      <a:lnTo>
                        <a:pt x="50" y="7"/>
                      </a:lnTo>
                      <a:lnTo>
                        <a:pt x="37" y="7"/>
                      </a:lnTo>
                      <a:lnTo>
                        <a:pt x="25" y="7"/>
                      </a:lnTo>
                      <a:lnTo>
                        <a:pt x="13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303F4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1" name="Freeform 1057"/>
                <p:cNvSpPr>
                  <a:spLocks/>
                </p:cNvSpPr>
                <p:nvPr/>
              </p:nvSpPr>
              <p:spPr bwMode="auto">
                <a:xfrm>
                  <a:off x="735" y="2166"/>
                  <a:ext cx="533" cy="436"/>
                </a:xfrm>
                <a:custGeom>
                  <a:avLst/>
                  <a:gdLst/>
                  <a:ahLst/>
                  <a:cxnLst>
                    <a:cxn ang="0">
                      <a:pos x="0" y="191"/>
                    </a:cxn>
                    <a:cxn ang="0">
                      <a:pos x="1" y="557"/>
                    </a:cxn>
                    <a:cxn ang="0">
                      <a:pos x="2" y="774"/>
                    </a:cxn>
                    <a:cxn ang="0">
                      <a:pos x="5" y="838"/>
                    </a:cxn>
                    <a:cxn ang="0">
                      <a:pos x="40" y="870"/>
                    </a:cxn>
                    <a:cxn ang="0">
                      <a:pos x="106" y="870"/>
                    </a:cxn>
                    <a:cxn ang="0">
                      <a:pos x="172" y="870"/>
                    </a:cxn>
                    <a:cxn ang="0">
                      <a:pos x="238" y="870"/>
                    </a:cxn>
                    <a:cxn ang="0">
                      <a:pos x="305" y="870"/>
                    </a:cxn>
                    <a:cxn ang="0">
                      <a:pos x="370" y="870"/>
                    </a:cxn>
                    <a:cxn ang="0">
                      <a:pos x="437" y="870"/>
                    </a:cxn>
                    <a:cxn ang="0">
                      <a:pos x="503" y="870"/>
                    </a:cxn>
                    <a:cxn ang="0">
                      <a:pos x="570" y="870"/>
                    </a:cxn>
                    <a:cxn ang="0">
                      <a:pos x="635" y="870"/>
                    </a:cxn>
                    <a:cxn ang="0">
                      <a:pos x="701" y="870"/>
                    </a:cxn>
                    <a:cxn ang="0">
                      <a:pos x="768" y="870"/>
                    </a:cxn>
                    <a:cxn ang="0">
                      <a:pos x="834" y="870"/>
                    </a:cxn>
                    <a:cxn ang="0">
                      <a:pos x="900" y="870"/>
                    </a:cxn>
                    <a:cxn ang="0">
                      <a:pos x="966" y="870"/>
                    </a:cxn>
                    <a:cxn ang="0">
                      <a:pos x="1032" y="870"/>
                    </a:cxn>
                    <a:cxn ang="0">
                      <a:pos x="1065" y="698"/>
                    </a:cxn>
                    <a:cxn ang="0">
                      <a:pos x="1065" y="353"/>
                    </a:cxn>
                    <a:cxn ang="0">
                      <a:pos x="1065" y="137"/>
                    </a:cxn>
                    <a:cxn ang="0">
                      <a:pos x="1065" y="49"/>
                    </a:cxn>
                    <a:cxn ang="0">
                      <a:pos x="1032" y="5"/>
                    </a:cxn>
                    <a:cxn ang="0">
                      <a:pos x="965" y="4"/>
                    </a:cxn>
                    <a:cxn ang="0">
                      <a:pos x="898" y="3"/>
                    </a:cxn>
                    <a:cxn ang="0">
                      <a:pos x="831" y="2"/>
                    </a:cxn>
                    <a:cxn ang="0">
                      <a:pos x="764" y="2"/>
                    </a:cxn>
                    <a:cxn ang="0">
                      <a:pos x="698" y="1"/>
                    </a:cxn>
                    <a:cxn ang="0">
                      <a:pos x="631" y="1"/>
                    </a:cxn>
                    <a:cxn ang="0">
                      <a:pos x="564" y="0"/>
                    </a:cxn>
                    <a:cxn ang="0">
                      <a:pos x="509" y="0"/>
                    </a:cxn>
                    <a:cxn ang="0">
                      <a:pos x="464" y="1"/>
                    </a:cxn>
                    <a:cxn ang="0">
                      <a:pos x="419" y="1"/>
                    </a:cxn>
                    <a:cxn ang="0">
                      <a:pos x="375" y="2"/>
                    </a:cxn>
                    <a:cxn ang="0">
                      <a:pos x="330" y="2"/>
                    </a:cxn>
                    <a:cxn ang="0">
                      <a:pos x="286" y="3"/>
                    </a:cxn>
                    <a:cxn ang="0">
                      <a:pos x="241" y="4"/>
                    </a:cxn>
                    <a:cxn ang="0">
                      <a:pos x="198" y="5"/>
                    </a:cxn>
                    <a:cxn ang="0">
                      <a:pos x="154" y="5"/>
                    </a:cxn>
                    <a:cxn ang="0">
                      <a:pos x="110" y="5"/>
                    </a:cxn>
                    <a:cxn ang="0">
                      <a:pos x="65" y="7"/>
                    </a:cxn>
                    <a:cxn ang="0">
                      <a:pos x="21" y="7"/>
                    </a:cxn>
                  </a:cxnLst>
                  <a:rect l="0" t="0" r="r" b="b"/>
                  <a:pathLst>
                    <a:path w="1065" h="870">
                      <a:moveTo>
                        <a:pt x="0" y="7"/>
                      </a:moveTo>
                      <a:lnTo>
                        <a:pt x="0" y="191"/>
                      </a:lnTo>
                      <a:lnTo>
                        <a:pt x="1" y="374"/>
                      </a:lnTo>
                      <a:lnTo>
                        <a:pt x="1" y="557"/>
                      </a:lnTo>
                      <a:lnTo>
                        <a:pt x="1" y="741"/>
                      </a:lnTo>
                      <a:lnTo>
                        <a:pt x="2" y="774"/>
                      </a:lnTo>
                      <a:lnTo>
                        <a:pt x="4" y="806"/>
                      </a:lnTo>
                      <a:lnTo>
                        <a:pt x="5" y="838"/>
                      </a:lnTo>
                      <a:lnTo>
                        <a:pt x="6" y="870"/>
                      </a:lnTo>
                      <a:lnTo>
                        <a:pt x="40" y="870"/>
                      </a:lnTo>
                      <a:lnTo>
                        <a:pt x="73" y="870"/>
                      </a:lnTo>
                      <a:lnTo>
                        <a:pt x="106" y="870"/>
                      </a:lnTo>
                      <a:lnTo>
                        <a:pt x="139" y="870"/>
                      </a:lnTo>
                      <a:lnTo>
                        <a:pt x="172" y="870"/>
                      </a:lnTo>
                      <a:lnTo>
                        <a:pt x="206" y="870"/>
                      </a:lnTo>
                      <a:lnTo>
                        <a:pt x="238" y="870"/>
                      </a:lnTo>
                      <a:lnTo>
                        <a:pt x="271" y="870"/>
                      </a:lnTo>
                      <a:lnTo>
                        <a:pt x="305" y="870"/>
                      </a:lnTo>
                      <a:lnTo>
                        <a:pt x="338" y="870"/>
                      </a:lnTo>
                      <a:lnTo>
                        <a:pt x="370" y="870"/>
                      </a:lnTo>
                      <a:lnTo>
                        <a:pt x="404" y="870"/>
                      </a:lnTo>
                      <a:lnTo>
                        <a:pt x="437" y="870"/>
                      </a:lnTo>
                      <a:lnTo>
                        <a:pt x="470" y="870"/>
                      </a:lnTo>
                      <a:lnTo>
                        <a:pt x="503" y="870"/>
                      </a:lnTo>
                      <a:lnTo>
                        <a:pt x="536" y="870"/>
                      </a:lnTo>
                      <a:lnTo>
                        <a:pt x="570" y="870"/>
                      </a:lnTo>
                      <a:lnTo>
                        <a:pt x="602" y="870"/>
                      </a:lnTo>
                      <a:lnTo>
                        <a:pt x="635" y="870"/>
                      </a:lnTo>
                      <a:lnTo>
                        <a:pt x="669" y="870"/>
                      </a:lnTo>
                      <a:lnTo>
                        <a:pt x="701" y="870"/>
                      </a:lnTo>
                      <a:lnTo>
                        <a:pt x="734" y="870"/>
                      </a:lnTo>
                      <a:lnTo>
                        <a:pt x="768" y="870"/>
                      </a:lnTo>
                      <a:lnTo>
                        <a:pt x="800" y="870"/>
                      </a:lnTo>
                      <a:lnTo>
                        <a:pt x="834" y="870"/>
                      </a:lnTo>
                      <a:lnTo>
                        <a:pt x="867" y="870"/>
                      </a:lnTo>
                      <a:lnTo>
                        <a:pt x="900" y="870"/>
                      </a:lnTo>
                      <a:lnTo>
                        <a:pt x="933" y="870"/>
                      </a:lnTo>
                      <a:lnTo>
                        <a:pt x="966" y="870"/>
                      </a:lnTo>
                      <a:lnTo>
                        <a:pt x="999" y="870"/>
                      </a:lnTo>
                      <a:lnTo>
                        <a:pt x="1032" y="870"/>
                      </a:lnTo>
                      <a:lnTo>
                        <a:pt x="1065" y="870"/>
                      </a:lnTo>
                      <a:lnTo>
                        <a:pt x="1065" y="698"/>
                      </a:lnTo>
                      <a:lnTo>
                        <a:pt x="1065" y="525"/>
                      </a:lnTo>
                      <a:lnTo>
                        <a:pt x="1065" y="353"/>
                      </a:lnTo>
                      <a:lnTo>
                        <a:pt x="1065" y="180"/>
                      </a:lnTo>
                      <a:lnTo>
                        <a:pt x="1065" y="137"/>
                      </a:lnTo>
                      <a:lnTo>
                        <a:pt x="1065" y="93"/>
                      </a:lnTo>
                      <a:lnTo>
                        <a:pt x="1065" y="49"/>
                      </a:lnTo>
                      <a:lnTo>
                        <a:pt x="1065" y="5"/>
                      </a:lnTo>
                      <a:lnTo>
                        <a:pt x="1032" y="5"/>
                      </a:lnTo>
                      <a:lnTo>
                        <a:pt x="998" y="4"/>
                      </a:lnTo>
                      <a:lnTo>
                        <a:pt x="965" y="4"/>
                      </a:lnTo>
                      <a:lnTo>
                        <a:pt x="931" y="4"/>
                      </a:lnTo>
                      <a:lnTo>
                        <a:pt x="898" y="3"/>
                      </a:lnTo>
                      <a:lnTo>
                        <a:pt x="865" y="3"/>
                      </a:lnTo>
                      <a:lnTo>
                        <a:pt x="831" y="2"/>
                      </a:lnTo>
                      <a:lnTo>
                        <a:pt x="798" y="2"/>
                      </a:lnTo>
                      <a:lnTo>
                        <a:pt x="764" y="2"/>
                      </a:lnTo>
                      <a:lnTo>
                        <a:pt x="731" y="1"/>
                      </a:lnTo>
                      <a:lnTo>
                        <a:pt x="698" y="1"/>
                      </a:lnTo>
                      <a:lnTo>
                        <a:pt x="664" y="1"/>
                      </a:lnTo>
                      <a:lnTo>
                        <a:pt x="631" y="1"/>
                      </a:lnTo>
                      <a:lnTo>
                        <a:pt x="597" y="0"/>
                      </a:lnTo>
                      <a:lnTo>
                        <a:pt x="564" y="0"/>
                      </a:lnTo>
                      <a:lnTo>
                        <a:pt x="531" y="0"/>
                      </a:lnTo>
                      <a:lnTo>
                        <a:pt x="509" y="0"/>
                      </a:lnTo>
                      <a:lnTo>
                        <a:pt x="486" y="0"/>
                      </a:lnTo>
                      <a:lnTo>
                        <a:pt x="464" y="1"/>
                      </a:lnTo>
                      <a:lnTo>
                        <a:pt x="442" y="1"/>
                      </a:lnTo>
                      <a:lnTo>
                        <a:pt x="419" y="1"/>
                      </a:lnTo>
                      <a:lnTo>
                        <a:pt x="397" y="1"/>
                      </a:lnTo>
                      <a:lnTo>
                        <a:pt x="375" y="2"/>
                      </a:lnTo>
                      <a:lnTo>
                        <a:pt x="353" y="2"/>
                      </a:lnTo>
                      <a:lnTo>
                        <a:pt x="330" y="2"/>
                      </a:lnTo>
                      <a:lnTo>
                        <a:pt x="308" y="3"/>
                      </a:lnTo>
                      <a:lnTo>
                        <a:pt x="286" y="3"/>
                      </a:lnTo>
                      <a:lnTo>
                        <a:pt x="264" y="4"/>
                      </a:lnTo>
                      <a:lnTo>
                        <a:pt x="241" y="4"/>
                      </a:lnTo>
                      <a:lnTo>
                        <a:pt x="220" y="4"/>
                      </a:lnTo>
                      <a:lnTo>
                        <a:pt x="198" y="5"/>
                      </a:lnTo>
                      <a:lnTo>
                        <a:pt x="176" y="5"/>
                      </a:lnTo>
                      <a:lnTo>
                        <a:pt x="154" y="5"/>
                      </a:lnTo>
                      <a:lnTo>
                        <a:pt x="132" y="5"/>
                      </a:lnTo>
                      <a:lnTo>
                        <a:pt x="110" y="5"/>
                      </a:lnTo>
                      <a:lnTo>
                        <a:pt x="88" y="5"/>
                      </a:lnTo>
                      <a:lnTo>
                        <a:pt x="65" y="7"/>
                      </a:lnTo>
                      <a:lnTo>
                        <a:pt x="43" y="7"/>
                      </a:lnTo>
                      <a:lnTo>
                        <a:pt x="21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35444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2" name="Freeform 1058"/>
                <p:cNvSpPr>
                  <a:spLocks/>
                </p:cNvSpPr>
                <p:nvPr/>
              </p:nvSpPr>
              <p:spPr bwMode="auto">
                <a:xfrm>
                  <a:off x="735" y="2167"/>
                  <a:ext cx="473" cy="387"/>
                </a:xfrm>
                <a:custGeom>
                  <a:avLst/>
                  <a:gdLst/>
                  <a:ahLst/>
                  <a:cxnLst>
                    <a:cxn ang="0">
                      <a:pos x="0" y="170"/>
                    </a:cxn>
                    <a:cxn ang="0">
                      <a:pos x="1" y="495"/>
                    </a:cxn>
                    <a:cxn ang="0">
                      <a:pos x="2" y="686"/>
                    </a:cxn>
                    <a:cxn ang="0">
                      <a:pos x="5" y="744"/>
                    </a:cxn>
                    <a:cxn ang="0">
                      <a:pos x="35" y="773"/>
                    </a:cxn>
                    <a:cxn ang="0">
                      <a:pos x="94" y="773"/>
                    </a:cxn>
                    <a:cxn ang="0">
                      <a:pos x="153" y="773"/>
                    </a:cxn>
                    <a:cxn ang="0">
                      <a:pos x="212" y="773"/>
                    </a:cxn>
                    <a:cxn ang="0">
                      <a:pos x="270" y="773"/>
                    </a:cxn>
                    <a:cxn ang="0">
                      <a:pos x="329" y="773"/>
                    </a:cxn>
                    <a:cxn ang="0">
                      <a:pos x="388" y="773"/>
                    </a:cxn>
                    <a:cxn ang="0">
                      <a:pos x="447" y="773"/>
                    </a:cxn>
                    <a:cxn ang="0">
                      <a:pos x="504" y="773"/>
                    </a:cxn>
                    <a:cxn ang="0">
                      <a:pos x="563" y="773"/>
                    </a:cxn>
                    <a:cxn ang="0">
                      <a:pos x="622" y="773"/>
                    </a:cxn>
                    <a:cxn ang="0">
                      <a:pos x="680" y="773"/>
                    </a:cxn>
                    <a:cxn ang="0">
                      <a:pos x="739" y="773"/>
                    </a:cxn>
                    <a:cxn ang="0">
                      <a:pos x="798" y="772"/>
                    </a:cxn>
                    <a:cxn ang="0">
                      <a:pos x="857" y="772"/>
                    </a:cxn>
                    <a:cxn ang="0">
                      <a:pos x="915" y="772"/>
                    </a:cxn>
                    <a:cxn ang="0">
                      <a:pos x="944" y="618"/>
                    </a:cxn>
                    <a:cxn ang="0">
                      <a:pos x="944" y="313"/>
                    </a:cxn>
                    <a:cxn ang="0">
                      <a:pos x="944" y="121"/>
                    </a:cxn>
                    <a:cxn ang="0">
                      <a:pos x="944" y="44"/>
                    </a:cxn>
                    <a:cxn ang="0">
                      <a:pos x="914" y="5"/>
                    </a:cxn>
                    <a:cxn ang="0">
                      <a:pos x="856" y="3"/>
                    </a:cxn>
                    <a:cxn ang="0">
                      <a:pos x="797" y="3"/>
                    </a:cxn>
                    <a:cxn ang="0">
                      <a:pos x="737" y="2"/>
                    </a:cxn>
                    <a:cxn ang="0">
                      <a:pos x="678" y="2"/>
                    </a:cxn>
                    <a:cxn ang="0">
                      <a:pos x="618" y="1"/>
                    </a:cxn>
                    <a:cxn ang="0">
                      <a:pos x="560" y="1"/>
                    </a:cxn>
                    <a:cxn ang="0">
                      <a:pos x="501" y="0"/>
                    </a:cxn>
                    <a:cxn ang="0">
                      <a:pos x="451" y="0"/>
                    </a:cxn>
                    <a:cxn ang="0">
                      <a:pos x="412" y="1"/>
                    </a:cxn>
                    <a:cxn ang="0">
                      <a:pos x="373" y="1"/>
                    </a:cxn>
                    <a:cxn ang="0">
                      <a:pos x="334" y="2"/>
                    </a:cxn>
                    <a:cxn ang="0">
                      <a:pos x="293" y="2"/>
                    </a:cxn>
                    <a:cxn ang="0">
                      <a:pos x="254" y="3"/>
                    </a:cxn>
                    <a:cxn ang="0">
                      <a:pos x="215" y="3"/>
                    </a:cxn>
                    <a:cxn ang="0">
                      <a:pos x="176" y="5"/>
                    </a:cxn>
                    <a:cxn ang="0">
                      <a:pos x="137" y="5"/>
                    </a:cxn>
                    <a:cxn ang="0">
                      <a:pos x="98" y="6"/>
                    </a:cxn>
                    <a:cxn ang="0">
                      <a:pos x="58" y="7"/>
                    </a:cxn>
                    <a:cxn ang="0">
                      <a:pos x="19" y="7"/>
                    </a:cxn>
                  </a:cxnLst>
                  <a:rect l="0" t="0" r="r" b="b"/>
                  <a:pathLst>
                    <a:path w="944" h="773">
                      <a:moveTo>
                        <a:pt x="0" y="7"/>
                      </a:moveTo>
                      <a:lnTo>
                        <a:pt x="0" y="170"/>
                      </a:lnTo>
                      <a:lnTo>
                        <a:pt x="1" y="333"/>
                      </a:lnTo>
                      <a:lnTo>
                        <a:pt x="1" y="495"/>
                      </a:lnTo>
                      <a:lnTo>
                        <a:pt x="1" y="658"/>
                      </a:lnTo>
                      <a:lnTo>
                        <a:pt x="2" y="686"/>
                      </a:lnTo>
                      <a:lnTo>
                        <a:pt x="4" y="715"/>
                      </a:lnTo>
                      <a:lnTo>
                        <a:pt x="5" y="744"/>
                      </a:lnTo>
                      <a:lnTo>
                        <a:pt x="7" y="773"/>
                      </a:lnTo>
                      <a:lnTo>
                        <a:pt x="35" y="773"/>
                      </a:lnTo>
                      <a:lnTo>
                        <a:pt x="65" y="773"/>
                      </a:lnTo>
                      <a:lnTo>
                        <a:pt x="94" y="773"/>
                      </a:lnTo>
                      <a:lnTo>
                        <a:pt x="124" y="773"/>
                      </a:lnTo>
                      <a:lnTo>
                        <a:pt x="153" y="773"/>
                      </a:lnTo>
                      <a:lnTo>
                        <a:pt x="183" y="773"/>
                      </a:lnTo>
                      <a:lnTo>
                        <a:pt x="212" y="773"/>
                      </a:lnTo>
                      <a:lnTo>
                        <a:pt x="240" y="773"/>
                      </a:lnTo>
                      <a:lnTo>
                        <a:pt x="270" y="773"/>
                      </a:lnTo>
                      <a:lnTo>
                        <a:pt x="299" y="773"/>
                      </a:lnTo>
                      <a:lnTo>
                        <a:pt x="329" y="773"/>
                      </a:lnTo>
                      <a:lnTo>
                        <a:pt x="358" y="773"/>
                      </a:lnTo>
                      <a:lnTo>
                        <a:pt x="388" y="773"/>
                      </a:lnTo>
                      <a:lnTo>
                        <a:pt x="417" y="773"/>
                      </a:lnTo>
                      <a:lnTo>
                        <a:pt x="447" y="773"/>
                      </a:lnTo>
                      <a:lnTo>
                        <a:pt x="475" y="773"/>
                      </a:lnTo>
                      <a:lnTo>
                        <a:pt x="504" y="773"/>
                      </a:lnTo>
                      <a:lnTo>
                        <a:pt x="534" y="773"/>
                      </a:lnTo>
                      <a:lnTo>
                        <a:pt x="563" y="773"/>
                      </a:lnTo>
                      <a:lnTo>
                        <a:pt x="593" y="773"/>
                      </a:lnTo>
                      <a:lnTo>
                        <a:pt x="622" y="773"/>
                      </a:lnTo>
                      <a:lnTo>
                        <a:pt x="652" y="773"/>
                      </a:lnTo>
                      <a:lnTo>
                        <a:pt x="680" y="773"/>
                      </a:lnTo>
                      <a:lnTo>
                        <a:pt x="710" y="773"/>
                      </a:lnTo>
                      <a:lnTo>
                        <a:pt x="739" y="773"/>
                      </a:lnTo>
                      <a:lnTo>
                        <a:pt x="768" y="772"/>
                      </a:lnTo>
                      <a:lnTo>
                        <a:pt x="798" y="772"/>
                      </a:lnTo>
                      <a:lnTo>
                        <a:pt x="827" y="772"/>
                      </a:lnTo>
                      <a:lnTo>
                        <a:pt x="857" y="772"/>
                      </a:lnTo>
                      <a:lnTo>
                        <a:pt x="885" y="772"/>
                      </a:lnTo>
                      <a:lnTo>
                        <a:pt x="915" y="772"/>
                      </a:lnTo>
                      <a:lnTo>
                        <a:pt x="944" y="772"/>
                      </a:lnTo>
                      <a:lnTo>
                        <a:pt x="944" y="618"/>
                      </a:lnTo>
                      <a:lnTo>
                        <a:pt x="944" y="465"/>
                      </a:lnTo>
                      <a:lnTo>
                        <a:pt x="944" y="313"/>
                      </a:lnTo>
                      <a:lnTo>
                        <a:pt x="944" y="160"/>
                      </a:lnTo>
                      <a:lnTo>
                        <a:pt x="944" y="121"/>
                      </a:lnTo>
                      <a:lnTo>
                        <a:pt x="944" y="82"/>
                      </a:lnTo>
                      <a:lnTo>
                        <a:pt x="944" y="44"/>
                      </a:lnTo>
                      <a:lnTo>
                        <a:pt x="944" y="5"/>
                      </a:lnTo>
                      <a:lnTo>
                        <a:pt x="914" y="5"/>
                      </a:lnTo>
                      <a:lnTo>
                        <a:pt x="885" y="5"/>
                      </a:lnTo>
                      <a:lnTo>
                        <a:pt x="856" y="3"/>
                      </a:lnTo>
                      <a:lnTo>
                        <a:pt x="826" y="3"/>
                      </a:lnTo>
                      <a:lnTo>
                        <a:pt x="797" y="3"/>
                      </a:lnTo>
                      <a:lnTo>
                        <a:pt x="767" y="3"/>
                      </a:lnTo>
                      <a:lnTo>
                        <a:pt x="737" y="2"/>
                      </a:lnTo>
                      <a:lnTo>
                        <a:pt x="708" y="2"/>
                      </a:lnTo>
                      <a:lnTo>
                        <a:pt x="678" y="2"/>
                      </a:lnTo>
                      <a:lnTo>
                        <a:pt x="648" y="1"/>
                      </a:lnTo>
                      <a:lnTo>
                        <a:pt x="618" y="1"/>
                      </a:lnTo>
                      <a:lnTo>
                        <a:pt x="589" y="1"/>
                      </a:lnTo>
                      <a:lnTo>
                        <a:pt x="560" y="1"/>
                      </a:lnTo>
                      <a:lnTo>
                        <a:pt x="530" y="0"/>
                      </a:lnTo>
                      <a:lnTo>
                        <a:pt x="501" y="0"/>
                      </a:lnTo>
                      <a:lnTo>
                        <a:pt x="471" y="0"/>
                      </a:lnTo>
                      <a:lnTo>
                        <a:pt x="451" y="0"/>
                      </a:lnTo>
                      <a:lnTo>
                        <a:pt x="432" y="0"/>
                      </a:lnTo>
                      <a:lnTo>
                        <a:pt x="412" y="1"/>
                      </a:lnTo>
                      <a:lnTo>
                        <a:pt x="392" y="1"/>
                      </a:lnTo>
                      <a:lnTo>
                        <a:pt x="373" y="1"/>
                      </a:lnTo>
                      <a:lnTo>
                        <a:pt x="353" y="1"/>
                      </a:lnTo>
                      <a:lnTo>
                        <a:pt x="334" y="2"/>
                      </a:lnTo>
                      <a:lnTo>
                        <a:pt x="314" y="2"/>
                      </a:lnTo>
                      <a:lnTo>
                        <a:pt x="293" y="2"/>
                      </a:lnTo>
                      <a:lnTo>
                        <a:pt x="274" y="3"/>
                      </a:lnTo>
                      <a:lnTo>
                        <a:pt x="254" y="3"/>
                      </a:lnTo>
                      <a:lnTo>
                        <a:pt x="235" y="3"/>
                      </a:lnTo>
                      <a:lnTo>
                        <a:pt x="215" y="3"/>
                      </a:lnTo>
                      <a:lnTo>
                        <a:pt x="196" y="5"/>
                      </a:lnTo>
                      <a:lnTo>
                        <a:pt x="176" y="5"/>
                      </a:lnTo>
                      <a:lnTo>
                        <a:pt x="156" y="5"/>
                      </a:lnTo>
                      <a:lnTo>
                        <a:pt x="137" y="5"/>
                      </a:lnTo>
                      <a:lnTo>
                        <a:pt x="117" y="6"/>
                      </a:lnTo>
                      <a:lnTo>
                        <a:pt x="98" y="6"/>
                      </a:lnTo>
                      <a:lnTo>
                        <a:pt x="78" y="6"/>
                      </a:lnTo>
                      <a:lnTo>
                        <a:pt x="58" y="7"/>
                      </a:lnTo>
                      <a:lnTo>
                        <a:pt x="39" y="7"/>
                      </a:lnTo>
                      <a:lnTo>
                        <a:pt x="19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38444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3" name="Freeform 1059"/>
                <p:cNvSpPr>
                  <a:spLocks/>
                </p:cNvSpPr>
                <p:nvPr/>
              </p:nvSpPr>
              <p:spPr bwMode="auto">
                <a:xfrm>
                  <a:off x="735" y="2169"/>
                  <a:ext cx="413" cy="337"/>
                </a:xfrm>
                <a:custGeom>
                  <a:avLst/>
                  <a:gdLst/>
                  <a:ahLst/>
                  <a:cxnLst>
                    <a:cxn ang="0">
                      <a:pos x="1" y="149"/>
                    </a:cxn>
                    <a:cxn ang="0">
                      <a:pos x="2" y="432"/>
                    </a:cxn>
                    <a:cxn ang="0">
                      <a:pos x="3" y="600"/>
                    </a:cxn>
                    <a:cxn ang="0">
                      <a:pos x="5" y="650"/>
                    </a:cxn>
                    <a:cxn ang="0">
                      <a:pos x="32" y="675"/>
                    </a:cxn>
                    <a:cxn ang="0">
                      <a:pos x="84" y="675"/>
                    </a:cxn>
                    <a:cxn ang="0">
                      <a:pos x="134" y="675"/>
                    </a:cxn>
                    <a:cxn ang="0">
                      <a:pos x="186" y="675"/>
                    </a:cxn>
                    <a:cxn ang="0">
                      <a:pos x="237" y="675"/>
                    </a:cxn>
                    <a:cxn ang="0">
                      <a:pos x="288" y="675"/>
                    </a:cxn>
                    <a:cxn ang="0">
                      <a:pos x="339" y="675"/>
                    </a:cxn>
                    <a:cxn ang="0">
                      <a:pos x="390" y="675"/>
                    </a:cxn>
                    <a:cxn ang="0">
                      <a:pos x="442" y="674"/>
                    </a:cxn>
                    <a:cxn ang="0">
                      <a:pos x="493" y="674"/>
                    </a:cxn>
                    <a:cxn ang="0">
                      <a:pos x="545" y="674"/>
                    </a:cxn>
                    <a:cxn ang="0">
                      <a:pos x="595" y="674"/>
                    </a:cxn>
                    <a:cxn ang="0">
                      <a:pos x="646" y="674"/>
                    </a:cxn>
                    <a:cxn ang="0">
                      <a:pos x="698" y="674"/>
                    </a:cxn>
                    <a:cxn ang="0">
                      <a:pos x="748" y="674"/>
                    </a:cxn>
                    <a:cxn ang="0">
                      <a:pos x="800" y="674"/>
                    </a:cxn>
                    <a:cxn ang="0">
                      <a:pos x="826" y="540"/>
                    </a:cxn>
                    <a:cxn ang="0">
                      <a:pos x="826" y="274"/>
                    </a:cxn>
                    <a:cxn ang="0">
                      <a:pos x="826" y="107"/>
                    </a:cxn>
                    <a:cxn ang="0">
                      <a:pos x="826" y="38"/>
                    </a:cxn>
                    <a:cxn ang="0">
                      <a:pos x="800" y="5"/>
                    </a:cxn>
                    <a:cxn ang="0">
                      <a:pos x="748" y="4"/>
                    </a:cxn>
                    <a:cxn ang="0">
                      <a:pos x="697" y="4"/>
                    </a:cxn>
                    <a:cxn ang="0">
                      <a:pos x="645" y="3"/>
                    </a:cxn>
                    <a:cxn ang="0">
                      <a:pos x="593" y="3"/>
                    </a:cxn>
                    <a:cxn ang="0">
                      <a:pos x="541" y="1"/>
                    </a:cxn>
                    <a:cxn ang="0">
                      <a:pos x="489" y="1"/>
                    </a:cxn>
                    <a:cxn ang="0">
                      <a:pos x="437" y="0"/>
                    </a:cxn>
                    <a:cxn ang="0">
                      <a:pos x="395" y="0"/>
                    </a:cxn>
                    <a:cxn ang="0">
                      <a:pos x="360" y="1"/>
                    </a:cxn>
                    <a:cxn ang="0">
                      <a:pos x="326" y="1"/>
                    </a:cxn>
                    <a:cxn ang="0">
                      <a:pos x="291" y="3"/>
                    </a:cxn>
                    <a:cxn ang="0">
                      <a:pos x="258" y="3"/>
                    </a:cxn>
                    <a:cxn ang="0">
                      <a:pos x="223" y="4"/>
                    </a:cxn>
                    <a:cxn ang="0">
                      <a:pos x="189" y="4"/>
                    </a:cxn>
                    <a:cxn ang="0">
                      <a:pos x="155" y="5"/>
                    </a:cxn>
                    <a:cxn ang="0">
                      <a:pos x="121" y="5"/>
                    </a:cxn>
                    <a:cxn ang="0">
                      <a:pos x="86" y="6"/>
                    </a:cxn>
                    <a:cxn ang="0">
                      <a:pos x="52" y="6"/>
                    </a:cxn>
                    <a:cxn ang="0">
                      <a:pos x="17" y="7"/>
                    </a:cxn>
                  </a:cxnLst>
                  <a:rect l="0" t="0" r="r" b="b"/>
                  <a:pathLst>
                    <a:path w="826" h="675">
                      <a:moveTo>
                        <a:pt x="0" y="7"/>
                      </a:moveTo>
                      <a:lnTo>
                        <a:pt x="1" y="149"/>
                      </a:lnTo>
                      <a:lnTo>
                        <a:pt x="1" y="290"/>
                      </a:lnTo>
                      <a:lnTo>
                        <a:pt x="2" y="432"/>
                      </a:lnTo>
                      <a:lnTo>
                        <a:pt x="2" y="575"/>
                      </a:lnTo>
                      <a:lnTo>
                        <a:pt x="3" y="600"/>
                      </a:lnTo>
                      <a:lnTo>
                        <a:pt x="4" y="624"/>
                      </a:lnTo>
                      <a:lnTo>
                        <a:pt x="5" y="650"/>
                      </a:lnTo>
                      <a:lnTo>
                        <a:pt x="7" y="675"/>
                      </a:lnTo>
                      <a:lnTo>
                        <a:pt x="32" y="675"/>
                      </a:lnTo>
                      <a:lnTo>
                        <a:pt x="57" y="675"/>
                      </a:lnTo>
                      <a:lnTo>
                        <a:pt x="84" y="675"/>
                      </a:lnTo>
                      <a:lnTo>
                        <a:pt x="109" y="675"/>
                      </a:lnTo>
                      <a:lnTo>
                        <a:pt x="134" y="675"/>
                      </a:lnTo>
                      <a:lnTo>
                        <a:pt x="160" y="675"/>
                      </a:lnTo>
                      <a:lnTo>
                        <a:pt x="186" y="675"/>
                      </a:lnTo>
                      <a:lnTo>
                        <a:pt x="212" y="675"/>
                      </a:lnTo>
                      <a:lnTo>
                        <a:pt x="237" y="675"/>
                      </a:lnTo>
                      <a:lnTo>
                        <a:pt x="262" y="675"/>
                      </a:lnTo>
                      <a:lnTo>
                        <a:pt x="288" y="675"/>
                      </a:lnTo>
                      <a:lnTo>
                        <a:pt x="314" y="675"/>
                      </a:lnTo>
                      <a:lnTo>
                        <a:pt x="339" y="675"/>
                      </a:lnTo>
                      <a:lnTo>
                        <a:pt x="365" y="675"/>
                      </a:lnTo>
                      <a:lnTo>
                        <a:pt x="390" y="675"/>
                      </a:lnTo>
                      <a:lnTo>
                        <a:pt x="417" y="674"/>
                      </a:lnTo>
                      <a:lnTo>
                        <a:pt x="442" y="674"/>
                      </a:lnTo>
                      <a:lnTo>
                        <a:pt x="467" y="674"/>
                      </a:lnTo>
                      <a:lnTo>
                        <a:pt x="493" y="674"/>
                      </a:lnTo>
                      <a:lnTo>
                        <a:pt x="518" y="674"/>
                      </a:lnTo>
                      <a:lnTo>
                        <a:pt x="545" y="674"/>
                      </a:lnTo>
                      <a:lnTo>
                        <a:pt x="570" y="674"/>
                      </a:lnTo>
                      <a:lnTo>
                        <a:pt x="595" y="674"/>
                      </a:lnTo>
                      <a:lnTo>
                        <a:pt x="621" y="674"/>
                      </a:lnTo>
                      <a:lnTo>
                        <a:pt x="646" y="674"/>
                      </a:lnTo>
                      <a:lnTo>
                        <a:pt x="672" y="674"/>
                      </a:lnTo>
                      <a:lnTo>
                        <a:pt x="698" y="674"/>
                      </a:lnTo>
                      <a:lnTo>
                        <a:pt x="723" y="674"/>
                      </a:lnTo>
                      <a:lnTo>
                        <a:pt x="748" y="674"/>
                      </a:lnTo>
                      <a:lnTo>
                        <a:pt x="775" y="674"/>
                      </a:lnTo>
                      <a:lnTo>
                        <a:pt x="800" y="674"/>
                      </a:lnTo>
                      <a:lnTo>
                        <a:pt x="826" y="674"/>
                      </a:lnTo>
                      <a:lnTo>
                        <a:pt x="826" y="540"/>
                      </a:lnTo>
                      <a:lnTo>
                        <a:pt x="826" y="407"/>
                      </a:lnTo>
                      <a:lnTo>
                        <a:pt x="826" y="274"/>
                      </a:lnTo>
                      <a:lnTo>
                        <a:pt x="826" y="141"/>
                      </a:lnTo>
                      <a:lnTo>
                        <a:pt x="826" y="107"/>
                      </a:lnTo>
                      <a:lnTo>
                        <a:pt x="826" y="73"/>
                      </a:lnTo>
                      <a:lnTo>
                        <a:pt x="826" y="38"/>
                      </a:lnTo>
                      <a:lnTo>
                        <a:pt x="826" y="5"/>
                      </a:lnTo>
                      <a:lnTo>
                        <a:pt x="800" y="5"/>
                      </a:lnTo>
                      <a:lnTo>
                        <a:pt x="774" y="5"/>
                      </a:lnTo>
                      <a:lnTo>
                        <a:pt x="748" y="4"/>
                      </a:lnTo>
                      <a:lnTo>
                        <a:pt x="722" y="4"/>
                      </a:lnTo>
                      <a:lnTo>
                        <a:pt x="697" y="4"/>
                      </a:lnTo>
                      <a:lnTo>
                        <a:pt x="670" y="4"/>
                      </a:lnTo>
                      <a:lnTo>
                        <a:pt x="645" y="3"/>
                      </a:lnTo>
                      <a:lnTo>
                        <a:pt x="618" y="3"/>
                      </a:lnTo>
                      <a:lnTo>
                        <a:pt x="593" y="3"/>
                      </a:lnTo>
                      <a:lnTo>
                        <a:pt x="566" y="1"/>
                      </a:lnTo>
                      <a:lnTo>
                        <a:pt x="541" y="1"/>
                      </a:lnTo>
                      <a:lnTo>
                        <a:pt x="515" y="1"/>
                      </a:lnTo>
                      <a:lnTo>
                        <a:pt x="489" y="1"/>
                      </a:lnTo>
                      <a:lnTo>
                        <a:pt x="464" y="0"/>
                      </a:lnTo>
                      <a:lnTo>
                        <a:pt x="437" y="0"/>
                      </a:lnTo>
                      <a:lnTo>
                        <a:pt x="412" y="0"/>
                      </a:lnTo>
                      <a:lnTo>
                        <a:pt x="395" y="0"/>
                      </a:lnTo>
                      <a:lnTo>
                        <a:pt x="378" y="0"/>
                      </a:lnTo>
                      <a:lnTo>
                        <a:pt x="360" y="1"/>
                      </a:lnTo>
                      <a:lnTo>
                        <a:pt x="343" y="1"/>
                      </a:lnTo>
                      <a:lnTo>
                        <a:pt x="326" y="1"/>
                      </a:lnTo>
                      <a:lnTo>
                        <a:pt x="308" y="1"/>
                      </a:lnTo>
                      <a:lnTo>
                        <a:pt x="291" y="3"/>
                      </a:lnTo>
                      <a:lnTo>
                        <a:pt x="275" y="3"/>
                      </a:lnTo>
                      <a:lnTo>
                        <a:pt x="258" y="3"/>
                      </a:lnTo>
                      <a:lnTo>
                        <a:pt x="240" y="4"/>
                      </a:lnTo>
                      <a:lnTo>
                        <a:pt x="223" y="4"/>
                      </a:lnTo>
                      <a:lnTo>
                        <a:pt x="206" y="4"/>
                      </a:lnTo>
                      <a:lnTo>
                        <a:pt x="189" y="4"/>
                      </a:lnTo>
                      <a:lnTo>
                        <a:pt x="172" y="5"/>
                      </a:lnTo>
                      <a:lnTo>
                        <a:pt x="155" y="5"/>
                      </a:lnTo>
                      <a:lnTo>
                        <a:pt x="138" y="5"/>
                      </a:lnTo>
                      <a:lnTo>
                        <a:pt x="121" y="5"/>
                      </a:lnTo>
                      <a:lnTo>
                        <a:pt x="103" y="6"/>
                      </a:lnTo>
                      <a:lnTo>
                        <a:pt x="86" y="6"/>
                      </a:lnTo>
                      <a:lnTo>
                        <a:pt x="69" y="6"/>
                      </a:lnTo>
                      <a:lnTo>
                        <a:pt x="52" y="6"/>
                      </a:lnTo>
                      <a:lnTo>
                        <a:pt x="34" y="6"/>
                      </a:lnTo>
                      <a:lnTo>
                        <a:pt x="17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3D495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4" name="Freeform 1060"/>
                <p:cNvSpPr>
                  <a:spLocks/>
                </p:cNvSpPr>
                <p:nvPr/>
              </p:nvSpPr>
              <p:spPr bwMode="auto">
                <a:xfrm>
                  <a:off x="736" y="2170"/>
                  <a:ext cx="353" cy="288"/>
                </a:xfrm>
                <a:custGeom>
                  <a:avLst/>
                  <a:gdLst/>
                  <a:ahLst/>
                  <a:cxnLst>
                    <a:cxn ang="0">
                      <a:pos x="1" y="127"/>
                    </a:cxn>
                    <a:cxn ang="0">
                      <a:pos x="2" y="369"/>
                    </a:cxn>
                    <a:cxn ang="0">
                      <a:pos x="3" y="512"/>
                    </a:cxn>
                    <a:cxn ang="0">
                      <a:pos x="6" y="555"/>
                    </a:cxn>
                    <a:cxn ang="0">
                      <a:pos x="51" y="577"/>
                    </a:cxn>
                    <a:cxn ang="0">
                      <a:pos x="138" y="577"/>
                    </a:cxn>
                    <a:cxn ang="0">
                      <a:pos x="224" y="577"/>
                    </a:cxn>
                    <a:cxn ang="0">
                      <a:pos x="312" y="577"/>
                    </a:cxn>
                    <a:cxn ang="0">
                      <a:pos x="400" y="575"/>
                    </a:cxn>
                    <a:cxn ang="0">
                      <a:pos x="487" y="575"/>
                    </a:cxn>
                    <a:cxn ang="0">
                      <a:pos x="575" y="575"/>
                    </a:cxn>
                    <a:cxn ang="0">
                      <a:pos x="662" y="575"/>
                    </a:cxn>
                    <a:cxn ang="0">
                      <a:pos x="706" y="461"/>
                    </a:cxn>
                    <a:cxn ang="0">
                      <a:pos x="706" y="233"/>
                    </a:cxn>
                    <a:cxn ang="0">
                      <a:pos x="706" y="91"/>
                    </a:cxn>
                    <a:cxn ang="0">
                      <a:pos x="706" y="33"/>
                    </a:cxn>
                    <a:cxn ang="0">
                      <a:pos x="684" y="4"/>
                    </a:cxn>
                    <a:cxn ang="0">
                      <a:pos x="639" y="3"/>
                    </a:cxn>
                    <a:cxn ang="0">
                      <a:pos x="595" y="3"/>
                    </a:cxn>
                    <a:cxn ang="0">
                      <a:pos x="550" y="2"/>
                    </a:cxn>
                    <a:cxn ang="0">
                      <a:pos x="507" y="2"/>
                    </a:cxn>
                    <a:cxn ang="0">
                      <a:pos x="463" y="1"/>
                    </a:cxn>
                    <a:cxn ang="0">
                      <a:pos x="418" y="1"/>
                    </a:cxn>
                    <a:cxn ang="0">
                      <a:pos x="374" y="0"/>
                    </a:cxn>
                    <a:cxn ang="0">
                      <a:pos x="337" y="0"/>
                    </a:cxn>
                    <a:cxn ang="0">
                      <a:pos x="309" y="1"/>
                    </a:cxn>
                    <a:cxn ang="0">
                      <a:pos x="279" y="1"/>
                    </a:cxn>
                    <a:cxn ang="0">
                      <a:pos x="250" y="2"/>
                    </a:cxn>
                    <a:cxn ang="0">
                      <a:pos x="220" y="2"/>
                    </a:cxn>
                    <a:cxn ang="0">
                      <a:pos x="191" y="3"/>
                    </a:cxn>
                    <a:cxn ang="0">
                      <a:pos x="161" y="3"/>
                    </a:cxn>
                    <a:cxn ang="0">
                      <a:pos x="132" y="4"/>
                    </a:cxn>
                    <a:cxn ang="0">
                      <a:pos x="102" y="4"/>
                    </a:cxn>
                    <a:cxn ang="0">
                      <a:pos x="74" y="4"/>
                    </a:cxn>
                    <a:cxn ang="0">
                      <a:pos x="44" y="5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706" h="577">
                      <a:moveTo>
                        <a:pt x="0" y="6"/>
                      </a:moveTo>
                      <a:lnTo>
                        <a:pt x="1" y="127"/>
                      </a:lnTo>
                      <a:lnTo>
                        <a:pt x="1" y="248"/>
                      </a:lnTo>
                      <a:lnTo>
                        <a:pt x="2" y="369"/>
                      </a:lnTo>
                      <a:lnTo>
                        <a:pt x="2" y="490"/>
                      </a:lnTo>
                      <a:lnTo>
                        <a:pt x="3" y="512"/>
                      </a:lnTo>
                      <a:lnTo>
                        <a:pt x="4" y="533"/>
                      </a:lnTo>
                      <a:lnTo>
                        <a:pt x="6" y="555"/>
                      </a:lnTo>
                      <a:lnTo>
                        <a:pt x="7" y="577"/>
                      </a:lnTo>
                      <a:lnTo>
                        <a:pt x="51" y="577"/>
                      </a:lnTo>
                      <a:lnTo>
                        <a:pt x="94" y="577"/>
                      </a:lnTo>
                      <a:lnTo>
                        <a:pt x="138" y="577"/>
                      </a:lnTo>
                      <a:lnTo>
                        <a:pt x="182" y="577"/>
                      </a:lnTo>
                      <a:lnTo>
                        <a:pt x="224" y="577"/>
                      </a:lnTo>
                      <a:lnTo>
                        <a:pt x="268" y="577"/>
                      </a:lnTo>
                      <a:lnTo>
                        <a:pt x="312" y="577"/>
                      </a:lnTo>
                      <a:lnTo>
                        <a:pt x="356" y="575"/>
                      </a:lnTo>
                      <a:lnTo>
                        <a:pt x="400" y="575"/>
                      </a:lnTo>
                      <a:lnTo>
                        <a:pt x="443" y="575"/>
                      </a:lnTo>
                      <a:lnTo>
                        <a:pt x="487" y="575"/>
                      </a:lnTo>
                      <a:lnTo>
                        <a:pt x="531" y="575"/>
                      </a:lnTo>
                      <a:lnTo>
                        <a:pt x="575" y="575"/>
                      </a:lnTo>
                      <a:lnTo>
                        <a:pt x="618" y="575"/>
                      </a:lnTo>
                      <a:lnTo>
                        <a:pt x="662" y="575"/>
                      </a:lnTo>
                      <a:lnTo>
                        <a:pt x="706" y="575"/>
                      </a:lnTo>
                      <a:lnTo>
                        <a:pt x="706" y="461"/>
                      </a:lnTo>
                      <a:lnTo>
                        <a:pt x="706" y="347"/>
                      </a:lnTo>
                      <a:lnTo>
                        <a:pt x="706" y="233"/>
                      </a:lnTo>
                      <a:lnTo>
                        <a:pt x="706" y="119"/>
                      </a:lnTo>
                      <a:lnTo>
                        <a:pt x="706" y="91"/>
                      </a:lnTo>
                      <a:lnTo>
                        <a:pt x="706" y="62"/>
                      </a:lnTo>
                      <a:lnTo>
                        <a:pt x="706" y="33"/>
                      </a:lnTo>
                      <a:lnTo>
                        <a:pt x="706" y="4"/>
                      </a:lnTo>
                      <a:lnTo>
                        <a:pt x="684" y="4"/>
                      </a:lnTo>
                      <a:lnTo>
                        <a:pt x="661" y="4"/>
                      </a:lnTo>
                      <a:lnTo>
                        <a:pt x="639" y="3"/>
                      </a:lnTo>
                      <a:lnTo>
                        <a:pt x="617" y="3"/>
                      </a:lnTo>
                      <a:lnTo>
                        <a:pt x="595" y="3"/>
                      </a:lnTo>
                      <a:lnTo>
                        <a:pt x="572" y="3"/>
                      </a:lnTo>
                      <a:lnTo>
                        <a:pt x="550" y="2"/>
                      </a:lnTo>
                      <a:lnTo>
                        <a:pt x="529" y="2"/>
                      </a:lnTo>
                      <a:lnTo>
                        <a:pt x="507" y="2"/>
                      </a:lnTo>
                      <a:lnTo>
                        <a:pt x="485" y="1"/>
                      </a:lnTo>
                      <a:lnTo>
                        <a:pt x="463" y="1"/>
                      </a:lnTo>
                      <a:lnTo>
                        <a:pt x="441" y="1"/>
                      </a:lnTo>
                      <a:lnTo>
                        <a:pt x="418" y="1"/>
                      </a:lnTo>
                      <a:lnTo>
                        <a:pt x="396" y="0"/>
                      </a:lnTo>
                      <a:lnTo>
                        <a:pt x="374" y="0"/>
                      </a:lnTo>
                      <a:lnTo>
                        <a:pt x="352" y="0"/>
                      </a:lnTo>
                      <a:lnTo>
                        <a:pt x="337" y="0"/>
                      </a:lnTo>
                      <a:lnTo>
                        <a:pt x="324" y="0"/>
                      </a:lnTo>
                      <a:lnTo>
                        <a:pt x="309" y="1"/>
                      </a:lnTo>
                      <a:lnTo>
                        <a:pt x="294" y="1"/>
                      </a:lnTo>
                      <a:lnTo>
                        <a:pt x="279" y="1"/>
                      </a:lnTo>
                      <a:lnTo>
                        <a:pt x="265" y="1"/>
                      </a:lnTo>
                      <a:lnTo>
                        <a:pt x="250" y="2"/>
                      </a:lnTo>
                      <a:lnTo>
                        <a:pt x="235" y="2"/>
                      </a:lnTo>
                      <a:lnTo>
                        <a:pt x="220" y="2"/>
                      </a:lnTo>
                      <a:lnTo>
                        <a:pt x="206" y="3"/>
                      </a:lnTo>
                      <a:lnTo>
                        <a:pt x="191" y="3"/>
                      </a:lnTo>
                      <a:lnTo>
                        <a:pt x="176" y="3"/>
                      </a:lnTo>
                      <a:lnTo>
                        <a:pt x="161" y="3"/>
                      </a:lnTo>
                      <a:lnTo>
                        <a:pt x="147" y="4"/>
                      </a:lnTo>
                      <a:lnTo>
                        <a:pt x="132" y="4"/>
                      </a:lnTo>
                      <a:lnTo>
                        <a:pt x="117" y="4"/>
                      </a:lnTo>
                      <a:lnTo>
                        <a:pt x="102" y="4"/>
                      </a:lnTo>
                      <a:lnTo>
                        <a:pt x="89" y="4"/>
                      </a:lnTo>
                      <a:lnTo>
                        <a:pt x="74" y="4"/>
                      </a:lnTo>
                      <a:lnTo>
                        <a:pt x="59" y="5"/>
                      </a:lnTo>
                      <a:lnTo>
                        <a:pt x="44" y="5"/>
                      </a:lnTo>
                      <a:lnTo>
                        <a:pt x="30" y="5"/>
                      </a:lnTo>
                      <a:lnTo>
                        <a:pt x="15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24C5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5" name="Freeform 1061"/>
                <p:cNvSpPr>
                  <a:spLocks/>
                </p:cNvSpPr>
                <p:nvPr/>
              </p:nvSpPr>
              <p:spPr bwMode="auto">
                <a:xfrm>
                  <a:off x="736" y="2171"/>
                  <a:ext cx="293" cy="239"/>
                </a:xfrm>
                <a:custGeom>
                  <a:avLst/>
                  <a:gdLst/>
                  <a:ahLst/>
                  <a:cxnLst>
                    <a:cxn ang="0">
                      <a:pos x="1" y="107"/>
                    </a:cxn>
                    <a:cxn ang="0">
                      <a:pos x="2" y="306"/>
                    </a:cxn>
                    <a:cxn ang="0">
                      <a:pos x="3" y="425"/>
                    </a:cxn>
                    <a:cxn ang="0">
                      <a:pos x="5" y="461"/>
                    </a:cxn>
                    <a:cxn ang="0">
                      <a:pos x="41" y="479"/>
                    </a:cxn>
                    <a:cxn ang="0">
                      <a:pos x="114" y="479"/>
                    </a:cxn>
                    <a:cxn ang="0">
                      <a:pos x="187" y="478"/>
                    </a:cxn>
                    <a:cxn ang="0">
                      <a:pos x="259" y="478"/>
                    </a:cxn>
                    <a:cxn ang="0">
                      <a:pos x="332" y="478"/>
                    </a:cxn>
                    <a:cxn ang="0">
                      <a:pos x="404" y="478"/>
                    </a:cxn>
                    <a:cxn ang="0">
                      <a:pos x="477" y="477"/>
                    </a:cxn>
                    <a:cxn ang="0">
                      <a:pos x="549" y="477"/>
                    </a:cxn>
                    <a:cxn ang="0">
                      <a:pos x="585" y="382"/>
                    </a:cxn>
                    <a:cxn ang="0">
                      <a:pos x="585" y="194"/>
                    </a:cxn>
                    <a:cxn ang="0">
                      <a:pos x="585" y="76"/>
                    </a:cxn>
                    <a:cxn ang="0">
                      <a:pos x="585" y="28"/>
                    </a:cxn>
                    <a:cxn ang="0">
                      <a:pos x="567" y="3"/>
                    </a:cxn>
                    <a:cxn ang="0">
                      <a:pos x="530" y="2"/>
                    </a:cxn>
                    <a:cxn ang="0">
                      <a:pos x="494" y="2"/>
                    </a:cxn>
                    <a:cxn ang="0">
                      <a:pos x="457" y="2"/>
                    </a:cxn>
                    <a:cxn ang="0">
                      <a:pos x="420" y="1"/>
                    </a:cxn>
                    <a:cxn ang="0">
                      <a:pos x="384" y="1"/>
                    </a:cxn>
                    <a:cxn ang="0">
                      <a:pos x="348" y="1"/>
                    </a:cxn>
                    <a:cxn ang="0">
                      <a:pos x="311" y="0"/>
                    </a:cxn>
                    <a:cxn ang="0">
                      <a:pos x="280" y="0"/>
                    </a:cxn>
                    <a:cxn ang="0">
                      <a:pos x="256" y="1"/>
                    </a:cxn>
                    <a:cxn ang="0">
                      <a:pos x="232" y="1"/>
                    </a:cxn>
                    <a:cxn ang="0">
                      <a:pos x="207" y="1"/>
                    </a:cxn>
                    <a:cxn ang="0">
                      <a:pos x="183" y="2"/>
                    </a:cxn>
                    <a:cxn ang="0">
                      <a:pos x="159" y="2"/>
                    </a:cxn>
                    <a:cxn ang="0">
                      <a:pos x="135" y="2"/>
                    </a:cxn>
                    <a:cxn ang="0">
                      <a:pos x="111" y="3"/>
                    </a:cxn>
                    <a:cxn ang="0">
                      <a:pos x="85" y="3"/>
                    </a:cxn>
                    <a:cxn ang="0">
                      <a:pos x="61" y="4"/>
                    </a:cxn>
                    <a:cxn ang="0">
                      <a:pos x="37" y="6"/>
                    </a:cxn>
                    <a:cxn ang="0">
                      <a:pos x="13" y="7"/>
                    </a:cxn>
                  </a:cxnLst>
                  <a:rect l="0" t="0" r="r" b="b"/>
                  <a:pathLst>
                    <a:path w="585" h="479">
                      <a:moveTo>
                        <a:pt x="0" y="7"/>
                      </a:moveTo>
                      <a:lnTo>
                        <a:pt x="1" y="107"/>
                      </a:lnTo>
                      <a:lnTo>
                        <a:pt x="1" y="206"/>
                      </a:lnTo>
                      <a:lnTo>
                        <a:pt x="2" y="306"/>
                      </a:lnTo>
                      <a:lnTo>
                        <a:pt x="2" y="406"/>
                      </a:lnTo>
                      <a:lnTo>
                        <a:pt x="3" y="425"/>
                      </a:lnTo>
                      <a:lnTo>
                        <a:pt x="5" y="442"/>
                      </a:lnTo>
                      <a:lnTo>
                        <a:pt x="5" y="461"/>
                      </a:lnTo>
                      <a:lnTo>
                        <a:pt x="6" y="479"/>
                      </a:lnTo>
                      <a:lnTo>
                        <a:pt x="41" y="479"/>
                      </a:lnTo>
                      <a:lnTo>
                        <a:pt x="78" y="479"/>
                      </a:lnTo>
                      <a:lnTo>
                        <a:pt x="114" y="479"/>
                      </a:lnTo>
                      <a:lnTo>
                        <a:pt x="151" y="478"/>
                      </a:lnTo>
                      <a:lnTo>
                        <a:pt x="187" y="478"/>
                      </a:lnTo>
                      <a:lnTo>
                        <a:pt x="223" y="478"/>
                      </a:lnTo>
                      <a:lnTo>
                        <a:pt x="259" y="478"/>
                      </a:lnTo>
                      <a:lnTo>
                        <a:pt x="296" y="478"/>
                      </a:lnTo>
                      <a:lnTo>
                        <a:pt x="332" y="478"/>
                      </a:lnTo>
                      <a:lnTo>
                        <a:pt x="367" y="478"/>
                      </a:lnTo>
                      <a:lnTo>
                        <a:pt x="404" y="478"/>
                      </a:lnTo>
                      <a:lnTo>
                        <a:pt x="440" y="478"/>
                      </a:lnTo>
                      <a:lnTo>
                        <a:pt x="477" y="477"/>
                      </a:lnTo>
                      <a:lnTo>
                        <a:pt x="513" y="477"/>
                      </a:lnTo>
                      <a:lnTo>
                        <a:pt x="549" y="477"/>
                      </a:lnTo>
                      <a:lnTo>
                        <a:pt x="585" y="477"/>
                      </a:lnTo>
                      <a:lnTo>
                        <a:pt x="585" y="382"/>
                      </a:lnTo>
                      <a:lnTo>
                        <a:pt x="585" y="288"/>
                      </a:lnTo>
                      <a:lnTo>
                        <a:pt x="585" y="194"/>
                      </a:lnTo>
                      <a:lnTo>
                        <a:pt x="585" y="100"/>
                      </a:lnTo>
                      <a:lnTo>
                        <a:pt x="585" y="76"/>
                      </a:lnTo>
                      <a:lnTo>
                        <a:pt x="585" y="52"/>
                      </a:lnTo>
                      <a:lnTo>
                        <a:pt x="585" y="28"/>
                      </a:lnTo>
                      <a:lnTo>
                        <a:pt x="585" y="3"/>
                      </a:lnTo>
                      <a:lnTo>
                        <a:pt x="567" y="3"/>
                      </a:lnTo>
                      <a:lnTo>
                        <a:pt x="548" y="3"/>
                      </a:lnTo>
                      <a:lnTo>
                        <a:pt x="530" y="2"/>
                      </a:lnTo>
                      <a:lnTo>
                        <a:pt x="511" y="2"/>
                      </a:lnTo>
                      <a:lnTo>
                        <a:pt x="494" y="2"/>
                      </a:lnTo>
                      <a:lnTo>
                        <a:pt x="476" y="2"/>
                      </a:lnTo>
                      <a:lnTo>
                        <a:pt x="457" y="2"/>
                      </a:lnTo>
                      <a:lnTo>
                        <a:pt x="439" y="1"/>
                      </a:lnTo>
                      <a:lnTo>
                        <a:pt x="420" y="1"/>
                      </a:lnTo>
                      <a:lnTo>
                        <a:pt x="402" y="1"/>
                      </a:lnTo>
                      <a:lnTo>
                        <a:pt x="384" y="1"/>
                      </a:lnTo>
                      <a:lnTo>
                        <a:pt x="366" y="1"/>
                      </a:lnTo>
                      <a:lnTo>
                        <a:pt x="348" y="1"/>
                      </a:lnTo>
                      <a:lnTo>
                        <a:pt x="329" y="0"/>
                      </a:lnTo>
                      <a:lnTo>
                        <a:pt x="311" y="0"/>
                      </a:lnTo>
                      <a:lnTo>
                        <a:pt x="293" y="0"/>
                      </a:lnTo>
                      <a:lnTo>
                        <a:pt x="280" y="0"/>
                      </a:lnTo>
                      <a:lnTo>
                        <a:pt x="268" y="0"/>
                      </a:lnTo>
                      <a:lnTo>
                        <a:pt x="256" y="1"/>
                      </a:lnTo>
                      <a:lnTo>
                        <a:pt x="244" y="1"/>
                      </a:lnTo>
                      <a:lnTo>
                        <a:pt x="232" y="1"/>
                      </a:lnTo>
                      <a:lnTo>
                        <a:pt x="220" y="1"/>
                      </a:lnTo>
                      <a:lnTo>
                        <a:pt x="207" y="1"/>
                      </a:lnTo>
                      <a:lnTo>
                        <a:pt x="196" y="1"/>
                      </a:lnTo>
                      <a:lnTo>
                        <a:pt x="183" y="2"/>
                      </a:lnTo>
                      <a:lnTo>
                        <a:pt x="172" y="2"/>
                      </a:lnTo>
                      <a:lnTo>
                        <a:pt x="159" y="2"/>
                      </a:lnTo>
                      <a:lnTo>
                        <a:pt x="147" y="2"/>
                      </a:lnTo>
                      <a:lnTo>
                        <a:pt x="135" y="2"/>
                      </a:lnTo>
                      <a:lnTo>
                        <a:pt x="122" y="3"/>
                      </a:lnTo>
                      <a:lnTo>
                        <a:pt x="111" y="3"/>
                      </a:lnTo>
                      <a:lnTo>
                        <a:pt x="98" y="3"/>
                      </a:lnTo>
                      <a:lnTo>
                        <a:pt x="85" y="3"/>
                      </a:lnTo>
                      <a:lnTo>
                        <a:pt x="74" y="4"/>
                      </a:lnTo>
                      <a:lnTo>
                        <a:pt x="61" y="4"/>
                      </a:lnTo>
                      <a:lnTo>
                        <a:pt x="50" y="4"/>
                      </a:lnTo>
                      <a:lnTo>
                        <a:pt x="37" y="6"/>
                      </a:lnTo>
                      <a:lnTo>
                        <a:pt x="24" y="6"/>
                      </a:lnTo>
                      <a:lnTo>
                        <a:pt x="13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44515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6" name="Freeform 1062"/>
                <p:cNvSpPr>
                  <a:spLocks/>
                </p:cNvSpPr>
                <p:nvPr/>
              </p:nvSpPr>
              <p:spPr bwMode="auto">
                <a:xfrm>
                  <a:off x="736" y="2173"/>
                  <a:ext cx="234" cy="190"/>
                </a:xfrm>
                <a:custGeom>
                  <a:avLst/>
                  <a:gdLst/>
                  <a:ahLst/>
                  <a:cxnLst>
                    <a:cxn ang="0">
                      <a:pos x="1" y="84"/>
                    </a:cxn>
                    <a:cxn ang="0">
                      <a:pos x="2" y="243"/>
                    </a:cxn>
                    <a:cxn ang="0">
                      <a:pos x="5" y="337"/>
                    </a:cxn>
                    <a:cxn ang="0">
                      <a:pos x="6" y="365"/>
                    </a:cxn>
                    <a:cxn ang="0">
                      <a:pos x="36" y="380"/>
                    </a:cxn>
                    <a:cxn ang="0">
                      <a:pos x="93" y="380"/>
                    </a:cxn>
                    <a:cxn ang="0">
                      <a:pos x="151" y="379"/>
                    </a:cxn>
                    <a:cxn ang="0">
                      <a:pos x="208" y="379"/>
                    </a:cxn>
                    <a:cxn ang="0">
                      <a:pos x="265" y="379"/>
                    </a:cxn>
                    <a:cxn ang="0">
                      <a:pos x="323" y="379"/>
                    </a:cxn>
                    <a:cxn ang="0">
                      <a:pos x="380" y="378"/>
                    </a:cxn>
                    <a:cxn ang="0">
                      <a:pos x="438" y="378"/>
                    </a:cxn>
                    <a:cxn ang="0">
                      <a:pos x="467" y="303"/>
                    </a:cxn>
                    <a:cxn ang="0">
                      <a:pos x="467" y="153"/>
                    </a:cxn>
                    <a:cxn ang="0">
                      <a:pos x="467" y="59"/>
                    </a:cxn>
                    <a:cxn ang="0">
                      <a:pos x="467" y="21"/>
                    </a:cxn>
                    <a:cxn ang="0">
                      <a:pos x="452" y="3"/>
                    </a:cxn>
                    <a:cxn ang="0">
                      <a:pos x="423" y="1"/>
                    </a:cxn>
                    <a:cxn ang="0">
                      <a:pos x="394" y="1"/>
                    </a:cxn>
                    <a:cxn ang="0">
                      <a:pos x="364" y="1"/>
                    </a:cxn>
                    <a:cxn ang="0">
                      <a:pos x="335" y="0"/>
                    </a:cxn>
                    <a:cxn ang="0">
                      <a:pos x="306" y="0"/>
                    </a:cxn>
                    <a:cxn ang="0">
                      <a:pos x="278" y="0"/>
                    </a:cxn>
                    <a:cxn ang="0">
                      <a:pos x="249" y="0"/>
                    </a:cxn>
                    <a:cxn ang="0">
                      <a:pos x="214" y="0"/>
                    </a:cxn>
                    <a:cxn ang="0">
                      <a:pos x="176" y="0"/>
                    </a:cxn>
                    <a:cxn ang="0">
                      <a:pos x="137" y="1"/>
                    </a:cxn>
                    <a:cxn ang="0">
                      <a:pos x="99" y="3"/>
                    </a:cxn>
                    <a:cxn ang="0">
                      <a:pos x="69" y="3"/>
                    </a:cxn>
                    <a:cxn ang="0">
                      <a:pos x="50" y="4"/>
                    </a:cxn>
                    <a:cxn ang="0">
                      <a:pos x="30" y="4"/>
                    </a:cxn>
                    <a:cxn ang="0">
                      <a:pos x="10" y="5"/>
                    </a:cxn>
                  </a:cxnLst>
                  <a:rect l="0" t="0" r="r" b="b"/>
                  <a:pathLst>
                    <a:path w="467" h="380">
                      <a:moveTo>
                        <a:pt x="0" y="6"/>
                      </a:moveTo>
                      <a:lnTo>
                        <a:pt x="1" y="84"/>
                      </a:lnTo>
                      <a:lnTo>
                        <a:pt x="2" y="164"/>
                      </a:lnTo>
                      <a:lnTo>
                        <a:pt x="2" y="243"/>
                      </a:lnTo>
                      <a:lnTo>
                        <a:pt x="3" y="323"/>
                      </a:lnTo>
                      <a:lnTo>
                        <a:pt x="5" y="337"/>
                      </a:lnTo>
                      <a:lnTo>
                        <a:pt x="6" y="352"/>
                      </a:lnTo>
                      <a:lnTo>
                        <a:pt x="6" y="365"/>
                      </a:lnTo>
                      <a:lnTo>
                        <a:pt x="7" y="380"/>
                      </a:lnTo>
                      <a:lnTo>
                        <a:pt x="36" y="380"/>
                      </a:lnTo>
                      <a:lnTo>
                        <a:pt x="65" y="380"/>
                      </a:lnTo>
                      <a:lnTo>
                        <a:pt x="93" y="380"/>
                      </a:lnTo>
                      <a:lnTo>
                        <a:pt x="122" y="379"/>
                      </a:lnTo>
                      <a:lnTo>
                        <a:pt x="151" y="379"/>
                      </a:lnTo>
                      <a:lnTo>
                        <a:pt x="180" y="379"/>
                      </a:lnTo>
                      <a:lnTo>
                        <a:pt x="208" y="379"/>
                      </a:lnTo>
                      <a:lnTo>
                        <a:pt x="237" y="379"/>
                      </a:lnTo>
                      <a:lnTo>
                        <a:pt x="265" y="379"/>
                      </a:lnTo>
                      <a:lnTo>
                        <a:pt x="294" y="379"/>
                      </a:lnTo>
                      <a:lnTo>
                        <a:pt x="323" y="379"/>
                      </a:lnTo>
                      <a:lnTo>
                        <a:pt x="351" y="379"/>
                      </a:lnTo>
                      <a:lnTo>
                        <a:pt x="380" y="378"/>
                      </a:lnTo>
                      <a:lnTo>
                        <a:pt x="409" y="378"/>
                      </a:lnTo>
                      <a:lnTo>
                        <a:pt x="438" y="378"/>
                      </a:lnTo>
                      <a:lnTo>
                        <a:pt x="467" y="378"/>
                      </a:lnTo>
                      <a:lnTo>
                        <a:pt x="467" y="303"/>
                      </a:lnTo>
                      <a:lnTo>
                        <a:pt x="467" y="228"/>
                      </a:lnTo>
                      <a:lnTo>
                        <a:pt x="467" y="153"/>
                      </a:lnTo>
                      <a:lnTo>
                        <a:pt x="467" y="79"/>
                      </a:lnTo>
                      <a:lnTo>
                        <a:pt x="467" y="59"/>
                      </a:lnTo>
                      <a:lnTo>
                        <a:pt x="467" y="41"/>
                      </a:lnTo>
                      <a:lnTo>
                        <a:pt x="467" y="21"/>
                      </a:lnTo>
                      <a:lnTo>
                        <a:pt x="467" y="3"/>
                      </a:lnTo>
                      <a:lnTo>
                        <a:pt x="452" y="3"/>
                      </a:lnTo>
                      <a:lnTo>
                        <a:pt x="438" y="3"/>
                      </a:lnTo>
                      <a:lnTo>
                        <a:pt x="423" y="1"/>
                      </a:lnTo>
                      <a:lnTo>
                        <a:pt x="408" y="1"/>
                      </a:lnTo>
                      <a:lnTo>
                        <a:pt x="394" y="1"/>
                      </a:lnTo>
                      <a:lnTo>
                        <a:pt x="379" y="1"/>
                      </a:lnTo>
                      <a:lnTo>
                        <a:pt x="364" y="1"/>
                      </a:lnTo>
                      <a:lnTo>
                        <a:pt x="350" y="1"/>
                      </a:lnTo>
                      <a:lnTo>
                        <a:pt x="335" y="0"/>
                      </a:lnTo>
                      <a:lnTo>
                        <a:pt x="320" y="0"/>
                      </a:lnTo>
                      <a:lnTo>
                        <a:pt x="306" y="0"/>
                      </a:lnTo>
                      <a:lnTo>
                        <a:pt x="291" y="0"/>
                      </a:lnTo>
                      <a:lnTo>
                        <a:pt x="278" y="0"/>
                      </a:lnTo>
                      <a:lnTo>
                        <a:pt x="263" y="0"/>
                      </a:lnTo>
                      <a:lnTo>
                        <a:pt x="249" y="0"/>
                      </a:lnTo>
                      <a:lnTo>
                        <a:pt x="234" y="0"/>
                      </a:lnTo>
                      <a:lnTo>
                        <a:pt x="214" y="0"/>
                      </a:lnTo>
                      <a:lnTo>
                        <a:pt x="195" y="0"/>
                      </a:lnTo>
                      <a:lnTo>
                        <a:pt x="176" y="0"/>
                      </a:lnTo>
                      <a:lnTo>
                        <a:pt x="157" y="1"/>
                      </a:lnTo>
                      <a:lnTo>
                        <a:pt x="137" y="1"/>
                      </a:lnTo>
                      <a:lnTo>
                        <a:pt x="119" y="1"/>
                      </a:lnTo>
                      <a:lnTo>
                        <a:pt x="99" y="3"/>
                      </a:lnTo>
                      <a:lnTo>
                        <a:pt x="79" y="3"/>
                      </a:lnTo>
                      <a:lnTo>
                        <a:pt x="69" y="3"/>
                      </a:lnTo>
                      <a:lnTo>
                        <a:pt x="60" y="4"/>
                      </a:lnTo>
                      <a:lnTo>
                        <a:pt x="50" y="4"/>
                      </a:lnTo>
                      <a:lnTo>
                        <a:pt x="40" y="4"/>
                      </a:lnTo>
                      <a:lnTo>
                        <a:pt x="30" y="4"/>
                      </a:lnTo>
                      <a:lnTo>
                        <a:pt x="20" y="5"/>
                      </a:lnTo>
                      <a:lnTo>
                        <a:pt x="10" y="5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4954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7" name="Freeform 1063"/>
                <p:cNvSpPr>
                  <a:spLocks/>
                </p:cNvSpPr>
                <p:nvPr/>
              </p:nvSpPr>
              <p:spPr bwMode="auto">
                <a:xfrm>
                  <a:off x="737" y="2174"/>
                  <a:ext cx="173" cy="14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4" y="238"/>
                    </a:cxn>
                    <a:cxn ang="0">
                      <a:pos x="6" y="281"/>
                    </a:cxn>
                    <a:cxn ang="0">
                      <a:pos x="346" y="279"/>
                    </a:cxn>
                    <a:cxn ang="0">
                      <a:pos x="346" y="57"/>
                    </a:cxn>
                    <a:cxn ang="0">
                      <a:pos x="346" y="1"/>
                    </a:cxn>
                    <a:cxn ang="0">
                      <a:pos x="174" y="0"/>
                    </a:cxn>
                    <a:cxn ang="0">
                      <a:pos x="60" y="1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46" h="281">
                      <a:moveTo>
                        <a:pt x="0" y="5"/>
                      </a:moveTo>
                      <a:lnTo>
                        <a:pt x="4" y="238"/>
                      </a:lnTo>
                      <a:lnTo>
                        <a:pt x="6" y="281"/>
                      </a:lnTo>
                      <a:lnTo>
                        <a:pt x="346" y="279"/>
                      </a:lnTo>
                      <a:lnTo>
                        <a:pt x="346" y="57"/>
                      </a:lnTo>
                      <a:lnTo>
                        <a:pt x="346" y="1"/>
                      </a:lnTo>
                      <a:lnTo>
                        <a:pt x="174" y="0"/>
                      </a:lnTo>
                      <a:lnTo>
                        <a:pt x="60" y="1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F59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8" name="Rectangle 1064"/>
                <p:cNvSpPr>
                  <a:spLocks noChangeArrowheads="1"/>
                </p:cNvSpPr>
                <p:nvPr/>
              </p:nvSpPr>
              <p:spPr bwMode="auto">
                <a:xfrm>
                  <a:off x="801" y="2242"/>
                  <a:ext cx="695" cy="521"/>
                </a:xfrm>
                <a:prstGeom prst="rect">
                  <a:avLst/>
                </a:prstGeom>
                <a:solidFill>
                  <a:srgbClr val="00000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89" name="Rectangle 1065"/>
                <p:cNvSpPr>
                  <a:spLocks noChangeArrowheads="1"/>
                </p:cNvSpPr>
                <p:nvPr/>
              </p:nvSpPr>
              <p:spPr bwMode="auto">
                <a:xfrm>
                  <a:off x="814" y="2253"/>
                  <a:ext cx="664" cy="497"/>
                </a:xfrm>
                <a:prstGeom prst="rect">
                  <a:avLst/>
                </a:prstGeom>
                <a:solidFill>
                  <a:srgbClr val="004F8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0" name="Freeform 1066"/>
                <p:cNvSpPr>
                  <a:spLocks/>
                </p:cNvSpPr>
                <p:nvPr/>
              </p:nvSpPr>
              <p:spPr bwMode="auto">
                <a:xfrm>
                  <a:off x="840" y="2271"/>
                  <a:ext cx="613" cy="460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122" y="0"/>
                    </a:cxn>
                    <a:cxn ang="0">
                      <a:pos x="198" y="0"/>
                    </a:cxn>
                    <a:cxn ang="0">
                      <a:pos x="274" y="0"/>
                    </a:cxn>
                    <a:cxn ang="0">
                      <a:pos x="350" y="0"/>
                    </a:cxn>
                    <a:cxn ang="0">
                      <a:pos x="426" y="0"/>
                    </a:cxn>
                    <a:cxn ang="0">
                      <a:pos x="502" y="0"/>
                    </a:cxn>
                    <a:cxn ang="0">
                      <a:pos x="578" y="0"/>
                    </a:cxn>
                    <a:cxn ang="0">
                      <a:pos x="656" y="0"/>
                    </a:cxn>
                    <a:cxn ang="0">
                      <a:pos x="733" y="0"/>
                    </a:cxn>
                    <a:cxn ang="0">
                      <a:pos x="809" y="1"/>
                    </a:cxn>
                    <a:cxn ang="0">
                      <a:pos x="886" y="3"/>
                    </a:cxn>
                    <a:cxn ang="0">
                      <a:pos x="962" y="3"/>
                    </a:cxn>
                    <a:cxn ang="0">
                      <a:pos x="1038" y="5"/>
                    </a:cxn>
                    <a:cxn ang="0">
                      <a:pos x="1114" y="6"/>
                    </a:cxn>
                    <a:cxn ang="0">
                      <a:pos x="1190" y="7"/>
                    </a:cxn>
                    <a:cxn ang="0">
                      <a:pos x="1227" y="121"/>
                    </a:cxn>
                    <a:cxn ang="0">
                      <a:pos x="1227" y="348"/>
                    </a:cxn>
                    <a:cxn ang="0">
                      <a:pos x="1226" y="576"/>
                    </a:cxn>
                    <a:cxn ang="0">
                      <a:pos x="1221" y="806"/>
                    </a:cxn>
                    <a:cxn ang="0">
                      <a:pos x="1181" y="920"/>
                    </a:cxn>
                    <a:cxn ang="0">
                      <a:pos x="1105" y="920"/>
                    </a:cxn>
                    <a:cxn ang="0">
                      <a:pos x="1030" y="920"/>
                    </a:cxn>
                    <a:cxn ang="0">
                      <a:pos x="954" y="920"/>
                    </a:cxn>
                    <a:cxn ang="0">
                      <a:pos x="878" y="920"/>
                    </a:cxn>
                    <a:cxn ang="0">
                      <a:pos x="802" y="920"/>
                    </a:cxn>
                    <a:cxn ang="0">
                      <a:pos x="727" y="920"/>
                    </a:cxn>
                    <a:cxn ang="0">
                      <a:pos x="651" y="920"/>
                    </a:cxn>
                    <a:cxn ang="0">
                      <a:pos x="574" y="920"/>
                    </a:cxn>
                    <a:cxn ang="0">
                      <a:pos x="497" y="920"/>
                    </a:cxn>
                    <a:cxn ang="0">
                      <a:pos x="419" y="919"/>
                    </a:cxn>
                    <a:cxn ang="0">
                      <a:pos x="342" y="918"/>
                    </a:cxn>
                    <a:cxn ang="0">
                      <a:pos x="266" y="918"/>
                    </a:cxn>
                    <a:cxn ang="0">
                      <a:pos x="189" y="916"/>
                    </a:cxn>
                    <a:cxn ang="0">
                      <a:pos x="113" y="915"/>
                    </a:cxn>
                    <a:cxn ang="0">
                      <a:pos x="38" y="913"/>
                    </a:cxn>
                    <a:cxn ang="0">
                      <a:pos x="0" y="799"/>
                    </a:cxn>
                    <a:cxn ang="0">
                      <a:pos x="0" y="574"/>
                    </a:cxn>
                    <a:cxn ang="0">
                      <a:pos x="1" y="345"/>
                    </a:cxn>
                    <a:cxn ang="0">
                      <a:pos x="5" y="114"/>
                    </a:cxn>
                  </a:cxnLst>
                  <a:rect l="0" t="0" r="r" b="b"/>
                  <a:pathLst>
                    <a:path w="1227" h="920">
                      <a:moveTo>
                        <a:pt x="8" y="0"/>
                      </a:moveTo>
                      <a:lnTo>
                        <a:pt x="46" y="0"/>
                      </a:lnTo>
                      <a:lnTo>
                        <a:pt x="84" y="0"/>
                      </a:lnTo>
                      <a:lnTo>
                        <a:pt x="122" y="0"/>
                      </a:lnTo>
                      <a:lnTo>
                        <a:pt x="160" y="0"/>
                      </a:lnTo>
                      <a:lnTo>
                        <a:pt x="198" y="0"/>
                      </a:lnTo>
                      <a:lnTo>
                        <a:pt x="236" y="0"/>
                      </a:lnTo>
                      <a:lnTo>
                        <a:pt x="274" y="0"/>
                      </a:lnTo>
                      <a:lnTo>
                        <a:pt x="312" y="0"/>
                      </a:lnTo>
                      <a:lnTo>
                        <a:pt x="350" y="0"/>
                      </a:lnTo>
                      <a:lnTo>
                        <a:pt x="388" y="0"/>
                      </a:lnTo>
                      <a:lnTo>
                        <a:pt x="426" y="0"/>
                      </a:lnTo>
                      <a:lnTo>
                        <a:pt x="464" y="0"/>
                      </a:lnTo>
                      <a:lnTo>
                        <a:pt x="502" y="0"/>
                      </a:lnTo>
                      <a:lnTo>
                        <a:pt x="540" y="0"/>
                      </a:lnTo>
                      <a:lnTo>
                        <a:pt x="578" y="0"/>
                      </a:lnTo>
                      <a:lnTo>
                        <a:pt x="616" y="0"/>
                      </a:lnTo>
                      <a:lnTo>
                        <a:pt x="656" y="0"/>
                      </a:lnTo>
                      <a:lnTo>
                        <a:pt x="694" y="0"/>
                      </a:lnTo>
                      <a:lnTo>
                        <a:pt x="733" y="0"/>
                      </a:lnTo>
                      <a:lnTo>
                        <a:pt x="771" y="1"/>
                      </a:lnTo>
                      <a:lnTo>
                        <a:pt x="809" y="1"/>
                      </a:lnTo>
                      <a:lnTo>
                        <a:pt x="848" y="1"/>
                      </a:lnTo>
                      <a:lnTo>
                        <a:pt x="886" y="3"/>
                      </a:lnTo>
                      <a:lnTo>
                        <a:pt x="924" y="3"/>
                      </a:lnTo>
                      <a:lnTo>
                        <a:pt x="962" y="3"/>
                      </a:lnTo>
                      <a:lnTo>
                        <a:pt x="1000" y="4"/>
                      </a:lnTo>
                      <a:lnTo>
                        <a:pt x="1038" y="5"/>
                      </a:lnTo>
                      <a:lnTo>
                        <a:pt x="1076" y="5"/>
                      </a:lnTo>
                      <a:lnTo>
                        <a:pt x="1114" y="6"/>
                      </a:lnTo>
                      <a:lnTo>
                        <a:pt x="1152" y="7"/>
                      </a:lnTo>
                      <a:lnTo>
                        <a:pt x="1190" y="7"/>
                      </a:lnTo>
                      <a:lnTo>
                        <a:pt x="1227" y="8"/>
                      </a:lnTo>
                      <a:lnTo>
                        <a:pt x="1227" y="121"/>
                      </a:lnTo>
                      <a:lnTo>
                        <a:pt x="1227" y="234"/>
                      </a:lnTo>
                      <a:lnTo>
                        <a:pt x="1227" y="348"/>
                      </a:lnTo>
                      <a:lnTo>
                        <a:pt x="1227" y="461"/>
                      </a:lnTo>
                      <a:lnTo>
                        <a:pt x="1226" y="576"/>
                      </a:lnTo>
                      <a:lnTo>
                        <a:pt x="1225" y="692"/>
                      </a:lnTo>
                      <a:lnTo>
                        <a:pt x="1221" y="806"/>
                      </a:lnTo>
                      <a:lnTo>
                        <a:pt x="1219" y="920"/>
                      </a:lnTo>
                      <a:lnTo>
                        <a:pt x="1181" y="920"/>
                      </a:lnTo>
                      <a:lnTo>
                        <a:pt x="1143" y="920"/>
                      </a:lnTo>
                      <a:lnTo>
                        <a:pt x="1105" y="920"/>
                      </a:lnTo>
                      <a:lnTo>
                        <a:pt x="1068" y="920"/>
                      </a:lnTo>
                      <a:lnTo>
                        <a:pt x="1030" y="920"/>
                      </a:lnTo>
                      <a:lnTo>
                        <a:pt x="992" y="920"/>
                      </a:lnTo>
                      <a:lnTo>
                        <a:pt x="954" y="920"/>
                      </a:lnTo>
                      <a:lnTo>
                        <a:pt x="916" y="920"/>
                      </a:lnTo>
                      <a:lnTo>
                        <a:pt x="878" y="920"/>
                      </a:lnTo>
                      <a:lnTo>
                        <a:pt x="840" y="920"/>
                      </a:lnTo>
                      <a:lnTo>
                        <a:pt x="802" y="920"/>
                      </a:lnTo>
                      <a:lnTo>
                        <a:pt x="764" y="920"/>
                      </a:lnTo>
                      <a:lnTo>
                        <a:pt x="727" y="920"/>
                      </a:lnTo>
                      <a:lnTo>
                        <a:pt x="689" y="920"/>
                      </a:lnTo>
                      <a:lnTo>
                        <a:pt x="651" y="920"/>
                      </a:lnTo>
                      <a:lnTo>
                        <a:pt x="613" y="920"/>
                      </a:lnTo>
                      <a:lnTo>
                        <a:pt x="574" y="920"/>
                      </a:lnTo>
                      <a:lnTo>
                        <a:pt x="536" y="920"/>
                      </a:lnTo>
                      <a:lnTo>
                        <a:pt x="497" y="920"/>
                      </a:lnTo>
                      <a:lnTo>
                        <a:pt x="457" y="919"/>
                      </a:lnTo>
                      <a:lnTo>
                        <a:pt x="419" y="919"/>
                      </a:lnTo>
                      <a:lnTo>
                        <a:pt x="380" y="919"/>
                      </a:lnTo>
                      <a:lnTo>
                        <a:pt x="342" y="918"/>
                      </a:lnTo>
                      <a:lnTo>
                        <a:pt x="304" y="918"/>
                      </a:lnTo>
                      <a:lnTo>
                        <a:pt x="266" y="918"/>
                      </a:lnTo>
                      <a:lnTo>
                        <a:pt x="227" y="917"/>
                      </a:lnTo>
                      <a:lnTo>
                        <a:pt x="189" y="916"/>
                      </a:lnTo>
                      <a:lnTo>
                        <a:pt x="151" y="916"/>
                      </a:lnTo>
                      <a:lnTo>
                        <a:pt x="113" y="915"/>
                      </a:lnTo>
                      <a:lnTo>
                        <a:pt x="75" y="913"/>
                      </a:lnTo>
                      <a:lnTo>
                        <a:pt x="38" y="913"/>
                      </a:lnTo>
                      <a:lnTo>
                        <a:pt x="0" y="912"/>
                      </a:lnTo>
                      <a:lnTo>
                        <a:pt x="0" y="799"/>
                      </a:lnTo>
                      <a:lnTo>
                        <a:pt x="0" y="687"/>
                      </a:lnTo>
                      <a:lnTo>
                        <a:pt x="0" y="574"/>
                      </a:lnTo>
                      <a:lnTo>
                        <a:pt x="0" y="461"/>
                      </a:lnTo>
                      <a:lnTo>
                        <a:pt x="1" y="345"/>
                      </a:lnTo>
                      <a:lnTo>
                        <a:pt x="2" y="228"/>
                      </a:lnTo>
                      <a:lnTo>
                        <a:pt x="5" y="114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568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1" name="Freeform 1067"/>
                <p:cNvSpPr>
                  <a:spLocks/>
                </p:cNvSpPr>
                <p:nvPr/>
              </p:nvSpPr>
              <p:spPr bwMode="auto">
                <a:xfrm>
                  <a:off x="864" y="2290"/>
                  <a:ext cx="565" cy="423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120" y="0"/>
                    </a:cxn>
                    <a:cxn ang="0">
                      <a:pos x="189" y="0"/>
                    </a:cxn>
                    <a:cxn ang="0">
                      <a:pos x="258" y="0"/>
                    </a:cxn>
                    <a:cxn ang="0">
                      <a:pos x="327" y="0"/>
                    </a:cxn>
                    <a:cxn ang="0">
                      <a:pos x="396" y="0"/>
                    </a:cxn>
                    <a:cxn ang="0">
                      <a:pos x="466" y="0"/>
                    </a:cxn>
                    <a:cxn ang="0">
                      <a:pos x="535" y="0"/>
                    </a:cxn>
                    <a:cxn ang="0">
                      <a:pos x="606" y="0"/>
                    </a:cxn>
                    <a:cxn ang="0">
                      <a:pos x="677" y="1"/>
                    </a:cxn>
                    <a:cxn ang="0">
                      <a:pos x="747" y="2"/>
                    </a:cxn>
                    <a:cxn ang="0">
                      <a:pos x="818" y="4"/>
                    </a:cxn>
                    <a:cxn ang="0">
                      <a:pos x="888" y="6"/>
                    </a:cxn>
                    <a:cxn ang="0">
                      <a:pos x="958" y="8"/>
                    </a:cxn>
                    <a:cxn ang="0">
                      <a:pos x="1027" y="12"/>
                    </a:cxn>
                    <a:cxn ang="0">
                      <a:pos x="1095" y="15"/>
                    </a:cxn>
                    <a:cxn ang="0">
                      <a:pos x="1130" y="118"/>
                    </a:cxn>
                    <a:cxn ang="0">
                      <a:pos x="1130" y="321"/>
                    </a:cxn>
                    <a:cxn ang="0">
                      <a:pos x="1129" y="531"/>
                    </a:cxn>
                    <a:cxn ang="0">
                      <a:pos x="1119" y="743"/>
                    </a:cxn>
                    <a:cxn ang="0">
                      <a:pos x="1079" y="847"/>
                    </a:cxn>
                    <a:cxn ang="0">
                      <a:pos x="1010" y="847"/>
                    </a:cxn>
                    <a:cxn ang="0">
                      <a:pos x="940" y="847"/>
                    </a:cxn>
                    <a:cxn ang="0">
                      <a:pos x="871" y="847"/>
                    </a:cxn>
                    <a:cxn ang="0">
                      <a:pos x="801" y="847"/>
                    </a:cxn>
                    <a:cxn ang="0">
                      <a:pos x="732" y="847"/>
                    </a:cxn>
                    <a:cxn ang="0">
                      <a:pos x="662" y="847"/>
                    </a:cxn>
                    <a:cxn ang="0">
                      <a:pos x="593" y="847"/>
                    </a:cxn>
                    <a:cxn ang="0">
                      <a:pos x="523" y="847"/>
                    </a:cxn>
                    <a:cxn ang="0">
                      <a:pos x="451" y="845"/>
                    </a:cxn>
                    <a:cxn ang="0">
                      <a:pos x="381" y="844"/>
                    </a:cxn>
                    <a:cxn ang="0">
                      <a:pos x="311" y="843"/>
                    </a:cxn>
                    <a:cxn ang="0">
                      <a:pos x="240" y="841"/>
                    </a:cxn>
                    <a:cxn ang="0">
                      <a:pos x="171" y="838"/>
                    </a:cxn>
                    <a:cxn ang="0">
                      <a:pos x="102" y="835"/>
                    </a:cxn>
                    <a:cxn ang="0">
                      <a:pos x="34" y="832"/>
                    </a:cxn>
                    <a:cxn ang="0">
                      <a:pos x="0" y="729"/>
                    </a:cxn>
                    <a:cxn ang="0">
                      <a:pos x="0" y="525"/>
                    </a:cxn>
                    <a:cxn ang="0">
                      <a:pos x="1" y="316"/>
                    </a:cxn>
                    <a:cxn ang="0">
                      <a:pos x="9" y="104"/>
                    </a:cxn>
                  </a:cxnLst>
                  <a:rect l="0" t="0" r="r" b="b"/>
                  <a:pathLst>
                    <a:path w="1130" h="847">
                      <a:moveTo>
                        <a:pt x="16" y="0"/>
                      </a:moveTo>
                      <a:lnTo>
                        <a:pt x="50" y="0"/>
                      </a:lnTo>
                      <a:lnTo>
                        <a:pt x="85" y="0"/>
                      </a:lnTo>
                      <a:lnTo>
                        <a:pt x="120" y="0"/>
                      </a:lnTo>
                      <a:lnTo>
                        <a:pt x="154" y="0"/>
                      </a:lnTo>
                      <a:lnTo>
                        <a:pt x="189" y="0"/>
                      </a:lnTo>
                      <a:lnTo>
                        <a:pt x="223" y="0"/>
                      </a:lnTo>
                      <a:lnTo>
                        <a:pt x="258" y="0"/>
                      </a:lnTo>
                      <a:lnTo>
                        <a:pt x="292" y="0"/>
                      </a:lnTo>
                      <a:lnTo>
                        <a:pt x="327" y="0"/>
                      </a:lnTo>
                      <a:lnTo>
                        <a:pt x="361" y="0"/>
                      </a:lnTo>
                      <a:lnTo>
                        <a:pt x="396" y="0"/>
                      </a:lnTo>
                      <a:lnTo>
                        <a:pt x="431" y="0"/>
                      </a:lnTo>
                      <a:lnTo>
                        <a:pt x="466" y="0"/>
                      </a:lnTo>
                      <a:lnTo>
                        <a:pt x="501" y="0"/>
                      </a:lnTo>
                      <a:lnTo>
                        <a:pt x="535" y="0"/>
                      </a:lnTo>
                      <a:lnTo>
                        <a:pt x="570" y="0"/>
                      </a:lnTo>
                      <a:lnTo>
                        <a:pt x="606" y="0"/>
                      </a:lnTo>
                      <a:lnTo>
                        <a:pt x="641" y="0"/>
                      </a:lnTo>
                      <a:lnTo>
                        <a:pt x="677" y="1"/>
                      </a:lnTo>
                      <a:lnTo>
                        <a:pt x="712" y="1"/>
                      </a:lnTo>
                      <a:lnTo>
                        <a:pt x="747" y="2"/>
                      </a:lnTo>
                      <a:lnTo>
                        <a:pt x="783" y="2"/>
                      </a:lnTo>
                      <a:lnTo>
                        <a:pt x="818" y="4"/>
                      </a:lnTo>
                      <a:lnTo>
                        <a:pt x="853" y="5"/>
                      </a:lnTo>
                      <a:lnTo>
                        <a:pt x="888" y="6"/>
                      </a:lnTo>
                      <a:lnTo>
                        <a:pt x="922" y="7"/>
                      </a:lnTo>
                      <a:lnTo>
                        <a:pt x="958" y="8"/>
                      </a:lnTo>
                      <a:lnTo>
                        <a:pt x="993" y="9"/>
                      </a:lnTo>
                      <a:lnTo>
                        <a:pt x="1027" y="12"/>
                      </a:lnTo>
                      <a:lnTo>
                        <a:pt x="1062" y="13"/>
                      </a:lnTo>
                      <a:lnTo>
                        <a:pt x="1095" y="15"/>
                      </a:lnTo>
                      <a:lnTo>
                        <a:pt x="1130" y="16"/>
                      </a:lnTo>
                      <a:lnTo>
                        <a:pt x="1130" y="118"/>
                      </a:lnTo>
                      <a:lnTo>
                        <a:pt x="1130" y="220"/>
                      </a:lnTo>
                      <a:lnTo>
                        <a:pt x="1130" y="321"/>
                      </a:lnTo>
                      <a:lnTo>
                        <a:pt x="1130" y="424"/>
                      </a:lnTo>
                      <a:lnTo>
                        <a:pt x="1129" y="531"/>
                      </a:lnTo>
                      <a:lnTo>
                        <a:pt x="1125" y="638"/>
                      </a:lnTo>
                      <a:lnTo>
                        <a:pt x="1119" y="743"/>
                      </a:lnTo>
                      <a:lnTo>
                        <a:pt x="1114" y="847"/>
                      </a:lnTo>
                      <a:lnTo>
                        <a:pt x="1079" y="847"/>
                      </a:lnTo>
                      <a:lnTo>
                        <a:pt x="1044" y="847"/>
                      </a:lnTo>
                      <a:lnTo>
                        <a:pt x="1010" y="847"/>
                      </a:lnTo>
                      <a:lnTo>
                        <a:pt x="974" y="847"/>
                      </a:lnTo>
                      <a:lnTo>
                        <a:pt x="940" y="847"/>
                      </a:lnTo>
                      <a:lnTo>
                        <a:pt x="905" y="847"/>
                      </a:lnTo>
                      <a:lnTo>
                        <a:pt x="871" y="847"/>
                      </a:lnTo>
                      <a:lnTo>
                        <a:pt x="836" y="847"/>
                      </a:lnTo>
                      <a:lnTo>
                        <a:pt x="801" y="847"/>
                      </a:lnTo>
                      <a:lnTo>
                        <a:pt x="767" y="847"/>
                      </a:lnTo>
                      <a:lnTo>
                        <a:pt x="732" y="847"/>
                      </a:lnTo>
                      <a:lnTo>
                        <a:pt x="698" y="847"/>
                      </a:lnTo>
                      <a:lnTo>
                        <a:pt x="662" y="847"/>
                      </a:lnTo>
                      <a:lnTo>
                        <a:pt x="627" y="847"/>
                      </a:lnTo>
                      <a:lnTo>
                        <a:pt x="593" y="847"/>
                      </a:lnTo>
                      <a:lnTo>
                        <a:pt x="558" y="847"/>
                      </a:lnTo>
                      <a:lnTo>
                        <a:pt x="523" y="847"/>
                      </a:lnTo>
                      <a:lnTo>
                        <a:pt x="487" y="847"/>
                      </a:lnTo>
                      <a:lnTo>
                        <a:pt x="451" y="845"/>
                      </a:lnTo>
                      <a:lnTo>
                        <a:pt x="417" y="845"/>
                      </a:lnTo>
                      <a:lnTo>
                        <a:pt x="381" y="844"/>
                      </a:lnTo>
                      <a:lnTo>
                        <a:pt x="345" y="844"/>
                      </a:lnTo>
                      <a:lnTo>
                        <a:pt x="311" y="843"/>
                      </a:lnTo>
                      <a:lnTo>
                        <a:pt x="276" y="842"/>
                      </a:lnTo>
                      <a:lnTo>
                        <a:pt x="240" y="841"/>
                      </a:lnTo>
                      <a:lnTo>
                        <a:pt x="206" y="840"/>
                      </a:lnTo>
                      <a:lnTo>
                        <a:pt x="171" y="838"/>
                      </a:lnTo>
                      <a:lnTo>
                        <a:pt x="137" y="837"/>
                      </a:lnTo>
                      <a:lnTo>
                        <a:pt x="102" y="835"/>
                      </a:lnTo>
                      <a:lnTo>
                        <a:pt x="68" y="834"/>
                      </a:lnTo>
                      <a:lnTo>
                        <a:pt x="34" y="832"/>
                      </a:lnTo>
                      <a:lnTo>
                        <a:pt x="0" y="830"/>
                      </a:lnTo>
                      <a:lnTo>
                        <a:pt x="0" y="729"/>
                      </a:lnTo>
                      <a:lnTo>
                        <a:pt x="0" y="627"/>
                      </a:lnTo>
                      <a:lnTo>
                        <a:pt x="0" y="525"/>
                      </a:lnTo>
                      <a:lnTo>
                        <a:pt x="0" y="424"/>
                      </a:lnTo>
                      <a:lnTo>
                        <a:pt x="1" y="316"/>
                      </a:lnTo>
                      <a:lnTo>
                        <a:pt x="4" y="209"/>
                      </a:lnTo>
                      <a:lnTo>
                        <a:pt x="9" y="104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5B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2" name="Freeform 1068"/>
                <p:cNvSpPr>
                  <a:spLocks/>
                </p:cNvSpPr>
                <p:nvPr/>
              </p:nvSpPr>
              <p:spPr bwMode="auto">
                <a:xfrm>
                  <a:off x="889" y="2308"/>
                  <a:ext cx="515" cy="386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118" y="0"/>
                    </a:cxn>
                    <a:cxn ang="0">
                      <a:pos x="180" y="0"/>
                    </a:cxn>
                    <a:cxn ang="0">
                      <a:pos x="242" y="0"/>
                    </a:cxn>
                    <a:cxn ang="0">
                      <a:pos x="305" y="0"/>
                    </a:cxn>
                    <a:cxn ang="0">
                      <a:pos x="368" y="0"/>
                    </a:cxn>
                    <a:cxn ang="0">
                      <a:pos x="430" y="0"/>
                    </a:cxn>
                    <a:cxn ang="0">
                      <a:pos x="492" y="0"/>
                    </a:cxn>
                    <a:cxn ang="0">
                      <a:pos x="555" y="0"/>
                    </a:cxn>
                    <a:cxn ang="0">
                      <a:pos x="621" y="1"/>
                    </a:cxn>
                    <a:cxn ang="0">
                      <a:pos x="686" y="3"/>
                    </a:cxn>
                    <a:cxn ang="0">
                      <a:pos x="750" y="6"/>
                    </a:cxn>
                    <a:cxn ang="0">
                      <a:pos x="813" y="9"/>
                    </a:cxn>
                    <a:cxn ang="0">
                      <a:pos x="877" y="13"/>
                    </a:cxn>
                    <a:cxn ang="0">
                      <a:pos x="939" y="17"/>
                    </a:cxn>
                    <a:cxn ang="0">
                      <a:pos x="1000" y="22"/>
                    </a:cxn>
                    <a:cxn ang="0">
                      <a:pos x="1030" y="115"/>
                    </a:cxn>
                    <a:cxn ang="0">
                      <a:pos x="1030" y="296"/>
                    </a:cxn>
                    <a:cxn ang="0">
                      <a:pos x="1028" y="487"/>
                    </a:cxn>
                    <a:cxn ang="0">
                      <a:pos x="1015" y="681"/>
                    </a:cxn>
                    <a:cxn ang="0">
                      <a:pos x="975" y="773"/>
                    </a:cxn>
                    <a:cxn ang="0">
                      <a:pos x="913" y="773"/>
                    </a:cxn>
                    <a:cxn ang="0">
                      <a:pos x="850" y="773"/>
                    </a:cxn>
                    <a:cxn ang="0">
                      <a:pos x="788" y="773"/>
                    </a:cxn>
                    <a:cxn ang="0">
                      <a:pos x="726" y="773"/>
                    </a:cxn>
                    <a:cxn ang="0">
                      <a:pos x="664" y="773"/>
                    </a:cxn>
                    <a:cxn ang="0">
                      <a:pos x="600" y="773"/>
                    </a:cxn>
                    <a:cxn ang="0">
                      <a:pos x="538" y="773"/>
                    </a:cxn>
                    <a:cxn ang="0">
                      <a:pos x="475" y="773"/>
                    </a:cxn>
                    <a:cxn ang="0">
                      <a:pos x="409" y="772"/>
                    </a:cxn>
                    <a:cxn ang="0">
                      <a:pos x="345" y="769"/>
                    </a:cxn>
                    <a:cxn ang="0">
                      <a:pos x="281" y="767"/>
                    </a:cxn>
                    <a:cxn ang="0">
                      <a:pos x="217" y="763"/>
                    </a:cxn>
                    <a:cxn ang="0">
                      <a:pos x="155" y="760"/>
                    </a:cxn>
                    <a:cxn ang="0">
                      <a:pos x="92" y="755"/>
                    </a:cxn>
                    <a:cxn ang="0">
                      <a:pos x="30" y="751"/>
                    </a:cxn>
                    <a:cxn ang="0">
                      <a:pos x="0" y="658"/>
                    </a:cxn>
                    <a:cxn ang="0">
                      <a:pos x="0" y="477"/>
                    </a:cxn>
                    <a:cxn ang="0">
                      <a:pos x="3" y="287"/>
                    </a:cxn>
                    <a:cxn ang="0">
                      <a:pos x="15" y="92"/>
                    </a:cxn>
                  </a:cxnLst>
                  <a:rect l="0" t="0" r="r" b="b"/>
                  <a:pathLst>
                    <a:path w="1030" h="773">
                      <a:moveTo>
                        <a:pt x="24" y="0"/>
                      </a:moveTo>
                      <a:lnTo>
                        <a:pt x="56" y="0"/>
                      </a:lnTo>
                      <a:lnTo>
                        <a:pt x="87" y="0"/>
                      </a:lnTo>
                      <a:lnTo>
                        <a:pt x="118" y="0"/>
                      </a:lnTo>
                      <a:lnTo>
                        <a:pt x="149" y="0"/>
                      </a:lnTo>
                      <a:lnTo>
                        <a:pt x="180" y="0"/>
                      </a:lnTo>
                      <a:lnTo>
                        <a:pt x="211" y="0"/>
                      </a:lnTo>
                      <a:lnTo>
                        <a:pt x="242" y="0"/>
                      </a:lnTo>
                      <a:lnTo>
                        <a:pt x="274" y="0"/>
                      </a:lnTo>
                      <a:lnTo>
                        <a:pt x="305" y="0"/>
                      </a:lnTo>
                      <a:lnTo>
                        <a:pt x="337" y="0"/>
                      </a:lnTo>
                      <a:lnTo>
                        <a:pt x="368" y="0"/>
                      </a:lnTo>
                      <a:lnTo>
                        <a:pt x="399" y="0"/>
                      </a:lnTo>
                      <a:lnTo>
                        <a:pt x="430" y="0"/>
                      </a:lnTo>
                      <a:lnTo>
                        <a:pt x="461" y="0"/>
                      </a:lnTo>
                      <a:lnTo>
                        <a:pt x="492" y="0"/>
                      </a:lnTo>
                      <a:lnTo>
                        <a:pt x="523" y="0"/>
                      </a:lnTo>
                      <a:lnTo>
                        <a:pt x="555" y="0"/>
                      </a:lnTo>
                      <a:lnTo>
                        <a:pt x="589" y="0"/>
                      </a:lnTo>
                      <a:lnTo>
                        <a:pt x="621" y="1"/>
                      </a:lnTo>
                      <a:lnTo>
                        <a:pt x="653" y="2"/>
                      </a:lnTo>
                      <a:lnTo>
                        <a:pt x="686" y="3"/>
                      </a:lnTo>
                      <a:lnTo>
                        <a:pt x="718" y="5"/>
                      </a:lnTo>
                      <a:lnTo>
                        <a:pt x="750" y="6"/>
                      </a:lnTo>
                      <a:lnTo>
                        <a:pt x="782" y="7"/>
                      </a:lnTo>
                      <a:lnTo>
                        <a:pt x="813" y="9"/>
                      </a:lnTo>
                      <a:lnTo>
                        <a:pt x="846" y="11"/>
                      </a:lnTo>
                      <a:lnTo>
                        <a:pt x="877" y="13"/>
                      </a:lnTo>
                      <a:lnTo>
                        <a:pt x="908" y="15"/>
                      </a:lnTo>
                      <a:lnTo>
                        <a:pt x="939" y="17"/>
                      </a:lnTo>
                      <a:lnTo>
                        <a:pt x="969" y="20"/>
                      </a:lnTo>
                      <a:lnTo>
                        <a:pt x="1000" y="22"/>
                      </a:lnTo>
                      <a:lnTo>
                        <a:pt x="1030" y="24"/>
                      </a:lnTo>
                      <a:lnTo>
                        <a:pt x="1030" y="115"/>
                      </a:lnTo>
                      <a:lnTo>
                        <a:pt x="1030" y="205"/>
                      </a:lnTo>
                      <a:lnTo>
                        <a:pt x="1030" y="296"/>
                      </a:lnTo>
                      <a:lnTo>
                        <a:pt x="1030" y="387"/>
                      </a:lnTo>
                      <a:lnTo>
                        <a:pt x="1028" y="487"/>
                      </a:lnTo>
                      <a:lnTo>
                        <a:pt x="1023" y="585"/>
                      </a:lnTo>
                      <a:lnTo>
                        <a:pt x="1015" y="681"/>
                      </a:lnTo>
                      <a:lnTo>
                        <a:pt x="1006" y="773"/>
                      </a:lnTo>
                      <a:lnTo>
                        <a:pt x="975" y="773"/>
                      </a:lnTo>
                      <a:lnTo>
                        <a:pt x="944" y="773"/>
                      </a:lnTo>
                      <a:lnTo>
                        <a:pt x="913" y="773"/>
                      </a:lnTo>
                      <a:lnTo>
                        <a:pt x="881" y="773"/>
                      </a:lnTo>
                      <a:lnTo>
                        <a:pt x="850" y="773"/>
                      </a:lnTo>
                      <a:lnTo>
                        <a:pt x="819" y="773"/>
                      </a:lnTo>
                      <a:lnTo>
                        <a:pt x="788" y="773"/>
                      </a:lnTo>
                      <a:lnTo>
                        <a:pt x="757" y="773"/>
                      </a:lnTo>
                      <a:lnTo>
                        <a:pt x="726" y="773"/>
                      </a:lnTo>
                      <a:lnTo>
                        <a:pt x="695" y="773"/>
                      </a:lnTo>
                      <a:lnTo>
                        <a:pt x="664" y="773"/>
                      </a:lnTo>
                      <a:lnTo>
                        <a:pt x="633" y="773"/>
                      </a:lnTo>
                      <a:lnTo>
                        <a:pt x="600" y="773"/>
                      </a:lnTo>
                      <a:lnTo>
                        <a:pt x="569" y="773"/>
                      </a:lnTo>
                      <a:lnTo>
                        <a:pt x="538" y="773"/>
                      </a:lnTo>
                      <a:lnTo>
                        <a:pt x="507" y="773"/>
                      </a:lnTo>
                      <a:lnTo>
                        <a:pt x="475" y="773"/>
                      </a:lnTo>
                      <a:lnTo>
                        <a:pt x="441" y="773"/>
                      </a:lnTo>
                      <a:lnTo>
                        <a:pt x="409" y="772"/>
                      </a:lnTo>
                      <a:lnTo>
                        <a:pt x="377" y="770"/>
                      </a:lnTo>
                      <a:lnTo>
                        <a:pt x="345" y="769"/>
                      </a:lnTo>
                      <a:lnTo>
                        <a:pt x="312" y="768"/>
                      </a:lnTo>
                      <a:lnTo>
                        <a:pt x="281" y="767"/>
                      </a:lnTo>
                      <a:lnTo>
                        <a:pt x="249" y="766"/>
                      </a:lnTo>
                      <a:lnTo>
                        <a:pt x="217" y="763"/>
                      </a:lnTo>
                      <a:lnTo>
                        <a:pt x="186" y="761"/>
                      </a:lnTo>
                      <a:lnTo>
                        <a:pt x="155" y="760"/>
                      </a:lnTo>
                      <a:lnTo>
                        <a:pt x="123" y="758"/>
                      </a:lnTo>
                      <a:lnTo>
                        <a:pt x="92" y="755"/>
                      </a:lnTo>
                      <a:lnTo>
                        <a:pt x="61" y="753"/>
                      </a:lnTo>
                      <a:lnTo>
                        <a:pt x="30" y="751"/>
                      </a:lnTo>
                      <a:lnTo>
                        <a:pt x="0" y="748"/>
                      </a:lnTo>
                      <a:lnTo>
                        <a:pt x="0" y="658"/>
                      </a:lnTo>
                      <a:lnTo>
                        <a:pt x="0" y="568"/>
                      </a:lnTo>
                      <a:lnTo>
                        <a:pt x="0" y="477"/>
                      </a:lnTo>
                      <a:lnTo>
                        <a:pt x="0" y="387"/>
                      </a:lnTo>
                      <a:lnTo>
                        <a:pt x="3" y="287"/>
                      </a:lnTo>
                      <a:lnTo>
                        <a:pt x="7" y="188"/>
                      </a:lnTo>
                      <a:lnTo>
                        <a:pt x="15" y="9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63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3" name="Freeform 1069"/>
                <p:cNvSpPr>
                  <a:spLocks/>
                </p:cNvSpPr>
                <p:nvPr/>
              </p:nvSpPr>
              <p:spPr bwMode="auto">
                <a:xfrm>
                  <a:off x="914" y="2327"/>
                  <a:ext cx="465" cy="348"/>
                </a:xfrm>
                <a:custGeom>
                  <a:avLst/>
                  <a:gdLst/>
                  <a:ahLst/>
                  <a:cxnLst>
                    <a:cxn ang="0">
                      <a:pos x="60" y="0"/>
                    </a:cxn>
                    <a:cxn ang="0">
                      <a:pos x="115" y="0"/>
                    </a:cxn>
                    <a:cxn ang="0">
                      <a:pos x="170" y="0"/>
                    </a:cxn>
                    <a:cxn ang="0">
                      <a:pos x="226" y="0"/>
                    </a:cxn>
                    <a:cxn ang="0">
                      <a:pos x="282" y="0"/>
                    </a:cxn>
                    <a:cxn ang="0">
                      <a:pos x="337" y="0"/>
                    </a:cxn>
                    <a:cxn ang="0">
                      <a:pos x="393" y="0"/>
                    </a:cxn>
                    <a:cxn ang="0">
                      <a:pos x="448" y="0"/>
                    </a:cxn>
                    <a:cxn ang="0">
                      <a:pos x="505" y="0"/>
                    </a:cxn>
                    <a:cxn ang="0">
                      <a:pos x="564" y="1"/>
                    </a:cxn>
                    <a:cxn ang="0">
                      <a:pos x="623" y="3"/>
                    </a:cxn>
                    <a:cxn ang="0">
                      <a:pos x="682" y="7"/>
                    </a:cxn>
                    <a:cxn ang="0">
                      <a:pos x="738" y="11"/>
                    </a:cxn>
                    <a:cxn ang="0">
                      <a:pos x="795" y="16"/>
                    </a:cxn>
                    <a:cxn ang="0">
                      <a:pos x="850" y="22"/>
                    </a:cxn>
                    <a:cxn ang="0">
                      <a:pos x="904" y="29"/>
                    </a:cxn>
                    <a:cxn ang="0">
                      <a:pos x="930" y="111"/>
                    </a:cxn>
                    <a:cxn ang="0">
                      <a:pos x="930" y="269"/>
                    </a:cxn>
                    <a:cxn ang="0">
                      <a:pos x="928" y="441"/>
                    </a:cxn>
                    <a:cxn ang="0">
                      <a:pos x="911" y="615"/>
                    </a:cxn>
                    <a:cxn ang="0">
                      <a:pos x="871" y="697"/>
                    </a:cxn>
                    <a:cxn ang="0">
                      <a:pos x="815" y="697"/>
                    </a:cxn>
                    <a:cxn ang="0">
                      <a:pos x="760" y="697"/>
                    </a:cxn>
                    <a:cxn ang="0">
                      <a:pos x="705" y="697"/>
                    </a:cxn>
                    <a:cxn ang="0">
                      <a:pos x="649" y="697"/>
                    </a:cxn>
                    <a:cxn ang="0">
                      <a:pos x="593" y="697"/>
                    </a:cxn>
                    <a:cxn ang="0">
                      <a:pos x="538" y="697"/>
                    </a:cxn>
                    <a:cxn ang="0">
                      <a:pos x="482" y="697"/>
                    </a:cxn>
                    <a:cxn ang="0">
                      <a:pos x="425" y="697"/>
                    </a:cxn>
                    <a:cxn ang="0">
                      <a:pos x="366" y="696"/>
                    </a:cxn>
                    <a:cxn ang="0">
                      <a:pos x="307" y="693"/>
                    </a:cxn>
                    <a:cxn ang="0">
                      <a:pos x="250" y="690"/>
                    </a:cxn>
                    <a:cxn ang="0">
                      <a:pos x="192" y="685"/>
                    </a:cxn>
                    <a:cxn ang="0">
                      <a:pos x="136" y="681"/>
                    </a:cxn>
                    <a:cxn ang="0">
                      <a:pos x="80" y="675"/>
                    </a:cxn>
                    <a:cxn ang="0">
                      <a:pos x="26" y="668"/>
                    </a:cxn>
                    <a:cxn ang="0">
                      <a:pos x="0" y="586"/>
                    </a:cxn>
                    <a:cxn ang="0">
                      <a:pos x="0" y="427"/>
                    </a:cxn>
                    <a:cxn ang="0">
                      <a:pos x="2" y="257"/>
                    </a:cxn>
                    <a:cxn ang="0">
                      <a:pos x="19" y="82"/>
                    </a:cxn>
                  </a:cxnLst>
                  <a:rect l="0" t="0" r="r" b="b"/>
                  <a:pathLst>
                    <a:path w="930" h="697">
                      <a:moveTo>
                        <a:pt x="32" y="0"/>
                      </a:moveTo>
                      <a:lnTo>
                        <a:pt x="60" y="0"/>
                      </a:lnTo>
                      <a:lnTo>
                        <a:pt x="87" y="0"/>
                      </a:lnTo>
                      <a:lnTo>
                        <a:pt x="115" y="0"/>
                      </a:lnTo>
                      <a:lnTo>
                        <a:pt x="143" y="0"/>
                      </a:lnTo>
                      <a:lnTo>
                        <a:pt x="170" y="0"/>
                      </a:lnTo>
                      <a:lnTo>
                        <a:pt x="198" y="0"/>
                      </a:lnTo>
                      <a:lnTo>
                        <a:pt x="226" y="0"/>
                      </a:lnTo>
                      <a:lnTo>
                        <a:pt x="254" y="0"/>
                      </a:lnTo>
                      <a:lnTo>
                        <a:pt x="282" y="0"/>
                      </a:lnTo>
                      <a:lnTo>
                        <a:pt x="310" y="0"/>
                      </a:lnTo>
                      <a:lnTo>
                        <a:pt x="337" y="0"/>
                      </a:lnTo>
                      <a:lnTo>
                        <a:pt x="365" y="0"/>
                      </a:lnTo>
                      <a:lnTo>
                        <a:pt x="393" y="0"/>
                      </a:lnTo>
                      <a:lnTo>
                        <a:pt x="420" y="0"/>
                      </a:lnTo>
                      <a:lnTo>
                        <a:pt x="448" y="0"/>
                      </a:lnTo>
                      <a:lnTo>
                        <a:pt x="476" y="0"/>
                      </a:lnTo>
                      <a:lnTo>
                        <a:pt x="505" y="0"/>
                      </a:lnTo>
                      <a:lnTo>
                        <a:pt x="535" y="1"/>
                      </a:lnTo>
                      <a:lnTo>
                        <a:pt x="564" y="1"/>
                      </a:lnTo>
                      <a:lnTo>
                        <a:pt x="594" y="2"/>
                      </a:lnTo>
                      <a:lnTo>
                        <a:pt x="623" y="3"/>
                      </a:lnTo>
                      <a:lnTo>
                        <a:pt x="652" y="6"/>
                      </a:lnTo>
                      <a:lnTo>
                        <a:pt x="682" y="7"/>
                      </a:lnTo>
                      <a:lnTo>
                        <a:pt x="710" y="9"/>
                      </a:lnTo>
                      <a:lnTo>
                        <a:pt x="738" y="11"/>
                      </a:lnTo>
                      <a:lnTo>
                        <a:pt x="767" y="14"/>
                      </a:lnTo>
                      <a:lnTo>
                        <a:pt x="795" y="16"/>
                      </a:lnTo>
                      <a:lnTo>
                        <a:pt x="822" y="20"/>
                      </a:lnTo>
                      <a:lnTo>
                        <a:pt x="850" y="22"/>
                      </a:lnTo>
                      <a:lnTo>
                        <a:pt x="878" y="25"/>
                      </a:lnTo>
                      <a:lnTo>
                        <a:pt x="904" y="29"/>
                      </a:lnTo>
                      <a:lnTo>
                        <a:pt x="930" y="32"/>
                      </a:lnTo>
                      <a:lnTo>
                        <a:pt x="930" y="111"/>
                      </a:lnTo>
                      <a:lnTo>
                        <a:pt x="930" y="190"/>
                      </a:lnTo>
                      <a:lnTo>
                        <a:pt x="930" y="269"/>
                      </a:lnTo>
                      <a:lnTo>
                        <a:pt x="930" y="349"/>
                      </a:lnTo>
                      <a:lnTo>
                        <a:pt x="928" y="441"/>
                      </a:lnTo>
                      <a:lnTo>
                        <a:pt x="921" y="530"/>
                      </a:lnTo>
                      <a:lnTo>
                        <a:pt x="911" y="615"/>
                      </a:lnTo>
                      <a:lnTo>
                        <a:pt x="898" y="697"/>
                      </a:lnTo>
                      <a:lnTo>
                        <a:pt x="871" y="697"/>
                      </a:lnTo>
                      <a:lnTo>
                        <a:pt x="843" y="697"/>
                      </a:lnTo>
                      <a:lnTo>
                        <a:pt x="815" y="697"/>
                      </a:lnTo>
                      <a:lnTo>
                        <a:pt x="788" y="697"/>
                      </a:lnTo>
                      <a:lnTo>
                        <a:pt x="760" y="697"/>
                      </a:lnTo>
                      <a:lnTo>
                        <a:pt x="732" y="697"/>
                      </a:lnTo>
                      <a:lnTo>
                        <a:pt x="705" y="697"/>
                      </a:lnTo>
                      <a:lnTo>
                        <a:pt x="677" y="697"/>
                      </a:lnTo>
                      <a:lnTo>
                        <a:pt x="649" y="697"/>
                      </a:lnTo>
                      <a:lnTo>
                        <a:pt x="622" y="697"/>
                      </a:lnTo>
                      <a:lnTo>
                        <a:pt x="593" y="697"/>
                      </a:lnTo>
                      <a:lnTo>
                        <a:pt x="565" y="697"/>
                      </a:lnTo>
                      <a:lnTo>
                        <a:pt x="538" y="697"/>
                      </a:lnTo>
                      <a:lnTo>
                        <a:pt x="510" y="697"/>
                      </a:lnTo>
                      <a:lnTo>
                        <a:pt x="482" y="697"/>
                      </a:lnTo>
                      <a:lnTo>
                        <a:pt x="455" y="697"/>
                      </a:lnTo>
                      <a:lnTo>
                        <a:pt x="425" y="697"/>
                      </a:lnTo>
                      <a:lnTo>
                        <a:pt x="396" y="696"/>
                      </a:lnTo>
                      <a:lnTo>
                        <a:pt x="366" y="696"/>
                      </a:lnTo>
                      <a:lnTo>
                        <a:pt x="337" y="694"/>
                      </a:lnTo>
                      <a:lnTo>
                        <a:pt x="307" y="693"/>
                      </a:lnTo>
                      <a:lnTo>
                        <a:pt x="279" y="691"/>
                      </a:lnTo>
                      <a:lnTo>
                        <a:pt x="250" y="690"/>
                      </a:lnTo>
                      <a:lnTo>
                        <a:pt x="221" y="687"/>
                      </a:lnTo>
                      <a:lnTo>
                        <a:pt x="192" y="685"/>
                      </a:lnTo>
                      <a:lnTo>
                        <a:pt x="163" y="683"/>
                      </a:lnTo>
                      <a:lnTo>
                        <a:pt x="136" y="681"/>
                      </a:lnTo>
                      <a:lnTo>
                        <a:pt x="108" y="677"/>
                      </a:lnTo>
                      <a:lnTo>
                        <a:pt x="80" y="675"/>
                      </a:lnTo>
                      <a:lnTo>
                        <a:pt x="53" y="671"/>
                      </a:lnTo>
                      <a:lnTo>
                        <a:pt x="26" y="668"/>
                      </a:lnTo>
                      <a:lnTo>
                        <a:pt x="0" y="664"/>
                      </a:lnTo>
                      <a:lnTo>
                        <a:pt x="0" y="586"/>
                      </a:lnTo>
                      <a:lnTo>
                        <a:pt x="0" y="507"/>
                      </a:lnTo>
                      <a:lnTo>
                        <a:pt x="0" y="427"/>
                      </a:lnTo>
                      <a:lnTo>
                        <a:pt x="0" y="349"/>
                      </a:lnTo>
                      <a:lnTo>
                        <a:pt x="2" y="257"/>
                      </a:lnTo>
                      <a:lnTo>
                        <a:pt x="9" y="167"/>
                      </a:lnTo>
                      <a:lnTo>
                        <a:pt x="19" y="82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0068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4" name="Freeform 1070"/>
                <p:cNvSpPr>
                  <a:spLocks/>
                </p:cNvSpPr>
                <p:nvPr/>
              </p:nvSpPr>
              <p:spPr bwMode="auto">
                <a:xfrm>
                  <a:off x="939" y="2345"/>
                  <a:ext cx="415" cy="312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113" y="0"/>
                    </a:cxn>
                    <a:cxn ang="0">
                      <a:pos x="162" y="0"/>
                    </a:cxn>
                    <a:cxn ang="0">
                      <a:pos x="210" y="0"/>
                    </a:cxn>
                    <a:cxn ang="0">
                      <a:pos x="259" y="0"/>
                    </a:cxn>
                    <a:cxn ang="0">
                      <a:pos x="308" y="0"/>
                    </a:cxn>
                    <a:cxn ang="0">
                      <a:pos x="356" y="0"/>
                    </a:cxn>
                    <a:cxn ang="0">
                      <a:pos x="406" y="0"/>
                    </a:cxn>
                    <a:cxn ang="0">
                      <a:pos x="456" y="0"/>
                    </a:cxn>
                    <a:cxn ang="0">
                      <a:pos x="509" y="2"/>
                    </a:cxn>
                    <a:cxn ang="0">
                      <a:pos x="562" y="4"/>
                    </a:cxn>
                    <a:cxn ang="0">
                      <a:pos x="614" y="9"/>
                    </a:cxn>
                    <a:cxn ang="0">
                      <a:pos x="664" y="15"/>
                    </a:cxn>
                    <a:cxn ang="0">
                      <a:pos x="714" y="21"/>
                    </a:cxn>
                    <a:cxn ang="0">
                      <a:pos x="762" y="29"/>
                    </a:cxn>
                    <a:cxn ang="0">
                      <a:pos x="809" y="36"/>
                    </a:cxn>
                    <a:cxn ang="0">
                      <a:pos x="832" y="108"/>
                    </a:cxn>
                    <a:cxn ang="0">
                      <a:pos x="832" y="244"/>
                    </a:cxn>
                    <a:cxn ang="0">
                      <a:pos x="831" y="353"/>
                    </a:cxn>
                    <a:cxn ang="0">
                      <a:pos x="825" y="435"/>
                    </a:cxn>
                    <a:cxn ang="0">
                      <a:pos x="815" y="515"/>
                    </a:cxn>
                    <a:cxn ang="0">
                      <a:pos x="800" y="588"/>
                    </a:cxn>
                    <a:cxn ang="0">
                      <a:pos x="767" y="623"/>
                    </a:cxn>
                    <a:cxn ang="0">
                      <a:pos x="719" y="623"/>
                    </a:cxn>
                    <a:cxn ang="0">
                      <a:pos x="671" y="623"/>
                    </a:cxn>
                    <a:cxn ang="0">
                      <a:pos x="622" y="623"/>
                    </a:cxn>
                    <a:cxn ang="0">
                      <a:pos x="573" y="623"/>
                    </a:cxn>
                    <a:cxn ang="0">
                      <a:pos x="524" y="623"/>
                    </a:cxn>
                    <a:cxn ang="0">
                      <a:pos x="476" y="623"/>
                    </a:cxn>
                    <a:cxn ang="0">
                      <a:pos x="427" y="623"/>
                    </a:cxn>
                    <a:cxn ang="0">
                      <a:pos x="376" y="623"/>
                    </a:cxn>
                    <a:cxn ang="0">
                      <a:pos x="323" y="621"/>
                    </a:cxn>
                    <a:cxn ang="0">
                      <a:pos x="270" y="618"/>
                    </a:cxn>
                    <a:cxn ang="0">
                      <a:pos x="218" y="614"/>
                    </a:cxn>
                    <a:cxn ang="0">
                      <a:pos x="168" y="608"/>
                    </a:cxn>
                    <a:cxn ang="0">
                      <a:pos x="118" y="602"/>
                    </a:cxn>
                    <a:cxn ang="0">
                      <a:pos x="71" y="594"/>
                    </a:cxn>
                    <a:cxn ang="0">
                      <a:pos x="23" y="587"/>
                    </a:cxn>
                    <a:cxn ang="0">
                      <a:pos x="0" y="515"/>
                    </a:cxn>
                    <a:cxn ang="0">
                      <a:pos x="0" y="380"/>
                    </a:cxn>
                    <a:cxn ang="0">
                      <a:pos x="1" y="269"/>
                    </a:cxn>
                    <a:cxn ang="0">
                      <a:pos x="7" y="188"/>
                    </a:cxn>
                    <a:cxn ang="0">
                      <a:pos x="19" y="109"/>
                    </a:cxn>
                    <a:cxn ang="0">
                      <a:pos x="33" y="34"/>
                    </a:cxn>
                  </a:cxnLst>
                  <a:rect l="0" t="0" r="r" b="b"/>
                  <a:pathLst>
                    <a:path w="832" h="623">
                      <a:moveTo>
                        <a:pt x="41" y="0"/>
                      </a:moveTo>
                      <a:lnTo>
                        <a:pt x="65" y="0"/>
                      </a:lnTo>
                      <a:lnTo>
                        <a:pt x="89" y="0"/>
                      </a:lnTo>
                      <a:lnTo>
                        <a:pt x="113" y="0"/>
                      </a:lnTo>
                      <a:lnTo>
                        <a:pt x="137" y="0"/>
                      </a:lnTo>
                      <a:lnTo>
                        <a:pt x="162" y="0"/>
                      </a:lnTo>
                      <a:lnTo>
                        <a:pt x="186" y="0"/>
                      </a:lnTo>
                      <a:lnTo>
                        <a:pt x="210" y="0"/>
                      </a:lnTo>
                      <a:lnTo>
                        <a:pt x="235" y="0"/>
                      </a:lnTo>
                      <a:lnTo>
                        <a:pt x="259" y="0"/>
                      </a:lnTo>
                      <a:lnTo>
                        <a:pt x="284" y="0"/>
                      </a:lnTo>
                      <a:lnTo>
                        <a:pt x="308" y="0"/>
                      </a:lnTo>
                      <a:lnTo>
                        <a:pt x="332" y="0"/>
                      </a:lnTo>
                      <a:lnTo>
                        <a:pt x="356" y="0"/>
                      </a:lnTo>
                      <a:lnTo>
                        <a:pt x="382" y="0"/>
                      </a:lnTo>
                      <a:lnTo>
                        <a:pt x="406" y="0"/>
                      </a:lnTo>
                      <a:lnTo>
                        <a:pt x="430" y="0"/>
                      </a:lnTo>
                      <a:lnTo>
                        <a:pt x="456" y="0"/>
                      </a:lnTo>
                      <a:lnTo>
                        <a:pt x="483" y="1"/>
                      </a:lnTo>
                      <a:lnTo>
                        <a:pt x="509" y="2"/>
                      </a:lnTo>
                      <a:lnTo>
                        <a:pt x="536" y="3"/>
                      </a:lnTo>
                      <a:lnTo>
                        <a:pt x="562" y="4"/>
                      </a:lnTo>
                      <a:lnTo>
                        <a:pt x="588" y="7"/>
                      </a:lnTo>
                      <a:lnTo>
                        <a:pt x="614" y="9"/>
                      </a:lnTo>
                      <a:lnTo>
                        <a:pt x="640" y="11"/>
                      </a:lnTo>
                      <a:lnTo>
                        <a:pt x="664" y="15"/>
                      </a:lnTo>
                      <a:lnTo>
                        <a:pt x="689" y="18"/>
                      </a:lnTo>
                      <a:lnTo>
                        <a:pt x="714" y="21"/>
                      </a:lnTo>
                      <a:lnTo>
                        <a:pt x="739" y="25"/>
                      </a:lnTo>
                      <a:lnTo>
                        <a:pt x="762" y="29"/>
                      </a:lnTo>
                      <a:lnTo>
                        <a:pt x="786" y="32"/>
                      </a:lnTo>
                      <a:lnTo>
                        <a:pt x="809" y="36"/>
                      </a:lnTo>
                      <a:lnTo>
                        <a:pt x="832" y="40"/>
                      </a:lnTo>
                      <a:lnTo>
                        <a:pt x="832" y="108"/>
                      </a:lnTo>
                      <a:lnTo>
                        <a:pt x="832" y="176"/>
                      </a:lnTo>
                      <a:lnTo>
                        <a:pt x="832" y="244"/>
                      </a:lnTo>
                      <a:lnTo>
                        <a:pt x="832" y="312"/>
                      </a:lnTo>
                      <a:lnTo>
                        <a:pt x="831" y="353"/>
                      </a:lnTo>
                      <a:lnTo>
                        <a:pt x="829" y="395"/>
                      </a:lnTo>
                      <a:lnTo>
                        <a:pt x="825" y="435"/>
                      </a:lnTo>
                      <a:lnTo>
                        <a:pt x="820" y="475"/>
                      </a:lnTo>
                      <a:lnTo>
                        <a:pt x="815" y="515"/>
                      </a:lnTo>
                      <a:lnTo>
                        <a:pt x="808" y="553"/>
                      </a:lnTo>
                      <a:lnTo>
                        <a:pt x="800" y="588"/>
                      </a:lnTo>
                      <a:lnTo>
                        <a:pt x="792" y="623"/>
                      </a:lnTo>
                      <a:lnTo>
                        <a:pt x="767" y="623"/>
                      </a:lnTo>
                      <a:lnTo>
                        <a:pt x="743" y="623"/>
                      </a:lnTo>
                      <a:lnTo>
                        <a:pt x="719" y="623"/>
                      </a:lnTo>
                      <a:lnTo>
                        <a:pt x="695" y="623"/>
                      </a:lnTo>
                      <a:lnTo>
                        <a:pt x="671" y="623"/>
                      </a:lnTo>
                      <a:lnTo>
                        <a:pt x="647" y="623"/>
                      </a:lnTo>
                      <a:lnTo>
                        <a:pt x="622" y="623"/>
                      </a:lnTo>
                      <a:lnTo>
                        <a:pt x="597" y="623"/>
                      </a:lnTo>
                      <a:lnTo>
                        <a:pt x="573" y="623"/>
                      </a:lnTo>
                      <a:lnTo>
                        <a:pt x="549" y="623"/>
                      </a:lnTo>
                      <a:lnTo>
                        <a:pt x="524" y="623"/>
                      </a:lnTo>
                      <a:lnTo>
                        <a:pt x="500" y="623"/>
                      </a:lnTo>
                      <a:lnTo>
                        <a:pt x="476" y="623"/>
                      </a:lnTo>
                      <a:lnTo>
                        <a:pt x="451" y="623"/>
                      </a:lnTo>
                      <a:lnTo>
                        <a:pt x="427" y="623"/>
                      </a:lnTo>
                      <a:lnTo>
                        <a:pt x="402" y="623"/>
                      </a:lnTo>
                      <a:lnTo>
                        <a:pt x="376" y="623"/>
                      </a:lnTo>
                      <a:lnTo>
                        <a:pt x="349" y="622"/>
                      </a:lnTo>
                      <a:lnTo>
                        <a:pt x="323" y="621"/>
                      </a:lnTo>
                      <a:lnTo>
                        <a:pt x="296" y="619"/>
                      </a:lnTo>
                      <a:lnTo>
                        <a:pt x="270" y="618"/>
                      </a:lnTo>
                      <a:lnTo>
                        <a:pt x="245" y="616"/>
                      </a:lnTo>
                      <a:lnTo>
                        <a:pt x="218" y="614"/>
                      </a:lnTo>
                      <a:lnTo>
                        <a:pt x="193" y="611"/>
                      </a:lnTo>
                      <a:lnTo>
                        <a:pt x="168" y="608"/>
                      </a:lnTo>
                      <a:lnTo>
                        <a:pt x="143" y="604"/>
                      </a:lnTo>
                      <a:lnTo>
                        <a:pt x="118" y="602"/>
                      </a:lnTo>
                      <a:lnTo>
                        <a:pt x="94" y="597"/>
                      </a:lnTo>
                      <a:lnTo>
                        <a:pt x="71" y="594"/>
                      </a:lnTo>
                      <a:lnTo>
                        <a:pt x="46" y="591"/>
                      </a:lnTo>
                      <a:lnTo>
                        <a:pt x="23" y="587"/>
                      </a:lnTo>
                      <a:lnTo>
                        <a:pt x="0" y="583"/>
                      </a:lnTo>
                      <a:lnTo>
                        <a:pt x="0" y="515"/>
                      </a:lnTo>
                      <a:lnTo>
                        <a:pt x="0" y="447"/>
                      </a:lnTo>
                      <a:lnTo>
                        <a:pt x="0" y="380"/>
                      </a:lnTo>
                      <a:lnTo>
                        <a:pt x="0" y="312"/>
                      </a:lnTo>
                      <a:lnTo>
                        <a:pt x="1" y="269"/>
                      </a:lnTo>
                      <a:lnTo>
                        <a:pt x="4" y="228"/>
                      </a:lnTo>
                      <a:lnTo>
                        <a:pt x="7" y="188"/>
                      </a:lnTo>
                      <a:lnTo>
                        <a:pt x="12" y="147"/>
                      </a:lnTo>
                      <a:lnTo>
                        <a:pt x="19" y="109"/>
                      </a:lnTo>
                      <a:lnTo>
                        <a:pt x="26" y="71"/>
                      </a:lnTo>
                      <a:lnTo>
                        <a:pt x="33" y="3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70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5" name="Freeform 1071"/>
                <p:cNvSpPr>
                  <a:spLocks/>
                </p:cNvSpPr>
                <p:nvPr/>
              </p:nvSpPr>
              <p:spPr bwMode="auto">
                <a:xfrm>
                  <a:off x="963" y="2364"/>
                  <a:ext cx="367" cy="274"/>
                </a:xfrm>
                <a:custGeom>
                  <a:avLst/>
                  <a:gdLst/>
                  <a:ahLst/>
                  <a:cxnLst>
                    <a:cxn ang="0">
                      <a:pos x="69" y="0"/>
                    </a:cxn>
                    <a:cxn ang="0">
                      <a:pos x="110" y="0"/>
                    </a:cxn>
                    <a:cxn ang="0">
                      <a:pos x="153" y="0"/>
                    </a:cxn>
                    <a:cxn ang="0">
                      <a:pos x="195" y="0"/>
                    </a:cxn>
                    <a:cxn ang="0">
                      <a:pos x="236" y="0"/>
                    </a:cxn>
                    <a:cxn ang="0">
                      <a:pos x="277" y="0"/>
                    </a:cxn>
                    <a:cxn ang="0">
                      <a:pos x="320" y="0"/>
                    </a:cxn>
                    <a:cxn ang="0">
                      <a:pos x="362" y="0"/>
                    </a:cxn>
                    <a:cxn ang="0">
                      <a:pos x="406" y="0"/>
                    </a:cxn>
                    <a:cxn ang="0">
                      <a:pos x="454" y="2"/>
                    </a:cxn>
                    <a:cxn ang="0">
                      <a:pos x="500" y="5"/>
                    </a:cxn>
                    <a:cxn ang="0">
                      <a:pos x="546" y="11"/>
                    </a:cxn>
                    <a:cxn ang="0">
                      <a:pos x="590" y="17"/>
                    </a:cxn>
                    <a:cxn ang="0">
                      <a:pos x="632" y="25"/>
                    </a:cxn>
                    <a:cxn ang="0">
                      <a:pos x="674" y="34"/>
                    </a:cxn>
                    <a:cxn ang="0">
                      <a:pos x="713" y="43"/>
                    </a:cxn>
                    <a:cxn ang="0">
                      <a:pos x="732" y="104"/>
                    </a:cxn>
                    <a:cxn ang="0">
                      <a:pos x="732" y="218"/>
                    </a:cxn>
                    <a:cxn ang="0">
                      <a:pos x="731" y="313"/>
                    </a:cxn>
                    <a:cxn ang="0">
                      <a:pos x="724" y="387"/>
                    </a:cxn>
                    <a:cxn ang="0">
                      <a:pos x="711" y="456"/>
                    </a:cxn>
                    <a:cxn ang="0">
                      <a:pos x="693" y="519"/>
                    </a:cxn>
                    <a:cxn ang="0">
                      <a:pos x="663" y="549"/>
                    </a:cxn>
                    <a:cxn ang="0">
                      <a:pos x="622" y="549"/>
                    </a:cxn>
                    <a:cxn ang="0">
                      <a:pos x="579" y="549"/>
                    </a:cxn>
                    <a:cxn ang="0">
                      <a:pos x="538" y="549"/>
                    </a:cxn>
                    <a:cxn ang="0">
                      <a:pos x="496" y="549"/>
                    </a:cxn>
                    <a:cxn ang="0">
                      <a:pos x="455" y="549"/>
                    </a:cxn>
                    <a:cxn ang="0">
                      <a:pos x="413" y="549"/>
                    </a:cxn>
                    <a:cxn ang="0">
                      <a:pos x="371" y="549"/>
                    </a:cxn>
                    <a:cxn ang="0">
                      <a:pos x="326" y="549"/>
                    </a:cxn>
                    <a:cxn ang="0">
                      <a:pos x="280" y="547"/>
                    </a:cxn>
                    <a:cxn ang="0">
                      <a:pos x="233" y="543"/>
                    </a:cxn>
                    <a:cxn ang="0">
                      <a:pos x="188" y="537"/>
                    </a:cxn>
                    <a:cxn ang="0">
                      <a:pos x="143" y="532"/>
                    </a:cxn>
                    <a:cxn ang="0">
                      <a:pos x="100" y="524"/>
                    </a:cxn>
                    <a:cxn ang="0">
                      <a:pos x="59" y="514"/>
                    </a:cxn>
                    <a:cxn ang="0">
                      <a:pos x="19" y="505"/>
                    </a:cxn>
                    <a:cxn ang="0">
                      <a:pos x="0" y="444"/>
                    </a:cxn>
                    <a:cxn ang="0">
                      <a:pos x="0" y="331"/>
                    </a:cxn>
                    <a:cxn ang="0">
                      <a:pos x="1" y="237"/>
                    </a:cxn>
                    <a:cxn ang="0">
                      <a:pos x="8" y="163"/>
                    </a:cxn>
                    <a:cxn ang="0">
                      <a:pos x="22" y="93"/>
                    </a:cxn>
                    <a:cxn ang="0">
                      <a:pos x="39" y="30"/>
                    </a:cxn>
                  </a:cxnLst>
                  <a:rect l="0" t="0" r="r" b="b"/>
                  <a:pathLst>
                    <a:path w="732" h="549">
                      <a:moveTo>
                        <a:pt x="48" y="0"/>
                      </a:moveTo>
                      <a:lnTo>
                        <a:pt x="69" y="0"/>
                      </a:lnTo>
                      <a:lnTo>
                        <a:pt x="90" y="0"/>
                      </a:lnTo>
                      <a:lnTo>
                        <a:pt x="110" y="0"/>
                      </a:lnTo>
                      <a:lnTo>
                        <a:pt x="132" y="0"/>
                      </a:lnTo>
                      <a:lnTo>
                        <a:pt x="153" y="0"/>
                      </a:lnTo>
                      <a:lnTo>
                        <a:pt x="174" y="0"/>
                      </a:lnTo>
                      <a:lnTo>
                        <a:pt x="195" y="0"/>
                      </a:lnTo>
                      <a:lnTo>
                        <a:pt x="215" y="0"/>
                      </a:lnTo>
                      <a:lnTo>
                        <a:pt x="236" y="0"/>
                      </a:lnTo>
                      <a:lnTo>
                        <a:pt x="257" y="0"/>
                      </a:lnTo>
                      <a:lnTo>
                        <a:pt x="277" y="0"/>
                      </a:lnTo>
                      <a:lnTo>
                        <a:pt x="298" y="0"/>
                      </a:lnTo>
                      <a:lnTo>
                        <a:pt x="320" y="0"/>
                      </a:lnTo>
                      <a:lnTo>
                        <a:pt x="341" y="0"/>
                      </a:lnTo>
                      <a:lnTo>
                        <a:pt x="362" y="0"/>
                      </a:lnTo>
                      <a:lnTo>
                        <a:pt x="382" y="0"/>
                      </a:lnTo>
                      <a:lnTo>
                        <a:pt x="406" y="0"/>
                      </a:lnTo>
                      <a:lnTo>
                        <a:pt x="429" y="1"/>
                      </a:lnTo>
                      <a:lnTo>
                        <a:pt x="454" y="2"/>
                      </a:lnTo>
                      <a:lnTo>
                        <a:pt x="477" y="3"/>
                      </a:lnTo>
                      <a:lnTo>
                        <a:pt x="500" y="5"/>
                      </a:lnTo>
                      <a:lnTo>
                        <a:pt x="523" y="8"/>
                      </a:lnTo>
                      <a:lnTo>
                        <a:pt x="546" y="11"/>
                      </a:lnTo>
                      <a:lnTo>
                        <a:pt x="568" y="13"/>
                      </a:lnTo>
                      <a:lnTo>
                        <a:pt x="590" y="17"/>
                      </a:lnTo>
                      <a:lnTo>
                        <a:pt x="611" y="22"/>
                      </a:lnTo>
                      <a:lnTo>
                        <a:pt x="632" y="25"/>
                      </a:lnTo>
                      <a:lnTo>
                        <a:pt x="653" y="30"/>
                      </a:lnTo>
                      <a:lnTo>
                        <a:pt x="674" y="34"/>
                      </a:lnTo>
                      <a:lnTo>
                        <a:pt x="694" y="39"/>
                      </a:lnTo>
                      <a:lnTo>
                        <a:pt x="713" y="43"/>
                      </a:lnTo>
                      <a:lnTo>
                        <a:pt x="732" y="48"/>
                      </a:lnTo>
                      <a:lnTo>
                        <a:pt x="732" y="104"/>
                      </a:lnTo>
                      <a:lnTo>
                        <a:pt x="732" y="161"/>
                      </a:lnTo>
                      <a:lnTo>
                        <a:pt x="732" y="218"/>
                      </a:lnTo>
                      <a:lnTo>
                        <a:pt x="732" y="275"/>
                      </a:lnTo>
                      <a:lnTo>
                        <a:pt x="731" y="313"/>
                      </a:lnTo>
                      <a:lnTo>
                        <a:pt x="729" y="350"/>
                      </a:lnTo>
                      <a:lnTo>
                        <a:pt x="724" y="387"/>
                      </a:lnTo>
                      <a:lnTo>
                        <a:pt x="719" y="421"/>
                      </a:lnTo>
                      <a:lnTo>
                        <a:pt x="711" y="456"/>
                      </a:lnTo>
                      <a:lnTo>
                        <a:pt x="702" y="488"/>
                      </a:lnTo>
                      <a:lnTo>
                        <a:pt x="693" y="519"/>
                      </a:lnTo>
                      <a:lnTo>
                        <a:pt x="684" y="549"/>
                      </a:lnTo>
                      <a:lnTo>
                        <a:pt x="663" y="549"/>
                      </a:lnTo>
                      <a:lnTo>
                        <a:pt x="643" y="549"/>
                      </a:lnTo>
                      <a:lnTo>
                        <a:pt x="622" y="549"/>
                      </a:lnTo>
                      <a:lnTo>
                        <a:pt x="601" y="549"/>
                      </a:lnTo>
                      <a:lnTo>
                        <a:pt x="579" y="549"/>
                      </a:lnTo>
                      <a:lnTo>
                        <a:pt x="558" y="549"/>
                      </a:lnTo>
                      <a:lnTo>
                        <a:pt x="538" y="549"/>
                      </a:lnTo>
                      <a:lnTo>
                        <a:pt x="517" y="549"/>
                      </a:lnTo>
                      <a:lnTo>
                        <a:pt x="496" y="549"/>
                      </a:lnTo>
                      <a:lnTo>
                        <a:pt x="476" y="549"/>
                      </a:lnTo>
                      <a:lnTo>
                        <a:pt x="455" y="549"/>
                      </a:lnTo>
                      <a:lnTo>
                        <a:pt x="434" y="549"/>
                      </a:lnTo>
                      <a:lnTo>
                        <a:pt x="413" y="549"/>
                      </a:lnTo>
                      <a:lnTo>
                        <a:pt x="393" y="549"/>
                      </a:lnTo>
                      <a:lnTo>
                        <a:pt x="371" y="549"/>
                      </a:lnTo>
                      <a:lnTo>
                        <a:pt x="350" y="549"/>
                      </a:lnTo>
                      <a:lnTo>
                        <a:pt x="326" y="549"/>
                      </a:lnTo>
                      <a:lnTo>
                        <a:pt x="303" y="548"/>
                      </a:lnTo>
                      <a:lnTo>
                        <a:pt x="280" y="547"/>
                      </a:lnTo>
                      <a:lnTo>
                        <a:pt x="256" y="546"/>
                      </a:lnTo>
                      <a:lnTo>
                        <a:pt x="233" y="543"/>
                      </a:lnTo>
                      <a:lnTo>
                        <a:pt x="209" y="541"/>
                      </a:lnTo>
                      <a:lnTo>
                        <a:pt x="188" y="537"/>
                      </a:lnTo>
                      <a:lnTo>
                        <a:pt x="165" y="535"/>
                      </a:lnTo>
                      <a:lnTo>
                        <a:pt x="143" y="532"/>
                      </a:lnTo>
                      <a:lnTo>
                        <a:pt x="121" y="527"/>
                      </a:lnTo>
                      <a:lnTo>
                        <a:pt x="100" y="524"/>
                      </a:lnTo>
                      <a:lnTo>
                        <a:pt x="79" y="519"/>
                      </a:lnTo>
                      <a:lnTo>
                        <a:pt x="59" y="514"/>
                      </a:lnTo>
                      <a:lnTo>
                        <a:pt x="39" y="510"/>
                      </a:lnTo>
                      <a:lnTo>
                        <a:pt x="19" y="505"/>
                      </a:lnTo>
                      <a:lnTo>
                        <a:pt x="0" y="501"/>
                      </a:lnTo>
                      <a:lnTo>
                        <a:pt x="0" y="444"/>
                      </a:lnTo>
                      <a:lnTo>
                        <a:pt x="0" y="388"/>
                      </a:lnTo>
                      <a:lnTo>
                        <a:pt x="0" y="331"/>
                      </a:lnTo>
                      <a:lnTo>
                        <a:pt x="0" y="275"/>
                      </a:lnTo>
                      <a:lnTo>
                        <a:pt x="1" y="237"/>
                      </a:lnTo>
                      <a:lnTo>
                        <a:pt x="3" y="199"/>
                      </a:lnTo>
                      <a:lnTo>
                        <a:pt x="8" y="163"/>
                      </a:lnTo>
                      <a:lnTo>
                        <a:pt x="14" y="127"/>
                      </a:lnTo>
                      <a:lnTo>
                        <a:pt x="22" y="93"/>
                      </a:lnTo>
                      <a:lnTo>
                        <a:pt x="30" y="61"/>
                      </a:lnTo>
                      <a:lnTo>
                        <a:pt x="39" y="30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75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6" name="Freeform 1072"/>
                <p:cNvSpPr>
                  <a:spLocks/>
                </p:cNvSpPr>
                <p:nvPr/>
              </p:nvSpPr>
              <p:spPr bwMode="auto">
                <a:xfrm>
                  <a:off x="988" y="2383"/>
                  <a:ext cx="317" cy="23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110" y="0"/>
                    </a:cxn>
                    <a:cxn ang="0">
                      <a:pos x="144" y="0"/>
                    </a:cxn>
                    <a:cxn ang="0">
                      <a:pos x="180" y="0"/>
                    </a:cxn>
                    <a:cxn ang="0">
                      <a:pos x="215" y="0"/>
                    </a:cxn>
                    <a:cxn ang="0">
                      <a:pos x="249" y="0"/>
                    </a:cxn>
                    <a:cxn ang="0">
                      <a:pos x="284" y="0"/>
                    </a:cxn>
                    <a:cxn ang="0">
                      <a:pos x="318" y="0"/>
                    </a:cxn>
                    <a:cxn ang="0">
                      <a:pos x="356" y="0"/>
                    </a:cxn>
                    <a:cxn ang="0">
                      <a:pos x="398" y="2"/>
                    </a:cxn>
                    <a:cxn ang="0">
                      <a:pos x="438" y="7"/>
                    </a:cxn>
                    <a:cxn ang="0">
                      <a:pos x="477" y="12"/>
                    </a:cxn>
                    <a:cxn ang="0">
                      <a:pos x="515" y="20"/>
                    </a:cxn>
                    <a:cxn ang="0">
                      <a:pos x="551" y="30"/>
                    </a:cxn>
                    <a:cxn ang="0">
                      <a:pos x="586" y="39"/>
                    </a:cxn>
                    <a:cxn ang="0">
                      <a:pos x="619" y="50"/>
                    </a:cxn>
                    <a:cxn ang="0">
                      <a:pos x="634" y="101"/>
                    </a:cxn>
                    <a:cxn ang="0">
                      <a:pos x="634" y="191"/>
                    </a:cxn>
                    <a:cxn ang="0">
                      <a:pos x="633" y="270"/>
                    </a:cxn>
                    <a:cxn ang="0">
                      <a:pos x="625" y="336"/>
                    </a:cxn>
                    <a:cxn ang="0">
                      <a:pos x="609" y="396"/>
                    </a:cxn>
                    <a:cxn ang="0">
                      <a:pos x="589" y="450"/>
                    </a:cxn>
                    <a:cxn ang="0">
                      <a:pos x="560" y="474"/>
                    </a:cxn>
                    <a:cxn ang="0">
                      <a:pos x="526" y="474"/>
                    </a:cxn>
                    <a:cxn ang="0">
                      <a:pos x="491" y="474"/>
                    </a:cxn>
                    <a:cxn ang="0">
                      <a:pos x="457" y="474"/>
                    </a:cxn>
                    <a:cxn ang="0">
                      <a:pos x="421" y="474"/>
                    </a:cxn>
                    <a:cxn ang="0">
                      <a:pos x="386" y="474"/>
                    </a:cxn>
                    <a:cxn ang="0">
                      <a:pos x="352" y="474"/>
                    </a:cxn>
                    <a:cxn ang="0">
                      <a:pos x="316" y="474"/>
                    </a:cxn>
                    <a:cxn ang="0">
                      <a:pos x="278" y="474"/>
                    </a:cxn>
                    <a:cxn ang="0">
                      <a:pos x="237" y="472"/>
                    </a:cxn>
                    <a:cxn ang="0">
                      <a:pos x="196" y="467"/>
                    </a:cxn>
                    <a:cxn ang="0">
                      <a:pos x="157" y="461"/>
                    </a:cxn>
                    <a:cxn ang="0">
                      <a:pos x="119" y="453"/>
                    </a:cxn>
                    <a:cxn ang="0">
                      <a:pos x="83" y="444"/>
                    </a:cxn>
                    <a:cxn ang="0">
                      <a:pos x="49" y="435"/>
                    </a:cxn>
                    <a:cxn ang="0">
                      <a:pos x="15" y="423"/>
                    </a:cxn>
                    <a:cxn ang="0">
                      <a:pos x="0" y="372"/>
                    </a:cxn>
                    <a:cxn ang="0">
                      <a:pos x="0" y="282"/>
                    </a:cxn>
                    <a:cxn ang="0">
                      <a:pos x="2" y="202"/>
                    </a:cxn>
                    <a:cxn ang="0">
                      <a:pos x="10" y="137"/>
                    </a:cxn>
                    <a:cxn ang="0">
                      <a:pos x="26" y="77"/>
                    </a:cxn>
                    <a:cxn ang="0">
                      <a:pos x="45" y="23"/>
                    </a:cxn>
                  </a:cxnLst>
                  <a:rect l="0" t="0" r="r" b="b"/>
                  <a:pathLst>
                    <a:path w="634" h="474">
                      <a:moveTo>
                        <a:pt x="57" y="0"/>
                      </a:moveTo>
                      <a:lnTo>
                        <a:pt x="74" y="0"/>
                      </a:lnTo>
                      <a:lnTo>
                        <a:pt x="91" y="0"/>
                      </a:lnTo>
                      <a:lnTo>
                        <a:pt x="110" y="0"/>
                      </a:lnTo>
                      <a:lnTo>
                        <a:pt x="127" y="0"/>
                      </a:lnTo>
                      <a:lnTo>
                        <a:pt x="144" y="0"/>
                      </a:lnTo>
                      <a:lnTo>
                        <a:pt x="162" y="0"/>
                      </a:lnTo>
                      <a:lnTo>
                        <a:pt x="180" y="0"/>
                      </a:lnTo>
                      <a:lnTo>
                        <a:pt x="197" y="0"/>
                      </a:lnTo>
                      <a:lnTo>
                        <a:pt x="215" y="0"/>
                      </a:lnTo>
                      <a:lnTo>
                        <a:pt x="232" y="0"/>
                      </a:lnTo>
                      <a:lnTo>
                        <a:pt x="249" y="0"/>
                      </a:lnTo>
                      <a:lnTo>
                        <a:pt x="266" y="0"/>
                      </a:lnTo>
                      <a:lnTo>
                        <a:pt x="284" y="0"/>
                      </a:lnTo>
                      <a:lnTo>
                        <a:pt x="301" y="0"/>
                      </a:lnTo>
                      <a:lnTo>
                        <a:pt x="318" y="0"/>
                      </a:lnTo>
                      <a:lnTo>
                        <a:pt x="336" y="0"/>
                      </a:lnTo>
                      <a:lnTo>
                        <a:pt x="356" y="0"/>
                      </a:lnTo>
                      <a:lnTo>
                        <a:pt x="377" y="1"/>
                      </a:lnTo>
                      <a:lnTo>
                        <a:pt x="398" y="2"/>
                      </a:lnTo>
                      <a:lnTo>
                        <a:pt x="418" y="4"/>
                      </a:lnTo>
                      <a:lnTo>
                        <a:pt x="438" y="7"/>
                      </a:lnTo>
                      <a:lnTo>
                        <a:pt x="458" y="9"/>
                      </a:lnTo>
                      <a:lnTo>
                        <a:pt x="477" y="12"/>
                      </a:lnTo>
                      <a:lnTo>
                        <a:pt x="497" y="16"/>
                      </a:lnTo>
                      <a:lnTo>
                        <a:pt x="515" y="20"/>
                      </a:lnTo>
                      <a:lnTo>
                        <a:pt x="534" y="25"/>
                      </a:lnTo>
                      <a:lnTo>
                        <a:pt x="551" y="30"/>
                      </a:lnTo>
                      <a:lnTo>
                        <a:pt x="569" y="34"/>
                      </a:lnTo>
                      <a:lnTo>
                        <a:pt x="586" y="39"/>
                      </a:lnTo>
                      <a:lnTo>
                        <a:pt x="603" y="45"/>
                      </a:lnTo>
                      <a:lnTo>
                        <a:pt x="619" y="50"/>
                      </a:lnTo>
                      <a:lnTo>
                        <a:pt x="634" y="56"/>
                      </a:lnTo>
                      <a:lnTo>
                        <a:pt x="634" y="101"/>
                      </a:lnTo>
                      <a:lnTo>
                        <a:pt x="634" y="146"/>
                      </a:lnTo>
                      <a:lnTo>
                        <a:pt x="634" y="191"/>
                      </a:lnTo>
                      <a:lnTo>
                        <a:pt x="634" y="237"/>
                      </a:lnTo>
                      <a:lnTo>
                        <a:pt x="633" y="270"/>
                      </a:lnTo>
                      <a:lnTo>
                        <a:pt x="629" y="304"/>
                      </a:lnTo>
                      <a:lnTo>
                        <a:pt x="625" y="336"/>
                      </a:lnTo>
                      <a:lnTo>
                        <a:pt x="618" y="367"/>
                      </a:lnTo>
                      <a:lnTo>
                        <a:pt x="609" y="396"/>
                      </a:lnTo>
                      <a:lnTo>
                        <a:pt x="599" y="425"/>
                      </a:lnTo>
                      <a:lnTo>
                        <a:pt x="589" y="450"/>
                      </a:lnTo>
                      <a:lnTo>
                        <a:pt x="577" y="474"/>
                      </a:lnTo>
                      <a:lnTo>
                        <a:pt x="560" y="474"/>
                      </a:lnTo>
                      <a:lnTo>
                        <a:pt x="543" y="474"/>
                      </a:lnTo>
                      <a:lnTo>
                        <a:pt x="526" y="474"/>
                      </a:lnTo>
                      <a:lnTo>
                        <a:pt x="508" y="474"/>
                      </a:lnTo>
                      <a:lnTo>
                        <a:pt x="491" y="474"/>
                      </a:lnTo>
                      <a:lnTo>
                        <a:pt x="474" y="474"/>
                      </a:lnTo>
                      <a:lnTo>
                        <a:pt x="457" y="474"/>
                      </a:lnTo>
                      <a:lnTo>
                        <a:pt x="438" y="474"/>
                      </a:lnTo>
                      <a:lnTo>
                        <a:pt x="421" y="474"/>
                      </a:lnTo>
                      <a:lnTo>
                        <a:pt x="404" y="474"/>
                      </a:lnTo>
                      <a:lnTo>
                        <a:pt x="386" y="474"/>
                      </a:lnTo>
                      <a:lnTo>
                        <a:pt x="369" y="474"/>
                      </a:lnTo>
                      <a:lnTo>
                        <a:pt x="352" y="474"/>
                      </a:lnTo>
                      <a:lnTo>
                        <a:pt x="333" y="474"/>
                      </a:lnTo>
                      <a:lnTo>
                        <a:pt x="316" y="474"/>
                      </a:lnTo>
                      <a:lnTo>
                        <a:pt x="299" y="474"/>
                      </a:lnTo>
                      <a:lnTo>
                        <a:pt x="278" y="474"/>
                      </a:lnTo>
                      <a:lnTo>
                        <a:pt x="257" y="473"/>
                      </a:lnTo>
                      <a:lnTo>
                        <a:pt x="237" y="472"/>
                      </a:lnTo>
                      <a:lnTo>
                        <a:pt x="216" y="470"/>
                      </a:lnTo>
                      <a:lnTo>
                        <a:pt x="196" y="467"/>
                      </a:lnTo>
                      <a:lnTo>
                        <a:pt x="177" y="465"/>
                      </a:lnTo>
                      <a:lnTo>
                        <a:pt x="157" y="461"/>
                      </a:lnTo>
                      <a:lnTo>
                        <a:pt x="137" y="458"/>
                      </a:lnTo>
                      <a:lnTo>
                        <a:pt x="119" y="453"/>
                      </a:lnTo>
                      <a:lnTo>
                        <a:pt x="101" y="449"/>
                      </a:lnTo>
                      <a:lnTo>
                        <a:pt x="83" y="444"/>
                      </a:lnTo>
                      <a:lnTo>
                        <a:pt x="65" y="440"/>
                      </a:lnTo>
                      <a:lnTo>
                        <a:pt x="49" y="435"/>
                      </a:lnTo>
                      <a:lnTo>
                        <a:pt x="31" y="429"/>
                      </a:lnTo>
                      <a:lnTo>
                        <a:pt x="15" y="423"/>
                      </a:lnTo>
                      <a:lnTo>
                        <a:pt x="0" y="418"/>
                      </a:lnTo>
                      <a:lnTo>
                        <a:pt x="0" y="372"/>
                      </a:lnTo>
                      <a:lnTo>
                        <a:pt x="0" y="327"/>
                      </a:lnTo>
                      <a:lnTo>
                        <a:pt x="0" y="282"/>
                      </a:lnTo>
                      <a:lnTo>
                        <a:pt x="0" y="237"/>
                      </a:lnTo>
                      <a:lnTo>
                        <a:pt x="2" y="202"/>
                      </a:lnTo>
                      <a:lnTo>
                        <a:pt x="5" y="169"/>
                      </a:lnTo>
                      <a:lnTo>
                        <a:pt x="10" y="137"/>
                      </a:lnTo>
                      <a:lnTo>
                        <a:pt x="16" y="106"/>
                      </a:lnTo>
                      <a:lnTo>
                        <a:pt x="26" y="77"/>
                      </a:lnTo>
                      <a:lnTo>
                        <a:pt x="35" y="49"/>
                      </a:lnTo>
                      <a:lnTo>
                        <a:pt x="45" y="23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057C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7" name="Freeform 1073"/>
                <p:cNvSpPr>
                  <a:spLocks/>
                </p:cNvSpPr>
                <p:nvPr/>
              </p:nvSpPr>
              <p:spPr bwMode="auto">
                <a:xfrm>
                  <a:off x="1013" y="2401"/>
                  <a:ext cx="267" cy="200"/>
                </a:xfrm>
                <a:custGeom>
                  <a:avLst/>
                  <a:gdLst/>
                  <a:ahLst/>
                  <a:cxnLst>
                    <a:cxn ang="0">
                      <a:pos x="78" y="0"/>
                    </a:cxn>
                    <a:cxn ang="0">
                      <a:pos x="107" y="0"/>
                    </a:cxn>
                    <a:cxn ang="0">
                      <a:pos x="135" y="0"/>
                    </a:cxn>
                    <a:cxn ang="0">
                      <a:pos x="162" y="0"/>
                    </a:cxn>
                    <a:cxn ang="0">
                      <a:pos x="191" y="0"/>
                    </a:cxn>
                    <a:cxn ang="0">
                      <a:pos x="219" y="0"/>
                    </a:cxn>
                    <a:cxn ang="0">
                      <a:pos x="246" y="0"/>
                    </a:cxn>
                    <a:cxn ang="0">
                      <a:pos x="275" y="0"/>
                    </a:cxn>
                    <a:cxn ang="0">
                      <a:pos x="306" y="0"/>
                    </a:cxn>
                    <a:cxn ang="0">
                      <a:pos x="342" y="3"/>
                    </a:cxn>
                    <a:cxn ang="0">
                      <a:pos x="377" y="8"/>
                    </a:cxn>
                    <a:cxn ang="0">
                      <a:pos x="409" y="14"/>
                    </a:cxn>
                    <a:cxn ang="0">
                      <a:pos x="441" y="23"/>
                    </a:cxn>
                    <a:cxn ang="0">
                      <a:pos x="470" y="33"/>
                    </a:cxn>
                    <a:cxn ang="0">
                      <a:pos x="498" y="44"/>
                    </a:cxn>
                    <a:cxn ang="0">
                      <a:pos x="523" y="57"/>
                    </a:cxn>
                    <a:cxn ang="0">
                      <a:pos x="534" y="97"/>
                    </a:cxn>
                    <a:cxn ang="0">
                      <a:pos x="534" y="165"/>
                    </a:cxn>
                    <a:cxn ang="0">
                      <a:pos x="533" y="230"/>
                    </a:cxn>
                    <a:cxn ang="0">
                      <a:pos x="523" y="286"/>
                    </a:cxn>
                    <a:cxn ang="0">
                      <a:pos x="506" y="338"/>
                    </a:cxn>
                    <a:cxn ang="0">
                      <a:pos x="483" y="381"/>
                    </a:cxn>
                    <a:cxn ang="0">
                      <a:pos x="456" y="399"/>
                    </a:cxn>
                    <a:cxn ang="0">
                      <a:pos x="427" y="399"/>
                    </a:cxn>
                    <a:cxn ang="0">
                      <a:pos x="400" y="399"/>
                    </a:cxn>
                    <a:cxn ang="0">
                      <a:pos x="372" y="399"/>
                    </a:cxn>
                    <a:cxn ang="0">
                      <a:pos x="343" y="399"/>
                    </a:cxn>
                    <a:cxn ang="0">
                      <a:pos x="316" y="399"/>
                    </a:cxn>
                    <a:cxn ang="0">
                      <a:pos x="288" y="399"/>
                    </a:cxn>
                    <a:cxn ang="0">
                      <a:pos x="259" y="399"/>
                    </a:cxn>
                    <a:cxn ang="0">
                      <a:pos x="228" y="399"/>
                    </a:cxn>
                    <a:cxn ang="0">
                      <a:pos x="192" y="396"/>
                    </a:cxn>
                    <a:cxn ang="0">
                      <a:pos x="158" y="391"/>
                    </a:cxn>
                    <a:cxn ang="0">
                      <a:pos x="125" y="384"/>
                    </a:cxn>
                    <a:cxn ang="0">
                      <a:pos x="94" y="376"/>
                    </a:cxn>
                    <a:cxn ang="0">
                      <a:pos x="64" y="366"/>
                    </a:cxn>
                    <a:cxn ang="0">
                      <a:pos x="37" y="354"/>
                    </a:cxn>
                    <a:cxn ang="0">
                      <a:pos x="11" y="342"/>
                    </a:cxn>
                    <a:cxn ang="0">
                      <a:pos x="0" y="301"/>
                    </a:cxn>
                    <a:cxn ang="0">
                      <a:pos x="0" y="233"/>
                    </a:cxn>
                    <a:cxn ang="0">
                      <a:pos x="1" y="170"/>
                    </a:cxn>
                    <a:cxn ang="0">
                      <a:pos x="11" y="112"/>
                    </a:cxn>
                    <a:cxn ang="0">
                      <a:pos x="29" y="62"/>
                    </a:cxn>
                    <a:cxn ang="0">
                      <a:pos x="52" y="18"/>
                    </a:cxn>
                  </a:cxnLst>
                  <a:rect l="0" t="0" r="r" b="b"/>
                  <a:pathLst>
                    <a:path w="534" h="399">
                      <a:moveTo>
                        <a:pt x="64" y="0"/>
                      </a:moveTo>
                      <a:lnTo>
                        <a:pt x="78" y="0"/>
                      </a:lnTo>
                      <a:lnTo>
                        <a:pt x="92" y="0"/>
                      </a:lnTo>
                      <a:lnTo>
                        <a:pt x="107" y="0"/>
                      </a:lnTo>
                      <a:lnTo>
                        <a:pt x="121" y="0"/>
                      </a:lnTo>
                      <a:lnTo>
                        <a:pt x="135" y="0"/>
                      </a:lnTo>
                      <a:lnTo>
                        <a:pt x="148" y="0"/>
                      </a:lnTo>
                      <a:lnTo>
                        <a:pt x="162" y="0"/>
                      </a:lnTo>
                      <a:lnTo>
                        <a:pt x="177" y="0"/>
                      </a:lnTo>
                      <a:lnTo>
                        <a:pt x="191" y="0"/>
                      </a:lnTo>
                      <a:lnTo>
                        <a:pt x="205" y="0"/>
                      </a:lnTo>
                      <a:lnTo>
                        <a:pt x="219" y="0"/>
                      </a:lnTo>
                      <a:lnTo>
                        <a:pt x="233" y="0"/>
                      </a:lnTo>
                      <a:lnTo>
                        <a:pt x="246" y="0"/>
                      </a:lnTo>
                      <a:lnTo>
                        <a:pt x="261" y="0"/>
                      </a:lnTo>
                      <a:lnTo>
                        <a:pt x="275" y="0"/>
                      </a:lnTo>
                      <a:lnTo>
                        <a:pt x="289" y="0"/>
                      </a:lnTo>
                      <a:lnTo>
                        <a:pt x="306" y="0"/>
                      </a:lnTo>
                      <a:lnTo>
                        <a:pt x="325" y="1"/>
                      </a:lnTo>
                      <a:lnTo>
                        <a:pt x="342" y="3"/>
                      </a:lnTo>
                      <a:lnTo>
                        <a:pt x="359" y="4"/>
                      </a:lnTo>
                      <a:lnTo>
                        <a:pt x="377" y="8"/>
                      </a:lnTo>
                      <a:lnTo>
                        <a:pt x="393" y="11"/>
                      </a:lnTo>
                      <a:lnTo>
                        <a:pt x="409" y="14"/>
                      </a:lnTo>
                      <a:lnTo>
                        <a:pt x="425" y="18"/>
                      </a:lnTo>
                      <a:lnTo>
                        <a:pt x="441" y="23"/>
                      </a:lnTo>
                      <a:lnTo>
                        <a:pt x="456" y="28"/>
                      </a:lnTo>
                      <a:lnTo>
                        <a:pt x="470" y="33"/>
                      </a:lnTo>
                      <a:lnTo>
                        <a:pt x="484" y="39"/>
                      </a:lnTo>
                      <a:lnTo>
                        <a:pt x="498" y="44"/>
                      </a:lnTo>
                      <a:lnTo>
                        <a:pt x="510" y="51"/>
                      </a:lnTo>
                      <a:lnTo>
                        <a:pt x="523" y="57"/>
                      </a:lnTo>
                      <a:lnTo>
                        <a:pt x="534" y="64"/>
                      </a:lnTo>
                      <a:lnTo>
                        <a:pt x="534" y="97"/>
                      </a:lnTo>
                      <a:lnTo>
                        <a:pt x="534" y="132"/>
                      </a:lnTo>
                      <a:lnTo>
                        <a:pt x="534" y="165"/>
                      </a:lnTo>
                      <a:lnTo>
                        <a:pt x="534" y="200"/>
                      </a:lnTo>
                      <a:lnTo>
                        <a:pt x="533" y="230"/>
                      </a:lnTo>
                      <a:lnTo>
                        <a:pt x="530" y="259"/>
                      </a:lnTo>
                      <a:lnTo>
                        <a:pt x="523" y="286"/>
                      </a:lnTo>
                      <a:lnTo>
                        <a:pt x="516" y="313"/>
                      </a:lnTo>
                      <a:lnTo>
                        <a:pt x="506" y="338"/>
                      </a:lnTo>
                      <a:lnTo>
                        <a:pt x="495" y="360"/>
                      </a:lnTo>
                      <a:lnTo>
                        <a:pt x="483" y="381"/>
                      </a:lnTo>
                      <a:lnTo>
                        <a:pt x="470" y="399"/>
                      </a:lnTo>
                      <a:lnTo>
                        <a:pt x="456" y="399"/>
                      </a:lnTo>
                      <a:lnTo>
                        <a:pt x="442" y="399"/>
                      </a:lnTo>
                      <a:lnTo>
                        <a:pt x="427" y="399"/>
                      </a:lnTo>
                      <a:lnTo>
                        <a:pt x="413" y="399"/>
                      </a:lnTo>
                      <a:lnTo>
                        <a:pt x="400" y="399"/>
                      </a:lnTo>
                      <a:lnTo>
                        <a:pt x="386" y="399"/>
                      </a:lnTo>
                      <a:lnTo>
                        <a:pt x="372" y="399"/>
                      </a:lnTo>
                      <a:lnTo>
                        <a:pt x="358" y="399"/>
                      </a:lnTo>
                      <a:lnTo>
                        <a:pt x="343" y="399"/>
                      </a:lnTo>
                      <a:lnTo>
                        <a:pt x="329" y="399"/>
                      </a:lnTo>
                      <a:lnTo>
                        <a:pt x="316" y="399"/>
                      </a:lnTo>
                      <a:lnTo>
                        <a:pt x="302" y="399"/>
                      </a:lnTo>
                      <a:lnTo>
                        <a:pt x="288" y="399"/>
                      </a:lnTo>
                      <a:lnTo>
                        <a:pt x="273" y="399"/>
                      </a:lnTo>
                      <a:lnTo>
                        <a:pt x="259" y="399"/>
                      </a:lnTo>
                      <a:lnTo>
                        <a:pt x="245" y="399"/>
                      </a:lnTo>
                      <a:lnTo>
                        <a:pt x="228" y="399"/>
                      </a:lnTo>
                      <a:lnTo>
                        <a:pt x="210" y="398"/>
                      </a:lnTo>
                      <a:lnTo>
                        <a:pt x="192" y="396"/>
                      </a:lnTo>
                      <a:lnTo>
                        <a:pt x="175" y="395"/>
                      </a:lnTo>
                      <a:lnTo>
                        <a:pt x="158" y="391"/>
                      </a:lnTo>
                      <a:lnTo>
                        <a:pt x="142" y="388"/>
                      </a:lnTo>
                      <a:lnTo>
                        <a:pt x="125" y="384"/>
                      </a:lnTo>
                      <a:lnTo>
                        <a:pt x="109" y="381"/>
                      </a:lnTo>
                      <a:lnTo>
                        <a:pt x="94" y="376"/>
                      </a:lnTo>
                      <a:lnTo>
                        <a:pt x="79" y="370"/>
                      </a:lnTo>
                      <a:lnTo>
                        <a:pt x="64" y="366"/>
                      </a:lnTo>
                      <a:lnTo>
                        <a:pt x="51" y="360"/>
                      </a:lnTo>
                      <a:lnTo>
                        <a:pt x="37" y="354"/>
                      </a:lnTo>
                      <a:lnTo>
                        <a:pt x="24" y="347"/>
                      </a:lnTo>
                      <a:lnTo>
                        <a:pt x="11" y="342"/>
                      </a:lnTo>
                      <a:lnTo>
                        <a:pt x="0" y="335"/>
                      </a:lnTo>
                      <a:lnTo>
                        <a:pt x="0" y="301"/>
                      </a:lnTo>
                      <a:lnTo>
                        <a:pt x="0" y="267"/>
                      </a:lnTo>
                      <a:lnTo>
                        <a:pt x="0" y="233"/>
                      </a:lnTo>
                      <a:lnTo>
                        <a:pt x="0" y="200"/>
                      </a:lnTo>
                      <a:lnTo>
                        <a:pt x="1" y="170"/>
                      </a:lnTo>
                      <a:lnTo>
                        <a:pt x="5" y="141"/>
                      </a:lnTo>
                      <a:lnTo>
                        <a:pt x="11" y="112"/>
                      </a:lnTo>
                      <a:lnTo>
                        <a:pt x="18" y="86"/>
                      </a:lnTo>
                      <a:lnTo>
                        <a:pt x="29" y="62"/>
                      </a:lnTo>
                      <a:lnTo>
                        <a:pt x="39" y="39"/>
                      </a:lnTo>
                      <a:lnTo>
                        <a:pt x="52" y="18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0A82D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8" name="Freeform 1074"/>
                <p:cNvSpPr>
                  <a:spLocks/>
                </p:cNvSpPr>
                <p:nvPr/>
              </p:nvSpPr>
              <p:spPr bwMode="auto">
                <a:xfrm>
                  <a:off x="1038" y="2420"/>
                  <a:ext cx="217" cy="163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136" y="0"/>
                    </a:cxn>
                    <a:cxn ang="0">
                      <a:pos x="179" y="0"/>
                    </a:cxn>
                    <a:cxn ang="0">
                      <a:pos x="222" y="0"/>
                    </a:cxn>
                    <a:cxn ang="0">
                      <a:pos x="257" y="0"/>
                    </a:cxn>
                    <a:cxn ang="0">
                      <a:pos x="286" y="4"/>
                    </a:cxn>
                    <a:cxn ang="0">
                      <a:pos x="315" y="10"/>
                    </a:cxn>
                    <a:cxn ang="0">
                      <a:pos x="341" y="16"/>
                    </a:cxn>
                    <a:cxn ang="0">
                      <a:pos x="367" y="27"/>
                    </a:cxn>
                    <a:cxn ang="0">
                      <a:pos x="390" y="38"/>
                    </a:cxn>
                    <a:cxn ang="0">
                      <a:pos x="409" y="51"/>
                    </a:cxn>
                    <a:cxn ang="0">
                      <a:pos x="428" y="66"/>
                    </a:cxn>
                    <a:cxn ang="0">
                      <a:pos x="436" y="96"/>
                    </a:cxn>
                    <a:cxn ang="0">
                      <a:pos x="436" y="141"/>
                    </a:cxn>
                    <a:cxn ang="0">
                      <a:pos x="435" y="189"/>
                    </a:cxn>
                    <a:cxn ang="0">
                      <a:pos x="423" y="238"/>
                    </a:cxn>
                    <a:cxn ang="0">
                      <a:pos x="404" y="280"/>
                    </a:cxn>
                    <a:cxn ang="0">
                      <a:pos x="378" y="314"/>
                    </a:cxn>
                    <a:cxn ang="0">
                      <a:pos x="343" y="326"/>
                    </a:cxn>
                    <a:cxn ang="0">
                      <a:pos x="300" y="326"/>
                    </a:cxn>
                    <a:cxn ang="0">
                      <a:pos x="257" y="326"/>
                    </a:cxn>
                    <a:cxn ang="0">
                      <a:pos x="215" y="326"/>
                    </a:cxn>
                    <a:cxn ang="0">
                      <a:pos x="179" y="326"/>
                    </a:cxn>
                    <a:cxn ang="0">
                      <a:pos x="150" y="323"/>
                    </a:cxn>
                    <a:cxn ang="0">
                      <a:pos x="121" y="317"/>
                    </a:cxn>
                    <a:cxn ang="0">
                      <a:pos x="95" y="310"/>
                    </a:cxn>
                    <a:cxn ang="0">
                      <a:pos x="70" y="300"/>
                    </a:cxn>
                    <a:cxn ang="0">
                      <a:pos x="47" y="288"/>
                    </a:cxn>
                    <a:cxn ang="0">
                      <a:pos x="27" y="276"/>
                    </a:cxn>
                    <a:cxn ang="0">
                      <a:pos x="8" y="261"/>
                    </a:cxn>
                    <a:cxn ang="0">
                      <a:pos x="0" y="231"/>
                    </a:cxn>
                    <a:cxn ang="0">
                      <a:pos x="0" y="186"/>
                    </a:cxn>
                    <a:cxn ang="0">
                      <a:pos x="2" y="137"/>
                    </a:cxn>
                    <a:cxn ang="0">
                      <a:pos x="13" y="89"/>
                    </a:cxn>
                    <a:cxn ang="0">
                      <a:pos x="33" y="46"/>
                    </a:cxn>
                    <a:cxn ang="0">
                      <a:pos x="59" y="13"/>
                    </a:cxn>
                  </a:cxnLst>
                  <a:rect l="0" t="0" r="r" b="b"/>
                  <a:pathLst>
                    <a:path w="436" h="326">
                      <a:moveTo>
                        <a:pt x="73" y="0"/>
                      </a:moveTo>
                      <a:lnTo>
                        <a:pt x="94" y="0"/>
                      </a:lnTo>
                      <a:lnTo>
                        <a:pt x="116" y="0"/>
                      </a:lnTo>
                      <a:lnTo>
                        <a:pt x="136" y="0"/>
                      </a:lnTo>
                      <a:lnTo>
                        <a:pt x="158" y="0"/>
                      </a:lnTo>
                      <a:lnTo>
                        <a:pt x="179" y="0"/>
                      </a:lnTo>
                      <a:lnTo>
                        <a:pt x="200" y="0"/>
                      </a:lnTo>
                      <a:lnTo>
                        <a:pt x="222" y="0"/>
                      </a:lnTo>
                      <a:lnTo>
                        <a:pt x="242" y="0"/>
                      </a:lnTo>
                      <a:lnTo>
                        <a:pt x="257" y="0"/>
                      </a:lnTo>
                      <a:lnTo>
                        <a:pt x="272" y="2"/>
                      </a:lnTo>
                      <a:lnTo>
                        <a:pt x="286" y="4"/>
                      </a:lnTo>
                      <a:lnTo>
                        <a:pt x="301" y="6"/>
                      </a:lnTo>
                      <a:lnTo>
                        <a:pt x="315" y="10"/>
                      </a:lnTo>
                      <a:lnTo>
                        <a:pt x="329" y="13"/>
                      </a:lnTo>
                      <a:lnTo>
                        <a:pt x="341" y="16"/>
                      </a:lnTo>
                      <a:lnTo>
                        <a:pt x="354" y="21"/>
                      </a:lnTo>
                      <a:lnTo>
                        <a:pt x="367" y="27"/>
                      </a:lnTo>
                      <a:lnTo>
                        <a:pt x="378" y="33"/>
                      </a:lnTo>
                      <a:lnTo>
                        <a:pt x="390" y="38"/>
                      </a:lnTo>
                      <a:lnTo>
                        <a:pt x="400" y="44"/>
                      </a:lnTo>
                      <a:lnTo>
                        <a:pt x="409" y="51"/>
                      </a:lnTo>
                      <a:lnTo>
                        <a:pt x="420" y="58"/>
                      </a:lnTo>
                      <a:lnTo>
                        <a:pt x="428" y="66"/>
                      </a:lnTo>
                      <a:lnTo>
                        <a:pt x="436" y="73"/>
                      </a:lnTo>
                      <a:lnTo>
                        <a:pt x="436" y="96"/>
                      </a:lnTo>
                      <a:lnTo>
                        <a:pt x="436" y="118"/>
                      </a:lnTo>
                      <a:lnTo>
                        <a:pt x="436" y="141"/>
                      </a:lnTo>
                      <a:lnTo>
                        <a:pt x="436" y="164"/>
                      </a:lnTo>
                      <a:lnTo>
                        <a:pt x="435" y="189"/>
                      </a:lnTo>
                      <a:lnTo>
                        <a:pt x="430" y="215"/>
                      </a:lnTo>
                      <a:lnTo>
                        <a:pt x="423" y="238"/>
                      </a:lnTo>
                      <a:lnTo>
                        <a:pt x="415" y="259"/>
                      </a:lnTo>
                      <a:lnTo>
                        <a:pt x="404" y="280"/>
                      </a:lnTo>
                      <a:lnTo>
                        <a:pt x="392" y="297"/>
                      </a:lnTo>
                      <a:lnTo>
                        <a:pt x="378" y="314"/>
                      </a:lnTo>
                      <a:lnTo>
                        <a:pt x="363" y="326"/>
                      </a:lnTo>
                      <a:lnTo>
                        <a:pt x="343" y="326"/>
                      </a:lnTo>
                      <a:lnTo>
                        <a:pt x="321" y="326"/>
                      </a:lnTo>
                      <a:lnTo>
                        <a:pt x="300" y="326"/>
                      </a:lnTo>
                      <a:lnTo>
                        <a:pt x="279" y="326"/>
                      </a:lnTo>
                      <a:lnTo>
                        <a:pt x="257" y="326"/>
                      </a:lnTo>
                      <a:lnTo>
                        <a:pt x="237" y="326"/>
                      </a:lnTo>
                      <a:lnTo>
                        <a:pt x="215" y="326"/>
                      </a:lnTo>
                      <a:lnTo>
                        <a:pt x="194" y="326"/>
                      </a:lnTo>
                      <a:lnTo>
                        <a:pt x="179" y="326"/>
                      </a:lnTo>
                      <a:lnTo>
                        <a:pt x="164" y="325"/>
                      </a:lnTo>
                      <a:lnTo>
                        <a:pt x="150" y="323"/>
                      </a:lnTo>
                      <a:lnTo>
                        <a:pt x="135" y="320"/>
                      </a:lnTo>
                      <a:lnTo>
                        <a:pt x="121" y="317"/>
                      </a:lnTo>
                      <a:lnTo>
                        <a:pt x="108" y="314"/>
                      </a:lnTo>
                      <a:lnTo>
                        <a:pt x="95" y="310"/>
                      </a:lnTo>
                      <a:lnTo>
                        <a:pt x="82" y="306"/>
                      </a:lnTo>
                      <a:lnTo>
                        <a:pt x="70" y="300"/>
                      </a:lnTo>
                      <a:lnTo>
                        <a:pt x="58" y="294"/>
                      </a:lnTo>
                      <a:lnTo>
                        <a:pt x="47" y="288"/>
                      </a:lnTo>
                      <a:lnTo>
                        <a:pt x="36" y="282"/>
                      </a:lnTo>
                      <a:lnTo>
                        <a:pt x="27" y="276"/>
                      </a:lnTo>
                      <a:lnTo>
                        <a:pt x="17" y="269"/>
                      </a:lnTo>
                      <a:lnTo>
                        <a:pt x="8" y="261"/>
                      </a:lnTo>
                      <a:lnTo>
                        <a:pt x="0" y="254"/>
                      </a:lnTo>
                      <a:lnTo>
                        <a:pt x="0" y="231"/>
                      </a:lnTo>
                      <a:lnTo>
                        <a:pt x="0" y="209"/>
                      </a:lnTo>
                      <a:lnTo>
                        <a:pt x="0" y="186"/>
                      </a:lnTo>
                      <a:lnTo>
                        <a:pt x="0" y="164"/>
                      </a:lnTo>
                      <a:lnTo>
                        <a:pt x="2" y="137"/>
                      </a:lnTo>
                      <a:lnTo>
                        <a:pt x="6" y="113"/>
                      </a:lnTo>
                      <a:lnTo>
                        <a:pt x="13" y="89"/>
                      </a:lnTo>
                      <a:lnTo>
                        <a:pt x="22" y="67"/>
                      </a:lnTo>
                      <a:lnTo>
                        <a:pt x="33" y="46"/>
                      </a:lnTo>
                      <a:lnTo>
                        <a:pt x="45" y="29"/>
                      </a:lnTo>
                      <a:lnTo>
                        <a:pt x="59" y="13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F89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9" name="Freeform 1075"/>
                <p:cNvSpPr>
                  <a:spLocks/>
                </p:cNvSpPr>
                <p:nvPr/>
              </p:nvSpPr>
              <p:spPr bwMode="auto">
                <a:xfrm>
                  <a:off x="1062" y="2438"/>
                  <a:ext cx="169" cy="126"/>
                </a:xfrm>
                <a:custGeom>
                  <a:avLst/>
                  <a:gdLst/>
                  <a:ahLst/>
                  <a:cxnLst>
                    <a:cxn ang="0">
                      <a:pos x="81" y="0"/>
                    </a:cxn>
                    <a:cxn ang="0">
                      <a:pos x="94" y="0"/>
                    </a:cxn>
                    <a:cxn ang="0">
                      <a:pos x="109" y="0"/>
                    </a:cxn>
                    <a:cxn ang="0">
                      <a:pos x="123" y="0"/>
                    </a:cxn>
                    <a:cxn ang="0">
                      <a:pos x="138" y="0"/>
                    </a:cxn>
                    <a:cxn ang="0">
                      <a:pos x="152" y="0"/>
                    </a:cxn>
                    <a:cxn ang="0">
                      <a:pos x="166" y="0"/>
                    </a:cxn>
                    <a:cxn ang="0">
                      <a:pos x="181" y="0"/>
                    </a:cxn>
                    <a:cxn ang="0">
                      <a:pos x="195" y="0"/>
                    </a:cxn>
                    <a:cxn ang="0">
                      <a:pos x="219" y="1"/>
                    </a:cxn>
                    <a:cxn ang="0">
                      <a:pos x="241" y="7"/>
                    </a:cxn>
                    <a:cxn ang="0">
                      <a:pos x="263" y="14"/>
                    </a:cxn>
                    <a:cxn ang="0">
                      <a:pos x="282" y="24"/>
                    </a:cxn>
                    <a:cxn ang="0">
                      <a:pos x="299" y="36"/>
                    </a:cxn>
                    <a:cxn ang="0">
                      <a:pos x="314" y="50"/>
                    </a:cxn>
                    <a:cxn ang="0">
                      <a:pos x="327" y="65"/>
                    </a:cxn>
                    <a:cxn ang="0">
                      <a:pos x="336" y="81"/>
                    </a:cxn>
                    <a:cxn ang="0">
                      <a:pos x="336" y="92"/>
                    </a:cxn>
                    <a:cxn ang="0">
                      <a:pos x="336" y="104"/>
                    </a:cxn>
                    <a:cxn ang="0">
                      <a:pos x="336" y="115"/>
                    </a:cxn>
                    <a:cxn ang="0">
                      <a:pos x="336" y="127"/>
                    </a:cxn>
                    <a:cxn ang="0">
                      <a:pos x="335" y="149"/>
                    </a:cxn>
                    <a:cxn ang="0">
                      <a:pos x="329" y="169"/>
                    </a:cxn>
                    <a:cxn ang="0">
                      <a:pos x="322" y="188"/>
                    </a:cxn>
                    <a:cxn ang="0">
                      <a:pos x="312" y="206"/>
                    </a:cxn>
                    <a:cxn ang="0">
                      <a:pos x="301" y="221"/>
                    </a:cxn>
                    <a:cxn ang="0">
                      <a:pos x="287" y="235"/>
                    </a:cxn>
                    <a:cxn ang="0">
                      <a:pos x="272" y="245"/>
                    </a:cxn>
                    <a:cxn ang="0">
                      <a:pos x="256" y="252"/>
                    </a:cxn>
                    <a:cxn ang="0">
                      <a:pos x="242" y="252"/>
                    </a:cxn>
                    <a:cxn ang="0">
                      <a:pos x="227" y="252"/>
                    </a:cxn>
                    <a:cxn ang="0">
                      <a:pos x="213" y="252"/>
                    </a:cxn>
                    <a:cxn ang="0">
                      <a:pos x="199" y="252"/>
                    </a:cxn>
                    <a:cxn ang="0">
                      <a:pos x="184" y="252"/>
                    </a:cxn>
                    <a:cxn ang="0">
                      <a:pos x="170" y="252"/>
                    </a:cxn>
                    <a:cxn ang="0">
                      <a:pos x="155" y="252"/>
                    </a:cxn>
                    <a:cxn ang="0">
                      <a:pos x="142" y="252"/>
                    </a:cxn>
                    <a:cxn ang="0">
                      <a:pos x="117" y="251"/>
                    </a:cxn>
                    <a:cxn ang="0">
                      <a:pos x="96" y="245"/>
                    </a:cxn>
                    <a:cxn ang="0">
                      <a:pos x="74" y="239"/>
                    </a:cxn>
                    <a:cxn ang="0">
                      <a:pos x="54" y="228"/>
                    </a:cxn>
                    <a:cxn ang="0">
                      <a:pos x="37" y="217"/>
                    </a:cxn>
                    <a:cxn ang="0">
                      <a:pos x="22" y="203"/>
                    </a:cxn>
                    <a:cxn ang="0">
                      <a:pos x="9" y="188"/>
                    </a:cxn>
                    <a:cxn ang="0">
                      <a:pos x="0" y="172"/>
                    </a:cxn>
                    <a:cxn ang="0">
                      <a:pos x="0" y="160"/>
                    </a:cxn>
                    <a:cxn ang="0">
                      <a:pos x="0" y="149"/>
                    </a:cxn>
                    <a:cxn ang="0">
                      <a:pos x="0" y="138"/>
                    </a:cxn>
                    <a:cxn ang="0">
                      <a:pos x="0" y="127"/>
                    </a:cxn>
                    <a:cxn ang="0">
                      <a:pos x="1" y="105"/>
                    </a:cxn>
                    <a:cxn ang="0">
                      <a:pos x="7" y="84"/>
                    </a:cxn>
                    <a:cxn ang="0">
                      <a:pos x="14" y="65"/>
                    </a:cxn>
                    <a:cxn ang="0">
                      <a:pos x="24" y="46"/>
                    </a:cxn>
                    <a:cxn ang="0">
                      <a:pos x="36" y="31"/>
                    </a:cxn>
                    <a:cxn ang="0">
                      <a:pos x="49" y="17"/>
                    </a:cxn>
                    <a:cxn ang="0">
                      <a:pos x="64" y="7"/>
                    </a:cxn>
                    <a:cxn ang="0">
                      <a:pos x="81" y="0"/>
                    </a:cxn>
                  </a:cxnLst>
                  <a:rect l="0" t="0" r="r" b="b"/>
                  <a:pathLst>
                    <a:path w="336" h="252">
                      <a:moveTo>
                        <a:pt x="81" y="0"/>
                      </a:moveTo>
                      <a:lnTo>
                        <a:pt x="94" y="0"/>
                      </a:lnTo>
                      <a:lnTo>
                        <a:pt x="109" y="0"/>
                      </a:lnTo>
                      <a:lnTo>
                        <a:pt x="123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6" y="0"/>
                      </a:lnTo>
                      <a:lnTo>
                        <a:pt x="181" y="0"/>
                      </a:lnTo>
                      <a:lnTo>
                        <a:pt x="195" y="0"/>
                      </a:lnTo>
                      <a:lnTo>
                        <a:pt x="219" y="1"/>
                      </a:lnTo>
                      <a:lnTo>
                        <a:pt x="241" y="7"/>
                      </a:lnTo>
                      <a:lnTo>
                        <a:pt x="263" y="14"/>
                      </a:lnTo>
                      <a:lnTo>
                        <a:pt x="282" y="24"/>
                      </a:lnTo>
                      <a:lnTo>
                        <a:pt x="299" y="36"/>
                      </a:lnTo>
                      <a:lnTo>
                        <a:pt x="314" y="50"/>
                      </a:lnTo>
                      <a:lnTo>
                        <a:pt x="327" y="65"/>
                      </a:lnTo>
                      <a:lnTo>
                        <a:pt x="336" y="81"/>
                      </a:lnTo>
                      <a:lnTo>
                        <a:pt x="336" y="92"/>
                      </a:lnTo>
                      <a:lnTo>
                        <a:pt x="336" y="104"/>
                      </a:lnTo>
                      <a:lnTo>
                        <a:pt x="336" y="115"/>
                      </a:lnTo>
                      <a:lnTo>
                        <a:pt x="336" y="127"/>
                      </a:lnTo>
                      <a:lnTo>
                        <a:pt x="335" y="149"/>
                      </a:lnTo>
                      <a:lnTo>
                        <a:pt x="329" y="169"/>
                      </a:lnTo>
                      <a:lnTo>
                        <a:pt x="322" y="188"/>
                      </a:lnTo>
                      <a:lnTo>
                        <a:pt x="312" y="206"/>
                      </a:lnTo>
                      <a:lnTo>
                        <a:pt x="301" y="221"/>
                      </a:lnTo>
                      <a:lnTo>
                        <a:pt x="287" y="235"/>
                      </a:lnTo>
                      <a:lnTo>
                        <a:pt x="272" y="245"/>
                      </a:lnTo>
                      <a:lnTo>
                        <a:pt x="256" y="252"/>
                      </a:lnTo>
                      <a:lnTo>
                        <a:pt x="242" y="252"/>
                      </a:lnTo>
                      <a:lnTo>
                        <a:pt x="227" y="252"/>
                      </a:lnTo>
                      <a:lnTo>
                        <a:pt x="213" y="252"/>
                      </a:lnTo>
                      <a:lnTo>
                        <a:pt x="199" y="252"/>
                      </a:lnTo>
                      <a:lnTo>
                        <a:pt x="184" y="252"/>
                      </a:lnTo>
                      <a:lnTo>
                        <a:pt x="170" y="252"/>
                      </a:lnTo>
                      <a:lnTo>
                        <a:pt x="155" y="252"/>
                      </a:lnTo>
                      <a:lnTo>
                        <a:pt x="142" y="252"/>
                      </a:lnTo>
                      <a:lnTo>
                        <a:pt x="117" y="251"/>
                      </a:lnTo>
                      <a:lnTo>
                        <a:pt x="96" y="245"/>
                      </a:lnTo>
                      <a:lnTo>
                        <a:pt x="74" y="239"/>
                      </a:lnTo>
                      <a:lnTo>
                        <a:pt x="54" y="228"/>
                      </a:lnTo>
                      <a:lnTo>
                        <a:pt x="37" y="217"/>
                      </a:lnTo>
                      <a:lnTo>
                        <a:pt x="22" y="203"/>
                      </a:lnTo>
                      <a:lnTo>
                        <a:pt x="9" y="188"/>
                      </a:lnTo>
                      <a:lnTo>
                        <a:pt x="0" y="172"/>
                      </a:lnTo>
                      <a:lnTo>
                        <a:pt x="0" y="160"/>
                      </a:lnTo>
                      <a:lnTo>
                        <a:pt x="0" y="149"/>
                      </a:lnTo>
                      <a:lnTo>
                        <a:pt x="0" y="138"/>
                      </a:lnTo>
                      <a:lnTo>
                        <a:pt x="0" y="127"/>
                      </a:lnTo>
                      <a:lnTo>
                        <a:pt x="1" y="105"/>
                      </a:lnTo>
                      <a:lnTo>
                        <a:pt x="7" y="84"/>
                      </a:lnTo>
                      <a:lnTo>
                        <a:pt x="14" y="65"/>
                      </a:lnTo>
                      <a:lnTo>
                        <a:pt x="24" y="46"/>
                      </a:lnTo>
                      <a:lnTo>
                        <a:pt x="36" y="31"/>
                      </a:lnTo>
                      <a:lnTo>
                        <a:pt x="49" y="17"/>
                      </a:lnTo>
                      <a:lnTo>
                        <a:pt x="64" y="7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rgbClr val="168E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0" name="Freeform 1076"/>
                <p:cNvSpPr>
                  <a:spLocks/>
                </p:cNvSpPr>
                <p:nvPr/>
              </p:nvSpPr>
              <p:spPr bwMode="auto">
                <a:xfrm>
                  <a:off x="1087" y="2457"/>
                  <a:ext cx="119" cy="89"/>
                </a:xfrm>
                <a:custGeom>
                  <a:avLst/>
                  <a:gdLst/>
                  <a:ahLst/>
                  <a:cxnLst>
                    <a:cxn ang="0">
                      <a:pos x="89" y="0"/>
                    </a:cxn>
                    <a:cxn ang="0">
                      <a:pos x="149" y="0"/>
                    </a:cxn>
                    <a:cxn ang="0">
                      <a:pos x="166" y="3"/>
                    </a:cxn>
                    <a:cxn ang="0">
                      <a:pos x="184" y="7"/>
                    </a:cxn>
                    <a:cxn ang="0">
                      <a:pos x="199" y="15"/>
                    </a:cxn>
                    <a:cxn ang="0">
                      <a:pos x="212" y="26"/>
                    </a:cxn>
                    <a:cxn ang="0">
                      <a:pos x="223" y="39"/>
                    </a:cxn>
                    <a:cxn ang="0">
                      <a:pos x="232" y="54"/>
                    </a:cxn>
                    <a:cxn ang="0">
                      <a:pos x="237" y="70"/>
                    </a:cxn>
                    <a:cxn ang="0">
                      <a:pos x="239" y="89"/>
                    </a:cxn>
                    <a:cxn ang="0">
                      <a:pos x="239" y="89"/>
                    </a:cxn>
                    <a:cxn ang="0">
                      <a:pos x="237" y="106"/>
                    </a:cxn>
                    <a:cxn ang="0">
                      <a:pos x="232" y="123"/>
                    </a:cxn>
                    <a:cxn ang="0">
                      <a:pos x="223" y="138"/>
                    </a:cxn>
                    <a:cxn ang="0">
                      <a:pos x="212" y="151"/>
                    </a:cxn>
                    <a:cxn ang="0">
                      <a:pos x="199" y="163"/>
                    </a:cxn>
                    <a:cxn ang="0">
                      <a:pos x="184" y="171"/>
                    </a:cxn>
                    <a:cxn ang="0">
                      <a:pos x="166" y="175"/>
                    </a:cxn>
                    <a:cxn ang="0">
                      <a:pos x="149" y="178"/>
                    </a:cxn>
                    <a:cxn ang="0">
                      <a:pos x="89" y="178"/>
                    </a:cxn>
                    <a:cxn ang="0">
                      <a:pos x="72" y="175"/>
                    </a:cxn>
                    <a:cxn ang="0">
                      <a:pos x="55" y="171"/>
                    </a:cxn>
                    <a:cxn ang="0">
                      <a:pos x="40" y="163"/>
                    </a:cxn>
                    <a:cxn ang="0">
                      <a:pos x="27" y="151"/>
                    </a:cxn>
                    <a:cxn ang="0">
                      <a:pos x="15" y="138"/>
                    </a:cxn>
                    <a:cxn ang="0">
                      <a:pos x="7" y="123"/>
                    </a:cxn>
                    <a:cxn ang="0">
                      <a:pos x="3" y="106"/>
                    </a:cxn>
                    <a:cxn ang="0">
                      <a:pos x="0" y="89"/>
                    </a:cxn>
                    <a:cxn ang="0">
                      <a:pos x="0" y="89"/>
                    </a:cxn>
                    <a:cxn ang="0">
                      <a:pos x="3" y="70"/>
                    </a:cxn>
                    <a:cxn ang="0">
                      <a:pos x="7" y="54"/>
                    </a:cxn>
                    <a:cxn ang="0">
                      <a:pos x="15" y="39"/>
                    </a:cxn>
                    <a:cxn ang="0">
                      <a:pos x="27" y="26"/>
                    </a:cxn>
                    <a:cxn ang="0">
                      <a:pos x="40" y="15"/>
                    </a:cxn>
                    <a:cxn ang="0">
                      <a:pos x="55" y="7"/>
                    </a:cxn>
                    <a:cxn ang="0">
                      <a:pos x="72" y="3"/>
                    </a:cxn>
                    <a:cxn ang="0">
                      <a:pos x="89" y="0"/>
                    </a:cxn>
                  </a:cxnLst>
                  <a:rect l="0" t="0" r="r" b="b"/>
                  <a:pathLst>
                    <a:path w="239" h="178">
                      <a:moveTo>
                        <a:pt x="89" y="0"/>
                      </a:moveTo>
                      <a:lnTo>
                        <a:pt x="149" y="0"/>
                      </a:lnTo>
                      <a:lnTo>
                        <a:pt x="166" y="3"/>
                      </a:lnTo>
                      <a:lnTo>
                        <a:pt x="184" y="7"/>
                      </a:lnTo>
                      <a:lnTo>
                        <a:pt x="199" y="15"/>
                      </a:lnTo>
                      <a:lnTo>
                        <a:pt x="212" y="26"/>
                      </a:lnTo>
                      <a:lnTo>
                        <a:pt x="223" y="39"/>
                      </a:lnTo>
                      <a:lnTo>
                        <a:pt x="232" y="54"/>
                      </a:lnTo>
                      <a:lnTo>
                        <a:pt x="237" y="70"/>
                      </a:lnTo>
                      <a:lnTo>
                        <a:pt x="239" y="89"/>
                      </a:lnTo>
                      <a:lnTo>
                        <a:pt x="239" y="89"/>
                      </a:lnTo>
                      <a:lnTo>
                        <a:pt x="237" y="106"/>
                      </a:lnTo>
                      <a:lnTo>
                        <a:pt x="232" y="123"/>
                      </a:lnTo>
                      <a:lnTo>
                        <a:pt x="223" y="138"/>
                      </a:lnTo>
                      <a:lnTo>
                        <a:pt x="212" y="151"/>
                      </a:lnTo>
                      <a:lnTo>
                        <a:pt x="199" y="163"/>
                      </a:lnTo>
                      <a:lnTo>
                        <a:pt x="184" y="171"/>
                      </a:lnTo>
                      <a:lnTo>
                        <a:pt x="166" y="175"/>
                      </a:lnTo>
                      <a:lnTo>
                        <a:pt x="149" y="178"/>
                      </a:lnTo>
                      <a:lnTo>
                        <a:pt x="89" y="178"/>
                      </a:lnTo>
                      <a:lnTo>
                        <a:pt x="72" y="175"/>
                      </a:lnTo>
                      <a:lnTo>
                        <a:pt x="55" y="171"/>
                      </a:lnTo>
                      <a:lnTo>
                        <a:pt x="40" y="163"/>
                      </a:lnTo>
                      <a:lnTo>
                        <a:pt x="27" y="151"/>
                      </a:lnTo>
                      <a:lnTo>
                        <a:pt x="15" y="138"/>
                      </a:lnTo>
                      <a:lnTo>
                        <a:pt x="7" y="123"/>
                      </a:lnTo>
                      <a:lnTo>
                        <a:pt x="3" y="106"/>
                      </a:lnTo>
                      <a:lnTo>
                        <a:pt x="0" y="89"/>
                      </a:lnTo>
                      <a:lnTo>
                        <a:pt x="0" y="89"/>
                      </a:lnTo>
                      <a:lnTo>
                        <a:pt x="3" y="70"/>
                      </a:lnTo>
                      <a:lnTo>
                        <a:pt x="7" y="54"/>
                      </a:lnTo>
                      <a:lnTo>
                        <a:pt x="15" y="39"/>
                      </a:lnTo>
                      <a:lnTo>
                        <a:pt x="27" y="26"/>
                      </a:lnTo>
                      <a:lnTo>
                        <a:pt x="40" y="15"/>
                      </a:lnTo>
                      <a:lnTo>
                        <a:pt x="55" y="7"/>
                      </a:lnTo>
                      <a:lnTo>
                        <a:pt x="72" y="3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1C96E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1" name="Freeform 1077"/>
                <p:cNvSpPr>
                  <a:spLocks/>
                </p:cNvSpPr>
                <p:nvPr/>
              </p:nvSpPr>
              <p:spPr bwMode="auto">
                <a:xfrm>
                  <a:off x="769" y="3225"/>
                  <a:ext cx="355" cy="57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112"/>
                    </a:cxn>
                    <a:cxn ang="0">
                      <a:pos x="709" y="115"/>
                    </a:cxn>
                    <a:cxn ang="0">
                      <a:pos x="700" y="43"/>
                    </a:cxn>
                    <a:cxn ang="0">
                      <a:pos x="653" y="39"/>
                    </a:cxn>
                    <a:cxn ang="0">
                      <a:pos x="585" y="69"/>
                    </a:cxn>
                    <a:cxn ang="0">
                      <a:pos x="551" y="77"/>
                    </a:cxn>
                    <a:cxn ang="0">
                      <a:pos x="520" y="84"/>
                    </a:cxn>
                    <a:cxn ang="0">
                      <a:pos x="489" y="90"/>
                    </a:cxn>
                    <a:cxn ang="0">
                      <a:pos x="460" y="95"/>
                    </a:cxn>
                    <a:cxn ang="0">
                      <a:pos x="430" y="99"/>
                    </a:cxn>
                    <a:cxn ang="0">
                      <a:pos x="403" y="102"/>
                    </a:cxn>
                    <a:cxn ang="0">
                      <a:pos x="374" y="103"/>
                    </a:cxn>
                    <a:cxn ang="0">
                      <a:pos x="346" y="102"/>
                    </a:cxn>
                    <a:cxn ang="0">
                      <a:pos x="317" y="100"/>
                    </a:cxn>
                    <a:cxn ang="0">
                      <a:pos x="290" y="98"/>
                    </a:cxn>
                    <a:cxn ang="0">
                      <a:pos x="261" y="95"/>
                    </a:cxn>
                    <a:cxn ang="0">
                      <a:pos x="232" y="90"/>
                    </a:cxn>
                    <a:cxn ang="0">
                      <a:pos x="203" y="84"/>
                    </a:cxn>
                    <a:cxn ang="0">
                      <a:pos x="172" y="77"/>
                    </a:cxn>
                    <a:cxn ang="0">
                      <a:pos x="141" y="68"/>
                    </a:cxn>
                    <a:cxn ang="0">
                      <a:pos x="109" y="59"/>
                    </a:cxn>
                    <a:cxn ang="0">
                      <a:pos x="59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09" h="115">
                      <a:moveTo>
                        <a:pt x="5" y="0"/>
                      </a:moveTo>
                      <a:lnTo>
                        <a:pt x="0" y="112"/>
                      </a:lnTo>
                      <a:lnTo>
                        <a:pt x="709" y="115"/>
                      </a:lnTo>
                      <a:lnTo>
                        <a:pt x="700" y="43"/>
                      </a:lnTo>
                      <a:lnTo>
                        <a:pt x="653" y="39"/>
                      </a:lnTo>
                      <a:lnTo>
                        <a:pt x="585" y="69"/>
                      </a:lnTo>
                      <a:lnTo>
                        <a:pt x="551" y="77"/>
                      </a:lnTo>
                      <a:lnTo>
                        <a:pt x="520" y="84"/>
                      </a:lnTo>
                      <a:lnTo>
                        <a:pt x="489" y="90"/>
                      </a:lnTo>
                      <a:lnTo>
                        <a:pt x="460" y="95"/>
                      </a:lnTo>
                      <a:lnTo>
                        <a:pt x="430" y="99"/>
                      </a:lnTo>
                      <a:lnTo>
                        <a:pt x="403" y="102"/>
                      </a:lnTo>
                      <a:lnTo>
                        <a:pt x="374" y="103"/>
                      </a:lnTo>
                      <a:lnTo>
                        <a:pt x="346" y="102"/>
                      </a:lnTo>
                      <a:lnTo>
                        <a:pt x="317" y="100"/>
                      </a:lnTo>
                      <a:lnTo>
                        <a:pt x="290" y="98"/>
                      </a:lnTo>
                      <a:lnTo>
                        <a:pt x="261" y="95"/>
                      </a:lnTo>
                      <a:lnTo>
                        <a:pt x="232" y="90"/>
                      </a:lnTo>
                      <a:lnTo>
                        <a:pt x="203" y="84"/>
                      </a:lnTo>
                      <a:lnTo>
                        <a:pt x="172" y="77"/>
                      </a:lnTo>
                      <a:lnTo>
                        <a:pt x="141" y="68"/>
                      </a:lnTo>
                      <a:lnTo>
                        <a:pt x="109" y="59"/>
                      </a:lnTo>
                      <a:lnTo>
                        <a:pt x="59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493F4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2" name="Freeform 1078"/>
                <p:cNvSpPr>
                  <a:spLocks/>
                </p:cNvSpPr>
                <p:nvPr/>
              </p:nvSpPr>
              <p:spPr bwMode="auto">
                <a:xfrm>
                  <a:off x="812" y="3231"/>
                  <a:ext cx="28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34"/>
                    </a:cxn>
                    <a:cxn ang="0">
                      <a:pos x="94" y="53"/>
                    </a:cxn>
                    <a:cxn ang="0">
                      <a:pos x="128" y="60"/>
                    </a:cxn>
                    <a:cxn ang="0">
                      <a:pos x="161" y="66"/>
                    </a:cxn>
                    <a:cxn ang="0">
                      <a:pos x="195" y="69"/>
                    </a:cxn>
                    <a:cxn ang="0">
                      <a:pos x="227" y="72"/>
                    </a:cxn>
                    <a:cxn ang="0">
                      <a:pos x="259" y="74"/>
                    </a:cxn>
                    <a:cxn ang="0">
                      <a:pos x="290" y="74"/>
                    </a:cxn>
                    <a:cxn ang="0">
                      <a:pos x="321" y="72"/>
                    </a:cxn>
                    <a:cxn ang="0">
                      <a:pos x="351" y="70"/>
                    </a:cxn>
                    <a:cxn ang="0">
                      <a:pos x="381" y="67"/>
                    </a:cxn>
                    <a:cxn ang="0">
                      <a:pos x="409" y="61"/>
                    </a:cxn>
                    <a:cxn ang="0">
                      <a:pos x="436" y="54"/>
                    </a:cxn>
                    <a:cxn ang="0">
                      <a:pos x="464" y="46"/>
                    </a:cxn>
                    <a:cxn ang="0">
                      <a:pos x="489" y="37"/>
                    </a:cxn>
                    <a:cxn ang="0">
                      <a:pos x="515" y="26"/>
                    </a:cxn>
                    <a:cxn ang="0">
                      <a:pos x="538" y="15"/>
                    </a:cxn>
                    <a:cxn ang="0">
                      <a:pos x="56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61" h="74">
                      <a:moveTo>
                        <a:pt x="0" y="0"/>
                      </a:moveTo>
                      <a:lnTo>
                        <a:pt x="34" y="34"/>
                      </a:lnTo>
                      <a:lnTo>
                        <a:pt x="94" y="53"/>
                      </a:lnTo>
                      <a:lnTo>
                        <a:pt x="128" y="60"/>
                      </a:lnTo>
                      <a:lnTo>
                        <a:pt x="161" y="66"/>
                      </a:lnTo>
                      <a:lnTo>
                        <a:pt x="195" y="69"/>
                      </a:lnTo>
                      <a:lnTo>
                        <a:pt x="227" y="72"/>
                      </a:lnTo>
                      <a:lnTo>
                        <a:pt x="259" y="74"/>
                      </a:lnTo>
                      <a:lnTo>
                        <a:pt x="290" y="74"/>
                      </a:lnTo>
                      <a:lnTo>
                        <a:pt x="321" y="72"/>
                      </a:lnTo>
                      <a:lnTo>
                        <a:pt x="351" y="70"/>
                      </a:lnTo>
                      <a:lnTo>
                        <a:pt x="381" y="67"/>
                      </a:lnTo>
                      <a:lnTo>
                        <a:pt x="409" y="61"/>
                      </a:lnTo>
                      <a:lnTo>
                        <a:pt x="436" y="54"/>
                      </a:lnTo>
                      <a:lnTo>
                        <a:pt x="464" y="46"/>
                      </a:lnTo>
                      <a:lnTo>
                        <a:pt x="489" y="37"/>
                      </a:lnTo>
                      <a:lnTo>
                        <a:pt x="515" y="26"/>
                      </a:lnTo>
                      <a:lnTo>
                        <a:pt x="538" y="15"/>
                      </a:lnTo>
                      <a:lnTo>
                        <a:pt x="56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E5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3" name="Freeform 1079"/>
                <p:cNvSpPr>
                  <a:spLocks/>
                </p:cNvSpPr>
                <p:nvPr/>
              </p:nvSpPr>
              <p:spPr bwMode="auto">
                <a:xfrm>
                  <a:off x="1029" y="3085"/>
                  <a:ext cx="207" cy="97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169"/>
                    </a:cxn>
                    <a:cxn ang="0">
                      <a:pos x="23" y="173"/>
                    </a:cxn>
                    <a:cxn ang="0">
                      <a:pos x="45" y="178"/>
                    </a:cxn>
                    <a:cxn ang="0">
                      <a:pos x="69" y="182"/>
                    </a:cxn>
                    <a:cxn ang="0">
                      <a:pos x="92" y="185"/>
                    </a:cxn>
                    <a:cxn ang="0">
                      <a:pos x="116" y="187"/>
                    </a:cxn>
                    <a:cxn ang="0">
                      <a:pos x="141" y="190"/>
                    </a:cxn>
                    <a:cxn ang="0">
                      <a:pos x="165" y="192"/>
                    </a:cxn>
                    <a:cxn ang="0">
                      <a:pos x="190" y="193"/>
                    </a:cxn>
                    <a:cxn ang="0">
                      <a:pos x="216" y="193"/>
                    </a:cxn>
                    <a:cxn ang="0">
                      <a:pos x="242" y="192"/>
                    </a:cxn>
                    <a:cxn ang="0">
                      <a:pos x="270" y="191"/>
                    </a:cxn>
                    <a:cxn ang="0">
                      <a:pos x="297" y="188"/>
                    </a:cxn>
                    <a:cxn ang="0">
                      <a:pos x="325" y="185"/>
                    </a:cxn>
                    <a:cxn ang="0">
                      <a:pos x="354" y="180"/>
                    </a:cxn>
                    <a:cxn ang="0">
                      <a:pos x="384" y="176"/>
                    </a:cxn>
                    <a:cxn ang="0">
                      <a:pos x="415" y="169"/>
                    </a:cxn>
                    <a:cxn ang="0">
                      <a:pos x="385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415" h="193">
                      <a:moveTo>
                        <a:pt x="20" y="0"/>
                      </a:moveTo>
                      <a:lnTo>
                        <a:pt x="0" y="169"/>
                      </a:lnTo>
                      <a:lnTo>
                        <a:pt x="23" y="173"/>
                      </a:lnTo>
                      <a:lnTo>
                        <a:pt x="45" y="178"/>
                      </a:lnTo>
                      <a:lnTo>
                        <a:pt x="69" y="182"/>
                      </a:lnTo>
                      <a:lnTo>
                        <a:pt x="92" y="185"/>
                      </a:lnTo>
                      <a:lnTo>
                        <a:pt x="116" y="187"/>
                      </a:lnTo>
                      <a:lnTo>
                        <a:pt x="141" y="190"/>
                      </a:lnTo>
                      <a:lnTo>
                        <a:pt x="165" y="192"/>
                      </a:lnTo>
                      <a:lnTo>
                        <a:pt x="190" y="193"/>
                      </a:lnTo>
                      <a:lnTo>
                        <a:pt x="216" y="193"/>
                      </a:lnTo>
                      <a:lnTo>
                        <a:pt x="242" y="192"/>
                      </a:lnTo>
                      <a:lnTo>
                        <a:pt x="270" y="191"/>
                      </a:lnTo>
                      <a:lnTo>
                        <a:pt x="297" y="188"/>
                      </a:lnTo>
                      <a:lnTo>
                        <a:pt x="325" y="185"/>
                      </a:lnTo>
                      <a:lnTo>
                        <a:pt x="354" y="180"/>
                      </a:lnTo>
                      <a:lnTo>
                        <a:pt x="384" y="176"/>
                      </a:lnTo>
                      <a:lnTo>
                        <a:pt x="415" y="169"/>
                      </a:lnTo>
                      <a:lnTo>
                        <a:pt x="385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4" name="Freeform 1080"/>
                <p:cNvSpPr>
                  <a:spLocks/>
                </p:cNvSpPr>
                <p:nvPr/>
              </p:nvSpPr>
              <p:spPr bwMode="auto">
                <a:xfrm>
                  <a:off x="1042" y="3134"/>
                  <a:ext cx="183" cy="39"/>
                </a:xfrm>
                <a:custGeom>
                  <a:avLst/>
                  <a:gdLst/>
                  <a:ahLst/>
                  <a:cxnLst>
                    <a:cxn ang="0">
                      <a:pos x="5" y="4"/>
                    </a:cxn>
                    <a:cxn ang="0">
                      <a:pos x="360" y="0"/>
                    </a:cxn>
                    <a:cxn ang="0">
                      <a:pos x="365" y="56"/>
                    </a:cxn>
                    <a:cxn ang="0">
                      <a:pos x="342" y="62"/>
                    </a:cxn>
                    <a:cxn ang="0">
                      <a:pos x="318" y="68"/>
                    </a:cxn>
                    <a:cxn ang="0">
                      <a:pos x="293" y="72"/>
                    </a:cxn>
                    <a:cxn ang="0">
                      <a:pos x="268" y="75"/>
                    </a:cxn>
                    <a:cxn ang="0">
                      <a:pos x="243" y="77"/>
                    </a:cxn>
                    <a:cxn ang="0">
                      <a:pos x="217" y="79"/>
                    </a:cxn>
                    <a:cxn ang="0">
                      <a:pos x="192" y="79"/>
                    </a:cxn>
                    <a:cxn ang="0">
                      <a:pos x="168" y="79"/>
                    </a:cxn>
                    <a:cxn ang="0">
                      <a:pos x="144" y="77"/>
                    </a:cxn>
                    <a:cxn ang="0">
                      <a:pos x="119" y="76"/>
                    </a:cxn>
                    <a:cxn ang="0">
                      <a:pos x="96" y="74"/>
                    </a:cxn>
                    <a:cxn ang="0">
                      <a:pos x="75" y="72"/>
                    </a:cxn>
                    <a:cxn ang="0">
                      <a:pos x="54" y="69"/>
                    </a:cxn>
                    <a:cxn ang="0">
                      <a:pos x="34" y="66"/>
                    </a:cxn>
                    <a:cxn ang="0">
                      <a:pos x="16" y="64"/>
                    </a:cxn>
                    <a:cxn ang="0">
                      <a:pos x="0" y="60"/>
                    </a:cxn>
                    <a:cxn ang="0">
                      <a:pos x="5" y="4"/>
                    </a:cxn>
                  </a:cxnLst>
                  <a:rect l="0" t="0" r="r" b="b"/>
                  <a:pathLst>
                    <a:path w="365" h="79">
                      <a:moveTo>
                        <a:pt x="5" y="4"/>
                      </a:moveTo>
                      <a:lnTo>
                        <a:pt x="360" y="0"/>
                      </a:lnTo>
                      <a:lnTo>
                        <a:pt x="365" y="56"/>
                      </a:lnTo>
                      <a:lnTo>
                        <a:pt x="342" y="62"/>
                      </a:lnTo>
                      <a:lnTo>
                        <a:pt x="318" y="68"/>
                      </a:lnTo>
                      <a:lnTo>
                        <a:pt x="293" y="72"/>
                      </a:lnTo>
                      <a:lnTo>
                        <a:pt x="268" y="75"/>
                      </a:lnTo>
                      <a:lnTo>
                        <a:pt x="243" y="77"/>
                      </a:lnTo>
                      <a:lnTo>
                        <a:pt x="217" y="79"/>
                      </a:lnTo>
                      <a:lnTo>
                        <a:pt x="192" y="79"/>
                      </a:lnTo>
                      <a:lnTo>
                        <a:pt x="168" y="79"/>
                      </a:lnTo>
                      <a:lnTo>
                        <a:pt x="144" y="77"/>
                      </a:lnTo>
                      <a:lnTo>
                        <a:pt x="119" y="76"/>
                      </a:lnTo>
                      <a:lnTo>
                        <a:pt x="96" y="74"/>
                      </a:lnTo>
                      <a:lnTo>
                        <a:pt x="75" y="72"/>
                      </a:lnTo>
                      <a:lnTo>
                        <a:pt x="54" y="69"/>
                      </a:lnTo>
                      <a:lnTo>
                        <a:pt x="34" y="66"/>
                      </a:lnTo>
                      <a:lnTo>
                        <a:pt x="16" y="64"/>
                      </a:lnTo>
                      <a:lnTo>
                        <a:pt x="0" y="60"/>
                      </a:lnTo>
                      <a:lnTo>
                        <a:pt x="5" y="4"/>
                      </a:lnTo>
                      <a:close/>
                    </a:path>
                  </a:pathLst>
                </a:custGeom>
                <a:solidFill>
                  <a:srgbClr val="A0A5A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5" name="Freeform 1081"/>
                <p:cNvSpPr>
                  <a:spLocks/>
                </p:cNvSpPr>
                <p:nvPr/>
              </p:nvSpPr>
              <p:spPr bwMode="auto">
                <a:xfrm>
                  <a:off x="784" y="3038"/>
                  <a:ext cx="623" cy="1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19" y="3"/>
                    </a:cxn>
                    <a:cxn ang="0">
                      <a:pos x="1246" y="0"/>
                    </a:cxn>
                    <a:cxn ang="0">
                      <a:pos x="1245" y="23"/>
                    </a:cxn>
                    <a:cxn ang="0">
                      <a:pos x="1241" y="23"/>
                    </a:cxn>
                    <a:cxn ang="0">
                      <a:pos x="1231" y="23"/>
                    </a:cxn>
                    <a:cxn ang="0">
                      <a:pos x="1214" y="23"/>
                    </a:cxn>
                    <a:cxn ang="0">
                      <a:pos x="1192" y="23"/>
                    </a:cxn>
                    <a:cxn ang="0">
                      <a:pos x="1163" y="23"/>
                    </a:cxn>
                    <a:cxn ang="0">
                      <a:pos x="1130" y="23"/>
                    </a:cxn>
                    <a:cxn ang="0">
                      <a:pos x="1092" y="23"/>
                    </a:cxn>
                    <a:cxn ang="0">
                      <a:pos x="1050" y="24"/>
                    </a:cxn>
                    <a:cxn ang="0">
                      <a:pos x="1005" y="24"/>
                    </a:cxn>
                    <a:cxn ang="0">
                      <a:pos x="956" y="24"/>
                    </a:cxn>
                    <a:cxn ang="0">
                      <a:pos x="905" y="24"/>
                    </a:cxn>
                    <a:cxn ang="0">
                      <a:pos x="851" y="24"/>
                    </a:cxn>
                    <a:cxn ang="0">
                      <a:pos x="796" y="24"/>
                    </a:cxn>
                    <a:cxn ang="0">
                      <a:pos x="738" y="24"/>
                    </a:cxn>
                    <a:cxn ang="0">
                      <a:pos x="680" y="25"/>
                    </a:cxn>
                    <a:cxn ang="0">
                      <a:pos x="623" y="25"/>
                    </a:cxn>
                    <a:cxn ang="0">
                      <a:pos x="564" y="25"/>
                    </a:cxn>
                    <a:cxn ang="0">
                      <a:pos x="506" y="25"/>
                    </a:cxn>
                    <a:cxn ang="0">
                      <a:pos x="449" y="25"/>
                    </a:cxn>
                    <a:cxn ang="0">
                      <a:pos x="394" y="25"/>
                    </a:cxn>
                    <a:cxn ang="0">
                      <a:pos x="339" y="25"/>
                    </a:cxn>
                    <a:cxn ang="0">
                      <a:pos x="289" y="25"/>
                    </a:cxn>
                    <a:cxn ang="0">
                      <a:pos x="239" y="25"/>
                    </a:cxn>
                    <a:cxn ang="0">
                      <a:pos x="194" y="25"/>
                    </a:cxn>
                    <a:cxn ang="0">
                      <a:pos x="153" y="25"/>
                    </a:cxn>
                    <a:cxn ang="0">
                      <a:pos x="115" y="25"/>
                    </a:cxn>
                    <a:cxn ang="0">
                      <a:pos x="81" y="25"/>
                    </a:cxn>
                    <a:cxn ang="0">
                      <a:pos x="53" y="25"/>
                    </a:cxn>
                    <a:cxn ang="0">
                      <a:pos x="31" y="25"/>
                    </a:cxn>
                    <a:cxn ang="0">
                      <a:pos x="13" y="24"/>
                    </a:cxn>
                    <a:cxn ang="0">
                      <a:pos x="3" y="24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1246" h="25">
                      <a:moveTo>
                        <a:pt x="0" y="24"/>
                      </a:moveTo>
                      <a:lnTo>
                        <a:pt x="19" y="3"/>
                      </a:lnTo>
                      <a:lnTo>
                        <a:pt x="1246" y="0"/>
                      </a:lnTo>
                      <a:lnTo>
                        <a:pt x="1245" y="23"/>
                      </a:lnTo>
                      <a:lnTo>
                        <a:pt x="1241" y="23"/>
                      </a:lnTo>
                      <a:lnTo>
                        <a:pt x="1231" y="23"/>
                      </a:lnTo>
                      <a:lnTo>
                        <a:pt x="1214" y="23"/>
                      </a:lnTo>
                      <a:lnTo>
                        <a:pt x="1192" y="23"/>
                      </a:lnTo>
                      <a:lnTo>
                        <a:pt x="1163" y="23"/>
                      </a:lnTo>
                      <a:lnTo>
                        <a:pt x="1130" y="23"/>
                      </a:lnTo>
                      <a:lnTo>
                        <a:pt x="1092" y="23"/>
                      </a:lnTo>
                      <a:lnTo>
                        <a:pt x="1050" y="24"/>
                      </a:lnTo>
                      <a:lnTo>
                        <a:pt x="1005" y="24"/>
                      </a:lnTo>
                      <a:lnTo>
                        <a:pt x="956" y="24"/>
                      </a:lnTo>
                      <a:lnTo>
                        <a:pt x="905" y="24"/>
                      </a:lnTo>
                      <a:lnTo>
                        <a:pt x="851" y="24"/>
                      </a:lnTo>
                      <a:lnTo>
                        <a:pt x="796" y="24"/>
                      </a:lnTo>
                      <a:lnTo>
                        <a:pt x="738" y="24"/>
                      </a:lnTo>
                      <a:lnTo>
                        <a:pt x="680" y="25"/>
                      </a:lnTo>
                      <a:lnTo>
                        <a:pt x="623" y="25"/>
                      </a:lnTo>
                      <a:lnTo>
                        <a:pt x="564" y="25"/>
                      </a:lnTo>
                      <a:lnTo>
                        <a:pt x="506" y="25"/>
                      </a:lnTo>
                      <a:lnTo>
                        <a:pt x="449" y="25"/>
                      </a:lnTo>
                      <a:lnTo>
                        <a:pt x="394" y="25"/>
                      </a:lnTo>
                      <a:lnTo>
                        <a:pt x="339" y="25"/>
                      </a:lnTo>
                      <a:lnTo>
                        <a:pt x="289" y="25"/>
                      </a:lnTo>
                      <a:lnTo>
                        <a:pt x="239" y="25"/>
                      </a:lnTo>
                      <a:lnTo>
                        <a:pt x="194" y="25"/>
                      </a:lnTo>
                      <a:lnTo>
                        <a:pt x="153" y="25"/>
                      </a:lnTo>
                      <a:lnTo>
                        <a:pt x="115" y="25"/>
                      </a:lnTo>
                      <a:lnTo>
                        <a:pt x="81" y="25"/>
                      </a:lnTo>
                      <a:lnTo>
                        <a:pt x="53" y="25"/>
                      </a:lnTo>
                      <a:lnTo>
                        <a:pt x="31" y="25"/>
                      </a:lnTo>
                      <a:lnTo>
                        <a:pt x="13" y="24"/>
                      </a:lnTo>
                      <a:lnTo>
                        <a:pt x="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75727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6" name="Freeform 1082"/>
                <p:cNvSpPr>
                  <a:spLocks/>
                </p:cNvSpPr>
                <p:nvPr/>
              </p:nvSpPr>
              <p:spPr bwMode="auto">
                <a:xfrm>
                  <a:off x="784" y="3012"/>
                  <a:ext cx="758" cy="9"/>
                </a:xfrm>
                <a:custGeom>
                  <a:avLst/>
                  <a:gdLst/>
                  <a:ahLst/>
                  <a:cxnLst>
                    <a:cxn ang="0">
                      <a:pos x="0" y="18"/>
                    </a:cxn>
                    <a:cxn ang="0">
                      <a:pos x="8" y="0"/>
                    </a:cxn>
                    <a:cxn ang="0">
                      <a:pos x="1515" y="0"/>
                    </a:cxn>
                    <a:cxn ang="0">
                      <a:pos x="1514" y="16"/>
                    </a:cxn>
                    <a:cxn ang="0">
                      <a:pos x="1510" y="16"/>
                    </a:cxn>
                    <a:cxn ang="0">
                      <a:pos x="1497" y="16"/>
                    </a:cxn>
                    <a:cxn ang="0">
                      <a:pos x="1476" y="16"/>
                    </a:cxn>
                    <a:cxn ang="0">
                      <a:pos x="1449" y="16"/>
                    </a:cxn>
                    <a:cxn ang="0">
                      <a:pos x="1415" y="16"/>
                    </a:cxn>
                    <a:cxn ang="0">
                      <a:pos x="1375" y="16"/>
                    </a:cxn>
                    <a:cxn ang="0">
                      <a:pos x="1329" y="16"/>
                    </a:cxn>
                    <a:cxn ang="0">
                      <a:pos x="1278" y="18"/>
                    </a:cxn>
                    <a:cxn ang="0">
                      <a:pos x="1222" y="18"/>
                    </a:cxn>
                    <a:cxn ang="0">
                      <a:pos x="1163" y="18"/>
                    </a:cxn>
                    <a:cxn ang="0">
                      <a:pos x="1101" y="18"/>
                    </a:cxn>
                    <a:cxn ang="0">
                      <a:pos x="1035" y="18"/>
                    </a:cxn>
                    <a:cxn ang="0">
                      <a:pos x="967" y="18"/>
                    </a:cxn>
                    <a:cxn ang="0">
                      <a:pos x="898" y="18"/>
                    </a:cxn>
                    <a:cxn ang="0">
                      <a:pos x="828" y="19"/>
                    </a:cxn>
                    <a:cxn ang="0">
                      <a:pos x="758" y="19"/>
                    </a:cxn>
                    <a:cxn ang="0">
                      <a:pos x="686" y="19"/>
                    </a:cxn>
                    <a:cxn ang="0">
                      <a:pos x="616" y="19"/>
                    </a:cxn>
                    <a:cxn ang="0">
                      <a:pos x="547" y="19"/>
                    </a:cxn>
                    <a:cxn ang="0">
                      <a:pos x="479" y="19"/>
                    </a:cxn>
                    <a:cxn ang="0">
                      <a:pos x="413" y="19"/>
                    </a:cxn>
                    <a:cxn ang="0">
                      <a:pos x="351" y="19"/>
                    </a:cxn>
                    <a:cxn ang="0">
                      <a:pos x="292" y="19"/>
                    </a:cxn>
                    <a:cxn ang="0">
                      <a:pos x="236" y="19"/>
                    </a:cxn>
                    <a:cxn ang="0">
                      <a:pos x="185" y="19"/>
                    </a:cxn>
                    <a:cxn ang="0">
                      <a:pos x="139" y="19"/>
                    </a:cxn>
                    <a:cxn ang="0">
                      <a:pos x="99" y="19"/>
                    </a:cxn>
                    <a:cxn ang="0">
                      <a:pos x="65" y="19"/>
                    </a:cxn>
                    <a:cxn ang="0">
                      <a:pos x="38" y="19"/>
                    </a:cxn>
                    <a:cxn ang="0">
                      <a:pos x="17" y="18"/>
                    </a:cxn>
                    <a:cxn ang="0">
                      <a:pos x="4" y="18"/>
                    </a:cxn>
                    <a:cxn ang="0">
                      <a:pos x="0" y="18"/>
                    </a:cxn>
                  </a:cxnLst>
                  <a:rect l="0" t="0" r="r" b="b"/>
                  <a:pathLst>
                    <a:path w="1515" h="19">
                      <a:moveTo>
                        <a:pt x="0" y="18"/>
                      </a:moveTo>
                      <a:lnTo>
                        <a:pt x="8" y="0"/>
                      </a:lnTo>
                      <a:lnTo>
                        <a:pt x="1515" y="0"/>
                      </a:lnTo>
                      <a:lnTo>
                        <a:pt x="1514" y="16"/>
                      </a:lnTo>
                      <a:lnTo>
                        <a:pt x="1510" y="16"/>
                      </a:lnTo>
                      <a:lnTo>
                        <a:pt x="1497" y="16"/>
                      </a:lnTo>
                      <a:lnTo>
                        <a:pt x="1476" y="16"/>
                      </a:lnTo>
                      <a:lnTo>
                        <a:pt x="1449" y="16"/>
                      </a:lnTo>
                      <a:lnTo>
                        <a:pt x="1415" y="16"/>
                      </a:lnTo>
                      <a:lnTo>
                        <a:pt x="1375" y="16"/>
                      </a:lnTo>
                      <a:lnTo>
                        <a:pt x="1329" y="16"/>
                      </a:lnTo>
                      <a:lnTo>
                        <a:pt x="1278" y="18"/>
                      </a:lnTo>
                      <a:lnTo>
                        <a:pt x="1222" y="18"/>
                      </a:lnTo>
                      <a:lnTo>
                        <a:pt x="1163" y="18"/>
                      </a:lnTo>
                      <a:lnTo>
                        <a:pt x="1101" y="18"/>
                      </a:lnTo>
                      <a:lnTo>
                        <a:pt x="1035" y="18"/>
                      </a:lnTo>
                      <a:lnTo>
                        <a:pt x="967" y="18"/>
                      </a:lnTo>
                      <a:lnTo>
                        <a:pt x="898" y="18"/>
                      </a:lnTo>
                      <a:lnTo>
                        <a:pt x="828" y="19"/>
                      </a:lnTo>
                      <a:lnTo>
                        <a:pt x="758" y="19"/>
                      </a:lnTo>
                      <a:lnTo>
                        <a:pt x="686" y="19"/>
                      </a:lnTo>
                      <a:lnTo>
                        <a:pt x="616" y="19"/>
                      </a:lnTo>
                      <a:lnTo>
                        <a:pt x="547" y="19"/>
                      </a:lnTo>
                      <a:lnTo>
                        <a:pt x="479" y="19"/>
                      </a:lnTo>
                      <a:lnTo>
                        <a:pt x="413" y="19"/>
                      </a:lnTo>
                      <a:lnTo>
                        <a:pt x="351" y="19"/>
                      </a:lnTo>
                      <a:lnTo>
                        <a:pt x="292" y="19"/>
                      </a:lnTo>
                      <a:lnTo>
                        <a:pt x="236" y="19"/>
                      </a:lnTo>
                      <a:lnTo>
                        <a:pt x="185" y="19"/>
                      </a:lnTo>
                      <a:lnTo>
                        <a:pt x="139" y="19"/>
                      </a:lnTo>
                      <a:lnTo>
                        <a:pt x="99" y="19"/>
                      </a:lnTo>
                      <a:lnTo>
                        <a:pt x="65" y="19"/>
                      </a:lnTo>
                      <a:lnTo>
                        <a:pt x="38" y="19"/>
                      </a:lnTo>
                      <a:lnTo>
                        <a:pt x="17" y="18"/>
                      </a:lnTo>
                      <a:lnTo>
                        <a:pt x="4" y="18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75727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7" name="Freeform 1083"/>
                <p:cNvSpPr>
                  <a:spLocks/>
                </p:cNvSpPr>
                <p:nvPr/>
              </p:nvSpPr>
              <p:spPr bwMode="auto">
                <a:xfrm>
                  <a:off x="788" y="2990"/>
                  <a:ext cx="751" cy="8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9" y="0"/>
                    </a:cxn>
                    <a:cxn ang="0">
                      <a:pos x="1503" y="0"/>
                    </a:cxn>
                    <a:cxn ang="0">
                      <a:pos x="1500" y="16"/>
                    </a:cxn>
                    <a:cxn ang="0">
                      <a:pos x="1496" y="16"/>
                    </a:cxn>
                    <a:cxn ang="0">
                      <a:pos x="1483" y="16"/>
                    </a:cxn>
                    <a:cxn ang="0">
                      <a:pos x="1464" y="16"/>
                    </a:cxn>
                    <a:cxn ang="0">
                      <a:pos x="1436" y="16"/>
                    </a:cxn>
                    <a:cxn ang="0">
                      <a:pos x="1403" y="16"/>
                    </a:cxn>
                    <a:cxn ang="0">
                      <a:pos x="1362" y="16"/>
                    </a:cxn>
                    <a:cxn ang="0">
                      <a:pos x="1316" y="16"/>
                    </a:cxn>
                    <a:cxn ang="0">
                      <a:pos x="1265" y="16"/>
                    </a:cxn>
                    <a:cxn ang="0">
                      <a:pos x="1211" y="16"/>
                    </a:cxn>
                    <a:cxn ang="0">
                      <a:pos x="1153" y="16"/>
                    </a:cxn>
                    <a:cxn ang="0">
                      <a:pos x="1090" y="16"/>
                    </a:cxn>
                    <a:cxn ang="0">
                      <a:pos x="1026" y="16"/>
                    </a:cxn>
                    <a:cxn ang="0">
                      <a:pos x="959" y="15"/>
                    </a:cxn>
                    <a:cxn ang="0">
                      <a:pos x="890" y="15"/>
                    </a:cxn>
                    <a:cxn ang="0">
                      <a:pos x="820" y="15"/>
                    </a:cxn>
                    <a:cxn ang="0">
                      <a:pos x="751" y="15"/>
                    </a:cxn>
                    <a:cxn ang="0">
                      <a:pos x="680" y="15"/>
                    </a:cxn>
                    <a:cxn ang="0">
                      <a:pos x="610" y="15"/>
                    </a:cxn>
                    <a:cxn ang="0">
                      <a:pos x="541" y="15"/>
                    </a:cxn>
                    <a:cxn ang="0">
                      <a:pos x="474" y="15"/>
                    </a:cxn>
                    <a:cxn ang="0">
                      <a:pos x="410" y="13"/>
                    </a:cxn>
                    <a:cxn ang="0">
                      <a:pos x="347" y="13"/>
                    </a:cxn>
                    <a:cxn ang="0">
                      <a:pos x="289" y="13"/>
                    </a:cxn>
                    <a:cxn ang="0">
                      <a:pos x="234" y="13"/>
                    </a:cxn>
                    <a:cxn ang="0">
                      <a:pos x="184" y="13"/>
                    </a:cxn>
                    <a:cxn ang="0">
                      <a:pos x="138" y="12"/>
                    </a:cxn>
                    <a:cxn ang="0">
                      <a:pos x="97" y="12"/>
                    </a:cxn>
                    <a:cxn ang="0">
                      <a:pos x="64" y="12"/>
                    </a:cxn>
                    <a:cxn ang="0">
                      <a:pos x="36" y="12"/>
                    </a:cxn>
                    <a:cxn ang="0">
                      <a:pos x="17" y="12"/>
                    </a:cxn>
                    <a:cxn ang="0">
                      <a:pos x="4" y="1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503" h="16">
                      <a:moveTo>
                        <a:pt x="0" y="11"/>
                      </a:moveTo>
                      <a:lnTo>
                        <a:pt x="9" y="0"/>
                      </a:lnTo>
                      <a:lnTo>
                        <a:pt x="1503" y="0"/>
                      </a:lnTo>
                      <a:lnTo>
                        <a:pt x="1500" y="16"/>
                      </a:lnTo>
                      <a:lnTo>
                        <a:pt x="1496" y="16"/>
                      </a:lnTo>
                      <a:lnTo>
                        <a:pt x="1483" y="16"/>
                      </a:lnTo>
                      <a:lnTo>
                        <a:pt x="1464" y="16"/>
                      </a:lnTo>
                      <a:lnTo>
                        <a:pt x="1436" y="16"/>
                      </a:lnTo>
                      <a:lnTo>
                        <a:pt x="1403" y="16"/>
                      </a:lnTo>
                      <a:lnTo>
                        <a:pt x="1362" y="16"/>
                      </a:lnTo>
                      <a:lnTo>
                        <a:pt x="1316" y="16"/>
                      </a:lnTo>
                      <a:lnTo>
                        <a:pt x="1265" y="16"/>
                      </a:lnTo>
                      <a:lnTo>
                        <a:pt x="1211" y="16"/>
                      </a:lnTo>
                      <a:lnTo>
                        <a:pt x="1153" y="16"/>
                      </a:lnTo>
                      <a:lnTo>
                        <a:pt x="1090" y="16"/>
                      </a:lnTo>
                      <a:lnTo>
                        <a:pt x="1026" y="16"/>
                      </a:lnTo>
                      <a:lnTo>
                        <a:pt x="959" y="15"/>
                      </a:lnTo>
                      <a:lnTo>
                        <a:pt x="890" y="15"/>
                      </a:lnTo>
                      <a:lnTo>
                        <a:pt x="820" y="15"/>
                      </a:lnTo>
                      <a:lnTo>
                        <a:pt x="751" y="15"/>
                      </a:lnTo>
                      <a:lnTo>
                        <a:pt x="680" y="15"/>
                      </a:lnTo>
                      <a:lnTo>
                        <a:pt x="610" y="15"/>
                      </a:lnTo>
                      <a:lnTo>
                        <a:pt x="541" y="15"/>
                      </a:lnTo>
                      <a:lnTo>
                        <a:pt x="474" y="15"/>
                      </a:lnTo>
                      <a:lnTo>
                        <a:pt x="410" y="13"/>
                      </a:lnTo>
                      <a:lnTo>
                        <a:pt x="347" y="13"/>
                      </a:lnTo>
                      <a:lnTo>
                        <a:pt x="289" y="13"/>
                      </a:lnTo>
                      <a:lnTo>
                        <a:pt x="234" y="13"/>
                      </a:lnTo>
                      <a:lnTo>
                        <a:pt x="184" y="13"/>
                      </a:lnTo>
                      <a:lnTo>
                        <a:pt x="138" y="12"/>
                      </a:lnTo>
                      <a:lnTo>
                        <a:pt x="97" y="12"/>
                      </a:lnTo>
                      <a:lnTo>
                        <a:pt x="64" y="12"/>
                      </a:lnTo>
                      <a:lnTo>
                        <a:pt x="36" y="12"/>
                      </a:lnTo>
                      <a:lnTo>
                        <a:pt x="17" y="12"/>
                      </a:lnTo>
                      <a:lnTo>
                        <a:pt x="4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75727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8" name="Freeform 1084"/>
                <p:cNvSpPr>
                  <a:spLocks/>
                </p:cNvSpPr>
                <p:nvPr/>
              </p:nvSpPr>
              <p:spPr bwMode="auto">
                <a:xfrm>
                  <a:off x="790" y="2964"/>
                  <a:ext cx="741" cy="9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8" y="0"/>
                    </a:cxn>
                    <a:cxn ang="0">
                      <a:pos x="1483" y="0"/>
                    </a:cxn>
                    <a:cxn ang="0">
                      <a:pos x="1481" y="16"/>
                    </a:cxn>
                    <a:cxn ang="0">
                      <a:pos x="1477" y="16"/>
                    </a:cxn>
                    <a:cxn ang="0">
                      <a:pos x="1465" y="16"/>
                    </a:cxn>
                    <a:cxn ang="0">
                      <a:pos x="1445" y="16"/>
                    </a:cxn>
                    <a:cxn ang="0">
                      <a:pos x="1418" y="16"/>
                    </a:cxn>
                    <a:cxn ang="0">
                      <a:pos x="1385" y="16"/>
                    </a:cxn>
                    <a:cxn ang="0">
                      <a:pos x="1344" y="16"/>
                    </a:cxn>
                    <a:cxn ang="0">
                      <a:pos x="1299" y="16"/>
                    </a:cxn>
                    <a:cxn ang="0">
                      <a:pos x="1250" y="17"/>
                    </a:cxn>
                    <a:cxn ang="0">
                      <a:pos x="1196" y="17"/>
                    </a:cxn>
                    <a:cxn ang="0">
                      <a:pos x="1138" y="17"/>
                    </a:cxn>
                    <a:cxn ang="0">
                      <a:pos x="1077" y="17"/>
                    </a:cxn>
                    <a:cxn ang="0">
                      <a:pos x="1013" y="17"/>
                    </a:cxn>
                    <a:cxn ang="0">
                      <a:pos x="947" y="17"/>
                    </a:cxn>
                    <a:cxn ang="0">
                      <a:pos x="879" y="17"/>
                    </a:cxn>
                    <a:cxn ang="0">
                      <a:pos x="810" y="18"/>
                    </a:cxn>
                    <a:cxn ang="0">
                      <a:pos x="741" y="18"/>
                    </a:cxn>
                    <a:cxn ang="0">
                      <a:pos x="672" y="18"/>
                    </a:cxn>
                    <a:cxn ang="0">
                      <a:pos x="603" y="18"/>
                    </a:cxn>
                    <a:cxn ang="0">
                      <a:pos x="535" y="18"/>
                    </a:cxn>
                    <a:cxn ang="0">
                      <a:pos x="469" y="18"/>
                    </a:cxn>
                    <a:cxn ang="0">
                      <a:pos x="404" y="18"/>
                    </a:cxn>
                    <a:cxn ang="0">
                      <a:pos x="343" y="18"/>
                    </a:cxn>
                    <a:cxn ang="0">
                      <a:pos x="286" y="18"/>
                    </a:cxn>
                    <a:cxn ang="0">
                      <a:pos x="232" y="18"/>
                    </a:cxn>
                    <a:cxn ang="0">
                      <a:pos x="182" y="18"/>
                    </a:cxn>
                    <a:cxn ang="0">
                      <a:pos x="137" y="18"/>
                    </a:cxn>
                    <a:cxn ang="0">
                      <a:pos x="97" y="18"/>
                    </a:cxn>
                    <a:cxn ang="0">
                      <a:pos x="63" y="18"/>
                    </a:cxn>
                    <a:cxn ang="0">
                      <a:pos x="37" y="18"/>
                    </a:cxn>
                    <a:cxn ang="0">
                      <a:pos x="16" y="17"/>
                    </a:cxn>
                    <a:cxn ang="0">
                      <a:pos x="5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483" h="18">
                      <a:moveTo>
                        <a:pt x="0" y="17"/>
                      </a:moveTo>
                      <a:lnTo>
                        <a:pt x="8" y="0"/>
                      </a:lnTo>
                      <a:lnTo>
                        <a:pt x="1483" y="0"/>
                      </a:lnTo>
                      <a:lnTo>
                        <a:pt x="1481" y="16"/>
                      </a:lnTo>
                      <a:lnTo>
                        <a:pt x="1477" y="16"/>
                      </a:lnTo>
                      <a:lnTo>
                        <a:pt x="1465" y="16"/>
                      </a:lnTo>
                      <a:lnTo>
                        <a:pt x="1445" y="16"/>
                      </a:lnTo>
                      <a:lnTo>
                        <a:pt x="1418" y="16"/>
                      </a:lnTo>
                      <a:lnTo>
                        <a:pt x="1385" y="16"/>
                      </a:lnTo>
                      <a:lnTo>
                        <a:pt x="1344" y="16"/>
                      </a:lnTo>
                      <a:lnTo>
                        <a:pt x="1299" y="16"/>
                      </a:lnTo>
                      <a:lnTo>
                        <a:pt x="1250" y="17"/>
                      </a:lnTo>
                      <a:lnTo>
                        <a:pt x="1196" y="17"/>
                      </a:lnTo>
                      <a:lnTo>
                        <a:pt x="1138" y="17"/>
                      </a:lnTo>
                      <a:lnTo>
                        <a:pt x="1077" y="17"/>
                      </a:lnTo>
                      <a:lnTo>
                        <a:pt x="1013" y="17"/>
                      </a:lnTo>
                      <a:lnTo>
                        <a:pt x="947" y="17"/>
                      </a:lnTo>
                      <a:lnTo>
                        <a:pt x="879" y="17"/>
                      </a:lnTo>
                      <a:lnTo>
                        <a:pt x="810" y="18"/>
                      </a:lnTo>
                      <a:lnTo>
                        <a:pt x="741" y="18"/>
                      </a:lnTo>
                      <a:lnTo>
                        <a:pt x="672" y="18"/>
                      </a:lnTo>
                      <a:lnTo>
                        <a:pt x="603" y="18"/>
                      </a:lnTo>
                      <a:lnTo>
                        <a:pt x="535" y="18"/>
                      </a:lnTo>
                      <a:lnTo>
                        <a:pt x="469" y="18"/>
                      </a:lnTo>
                      <a:lnTo>
                        <a:pt x="404" y="18"/>
                      </a:lnTo>
                      <a:lnTo>
                        <a:pt x="343" y="18"/>
                      </a:lnTo>
                      <a:lnTo>
                        <a:pt x="286" y="18"/>
                      </a:lnTo>
                      <a:lnTo>
                        <a:pt x="232" y="18"/>
                      </a:lnTo>
                      <a:lnTo>
                        <a:pt x="182" y="18"/>
                      </a:lnTo>
                      <a:lnTo>
                        <a:pt x="137" y="18"/>
                      </a:lnTo>
                      <a:lnTo>
                        <a:pt x="97" y="18"/>
                      </a:lnTo>
                      <a:lnTo>
                        <a:pt x="63" y="18"/>
                      </a:lnTo>
                      <a:lnTo>
                        <a:pt x="37" y="18"/>
                      </a:lnTo>
                      <a:lnTo>
                        <a:pt x="16" y="17"/>
                      </a:lnTo>
                      <a:lnTo>
                        <a:pt x="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75727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09" name="Freeform 1085"/>
                <p:cNvSpPr>
                  <a:spLocks/>
                </p:cNvSpPr>
                <p:nvPr/>
              </p:nvSpPr>
              <p:spPr bwMode="auto">
                <a:xfrm>
                  <a:off x="794" y="2938"/>
                  <a:ext cx="733" cy="1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8" y="0"/>
                    </a:cxn>
                    <a:cxn ang="0">
                      <a:pos x="1465" y="0"/>
                    </a:cxn>
                    <a:cxn ang="0">
                      <a:pos x="1463" y="16"/>
                    </a:cxn>
                    <a:cxn ang="0">
                      <a:pos x="1458" y="16"/>
                    </a:cxn>
                    <a:cxn ang="0">
                      <a:pos x="1447" y="16"/>
                    </a:cxn>
                    <a:cxn ang="0">
                      <a:pos x="1427" y="16"/>
                    </a:cxn>
                    <a:cxn ang="0">
                      <a:pos x="1400" y="16"/>
                    </a:cxn>
                    <a:cxn ang="0">
                      <a:pos x="1367" y="16"/>
                    </a:cxn>
                    <a:cxn ang="0">
                      <a:pos x="1328" y="16"/>
                    </a:cxn>
                    <a:cxn ang="0">
                      <a:pos x="1283" y="16"/>
                    </a:cxn>
                    <a:cxn ang="0">
                      <a:pos x="1235" y="17"/>
                    </a:cxn>
                    <a:cxn ang="0">
                      <a:pos x="1181" y="17"/>
                    </a:cxn>
                    <a:cxn ang="0">
                      <a:pos x="1123" y="17"/>
                    </a:cxn>
                    <a:cxn ang="0">
                      <a:pos x="1063" y="17"/>
                    </a:cxn>
                    <a:cxn ang="0">
                      <a:pos x="1000" y="17"/>
                    </a:cxn>
                    <a:cxn ang="0">
                      <a:pos x="936" y="17"/>
                    </a:cxn>
                    <a:cxn ang="0">
                      <a:pos x="868" y="17"/>
                    </a:cxn>
                    <a:cxn ang="0">
                      <a:pos x="800" y="18"/>
                    </a:cxn>
                    <a:cxn ang="0">
                      <a:pos x="732" y="18"/>
                    </a:cxn>
                    <a:cxn ang="0">
                      <a:pos x="664" y="18"/>
                    </a:cxn>
                    <a:cxn ang="0">
                      <a:pos x="596" y="18"/>
                    </a:cxn>
                    <a:cxn ang="0">
                      <a:pos x="528" y="18"/>
                    </a:cxn>
                    <a:cxn ang="0">
                      <a:pos x="463" y="18"/>
                    </a:cxn>
                    <a:cxn ang="0">
                      <a:pos x="400" y="18"/>
                    </a:cxn>
                    <a:cxn ang="0">
                      <a:pos x="340" y="18"/>
                    </a:cxn>
                    <a:cxn ang="0">
                      <a:pos x="282" y="18"/>
                    </a:cxn>
                    <a:cxn ang="0">
                      <a:pos x="228" y="18"/>
                    </a:cxn>
                    <a:cxn ang="0">
                      <a:pos x="180" y="18"/>
                    </a:cxn>
                    <a:cxn ang="0">
                      <a:pos x="135" y="18"/>
                    </a:cxn>
                    <a:cxn ang="0">
                      <a:pos x="96" y="18"/>
                    </a:cxn>
                    <a:cxn ang="0">
                      <a:pos x="64" y="18"/>
                    </a:cxn>
                    <a:cxn ang="0">
                      <a:pos x="36" y="18"/>
                    </a:cxn>
                    <a:cxn ang="0">
                      <a:pos x="16" y="17"/>
                    </a:cxn>
                    <a:cxn ang="0">
                      <a:pos x="5" y="17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1465" h="18">
                      <a:moveTo>
                        <a:pt x="0" y="17"/>
                      </a:moveTo>
                      <a:lnTo>
                        <a:pt x="8" y="0"/>
                      </a:lnTo>
                      <a:lnTo>
                        <a:pt x="1465" y="0"/>
                      </a:lnTo>
                      <a:lnTo>
                        <a:pt x="1463" y="16"/>
                      </a:lnTo>
                      <a:lnTo>
                        <a:pt x="1458" y="16"/>
                      </a:lnTo>
                      <a:lnTo>
                        <a:pt x="1447" y="16"/>
                      </a:lnTo>
                      <a:lnTo>
                        <a:pt x="1427" y="16"/>
                      </a:lnTo>
                      <a:lnTo>
                        <a:pt x="1400" y="16"/>
                      </a:lnTo>
                      <a:lnTo>
                        <a:pt x="1367" y="16"/>
                      </a:lnTo>
                      <a:lnTo>
                        <a:pt x="1328" y="16"/>
                      </a:lnTo>
                      <a:lnTo>
                        <a:pt x="1283" y="16"/>
                      </a:lnTo>
                      <a:lnTo>
                        <a:pt x="1235" y="17"/>
                      </a:lnTo>
                      <a:lnTo>
                        <a:pt x="1181" y="17"/>
                      </a:lnTo>
                      <a:lnTo>
                        <a:pt x="1123" y="17"/>
                      </a:lnTo>
                      <a:lnTo>
                        <a:pt x="1063" y="17"/>
                      </a:lnTo>
                      <a:lnTo>
                        <a:pt x="1000" y="17"/>
                      </a:lnTo>
                      <a:lnTo>
                        <a:pt x="936" y="17"/>
                      </a:lnTo>
                      <a:lnTo>
                        <a:pt x="868" y="17"/>
                      </a:lnTo>
                      <a:lnTo>
                        <a:pt x="800" y="18"/>
                      </a:lnTo>
                      <a:lnTo>
                        <a:pt x="732" y="18"/>
                      </a:lnTo>
                      <a:lnTo>
                        <a:pt x="664" y="18"/>
                      </a:lnTo>
                      <a:lnTo>
                        <a:pt x="596" y="18"/>
                      </a:lnTo>
                      <a:lnTo>
                        <a:pt x="528" y="18"/>
                      </a:lnTo>
                      <a:lnTo>
                        <a:pt x="463" y="18"/>
                      </a:lnTo>
                      <a:lnTo>
                        <a:pt x="400" y="18"/>
                      </a:lnTo>
                      <a:lnTo>
                        <a:pt x="340" y="18"/>
                      </a:lnTo>
                      <a:lnTo>
                        <a:pt x="282" y="18"/>
                      </a:lnTo>
                      <a:lnTo>
                        <a:pt x="228" y="18"/>
                      </a:lnTo>
                      <a:lnTo>
                        <a:pt x="180" y="18"/>
                      </a:lnTo>
                      <a:lnTo>
                        <a:pt x="135" y="18"/>
                      </a:lnTo>
                      <a:lnTo>
                        <a:pt x="96" y="18"/>
                      </a:lnTo>
                      <a:lnTo>
                        <a:pt x="64" y="18"/>
                      </a:lnTo>
                      <a:lnTo>
                        <a:pt x="36" y="18"/>
                      </a:lnTo>
                      <a:lnTo>
                        <a:pt x="16" y="17"/>
                      </a:lnTo>
                      <a:lnTo>
                        <a:pt x="5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75727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0" name="Freeform 1086"/>
                <p:cNvSpPr>
                  <a:spLocks/>
                </p:cNvSpPr>
                <p:nvPr/>
              </p:nvSpPr>
              <p:spPr bwMode="auto">
                <a:xfrm>
                  <a:off x="1407" y="3047"/>
                  <a:ext cx="143" cy="14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0" y="27"/>
                    </a:cxn>
                    <a:cxn ang="0">
                      <a:pos x="287" y="27"/>
                    </a:cxn>
                    <a:cxn ang="0">
                      <a:pos x="279" y="0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287" h="27">
                      <a:moveTo>
                        <a:pt x="3" y="4"/>
                      </a:moveTo>
                      <a:lnTo>
                        <a:pt x="0" y="27"/>
                      </a:lnTo>
                      <a:lnTo>
                        <a:pt x="287" y="27"/>
                      </a:lnTo>
                      <a:lnTo>
                        <a:pt x="279" y="0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solidFill>
                  <a:srgbClr val="8982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1" name="Freeform 1087"/>
                <p:cNvSpPr>
                  <a:spLocks/>
                </p:cNvSpPr>
                <p:nvPr/>
              </p:nvSpPr>
              <p:spPr bwMode="auto">
                <a:xfrm>
                  <a:off x="841" y="3021"/>
                  <a:ext cx="13" cy="31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40"/>
                    </a:cxn>
                    <a:cxn ang="0">
                      <a:pos x="8" y="62"/>
                    </a:cxn>
                    <a:cxn ang="0">
                      <a:pos x="23" y="38"/>
                    </a:cxn>
                    <a:cxn ang="0">
                      <a:pos x="2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25" h="62">
                      <a:moveTo>
                        <a:pt x="5" y="0"/>
                      </a:moveTo>
                      <a:lnTo>
                        <a:pt x="0" y="40"/>
                      </a:lnTo>
                      <a:lnTo>
                        <a:pt x="8" y="62"/>
                      </a:lnTo>
                      <a:lnTo>
                        <a:pt x="23" y="38"/>
                      </a:lnTo>
                      <a:lnTo>
                        <a:pt x="2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2" name="Freeform 1088"/>
                <p:cNvSpPr>
                  <a:spLocks/>
                </p:cNvSpPr>
                <p:nvPr/>
              </p:nvSpPr>
              <p:spPr bwMode="auto">
                <a:xfrm>
                  <a:off x="1147" y="2997"/>
                  <a:ext cx="12" cy="24"/>
                </a:xfrm>
                <a:custGeom>
                  <a:avLst/>
                  <a:gdLst/>
                  <a:ahLst/>
                  <a:cxnLst>
                    <a:cxn ang="0">
                      <a:pos x="1" y="5"/>
                    </a:cxn>
                    <a:cxn ang="0">
                      <a:pos x="0" y="30"/>
                    </a:cxn>
                    <a:cxn ang="0">
                      <a:pos x="8" y="48"/>
                    </a:cxn>
                    <a:cxn ang="0">
                      <a:pos x="23" y="31"/>
                    </a:cxn>
                    <a:cxn ang="0">
                      <a:pos x="18" y="0"/>
                    </a:cxn>
                    <a:cxn ang="0">
                      <a:pos x="1" y="5"/>
                    </a:cxn>
                  </a:cxnLst>
                  <a:rect l="0" t="0" r="r" b="b"/>
                  <a:pathLst>
                    <a:path w="23" h="48">
                      <a:moveTo>
                        <a:pt x="1" y="5"/>
                      </a:moveTo>
                      <a:lnTo>
                        <a:pt x="0" y="30"/>
                      </a:lnTo>
                      <a:lnTo>
                        <a:pt x="8" y="48"/>
                      </a:lnTo>
                      <a:lnTo>
                        <a:pt x="23" y="31"/>
                      </a:lnTo>
                      <a:lnTo>
                        <a:pt x="18" y="0"/>
                      </a:lnTo>
                      <a:lnTo>
                        <a:pt x="1" y="5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3" name="Freeform 1089"/>
                <p:cNvSpPr>
                  <a:spLocks/>
                </p:cNvSpPr>
                <p:nvPr/>
              </p:nvSpPr>
              <p:spPr bwMode="auto">
                <a:xfrm>
                  <a:off x="865" y="2975"/>
                  <a:ext cx="13" cy="22"/>
                </a:xfrm>
                <a:custGeom>
                  <a:avLst/>
                  <a:gdLst/>
                  <a:ahLst/>
                  <a:cxnLst>
                    <a:cxn ang="0">
                      <a:pos x="6" y="2"/>
                    </a:cxn>
                    <a:cxn ang="0">
                      <a:pos x="0" y="32"/>
                    </a:cxn>
                    <a:cxn ang="0">
                      <a:pos x="9" y="44"/>
                    </a:cxn>
                    <a:cxn ang="0">
                      <a:pos x="23" y="32"/>
                    </a:cxn>
                    <a:cxn ang="0">
                      <a:pos x="25" y="0"/>
                    </a:cxn>
                    <a:cxn ang="0">
                      <a:pos x="6" y="2"/>
                    </a:cxn>
                  </a:cxnLst>
                  <a:rect l="0" t="0" r="r" b="b"/>
                  <a:pathLst>
                    <a:path w="25" h="44">
                      <a:moveTo>
                        <a:pt x="6" y="2"/>
                      </a:moveTo>
                      <a:lnTo>
                        <a:pt x="0" y="32"/>
                      </a:lnTo>
                      <a:lnTo>
                        <a:pt x="9" y="44"/>
                      </a:lnTo>
                      <a:lnTo>
                        <a:pt x="23" y="32"/>
                      </a:lnTo>
                      <a:lnTo>
                        <a:pt x="25" y="0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4" name="Freeform 1090"/>
                <p:cNvSpPr>
                  <a:spLocks/>
                </p:cNvSpPr>
                <p:nvPr/>
              </p:nvSpPr>
              <p:spPr bwMode="auto">
                <a:xfrm>
                  <a:off x="1174" y="2970"/>
                  <a:ext cx="7" cy="29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46"/>
                    </a:cxn>
                    <a:cxn ang="0">
                      <a:pos x="8" y="58"/>
                    </a:cxn>
                    <a:cxn ang="0">
                      <a:pos x="15" y="45"/>
                    </a:cxn>
                    <a:cxn ang="0">
                      <a:pos x="15" y="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" h="58">
                      <a:moveTo>
                        <a:pt x="1" y="0"/>
                      </a:moveTo>
                      <a:lnTo>
                        <a:pt x="0" y="46"/>
                      </a:lnTo>
                      <a:lnTo>
                        <a:pt x="8" y="58"/>
                      </a:lnTo>
                      <a:lnTo>
                        <a:pt x="15" y="45"/>
                      </a:lnTo>
                      <a:lnTo>
                        <a:pt x="15" y="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5" name="Freeform 1091"/>
                <p:cNvSpPr>
                  <a:spLocks/>
                </p:cNvSpPr>
                <p:nvPr/>
              </p:nvSpPr>
              <p:spPr bwMode="auto">
                <a:xfrm>
                  <a:off x="906" y="3020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41"/>
                    </a:cxn>
                    <a:cxn ang="0">
                      <a:pos x="13" y="66"/>
                    </a:cxn>
                    <a:cxn ang="0">
                      <a:pos x="23" y="38"/>
                    </a:cxn>
                    <a:cxn ang="0">
                      <a:pos x="2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4" h="66">
                      <a:moveTo>
                        <a:pt x="4" y="0"/>
                      </a:moveTo>
                      <a:lnTo>
                        <a:pt x="0" y="41"/>
                      </a:lnTo>
                      <a:lnTo>
                        <a:pt x="13" y="66"/>
                      </a:lnTo>
                      <a:lnTo>
                        <a:pt x="23" y="38"/>
                      </a:lnTo>
                      <a:lnTo>
                        <a:pt x="24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6" name="Freeform 1092"/>
                <p:cNvSpPr>
                  <a:spLocks/>
                </p:cNvSpPr>
                <p:nvPr/>
              </p:nvSpPr>
              <p:spPr bwMode="auto">
                <a:xfrm>
                  <a:off x="1090" y="2915"/>
                  <a:ext cx="10" cy="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7"/>
                    </a:cxn>
                    <a:cxn ang="0">
                      <a:pos x="10" y="65"/>
                    </a:cxn>
                    <a:cxn ang="0">
                      <a:pos x="20" y="43"/>
                    </a:cxn>
                    <a:cxn ang="0">
                      <a:pos x="21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" h="65">
                      <a:moveTo>
                        <a:pt x="0" y="0"/>
                      </a:moveTo>
                      <a:lnTo>
                        <a:pt x="0" y="47"/>
                      </a:lnTo>
                      <a:lnTo>
                        <a:pt x="10" y="65"/>
                      </a:lnTo>
                      <a:lnTo>
                        <a:pt x="20" y="43"/>
                      </a:lnTo>
                      <a:lnTo>
                        <a:pt x="21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7" name="Freeform 1093"/>
                <p:cNvSpPr>
                  <a:spLocks/>
                </p:cNvSpPr>
                <p:nvPr/>
              </p:nvSpPr>
              <p:spPr bwMode="auto">
                <a:xfrm>
                  <a:off x="1435" y="3020"/>
                  <a:ext cx="13" cy="4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8" y="56"/>
                    </a:cxn>
                    <a:cxn ang="0">
                      <a:pos x="21" y="83"/>
                    </a:cxn>
                    <a:cxn ang="0">
                      <a:pos x="28" y="56"/>
                    </a:cxn>
                    <a:cxn ang="0">
                      <a:pos x="22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28" h="83">
                      <a:moveTo>
                        <a:pt x="0" y="3"/>
                      </a:moveTo>
                      <a:lnTo>
                        <a:pt x="8" y="56"/>
                      </a:lnTo>
                      <a:lnTo>
                        <a:pt x="21" y="83"/>
                      </a:lnTo>
                      <a:lnTo>
                        <a:pt x="28" y="56"/>
                      </a:lnTo>
                      <a:lnTo>
                        <a:pt x="2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8" name="Freeform 1094"/>
                <p:cNvSpPr>
                  <a:spLocks/>
                </p:cNvSpPr>
                <p:nvPr/>
              </p:nvSpPr>
              <p:spPr bwMode="auto">
                <a:xfrm>
                  <a:off x="961" y="3021"/>
                  <a:ext cx="9" cy="3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5"/>
                    </a:cxn>
                    <a:cxn ang="0">
                      <a:pos x="8" y="60"/>
                    </a:cxn>
                    <a:cxn ang="0">
                      <a:pos x="19" y="33"/>
                    </a:cxn>
                    <a:cxn ang="0">
                      <a:pos x="17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9" h="60">
                      <a:moveTo>
                        <a:pt x="2" y="0"/>
                      </a:moveTo>
                      <a:lnTo>
                        <a:pt x="0" y="35"/>
                      </a:lnTo>
                      <a:lnTo>
                        <a:pt x="8" y="60"/>
                      </a:lnTo>
                      <a:lnTo>
                        <a:pt x="19" y="33"/>
                      </a:lnTo>
                      <a:lnTo>
                        <a:pt x="17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9" name="Freeform 1095"/>
                <p:cNvSpPr>
                  <a:spLocks/>
                </p:cNvSpPr>
                <p:nvPr/>
              </p:nvSpPr>
              <p:spPr bwMode="auto">
                <a:xfrm>
                  <a:off x="1099" y="2997"/>
                  <a:ext cx="10" cy="2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6"/>
                    </a:cxn>
                    <a:cxn ang="0">
                      <a:pos x="8" y="51"/>
                    </a:cxn>
                    <a:cxn ang="0">
                      <a:pos x="19" y="34"/>
                    </a:cxn>
                    <a:cxn ang="0">
                      <a:pos x="16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9" h="51">
                      <a:moveTo>
                        <a:pt x="1" y="0"/>
                      </a:moveTo>
                      <a:lnTo>
                        <a:pt x="0" y="36"/>
                      </a:lnTo>
                      <a:lnTo>
                        <a:pt x="8" y="51"/>
                      </a:lnTo>
                      <a:lnTo>
                        <a:pt x="19" y="34"/>
                      </a:lnTo>
                      <a:lnTo>
                        <a:pt x="16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0" name="Freeform 1096"/>
                <p:cNvSpPr>
                  <a:spLocks/>
                </p:cNvSpPr>
                <p:nvPr/>
              </p:nvSpPr>
              <p:spPr bwMode="auto">
                <a:xfrm>
                  <a:off x="1485" y="3020"/>
                  <a:ext cx="1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50"/>
                    </a:cxn>
                    <a:cxn ang="0">
                      <a:pos x="20" y="82"/>
                    </a:cxn>
                    <a:cxn ang="0">
                      <a:pos x="29" y="53"/>
                    </a:cxn>
                    <a:cxn ang="0">
                      <a:pos x="18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" h="82">
                      <a:moveTo>
                        <a:pt x="0" y="0"/>
                      </a:moveTo>
                      <a:lnTo>
                        <a:pt x="7" y="50"/>
                      </a:lnTo>
                      <a:lnTo>
                        <a:pt x="20" y="82"/>
                      </a:lnTo>
                      <a:lnTo>
                        <a:pt x="29" y="53"/>
                      </a:lnTo>
                      <a:lnTo>
                        <a:pt x="18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1" name="Freeform 1097"/>
                <p:cNvSpPr>
                  <a:spLocks/>
                </p:cNvSpPr>
                <p:nvPr/>
              </p:nvSpPr>
              <p:spPr bwMode="auto">
                <a:xfrm>
                  <a:off x="823" y="2997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9"/>
                    </a:cxn>
                    <a:cxn ang="0">
                      <a:pos x="7" y="48"/>
                    </a:cxn>
                    <a:cxn ang="0">
                      <a:pos x="22" y="29"/>
                    </a:cxn>
                    <a:cxn ang="0">
                      <a:pos x="22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2" h="48">
                      <a:moveTo>
                        <a:pt x="2" y="0"/>
                      </a:moveTo>
                      <a:lnTo>
                        <a:pt x="0" y="29"/>
                      </a:lnTo>
                      <a:lnTo>
                        <a:pt x="7" y="48"/>
                      </a:lnTo>
                      <a:lnTo>
                        <a:pt x="22" y="29"/>
                      </a:lnTo>
                      <a:lnTo>
                        <a:pt x="22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2" name="Freeform 1098"/>
                <p:cNvSpPr>
                  <a:spLocks/>
                </p:cNvSpPr>
                <p:nvPr/>
              </p:nvSpPr>
              <p:spPr bwMode="auto">
                <a:xfrm>
                  <a:off x="1367" y="3020"/>
                  <a:ext cx="10" cy="29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" y="45"/>
                    </a:cxn>
                    <a:cxn ang="0">
                      <a:pos x="16" y="58"/>
                    </a:cxn>
                    <a:cxn ang="0">
                      <a:pos x="21" y="29"/>
                    </a:cxn>
                    <a:cxn ang="0">
                      <a:pos x="16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21" h="58">
                      <a:moveTo>
                        <a:pt x="0" y="3"/>
                      </a:moveTo>
                      <a:lnTo>
                        <a:pt x="6" y="45"/>
                      </a:lnTo>
                      <a:lnTo>
                        <a:pt x="16" y="58"/>
                      </a:lnTo>
                      <a:lnTo>
                        <a:pt x="21" y="29"/>
                      </a:lnTo>
                      <a:lnTo>
                        <a:pt x="16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3" name="Freeform 1099"/>
                <p:cNvSpPr>
                  <a:spLocks/>
                </p:cNvSpPr>
                <p:nvPr/>
              </p:nvSpPr>
              <p:spPr bwMode="auto">
                <a:xfrm>
                  <a:off x="1190" y="2914"/>
                  <a:ext cx="9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61"/>
                    </a:cxn>
                    <a:cxn ang="0">
                      <a:pos x="12" y="81"/>
                    </a:cxn>
                    <a:cxn ang="0">
                      <a:pos x="18" y="56"/>
                    </a:cxn>
                    <a:cxn ang="0">
                      <a:pos x="18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81">
                      <a:moveTo>
                        <a:pt x="0" y="0"/>
                      </a:moveTo>
                      <a:lnTo>
                        <a:pt x="1" y="61"/>
                      </a:lnTo>
                      <a:lnTo>
                        <a:pt x="12" y="81"/>
                      </a:lnTo>
                      <a:lnTo>
                        <a:pt x="18" y="56"/>
                      </a:lnTo>
                      <a:lnTo>
                        <a:pt x="18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4" name="Freeform 1100"/>
                <p:cNvSpPr>
                  <a:spLocks/>
                </p:cNvSpPr>
                <p:nvPr/>
              </p:nvSpPr>
              <p:spPr bwMode="auto">
                <a:xfrm>
                  <a:off x="1000" y="2997"/>
                  <a:ext cx="10" cy="2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0" y="35"/>
                    </a:cxn>
                    <a:cxn ang="0">
                      <a:pos x="11" y="57"/>
                    </a:cxn>
                    <a:cxn ang="0">
                      <a:pos x="17" y="34"/>
                    </a:cxn>
                    <a:cxn ang="0">
                      <a:pos x="21" y="0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21" h="57">
                      <a:moveTo>
                        <a:pt x="3" y="4"/>
                      </a:moveTo>
                      <a:lnTo>
                        <a:pt x="0" y="35"/>
                      </a:lnTo>
                      <a:lnTo>
                        <a:pt x="11" y="57"/>
                      </a:lnTo>
                      <a:lnTo>
                        <a:pt x="17" y="34"/>
                      </a:lnTo>
                      <a:lnTo>
                        <a:pt x="21" y="0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5" name="Freeform 1101"/>
                <p:cNvSpPr>
                  <a:spLocks/>
                </p:cNvSpPr>
                <p:nvPr/>
              </p:nvSpPr>
              <p:spPr bwMode="auto">
                <a:xfrm>
                  <a:off x="1290" y="2995"/>
                  <a:ext cx="10" cy="2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28"/>
                    </a:cxn>
                    <a:cxn ang="0">
                      <a:pos x="11" y="48"/>
                    </a:cxn>
                    <a:cxn ang="0">
                      <a:pos x="21" y="25"/>
                    </a:cxn>
                    <a:cxn ang="0">
                      <a:pos x="16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1" h="48">
                      <a:moveTo>
                        <a:pt x="1" y="0"/>
                      </a:moveTo>
                      <a:lnTo>
                        <a:pt x="0" y="28"/>
                      </a:lnTo>
                      <a:lnTo>
                        <a:pt x="11" y="48"/>
                      </a:lnTo>
                      <a:lnTo>
                        <a:pt x="21" y="25"/>
                      </a:lnTo>
                      <a:lnTo>
                        <a:pt x="16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6" name="Freeform 1102"/>
                <p:cNvSpPr>
                  <a:spLocks/>
                </p:cNvSpPr>
                <p:nvPr/>
              </p:nvSpPr>
              <p:spPr bwMode="auto">
                <a:xfrm>
                  <a:off x="1391" y="2998"/>
                  <a:ext cx="11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28"/>
                    </a:cxn>
                    <a:cxn ang="0">
                      <a:pos x="15" y="41"/>
                    </a:cxn>
                    <a:cxn ang="0">
                      <a:pos x="21" y="27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" h="41">
                      <a:moveTo>
                        <a:pt x="0" y="0"/>
                      </a:moveTo>
                      <a:lnTo>
                        <a:pt x="4" y="28"/>
                      </a:lnTo>
                      <a:lnTo>
                        <a:pt x="15" y="41"/>
                      </a:lnTo>
                      <a:lnTo>
                        <a:pt x="21" y="27"/>
                      </a:lnTo>
                      <a:lnTo>
                        <a:pt x="15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7" name="Freeform 1103"/>
                <p:cNvSpPr>
                  <a:spLocks/>
                </p:cNvSpPr>
                <p:nvPr/>
              </p:nvSpPr>
              <p:spPr bwMode="auto">
                <a:xfrm>
                  <a:off x="952" y="2997"/>
                  <a:ext cx="9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0"/>
                    </a:cxn>
                    <a:cxn ang="0">
                      <a:pos x="7" y="50"/>
                    </a:cxn>
                    <a:cxn ang="0">
                      <a:pos x="16" y="31"/>
                    </a:cxn>
                    <a:cxn ang="0">
                      <a:pos x="1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50">
                      <a:moveTo>
                        <a:pt x="0" y="0"/>
                      </a:moveTo>
                      <a:lnTo>
                        <a:pt x="1" y="30"/>
                      </a:lnTo>
                      <a:lnTo>
                        <a:pt x="7" y="50"/>
                      </a:lnTo>
                      <a:lnTo>
                        <a:pt x="16" y="31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8" name="Freeform 1104"/>
                <p:cNvSpPr>
                  <a:spLocks/>
                </p:cNvSpPr>
                <p:nvPr/>
              </p:nvSpPr>
              <p:spPr bwMode="auto">
                <a:xfrm>
                  <a:off x="1240" y="2996"/>
                  <a:ext cx="11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31"/>
                    </a:cxn>
                    <a:cxn ang="0">
                      <a:pos x="16" y="51"/>
                    </a:cxn>
                    <a:cxn ang="0">
                      <a:pos x="21" y="31"/>
                    </a:cxn>
                    <a:cxn ang="0">
                      <a:pos x="22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51">
                      <a:moveTo>
                        <a:pt x="0" y="0"/>
                      </a:moveTo>
                      <a:lnTo>
                        <a:pt x="3" y="31"/>
                      </a:lnTo>
                      <a:lnTo>
                        <a:pt x="16" y="51"/>
                      </a:lnTo>
                      <a:lnTo>
                        <a:pt x="21" y="31"/>
                      </a:lnTo>
                      <a:lnTo>
                        <a:pt x="2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9" name="Freeform 1105"/>
                <p:cNvSpPr>
                  <a:spLocks/>
                </p:cNvSpPr>
                <p:nvPr/>
              </p:nvSpPr>
              <p:spPr bwMode="auto">
                <a:xfrm>
                  <a:off x="1457" y="2998"/>
                  <a:ext cx="14" cy="2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38"/>
                    </a:cxn>
                    <a:cxn ang="0">
                      <a:pos x="16" y="53"/>
                    </a:cxn>
                    <a:cxn ang="0">
                      <a:pos x="28" y="32"/>
                    </a:cxn>
                    <a:cxn ang="0">
                      <a:pos x="21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8" h="53">
                      <a:moveTo>
                        <a:pt x="0" y="1"/>
                      </a:moveTo>
                      <a:lnTo>
                        <a:pt x="7" y="38"/>
                      </a:lnTo>
                      <a:lnTo>
                        <a:pt x="16" y="53"/>
                      </a:lnTo>
                      <a:lnTo>
                        <a:pt x="28" y="32"/>
                      </a:lnTo>
                      <a:lnTo>
                        <a:pt x="21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0" name="Freeform 1106"/>
                <p:cNvSpPr>
                  <a:spLocks/>
                </p:cNvSpPr>
                <p:nvPr/>
              </p:nvSpPr>
              <p:spPr bwMode="auto">
                <a:xfrm>
                  <a:off x="895" y="2998"/>
                  <a:ext cx="11" cy="23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32"/>
                    </a:cxn>
                    <a:cxn ang="0">
                      <a:pos x="13" y="47"/>
                    </a:cxn>
                    <a:cxn ang="0">
                      <a:pos x="22" y="35"/>
                    </a:cxn>
                    <a:cxn ang="0">
                      <a:pos x="22" y="0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22" h="47">
                      <a:moveTo>
                        <a:pt x="3" y="1"/>
                      </a:moveTo>
                      <a:lnTo>
                        <a:pt x="0" y="32"/>
                      </a:lnTo>
                      <a:lnTo>
                        <a:pt x="13" y="47"/>
                      </a:lnTo>
                      <a:lnTo>
                        <a:pt x="22" y="35"/>
                      </a:lnTo>
                      <a:lnTo>
                        <a:pt x="22" y="0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1" name="Freeform 1107"/>
                <p:cNvSpPr>
                  <a:spLocks/>
                </p:cNvSpPr>
                <p:nvPr/>
              </p:nvSpPr>
              <p:spPr bwMode="auto">
                <a:xfrm>
                  <a:off x="1196" y="2997"/>
                  <a:ext cx="10" cy="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3"/>
                    </a:cxn>
                    <a:cxn ang="0">
                      <a:pos x="13" y="51"/>
                    </a:cxn>
                    <a:cxn ang="0">
                      <a:pos x="22" y="30"/>
                    </a:cxn>
                    <a:cxn ang="0">
                      <a:pos x="18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51">
                      <a:moveTo>
                        <a:pt x="0" y="0"/>
                      </a:moveTo>
                      <a:lnTo>
                        <a:pt x="2" y="33"/>
                      </a:lnTo>
                      <a:lnTo>
                        <a:pt x="13" y="51"/>
                      </a:lnTo>
                      <a:lnTo>
                        <a:pt x="22" y="30"/>
                      </a:lnTo>
                      <a:lnTo>
                        <a:pt x="18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2" name="Freeform 1108"/>
                <p:cNvSpPr>
                  <a:spLocks/>
                </p:cNvSpPr>
                <p:nvPr/>
              </p:nvSpPr>
              <p:spPr bwMode="auto">
                <a:xfrm>
                  <a:off x="1425" y="2999"/>
                  <a:ext cx="11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8"/>
                    </a:cxn>
                    <a:cxn ang="0">
                      <a:pos x="11" y="50"/>
                    </a:cxn>
                    <a:cxn ang="0">
                      <a:pos x="20" y="22"/>
                    </a:cxn>
                    <a:cxn ang="0">
                      <a:pos x="1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50">
                      <a:moveTo>
                        <a:pt x="0" y="0"/>
                      </a:moveTo>
                      <a:lnTo>
                        <a:pt x="2" y="28"/>
                      </a:lnTo>
                      <a:lnTo>
                        <a:pt x="11" y="50"/>
                      </a:lnTo>
                      <a:lnTo>
                        <a:pt x="20" y="22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3" name="Freeform 1109"/>
                <p:cNvSpPr>
                  <a:spLocks/>
                </p:cNvSpPr>
                <p:nvPr/>
              </p:nvSpPr>
              <p:spPr bwMode="auto">
                <a:xfrm>
                  <a:off x="916" y="2973"/>
                  <a:ext cx="11" cy="26"/>
                </a:xfrm>
                <a:custGeom>
                  <a:avLst/>
                  <a:gdLst/>
                  <a:ahLst/>
                  <a:cxnLst>
                    <a:cxn ang="0">
                      <a:pos x="6" y="3"/>
                    </a:cxn>
                    <a:cxn ang="0">
                      <a:pos x="0" y="35"/>
                    </a:cxn>
                    <a:cxn ang="0">
                      <a:pos x="10" y="53"/>
                    </a:cxn>
                    <a:cxn ang="0">
                      <a:pos x="18" y="37"/>
                    </a:cxn>
                    <a:cxn ang="0">
                      <a:pos x="22" y="0"/>
                    </a:cxn>
                    <a:cxn ang="0">
                      <a:pos x="6" y="3"/>
                    </a:cxn>
                  </a:cxnLst>
                  <a:rect l="0" t="0" r="r" b="b"/>
                  <a:pathLst>
                    <a:path w="22" h="53">
                      <a:moveTo>
                        <a:pt x="6" y="3"/>
                      </a:moveTo>
                      <a:lnTo>
                        <a:pt x="0" y="35"/>
                      </a:lnTo>
                      <a:lnTo>
                        <a:pt x="10" y="53"/>
                      </a:lnTo>
                      <a:lnTo>
                        <a:pt x="18" y="37"/>
                      </a:lnTo>
                      <a:lnTo>
                        <a:pt x="22" y="0"/>
                      </a:lnTo>
                      <a:lnTo>
                        <a:pt x="6" y="3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4" name="Freeform 1110"/>
                <p:cNvSpPr>
                  <a:spLocks/>
                </p:cNvSpPr>
                <p:nvPr/>
              </p:nvSpPr>
              <p:spPr bwMode="auto">
                <a:xfrm>
                  <a:off x="1225" y="2971"/>
                  <a:ext cx="9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0"/>
                    </a:cxn>
                    <a:cxn ang="0">
                      <a:pos x="9" y="57"/>
                    </a:cxn>
                    <a:cxn ang="0">
                      <a:pos x="17" y="43"/>
                    </a:cxn>
                    <a:cxn ang="0">
                      <a:pos x="16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57">
                      <a:moveTo>
                        <a:pt x="0" y="0"/>
                      </a:moveTo>
                      <a:lnTo>
                        <a:pt x="0" y="40"/>
                      </a:lnTo>
                      <a:lnTo>
                        <a:pt x="9" y="57"/>
                      </a:lnTo>
                      <a:lnTo>
                        <a:pt x="17" y="43"/>
                      </a:lnTo>
                      <a:lnTo>
                        <a:pt x="16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5" name="Freeform 1111"/>
                <p:cNvSpPr>
                  <a:spLocks/>
                </p:cNvSpPr>
                <p:nvPr/>
              </p:nvSpPr>
              <p:spPr bwMode="auto">
                <a:xfrm>
                  <a:off x="1476" y="2972"/>
                  <a:ext cx="13" cy="2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37"/>
                    </a:cxn>
                    <a:cxn ang="0">
                      <a:pos x="17" y="54"/>
                    </a:cxn>
                    <a:cxn ang="0">
                      <a:pos x="25" y="40"/>
                    </a:cxn>
                    <a:cxn ang="0">
                      <a:pos x="18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5" h="54">
                      <a:moveTo>
                        <a:pt x="0" y="1"/>
                      </a:moveTo>
                      <a:lnTo>
                        <a:pt x="7" y="37"/>
                      </a:lnTo>
                      <a:lnTo>
                        <a:pt x="17" y="54"/>
                      </a:lnTo>
                      <a:lnTo>
                        <a:pt x="25" y="40"/>
                      </a:lnTo>
                      <a:lnTo>
                        <a:pt x="18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6" name="Freeform 1112"/>
                <p:cNvSpPr>
                  <a:spLocks/>
                </p:cNvSpPr>
                <p:nvPr/>
              </p:nvSpPr>
              <p:spPr bwMode="auto">
                <a:xfrm>
                  <a:off x="908" y="2948"/>
                  <a:ext cx="11" cy="2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33"/>
                    </a:cxn>
                    <a:cxn ang="0">
                      <a:pos x="11" y="53"/>
                    </a:cxn>
                    <a:cxn ang="0">
                      <a:pos x="19" y="33"/>
                    </a:cxn>
                    <a:cxn ang="0">
                      <a:pos x="22" y="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2" h="53">
                      <a:moveTo>
                        <a:pt x="4" y="0"/>
                      </a:moveTo>
                      <a:lnTo>
                        <a:pt x="0" y="33"/>
                      </a:lnTo>
                      <a:lnTo>
                        <a:pt x="11" y="53"/>
                      </a:lnTo>
                      <a:lnTo>
                        <a:pt x="19" y="33"/>
                      </a:lnTo>
                      <a:lnTo>
                        <a:pt x="22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7" name="Freeform 1113"/>
                <p:cNvSpPr>
                  <a:spLocks/>
                </p:cNvSpPr>
                <p:nvPr/>
              </p:nvSpPr>
              <p:spPr bwMode="auto">
                <a:xfrm>
                  <a:off x="1212" y="2945"/>
                  <a:ext cx="8" cy="2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0" y="26"/>
                    </a:cxn>
                    <a:cxn ang="0">
                      <a:pos x="10" y="50"/>
                    </a:cxn>
                    <a:cxn ang="0">
                      <a:pos x="17" y="31"/>
                    </a:cxn>
                    <a:cxn ang="0">
                      <a:pos x="17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17" h="50">
                      <a:moveTo>
                        <a:pt x="0" y="2"/>
                      </a:moveTo>
                      <a:lnTo>
                        <a:pt x="0" y="26"/>
                      </a:lnTo>
                      <a:lnTo>
                        <a:pt x="10" y="50"/>
                      </a:lnTo>
                      <a:lnTo>
                        <a:pt x="17" y="31"/>
                      </a:lnTo>
                      <a:lnTo>
                        <a:pt x="17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8" name="Freeform 1114"/>
                <p:cNvSpPr>
                  <a:spLocks/>
                </p:cNvSpPr>
                <p:nvPr/>
              </p:nvSpPr>
              <p:spPr bwMode="auto">
                <a:xfrm>
                  <a:off x="1450" y="2948"/>
                  <a:ext cx="12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26"/>
                    </a:cxn>
                    <a:cxn ang="0">
                      <a:pos x="17" y="48"/>
                    </a:cxn>
                    <a:cxn ang="0">
                      <a:pos x="24" y="26"/>
                    </a:cxn>
                    <a:cxn ang="0">
                      <a:pos x="19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48">
                      <a:moveTo>
                        <a:pt x="0" y="0"/>
                      </a:moveTo>
                      <a:lnTo>
                        <a:pt x="6" y="26"/>
                      </a:lnTo>
                      <a:lnTo>
                        <a:pt x="17" y="48"/>
                      </a:lnTo>
                      <a:lnTo>
                        <a:pt x="24" y="26"/>
                      </a:lnTo>
                      <a:lnTo>
                        <a:pt x="19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9" name="Freeform 1115"/>
                <p:cNvSpPr>
                  <a:spLocks/>
                </p:cNvSpPr>
                <p:nvPr/>
              </p:nvSpPr>
              <p:spPr bwMode="auto">
                <a:xfrm>
                  <a:off x="957" y="2945"/>
                  <a:ext cx="10" cy="3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0"/>
                    </a:cxn>
                    <a:cxn ang="0">
                      <a:pos x="8" y="62"/>
                    </a:cxn>
                    <a:cxn ang="0">
                      <a:pos x="19" y="40"/>
                    </a:cxn>
                    <a:cxn ang="0">
                      <a:pos x="2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0" h="62">
                      <a:moveTo>
                        <a:pt x="2" y="0"/>
                      </a:moveTo>
                      <a:lnTo>
                        <a:pt x="0" y="40"/>
                      </a:lnTo>
                      <a:lnTo>
                        <a:pt x="8" y="62"/>
                      </a:lnTo>
                      <a:lnTo>
                        <a:pt x="19" y="40"/>
                      </a:lnTo>
                      <a:lnTo>
                        <a:pt x="20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0" name="Freeform 1116"/>
                <p:cNvSpPr>
                  <a:spLocks/>
                </p:cNvSpPr>
                <p:nvPr/>
              </p:nvSpPr>
              <p:spPr bwMode="auto">
                <a:xfrm>
                  <a:off x="1258" y="2945"/>
                  <a:ext cx="10" cy="2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2"/>
                    </a:cxn>
                    <a:cxn ang="0">
                      <a:pos x="14" y="49"/>
                    </a:cxn>
                    <a:cxn ang="0">
                      <a:pos x="20" y="32"/>
                    </a:cxn>
                    <a:cxn ang="0">
                      <a:pos x="21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1" h="49">
                      <a:moveTo>
                        <a:pt x="2" y="0"/>
                      </a:moveTo>
                      <a:lnTo>
                        <a:pt x="0" y="32"/>
                      </a:lnTo>
                      <a:lnTo>
                        <a:pt x="14" y="49"/>
                      </a:lnTo>
                      <a:lnTo>
                        <a:pt x="20" y="32"/>
                      </a:lnTo>
                      <a:lnTo>
                        <a:pt x="21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1" name="Freeform 1117"/>
                <p:cNvSpPr>
                  <a:spLocks/>
                </p:cNvSpPr>
                <p:nvPr/>
              </p:nvSpPr>
              <p:spPr bwMode="auto">
                <a:xfrm>
                  <a:off x="1493" y="2942"/>
                  <a:ext cx="11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43"/>
                    </a:cxn>
                    <a:cxn ang="0">
                      <a:pos x="21" y="60"/>
                    </a:cxn>
                    <a:cxn ang="0">
                      <a:pos x="22" y="40"/>
                    </a:cxn>
                    <a:cxn ang="0">
                      <a:pos x="14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60">
                      <a:moveTo>
                        <a:pt x="0" y="0"/>
                      </a:moveTo>
                      <a:lnTo>
                        <a:pt x="5" y="43"/>
                      </a:lnTo>
                      <a:lnTo>
                        <a:pt x="21" y="60"/>
                      </a:lnTo>
                      <a:lnTo>
                        <a:pt x="22" y="40"/>
                      </a:lnTo>
                      <a:lnTo>
                        <a:pt x="14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2" name="Freeform 1118"/>
                <p:cNvSpPr>
                  <a:spLocks/>
                </p:cNvSpPr>
                <p:nvPr/>
              </p:nvSpPr>
              <p:spPr bwMode="auto">
                <a:xfrm>
                  <a:off x="1008" y="2945"/>
                  <a:ext cx="8" cy="29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0" y="37"/>
                    </a:cxn>
                    <a:cxn ang="0">
                      <a:pos x="5" y="56"/>
                    </a:cxn>
                    <a:cxn ang="0">
                      <a:pos x="15" y="37"/>
                    </a:cxn>
                    <a:cxn ang="0">
                      <a:pos x="17" y="0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7" h="56">
                      <a:moveTo>
                        <a:pt x="1" y="3"/>
                      </a:moveTo>
                      <a:lnTo>
                        <a:pt x="0" y="37"/>
                      </a:lnTo>
                      <a:lnTo>
                        <a:pt x="5" y="56"/>
                      </a:lnTo>
                      <a:lnTo>
                        <a:pt x="15" y="37"/>
                      </a:lnTo>
                      <a:lnTo>
                        <a:pt x="17" y="0"/>
                      </a:ln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3" name="Freeform 1119"/>
                <p:cNvSpPr>
                  <a:spLocks/>
                </p:cNvSpPr>
                <p:nvPr/>
              </p:nvSpPr>
              <p:spPr bwMode="auto">
                <a:xfrm>
                  <a:off x="1308" y="2947"/>
                  <a:ext cx="13" cy="2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2"/>
                    </a:cxn>
                    <a:cxn ang="0">
                      <a:pos x="17" y="50"/>
                    </a:cxn>
                    <a:cxn ang="0">
                      <a:pos x="24" y="30"/>
                    </a:cxn>
                    <a:cxn ang="0">
                      <a:pos x="2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" h="50">
                      <a:moveTo>
                        <a:pt x="0" y="0"/>
                      </a:moveTo>
                      <a:lnTo>
                        <a:pt x="2" y="32"/>
                      </a:lnTo>
                      <a:lnTo>
                        <a:pt x="17" y="50"/>
                      </a:lnTo>
                      <a:lnTo>
                        <a:pt x="24" y="30"/>
                      </a:lnTo>
                      <a:lnTo>
                        <a:pt x="2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4" name="Freeform 1120"/>
                <p:cNvSpPr>
                  <a:spLocks/>
                </p:cNvSpPr>
                <p:nvPr/>
              </p:nvSpPr>
              <p:spPr bwMode="auto">
                <a:xfrm>
                  <a:off x="1388" y="2914"/>
                  <a:ext cx="12" cy="3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51"/>
                    </a:cxn>
                    <a:cxn ang="0">
                      <a:pos x="15" y="70"/>
                    </a:cxn>
                    <a:cxn ang="0">
                      <a:pos x="23" y="49"/>
                    </a:cxn>
                    <a:cxn ang="0">
                      <a:pos x="21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3" h="70">
                      <a:moveTo>
                        <a:pt x="0" y="0"/>
                      </a:moveTo>
                      <a:lnTo>
                        <a:pt x="3" y="51"/>
                      </a:lnTo>
                      <a:lnTo>
                        <a:pt x="15" y="70"/>
                      </a:lnTo>
                      <a:lnTo>
                        <a:pt x="23" y="49"/>
                      </a:lnTo>
                      <a:lnTo>
                        <a:pt x="21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5" name="Freeform 1121"/>
                <p:cNvSpPr>
                  <a:spLocks/>
                </p:cNvSpPr>
                <p:nvPr/>
              </p:nvSpPr>
              <p:spPr bwMode="auto">
                <a:xfrm>
                  <a:off x="1056" y="2947"/>
                  <a:ext cx="8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6"/>
                    </a:cxn>
                    <a:cxn ang="0">
                      <a:pos x="8" y="59"/>
                    </a:cxn>
                    <a:cxn ang="0">
                      <a:pos x="16" y="29"/>
                    </a:cxn>
                    <a:cxn ang="0">
                      <a:pos x="17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59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8" y="59"/>
                      </a:lnTo>
                      <a:lnTo>
                        <a:pt x="16" y="29"/>
                      </a:lnTo>
                      <a:lnTo>
                        <a:pt x="17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6" name="Freeform 1122"/>
                <p:cNvSpPr>
                  <a:spLocks/>
                </p:cNvSpPr>
                <p:nvPr/>
              </p:nvSpPr>
              <p:spPr bwMode="auto">
                <a:xfrm>
                  <a:off x="1357" y="2947"/>
                  <a:ext cx="9" cy="2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31"/>
                    </a:cxn>
                    <a:cxn ang="0">
                      <a:pos x="8" y="50"/>
                    </a:cxn>
                    <a:cxn ang="0">
                      <a:pos x="18" y="34"/>
                    </a:cxn>
                    <a:cxn ang="0">
                      <a:pos x="12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8" h="50">
                      <a:moveTo>
                        <a:pt x="0" y="1"/>
                      </a:moveTo>
                      <a:lnTo>
                        <a:pt x="0" y="31"/>
                      </a:lnTo>
                      <a:lnTo>
                        <a:pt x="8" y="50"/>
                      </a:lnTo>
                      <a:lnTo>
                        <a:pt x="18" y="34"/>
                      </a:lnTo>
                      <a:lnTo>
                        <a:pt x="12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7" name="Freeform 1123"/>
                <p:cNvSpPr>
                  <a:spLocks/>
                </p:cNvSpPr>
                <p:nvPr/>
              </p:nvSpPr>
              <p:spPr bwMode="auto">
                <a:xfrm>
                  <a:off x="1338" y="2915"/>
                  <a:ext cx="10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57"/>
                    </a:cxn>
                    <a:cxn ang="0">
                      <a:pos x="13" y="76"/>
                    </a:cxn>
                    <a:cxn ang="0">
                      <a:pos x="20" y="56"/>
                    </a:cxn>
                    <a:cxn ang="0">
                      <a:pos x="18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76">
                      <a:moveTo>
                        <a:pt x="0" y="0"/>
                      </a:moveTo>
                      <a:lnTo>
                        <a:pt x="1" y="57"/>
                      </a:lnTo>
                      <a:lnTo>
                        <a:pt x="13" y="76"/>
                      </a:lnTo>
                      <a:lnTo>
                        <a:pt x="20" y="56"/>
                      </a:lnTo>
                      <a:lnTo>
                        <a:pt x="18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8" name="Freeform 1124"/>
                <p:cNvSpPr>
                  <a:spLocks/>
                </p:cNvSpPr>
                <p:nvPr/>
              </p:nvSpPr>
              <p:spPr bwMode="auto">
                <a:xfrm>
                  <a:off x="860" y="2945"/>
                  <a:ext cx="11" cy="2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34"/>
                    </a:cxn>
                    <a:cxn ang="0">
                      <a:pos x="5" y="56"/>
                    </a:cxn>
                    <a:cxn ang="0">
                      <a:pos x="21" y="34"/>
                    </a:cxn>
                    <a:cxn ang="0">
                      <a:pos x="22" y="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2" h="56">
                      <a:moveTo>
                        <a:pt x="3" y="0"/>
                      </a:moveTo>
                      <a:lnTo>
                        <a:pt x="0" y="34"/>
                      </a:lnTo>
                      <a:lnTo>
                        <a:pt x="5" y="56"/>
                      </a:lnTo>
                      <a:lnTo>
                        <a:pt x="21" y="34"/>
                      </a:lnTo>
                      <a:lnTo>
                        <a:pt x="22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9" name="Freeform 1125"/>
                <p:cNvSpPr>
                  <a:spLocks/>
                </p:cNvSpPr>
                <p:nvPr/>
              </p:nvSpPr>
              <p:spPr bwMode="auto">
                <a:xfrm>
                  <a:off x="1166" y="2945"/>
                  <a:ext cx="8" cy="27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1" y="39"/>
                    </a:cxn>
                    <a:cxn ang="0">
                      <a:pos x="11" y="54"/>
                    </a:cxn>
                    <a:cxn ang="0">
                      <a:pos x="14" y="38"/>
                    </a:cxn>
                    <a:cxn ang="0">
                      <a:pos x="17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7" h="54">
                      <a:moveTo>
                        <a:pt x="0" y="3"/>
                      </a:moveTo>
                      <a:lnTo>
                        <a:pt x="1" y="39"/>
                      </a:lnTo>
                      <a:lnTo>
                        <a:pt x="11" y="54"/>
                      </a:lnTo>
                      <a:lnTo>
                        <a:pt x="14" y="38"/>
                      </a:lnTo>
                      <a:lnTo>
                        <a:pt x="17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0" name="Freeform 1126"/>
                <p:cNvSpPr>
                  <a:spLocks/>
                </p:cNvSpPr>
                <p:nvPr/>
              </p:nvSpPr>
              <p:spPr bwMode="auto">
                <a:xfrm>
                  <a:off x="1068" y="2972"/>
                  <a:ext cx="8" cy="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9"/>
                    </a:cxn>
                    <a:cxn ang="0">
                      <a:pos x="10" y="52"/>
                    </a:cxn>
                    <a:cxn ang="0">
                      <a:pos x="16" y="42"/>
                    </a:cxn>
                    <a:cxn ang="0">
                      <a:pos x="1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" h="52">
                      <a:moveTo>
                        <a:pt x="0" y="0"/>
                      </a:moveTo>
                      <a:lnTo>
                        <a:pt x="0" y="39"/>
                      </a:lnTo>
                      <a:lnTo>
                        <a:pt x="10" y="52"/>
                      </a:lnTo>
                      <a:lnTo>
                        <a:pt x="16" y="42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1" name="Freeform 1127"/>
                <p:cNvSpPr>
                  <a:spLocks/>
                </p:cNvSpPr>
                <p:nvPr/>
              </p:nvSpPr>
              <p:spPr bwMode="auto">
                <a:xfrm>
                  <a:off x="1369" y="2971"/>
                  <a:ext cx="11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40"/>
                    </a:cxn>
                    <a:cxn ang="0">
                      <a:pos x="16" y="58"/>
                    </a:cxn>
                    <a:cxn ang="0">
                      <a:pos x="22" y="39"/>
                    </a:cxn>
                    <a:cxn ang="0">
                      <a:pos x="1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58">
                      <a:moveTo>
                        <a:pt x="0" y="0"/>
                      </a:moveTo>
                      <a:lnTo>
                        <a:pt x="3" y="40"/>
                      </a:lnTo>
                      <a:lnTo>
                        <a:pt x="16" y="58"/>
                      </a:lnTo>
                      <a:lnTo>
                        <a:pt x="22" y="39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2" name="Freeform 1128"/>
                <p:cNvSpPr>
                  <a:spLocks/>
                </p:cNvSpPr>
                <p:nvPr/>
              </p:nvSpPr>
              <p:spPr bwMode="auto">
                <a:xfrm>
                  <a:off x="1289" y="2915"/>
                  <a:ext cx="9" cy="3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6"/>
                    </a:cxn>
                    <a:cxn ang="0">
                      <a:pos x="9" y="78"/>
                    </a:cxn>
                    <a:cxn ang="0">
                      <a:pos x="18" y="55"/>
                    </a:cxn>
                    <a:cxn ang="0">
                      <a:pos x="17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78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9" y="78"/>
                      </a:lnTo>
                      <a:lnTo>
                        <a:pt x="18" y="55"/>
                      </a:lnTo>
                      <a:lnTo>
                        <a:pt x="17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3" name="Freeform 1129"/>
                <p:cNvSpPr>
                  <a:spLocks/>
                </p:cNvSpPr>
                <p:nvPr/>
              </p:nvSpPr>
              <p:spPr bwMode="auto">
                <a:xfrm>
                  <a:off x="1052" y="2996"/>
                  <a:ext cx="9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40"/>
                    </a:cxn>
                    <a:cxn ang="0">
                      <a:pos x="8" y="54"/>
                    </a:cxn>
                    <a:cxn ang="0">
                      <a:pos x="17" y="43"/>
                    </a:cxn>
                    <a:cxn ang="0">
                      <a:pos x="19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" h="54">
                      <a:moveTo>
                        <a:pt x="0" y="0"/>
                      </a:moveTo>
                      <a:lnTo>
                        <a:pt x="2" y="40"/>
                      </a:lnTo>
                      <a:lnTo>
                        <a:pt x="8" y="54"/>
                      </a:lnTo>
                      <a:lnTo>
                        <a:pt x="17" y="43"/>
                      </a:lnTo>
                      <a:lnTo>
                        <a:pt x="19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4" name="Freeform 1130"/>
                <p:cNvSpPr>
                  <a:spLocks/>
                </p:cNvSpPr>
                <p:nvPr/>
              </p:nvSpPr>
              <p:spPr bwMode="auto">
                <a:xfrm>
                  <a:off x="1340" y="2998"/>
                  <a:ext cx="11" cy="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8"/>
                    </a:cxn>
                    <a:cxn ang="0">
                      <a:pos x="14" y="40"/>
                    </a:cxn>
                    <a:cxn ang="0">
                      <a:pos x="22" y="28"/>
                    </a:cxn>
                    <a:cxn ang="0">
                      <a:pos x="1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40">
                      <a:moveTo>
                        <a:pt x="0" y="0"/>
                      </a:moveTo>
                      <a:lnTo>
                        <a:pt x="2" y="28"/>
                      </a:lnTo>
                      <a:lnTo>
                        <a:pt x="14" y="40"/>
                      </a:lnTo>
                      <a:lnTo>
                        <a:pt x="22" y="2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5" name="Freeform 1131"/>
                <p:cNvSpPr>
                  <a:spLocks/>
                </p:cNvSpPr>
                <p:nvPr/>
              </p:nvSpPr>
              <p:spPr bwMode="auto">
                <a:xfrm>
                  <a:off x="1118" y="2973"/>
                  <a:ext cx="9" cy="2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33"/>
                    </a:cxn>
                    <a:cxn ang="0">
                      <a:pos x="11" y="54"/>
                    </a:cxn>
                    <a:cxn ang="0">
                      <a:pos x="18" y="33"/>
                    </a:cxn>
                    <a:cxn ang="0">
                      <a:pos x="18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8" h="54">
                      <a:moveTo>
                        <a:pt x="0" y="1"/>
                      </a:moveTo>
                      <a:lnTo>
                        <a:pt x="0" y="33"/>
                      </a:lnTo>
                      <a:lnTo>
                        <a:pt x="11" y="54"/>
                      </a:lnTo>
                      <a:lnTo>
                        <a:pt x="18" y="33"/>
                      </a:lnTo>
                      <a:lnTo>
                        <a:pt x="18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6" name="Freeform 1132"/>
                <p:cNvSpPr>
                  <a:spLocks/>
                </p:cNvSpPr>
                <p:nvPr/>
              </p:nvSpPr>
              <p:spPr bwMode="auto">
                <a:xfrm>
                  <a:off x="1416" y="2971"/>
                  <a:ext cx="14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38"/>
                    </a:cxn>
                    <a:cxn ang="0">
                      <a:pos x="21" y="51"/>
                    </a:cxn>
                    <a:cxn ang="0">
                      <a:pos x="29" y="35"/>
                    </a:cxn>
                    <a:cxn ang="0">
                      <a:pos x="22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" h="51">
                      <a:moveTo>
                        <a:pt x="0" y="0"/>
                      </a:moveTo>
                      <a:lnTo>
                        <a:pt x="6" y="38"/>
                      </a:lnTo>
                      <a:lnTo>
                        <a:pt x="21" y="51"/>
                      </a:lnTo>
                      <a:lnTo>
                        <a:pt x="29" y="35"/>
                      </a:lnTo>
                      <a:lnTo>
                        <a:pt x="2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7" name="Freeform 1133"/>
                <p:cNvSpPr>
                  <a:spLocks/>
                </p:cNvSpPr>
                <p:nvPr/>
              </p:nvSpPr>
              <p:spPr bwMode="auto">
                <a:xfrm>
                  <a:off x="1106" y="2947"/>
                  <a:ext cx="11" cy="30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40"/>
                    </a:cxn>
                    <a:cxn ang="0">
                      <a:pos x="10" y="61"/>
                    </a:cxn>
                    <a:cxn ang="0">
                      <a:pos x="21" y="33"/>
                    </a:cxn>
                    <a:cxn ang="0">
                      <a:pos x="19" y="0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1" h="61">
                      <a:moveTo>
                        <a:pt x="2" y="1"/>
                      </a:moveTo>
                      <a:lnTo>
                        <a:pt x="0" y="40"/>
                      </a:lnTo>
                      <a:lnTo>
                        <a:pt x="10" y="61"/>
                      </a:lnTo>
                      <a:lnTo>
                        <a:pt x="21" y="33"/>
                      </a:lnTo>
                      <a:lnTo>
                        <a:pt x="19" y="0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8" name="Freeform 1134"/>
                <p:cNvSpPr>
                  <a:spLocks/>
                </p:cNvSpPr>
                <p:nvPr/>
              </p:nvSpPr>
              <p:spPr bwMode="auto">
                <a:xfrm>
                  <a:off x="1407" y="2947"/>
                  <a:ext cx="11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35"/>
                    </a:cxn>
                    <a:cxn ang="0">
                      <a:pos x="15" y="45"/>
                    </a:cxn>
                    <a:cxn ang="0">
                      <a:pos x="22" y="33"/>
                    </a:cxn>
                    <a:cxn ang="0">
                      <a:pos x="17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" h="45">
                      <a:moveTo>
                        <a:pt x="0" y="0"/>
                      </a:moveTo>
                      <a:lnTo>
                        <a:pt x="2" y="35"/>
                      </a:lnTo>
                      <a:lnTo>
                        <a:pt x="15" y="45"/>
                      </a:lnTo>
                      <a:lnTo>
                        <a:pt x="22" y="33"/>
                      </a:lnTo>
                      <a:lnTo>
                        <a:pt x="17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9" name="Freeform 1135"/>
                <p:cNvSpPr>
                  <a:spLocks/>
                </p:cNvSpPr>
                <p:nvPr/>
              </p:nvSpPr>
              <p:spPr bwMode="auto">
                <a:xfrm>
                  <a:off x="1139" y="2915"/>
                  <a:ext cx="9" cy="3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40"/>
                    </a:cxn>
                    <a:cxn ang="0">
                      <a:pos x="13" y="65"/>
                    </a:cxn>
                    <a:cxn ang="0">
                      <a:pos x="20" y="42"/>
                    </a:cxn>
                    <a:cxn ang="0">
                      <a:pos x="18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0" h="65">
                      <a:moveTo>
                        <a:pt x="1" y="1"/>
                      </a:moveTo>
                      <a:lnTo>
                        <a:pt x="0" y="40"/>
                      </a:lnTo>
                      <a:lnTo>
                        <a:pt x="13" y="65"/>
                      </a:lnTo>
                      <a:lnTo>
                        <a:pt x="20" y="42"/>
                      </a:lnTo>
                      <a:lnTo>
                        <a:pt x="18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0" name="Freeform 1136"/>
                <p:cNvSpPr>
                  <a:spLocks/>
                </p:cNvSpPr>
                <p:nvPr/>
              </p:nvSpPr>
              <p:spPr bwMode="auto">
                <a:xfrm>
                  <a:off x="967" y="2973"/>
                  <a:ext cx="9" cy="25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35"/>
                    </a:cxn>
                    <a:cxn ang="0">
                      <a:pos x="7" y="51"/>
                    </a:cxn>
                    <a:cxn ang="0">
                      <a:pos x="17" y="33"/>
                    </a:cxn>
                    <a:cxn ang="0">
                      <a:pos x="18" y="0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18" h="51">
                      <a:moveTo>
                        <a:pt x="3" y="1"/>
                      </a:moveTo>
                      <a:lnTo>
                        <a:pt x="0" y="35"/>
                      </a:lnTo>
                      <a:lnTo>
                        <a:pt x="7" y="51"/>
                      </a:lnTo>
                      <a:lnTo>
                        <a:pt x="17" y="33"/>
                      </a:lnTo>
                      <a:lnTo>
                        <a:pt x="18" y="0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1" name="Freeform 1137"/>
                <p:cNvSpPr>
                  <a:spLocks/>
                </p:cNvSpPr>
                <p:nvPr/>
              </p:nvSpPr>
              <p:spPr bwMode="auto">
                <a:xfrm>
                  <a:off x="1270" y="2969"/>
                  <a:ext cx="8" cy="28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1" y="33"/>
                    </a:cxn>
                    <a:cxn ang="0">
                      <a:pos x="9" y="55"/>
                    </a:cxn>
                    <a:cxn ang="0">
                      <a:pos x="16" y="36"/>
                    </a:cxn>
                    <a:cxn ang="0">
                      <a:pos x="16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16" h="55">
                      <a:moveTo>
                        <a:pt x="0" y="1"/>
                      </a:moveTo>
                      <a:lnTo>
                        <a:pt x="1" y="33"/>
                      </a:lnTo>
                      <a:lnTo>
                        <a:pt x="9" y="55"/>
                      </a:lnTo>
                      <a:lnTo>
                        <a:pt x="16" y="36"/>
                      </a:lnTo>
                      <a:lnTo>
                        <a:pt x="16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2" name="Freeform 1138"/>
                <p:cNvSpPr>
                  <a:spLocks/>
                </p:cNvSpPr>
                <p:nvPr/>
              </p:nvSpPr>
              <p:spPr bwMode="auto">
                <a:xfrm>
                  <a:off x="1503" y="2997"/>
                  <a:ext cx="12" cy="2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5" y="32"/>
                    </a:cxn>
                    <a:cxn ang="0">
                      <a:pos x="17" y="51"/>
                    </a:cxn>
                    <a:cxn ang="0">
                      <a:pos x="23" y="27"/>
                    </a:cxn>
                    <a:cxn ang="0">
                      <a:pos x="16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3" h="51">
                      <a:moveTo>
                        <a:pt x="0" y="1"/>
                      </a:moveTo>
                      <a:lnTo>
                        <a:pt x="5" y="32"/>
                      </a:lnTo>
                      <a:lnTo>
                        <a:pt x="17" y="51"/>
                      </a:lnTo>
                      <a:lnTo>
                        <a:pt x="23" y="27"/>
                      </a:lnTo>
                      <a:lnTo>
                        <a:pt x="16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3" name="Freeform 1139"/>
                <p:cNvSpPr>
                  <a:spLocks/>
                </p:cNvSpPr>
                <p:nvPr/>
              </p:nvSpPr>
              <p:spPr bwMode="auto">
                <a:xfrm>
                  <a:off x="1017" y="2972"/>
                  <a:ext cx="9" cy="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1"/>
                    </a:cxn>
                    <a:cxn ang="0">
                      <a:pos x="8" y="49"/>
                    </a:cxn>
                    <a:cxn ang="0">
                      <a:pos x="17" y="34"/>
                    </a:cxn>
                    <a:cxn ang="0">
                      <a:pos x="17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49">
                      <a:moveTo>
                        <a:pt x="0" y="0"/>
                      </a:moveTo>
                      <a:lnTo>
                        <a:pt x="0" y="31"/>
                      </a:lnTo>
                      <a:lnTo>
                        <a:pt x="8" y="49"/>
                      </a:lnTo>
                      <a:lnTo>
                        <a:pt x="17" y="34"/>
                      </a:lnTo>
                      <a:lnTo>
                        <a:pt x="17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4" name="Freeform 1140"/>
                <p:cNvSpPr>
                  <a:spLocks/>
                </p:cNvSpPr>
                <p:nvPr/>
              </p:nvSpPr>
              <p:spPr bwMode="auto">
                <a:xfrm>
                  <a:off x="1319" y="2971"/>
                  <a:ext cx="9" cy="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5"/>
                    </a:cxn>
                    <a:cxn ang="0">
                      <a:pos x="9" y="56"/>
                    </a:cxn>
                    <a:cxn ang="0">
                      <a:pos x="18" y="31"/>
                    </a:cxn>
                    <a:cxn ang="0">
                      <a:pos x="12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56">
                      <a:moveTo>
                        <a:pt x="0" y="0"/>
                      </a:moveTo>
                      <a:lnTo>
                        <a:pt x="1" y="35"/>
                      </a:lnTo>
                      <a:lnTo>
                        <a:pt x="9" y="56"/>
                      </a:lnTo>
                      <a:lnTo>
                        <a:pt x="18" y="31"/>
                      </a:lnTo>
                      <a:lnTo>
                        <a:pt x="1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5" name="Freeform 1141"/>
                <p:cNvSpPr>
                  <a:spLocks/>
                </p:cNvSpPr>
                <p:nvPr/>
              </p:nvSpPr>
              <p:spPr bwMode="auto">
                <a:xfrm>
                  <a:off x="1239" y="2915"/>
                  <a:ext cx="10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48"/>
                    </a:cxn>
                    <a:cxn ang="0">
                      <a:pos x="14" y="76"/>
                    </a:cxn>
                    <a:cxn ang="0">
                      <a:pos x="20" y="58"/>
                    </a:cxn>
                    <a:cxn ang="0">
                      <a:pos x="2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0" h="76">
                      <a:moveTo>
                        <a:pt x="0" y="0"/>
                      </a:moveTo>
                      <a:lnTo>
                        <a:pt x="3" y="48"/>
                      </a:lnTo>
                      <a:lnTo>
                        <a:pt x="14" y="76"/>
                      </a:lnTo>
                      <a:lnTo>
                        <a:pt x="20" y="58"/>
                      </a:lnTo>
                      <a:lnTo>
                        <a:pt x="2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6" name="Freeform 1142"/>
                <p:cNvSpPr>
                  <a:spLocks/>
                </p:cNvSpPr>
                <p:nvPr/>
              </p:nvSpPr>
              <p:spPr bwMode="auto">
                <a:xfrm>
                  <a:off x="1464" y="2917"/>
                  <a:ext cx="15" cy="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1" y="59"/>
                    </a:cxn>
                    <a:cxn ang="0">
                      <a:pos x="29" y="63"/>
                    </a:cxn>
                    <a:cxn ang="0">
                      <a:pos x="29" y="39"/>
                    </a:cxn>
                    <a:cxn ang="0">
                      <a:pos x="2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" h="63">
                      <a:moveTo>
                        <a:pt x="0" y="0"/>
                      </a:moveTo>
                      <a:lnTo>
                        <a:pt x="10" y="39"/>
                      </a:lnTo>
                      <a:lnTo>
                        <a:pt x="11" y="59"/>
                      </a:lnTo>
                      <a:lnTo>
                        <a:pt x="29" y="63"/>
                      </a:lnTo>
                      <a:lnTo>
                        <a:pt x="29" y="39"/>
                      </a:lnTo>
                      <a:lnTo>
                        <a:pt x="2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7" name="Freeform 1143"/>
                <p:cNvSpPr>
                  <a:spLocks/>
                </p:cNvSpPr>
                <p:nvPr/>
              </p:nvSpPr>
              <p:spPr bwMode="auto">
                <a:xfrm>
                  <a:off x="882" y="2915"/>
                  <a:ext cx="10" cy="33"/>
                </a:xfrm>
                <a:custGeom>
                  <a:avLst/>
                  <a:gdLst/>
                  <a:ahLst/>
                  <a:cxnLst>
                    <a:cxn ang="0">
                      <a:pos x="4" y="2"/>
                    </a:cxn>
                    <a:cxn ang="0">
                      <a:pos x="0" y="48"/>
                    </a:cxn>
                    <a:cxn ang="0">
                      <a:pos x="7" y="67"/>
                    </a:cxn>
                    <a:cxn ang="0">
                      <a:pos x="19" y="46"/>
                    </a:cxn>
                    <a:cxn ang="0">
                      <a:pos x="21" y="0"/>
                    </a:cxn>
                    <a:cxn ang="0">
                      <a:pos x="4" y="2"/>
                    </a:cxn>
                  </a:cxnLst>
                  <a:rect l="0" t="0" r="r" b="b"/>
                  <a:pathLst>
                    <a:path w="21" h="67">
                      <a:moveTo>
                        <a:pt x="4" y="2"/>
                      </a:moveTo>
                      <a:lnTo>
                        <a:pt x="0" y="48"/>
                      </a:lnTo>
                      <a:lnTo>
                        <a:pt x="7" y="67"/>
                      </a:lnTo>
                      <a:lnTo>
                        <a:pt x="19" y="46"/>
                      </a:lnTo>
                      <a:lnTo>
                        <a:pt x="21" y="0"/>
                      </a:lnTo>
                      <a:lnTo>
                        <a:pt x="4" y="2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8" name="Freeform 1144"/>
                <p:cNvSpPr>
                  <a:spLocks/>
                </p:cNvSpPr>
                <p:nvPr/>
              </p:nvSpPr>
              <p:spPr bwMode="auto">
                <a:xfrm>
                  <a:off x="933" y="2915"/>
                  <a:ext cx="9" cy="3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8"/>
                    </a:cxn>
                    <a:cxn ang="0">
                      <a:pos x="7" y="69"/>
                    </a:cxn>
                    <a:cxn ang="0">
                      <a:pos x="14" y="48"/>
                    </a:cxn>
                    <a:cxn ang="0">
                      <a:pos x="18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8" h="69">
                      <a:moveTo>
                        <a:pt x="2" y="0"/>
                      </a:moveTo>
                      <a:lnTo>
                        <a:pt x="0" y="48"/>
                      </a:lnTo>
                      <a:lnTo>
                        <a:pt x="7" y="69"/>
                      </a:lnTo>
                      <a:lnTo>
                        <a:pt x="14" y="48"/>
                      </a:lnTo>
                      <a:lnTo>
                        <a:pt x="18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9" name="Freeform 1145"/>
                <p:cNvSpPr>
                  <a:spLocks/>
                </p:cNvSpPr>
                <p:nvPr/>
              </p:nvSpPr>
              <p:spPr bwMode="auto">
                <a:xfrm>
                  <a:off x="978" y="2914"/>
                  <a:ext cx="9" cy="3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1"/>
                    </a:cxn>
                    <a:cxn ang="0">
                      <a:pos x="9" y="70"/>
                    </a:cxn>
                    <a:cxn ang="0">
                      <a:pos x="16" y="49"/>
                    </a:cxn>
                    <a:cxn ang="0">
                      <a:pos x="18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8" h="70">
                      <a:moveTo>
                        <a:pt x="2" y="0"/>
                      </a:moveTo>
                      <a:lnTo>
                        <a:pt x="0" y="51"/>
                      </a:lnTo>
                      <a:lnTo>
                        <a:pt x="9" y="70"/>
                      </a:lnTo>
                      <a:lnTo>
                        <a:pt x="16" y="49"/>
                      </a:lnTo>
                      <a:lnTo>
                        <a:pt x="18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70" name="Freeform 1146"/>
                <p:cNvSpPr>
                  <a:spLocks/>
                </p:cNvSpPr>
                <p:nvPr/>
              </p:nvSpPr>
              <p:spPr bwMode="auto">
                <a:xfrm>
                  <a:off x="1027" y="2915"/>
                  <a:ext cx="11" cy="3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46"/>
                    </a:cxn>
                    <a:cxn ang="0">
                      <a:pos x="7" y="64"/>
                    </a:cxn>
                    <a:cxn ang="0">
                      <a:pos x="22" y="48"/>
                    </a:cxn>
                    <a:cxn ang="0">
                      <a:pos x="22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22" h="64">
                      <a:moveTo>
                        <a:pt x="4" y="0"/>
                      </a:moveTo>
                      <a:lnTo>
                        <a:pt x="0" y="46"/>
                      </a:lnTo>
                      <a:lnTo>
                        <a:pt x="7" y="64"/>
                      </a:lnTo>
                      <a:lnTo>
                        <a:pt x="22" y="48"/>
                      </a:lnTo>
                      <a:lnTo>
                        <a:pt x="22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71" name="Freeform 1147"/>
                <p:cNvSpPr>
                  <a:spLocks/>
                </p:cNvSpPr>
                <p:nvPr/>
              </p:nvSpPr>
              <p:spPr bwMode="auto">
                <a:xfrm>
                  <a:off x="1045" y="3095"/>
                  <a:ext cx="170" cy="31"/>
                </a:xfrm>
                <a:custGeom>
                  <a:avLst/>
                  <a:gdLst/>
                  <a:ahLst/>
                  <a:cxnLst>
                    <a:cxn ang="0">
                      <a:pos x="0" y="61"/>
                    </a:cxn>
                    <a:cxn ang="0">
                      <a:pos x="7" y="0"/>
                    </a:cxn>
                    <a:cxn ang="0">
                      <a:pos x="333" y="0"/>
                    </a:cxn>
                    <a:cxn ang="0">
                      <a:pos x="340" y="55"/>
                    </a:cxn>
                    <a:cxn ang="0">
                      <a:pos x="0" y="61"/>
                    </a:cxn>
                  </a:cxnLst>
                  <a:rect l="0" t="0" r="r" b="b"/>
                  <a:pathLst>
                    <a:path w="340" h="61">
                      <a:moveTo>
                        <a:pt x="0" y="61"/>
                      </a:moveTo>
                      <a:lnTo>
                        <a:pt x="7" y="0"/>
                      </a:lnTo>
                      <a:lnTo>
                        <a:pt x="333" y="0"/>
                      </a:lnTo>
                      <a:lnTo>
                        <a:pt x="340" y="5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3D3A3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72" name="Freeform 1148"/>
                <p:cNvSpPr>
                  <a:spLocks/>
                </p:cNvSpPr>
                <p:nvPr/>
              </p:nvSpPr>
              <p:spPr bwMode="auto">
                <a:xfrm>
                  <a:off x="699" y="3184"/>
                  <a:ext cx="940" cy="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5"/>
                    </a:cxn>
                    <a:cxn ang="0">
                      <a:pos x="1829" y="25"/>
                    </a:cxn>
                    <a:cxn ang="0">
                      <a:pos x="1880" y="0"/>
                    </a:cxn>
                    <a:cxn ang="0">
                      <a:pos x="1855" y="56"/>
                    </a:cxn>
                    <a:cxn ang="0">
                      <a:pos x="88" y="56"/>
                    </a:cxn>
                    <a:cxn ang="0">
                      <a:pos x="19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80" h="56">
                      <a:moveTo>
                        <a:pt x="0" y="0"/>
                      </a:moveTo>
                      <a:lnTo>
                        <a:pt x="75" y="25"/>
                      </a:lnTo>
                      <a:lnTo>
                        <a:pt x="1829" y="25"/>
                      </a:lnTo>
                      <a:lnTo>
                        <a:pt x="1880" y="0"/>
                      </a:lnTo>
                      <a:lnTo>
                        <a:pt x="1855" y="56"/>
                      </a:lnTo>
                      <a:lnTo>
                        <a:pt x="88" y="56"/>
                      </a:lnTo>
                      <a:lnTo>
                        <a:pt x="19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C474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437386" name="Picture 116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0" y="1048"/>
                <a:ext cx="737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2076" y="6309603"/>
            <a:ext cx="9143954" cy="455509"/>
          </a:xfrm>
          <a:prstGeom prst="rect">
            <a:avLst/>
          </a:prstGeom>
          <a:solidFill>
            <a:schemeClr val="accent2"/>
          </a:solidFill>
        </p:spPr>
        <p:txBody>
          <a:bodyPr wrap="square" tIns="64008" rtlCol="0" anchor="ctr" anchorCtr="0">
            <a:spAutoFit/>
          </a:bodyPr>
          <a:lstStyle/>
          <a:p>
            <a:pPr marL="457200" indent="-457200"/>
            <a:r>
              <a:rPr lang="en-US" sz="1400" b="0" i="1" dirty="0" smtClean="0">
                <a:effectLst/>
                <a:latin typeface="+mn-lt"/>
              </a:rPr>
              <a:t>Note: XDS510 CLASS debug probes are not recommended (obsolete); and for C2000, XDS560 CLASS debug probes are expensive and typically do not offer much advantage over the XDS200 CLASS debug probes</a:t>
            </a:r>
          </a:p>
        </p:txBody>
      </p:sp>
      <p:sp>
        <p:nvSpPr>
          <p:cNvPr id="155" name="Text Box 1154"/>
          <p:cNvSpPr txBox="1">
            <a:spLocks noChangeArrowheads="1"/>
          </p:cNvSpPr>
          <p:nvPr/>
        </p:nvSpPr>
        <p:spPr bwMode="auto">
          <a:xfrm>
            <a:off x="3752513" y="4651429"/>
            <a:ext cx="4580274" cy="58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820" tIns="47910" rIns="95820" bIns="47910">
            <a:spAutoFit/>
          </a:bodyPr>
          <a:lstStyle/>
          <a:p>
            <a:pPr defTabSz="958850" eaLnBrk="1" hangingPunct="1">
              <a:lnSpc>
                <a:spcPct val="100000"/>
              </a:lnSpc>
              <a:spcBef>
                <a:spcPct val="0"/>
              </a:spcBef>
              <a:tabLst>
                <a:tab pos="1604963" algn="l"/>
              </a:tabLst>
            </a:pPr>
            <a:r>
              <a:rPr lang="en-US" sz="1600" b="0" dirty="0" smtClean="0">
                <a:latin typeface="Arial" charset="0"/>
              </a:rPr>
              <a:t>This debug probe replaces </a:t>
            </a:r>
            <a:r>
              <a:rPr lang="en-US" sz="1600" b="0" dirty="0">
                <a:latin typeface="Arial" charset="0"/>
              </a:rPr>
              <a:t>the XDS100 </a:t>
            </a:r>
            <a:r>
              <a:rPr lang="en-US" sz="1600" b="0" dirty="0" smtClean="0">
                <a:latin typeface="Arial" charset="0"/>
              </a:rPr>
              <a:t>class </a:t>
            </a:r>
            <a:r>
              <a:rPr lang="en-US" sz="1600" b="0" dirty="0">
                <a:latin typeface="Arial" charset="0"/>
              </a:rPr>
              <a:t>while supporting a wider variety of standards</a:t>
            </a:r>
          </a:p>
        </p:txBody>
      </p:sp>
      <p:sp>
        <p:nvSpPr>
          <p:cNvPr id="156" name="AutoShape 1156"/>
          <p:cNvSpPr>
            <a:spLocks/>
          </p:cNvSpPr>
          <p:nvPr/>
        </p:nvSpPr>
        <p:spPr bwMode="auto">
          <a:xfrm>
            <a:off x="3199774" y="4868871"/>
            <a:ext cx="461300" cy="154314"/>
          </a:xfrm>
          <a:prstGeom prst="rightBrace">
            <a:avLst>
              <a:gd name="adj1" fmla="val 1064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AutoShape 1156"/>
          <p:cNvSpPr>
            <a:spLocks/>
          </p:cNvSpPr>
          <p:nvPr/>
        </p:nvSpPr>
        <p:spPr bwMode="auto">
          <a:xfrm>
            <a:off x="3199774" y="5609521"/>
            <a:ext cx="365756" cy="394321"/>
          </a:xfrm>
          <a:prstGeom prst="rightBrace">
            <a:avLst>
              <a:gd name="adj1" fmla="val 1064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Emulation </a:t>
            </a:r>
            <a:r>
              <a:rPr lang="en-US" dirty="0"/>
              <a:t>Connections to the Device</a:t>
            </a:r>
          </a:p>
        </p:txBody>
      </p:sp>
      <p:pic>
        <p:nvPicPr>
          <p:cNvPr id="438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5" y="1460519"/>
            <a:ext cx="8910458" cy="422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Emulation Mode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21486"/>
              </p:ext>
            </p:extLst>
          </p:nvPr>
        </p:nvGraphicFramePr>
        <p:xfrm>
          <a:off x="182928" y="1051586"/>
          <a:ext cx="8778144" cy="554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365"/>
                <a:gridCol w="5577779"/>
              </a:tblGrid>
              <a:tr h="182878"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Driverlib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Function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383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CLAPROMCRC_setEmulationMode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CLAPROMCRC_MODE_SOFT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CLAPROMCRC_MODE_FREE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7430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CPUTimer_setEmulationMode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CPUTIMER_EMULATIONMODE_STOPAFTERNEXTDECREMENT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CPUTIMER_EMULATIONMODE_STOPATZERO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CPUTIMER_EMULATIONMODE_RUNFREE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DMA_setEmulationMode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DMA_EMULATION_STOP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DMA_EMULATION_FREE_RUN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189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ECAP_setEmulationMode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ECAP_EMULATION_STOP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ECAP_EMULATION_RUN_TO_ZERO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ECAP_EMULATION_FREE_RUN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20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EPWM_setEmulationMode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EPWM_EMULATION_STOP_AFTER_NEXT_TB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EPWM_EMULATION_STOP_AFTER_FULL_CYCLE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EPWM_EMULATION_FREE_RUN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8763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EQEP_setEmulationMode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EQEP_EMULATIONMODE_STOPIMMEDIATELY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EQEP_EMULATIONMODE_STOPATROLLOVER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EQEP_EMULATIONMODE_RUNFREE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187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I2C_setEmulationMode()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I2C_EMULATION_STOP_SCL_LOW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I2C_EMULATION_FREE_RUN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666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SPI_setEmulationMode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SPI_EMULATION_STOP_MIDWAY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SPI_EMULATION_STOP_AFTER_TRANSMIT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SPI_EMULATION_FREE_RUN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66" y="653660"/>
            <a:ext cx="8595267" cy="3877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sz="24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behavior of the </a:t>
            </a:r>
            <a:r>
              <a:rPr lang="en-US" sz="2400" b="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 during emulation control</a:t>
            </a:r>
            <a:endParaRPr lang="en-US" sz="2400" b="0" i="1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76" y="6633714"/>
            <a:ext cx="4778744" cy="1723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14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see the F28004x </a:t>
            </a:r>
            <a:r>
              <a:rPr lang="en-US" sz="1400" b="0" i="1" dirty="0" err="1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Driverlib</a:t>
            </a:r>
            <a:r>
              <a:rPr lang="en-US" sz="14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User’s Guide for detailed usage</a:t>
            </a:r>
          </a:p>
        </p:txBody>
      </p:sp>
    </p:spTree>
    <p:extLst>
      <p:ext uri="{BB962C8B-B14F-4D97-AF65-F5344CB8AC3E}">
        <p14:creationId xmlns:p14="http://schemas.microsoft.com/office/powerpoint/2010/main" val="3780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1028"/>
          <p:cNvSpPr>
            <a:spLocks noChangeArrowheads="1"/>
          </p:cNvSpPr>
          <p:nvPr/>
        </p:nvSpPr>
        <p:spPr bwMode="auto">
          <a:xfrm>
            <a:off x="1108498" y="2148854"/>
            <a:ext cx="7021156" cy="64007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6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>
          <a:xfrm>
            <a:off x="1076034" y="1373309"/>
            <a:ext cx="6979115" cy="406734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JTAG Emulation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Analysis and Diagnostic </a:t>
            </a:r>
            <a:r>
              <a:rPr lang="en-US" sz="2800" dirty="0" smtClean="0"/>
              <a:t>Capabilities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Flash </a:t>
            </a:r>
            <a:r>
              <a:rPr lang="en-US" sz="2800" dirty="0"/>
              <a:t>Configuration and               Memory Performance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Flash Programming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Dual Code </a:t>
            </a:r>
            <a:r>
              <a:rPr lang="en-US" sz="2800" dirty="0"/>
              <a:t>Security Module </a:t>
            </a:r>
            <a:r>
              <a:rPr lang="en-US" sz="2800" dirty="0" smtClean="0"/>
              <a:t>(DCSM</a:t>
            </a:r>
            <a:r>
              <a:rPr lang="en-US" sz="28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026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Diagnostic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1" y="866977"/>
            <a:ext cx="8967840" cy="5853827"/>
          </a:xfrm>
        </p:spPr>
        <p:txBody>
          <a:bodyPr>
            <a:noAutofit/>
          </a:bodyPr>
          <a:lstStyle/>
          <a:p>
            <a:r>
              <a:rPr lang="en-US" sz="2800" dirty="0" smtClean="0"/>
              <a:t>C28x CPU has two hardware analysis units:</a:t>
            </a:r>
          </a:p>
          <a:p>
            <a:pPr lvl="1"/>
            <a:r>
              <a:rPr lang="en-US" sz="2000" dirty="0"/>
              <a:t>Address </a:t>
            </a:r>
            <a:r>
              <a:rPr lang="en-US" sz="2000" dirty="0" smtClean="0"/>
              <a:t>and Data Comparison Units </a:t>
            </a:r>
            <a:r>
              <a:rPr lang="en-US" sz="2000" dirty="0"/>
              <a:t>(</a:t>
            </a:r>
            <a:r>
              <a:rPr lang="en-US" sz="2000" dirty="0" smtClean="0"/>
              <a:t>ACU/DCU)</a:t>
            </a:r>
            <a:endParaRPr lang="en-US" sz="2000" dirty="0"/>
          </a:p>
          <a:p>
            <a:pPr lvl="2"/>
            <a:r>
              <a:rPr lang="en-US" sz="1800" dirty="0" smtClean="0"/>
              <a:t>ACU – counts </a:t>
            </a:r>
            <a:r>
              <a:rPr lang="en-US" sz="1800" dirty="0"/>
              <a:t>events or monitors address </a:t>
            </a:r>
            <a:r>
              <a:rPr lang="en-US" sz="1800" dirty="0" smtClean="0"/>
              <a:t>buses</a:t>
            </a:r>
          </a:p>
          <a:p>
            <a:pPr lvl="2"/>
            <a:r>
              <a:rPr lang="en-US" sz="1800" dirty="0"/>
              <a:t>DCU – monitors address and data </a:t>
            </a:r>
            <a:r>
              <a:rPr lang="en-US" sz="1800" dirty="0" smtClean="0"/>
              <a:t>buses</a:t>
            </a:r>
          </a:p>
          <a:p>
            <a:pPr lvl="1"/>
            <a:r>
              <a:rPr lang="en-US" sz="2000" dirty="0" smtClean="0"/>
              <a:t>ACU and DCU can </a:t>
            </a:r>
            <a:r>
              <a:rPr lang="en-US" sz="2000" dirty="0"/>
              <a:t>be configured as analysis breakpoints or </a:t>
            </a:r>
            <a:r>
              <a:rPr lang="en-US" sz="2000" dirty="0" err="1" smtClean="0"/>
              <a:t>watchpoints</a:t>
            </a:r>
            <a:r>
              <a:rPr lang="en-US" sz="2000" dirty="0" smtClean="0"/>
              <a:t>; in addition, </a:t>
            </a:r>
            <a:r>
              <a:rPr lang="en-US" sz="2000" dirty="0"/>
              <a:t>ACU can be configured as </a:t>
            </a:r>
            <a:r>
              <a:rPr lang="en-US" sz="2000" dirty="0" smtClean="0"/>
              <a:t>a benchmark </a:t>
            </a:r>
            <a:r>
              <a:rPr lang="en-US" sz="2000" dirty="0"/>
              <a:t>counter or event counter</a:t>
            </a:r>
          </a:p>
          <a:p>
            <a:r>
              <a:rPr lang="en-US" sz="2800" dirty="0" smtClean="0"/>
              <a:t>Embedded </a:t>
            </a:r>
            <a:r>
              <a:rPr lang="en-US" sz="2800" dirty="0"/>
              <a:t>real-time analysis and </a:t>
            </a:r>
            <a:r>
              <a:rPr lang="en-US" sz="2800" dirty="0" smtClean="0"/>
              <a:t>diagnostic (ERAD</a:t>
            </a:r>
            <a:r>
              <a:rPr lang="en-US" sz="2800" dirty="0"/>
              <a:t>) </a:t>
            </a:r>
            <a:r>
              <a:rPr lang="en-US" sz="2800" dirty="0" smtClean="0"/>
              <a:t>module:</a:t>
            </a:r>
          </a:p>
          <a:p>
            <a:pPr lvl="1"/>
            <a:r>
              <a:rPr lang="en-US" sz="2000" dirty="0" smtClean="0"/>
              <a:t>Enhances </a:t>
            </a:r>
            <a:r>
              <a:rPr lang="en-US" sz="2000" dirty="0"/>
              <a:t>the debug and system analysis </a:t>
            </a:r>
            <a:r>
              <a:rPr lang="en-US" sz="2000" dirty="0" smtClean="0"/>
              <a:t>capabilities</a:t>
            </a:r>
          </a:p>
          <a:p>
            <a:pPr lvl="1"/>
            <a:r>
              <a:rPr lang="en-US" sz="2000" dirty="0"/>
              <a:t>ERAD module is </a:t>
            </a:r>
            <a:r>
              <a:rPr lang="en-US" sz="2000" dirty="0" smtClean="0"/>
              <a:t>implemented external to the C28x CPU core</a:t>
            </a:r>
          </a:p>
          <a:p>
            <a:pPr lvl="1"/>
            <a:r>
              <a:rPr lang="en-US" sz="2000" dirty="0" smtClean="0"/>
              <a:t>ERAD module consists of </a:t>
            </a:r>
            <a:r>
              <a:rPr lang="en-US" sz="1800" dirty="0" smtClean="0"/>
              <a:t>Enhanced Bus Comparator Units (EBC) and Benchmark System Event Counter Units (BSEC)</a:t>
            </a:r>
          </a:p>
          <a:p>
            <a:pPr lvl="2"/>
            <a:r>
              <a:rPr lang="en-US" sz="1800" dirty="0" smtClean="0"/>
              <a:t>EBC – used </a:t>
            </a:r>
            <a:r>
              <a:rPr lang="en-US" sz="1800" dirty="0"/>
              <a:t>to generate hardware breakpoints, </a:t>
            </a:r>
            <a:r>
              <a:rPr lang="en-US" sz="1800" dirty="0" smtClean="0"/>
              <a:t>hardware </a:t>
            </a:r>
            <a:r>
              <a:rPr lang="en-US" sz="1800" dirty="0" err="1" smtClean="0"/>
              <a:t>watchpoints</a:t>
            </a:r>
            <a:r>
              <a:rPr lang="en-US" sz="1800" dirty="0" smtClean="0"/>
              <a:t> </a:t>
            </a:r>
            <a:r>
              <a:rPr lang="en-US" sz="1800" dirty="0"/>
              <a:t>and other output events</a:t>
            </a:r>
            <a:endParaRPr lang="en-US" sz="1800" dirty="0" smtClean="0"/>
          </a:p>
          <a:p>
            <a:pPr lvl="2"/>
            <a:r>
              <a:rPr lang="en-US" sz="1800" dirty="0" smtClean="0"/>
              <a:t>BSEC – used to </a:t>
            </a:r>
            <a:r>
              <a:rPr lang="en-US" sz="1800" dirty="0"/>
              <a:t>analyze </a:t>
            </a:r>
            <a:r>
              <a:rPr lang="en-US" sz="1800" dirty="0" smtClean="0"/>
              <a:t>and profile </a:t>
            </a:r>
            <a:r>
              <a:rPr lang="en-US" sz="1800" dirty="0"/>
              <a:t>the </a:t>
            </a:r>
            <a:r>
              <a:rPr lang="en-US" sz="18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734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07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C28x CPU Hardware Analysis Units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89" y="855137"/>
            <a:ext cx="8961022" cy="1295415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C28x CPU two </a:t>
            </a:r>
            <a:r>
              <a:rPr lang="en-US" sz="2800" dirty="0"/>
              <a:t>hardware analysis units can be configured to provide any one of the following advanced debug features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pSp>
        <p:nvGrpSpPr>
          <p:cNvPr id="321621" name="Group 85"/>
          <p:cNvGrpSpPr>
            <a:grpSpLocks/>
          </p:cNvGrpSpPr>
          <p:nvPr/>
        </p:nvGrpSpPr>
        <p:grpSpPr bwMode="auto">
          <a:xfrm>
            <a:off x="241300" y="2338923"/>
            <a:ext cx="8826500" cy="4281488"/>
            <a:chOff x="200" y="1252"/>
            <a:chExt cx="5560" cy="2697"/>
          </a:xfrm>
        </p:grpSpPr>
        <p:sp>
          <p:nvSpPr>
            <p:cNvPr id="321613" name="Rectangle 77"/>
            <p:cNvSpPr>
              <a:spLocks noChangeArrowheads="1"/>
            </p:cNvSpPr>
            <p:nvPr/>
          </p:nvSpPr>
          <p:spPr bwMode="auto">
            <a:xfrm>
              <a:off x="200" y="1268"/>
              <a:ext cx="5482" cy="2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12" name="Rectangle 76"/>
            <p:cNvSpPr>
              <a:spLocks noChangeArrowheads="1"/>
            </p:cNvSpPr>
            <p:nvPr/>
          </p:nvSpPr>
          <p:spPr bwMode="auto">
            <a:xfrm>
              <a:off x="200" y="1540"/>
              <a:ext cx="5482" cy="240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3" name="Text Box 7"/>
            <p:cNvSpPr txBox="1">
              <a:spLocks noChangeArrowheads="1"/>
            </p:cNvSpPr>
            <p:nvPr/>
          </p:nvSpPr>
          <p:spPr bwMode="auto">
            <a:xfrm>
              <a:off x="3055" y="2803"/>
              <a:ext cx="26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Halt program execution after a specific value is written to a variable  </a:t>
              </a:r>
            </a:p>
          </p:txBody>
        </p:sp>
        <p:sp>
          <p:nvSpPr>
            <p:cNvPr id="321544" name="Text Box 8"/>
            <p:cNvSpPr txBox="1">
              <a:spLocks noChangeArrowheads="1"/>
            </p:cNvSpPr>
            <p:nvPr/>
          </p:nvSpPr>
          <p:spPr bwMode="auto">
            <a:xfrm>
              <a:off x="200" y="2816"/>
              <a:ext cx="23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1 Address Watchpoint with Data</a:t>
              </a:r>
            </a:p>
          </p:txBody>
        </p:sp>
        <p:sp>
          <p:nvSpPr>
            <p:cNvPr id="321549" name="Text Box 13"/>
            <p:cNvSpPr txBox="1">
              <a:spLocks noChangeArrowheads="1"/>
            </p:cNvSpPr>
            <p:nvPr/>
          </p:nvSpPr>
          <p:spPr bwMode="auto">
            <a:xfrm>
              <a:off x="3061" y="3372"/>
              <a:ext cx="269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Halt on a specified instruction only after some other specific routine has executed</a:t>
              </a:r>
            </a:p>
          </p:txBody>
        </p:sp>
        <p:sp>
          <p:nvSpPr>
            <p:cNvPr id="321550" name="Text Box 14"/>
            <p:cNvSpPr txBox="1">
              <a:spLocks noChangeArrowheads="1"/>
            </p:cNvSpPr>
            <p:nvPr/>
          </p:nvSpPr>
          <p:spPr bwMode="auto">
            <a:xfrm>
              <a:off x="200" y="3368"/>
              <a:ext cx="20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1 Pair Chained Breakpoints</a:t>
              </a:r>
            </a:p>
          </p:txBody>
        </p:sp>
        <p:sp>
          <p:nvSpPr>
            <p:cNvPr id="321554" name="Text Box 18"/>
            <p:cNvSpPr txBox="1">
              <a:spLocks noChangeArrowheads="1"/>
            </p:cNvSpPr>
            <p:nvPr/>
          </p:nvSpPr>
          <p:spPr bwMode="auto">
            <a:xfrm>
              <a:off x="3061" y="1606"/>
              <a:ext cx="26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Halt on a specified instruction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(for debugging in </a:t>
              </a:r>
              <a:r>
                <a:rPr lang="en-US" sz="1800" dirty="0" smtClean="0">
                  <a:latin typeface="Arial" charset="0"/>
                </a:rPr>
                <a:t>flash</a:t>
              </a:r>
              <a:r>
                <a:rPr lang="en-US" sz="1800" dirty="0">
                  <a:latin typeface="Arial" charset="0"/>
                </a:rPr>
                <a:t>)</a:t>
              </a:r>
            </a:p>
          </p:txBody>
        </p:sp>
        <p:sp>
          <p:nvSpPr>
            <p:cNvPr id="321556" name="Text Box 20"/>
            <p:cNvSpPr txBox="1">
              <a:spLocks noChangeArrowheads="1"/>
            </p:cNvSpPr>
            <p:nvPr/>
          </p:nvSpPr>
          <p:spPr bwMode="auto">
            <a:xfrm>
              <a:off x="203" y="1618"/>
              <a:ext cx="17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2 Hardware Breakpoints</a:t>
              </a:r>
            </a:p>
          </p:txBody>
        </p:sp>
        <p:sp>
          <p:nvSpPr>
            <p:cNvPr id="321561" name="Text Box 25"/>
            <p:cNvSpPr txBox="1">
              <a:spLocks noChangeArrowheads="1"/>
            </p:cNvSpPr>
            <p:nvPr/>
          </p:nvSpPr>
          <p:spPr bwMode="auto">
            <a:xfrm>
              <a:off x="3061" y="2119"/>
              <a:ext cx="269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A memory location is getting corrupted; halt the processor when any value is written to this location</a:t>
              </a:r>
            </a:p>
          </p:txBody>
        </p:sp>
        <p:sp>
          <p:nvSpPr>
            <p:cNvPr id="321562" name="Text Box 26"/>
            <p:cNvSpPr txBox="1">
              <a:spLocks noChangeArrowheads="1"/>
            </p:cNvSpPr>
            <p:nvPr/>
          </p:nvSpPr>
          <p:spPr bwMode="auto">
            <a:xfrm>
              <a:off x="203" y="2137"/>
              <a:ext cx="17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2 Address Watchpoints</a:t>
              </a:r>
            </a:p>
          </p:txBody>
        </p:sp>
        <p:sp>
          <p:nvSpPr>
            <p:cNvPr id="321610" name="Text Box 74"/>
            <p:cNvSpPr txBox="1">
              <a:spLocks noChangeArrowheads="1"/>
            </p:cNvSpPr>
            <p:nvPr/>
          </p:nvSpPr>
          <p:spPr bwMode="auto">
            <a:xfrm>
              <a:off x="2969" y="1257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Debug Activity</a:t>
              </a:r>
            </a:p>
          </p:txBody>
        </p:sp>
        <p:sp>
          <p:nvSpPr>
            <p:cNvPr id="321611" name="Text Box 75"/>
            <p:cNvSpPr txBox="1">
              <a:spLocks noChangeArrowheads="1"/>
            </p:cNvSpPr>
            <p:nvPr/>
          </p:nvSpPr>
          <p:spPr bwMode="auto">
            <a:xfrm>
              <a:off x="214" y="1252"/>
              <a:ext cx="2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charset="0"/>
                </a:rPr>
                <a:t>Analysis Configuration</a:t>
              </a:r>
            </a:p>
          </p:txBody>
        </p:sp>
        <p:sp>
          <p:nvSpPr>
            <p:cNvPr id="321614" name="Text Box 78"/>
            <p:cNvSpPr txBox="1">
              <a:spLocks noChangeArrowheads="1"/>
            </p:cNvSpPr>
            <p:nvPr/>
          </p:nvSpPr>
          <p:spPr bwMode="auto">
            <a:xfrm>
              <a:off x="2632" y="1566"/>
              <a:ext cx="400" cy="3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latin typeface="Arial" charset="0"/>
                  <a:sym typeface="Symbol" pitchFamily="18" charset="2"/>
                </a:rPr>
                <a:t></a:t>
              </a:r>
              <a:endParaRPr lang="en-US" sz="3600">
                <a:latin typeface="Arial" charset="0"/>
              </a:endParaRPr>
            </a:p>
          </p:txBody>
        </p:sp>
        <p:sp>
          <p:nvSpPr>
            <p:cNvPr id="321615" name="Text Box 79"/>
            <p:cNvSpPr txBox="1">
              <a:spLocks noChangeArrowheads="1"/>
            </p:cNvSpPr>
            <p:nvPr/>
          </p:nvSpPr>
          <p:spPr bwMode="auto">
            <a:xfrm>
              <a:off x="2632" y="2078"/>
              <a:ext cx="400" cy="3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latin typeface="Arial" charset="0"/>
                  <a:sym typeface="Symbol" pitchFamily="18" charset="2"/>
                </a:rPr>
                <a:t></a:t>
              </a:r>
              <a:endParaRPr lang="en-US" sz="3600">
                <a:latin typeface="Arial" charset="0"/>
              </a:endParaRPr>
            </a:p>
          </p:txBody>
        </p:sp>
        <p:sp>
          <p:nvSpPr>
            <p:cNvPr id="321616" name="Text Box 80"/>
            <p:cNvSpPr txBox="1">
              <a:spLocks noChangeArrowheads="1"/>
            </p:cNvSpPr>
            <p:nvPr/>
          </p:nvSpPr>
          <p:spPr bwMode="auto">
            <a:xfrm>
              <a:off x="2632" y="2758"/>
              <a:ext cx="400" cy="3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latin typeface="Arial" charset="0"/>
                  <a:sym typeface="Symbol" pitchFamily="18" charset="2"/>
                </a:rPr>
                <a:t></a:t>
              </a:r>
              <a:endParaRPr lang="en-US" sz="3600">
                <a:latin typeface="Arial" charset="0"/>
              </a:endParaRPr>
            </a:p>
          </p:txBody>
        </p:sp>
        <p:sp>
          <p:nvSpPr>
            <p:cNvPr id="321617" name="Text Box 81"/>
            <p:cNvSpPr txBox="1">
              <a:spLocks noChangeArrowheads="1"/>
            </p:cNvSpPr>
            <p:nvPr/>
          </p:nvSpPr>
          <p:spPr bwMode="auto">
            <a:xfrm>
              <a:off x="2632" y="3302"/>
              <a:ext cx="400" cy="3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latin typeface="Arial" charset="0"/>
                  <a:sym typeface="Symbol" pitchFamily="18" charset="2"/>
                </a:rPr>
                <a:t></a:t>
              </a:r>
              <a:endParaRPr lang="en-US" sz="3600">
                <a:latin typeface="Arial" charset="0"/>
              </a:endParaRPr>
            </a:p>
          </p:txBody>
        </p:sp>
        <p:sp>
          <p:nvSpPr>
            <p:cNvPr id="321618" name="Line 82"/>
            <p:cNvSpPr>
              <a:spLocks noChangeShapeType="1"/>
            </p:cNvSpPr>
            <p:nvPr/>
          </p:nvSpPr>
          <p:spPr bwMode="auto">
            <a:xfrm>
              <a:off x="200" y="2066"/>
              <a:ext cx="5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619" name="Line 83"/>
            <p:cNvSpPr>
              <a:spLocks noChangeShapeType="1"/>
            </p:cNvSpPr>
            <p:nvPr/>
          </p:nvSpPr>
          <p:spPr bwMode="auto">
            <a:xfrm>
              <a:off x="200" y="2762"/>
              <a:ext cx="5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620" name="Line 84"/>
            <p:cNvSpPr>
              <a:spLocks noChangeShapeType="1"/>
            </p:cNvSpPr>
            <p:nvPr/>
          </p:nvSpPr>
          <p:spPr bwMode="auto">
            <a:xfrm>
              <a:off x="200" y="3306"/>
              <a:ext cx="54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14849</TotalTime>
  <Pages>46</Pages>
  <Words>2375</Words>
  <Application>Microsoft Office PowerPoint</Application>
  <PresentationFormat>On-screen Show (4:3)</PresentationFormat>
  <Paragraphs>647</Paragraphs>
  <Slides>34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ttoTheme</vt:lpstr>
      <vt:lpstr>Bitmap Image</vt:lpstr>
      <vt:lpstr>System Design</vt:lpstr>
      <vt:lpstr>Module Objectives</vt:lpstr>
      <vt:lpstr>Module Objectives</vt:lpstr>
      <vt:lpstr>JTAG Emulation System</vt:lpstr>
      <vt:lpstr>Emulation Connections to the Device</vt:lpstr>
      <vt:lpstr>Emulation Mode Driverlib Functions</vt:lpstr>
      <vt:lpstr>Module Objectives</vt:lpstr>
      <vt:lpstr>Analysis and Diagnostic Capabilities</vt:lpstr>
      <vt:lpstr>C28x CPU Hardware Analysis Units</vt:lpstr>
      <vt:lpstr>ERAD Module</vt:lpstr>
      <vt:lpstr>Module Objectives</vt:lpstr>
      <vt:lpstr>Basic Flash Operation</vt:lpstr>
      <vt:lpstr>Speeding Up Execution in Flash / OTP</vt:lpstr>
      <vt:lpstr>Code Execution Performance</vt:lpstr>
      <vt:lpstr>Data Access Performance</vt:lpstr>
      <vt:lpstr>Flash / OTP Power Modes</vt:lpstr>
      <vt:lpstr>Error Correction Code (ECC) Protection</vt:lpstr>
      <vt:lpstr>Initializing Flash Module</vt:lpstr>
      <vt:lpstr>Module Objectives</vt:lpstr>
      <vt:lpstr>Flash Programming Basics</vt:lpstr>
      <vt:lpstr>Flash Programming Basics</vt:lpstr>
      <vt:lpstr>Flash Programming Utilities</vt:lpstr>
      <vt:lpstr>Module Objectives</vt:lpstr>
      <vt:lpstr>Dual Code Security Module (DCSM)</vt:lpstr>
      <vt:lpstr>Zone Selection</vt:lpstr>
      <vt:lpstr>CSM Passwords</vt:lpstr>
      <vt:lpstr>Zone Select Bits in OTP</vt:lpstr>
      <vt:lpstr>Zone Select Block - Linker Pointer</vt:lpstr>
      <vt:lpstr>Secure and Unsecure the CSM</vt:lpstr>
      <vt:lpstr>CSM Password Match Flow</vt:lpstr>
      <vt:lpstr>Lab 10: Programming the Flash</vt:lpstr>
      <vt:lpstr>Flash Memory Section Blocks</vt:lpstr>
      <vt:lpstr>Startup Sequence from Flash Memory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subject>C2000</dc:subject>
  <dc:creator>TTO</dc:creator>
  <cp:keywords>12</cp:keywords>
  <cp:lastModifiedBy>Schachter, Ken</cp:lastModifiedBy>
  <cp:revision>1649</cp:revision>
  <cp:lastPrinted>1998-06-11T00:11:46Z</cp:lastPrinted>
  <dcterms:created xsi:type="dcterms:W3CDTF">1996-11-07T12:22:24Z</dcterms:created>
  <dcterms:modified xsi:type="dcterms:W3CDTF">2019-06-21T18:35:14Z</dcterms:modified>
</cp:coreProperties>
</file>