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53"/>
  </p:notesMasterIdLst>
  <p:handoutMasterIdLst>
    <p:handoutMasterId r:id="rId54"/>
  </p:handoutMasterIdLst>
  <p:sldIdLst>
    <p:sldId id="378" r:id="rId2"/>
    <p:sldId id="381" r:id="rId3"/>
    <p:sldId id="461" r:id="rId4"/>
    <p:sldId id="387" r:id="rId5"/>
    <p:sldId id="388" r:id="rId6"/>
    <p:sldId id="389" r:id="rId7"/>
    <p:sldId id="395" r:id="rId8"/>
    <p:sldId id="462" r:id="rId9"/>
    <p:sldId id="397" r:id="rId10"/>
    <p:sldId id="398" r:id="rId11"/>
    <p:sldId id="399" r:id="rId12"/>
    <p:sldId id="401" r:id="rId13"/>
    <p:sldId id="402" r:id="rId14"/>
    <p:sldId id="403" r:id="rId15"/>
    <p:sldId id="404" r:id="rId16"/>
    <p:sldId id="463" r:id="rId17"/>
    <p:sldId id="468" r:id="rId18"/>
    <p:sldId id="472" r:id="rId19"/>
    <p:sldId id="471" r:id="rId20"/>
    <p:sldId id="473" r:id="rId21"/>
    <p:sldId id="469" r:id="rId22"/>
    <p:sldId id="474" r:id="rId23"/>
    <p:sldId id="464" r:id="rId24"/>
    <p:sldId id="419" r:id="rId25"/>
    <p:sldId id="434" r:id="rId26"/>
    <p:sldId id="435" r:id="rId27"/>
    <p:sldId id="437" r:id="rId28"/>
    <p:sldId id="443" r:id="rId29"/>
    <p:sldId id="420" r:id="rId30"/>
    <p:sldId id="465" r:id="rId31"/>
    <p:sldId id="440" r:id="rId32"/>
    <p:sldId id="408" r:id="rId33"/>
    <p:sldId id="442" r:id="rId34"/>
    <p:sldId id="438" r:id="rId35"/>
    <p:sldId id="439" r:id="rId36"/>
    <p:sldId id="441" r:id="rId37"/>
    <p:sldId id="421" r:id="rId38"/>
    <p:sldId id="423" r:id="rId39"/>
    <p:sldId id="466" r:id="rId40"/>
    <p:sldId id="477" r:id="rId41"/>
    <p:sldId id="478" r:id="rId42"/>
    <p:sldId id="479" r:id="rId43"/>
    <p:sldId id="480" r:id="rId44"/>
    <p:sldId id="467" r:id="rId45"/>
    <p:sldId id="476" r:id="rId46"/>
    <p:sldId id="482" r:id="rId47"/>
    <p:sldId id="481" r:id="rId48"/>
    <p:sldId id="484" r:id="rId49"/>
    <p:sldId id="483" r:id="rId50"/>
    <p:sldId id="460" r:id="rId51"/>
    <p:sldId id="424" r:id="rId5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84406" autoAdjust="0"/>
  </p:normalViewPr>
  <p:slideViewPr>
    <p:cSldViewPr>
      <p:cViewPr varScale="1">
        <p:scale>
          <a:sx n="90" d="100"/>
          <a:sy n="90" d="100"/>
        </p:scale>
        <p:origin x="-122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34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295592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877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5650" cy="3425825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386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6849" rIns="92135" bIns="46849"/>
          <a:lstStyle/>
          <a:p>
            <a:r>
              <a:rPr lang="en-US" altLang="en-US" smtClean="0"/>
              <a:t>TI transceiver: SN75LBC031</a:t>
            </a:r>
          </a:p>
          <a:p>
            <a:r>
              <a:rPr lang="en-US" altLang="en-US" smtClean="0"/>
              <a:t>- interfaces the single ended CAN controller with the differential CAN bus.</a:t>
            </a:r>
          </a:p>
          <a:p>
            <a:r>
              <a:rPr lang="en-US" altLang="en-US" smtClean="0"/>
              <a:t>- transmission rate up to 1Mbit/s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2 states on the bus:</a:t>
            </a:r>
          </a:p>
          <a:p>
            <a:pPr>
              <a:buFontTx/>
              <a:buChar char="•"/>
            </a:pPr>
            <a:r>
              <a:rPr lang="en-US" altLang="en-US" smtClean="0"/>
              <a:t> recessive: CAN_H = CAN_L = 2.5V</a:t>
            </a:r>
          </a:p>
          <a:p>
            <a:pPr>
              <a:buFontTx/>
              <a:buChar char="•"/>
            </a:pPr>
            <a:r>
              <a:rPr lang="en-US" altLang="en-US" smtClean="0"/>
              <a:t> dominant: CAN_H = 3.5V and CAN_L = 1.5V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6913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07" tIns="45203" rIns="90407" bIns="4520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5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38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35" tIns="46849" rIns="92135" bIns="46849"/>
          <a:lstStyle/>
          <a:p>
            <a:pPr defTabSz="933450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5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38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35" tIns="46849" rIns="92135" bIns="46849"/>
          <a:lstStyle/>
          <a:p>
            <a:pPr defTabSz="933450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5650" cy="3425825"/>
          </a:xfrm>
          <a:ln cap="flat"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38613"/>
          </a:xfrm>
          <a:noFill/>
          <a:ln/>
        </p:spPr>
        <p:txBody>
          <a:bodyPr lIns="92135" tIns="46849" rIns="92135" bIns="4684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/>
              <a:t>Communications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</p:spPr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SCI Data Format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340" y="3349629"/>
            <a:ext cx="8805862" cy="2930525"/>
            <a:chOff x="109538" y="3248025"/>
            <a:chExt cx="8805862" cy="2930525"/>
          </a:xfrm>
        </p:grpSpPr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1828800" y="3248025"/>
              <a:ext cx="558306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Communications Control Register </a:t>
              </a:r>
              <a:r>
                <a:rPr lang="en-US" sz="2000" dirty="0" smtClean="0">
                  <a:solidFill>
                    <a:schemeClr val="tx2"/>
                  </a:solidFill>
                </a:rPr>
                <a:t>(SCICCR</a:t>
              </a:r>
              <a:r>
                <a:rPr lang="en-US" sz="2000" dirty="0">
                  <a:solidFill>
                    <a:schemeClr val="tx2"/>
                  </a:solidFill>
                </a:rPr>
                <a:t>)</a:t>
              </a:r>
              <a:endParaRPr lang="en-US" sz="1800" dirty="0"/>
            </a:p>
          </p:txBody>
        </p:sp>
        <p:sp>
          <p:nvSpPr>
            <p:cNvPr id="281650" name="Rectangle 50"/>
            <p:cNvSpPr>
              <a:spLocks noChangeArrowheads="1"/>
            </p:cNvSpPr>
            <p:nvPr/>
          </p:nvSpPr>
          <p:spPr bwMode="auto">
            <a:xfrm>
              <a:off x="109538" y="4816475"/>
              <a:ext cx="1566862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1 Stop bit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2 Stop bits</a:t>
              </a:r>
            </a:p>
          </p:txBody>
        </p:sp>
        <p:sp>
          <p:nvSpPr>
            <p:cNvPr id="281651" name="Rectangle 51"/>
            <p:cNvSpPr>
              <a:spLocks noChangeArrowheads="1"/>
            </p:cNvSpPr>
            <p:nvPr/>
          </p:nvSpPr>
          <p:spPr bwMode="auto">
            <a:xfrm>
              <a:off x="1384300" y="5594350"/>
              <a:ext cx="1011238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Odd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Even</a:t>
              </a:r>
            </a:p>
          </p:txBody>
        </p:sp>
        <p:sp>
          <p:nvSpPr>
            <p:cNvPr id="281652" name="Rectangle 52"/>
            <p:cNvSpPr>
              <a:spLocks noChangeArrowheads="1"/>
            </p:cNvSpPr>
            <p:nvPr/>
          </p:nvSpPr>
          <p:spPr bwMode="auto">
            <a:xfrm>
              <a:off x="2286000" y="4813300"/>
              <a:ext cx="1373188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Disabled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Enabled</a:t>
              </a:r>
            </a:p>
          </p:txBody>
        </p:sp>
        <p:sp>
          <p:nvSpPr>
            <p:cNvPr id="281653" name="Rectangle 53"/>
            <p:cNvSpPr>
              <a:spLocks noChangeArrowheads="1"/>
            </p:cNvSpPr>
            <p:nvPr/>
          </p:nvSpPr>
          <p:spPr bwMode="auto">
            <a:xfrm>
              <a:off x="3427413" y="5600700"/>
              <a:ext cx="1373187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Disabled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Enabled</a:t>
              </a:r>
            </a:p>
          </p:txBody>
        </p:sp>
        <p:sp>
          <p:nvSpPr>
            <p:cNvPr id="281654" name="Rectangle 54"/>
            <p:cNvSpPr>
              <a:spLocks noChangeArrowheads="1"/>
            </p:cNvSpPr>
            <p:nvPr/>
          </p:nvSpPr>
          <p:spPr bwMode="auto">
            <a:xfrm>
              <a:off x="4179888" y="4816475"/>
              <a:ext cx="1916112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0 = Idle-line mode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1 = Addr-bit mode</a:t>
              </a:r>
            </a:p>
          </p:txBody>
        </p:sp>
        <p:sp>
          <p:nvSpPr>
            <p:cNvPr id="281655" name="Line 55"/>
            <p:cNvSpPr>
              <a:spLocks noChangeShapeType="1"/>
            </p:cNvSpPr>
            <p:nvPr/>
          </p:nvSpPr>
          <p:spPr bwMode="auto">
            <a:xfrm>
              <a:off x="1905000" y="4419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6" name="Line 56"/>
            <p:cNvSpPr>
              <a:spLocks noChangeShapeType="1"/>
            </p:cNvSpPr>
            <p:nvPr/>
          </p:nvSpPr>
          <p:spPr bwMode="auto">
            <a:xfrm>
              <a:off x="4102100" y="4419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7" name="Line 57"/>
            <p:cNvSpPr>
              <a:spLocks noChangeShapeType="1"/>
            </p:cNvSpPr>
            <p:nvPr/>
          </p:nvSpPr>
          <p:spPr bwMode="auto">
            <a:xfrm>
              <a:off x="838200" y="4419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8" name="Line 58"/>
            <p:cNvSpPr>
              <a:spLocks noChangeShapeType="1"/>
            </p:cNvSpPr>
            <p:nvPr/>
          </p:nvSpPr>
          <p:spPr bwMode="auto">
            <a:xfrm>
              <a:off x="2971800" y="4419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59" name="Line 59"/>
            <p:cNvSpPr>
              <a:spLocks noChangeShapeType="1"/>
            </p:cNvSpPr>
            <p:nvPr/>
          </p:nvSpPr>
          <p:spPr bwMode="auto">
            <a:xfrm>
              <a:off x="5105400" y="4419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68" name="Rectangle 68"/>
            <p:cNvSpPr>
              <a:spLocks noChangeArrowheads="1"/>
            </p:cNvSpPr>
            <p:nvPr/>
          </p:nvSpPr>
          <p:spPr bwMode="auto">
            <a:xfrm>
              <a:off x="6153150" y="4816475"/>
              <a:ext cx="2762250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# of data bits = (binary + 1)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e.g. 110b gives 7 data bits</a:t>
              </a:r>
            </a:p>
          </p:txBody>
        </p:sp>
        <p:grpSp>
          <p:nvGrpSpPr>
            <p:cNvPr id="281698" name="Group 98"/>
            <p:cNvGrpSpPr>
              <a:grpSpLocks/>
            </p:cNvGrpSpPr>
            <p:nvPr/>
          </p:nvGrpSpPr>
          <p:grpSpPr bwMode="auto">
            <a:xfrm>
              <a:off x="317500" y="3657600"/>
              <a:ext cx="8534400" cy="800100"/>
              <a:chOff x="200" y="3640"/>
              <a:chExt cx="5376" cy="504"/>
            </a:xfrm>
          </p:grpSpPr>
          <p:sp>
            <p:nvSpPr>
              <p:cNvPr id="281673" name="Rectangle 73"/>
              <p:cNvSpPr>
                <a:spLocks noChangeArrowheads="1"/>
              </p:cNvSpPr>
              <p:nvPr/>
            </p:nvSpPr>
            <p:spPr bwMode="auto">
              <a:xfrm>
                <a:off x="200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4" name="Rectangle 74"/>
              <p:cNvSpPr>
                <a:spLocks noChangeArrowheads="1"/>
              </p:cNvSpPr>
              <p:nvPr/>
            </p:nvSpPr>
            <p:spPr bwMode="auto">
              <a:xfrm>
                <a:off x="872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5" name="Rectangle 75"/>
              <p:cNvSpPr>
                <a:spLocks noChangeArrowheads="1"/>
              </p:cNvSpPr>
              <p:nvPr/>
            </p:nvSpPr>
            <p:spPr bwMode="auto">
              <a:xfrm>
                <a:off x="1544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6" name="Rectangle 76"/>
              <p:cNvSpPr>
                <a:spLocks noChangeArrowheads="1"/>
              </p:cNvSpPr>
              <p:nvPr/>
            </p:nvSpPr>
            <p:spPr bwMode="auto">
              <a:xfrm>
                <a:off x="2216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7" name="Rectangle 77"/>
              <p:cNvSpPr>
                <a:spLocks noChangeArrowheads="1"/>
              </p:cNvSpPr>
              <p:nvPr/>
            </p:nvSpPr>
            <p:spPr bwMode="auto">
              <a:xfrm>
                <a:off x="2888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8" name="Rectangle 78"/>
              <p:cNvSpPr>
                <a:spLocks noChangeArrowheads="1"/>
              </p:cNvSpPr>
              <p:nvPr/>
            </p:nvSpPr>
            <p:spPr bwMode="auto">
              <a:xfrm>
                <a:off x="3560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79" name="Rectangle 79"/>
              <p:cNvSpPr>
                <a:spLocks noChangeArrowheads="1"/>
              </p:cNvSpPr>
              <p:nvPr/>
            </p:nvSpPr>
            <p:spPr bwMode="auto">
              <a:xfrm>
                <a:off x="4232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80" name="Rectangle 80"/>
              <p:cNvSpPr>
                <a:spLocks noChangeArrowheads="1"/>
              </p:cNvSpPr>
              <p:nvPr/>
            </p:nvSpPr>
            <p:spPr bwMode="auto">
              <a:xfrm>
                <a:off x="4904" y="3792"/>
                <a:ext cx="672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682" name="Text Box 82"/>
              <p:cNvSpPr txBox="1">
                <a:spLocks noChangeArrowheads="1"/>
              </p:cNvSpPr>
              <p:nvPr/>
            </p:nvSpPr>
            <p:spPr bwMode="auto">
              <a:xfrm>
                <a:off x="314" y="3804"/>
                <a:ext cx="400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Stop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Bits</a:t>
                </a:r>
              </a:p>
            </p:txBody>
          </p:sp>
          <p:sp>
            <p:nvSpPr>
              <p:cNvPr id="281683" name="Text Box 83"/>
              <p:cNvSpPr txBox="1">
                <a:spLocks noChangeArrowheads="1"/>
              </p:cNvSpPr>
              <p:nvPr/>
            </p:nvSpPr>
            <p:spPr bwMode="auto">
              <a:xfrm>
                <a:off x="847" y="3816"/>
                <a:ext cx="713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Even/Odd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Parity</a:t>
                </a:r>
              </a:p>
            </p:txBody>
          </p:sp>
          <p:sp>
            <p:nvSpPr>
              <p:cNvPr id="281684" name="Text Box 84"/>
              <p:cNvSpPr txBox="1">
                <a:spLocks noChangeArrowheads="1"/>
              </p:cNvSpPr>
              <p:nvPr/>
            </p:nvSpPr>
            <p:spPr bwMode="auto">
              <a:xfrm>
                <a:off x="1608" y="3824"/>
                <a:ext cx="535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Parity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Enable</a:t>
                </a:r>
              </a:p>
            </p:txBody>
          </p:sp>
          <p:sp>
            <p:nvSpPr>
              <p:cNvPr id="281685" name="Text Box 85"/>
              <p:cNvSpPr txBox="1">
                <a:spLocks noChangeArrowheads="1"/>
              </p:cNvSpPr>
              <p:nvPr/>
            </p:nvSpPr>
            <p:spPr bwMode="auto">
              <a:xfrm>
                <a:off x="2193" y="3832"/>
                <a:ext cx="719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Loopback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Enable</a:t>
                </a:r>
              </a:p>
            </p:txBody>
          </p:sp>
          <p:sp>
            <p:nvSpPr>
              <p:cNvPr id="281686" name="Text Box 86"/>
              <p:cNvSpPr txBox="1">
                <a:spLocks noChangeArrowheads="1"/>
              </p:cNvSpPr>
              <p:nvPr/>
            </p:nvSpPr>
            <p:spPr bwMode="auto">
              <a:xfrm>
                <a:off x="2889" y="3840"/>
                <a:ext cx="671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Addr/Idle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Mode</a:t>
                </a:r>
              </a:p>
            </p:txBody>
          </p:sp>
          <p:sp>
            <p:nvSpPr>
              <p:cNvPr id="281687" name="Text Box 87"/>
              <p:cNvSpPr txBox="1">
                <a:spLocks noChangeArrowheads="1"/>
              </p:cNvSpPr>
              <p:nvPr/>
            </p:nvSpPr>
            <p:spPr bwMode="auto">
              <a:xfrm>
                <a:off x="3658" y="3824"/>
                <a:ext cx="47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Char2</a:t>
                </a:r>
              </a:p>
            </p:txBody>
          </p:sp>
          <p:sp>
            <p:nvSpPr>
              <p:cNvPr id="281688" name="Text Box 88"/>
              <p:cNvSpPr txBox="1">
                <a:spLocks noChangeArrowheads="1"/>
              </p:cNvSpPr>
              <p:nvPr/>
            </p:nvSpPr>
            <p:spPr bwMode="auto">
              <a:xfrm>
                <a:off x="4322" y="3824"/>
                <a:ext cx="47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Char1</a:t>
                </a:r>
              </a:p>
            </p:txBody>
          </p:sp>
          <p:sp>
            <p:nvSpPr>
              <p:cNvPr id="281689" name="Text Box 89"/>
              <p:cNvSpPr txBox="1">
                <a:spLocks noChangeArrowheads="1"/>
              </p:cNvSpPr>
              <p:nvPr/>
            </p:nvSpPr>
            <p:spPr bwMode="auto">
              <a:xfrm>
                <a:off x="5002" y="3824"/>
                <a:ext cx="47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/>
                  <a:t>SCI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/>
                  <a:t>Char0</a:t>
                </a:r>
              </a:p>
            </p:txBody>
          </p:sp>
          <p:sp>
            <p:nvSpPr>
              <p:cNvPr id="281690" name="Text Box 90"/>
              <p:cNvSpPr txBox="1">
                <a:spLocks noChangeArrowheads="1"/>
              </p:cNvSpPr>
              <p:nvPr/>
            </p:nvSpPr>
            <p:spPr bwMode="auto">
              <a:xfrm>
                <a:off x="437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  <p:sp>
            <p:nvSpPr>
              <p:cNvPr id="281691" name="Text Box 91"/>
              <p:cNvSpPr txBox="1">
                <a:spLocks noChangeArrowheads="1"/>
              </p:cNvSpPr>
              <p:nvPr/>
            </p:nvSpPr>
            <p:spPr bwMode="auto">
              <a:xfrm>
                <a:off x="1109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281692" name="Text Box 92"/>
              <p:cNvSpPr txBox="1">
                <a:spLocks noChangeArrowheads="1"/>
              </p:cNvSpPr>
              <p:nvPr/>
            </p:nvSpPr>
            <p:spPr bwMode="auto">
              <a:xfrm>
                <a:off x="1781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281693" name="Text Box 93"/>
              <p:cNvSpPr txBox="1">
                <a:spLocks noChangeArrowheads="1"/>
              </p:cNvSpPr>
              <p:nvPr/>
            </p:nvSpPr>
            <p:spPr bwMode="auto">
              <a:xfrm>
                <a:off x="2453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81694" name="Text Box 94"/>
              <p:cNvSpPr txBox="1">
                <a:spLocks noChangeArrowheads="1"/>
              </p:cNvSpPr>
              <p:nvPr/>
            </p:nvSpPr>
            <p:spPr bwMode="auto">
              <a:xfrm>
                <a:off x="3125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281695" name="Text Box 95"/>
              <p:cNvSpPr txBox="1">
                <a:spLocks noChangeArrowheads="1"/>
              </p:cNvSpPr>
              <p:nvPr/>
            </p:nvSpPr>
            <p:spPr bwMode="auto">
              <a:xfrm>
                <a:off x="3797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281696" name="Text Box 96"/>
              <p:cNvSpPr txBox="1">
                <a:spLocks noChangeArrowheads="1"/>
              </p:cNvSpPr>
              <p:nvPr/>
            </p:nvSpPr>
            <p:spPr bwMode="auto">
              <a:xfrm>
                <a:off x="4469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81697" name="Text Box 97"/>
              <p:cNvSpPr txBox="1">
                <a:spLocks noChangeArrowheads="1"/>
              </p:cNvSpPr>
              <p:nvPr/>
            </p:nvSpPr>
            <p:spPr bwMode="auto">
              <a:xfrm>
                <a:off x="5141" y="36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  <p:sp>
          <p:nvSpPr>
            <p:cNvPr id="281699" name="AutoShape 99"/>
            <p:cNvSpPr>
              <a:spLocks/>
            </p:cNvSpPr>
            <p:nvPr/>
          </p:nvSpPr>
          <p:spPr bwMode="auto">
            <a:xfrm rot="5400000">
              <a:off x="7061200" y="3009900"/>
              <a:ext cx="381000" cy="3200400"/>
            </a:xfrm>
            <a:prstGeom prst="rightBrace">
              <a:avLst>
                <a:gd name="adj1" fmla="val 7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0133" y="1193799"/>
            <a:ext cx="8686800" cy="1676400"/>
            <a:chOff x="228600" y="1219200"/>
            <a:chExt cx="8686800" cy="1676400"/>
          </a:xfrm>
        </p:grpSpPr>
        <p:sp>
          <p:nvSpPr>
            <p:cNvPr id="281637" name="Rectangle 37"/>
            <p:cNvSpPr>
              <a:spLocks noChangeArrowheads="1"/>
            </p:cNvSpPr>
            <p:nvPr/>
          </p:nvSpPr>
          <p:spPr bwMode="auto">
            <a:xfrm>
              <a:off x="1827213" y="2562225"/>
              <a:ext cx="41925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This bit present only in Address-bit mode</a:t>
              </a:r>
            </a:p>
          </p:txBody>
        </p:sp>
        <p:sp>
          <p:nvSpPr>
            <p:cNvPr id="281638" name="Freeform 38"/>
            <p:cNvSpPr>
              <a:spLocks/>
            </p:cNvSpPr>
            <p:nvPr/>
          </p:nvSpPr>
          <p:spPr bwMode="auto">
            <a:xfrm>
              <a:off x="6013450" y="2360613"/>
              <a:ext cx="687388" cy="382587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432" y="240"/>
                </a:cxn>
                <a:cxn ang="0">
                  <a:pos x="0" y="240"/>
                </a:cxn>
              </a:cxnLst>
              <a:rect l="0" t="0" r="r" b="b"/>
              <a:pathLst>
                <a:path w="433" h="241">
                  <a:moveTo>
                    <a:pt x="336" y="0"/>
                  </a:moveTo>
                  <a:lnTo>
                    <a:pt x="432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640" name="Rectangle 40"/>
            <p:cNvSpPr>
              <a:spLocks noChangeArrowheads="1"/>
            </p:cNvSpPr>
            <p:nvPr/>
          </p:nvSpPr>
          <p:spPr bwMode="auto">
            <a:xfrm>
              <a:off x="295275" y="1219200"/>
              <a:ext cx="39878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/>
                <a:t>NRZ (non-return to zero) format</a:t>
              </a:r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7454900" y="1876425"/>
              <a:ext cx="1460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4" name="Line 14"/>
            <p:cNvSpPr>
              <a:spLocks noChangeShapeType="1"/>
            </p:cNvSpPr>
            <p:nvPr/>
          </p:nvSpPr>
          <p:spPr bwMode="auto">
            <a:xfrm>
              <a:off x="8077200" y="1878013"/>
              <a:ext cx="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729" name="Freeform 129"/>
            <p:cNvSpPr>
              <a:spLocks/>
            </p:cNvSpPr>
            <p:nvPr/>
          </p:nvSpPr>
          <p:spPr bwMode="auto">
            <a:xfrm>
              <a:off x="1354138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0" name="Freeform 130"/>
            <p:cNvSpPr>
              <a:spLocks/>
            </p:cNvSpPr>
            <p:nvPr/>
          </p:nvSpPr>
          <p:spPr bwMode="auto">
            <a:xfrm>
              <a:off x="1965325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1" name="Freeform 131"/>
            <p:cNvSpPr>
              <a:spLocks/>
            </p:cNvSpPr>
            <p:nvPr/>
          </p:nvSpPr>
          <p:spPr bwMode="auto">
            <a:xfrm>
              <a:off x="2576513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2" name="Freeform 132"/>
            <p:cNvSpPr>
              <a:spLocks/>
            </p:cNvSpPr>
            <p:nvPr/>
          </p:nvSpPr>
          <p:spPr bwMode="auto">
            <a:xfrm>
              <a:off x="3187700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3" name="Freeform 133"/>
            <p:cNvSpPr>
              <a:spLocks/>
            </p:cNvSpPr>
            <p:nvPr/>
          </p:nvSpPr>
          <p:spPr bwMode="auto">
            <a:xfrm>
              <a:off x="3798888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4" name="Freeform 134"/>
            <p:cNvSpPr>
              <a:spLocks/>
            </p:cNvSpPr>
            <p:nvPr/>
          </p:nvSpPr>
          <p:spPr bwMode="auto">
            <a:xfrm>
              <a:off x="4410075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5" name="Freeform 135"/>
            <p:cNvSpPr>
              <a:spLocks/>
            </p:cNvSpPr>
            <p:nvPr/>
          </p:nvSpPr>
          <p:spPr bwMode="auto">
            <a:xfrm>
              <a:off x="5021263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6" name="Freeform 136"/>
            <p:cNvSpPr>
              <a:spLocks/>
            </p:cNvSpPr>
            <p:nvPr/>
          </p:nvSpPr>
          <p:spPr bwMode="auto">
            <a:xfrm>
              <a:off x="5632450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7" name="Freeform 137"/>
            <p:cNvSpPr>
              <a:spLocks/>
            </p:cNvSpPr>
            <p:nvPr/>
          </p:nvSpPr>
          <p:spPr bwMode="auto">
            <a:xfrm>
              <a:off x="6243638" y="1876425"/>
              <a:ext cx="611187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38" name="Freeform 138"/>
            <p:cNvSpPr>
              <a:spLocks/>
            </p:cNvSpPr>
            <p:nvPr/>
          </p:nvSpPr>
          <p:spPr bwMode="auto">
            <a:xfrm>
              <a:off x="6854825" y="1876425"/>
              <a:ext cx="6111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288"/>
                </a:cxn>
                <a:cxn ang="0">
                  <a:pos x="0" y="288"/>
                </a:cxn>
              </a:cxnLst>
              <a:rect l="0" t="0" r="r" b="b"/>
              <a:pathLst>
                <a:path w="337" h="289">
                  <a:moveTo>
                    <a:pt x="0" y="0"/>
                  </a:moveTo>
                  <a:lnTo>
                    <a:pt x="336" y="0"/>
                  </a:lnTo>
                  <a:lnTo>
                    <a:pt x="336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43" name="Freeform 143"/>
            <p:cNvSpPr>
              <a:spLocks/>
            </p:cNvSpPr>
            <p:nvPr/>
          </p:nvSpPr>
          <p:spPr bwMode="auto">
            <a:xfrm>
              <a:off x="228600" y="1874838"/>
              <a:ext cx="1128713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288"/>
                </a:cxn>
                <a:cxn ang="0">
                  <a:pos x="624" y="288"/>
                </a:cxn>
                <a:cxn ang="0">
                  <a:pos x="624" y="0"/>
                </a:cxn>
              </a:cxnLst>
              <a:rect l="0" t="0" r="r" b="b"/>
              <a:pathLst>
                <a:path w="625" h="289">
                  <a:moveTo>
                    <a:pt x="0" y="0"/>
                  </a:moveTo>
                  <a:lnTo>
                    <a:pt x="288" y="0"/>
                  </a:lnTo>
                  <a:lnTo>
                    <a:pt x="288" y="288"/>
                  </a:lnTo>
                  <a:lnTo>
                    <a:pt x="624" y="288"/>
                  </a:lnTo>
                  <a:lnTo>
                    <a:pt x="6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744" name="Rectangle 144"/>
            <p:cNvSpPr>
              <a:spLocks noChangeArrowheads="1"/>
            </p:cNvSpPr>
            <p:nvPr/>
          </p:nvSpPr>
          <p:spPr bwMode="auto">
            <a:xfrm>
              <a:off x="736600" y="1955800"/>
              <a:ext cx="585788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Start</a:t>
              </a:r>
            </a:p>
          </p:txBody>
        </p:sp>
        <p:sp>
          <p:nvSpPr>
            <p:cNvPr id="281745" name="Rectangle 145"/>
            <p:cNvSpPr>
              <a:spLocks noChangeArrowheads="1"/>
            </p:cNvSpPr>
            <p:nvPr/>
          </p:nvSpPr>
          <p:spPr bwMode="auto">
            <a:xfrm>
              <a:off x="1385888" y="1952625"/>
              <a:ext cx="536575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LSB</a:t>
              </a:r>
            </a:p>
          </p:txBody>
        </p:sp>
        <p:sp>
          <p:nvSpPr>
            <p:cNvPr id="281746" name="Rectangle 146"/>
            <p:cNvSpPr>
              <a:spLocks noChangeArrowheads="1"/>
            </p:cNvSpPr>
            <p:nvPr/>
          </p:nvSpPr>
          <p:spPr bwMode="auto">
            <a:xfrm>
              <a:off x="2130425" y="1955800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2</a:t>
              </a:r>
            </a:p>
          </p:txBody>
        </p:sp>
        <p:sp>
          <p:nvSpPr>
            <p:cNvPr id="281747" name="Rectangle 147"/>
            <p:cNvSpPr>
              <a:spLocks noChangeArrowheads="1"/>
            </p:cNvSpPr>
            <p:nvPr/>
          </p:nvSpPr>
          <p:spPr bwMode="auto">
            <a:xfrm>
              <a:off x="2740025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3</a:t>
              </a:r>
            </a:p>
          </p:txBody>
        </p:sp>
        <p:sp>
          <p:nvSpPr>
            <p:cNvPr id="281748" name="Rectangle 148"/>
            <p:cNvSpPr>
              <a:spLocks noChangeArrowheads="1"/>
            </p:cNvSpPr>
            <p:nvPr/>
          </p:nvSpPr>
          <p:spPr bwMode="auto">
            <a:xfrm>
              <a:off x="3335338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4</a:t>
              </a:r>
            </a:p>
          </p:txBody>
        </p:sp>
        <p:sp>
          <p:nvSpPr>
            <p:cNvPr id="281749" name="Rectangle 149"/>
            <p:cNvSpPr>
              <a:spLocks noChangeArrowheads="1"/>
            </p:cNvSpPr>
            <p:nvPr/>
          </p:nvSpPr>
          <p:spPr bwMode="auto">
            <a:xfrm>
              <a:off x="3959225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5</a:t>
              </a:r>
            </a:p>
          </p:txBody>
        </p:sp>
        <p:sp>
          <p:nvSpPr>
            <p:cNvPr id="281750" name="Rectangle 150"/>
            <p:cNvSpPr>
              <a:spLocks noChangeArrowheads="1"/>
            </p:cNvSpPr>
            <p:nvPr/>
          </p:nvSpPr>
          <p:spPr bwMode="auto">
            <a:xfrm>
              <a:off x="4568825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6</a:t>
              </a:r>
            </a:p>
          </p:txBody>
        </p:sp>
        <p:sp>
          <p:nvSpPr>
            <p:cNvPr id="281751" name="Rectangle 151"/>
            <p:cNvSpPr>
              <a:spLocks noChangeArrowheads="1"/>
            </p:cNvSpPr>
            <p:nvPr/>
          </p:nvSpPr>
          <p:spPr bwMode="auto">
            <a:xfrm>
              <a:off x="5181600" y="1952625"/>
              <a:ext cx="2794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7</a:t>
              </a:r>
            </a:p>
          </p:txBody>
        </p:sp>
        <p:sp>
          <p:nvSpPr>
            <p:cNvPr id="281752" name="Rectangle 152"/>
            <p:cNvSpPr>
              <a:spLocks noChangeArrowheads="1"/>
            </p:cNvSpPr>
            <p:nvPr/>
          </p:nvSpPr>
          <p:spPr bwMode="auto">
            <a:xfrm>
              <a:off x="5649913" y="1952625"/>
              <a:ext cx="576262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MSB</a:t>
              </a:r>
            </a:p>
          </p:txBody>
        </p:sp>
        <p:sp>
          <p:nvSpPr>
            <p:cNvPr id="281753" name="Rectangle 153"/>
            <p:cNvSpPr>
              <a:spLocks noChangeArrowheads="1"/>
            </p:cNvSpPr>
            <p:nvPr/>
          </p:nvSpPr>
          <p:spPr bwMode="auto">
            <a:xfrm>
              <a:off x="6246813" y="1847850"/>
              <a:ext cx="644525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Addr/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Data</a:t>
              </a:r>
            </a:p>
          </p:txBody>
        </p:sp>
        <p:sp>
          <p:nvSpPr>
            <p:cNvPr id="281754" name="Rectangle 154"/>
            <p:cNvSpPr>
              <a:spLocks noChangeArrowheads="1"/>
            </p:cNvSpPr>
            <p:nvPr/>
          </p:nvSpPr>
          <p:spPr bwMode="auto">
            <a:xfrm>
              <a:off x="6811963" y="1952625"/>
              <a:ext cx="674687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Parity</a:t>
              </a:r>
            </a:p>
          </p:txBody>
        </p:sp>
        <p:sp>
          <p:nvSpPr>
            <p:cNvPr id="281755" name="Line 155"/>
            <p:cNvSpPr>
              <a:spLocks noChangeShapeType="1"/>
            </p:cNvSpPr>
            <p:nvPr/>
          </p:nvSpPr>
          <p:spPr bwMode="auto">
            <a:xfrm>
              <a:off x="8686800" y="1878013"/>
              <a:ext cx="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756" name="Rectangle 156"/>
            <p:cNvSpPr>
              <a:spLocks noChangeArrowheads="1"/>
            </p:cNvSpPr>
            <p:nvPr/>
          </p:nvSpPr>
          <p:spPr bwMode="auto">
            <a:xfrm>
              <a:off x="7412038" y="1955800"/>
              <a:ext cx="722312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Stop 1</a:t>
              </a:r>
            </a:p>
          </p:txBody>
        </p:sp>
        <p:sp>
          <p:nvSpPr>
            <p:cNvPr id="281757" name="Rectangle 157"/>
            <p:cNvSpPr>
              <a:spLocks noChangeArrowheads="1"/>
            </p:cNvSpPr>
            <p:nvPr/>
          </p:nvSpPr>
          <p:spPr bwMode="auto">
            <a:xfrm>
              <a:off x="8026400" y="1955800"/>
              <a:ext cx="722313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Stop 2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SCI Data Timing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3922"/>
            <a:ext cx="8229600" cy="137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Start </a:t>
            </a:r>
            <a:r>
              <a:rPr lang="en-US" sz="2400" dirty="0"/>
              <a:t>bit valid if 4 consecutive SCICLK periods of zero bits after falling edge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Majority vote taken on 4</a:t>
            </a:r>
            <a:r>
              <a:rPr lang="en-US" sz="2400" baseline="30000" dirty="0"/>
              <a:t>th</a:t>
            </a:r>
            <a:r>
              <a:rPr lang="en-US" sz="2400" dirty="0"/>
              <a:t>, 5</a:t>
            </a:r>
            <a:r>
              <a:rPr lang="en-US" sz="2400" baseline="30000" dirty="0"/>
              <a:t>th</a:t>
            </a:r>
            <a:r>
              <a:rPr lang="en-US" sz="2400" dirty="0"/>
              <a:t>, and 6</a:t>
            </a:r>
            <a:r>
              <a:rPr lang="en-US" sz="2400" baseline="30000" dirty="0"/>
              <a:t>th</a:t>
            </a:r>
            <a:r>
              <a:rPr lang="en-US" sz="2400" dirty="0"/>
              <a:t> SCICLK </a:t>
            </a:r>
            <a:r>
              <a:rPr lang="en-US" sz="2400" dirty="0" smtClean="0"/>
              <a:t>cycles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7049" y="2565408"/>
            <a:ext cx="8058150" cy="3962400"/>
            <a:chOff x="396875" y="2362200"/>
            <a:chExt cx="8058150" cy="3962400"/>
          </a:xfrm>
        </p:grpSpPr>
        <p:sp>
          <p:nvSpPr>
            <p:cNvPr id="282627" name="Freeform 3"/>
            <p:cNvSpPr>
              <a:spLocks/>
            </p:cNvSpPr>
            <p:nvPr/>
          </p:nvSpPr>
          <p:spPr bwMode="auto">
            <a:xfrm>
              <a:off x="1627188" y="3959225"/>
              <a:ext cx="6827837" cy="485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" y="2"/>
                </a:cxn>
                <a:cxn ang="0">
                  <a:pos x="178" y="305"/>
                </a:cxn>
                <a:cxn ang="0">
                  <a:pos x="4300" y="302"/>
                </a:cxn>
              </a:cxnLst>
              <a:rect l="0" t="0" r="r" b="b"/>
              <a:pathLst>
                <a:path w="4301" h="306">
                  <a:moveTo>
                    <a:pt x="0" y="0"/>
                  </a:moveTo>
                  <a:lnTo>
                    <a:pt x="178" y="2"/>
                  </a:lnTo>
                  <a:lnTo>
                    <a:pt x="178" y="305"/>
                  </a:lnTo>
                  <a:lnTo>
                    <a:pt x="4300" y="3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628" name="Line 4"/>
            <p:cNvSpPr>
              <a:spLocks noChangeShapeType="1"/>
            </p:cNvSpPr>
            <p:nvPr/>
          </p:nvSpPr>
          <p:spPr bwMode="auto">
            <a:xfrm flipH="1">
              <a:off x="1789113" y="3557588"/>
              <a:ext cx="14287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29" name="Freeform 5"/>
            <p:cNvSpPr>
              <a:spLocks/>
            </p:cNvSpPr>
            <p:nvPr/>
          </p:nvSpPr>
          <p:spPr bwMode="auto">
            <a:xfrm>
              <a:off x="4778375" y="3959225"/>
              <a:ext cx="2397125" cy="487363"/>
            </a:xfrm>
            <a:custGeom>
              <a:avLst/>
              <a:gdLst/>
              <a:ahLst/>
              <a:cxnLst>
                <a:cxn ang="0">
                  <a:pos x="0" y="302"/>
                </a:cxn>
                <a:cxn ang="0">
                  <a:pos x="0" y="0"/>
                </a:cxn>
                <a:cxn ang="0">
                  <a:pos x="1457" y="2"/>
                </a:cxn>
                <a:cxn ang="0">
                  <a:pos x="1509" y="306"/>
                </a:cxn>
              </a:cxnLst>
              <a:rect l="0" t="0" r="r" b="b"/>
              <a:pathLst>
                <a:path w="1510" h="307">
                  <a:moveTo>
                    <a:pt x="0" y="302"/>
                  </a:moveTo>
                  <a:lnTo>
                    <a:pt x="0" y="0"/>
                  </a:lnTo>
                  <a:lnTo>
                    <a:pt x="1457" y="2"/>
                  </a:lnTo>
                  <a:lnTo>
                    <a:pt x="1509" y="30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630" name="Freeform 6"/>
            <p:cNvSpPr>
              <a:spLocks/>
            </p:cNvSpPr>
            <p:nvPr/>
          </p:nvSpPr>
          <p:spPr bwMode="auto">
            <a:xfrm>
              <a:off x="7104063" y="3962400"/>
              <a:ext cx="1119187" cy="477838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56" y="0"/>
                </a:cxn>
                <a:cxn ang="0">
                  <a:pos x="704" y="0"/>
                </a:cxn>
              </a:cxnLst>
              <a:rect l="0" t="0" r="r" b="b"/>
              <a:pathLst>
                <a:path w="705" h="301">
                  <a:moveTo>
                    <a:pt x="0" y="300"/>
                  </a:moveTo>
                  <a:lnTo>
                    <a:pt x="56" y="0"/>
                  </a:lnTo>
                  <a:lnTo>
                    <a:pt x="70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631" name="Rectangle 7"/>
            <p:cNvSpPr>
              <a:spLocks noChangeArrowheads="1"/>
            </p:cNvSpPr>
            <p:nvPr/>
          </p:nvSpPr>
          <p:spPr bwMode="auto">
            <a:xfrm>
              <a:off x="2641600" y="4632325"/>
              <a:ext cx="10826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Start Bit</a:t>
              </a:r>
            </a:p>
          </p:txBody>
        </p:sp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5273675" y="4600575"/>
              <a:ext cx="18256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LSB of Data</a:t>
              </a:r>
            </a:p>
          </p:txBody>
        </p:sp>
        <p:grpSp>
          <p:nvGrpSpPr>
            <p:cNvPr id="282633" name="Group 9"/>
            <p:cNvGrpSpPr>
              <a:grpSpLocks/>
            </p:cNvGrpSpPr>
            <p:nvPr/>
          </p:nvGrpSpPr>
          <p:grpSpPr bwMode="auto">
            <a:xfrm>
              <a:off x="2357438" y="4113213"/>
              <a:ext cx="95250" cy="307975"/>
              <a:chOff x="1386" y="2735"/>
              <a:chExt cx="60" cy="194"/>
            </a:xfrm>
          </p:grpSpPr>
          <p:sp>
            <p:nvSpPr>
              <p:cNvPr id="282634" name="AutoShape 10"/>
              <p:cNvSpPr>
                <a:spLocks noChangeArrowheads="1"/>
              </p:cNvSpPr>
              <p:nvPr/>
            </p:nvSpPr>
            <p:spPr bwMode="auto">
              <a:xfrm rot="10800000" flipH="1">
                <a:off x="1386" y="2835"/>
                <a:ext cx="60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35" name="Line 11"/>
              <p:cNvSpPr>
                <a:spLocks noChangeShapeType="1"/>
              </p:cNvSpPr>
              <p:nvPr/>
            </p:nvSpPr>
            <p:spPr bwMode="auto">
              <a:xfrm>
                <a:off x="1416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36" name="Group 12"/>
            <p:cNvGrpSpPr>
              <a:grpSpLocks/>
            </p:cNvGrpSpPr>
            <p:nvPr/>
          </p:nvGrpSpPr>
          <p:grpSpPr bwMode="auto">
            <a:xfrm>
              <a:off x="2667000" y="4113213"/>
              <a:ext cx="95250" cy="307975"/>
              <a:chOff x="1581" y="2735"/>
              <a:chExt cx="60" cy="194"/>
            </a:xfrm>
          </p:grpSpPr>
          <p:sp>
            <p:nvSpPr>
              <p:cNvPr id="282637" name="AutoShape 13"/>
              <p:cNvSpPr>
                <a:spLocks noChangeArrowheads="1"/>
              </p:cNvSpPr>
              <p:nvPr/>
            </p:nvSpPr>
            <p:spPr bwMode="auto">
              <a:xfrm rot="10800000" flipH="1">
                <a:off x="1581" y="2835"/>
                <a:ext cx="60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38" name="Line 14"/>
              <p:cNvSpPr>
                <a:spLocks noChangeShapeType="1"/>
              </p:cNvSpPr>
              <p:nvPr/>
            </p:nvSpPr>
            <p:spPr bwMode="auto">
              <a:xfrm>
                <a:off x="1610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39" name="Group 15"/>
            <p:cNvGrpSpPr>
              <a:grpSpLocks/>
            </p:cNvGrpSpPr>
            <p:nvPr/>
          </p:nvGrpSpPr>
          <p:grpSpPr bwMode="auto">
            <a:xfrm>
              <a:off x="2965450" y="4113213"/>
              <a:ext cx="93663" cy="307975"/>
              <a:chOff x="1769" y="2735"/>
              <a:chExt cx="59" cy="194"/>
            </a:xfrm>
          </p:grpSpPr>
          <p:sp>
            <p:nvSpPr>
              <p:cNvPr id="282640" name="AutoShape 16"/>
              <p:cNvSpPr>
                <a:spLocks noChangeArrowheads="1"/>
              </p:cNvSpPr>
              <p:nvPr/>
            </p:nvSpPr>
            <p:spPr bwMode="auto">
              <a:xfrm rot="10800000" flipH="1">
                <a:off x="1769" y="2835"/>
                <a:ext cx="59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1" name="Line 17"/>
              <p:cNvSpPr>
                <a:spLocks noChangeShapeType="1"/>
              </p:cNvSpPr>
              <p:nvPr/>
            </p:nvSpPr>
            <p:spPr bwMode="auto">
              <a:xfrm>
                <a:off x="1797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42" name="Group 18"/>
            <p:cNvGrpSpPr>
              <a:grpSpLocks/>
            </p:cNvGrpSpPr>
            <p:nvPr/>
          </p:nvGrpSpPr>
          <p:grpSpPr bwMode="auto">
            <a:xfrm>
              <a:off x="3275013" y="4113213"/>
              <a:ext cx="93662" cy="307975"/>
              <a:chOff x="1964" y="2735"/>
              <a:chExt cx="59" cy="194"/>
            </a:xfrm>
          </p:grpSpPr>
          <p:sp>
            <p:nvSpPr>
              <p:cNvPr id="282643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1964" y="2835"/>
                <a:ext cx="59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4" name="Line 20"/>
              <p:cNvSpPr>
                <a:spLocks noChangeShapeType="1"/>
              </p:cNvSpPr>
              <p:nvPr/>
            </p:nvSpPr>
            <p:spPr bwMode="auto">
              <a:xfrm>
                <a:off x="1993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45" name="Group 21"/>
            <p:cNvGrpSpPr>
              <a:grpSpLocks/>
            </p:cNvGrpSpPr>
            <p:nvPr/>
          </p:nvGrpSpPr>
          <p:grpSpPr bwMode="auto">
            <a:xfrm>
              <a:off x="5707063" y="4113213"/>
              <a:ext cx="92075" cy="307975"/>
              <a:chOff x="3496" y="2735"/>
              <a:chExt cx="58" cy="194"/>
            </a:xfrm>
          </p:grpSpPr>
          <p:sp>
            <p:nvSpPr>
              <p:cNvPr id="282646" name="AutoShape 22"/>
              <p:cNvSpPr>
                <a:spLocks noChangeArrowheads="1"/>
              </p:cNvSpPr>
              <p:nvPr/>
            </p:nvSpPr>
            <p:spPr bwMode="auto">
              <a:xfrm rot="10800000" flipH="1">
                <a:off x="3496" y="2835"/>
                <a:ext cx="58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47" name="Line 23"/>
              <p:cNvSpPr>
                <a:spLocks noChangeShapeType="1"/>
              </p:cNvSpPr>
              <p:nvPr/>
            </p:nvSpPr>
            <p:spPr bwMode="auto">
              <a:xfrm>
                <a:off x="3524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48" name="Group 24"/>
            <p:cNvGrpSpPr>
              <a:grpSpLocks/>
            </p:cNvGrpSpPr>
            <p:nvPr/>
          </p:nvGrpSpPr>
          <p:grpSpPr bwMode="auto">
            <a:xfrm>
              <a:off x="6016625" y="4113213"/>
              <a:ext cx="95250" cy="307975"/>
              <a:chOff x="3691" y="2735"/>
              <a:chExt cx="60" cy="194"/>
            </a:xfrm>
          </p:grpSpPr>
          <p:sp>
            <p:nvSpPr>
              <p:cNvPr id="282649" name="AutoShape 25"/>
              <p:cNvSpPr>
                <a:spLocks noChangeArrowheads="1"/>
              </p:cNvSpPr>
              <p:nvPr/>
            </p:nvSpPr>
            <p:spPr bwMode="auto">
              <a:xfrm rot="10800000" flipH="1">
                <a:off x="3691" y="2835"/>
                <a:ext cx="60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50" name="Line 26"/>
              <p:cNvSpPr>
                <a:spLocks noChangeShapeType="1"/>
              </p:cNvSpPr>
              <p:nvPr/>
            </p:nvSpPr>
            <p:spPr bwMode="auto">
              <a:xfrm>
                <a:off x="3720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2651" name="Group 27"/>
            <p:cNvGrpSpPr>
              <a:grpSpLocks/>
            </p:cNvGrpSpPr>
            <p:nvPr/>
          </p:nvGrpSpPr>
          <p:grpSpPr bwMode="auto">
            <a:xfrm>
              <a:off x="6326188" y="4113213"/>
              <a:ext cx="93662" cy="307975"/>
              <a:chOff x="3886" y="2735"/>
              <a:chExt cx="59" cy="194"/>
            </a:xfrm>
          </p:grpSpPr>
          <p:sp>
            <p:nvSpPr>
              <p:cNvPr id="282652" name="AutoShape 28"/>
              <p:cNvSpPr>
                <a:spLocks noChangeArrowheads="1"/>
              </p:cNvSpPr>
              <p:nvPr/>
            </p:nvSpPr>
            <p:spPr bwMode="auto">
              <a:xfrm rot="10800000" flipH="1">
                <a:off x="3886" y="2835"/>
                <a:ext cx="59" cy="94"/>
              </a:xfrm>
              <a:prstGeom prst="triangle">
                <a:avLst>
                  <a:gd name="adj" fmla="val 4999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653" name="Line 29"/>
              <p:cNvSpPr>
                <a:spLocks noChangeShapeType="1"/>
              </p:cNvSpPr>
              <p:nvPr/>
            </p:nvSpPr>
            <p:spPr bwMode="auto">
              <a:xfrm>
                <a:off x="3915" y="2735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2654" name="Line 30"/>
            <p:cNvSpPr>
              <a:spLocks noChangeShapeType="1"/>
            </p:cNvSpPr>
            <p:nvPr/>
          </p:nvSpPr>
          <p:spPr bwMode="auto">
            <a:xfrm flipH="1" flipV="1">
              <a:off x="5459413" y="2587625"/>
              <a:ext cx="269875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5" name="Line 31"/>
            <p:cNvSpPr>
              <a:spLocks noChangeShapeType="1"/>
            </p:cNvSpPr>
            <p:nvPr/>
          </p:nvSpPr>
          <p:spPr bwMode="auto">
            <a:xfrm flipV="1">
              <a:off x="6469063" y="2587625"/>
              <a:ext cx="241300" cy="49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6" name="Rectangle 32"/>
            <p:cNvSpPr>
              <a:spLocks noChangeArrowheads="1"/>
            </p:cNvSpPr>
            <p:nvPr/>
          </p:nvSpPr>
          <p:spPr bwMode="auto">
            <a:xfrm>
              <a:off x="5637213" y="2362200"/>
              <a:ext cx="892175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/>
                <a:t>Majority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b="0"/>
                <a:t>Vote</a:t>
              </a:r>
            </a:p>
          </p:txBody>
        </p:sp>
        <p:sp>
          <p:nvSpPr>
            <p:cNvPr id="282657" name="Rectangle 33"/>
            <p:cNvSpPr>
              <a:spLocks noChangeArrowheads="1"/>
            </p:cNvSpPr>
            <p:nvPr/>
          </p:nvSpPr>
          <p:spPr bwMode="auto">
            <a:xfrm>
              <a:off x="2106613" y="5318125"/>
              <a:ext cx="217646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/>
                <a:t>Falling Edge Detected</a:t>
              </a:r>
            </a:p>
          </p:txBody>
        </p:sp>
        <p:sp>
          <p:nvSpPr>
            <p:cNvPr id="282659" name="Rectangle 35"/>
            <p:cNvSpPr>
              <a:spLocks noChangeArrowheads="1"/>
            </p:cNvSpPr>
            <p:nvPr/>
          </p:nvSpPr>
          <p:spPr bwMode="auto">
            <a:xfrm>
              <a:off x="425450" y="4054475"/>
              <a:ext cx="107632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SCIRXD</a:t>
              </a:r>
            </a:p>
          </p:txBody>
        </p:sp>
        <p:sp>
          <p:nvSpPr>
            <p:cNvPr id="282660" name="Rectangle 36"/>
            <p:cNvSpPr>
              <a:spLocks noChangeArrowheads="1"/>
            </p:cNvSpPr>
            <p:nvPr/>
          </p:nvSpPr>
          <p:spPr bwMode="auto">
            <a:xfrm>
              <a:off x="396875" y="3130550"/>
              <a:ext cx="1098550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SCICLK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/>
                <a:t>(Internal)</a:t>
              </a:r>
            </a:p>
          </p:txBody>
        </p:sp>
        <p:sp>
          <p:nvSpPr>
            <p:cNvPr id="282661" name="Line 37"/>
            <p:cNvSpPr>
              <a:spLocks noChangeShapeType="1"/>
            </p:cNvSpPr>
            <p:nvPr/>
          </p:nvSpPr>
          <p:spPr bwMode="auto">
            <a:xfrm>
              <a:off x="2119313" y="3663950"/>
              <a:ext cx="0" cy="181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2662" name="Group 38"/>
            <p:cNvGrpSpPr>
              <a:grpSpLocks/>
            </p:cNvGrpSpPr>
            <p:nvPr/>
          </p:nvGrpSpPr>
          <p:grpSpPr bwMode="auto">
            <a:xfrm>
              <a:off x="1490663" y="3124200"/>
              <a:ext cx="6402387" cy="382588"/>
              <a:chOff x="840" y="2112"/>
              <a:chExt cx="4033" cy="241"/>
            </a:xfrm>
          </p:grpSpPr>
          <p:sp>
            <p:nvSpPr>
              <p:cNvPr id="282663" name="Freeform 39"/>
              <p:cNvSpPr>
                <a:spLocks/>
              </p:cNvSpPr>
              <p:nvPr/>
            </p:nvSpPr>
            <p:spPr bwMode="auto">
              <a:xfrm>
                <a:off x="122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4" name="Freeform 40"/>
              <p:cNvSpPr>
                <a:spLocks/>
              </p:cNvSpPr>
              <p:nvPr/>
            </p:nvSpPr>
            <p:spPr bwMode="auto">
              <a:xfrm>
                <a:off x="141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5" name="Freeform 41"/>
              <p:cNvSpPr>
                <a:spLocks/>
              </p:cNvSpPr>
              <p:nvPr/>
            </p:nvSpPr>
            <p:spPr bwMode="auto">
              <a:xfrm>
                <a:off x="160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6" name="Freeform 42"/>
              <p:cNvSpPr>
                <a:spLocks/>
              </p:cNvSpPr>
              <p:nvPr/>
            </p:nvSpPr>
            <p:spPr bwMode="auto">
              <a:xfrm>
                <a:off x="180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7" name="Freeform 43"/>
              <p:cNvSpPr>
                <a:spLocks/>
              </p:cNvSpPr>
              <p:nvPr/>
            </p:nvSpPr>
            <p:spPr bwMode="auto">
              <a:xfrm>
                <a:off x="199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8" name="Freeform 44"/>
              <p:cNvSpPr>
                <a:spLocks/>
              </p:cNvSpPr>
              <p:nvPr/>
            </p:nvSpPr>
            <p:spPr bwMode="auto">
              <a:xfrm>
                <a:off x="218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69" name="Freeform 45"/>
              <p:cNvSpPr>
                <a:spLocks/>
              </p:cNvSpPr>
              <p:nvPr/>
            </p:nvSpPr>
            <p:spPr bwMode="auto">
              <a:xfrm>
                <a:off x="237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0" name="Freeform 46"/>
              <p:cNvSpPr>
                <a:spLocks/>
              </p:cNvSpPr>
              <p:nvPr/>
            </p:nvSpPr>
            <p:spPr bwMode="auto">
              <a:xfrm>
                <a:off x="256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1" name="Freeform 47"/>
              <p:cNvSpPr>
                <a:spLocks/>
              </p:cNvSpPr>
              <p:nvPr/>
            </p:nvSpPr>
            <p:spPr bwMode="auto">
              <a:xfrm>
                <a:off x="276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2" name="Freeform 48"/>
              <p:cNvSpPr>
                <a:spLocks/>
              </p:cNvSpPr>
              <p:nvPr/>
            </p:nvSpPr>
            <p:spPr bwMode="auto">
              <a:xfrm>
                <a:off x="295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3" name="Freeform 49"/>
              <p:cNvSpPr>
                <a:spLocks/>
              </p:cNvSpPr>
              <p:nvPr/>
            </p:nvSpPr>
            <p:spPr bwMode="auto">
              <a:xfrm>
                <a:off x="314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4" name="Freeform 50"/>
              <p:cNvSpPr>
                <a:spLocks/>
              </p:cNvSpPr>
              <p:nvPr/>
            </p:nvSpPr>
            <p:spPr bwMode="auto">
              <a:xfrm>
                <a:off x="333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5" name="Freeform 51"/>
              <p:cNvSpPr>
                <a:spLocks/>
              </p:cNvSpPr>
              <p:nvPr/>
            </p:nvSpPr>
            <p:spPr bwMode="auto">
              <a:xfrm>
                <a:off x="352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6" name="Freeform 52"/>
              <p:cNvSpPr>
                <a:spLocks/>
              </p:cNvSpPr>
              <p:nvPr/>
            </p:nvSpPr>
            <p:spPr bwMode="auto">
              <a:xfrm>
                <a:off x="372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7" name="Freeform 53"/>
              <p:cNvSpPr>
                <a:spLocks/>
              </p:cNvSpPr>
              <p:nvPr/>
            </p:nvSpPr>
            <p:spPr bwMode="auto">
              <a:xfrm>
                <a:off x="391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8" name="Freeform 54"/>
              <p:cNvSpPr>
                <a:spLocks/>
              </p:cNvSpPr>
              <p:nvPr/>
            </p:nvSpPr>
            <p:spPr bwMode="auto">
              <a:xfrm>
                <a:off x="4104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79" name="Freeform 55"/>
              <p:cNvSpPr>
                <a:spLocks/>
              </p:cNvSpPr>
              <p:nvPr/>
            </p:nvSpPr>
            <p:spPr bwMode="auto">
              <a:xfrm>
                <a:off x="4296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0" name="Freeform 56"/>
              <p:cNvSpPr>
                <a:spLocks/>
              </p:cNvSpPr>
              <p:nvPr/>
            </p:nvSpPr>
            <p:spPr bwMode="auto">
              <a:xfrm>
                <a:off x="4488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1" name="Freeform 57"/>
              <p:cNvSpPr>
                <a:spLocks/>
              </p:cNvSpPr>
              <p:nvPr/>
            </p:nvSpPr>
            <p:spPr bwMode="auto">
              <a:xfrm>
                <a:off x="468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2" name="Freeform 58"/>
              <p:cNvSpPr>
                <a:spLocks/>
              </p:cNvSpPr>
              <p:nvPr/>
            </p:nvSpPr>
            <p:spPr bwMode="auto">
              <a:xfrm>
                <a:off x="1032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683" name="Freeform 59"/>
              <p:cNvSpPr>
                <a:spLocks/>
              </p:cNvSpPr>
              <p:nvPr/>
            </p:nvSpPr>
            <p:spPr bwMode="auto">
              <a:xfrm>
                <a:off x="840" y="2112"/>
                <a:ext cx="19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96" y="240"/>
                  </a:cxn>
                  <a:cxn ang="0">
                    <a:pos x="192" y="240"/>
                  </a:cxn>
                  <a:cxn ang="0">
                    <a:pos x="192" y="0"/>
                  </a:cxn>
                </a:cxnLst>
                <a:rect l="0" t="0" r="r" b="b"/>
                <a:pathLst>
                  <a:path w="193" h="241">
                    <a:moveTo>
                      <a:pt x="0" y="0"/>
                    </a:moveTo>
                    <a:lnTo>
                      <a:pt x="96" y="0"/>
                    </a:lnTo>
                    <a:lnTo>
                      <a:pt x="96" y="240"/>
                    </a:lnTo>
                    <a:lnTo>
                      <a:pt x="192" y="240"/>
                    </a:lnTo>
                    <a:lnTo>
                      <a:pt x="192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2684" name="Rectangle 60"/>
            <p:cNvSpPr>
              <a:spLocks noChangeArrowheads="1"/>
            </p:cNvSpPr>
            <p:nvPr/>
          </p:nvSpPr>
          <p:spPr bwMode="auto">
            <a:xfrm>
              <a:off x="2276475" y="3552825"/>
              <a:ext cx="5464175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292100" algn="l"/>
                  <a:tab pos="635000" algn="l"/>
                  <a:tab pos="914400" algn="l"/>
                  <a:tab pos="1206500" algn="l"/>
                  <a:tab pos="1549400" algn="l"/>
                  <a:tab pos="1828800" algn="l"/>
                  <a:tab pos="2171700" algn="l"/>
                  <a:tab pos="2463800" algn="l"/>
                  <a:tab pos="2743200" algn="l"/>
                  <a:tab pos="3086100" algn="l"/>
                  <a:tab pos="3378200" algn="l"/>
                  <a:tab pos="3657600" algn="l"/>
                  <a:tab pos="4000500" algn="l"/>
                  <a:tab pos="4292600" algn="l"/>
                  <a:tab pos="4572000" algn="l"/>
                  <a:tab pos="4914900" algn="l"/>
                  <a:tab pos="5207000" algn="l"/>
                </a:tabLst>
              </a:pPr>
              <a:r>
                <a:rPr lang="en-US" sz="1200" b="0">
                  <a:latin typeface="Times New Roman" pitchFamily="18" charset="0"/>
                </a:rPr>
                <a:t>1	2	3	4	5	6	7	8	1	2	3	4	5	6	7	8	1	2</a:t>
              </a:r>
            </a:p>
          </p:txBody>
        </p:sp>
        <p:sp>
          <p:nvSpPr>
            <p:cNvPr id="282685" name="Rectangle 61"/>
            <p:cNvSpPr>
              <a:spLocks noChangeArrowheads="1"/>
            </p:cNvSpPr>
            <p:nvPr/>
          </p:nvSpPr>
          <p:spPr bwMode="auto">
            <a:xfrm>
              <a:off x="457200" y="5991225"/>
              <a:ext cx="34226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b="0" dirty="0"/>
                <a:t>Note: 8 SCICLK periods per data bit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Multiprocessor Wake-Up Modes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1640" y="1143000"/>
            <a:ext cx="8305800" cy="4648200"/>
          </a:xfrm>
          <a:noFill/>
          <a:ln/>
        </p:spPr>
        <p:txBody>
          <a:bodyPr lIns="90488" tIns="44450" rIns="90488" bIns="4445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Allows numerous processors to be hooked up to the bus, but transmission occurs between only two of them</a:t>
            </a:r>
          </a:p>
          <a:p>
            <a:pPr>
              <a:spcBef>
                <a:spcPts val="600"/>
              </a:spcBef>
            </a:pPr>
            <a:r>
              <a:rPr lang="en-US" sz="2800" i="1" dirty="0"/>
              <a:t>Idle-line</a:t>
            </a:r>
            <a:r>
              <a:rPr lang="en-US" sz="2800" dirty="0"/>
              <a:t> or </a:t>
            </a:r>
            <a:r>
              <a:rPr lang="en-US" sz="2800" i="1" dirty="0"/>
              <a:t>Address-bit</a:t>
            </a:r>
            <a:r>
              <a:rPr lang="en-US" sz="2800" dirty="0"/>
              <a:t> modes</a:t>
            </a:r>
            <a:endParaRPr lang="en-US" sz="2400" b="0" dirty="0"/>
          </a:p>
          <a:p>
            <a:pPr>
              <a:spcBef>
                <a:spcPts val="600"/>
              </a:spcBef>
            </a:pPr>
            <a:r>
              <a:rPr lang="en-US" sz="2800" dirty="0"/>
              <a:t>Sequence of Operation</a:t>
            </a:r>
            <a:endParaRPr lang="en-US" dirty="0"/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1. Potential receivers set SLEEP = 1, which disables RXINT except when an address frame is received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2. All transmissions begin with an address frame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3. Incoming address frame temporarily wakes up all SCIs on bus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4. CPUs compare incoming SCI address to their SCI address</a:t>
            </a:r>
            <a:endParaRPr lang="en-US" dirty="0"/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sz="2000" b="0" dirty="0"/>
              <a:t>5. Process following data frames only if address matches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Idle-Line Wake-Up Mode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394" y="880535"/>
            <a:ext cx="8592502" cy="3200400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Idle time separates blocks of frames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Receiver wakes up when SCIRXD high for 10 or more bit periods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Two transmit address methods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Deliberate software delay of 10 or more bits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Set TXWAKE bit to automatically leave exactly 11 idle bits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9875" y="4102628"/>
            <a:ext cx="8599488" cy="2560637"/>
            <a:chOff x="269875" y="3916363"/>
            <a:chExt cx="8599488" cy="2560637"/>
          </a:xfrm>
        </p:grpSpPr>
        <p:sp>
          <p:nvSpPr>
            <p:cNvPr id="285700" name="Rectangle 4"/>
            <p:cNvSpPr>
              <a:spLocks noChangeArrowheads="1"/>
            </p:cNvSpPr>
            <p:nvPr/>
          </p:nvSpPr>
          <p:spPr bwMode="auto">
            <a:xfrm>
              <a:off x="1454150" y="4868863"/>
              <a:ext cx="8318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Last Data</a:t>
              </a:r>
            </a:p>
          </p:txBody>
        </p:sp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5646738" y="4878388"/>
              <a:ext cx="376237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02" name="Freeform 6"/>
            <p:cNvSpPr>
              <a:spLocks/>
            </p:cNvSpPr>
            <p:nvPr/>
          </p:nvSpPr>
          <p:spPr bwMode="auto">
            <a:xfrm>
              <a:off x="2936875" y="487680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3" name="Freeform 7"/>
            <p:cNvSpPr>
              <a:spLocks/>
            </p:cNvSpPr>
            <p:nvPr/>
          </p:nvSpPr>
          <p:spPr bwMode="auto">
            <a:xfrm>
              <a:off x="4292600" y="4878388"/>
              <a:ext cx="1374775" cy="23812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5"/>
                </a:cxn>
                <a:cxn ang="0">
                  <a:pos x="155" y="145"/>
                </a:cxn>
                <a:cxn ang="0">
                  <a:pos x="155" y="0"/>
                </a:cxn>
                <a:cxn ang="0">
                  <a:pos x="865" y="0"/>
                </a:cxn>
              </a:cxnLst>
              <a:rect l="0" t="0" r="r" b="b"/>
              <a:pathLst>
                <a:path w="866" h="146">
                  <a:moveTo>
                    <a:pt x="0" y="130"/>
                  </a:moveTo>
                  <a:lnTo>
                    <a:pt x="0" y="145"/>
                  </a:lnTo>
                  <a:lnTo>
                    <a:pt x="155" y="145"/>
                  </a:lnTo>
                  <a:lnTo>
                    <a:pt x="155" y="0"/>
                  </a:lnTo>
                  <a:lnTo>
                    <a:pt x="86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6781800" y="4878388"/>
              <a:ext cx="555625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   SP</a:t>
              </a: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4232275" y="48783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06" name="Freeform 10"/>
            <p:cNvSpPr>
              <a:spLocks/>
            </p:cNvSpPr>
            <p:nvPr/>
          </p:nvSpPr>
          <p:spPr bwMode="auto">
            <a:xfrm>
              <a:off x="4538663" y="4873625"/>
              <a:ext cx="866775" cy="24288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545" y="145"/>
                </a:cxn>
                <a:cxn ang="0">
                  <a:pos x="545" y="0"/>
                </a:cxn>
              </a:cxnLst>
              <a:rect l="0" t="0" r="r" b="b"/>
              <a:pathLst>
                <a:path w="546" h="146">
                  <a:moveTo>
                    <a:pt x="0" y="145"/>
                  </a:moveTo>
                  <a:lnTo>
                    <a:pt x="545" y="145"/>
                  </a:lnTo>
                  <a:lnTo>
                    <a:pt x="54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4732338" y="48783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Data</a:t>
              </a:r>
            </a:p>
          </p:txBody>
        </p:sp>
        <p:sp>
          <p:nvSpPr>
            <p:cNvPr id="285708" name="Freeform 12"/>
            <p:cNvSpPr>
              <a:spLocks/>
            </p:cNvSpPr>
            <p:nvPr/>
          </p:nvSpPr>
          <p:spPr bwMode="auto">
            <a:xfrm>
              <a:off x="5662613" y="4884738"/>
              <a:ext cx="1163637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5"/>
                </a:cxn>
                <a:cxn ang="0">
                  <a:pos x="732" y="145"/>
                </a:cxn>
                <a:cxn ang="0">
                  <a:pos x="732" y="0"/>
                </a:cxn>
              </a:cxnLst>
              <a:rect l="0" t="0" r="r" b="b"/>
              <a:pathLst>
                <a:path w="733" h="146">
                  <a:moveTo>
                    <a:pt x="0" y="0"/>
                  </a:moveTo>
                  <a:lnTo>
                    <a:pt x="0" y="145"/>
                  </a:lnTo>
                  <a:lnTo>
                    <a:pt x="732" y="145"/>
                  </a:lnTo>
                  <a:lnTo>
                    <a:pt x="7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09" name="Line 13"/>
            <p:cNvSpPr>
              <a:spLocks noChangeShapeType="1"/>
            </p:cNvSpPr>
            <p:nvPr/>
          </p:nvSpPr>
          <p:spPr bwMode="auto">
            <a:xfrm>
              <a:off x="5956300" y="4875213"/>
              <a:ext cx="0" cy="23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0" name="Rectangle 14"/>
            <p:cNvSpPr>
              <a:spLocks noChangeArrowheads="1"/>
            </p:cNvSpPr>
            <p:nvPr/>
          </p:nvSpPr>
          <p:spPr bwMode="auto">
            <a:xfrm>
              <a:off x="269875" y="4778375"/>
              <a:ext cx="903288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SCIRXD/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SCITXD</a:t>
              </a:r>
            </a:p>
          </p:txBody>
        </p:sp>
        <p:sp>
          <p:nvSpPr>
            <p:cNvPr id="285711" name="Freeform 15"/>
            <p:cNvSpPr>
              <a:spLocks/>
            </p:cNvSpPr>
            <p:nvPr/>
          </p:nvSpPr>
          <p:spPr bwMode="auto">
            <a:xfrm>
              <a:off x="3233738" y="4878388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4368800" y="4151313"/>
              <a:ext cx="1462088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Block of Frames</a:t>
              </a:r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940175" y="48783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5337175" y="4878388"/>
              <a:ext cx="384175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SP</a:t>
              </a:r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5989638" y="4873625"/>
              <a:ext cx="831850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Last Data</a:t>
              </a:r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895600" y="48783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3402013" y="48783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2298700" y="4873625"/>
              <a:ext cx="51276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  SP</a:t>
              </a:r>
            </a:p>
          </p:txBody>
        </p:sp>
        <p:grpSp>
          <p:nvGrpSpPr>
            <p:cNvPr id="285719" name="Group 23"/>
            <p:cNvGrpSpPr>
              <a:grpSpLocks/>
            </p:cNvGrpSpPr>
            <p:nvPr/>
          </p:nvGrpSpPr>
          <p:grpSpPr bwMode="auto">
            <a:xfrm>
              <a:off x="1176338" y="4879975"/>
              <a:ext cx="1765300" cy="230188"/>
              <a:chOff x="620" y="3096"/>
              <a:chExt cx="1112" cy="145"/>
            </a:xfrm>
          </p:grpSpPr>
          <p:sp>
            <p:nvSpPr>
              <p:cNvPr id="285720" name="Line 24"/>
              <p:cNvSpPr>
                <a:spLocks noChangeShapeType="1"/>
              </p:cNvSpPr>
              <p:nvPr/>
            </p:nvSpPr>
            <p:spPr bwMode="auto">
              <a:xfrm flipH="1">
                <a:off x="620" y="3096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21" name="Freeform 25"/>
              <p:cNvSpPr>
                <a:spLocks/>
              </p:cNvSpPr>
              <p:nvPr/>
            </p:nvSpPr>
            <p:spPr bwMode="auto">
              <a:xfrm>
                <a:off x="768" y="3096"/>
                <a:ext cx="529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528" y="144"/>
                  </a:cxn>
                  <a:cxn ang="0">
                    <a:pos x="528" y="0"/>
                  </a:cxn>
                </a:cxnLst>
                <a:rect l="0" t="0" r="r" b="b"/>
                <a:pathLst>
                  <a:path w="529" h="145">
                    <a:moveTo>
                      <a:pt x="0" y="0"/>
                    </a:moveTo>
                    <a:lnTo>
                      <a:pt x="0" y="144"/>
                    </a:lnTo>
                    <a:lnTo>
                      <a:pt x="528" y="144"/>
                    </a:lnTo>
                    <a:lnTo>
                      <a:pt x="528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5722" name="Group 26"/>
            <p:cNvGrpSpPr>
              <a:grpSpLocks/>
            </p:cNvGrpSpPr>
            <p:nvPr/>
          </p:nvGrpSpPr>
          <p:grpSpPr bwMode="auto">
            <a:xfrm>
              <a:off x="2287588" y="5213350"/>
              <a:ext cx="652462" cy="1263650"/>
              <a:chOff x="1320" y="3306"/>
              <a:chExt cx="411" cy="796"/>
            </a:xfrm>
          </p:grpSpPr>
          <p:sp>
            <p:nvSpPr>
              <p:cNvPr id="285723" name="Rectangle 27"/>
              <p:cNvSpPr>
                <a:spLocks noChangeArrowheads="1"/>
              </p:cNvSpPr>
              <p:nvPr/>
            </p:nvSpPr>
            <p:spPr bwMode="auto">
              <a:xfrm>
                <a:off x="1320" y="3938"/>
                <a:ext cx="411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5724" name="Group 28"/>
              <p:cNvGrpSpPr>
                <a:grpSpLocks/>
              </p:cNvGrpSpPr>
              <p:nvPr/>
            </p:nvGrpSpPr>
            <p:grpSpPr bwMode="auto">
              <a:xfrm>
                <a:off x="1320" y="3306"/>
                <a:ext cx="385" cy="193"/>
                <a:chOff x="1320" y="3306"/>
                <a:chExt cx="385" cy="193"/>
              </a:xfrm>
            </p:grpSpPr>
            <p:sp>
              <p:nvSpPr>
                <p:cNvPr id="285725" name="Freeform 29"/>
                <p:cNvSpPr>
                  <a:spLocks/>
                </p:cNvSpPr>
                <p:nvPr/>
              </p:nvSpPr>
              <p:spPr bwMode="auto">
                <a:xfrm>
                  <a:off x="1320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96"/>
                    </a:cxn>
                    <a:cxn ang="0">
                      <a:pos x="144" y="96"/>
                    </a:cxn>
                    <a:cxn ang="0">
                      <a:pos x="192" y="192"/>
                    </a:cxn>
                  </a:cxnLst>
                  <a:rect l="0" t="0" r="r" b="b"/>
                  <a:pathLst>
                    <a:path w="193" h="193">
                      <a:moveTo>
                        <a:pt x="0" y="0"/>
                      </a:moveTo>
                      <a:lnTo>
                        <a:pt x="48" y="96"/>
                      </a:lnTo>
                      <a:lnTo>
                        <a:pt x="144" y="96"/>
                      </a:lnTo>
                      <a:lnTo>
                        <a:pt x="192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726" name="Freeform 30"/>
                <p:cNvSpPr>
                  <a:spLocks/>
                </p:cNvSpPr>
                <p:nvPr/>
              </p:nvSpPr>
              <p:spPr bwMode="auto">
                <a:xfrm>
                  <a:off x="1512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144" y="96"/>
                    </a:cxn>
                    <a:cxn ang="0">
                      <a:pos x="48" y="96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193" h="193">
                      <a:moveTo>
                        <a:pt x="192" y="0"/>
                      </a:moveTo>
                      <a:lnTo>
                        <a:pt x="144" y="96"/>
                      </a:lnTo>
                      <a:lnTo>
                        <a:pt x="48" y="96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5727" name="Rectangle 31"/>
            <p:cNvSpPr>
              <a:spLocks noChangeArrowheads="1"/>
            </p:cNvSpPr>
            <p:nvPr/>
          </p:nvSpPr>
          <p:spPr bwMode="auto">
            <a:xfrm>
              <a:off x="2117725" y="5546725"/>
              <a:ext cx="947738" cy="768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Idle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Period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10 bits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or greater</a:t>
              </a:r>
            </a:p>
          </p:txBody>
        </p:sp>
        <p:grpSp>
          <p:nvGrpSpPr>
            <p:cNvPr id="285728" name="Group 32"/>
            <p:cNvGrpSpPr>
              <a:grpSpLocks/>
            </p:cNvGrpSpPr>
            <p:nvPr/>
          </p:nvGrpSpPr>
          <p:grpSpPr bwMode="auto">
            <a:xfrm>
              <a:off x="6831013" y="5213350"/>
              <a:ext cx="611187" cy="306388"/>
              <a:chOff x="4182" y="3306"/>
              <a:chExt cx="385" cy="193"/>
            </a:xfrm>
          </p:grpSpPr>
          <p:sp>
            <p:nvSpPr>
              <p:cNvPr id="285729" name="Freeform 33"/>
              <p:cNvSpPr>
                <a:spLocks/>
              </p:cNvSpPr>
              <p:nvPr/>
            </p:nvSpPr>
            <p:spPr bwMode="auto">
              <a:xfrm>
                <a:off x="4182" y="3306"/>
                <a:ext cx="193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144" y="96"/>
                  </a:cxn>
                  <a:cxn ang="0">
                    <a:pos x="192" y="192"/>
                  </a:cxn>
                </a:cxnLst>
                <a:rect l="0" t="0" r="r" b="b"/>
                <a:pathLst>
                  <a:path w="193" h="193">
                    <a:moveTo>
                      <a:pt x="0" y="0"/>
                    </a:moveTo>
                    <a:lnTo>
                      <a:pt x="48" y="96"/>
                    </a:lnTo>
                    <a:lnTo>
                      <a:pt x="144" y="96"/>
                    </a:lnTo>
                    <a:lnTo>
                      <a:pt x="192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0" name="Freeform 34"/>
              <p:cNvSpPr>
                <a:spLocks/>
              </p:cNvSpPr>
              <p:nvPr/>
            </p:nvSpPr>
            <p:spPr bwMode="auto">
              <a:xfrm>
                <a:off x="4374" y="3306"/>
                <a:ext cx="193" cy="193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44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193" h="193">
                    <a:moveTo>
                      <a:pt x="192" y="0"/>
                    </a:moveTo>
                    <a:lnTo>
                      <a:pt x="144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731" name="Rectangle 35"/>
            <p:cNvSpPr>
              <a:spLocks noChangeArrowheads="1"/>
            </p:cNvSpPr>
            <p:nvPr/>
          </p:nvSpPr>
          <p:spPr bwMode="auto">
            <a:xfrm>
              <a:off x="6661150" y="5546725"/>
              <a:ext cx="947738" cy="768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Idle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Period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10 bits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or greater</a:t>
              </a:r>
            </a:p>
          </p:txBody>
        </p:sp>
        <p:sp>
          <p:nvSpPr>
            <p:cNvPr id="285732" name="Rectangle 36"/>
            <p:cNvSpPr>
              <a:spLocks noChangeArrowheads="1"/>
            </p:cNvSpPr>
            <p:nvPr/>
          </p:nvSpPr>
          <p:spPr bwMode="auto">
            <a:xfrm>
              <a:off x="2984500" y="5513388"/>
              <a:ext cx="1333500" cy="7270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Address frame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follows 10 bit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or greater idle</a:t>
              </a:r>
            </a:p>
          </p:txBody>
        </p:sp>
        <p:sp>
          <p:nvSpPr>
            <p:cNvPr id="285733" name="Rectangle 37"/>
            <p:cNvSpPr>
              <a:spLocks noChangeArrowheads="1"/>
            </p:cNvSpPr>
            <p:nvPr/>
          </p:nvSpPr>
          <p:spPr bwMode="auto">
            <a:xfrm>
              <a:off x="4349750" y="5513388"/>
              <a:ext cx="1312863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1st data frame</a:t>
              </a:r>
            </a:p>
          </p:txBody>
        </p:sp>
        <p:grpSp>
          <p:nvGrpSpPr>
            <p:cNvPr id="285734" name="Group 38"/>
            <p:cNvGrpSpPr>
              <a:grpSpLocks/>
            </p:cNvGrpSpPr>
            <p:nvPr/>
          </p:nvGrpSpPr>
          <p:grpSpPr bwMode="auto">
            <a:xfrm>
              <a:off x="3011488" y="5222875"/>
              <a:ext cx="1220787" cy="306388"/>
              <a:chOff x="1776" y="3312"/>
              <a:chExt cx="769" cy="193"/>
            </a:xfrm>
          </p:grpSpPr>
          <p:sp>
            <p:nvSpPr>
              <p:cNvPr id="285735" name="Freeform 39"/>
              <p:cNvSpPr>
                <a:spLocks/>
              </p:cNvSpPr>
              <p:nvPr/>
            </p:nvSpPr>
            <p:spPr bwMode="auto">
              <a:xfrm>
                <a:off x="1776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6" name="Freeform 40"/>
              <p:cNvSpPr>
                <a:spLocks/>
              </p:cNvSpPr>
              <p:nvPr/>
            </p:nvSpPr>
            <p:spPr bwMode="auto">
              <a:xfrm>
                <a:off x="216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5737" name="Group 41"/>
            <p:cNvGrpSpPr>
              <a:grpSpLocks/>
            </p:cNvGrpSpPr>
            <p:nvPr/>
          </p:nvGrpSpPr>
          <p:grpSpPr bwMode="auto">
            <a:xfrm>
              <a:off x="4383088" y="5222875"/>
              <a:ext cx="1220787" cy="306388"/>
              <a:chOff x="2640" y="3312"/>
              <a:chExt cx="769" cy="193"/>
            </a:xfrm>
          </p:grpSpPr>
          <p:sp>
            <p:nvSpPr>
              <p:cNvPr id="285738" name="Freeform 42"/>
              <p:cNvSpPr>
                <a:spLocks/>
              </p:cNvSpPr>
              <p:nvPr/>
            </p:nvSpPr>
            <p:spPr bwMode="auto">
              <a:xfrm>
                <a:off x="264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9" name="Freeform 43"/>
              <p:cNvSpPr>
                <a:spLocks/>
              </p:cNvSpPr>
              <p:nvPr/>
            </p:nvSpPr>
            <p:spPr bwMode="auto">
              <a:xfrm>
                <a:off x="3024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740" name="Freeform 44"/>
            <p:cNvSpPr>
              <a:spLocks/>
            </p:cNvSpPr>
            <p:nvPr/>
          </p:nvSpPr>
          <p:spPr bwMode="auto">
            <a:xfrm>
              <a:off x="7432675" y="488315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1" name="Freeform 45"/>
            <p:cNvSpPr>
              <a:spLocks/>
            </p:cNvSpPr>
            <p:nvPr/>
          </p:nvSpPr>
          <p:spPr bwMode="auto">
            <a:xfrm>
              <a:off x="7729538" y="4875213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2" name="Rectangle 46"/>
            <p:cNvSpPr>
              <a:spLocks noChangeArrowheads="1"/>
            </p:cNvSpPr>
            <p:nvPr/>
          </p:nvSpPr>
          <p:spPr bwMode="auto">
            <a:xfrm>
              <a:off x="8442325" y="48783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5743" name="Rectangle 47"/>
            <p:cNvSpPr>
              <a:spLocks noChangeArrowheads="1"/>
            </p:cNvSpPr>
            <p:nvPr/>
          </p:nvSpPr>
          <p:spPr bwMode="auto">
            <a:xfrm>
              <a:off x="7397750" y="48783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5744" name="Rectangle 48"/>
            <p:cNvSpPr>
              <a:spLocks noChangeArrowheads="1"/>
            </p:cNvSpPr>
            <p:nvPr/>
          </p:nvSpPr>
          <p:spPr bwMode="auto">
            <a:xfrm>
              <a:off x="7897813" y="48783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5745" name="Line 49"/>
            <p:cNvSpPr>
              <a:spLocks noChangeShapeType="1"/>
            </p:cNvSpPr>
            <p:nvPr/>
          </p:nvSpPr>
          <p:spPr bwMode="auto">
            <a:xfrm>
              <a:off x="5954713" y="4879975"/>
              <a:ext cx="1476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5746" name="Group 50"/>
            <p:cNvGrpSpPr>
              <a:grpSpLocks/>
            </p:cNvGrpSpPr>
            <p:nvPr/>
          </p:nvGrpSpPr>
          <p:grpSpPr bwMode="auto">
            <a:xfrm>
              <a:off x="2998788" y="4460875"/>
              <a:ext cx="4116387" cy="306388"/>
              <a:chOff x="1768" y="2832"/>
              <a:chExt cx="2593" cy="193"/>
            </a:xfrm>
          </p:grpSpPr>
          <p:sp>
            <p:nvSpPr>
              <p:cNvPr id="285747" name="Freeform 51"/>
              <p:cNvSpPr>
                <a:spLocks/>
              </p:cNvSpPr>
              <p:nvPr/>
            </p:nvSpPr>
            <p:spPr bwMode="auto">
              <a:xfrm>
                <a:off x="1768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96" y="96"/>
                  </a:cxn>
                  <a:cxn ang="0">
                    <a:pos x="1200" y="96"/>
                  </a:cxn>
                  <a:cxn ang="0">
                    <a:pos x="1296" y="0"/>
                  </a:cxn>
                </a:cxnLst>
                <a:rect l="0" t="0" r="r" b="b"/>
                <a:pathLst>
                  <a:path w="1297" h="193">
                    <a:moveTo>
                      <a:pt x="0" y="192"/>
                    </a:moveTo>
                    <a:lnTo>
                      <a:pt x="96" y="96"/>
                    </a:lnTo>
                    <a:lnTo>
                      <a:pt x="1200" y="96"/>
                    </a:lnTo>
                    <a:lnTo>
                      <a:pt x="129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48" name="Freeform 52"/>
              <p:cNvSpPr>
                <a:spLocks/>
              </p:cNvSpPr>
              <p:nvPr/>
            </p:nvSpPr>
            <p:spPr bwMode="auto">
              <a:xfrm>
                <a:off x="3064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1296" y="192"/>
                  </a:cxn>
                  <a:cxn ang="0">
                    <a:pos x="1200" y="96"/>
                  </a:cxn>
                  <a:cxn ang="0">
                    <a:pos x="96" y="96"/>
                  </a:cxn>
                  <a:cxn ang="0">
                    <a:pos x="0" y="0"/>
                  </a:cxn>
                </a:cxnLst>
                <a:rect l="0" t="0" r="r" b="b"/>
                <a:pathLst>
                  <a:path w="1297" h="193">
                    <a:moveTo>
                      <a:pt x="1296" y="192"/>
                    </a:moveTo>
                    <a:lnTo>
                      <a:pt x="1200" y="96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749" name="Rectangle 53"/>
            <p:cNvSpPr>
              <a:spLocks noChangeArrowheads="1"/>
            </p:cNvSpPr>
            <p:nvPr/>
          </p:nvSpPr>
          <p:spPr bwMode="auto">
            <a:xfrm>
              <a:off x="2809875" y="3916363"/>
              <a:ext cx="1096963" cy="7270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Idle periods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of less than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10 bits</a:t>
              </a:r>
            </a:p>
          </p:txBody>
        </p:sp>
        <p:sp>
          <p:nvSpPr>
            <p:cNvPr id="285750" name="Line 54"/>
            <p:cNvSpPr>
              <a:spLocks noChangeShapeType="1"/>
            </p:cNvSpPr>
            <p:nvPr/>
          </p:nvSpPr>
          <p:spPr bwMode="auto">
            <a:xfrm flipH="1" flipV="1">
              <a:off x="3843338" y="4302125"/>
              <a:ext cx="317500" cy="546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51" name="Line 55"/>
            <p:cNvSpPr>
              <a:spLocks noChangeShapeType="1"/>
            </p:cNvSpPr>
            <p:nvPr/>
          </p:nvSpPr>
          <p:spPr bwMode="auto">
            <a:xfrm flipH="1" flipV="1">
              <a:off x="3843338" y="4302125"/>
              <a:ext cx="1612900" cy="5461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Address-Bit Wake-Up Mode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1640" y="999068"/>
            <a:ext cx="8288337" cy="2676525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All frames contain an extra address bit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Receiver wakes up when address bit detected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Automatic setting of </a:t>
            </a:r>
            <a:r>
              <a:rPr lang="en-US" sz="2800" dirty="0" err="1"/>
              <a:t>Addr</a:t>
            </a:r>
            <a:r>
              <a:rPr lang="en-US" sz="2800" dirty="0"/>
              <a:t>/Data bit in frame by setting TXWAKE = 1 prior to writing address to SCITXBUF</a:t>
            </a:r>
            <a:endParaRPr lang="en-US" sz="2800" b="0" dirty="0"/>
          </a:p>
        </p:txBody>
      </p:sp>
      <p:grpSp>
        <p:nvGrpSpPr>
          <p:cNvPr id="2" name="Group 1"/>
          <p:cNvGrpSpPr/>
          <p:nvPr/>
        </p:nvGrpSpPr>
        <p:grpSpPr>
          <a:xfrm>
            <a:off x="440795" y="3668721"/>
            <a:ext cx="8242300" cy="2325687"/>
            <a:chOff x="474663" y="3465513"/>
            <a:chExt cx="8242300" cy="2325687"/>
          </a:xfrm>
        </p:grpSpPr>
        <p:sp>
          <p:nvSpPr>
            <p:cNvPr id="286724" name="Rectangle 4"/>
            <p:cNvSpPr>
              <a:spLocks noChangeArrowheads="1"/>
            </p:cNvSpPr>
            <p:nvPr/>
          </p:nvSpPr>
          <p:spPr bwMode="auto">
            <a:xfrm>
              <a:off x="1479550" y="4184650"/>
              <a:ext cx="831850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Last Data</a:t>
              </a:r>
            </a:p>
          </p:txBody>
        </p:sp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5830888" y="4192588"/>
              <a:ext cx="376237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26" name="Freeform 6"/>
            <p:cNvSpPr>
              <a:spLocks/>
            </p:cNvSpPr>
            <p:nvPr/>
          </p:nvSpPr>
          <p:spPr bwMode="auto">
            <a:xfrm>
              <a:off x="3140075" y="419100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27" name="Freeform 7"/>
            <p:cNvSpPr>
              <a:spLocks/>
            </p:cNvSpPr>
            <p:nvPr/>
          </p:nvSpPr>
          <p:spPr bwMode="auto">
            <a:xfrm>
              <a:off x="4495800" y="4198938"/>
              <a:ext cx="1374775" cy="23177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145"/>
                </a:cxn>
                <a:cxn ang="0">
                  <a:pos x="155" y="145"/>
                </a:cxn>
                <a:cxn ang="0">
                  <a:pos x="155" y="0"/>
                </a:cxn>
                <a:cxn ang="0">
                  <a:pos x="865" y="0"/>
                </a:cxn>
              </a:cxnLst>
              <a:rect l="0" t="0" r="r" b="b"/>
              <a:pathLst>
                <a:path w="866" h="146">
                  <a:moveTo>
                    <a:pt x="0" y="130"/>
                  </a:moveTo>
                  <a:lnTo>
                    <a:pt x="0" y="145"/>
                  </a:lnTo>
                  <a:lnTo>
                    <a:pt x="155" y="145"/>
                  </a:lnTo>
                  <a:lnTo>
                    <a:pt x="155" y="0"/>
                  </a:lnTo>
                  <a:lnTo>
                    <a:pt x="86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4432300" y="41925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29" name="Freeform 9"/>
            <p:cNvSpPr>
              <a:spLocks/>
            </p:cNvSpPr>
            <p:nvPr/>
          </p:nvSpPr>
          <p:spPr bwMode="auto">
            <a:xfrm>
              <a:off x="4741863" y="4198938"/>
              <a:ext cx="8667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545" y="145"/>
                </a:cxn>
                <a:cxn ang="0">
                  <a:pos x="545" y="0"/>
                </a:cxn>
              </a:cxnLst>
              <a:rect l="0" t="0" r="r" b="b"/>
              <a:pathLst>
                <a:path w="546" h="146">
                  <a:moveTo>
                    <a:pt x="0" y="145"/>
                  </a:moveTo>
                  <a:lnTo>
                    <a:pt x="545" y="145"/>
                  </a:lnTo>
                  <a:lnTo>
                    <a:pt x="54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4851400" y="41925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Data</a:t>
              </a:r>
            </a:p>
          </p:txBody>
        </p:sp>
        <p:sp>
          <p:nvSpPr>
            <p:cNvPr id="286731" name="Freeform 11"/>
            <p:cNvSpPr>
              <a:spLocks/>
            </p:cNvSpPr>
            <p:nvPr/>
          </p:nvSpPr>
          <p:spPr bwMode="auto">
            <a:xfrm>
              <a:off x="5868988" y="4198938"/>
              <a:ext cx="1163637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5"/>
                </a:cxn>
                <a:cxn ang="0">
                  <a:pos x="732" y="145"/>
                </a:cxn>
                <a:cxn ang="0">
                  <a:pos x="732" y="0"/>
                </a:cxn>
              </a:cxnLst>
              <a:rect l="0" t="0" r="r" b="b"/>
              <a:pathLst>
                <a:path w="733" h="146">
                  <a:moveTo>
                    <a:pt x="0" y="0"/>
                  </a:moveTo>
                  <a:lnTo>
                    <a:pt x="0" y="145"/>
                  </a:lnTo>
                  <a:lnTo>
                    <a:pt x="732" y="145"/>
                  </a:lnTo>
                  <a:lnTo>
                    <a:pt x="7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>
              <a:off x="6159500" y="4191000"/>
              <a:ext cx="0" cy="236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474663" y="4092575"/>
              <a:ext cx="903287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SCIRXD/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SCITXD</a:t>
              </a:r>
            </a:p>
          </p:txBody>
        </p:sp>
        <p:sp>
          <p:nvSpPr>
            <p:cNvPr id="286734" name="Freeform 14"/>
            <p:cNvSpPr>
              <a:spLocks/>
            </p:cNvSpPr>
            <p:nvPr/>
          </p:nvSpPr>
          <p:spPr bwMode="auto">
            <a:xfrm>
              <a:off x="3436938" y="4189413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4533900" y="3465513"/>
              <a:ext cx="1462088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Block of Frames</a:t>
              </a:r>
            </a:p>
          </p:txBody>
        </p:sp>
        <p:sp>
          <p:nvSpPr>
            <p:cNvPr id="286736" name="Rectangle 16"/>
            <p:cNvSpPr>
              <a:spLocks noChangeArrowheads="1"/>
            </p:cNvSpPr>
            <p:nvPr/>
          </p:nvSpPr>
          <p:spPr bwMode="auto">
            <a:xfrm>
              <a:off x="4133850" y="41925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6737" name="Rectangle 17"/>
            <p:cNvSpPr>
              <a:spLocks noChangeArrowheads="1"/>
            </p:cNvSpPr>
            <p:nvPr/>
          </p:nvSpPr>
          <p:spPr bwMode="auto">
            <a:xfrm>
              <a:off x="5559425" y="4192588"/>
              <a:ext cx="384175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SP</a:t>
              </a:r>
            </a:p>
          </p:txBody>
        </p:sp>
        <p:sp>
          <p:nvSpPr>
            <p:cNvPr id="286738" name="Rectangle 18"/>
            <p:cNvSpPr>
              <a:spLocks noChangeArrowheads="1"/>
            </p:cNvSpPr>
            <p:nvPr/>
          </p:nvSpPr>
          <p:spPr bwMode="auto">
            <a:xfrm>
              <a:off x="6075363" y="4197350"/>
              <a:ext cx="831850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 dirty="0"/>
                <a:t>Last Data</a:t>
              </a:r>
            </a:p>
          </p:txBody>
        </p:sp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3098800" y="41925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40" name="Rectangle 20"/>
            <p:cNvSpPr>
              <a:spLocks noChangeArrowheads="1"/>
            </p:cNvSpPr>
            <p:nvPr/>
          </p:nvSpPr>
          <p:spPr bwMode="auto">
            <a:xfrm>
              <a:off x="3490913" y="41925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2463800" y="4187825"/>
              <a:ext cx="51276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  SP</a:t>
              </a:r>
            </a:p>
          </p:txBody>
        </p:sp>
        <p:sp>
          <p:nvSpPr>
            <p:cNvPr id="286742" name="Line 22"/>
            <p:cNvSpPr>
              <a:spLocks noChangeShapeType="1"/>
            </p:cNvSpPr>
            <p:nvPr/>
          </p:nvSpPr>
          <p:spPr bwMode="auto">
            <a:xfrm flipH="1">
              <a:off x="1376363" y="4191000"/>
              <a:ext cx="176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43" name="Freeform 23"/>
            <p:cNvSpPr>
              <a:spLocks/>
            </p:cNvSpPr>
            <p:nvPr/>
          </p:nvSpPr>
          <p:spPr bwMode="auto">
            <a:xfrm>
              <a:off x="1550988" y="4194175"/>
              <a:ext cx="903287" cy="230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568" y="144"/>
                </a:cxn>
                <a:cxn ang="0">
                  <a:pos x="568" y="0"/>
                </a:cxn>
              </a:cxnLst>
              <a:rect l="0" t="0" r="r" b="b"/>
              <a:pathLst>
                <a:path w="569" h="145">
                  <a:moveTo>
                    <a:pt x="0" y="0"/>
                  </a:moveTo>
                  <a:lnTo>
                    <a:pt x="0" y="144"/>
                  </a:lnTo>
                  <a:lnTo>
                    <a:pt x="568" y="144"/>
                  </a:lnTo>
                  <a:lnTo>
                    <a:pt x="56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744" name="Group 24"/>
            <p:cNvGrpSpPr>
              <a:grpSpLocks/>
            </p:cNvGrpSpPr>
            <p:nvPr/>
          </p:nvGrpSpPr>
          <p:grpSpPr bwMode="auto">
            <a:xfrm>
              <a:off x="2490788" y="4527550"/>
              <a:ext cx="652462" cy="1263650"/>
              <a:chOff x="1320" y="3306"/>
              <a:chExt cx="411" cy="796"/>
            </a:xfrm>
          </p:grpSpPr>
          <p:sp>
            <p:nvSpPr>
              <p:cNvPr id="286745" name="Rectangle 25"/>
              <p:cNvSpPr>
                <a:spLocks noChangeArrowheads="1"/>
              </p:cNvSpPr>
              <p:nvPr/>
            </p:nvSpPr>
            <p:spPr bwMode="auto">
              <a:xfrm>
                <a:off x="1320" y="3938"/>
                <a:ext cx="411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6746" name="Group 26"/>
              <p:cNvGrpSpPr>
                <a:grpSpLocks/>
              </p:cNvGrpSpPr>
              <p:nvPr/>
            </p:nvGrpSpPr>
            <p:grpSpPr bwMode="auto">
              <a:xfrm>
                <a:off x="1320" y="3306"/>
                <a:ext cx="385" cy="193"/>
                <a:chOff x="1320" y="3306"/>
                <a:chExt cx="385" cy="193"/>
              </a:xfrm>
            </p:grpSpPr>
            <p:sp>
              <p:nvSpPr>
                <p:cNvPr id="286747" name="Freeform 27"/>
                <p:cNvSpPr>
                  <a:spLocks/>
                </p:cNvSpPr>
                <p:nvPr/>
              </p:nvSpPr>
              <p:spPr bwMode="auto">
                <a:xfrm>
                  <a:off x="1320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96"/>
                    </a:cxn>
                    <a:cxn ang="0">
                      <a:pos x="144" y="96"/>
                    </a:cxn>
                    <a:cxn ang="0">
                      <a:pos x="192" y="192"/>
                    </a:cxn>
                  </a:cxnLst>
                  <a:rect l="0" t="0" r="r" b="b"/>
                  <a:pathLst>
                    <a:path w="193" h="193">
                      <a:moveTo>
                        <a:pt x="0" y="0"/>
                      </a:moveTo>
                      <a:lnTo>
                        <a:pt x="48" y="96"/>
                      </a:lnTo>
                      <a:lnTo>
                        <a:pt x="144" y="96"/>
                      </a:lnTo>
                      <a:lnTo>
                        <a:pt x="192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748" name="Freeform 28"/>
                <p:cNvSpPr>
                  <a:spLocks/>
                </p:cNvSpPr>
                <p:nvPr/>
              </p:nvSpPr>
              <p:spPr bwMode="auto">
                <a:xfrm>
                  <a:off x="1512" y="3306"/>
                  <a:ext cx="193" cy="193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144" y="96"/>
                    </a:cxn>
                    <a:cxn ang="0">
                      <a:pos x="48" y="96"/>
                    </a:cxn>
                    <a:cxn ang="0">
                      <a:pos x="0" y="192"/>
                    </a:cxn>
                  </a:cxnLst>
                  <a:rect l="0" t="0" r="r" b="b"/>
                  <a:pathLst>
                    <a:path w="193" h="193">
                      <a:moveTo>
                        <a:pt x="192" y="0"/>
                      </a:moveTo>
                      <a:lnTo>
                        <a:pt x="144" y="96"/>
                      </a:lnTo>
                      <a:lnTo>
                        <a:pt x="48" y="96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6749" name="Rectangle 29"/>
            <p:cNvSpPr>
              <a:spLocks noChangeArrowheads="1"/>
            </p:cNvSpPr>
            <p:nvPr/>
          </p:nvSpPr>
          <p:spPr bwMode="auto">
            <a:xfrm>
              <a:off x="1630363" y="5089525"/>
              <a:ext cx="1108075" cy="598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Idle Period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length of no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significance</a:t>
              </a:r>
            </a:p>
          </p:txBody>
        </p:sp>
        <p:sp>
          <p:nvSpPr>
            <p:cNvPr id="286750" name="Rectangle 30"/>
            <p:cNvSpPr>
              <a:spLocks noChangeArrowheads="1"/>
            </p:cNvSpPr>
            <p:nvPr/>
          </p:nvSpPr>
          <p:spPr bwMode="auto">
            <a:xfrm>
              <a:off x="3060700" y="4827588"/>
              <a:ext cx="1530350" cy="939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First frame within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block is Address.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ADDR/DATA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bit set to 1</a:t>
              </a:r>
            </a:p>
          </p:txBody>
        </p:sp>
        <p:sp>
          <p:nvSpPr>
            <p:cNvPr id="286751" name="Rectangle 31"/>
            <p:cNvSpPr>
              <a:spLocks noChangeArrowheads="1"/>
            </p:cNvSpPr>
            <p:nvPr/>
          </p:nvSpPr>
          <p:spPr bwMode="auto">
            <a:xfrm>
              <a:off x="4540250" y="4827588"/>
              <a:ext cx="1312863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1st data frame</a:t>
              </a:r>
            </a:p>
          </p:txBody>
        </p:sp>
        <p:grpSp>
          <p:nvGrpSpPr>
            <p:cNvPr id="286752" name="Group 32"/>
            <p:cNvGrpSpPr>
              <a:grpSpLocks/>
            </p:cNvGrpSpPr>
            <p:nvPr/>
          </p:nvGrpSpPr>
          <p:grpSpPr bwMode="auto">
            <a:xfrm>
              <a:off x="3214688" y="4537075"/>
              <a:ext cx="1220787" cy="306388"/>
              <a:chOff x="1776" y="3312"/>
              <a:chExt cx="769" cy="193"/>
            </a:xfrm>
          </p:grpSpPr>
          <p:sp>
            <p:nvSpPr>
              <p:cNvPr id="286753" name="Freeform 33"/>
              <p:cNvSpPr>
                <a:spLocks/>
              </p:cNvSpPr>
              <p:nvPr/>
            </p:nvSpPr>
            <p:spPr bwMode="auto">
              <a:xfrm>
                <a:off x="1776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54" name="Freeform 34"/>
              <p:cNvSpPr>
                <a:spLocks/>
              </p:cNvSpPr>
              <p:nvPr/>
            </p:nvSpPr>
            <p:spPr bwMode="auto">
              <a:xfrm>
                <a:off x="216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755" name="Group 35"/>
            <p:cNvGrpSpPr>
              <a:grpSpLocks/>
            </p:cNvGrpSpPr>
            <p:nvPr/>
          </p:nvGrpSpPr>
          <p:grpSpPr bwMode="auto">
            <a:xfrm>
              <a:off x="4586288" y="4537075"/>
              <a:ext cx="1220787" cy="306388"/>
              <a:chOff x="2640" y="3312"/>
              <a:chExt cx="769" cy="193"/>
            </a:xfrm>
          </p:grpSpPr>
          <p:sp>
            <p:nvSpPr>
              <p:cNvPr id="286756" name="Freeform 36"/>
              <p:cNvSpPr>
                <a:spLocks/>
              </p:cNvSpPr>
              <p:nvPr/>
            </p:nvSpPr>
            <p:spPr bwMode="auto">
              <a:xfrm>
                <a:off x="2640" y="3312"/>
                <a:ext cx="385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96"/>
                  </a:cxn>
                  <a:cxn ang="0">
                    <a:pos x="336" y="96"/>
                  </a:cxn>
                  <a:cxn ang="0">
                    <a:pos x="384" y="192"/>
                  </a:cxn>
                </a:cxnLst>
                <a:rect l="0" t="0" r="r" b="b"/>
                <a:pathLst>
                  <a:path w="385" h="193">
                    <a:moveTo>
                      <a:pt x="0" y="0"/>
                    </a:moveTo>
                    <a:lnTo>
                      <a:pt x="48" y="96"/>
                    </a:lnTo>
                    <a:lnTo>
                      <a:pt x="336" y="96"/>
                    </a:lnTo>
                    <a:lnTo>
                      <a:pt x="384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57" name="Freeform 37"/>
              <p:cNvSpPr>
                <a:spLocks/>
              </p:cNvSpPr>
              <p:nvPr/>
            </p:nvSpPr>
            <p:spPr bwMode="auto">
              <a:xfrm>
                <a:off x="3024" y="3312"/>
                <a:ext cx="385" cy="193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36" y="96"/>
                  </a:cxn>
                  <a:cxn ang="0">
                    <a:pos x="48" y="96"/>
                  </a:cxn>
                  <a:cxn ang="0">
                    <a:pos x="0" y="192"/>
                  </a:cxn>
                </a:cxnLst>
                <a:rect l="0" t="0" r="r" b="b"/>
                <a:pathLst>
                  <a:path w="385" h="193">
                    <a:moveTo>
                      <a:pt x="384" y="0"/>
                    </a:moveTo>
                    <a:lnTo>
                      <a:pt x="336" y="96"/>
                    </a:lnTo>
                    <a:lnTo>
                      <a:pt x="48" y="96"/>
                    </a:lnTo>
                    <a:lnTo>
                      <a:pt x="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58" name="Line 38"/>
            <p:cNvSpPr>
              <a:spLocks noChangeShapeType="1"/>
            </p:cNvSpPr>
            <p:nvPr/>
          </p:nvSpPr>
          <p:spPr bwMode="auto">
            <a:xfrm>
              <a:off x="6157913" y="4194175"/>
              <a:ext cx="1114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759" name="Group 39"/>
            <p:cNvGrpSpPr>
              <a:grpSpLocks/>
            </p:cNvGrpSpPr>
            <p:nvPr/>
          </p:nvGrpSpPr>
          <p:grpSpPr bwMode="auto">
            <a:xfrm>
              <a:off x="3163888" y="3775075"/>
              <a:ext cx="4116387" cy="306388"/>
              <a:chOff x="1744" y="2832"/>
              <a:chExt cx="2593" cy="193"/>
            </a:xfrm>
          </p:grpSpPr>
          <p:sp>
            <p:nvSpPr>
              <p:cNvPr id="286760" name="Freeform 40"/>
              <p:cNvSpPr>
                <a:spLocks/>
              </p:cNvSpPr>
              <p:nvPr/>
            </p:nvSpPr>
            <p:spPr bwMode="auto">
              <a:xfrm>
                <a:off x="1744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96" y="96"/>
                  </a:cxn>
                  <a:cxn ang="0">
                    <a:pos x="1200" y="96"/>
                  </a:cxn>
                  <a:cxn ang="0">
                    <a:pos x="1296" y="0"/>
                  </a:cxn>
                </a:cxnLst>
                <a:rect l="0" t="0" r="r" b="b"/>
                <a:pathLst>
                  <a:path w="1297" h="193">
                    <a:moveTo>
                      <a:pt x="0" y="192"/>
                    </a:moveTo>
                    <a:lnTo>
                      <a:pt x="96" y="96"/>
                    </a:lnTo>
                    <a:lnTo>
                      <a:pt x="1200" y="96"/>
                    </a:lnTo>
                    <a:lnTo>
                      <a:pt x="1296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61" name="Freeform 41"/>
              <p:cNvSpPr>
                <a:spLocks/>
              </p:cNvSpPr>
              <p:nvPr/>
            </p:nvSpPr>
            <p:spPr bwMode="auto">
              <a:xfrm>
                <a:off x="3040" y="2832"/>
                <a:ext cx="1297" cy="193"/>
              </a:xfrm>
              <a:custGeom>
                <a:avLst/>
                <a:gdLst/>
                <a:ahLst/>
                <a:cxnLst>
                  <a:cxn ang="0">
                    <a:pos x="1296" y="192"/>
                  </a:cxn>
                  <a:cxn ang="0">
                    <a:pos x="1200" y="96"/>
                  </a:cxn>
                  <a:cxn ang="0">
                    <a:pos x="96" y="96"/>
                  </a:cxn>
                  <a:cxn ang="0">
                    <a:pos x="0" y="0"/>
                  </a:cxn>
                </a:cxnLst>
                <a:rect l="0" t="0" r="r" b="b"/>
                <a:pathLst>
                  <a:path w="1297" h="193">
                    <a:moveTo>
                      <a:pt x="1296" y="192"/>
                    </a:moveTo>
                    <a:lnTo>
                      <a:pt x="1200" y="96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62" name="Line 42"/>
            <p:cNvSpPr>
              <a:spLocks noChangeShapeType="1"/>
            </p:cNvSpPr>
            <p:nvPr/>
          </p:nvSpPr>
          <p:spPr bwMode="auto">
            <a:xfrm>
              <a:off x="4052888" y="4184650"/>
              <a:ext cx="0" cy="244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3" name="Line 43"/>
            <p:cNvSpPr>
              <a:spLocks noChangeShapeType="1"/>
            </p:cNvSpPr>
            <p:nvPr/>
          </p:nvSpPr>
          <p:spPr bwMode="auto">
            <a:xfrm>
              <a:off x="2249488" y="4206875"/>
              <a:ext cx="0" cy="20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4" name="Line 44"/>
            <p:cNvSpPr>
              <a:spLocks noChangeShapeType="1"/>
            </p:cNvSpPr>
            <p:nvPr/>
          </p:nvSpPr>
          <p:spPr bwMode="auto">
            <a:xfrm>
              <a:off x="5424488" y="4198938"/>
              <a:ext cx="0" cy="230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5" name="Line 45"/>
            <p:cNvSpPr>
              <a:spLocks noChangeShapeType="1"/>
            </p:cNvSpPr>
            <p:nvPr/>
          </p:nvSpPr>
          <p:spPr bwMode="auto">
            <a:xfrm>
              <a:off x="6821488" y="4195763"/>
              <a:ext cx="0" cy="233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6" name="Rectangle 46"/>
            <p:cNvSpPr>
              <a:spLocks noChangeArrowheads="1"/>
            </p:cNvSpPr>
            <p:nvPr/>
          </p:nvSpPr>
          <p:spPr bwMode="auto">
            <a:xfrm>
              <a:off x="2212975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0</a:t>
              </a:r>
            </a:p>
          </p:txBody>
        </p:sp>
        <p:sp>
          <p:nvSpPr>
            <p:cNvPr id="286767" name="Rectangle 47"/>
            <p:cNvSpPr>
              <a:spLocks noChangeArrowheads="1"/>
            </p:cNvSpPr>
            <p:nvPr/>
          </p:nvSpPr>
          <p:spPr bwMode="auto">
            <a:xfrm>
              <a:off x="4035425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86768" name="Rectangle 48"/>
            <p:cNvSpPr>
              <a:spLocks noChangeArrowheads="1"/>
            </p:cNvSpPr>
            <p:nvPr/>
          </p:nvSpPr>
          <p:spPr bwMode="auto">
            <a:xfrm>
              <a:off x="5394325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0</a:t>
              </a:r>
            </a:p>
          </p:txBody>
        </p:sp>
        <p:sp>
          <p:nvSpPr>
            <p:cNvPr id="286769" name="Rectangle 49"/>
            <p:cNvSpPr>
              <a:spLocks noChangeArrowheads="1"/>
            </p:cNvSpPr>
            <p:nvPr/>
          </p:nvSpPr>
          <p:spPr bwMode="auto">
            <a:xfrm>
              <a:off x="6794500" y="4200525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0</a:t>
              </a:r>
            </a:p>
          </p:txBody>
        </p:sp>
        <p:sp>
          <p:nvSpPr>
            <p:cNvPr id="286771" name="Freeform 51"/>
            <p:cNvSpPr>
              <a:spLocks/>
            </p:cNvSpPr>
            <p:nvPr/>
          </p:nvSpPr>
          <p:spPr bwMode="auto">
            <a:xfrm>
              <a:off x="7280275" y="4191000"/>
              <a:ext cx="1357313" cy="238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700" y="149"/>
                </a:cxn>
                <a:cxn ang="0">
                  <a:pos x="700" y="0"/>
                </a:cxn>
                <a:cxn ang="0">
                  <a:pos x="854" y="0"/>
                </a:cxn>
                <a:cxn ang="0">
                  <a:pos x="854" y="149"/>
                </a:cxn>
              </a:cxnLst>
              <a:rect l="0" t="0" r="r" b="b"/>
              <a:pathLst>
                <a:path w="855" h="150">
                  <a:moveTo>
                    <a:pt x="0" y="0"/>
                  </a:moveTo>
                  <a:lnTo>
                    <a:pt x="0" y="149"/>
                  </a:lnTo>
                  <a:lnTo>
                    <a:pt x="700" y="149"/>
                  </a:lnTo>
                  <a:lnTo>
                    <a:pt x="700" y="0"/>
                  </a:lnTo>
                  <a:lnTo>
                    <a:pt x="854" y="0"/>
                  </a:lnTo>
                  <a:lnTo>
                    <a:pt x="854" y="14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72" name="Freeform 52"/>
            <p:cNvSpPr>
              <a:spLocks/>
            </p:cNvSpPr>
            <p:nvPr/>
          </p:nvSpPr>
          <p:spPr bwMode="auto">
            <a:xfrm>
              <a:off x="7577138" y="4189413"/>
              <a:ext cx="815975" cy="23177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513" y="0"/>
                </a:cxn>
              </a:cxnLst>
              <a:rect l="0" t="0" r="r" b="b"/>
              <a:pathLst>
                <a:path w="514" h="146">
                  <a:moveTo>
                    <a:pt x="0" y="145"/>
                  </a:moveTo>
                  <a:lnTo>
                    <a:pt x="0" y="0"/>
                  </a:lnTo>
                  <a:lnTo>
                    <a:pt x="5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73" name="Rectangle 53"/>
            <p:cNvSpPr>
              <a:spLocks noChangeArrowheads="1"/>
            </p:cNvSpPr>
            <p:nvPr/>
          </p:nvSpPr>
          <p:spPr bwMode="auto">
            <a:xfrm>
              <a:off x="8289925" y="4192588"/>
              <a:ext cx="4270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 SP</a:t>
              </a:r>
            </a:p>
          </p:txBody>
        </p:sp>
        <p:sp>
          <p:nvSpPr>
            <p:cNvPr id="286774" name="Rectangle 54"/>
            <p:cNvSpPr>
              <a:spLocks noChangeArrowheads="1"/>
            </p:cNvSpPr>
            <p:nvPr/>
          </p:nvSpPr>
          <p:spPr bwMode="auto">
            <a:xfrm>
              <a:off x="7245350" y="4192588"/>
              <a:ext cx="37623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ST</a:t>
              </a:r>
            </a:p>
          </p:txBody>
        </p:sp>
        <p:sp>
          <p:nvSpPr>
            <p:cNvPr id="286775" name="Rectangle 55"/>
            <p:cNvSpPr>
              <a:spLocks noChangeArrowheads="1"/>
            </p:cNvSpPr>
            <p:nvPr/>
          </p:nvSpPr>
          <p:spPr bwMode="auto">
            <a:xfrm>
              <a:off x="7656513" y="4192588"/>
              <a:ext cx="501650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Addr</a:t>
              </a:r>
            </a:p>
          </p:txBody>
        </p:sp>
        <p:sp>
          <p:nvSpPr>
            <p:cNvPr id="286776" name="Line 56"/>
            <p:cNvSpPr>
              <a:spLocks noChangeShapeType="1"/>
            </p:cNvSpPr>
            <p:nvPr/>
          </p:nvSpPr>
          <p:spPr bwMode="auto">
            <a:xfrm>
              <a:off x="8193088" y="4213225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77" name="Rectangle 57"/>
            <p:cNvSpPr>
              <a:spLocks noChangeArrowheads="1"/>
            </p:cNvSpPr>
            <p:nvPr/>
          </p:nvSpPr>
          <p:spPr bwMode="auto">
            <a:xfrm>
              <a:off x="8159750" y="4191000"/>
              <a:ext cx="265113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1</a:t>
              </a:r>
            </a:p>
          </p:txBody>
        </p:sp>
        <p:sp>
          <p:nvSpPr>
            <p:cNvPr id="286778" name="Rectangle 58"/>
            <p:cNvSpPr>
              <a:spLocks noChangeArrowheads="1"/>
            </p:cNvSpPr>
            <p:nvPr/>
          </p:nvSpPr>
          <p:spPr bwMode="auto">
            <a:xfrm>
              <a:off x="6972300" y="4194175"/>
              <a:ext cx="384175" cy="2714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b="0"/>
                <a:t>SP</a:t>
              </a:r>
            </a:p>
          </p:txBody>
        </p:sp>
        <p:sp>
          <p:nvSpPr>
            <p:cNvPr id="286779" name="Line 59"/>
            <p:cNvSpPr>
              <a:spLocks noChangeShapeType="1"/>
            </p:cNvSpPr>
            <p:nvPr/>
          </p:nvSpPr>
          <p:spPr bwMode="auto">
            <a:xfrm>
              <a:off x="7177088" y="4543425"/>
              <a:ext cx="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0" name="Rectangle 60"/>
            <p:cNvSpPr>
              <a:spLocks noChangeArrowheads="1"/>
            </p:cNvSpPr>
            <p:nvPr/>
          </p:nvSpPr>
          <p:spPr bwMode="auto">
            <a:xfrm>
              <a:off x="6454775" y="4975225"/>
              <a:ext cx="1471613" cy="598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/>
                <a:t>no additional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idle bits needed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b="0"/>
                <a:t>beyond stop bits</a:t>
              </a:r>
            </a:p>
          </p:txBody>
        </p:sp>
        <p:sp>
          <p:nvSpPr>
            <p:cNvPr id="286781" name="Line 61"/>
            <p:cNvSpPr>
              <a:spLocks noChangeShapeType="1"/>
            </p:cNvSpPr>
            <p:nvPr/>
          </p:nvSpPr>
          <p:spPr bwMode="auto">
            <a:xfrm flipH="1">
              <a:off x="2395538" y="4835525"/>
              <a:ext cx="39370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 Summary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99535" y="651932"/>
            <a:ext cx="8153400" cy="6019800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Asynchronous communications format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65,000+ different programmable baud rates</a:t>
            </a:r>
            <a:endParaRPr lang="en-US" sz="2400" b="0" dirty="0"/>
          </a:p>
          <a:p>
            <a:pPr>
              <a:spcBef>
                <a:spcPts val="600"/>
              </a:spcBef>
            </a:pPr>
            <a:r>
              <a:rPr lang="en-US" sz="2800" dirty="0"/>
              <a:t>Two wake-up multiprocessor modes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Idle-line wake-up &amp; Address-bit wake-up</a:t>
            </a:r>
            <a:endParaRPr lang="en-US" sz="2400" b="0" dirty="0"/>
          </a:p>
          <a:p>
            <a:pPr>
              <a:spcBef>
                <a:spcPts val="600"/>
              </a:spcBef>
            </a:pPr>
            <a:r>
              <a:rPr lang="en-US" sz="2800" dirty="0"/>
              <a:t>Programmable data word format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1 to 8 bit data word length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1 or 2 stop bits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even/odd/no parity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Error Detection Flags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Parity error;  Framing error;  Overrun error;  Break detection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Transmit FIFO and receive FIFO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Individual interrupts for transmit and receive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2497666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Interconnect Network (LIN)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733" y="846667"/>
            <a:ext cx="8229600" cy="57118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/>
              <a:t>A broadcast serial network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 smtClean="0"/>
              <a:t>One master, up to sixteen addressable slaves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 smtClean="0"/>
              <a:t>Serial link layer similar to UART (e.g., start, data, stop bits)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 smtClean="0"/>
              <a:t>Single wire (plus ground)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 smtClean="0"/>
              <a:t>12V bus (originally </a:t>
            </a:r>
            <a:r>
              <a:rPr lang="en-US" altLang="en-US" sz="2400" dirty="0" err="1" smtClean="0"/>
              <a:t>desiged</a:t>
            </a:r>
            <a:r>
              <a:rPr lang="en-US" altLang="en-US" sz="2400" dirty="0" smtClean="0"/>
              <a:t> for automotive apps)</a:t>
            </a:r>
            <a:endParaRPr lang="en-US" alt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 smtClean="0"/>
              <a:t>No bus arbitration or collision detection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1800" dirty="0" smtClean="0"/>
              <a:t>Master initiates all communication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1800" dirty="0" smtClean="0"/>
              <a:t>A single slave responds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/>
              <a:t>Configurable Baud Rate up to 20 </a:t>
            </a:r>
            <a:r>
              <a:rPr lang="en-US" altLang="en-US" sz="2400" dirty="0" smtClean="0"/>
              <a:t>Kbits/s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/>
              <a:t>C2000 LIN module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 smtClean="0"/>
              <a:t>Compliant with the LIN spec 2.1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 smtClean="0"/>
              <a:t>Can be used as an SCI (UART), if desired</a:t>
            </a:r>
          </a:p>
        </p:txBody>
      </p:sp>
    </p:spTree>
    <p:extLst>
      <p:ext uri="{BB962C8B-B14F-4D97-AF65-F5344CB8AC3E}">
        <p14:creationId xmlns:p14="http://schemas.microsoft.com/office/powerpoint/2010/main" val="7242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6"/>
          <p:cNvSpPr>
            <a:spLocks noChangeArrowheads="1"/>
          </p:cNvSpPr>
          <p:nvPr/>
        </p:nvSpPr>
        <p:spPr bwMode="auto">
          <a:xfrm>
            <a:off x="2041521" y="702734"/>
            <a:ext cx="6096000" cy="594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 Module Block Diagram</a:t>
            </a:r>
          </a:p>
        </p:txBody>
      </p:sp>
      <p:sp>
        <p:nvSpPr>
          <p:cNvPr id="28676" name="Rectangle 109"/>
          <p:cNvSpPr>
            <a:spLocks noChangeArrowheads="1"/>
          </p:cNvSpPr>
          <p:nvPr/>
        </p:nvSpPr>
        <p:spPr bwMode="auto">
          <a:xfrm>
            <a:off x="4632321" y="3414184"/>
            <a:ext cx="1524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SCIRXSHF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32321" y="4719109"/>
            <a:ext cx="1524000" cy="1828800"/>
            <a:chOff x="4733925" y="4702175"/>
            <a:chExt cx="1524000" cy="1828800"/>
          </a:xfrm>
        </p:grpSpPr>
        <p:sp>
          <p:nvSpPr>
            <p:cNvPr id="28706" name="Rectangle 121"/>
            <p:cNvSpPr>
              <a:spLocks noChangeArrowheads="1"/>
            </p:cNvSpPr>
            <p:nvPr/>
          </p:nvSpPr>
          <p:spPr bwMode="auto">
            <a:xfrm>
              <a:off x="4733925" y="63023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TD7       </a:t>
              </a:r>
              <a:endParaRPr lang="en-US" altLang="en-US" sz="1400" b="0"/>
            </a:p>
          </p:txBody>
        </p:sp>
        <p:sp>
          <p:nvSpPr>
            <p:cNvPr id="28707" name="Rectangle 122"/>
            <p:cNvSpPr>
              <a:spLocks noChangeArrowheads="1"/>
            </p:cNvSpPr>
            <p:nvPr/>
          </p:nvSpPr>
          <p:spPr bwMode="auto">
            <a:xfrm>
              <a:off x="4733925" y="60737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TD6       </a:t>
              </a:r>
              <a:endParaRPr lang="en-US" altLang="en-US" sz="1400" b="0"/>
            </a:p>
          </p:txBody>
        </p:sp>
        <p:sp>
          <p:nvSpPr>
            <p:cNvPr id="28708" name="Rectangle 123"/>
            <p:cNvSpPr>
              <a:spLocks noChangeArrowheads="1"/>
            </p:cNvSpPr>
            <p:nvPr/>
          </p:nvSpPr>
          <p:spPr bwMode="auto">
            <a:xfrm>
              <a:off x="4733925" y="58451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TD5       </a:t>
              </a:r>
              <a:endParaRPr lang="en-US" altLang="en-US" sz="1400" b="0"/>
            </a:p>
          </p:txBody>
        </p:sp>
        <p:sp>
          <p:nvSpPr>
            <p:cNvPr id="28709" name="Rectangle 124"/>
            <p:cNvSpPr>
              <a:spLocks noChangeArrowheads="1"/>
            </p:cNvSpPr>
            <p:nvPr/>
          </p:nvSpPr>
          <p:spPr bwMode="auto">
            <a:xfrm>
              <a:off x="4733925" y="56165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TD4       </a:t>
              </a:r>
              <a:endParaRPr lang="en-US" altLang="en-US" sz="1400" b="0"/>
            </a:p>
          </p:txBody>
        </p:sp>
        <p:sp>
          <p:nvSpPr>
            <p:cNvPr id="28710" name="Rectangle 125"/>
            <p:cNvSpPr>
              <a:spLocks noChangeArrowheads="1"/>
            </p:cNvSpPr>
            <p:nvPr/>
          </p:nvSpPr>
          <p:spPr bwMode="auto">
            <a:xfrm>
              <a:off x="4733925" y="53879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TD3       </a:t>
              </a:r>
              <a:endParaRPr lang="en-US" altLang="en-US" sz="1400" b="0"/>
            </a:p>
          </p:txBody>
        </p:sp>
        <p:sp>
          <p:nvSpPr>
            <p:cNvPr id="28711" name="Rectangle 126"/>
            <p:cNvSpPr>
              <a:spLocks noChangeArrowheads="1"/>
            </p:cNvSpPr>
            <p:nvPr/>
          </p:nvSpPr>
          <p:spPr bwMode="auto">
            <a:xfrm>
              <a:off x="4733925" y="51593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TD2       </a:t>
              </a:r>
              <a:endParaRPr lang="en-US" altLang="en-US" sz="1400" b="0"/>
            </a:p>
          </p:txBody>
        </p:sp>
        <p:sp>
          <p:nvSpPr>
            <p:cNvPr id="28712" name="Rectangle 127"/>
            <p:cNvSpPr>
              <a:spLocks noChangeArrowheads="1"/>
            </p:cNvSpPr>
            <p:nvPr/>
          </p:nvSpPr>
          <p:spPr bwMode="auto">
            <a:xfrm>
              <a:off x="4733925" y="49307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TD1       </a:t>
              </a:r>
              <a:endParaRPr lang="en-US" altLang="en-US" sz="1400" b="0"/>
            </a:p>
          </p:txBody>
        </p:sp>
        <p:sp>
          <p:nvSpPr>
            <p:cNvPr id="28713" name="Rectangle 128"/>
            <p:cNvSpPr>
              <a:spLocks noChangeArrowheads="1"/>
            </p:cNvSpPr>
            <p:nvPr/>
          </p:nvSpPr>
          <p:spPr bwMode="auto">
            <a:xfrm>
              <a:off x="4733925" y="4702175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TD0       </a:t>
              </a:r>
              <a:endParaRPr lang="en-US" altLang="en-US" sz="1400" b="0"/>
            </a:p>
          </p:txBody>
        </p:sp>
      </p:grpSp>
      <p:sp>
        <p:nvSpPr>
          <p:cNvPr id="28678" name="Rectangle 129"/>
          <p:cNvSpPr>
            <a:spLocks noChangeArrowheads="1"/>
          </p:cNvSpPr>
          <p:nvPr/>
        </p:nvSpPr>
        <p:spPr bwMode="auto">
          <a:xfrm>
            <a:off x="4632321" y="3942822"/>
            <a:ext cx="15240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SCITXSHF</a:t>
            </a:r>
          </a:p>
        </p:txBody>
      </p:sp>
      <p:sp>
        <p:nvSpPr>
          <p:cNvPr id="28679" name="AutoShape 130"/>
          <p:cNvSpPr>
            <a:spLocks noChangeArrowheads="1"/>
          </p:cNvSpPr>
          <p:nvPr/>
        </p:nvSpPr>
        <p:spPr bwMode="auto">
          <a:xfrm>
            <a:off x="5199059" y="4261909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Rectangle 135"/>
          <p:cNvSpPr>
            <a:spLocks noChangeArrowheads="1"/>
          </p:cNvSpPr>
          <p:nvPr/>
        </p:nvSpPr>
        <p:spPr bwMode="auto">
          <a:xfrm>
            <a:off x="3260721" y="3310997"/>
            <a:ext cx="838200" cy="533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altLang="en-US"/>
              <a:t>Mask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Filter</a:t>
            </a:r>
          </a:p>
        </p:txBody>
      </p:sp>
      <p:grpSp>
        <p:nvGrpSpPr>
          <p:cNvPr id="28681" name="Group 138"/>
          <p:cNvGrpSpPr>
            <a:grpSpLocks/>
          </p:cNvGrpSpPr>
          <p:nvPr/>
        </p:nvGrpSpPr>
        <p:grpSpPr bwMode="auto">
          <a:xfrm>
            <a:off x="2422521" y="3061759"/>
            <a:ext cx="381000" cy="1524000"/>
            <a:chOff x="720" y="2928"/>
            <a:chExt cx="240" cy="960"/>
          </a:xfrm>
        </p:grpSpPr>
        <p:sp>
          <p:nvSpPr>
            <p:cNvPr id="28704" name="Rectangle 137"/>
            <p:cNvSpPr>
              <a:spLocks noChangeArrowheads="1"/>
            </p:cNvSpPr>
            <p:nvPr/>
          </p:nvSpPr>
          <p:spPr bwMode="auto">
            <a:xfrm>
              <a:off x="720" y="2928"/>
              <a:ext cx="240" cy="9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5" name="Text Box 136"/>
            <p:cNvSpPr txBox="1">
              <a:spLocks noChangeArrowheads="1"/>
            </p:cNvSpPr>
            <p:nvPr/>
          </p:nvSpPr>
          <p:spPr bwMode="auto">
            <a:xfrm rot="-5400000">
              <a:off x="374" y="3327"/>
              <a:ext cx="9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Synchronizer</a:t>
              </a:r>
            </a:p>
          </p:txBody>
        </p:sp>
      </p:grpSp>
      <p:sp>
        <p:nvSpPr>
          <p:cNvPr id="28682" name="Line 139"/>
          <p:cNvSpPr>
            <a:spLocks noChangeShapeType="1"/>
          </p:cNvSpPr>
          <p:nvPr/>
        </p:nvSpPr>
        <p:spPr bwMode="auto">
          <a:xfrm flipH="1">
            <a:off x="2803521" y="4095222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40"/>
          <p:cNvSpPr>
            <a:spLocks noChangeShapeType="1"/>
          </p:cNvSpPr>
          <p:nvPr/>
        </p:nvSpPr>
        <p:spPr bwMode="auto">
          <a:xfrm>
            <a:off x="4098921" y="358087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41"/>
          <p:cNvSpPr>
            <a:spLocks noChangeShapeType="1"/>
          </p:cNvSpPr>
          <p:nvPr/>
        </p:nvSpPr>
        <p:spPr bwMode="auto">
          <a:xfrm>
            <a:off x="2803521" y="35808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42"/>
          <p:cNvSpPr>
            <a:spLocks noChangeShapeType="1"/>
          </p:cNvSpPr>
          <p:nvPr/>
        </p:nvSpPr>
        <p:spPr bwMode="auto">
          <a:xfrm>
            <a:off x="1355721" y="3580872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4"/>
          <p:cNvSpPr>
            <a:spLocks noChangeShapeType="1"/>
          </p:cNvSpPr>
          <p:nvPr/>
        </p:nvSpPr>
        <p:spPr bwMode="auto">
          <a:xfrm>
            <a:off x="1355721" y="4095222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47"/>
          <p:cNvSpPr txBox="1">
            <a:spLocks noChangeArrowheads="1"/>
          </p:cNvSpPr>
          <p:nvPr/>
        </p:nvSpPr>
        <p:spPr bwMode="auto">
          <a:xfrm>
            <a:off x="519109" y="3445934"/>
            <a:ext cx="7985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/>
              <a:t>LINRX</a:t>
            </a:r>
          </a:p>
        </p:txBody>
      </p:sp>
      <p:sp>
        <p:nvSpPr>
          <p:cNvPr id="28688" name="Text Box 148"/>
          <p:cNvSpPr txBox="1">
            <a:spLocks noChangeArrowheads="1"/>
          </p:cNvSpPr>
          <p:nvPr/>
        </p:nvSpPr>
        <p:spPr bwMode="auto">
          <a:xfrm>
            <a:off x="517521" y="3941234"/>
            <a:ext cx="7762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/>
              <a:t>LINTX</a:t>
            </a:r>
          </a:p>
        </p:txBody>
      </p:sp>
      <p:sp>
        <p:nvSpPr>
          <p:cNvPr id="28689" name="Rectangle 149"/>
          <p:cNvSpPr>
            <a:spLocks noChangeArrowheads="1"/>
          </p:cNvSpPr>
          <p:nvPr/>
        </p:nvSpPr>
        <p:spPr bwMode="auto">
          <a:xfrm>
            <a:off x="6713534" y="2760134"/>
            <a:ext cx="1143000" cy="2133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5000"/>
              </a:spcBef>
            </a:pPr>
            <a:r>
              <a:rPr lang="en-US" altLang="en-US"/>
              <a:t>Checksum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Calculator</a:t>
            </a:r>
          </a:p>
          <a:p>
            <a:pPr algn="ctr">
              <a:spcBef>
                <a:spcPct val="25000"/>
              </a:spcBef>
            </a:pPr>
            <a:endParaRPr lang="en-US" altLang="en-US"/>
          </a:p>
          <a:p>
            <a:pPr algn="ctr">
              <a:spcBef>
                <a:spcPct val="25000"/>
              </a:spcBef>
            </a:pPr>
            <a:r>
              <a:rPr lang="en-US" altLang="en-US"/>
              <a:t>Parity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Calculator</a:t>
            </a:r>
          </a:p>
          <a:p>
            <a:pPr algn="ctr">
              <a:spcBef>
                <a:spcPct val="25000"/>
              </a:spcBef>
            </a:pPr>
            <a:endParaRPr lang="en-US" altLang="en-US"/>
          </a:p>
          <a:p>
            <a:pPr algn="ctr">
              <a:spcBef>
                <a:spcPct val="25000"/>
              </a:spcBef>
            </a:pPr>
            <a:r>
              <a:rPr lang="en-US" altLang="en-US"/>
              <a:t>Bit</a:t>
            </a:r>
          </a:p>
          <a:p>
            <a:pPr algn="ctr">
              <a:spcBef>
                <a:spcPct val="25000"/>
              </a:spcBef>
            </a:pPr>
            <a:r>
              <a:rPr lang="en-US" altLang="en-US"/>
              <a:t>Monitor</a:t>
            </a:r>
          </a:p>
        </p:txBody>
      </p:sp>
      <p:sp>
        <p:nvSpPr>
          <p:cNvPr id="28690" name="Line 151"/>
          <p:cNvSpPr>
            <a:spLocks noChangeShapeType="1"/>
          </p:cNvSpPr>
          <p:nvPr/>
        </p:nvSpPr>
        <p:spPr bwMode="auto">
          <a:xfrm>
            <a:off x="5483221" y="3217334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52"/>
          <p:cNvSpPr>
            <a:spLocks noChangeShapeType="1"/>
          </p:cNvSpPr>
          <p:nvPr/>
        </p:nvSpPr>
        <p:spPr bwMode="auto">
          <a:xfrm>
            <a:off x="5492746" y="4534959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AutoShape 131"/>
          <p:cNvSpPr>
            <a:spLocks noChangeArrowheads="1"/>
          </p:cNvSpPr>
          <p:nvPr/>
        </p:nvSpPr>
        <p:spPr bwMode="auto">
          <a:xfrm>
            <a:off x="5199059" y="2952222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4632321" y="1123422"/>
            <a:ext cx="1524000" cy="1828800"/>
            <a:chOff x="4733925" y="1106488"/>
            <a:chExt cx="1524000" cy="1828800"/>
          </a:xfrm>
        </p:grpSpPr>
        <p:sp>
          <p:nvSpPr>
            <p:cNvPr id="28696" name="Rectangle 111"/>
            <p:cNvSpPr>
              <a:spLocks noChangeArrowheads="1"/>
            </p:cNvSpPr>
            <p:nvPr/>
          </p:nvSpPr>
          <p:spPr bwMode="auto">
            <a:xfrm>
              <a:off x="4733925" y="27066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RD0       </a:t>
              </a:r>
              <a:endParaRPr lang="en-US" altLang="en-US" sz="1400" b="0"/>
            </a:p>
          </p:txBody>
        </p:sp>
        <p:sp>
          <p:nvSpPr>
            <p:cNvPr id="28697" name="Rectangle 112"/>
            <p:cNvSpPr>
              <a:spLocks noChangeArrowheads="1"/>
            </p:cNvSpPr>
            <p:nvPr/>
          </p:nvSpPr>
          <p:spPr bwMode="auto">
            <a:xfrm>
              <a:off x="4733925" y="24780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RD1       </a:t>
              </a:r>
              <a:endParaRPr lang="en-US" altLang="en-US" sz="1400" b="0"/>
            </a:p>
          </p:txBody>
        </p:sp>
        <p:sp>
          <p:nvSpPr>
            <p:cNvPr id="28698" name="Rectangle 113"/>
            <p:cNvSpPr>
              <a:spLocks noChangeArrowheads="1"/>
            </p:cNvSpPr>
            <p:nvPr/>
          </p:nvSpPr>
          <p:spPr bwMode="auto">
            <a:xfrm>
              <a:off x="4733925" y="22494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RD2       </a:t>
              </a:r>
              <a:endParaRPr lang="en-US" altLang="en-US" sz="1400" b="0"/>
            </a:p>
          </p:txBody>
        </p:sp>
        <p:sp>
          <p:nvSpPr>
            <p:cNvPr id="28699" name="Rectangle 115"/>
            <p:cNvSpPr>
              <a:spLocks noChangeArrowheads="1"/>
            </p:cNvSpPr>
            <p:nvPr/>
          </p:nvSpPr>
          <p:spPr bwMode="auto">
            <a:xfrm>
              <a:off x="4733925" y="17922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RD4       </a:t>
              </a:r>
              <a:endParaRPr lang="en-US" altLang="en-US" sz="1400" b="0"/>
            </a:p>
          </p:txBody>
        </p:sp>
        <p:sp>
          <p:nvSpPr>
            <p:cNvPr id="28700" name="Rectangle 116"/>
            <p:cNvSpPr>
              <a:spLocks noChangeArrowheads="1"/>
            </p:cNvSpPr>
            <p:nvPr/>
          </p:nvSpPr>
          <p:spPr bwMode="auto">
            <a:xfrm>
              <a:off x="4733925" y="15636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RD5       </a:t>
              </a:r>
              <a:endParaRPr lang="en-US" altLang="en-US" sz="1400" b="0"/>
            </a:p>
          </p:txBody>
        </p:sp>
        <p:sp>
          <p:nvSpPr>
            <p:cNvPr id="28701" name="Rectangle 117"/>
            <p:cNvSpPr>
              <a:spLocks noChangeArrowheads="1"/>
            </p:cNvSpPr>
            <p:nvPr/>
          </p:nvSpPr>
          <p:spPr bwMode="auto">
            <a:xfrm>
              <a:off x="4733925" y="13350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RD6       </a:t>
              </a:r>
              <a:endParaRPr lang="en-US" altLang="en-US" sz="1400" b="0"/>
            </a:p>
          </p:txBody>
        </p:sp>
        <p:sp>
          <p:nvSpPr>
            <p:cNvPr id="28702" name="Rectangle 118"/>
            <p:cNvSpPr>
              <a:spLocks noChangeArrowheads="1"/>
            </p:cNvSpPr>
            <p:nvPr/>
          </p:nvSpPr>
          <p:spPr bwMode="auto">
            <a:xfrm>
              <a:off x="4733925" y="11064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RD7       </a:t>
              </a:r>
              <a:endParaRPr lang="en-US" altLang="en-US" sz="1400" b="0"/>
            </a:p>
          </p:txBody>
        </p:sp>
        <p:sp>
          <p:nvSpPr>
            <p:cNvPr id="28703" name="Rectangle 114"/>
            <p:cNvSpPr>
              <a:spLocks noChangeArrowheads="1"/>
            </p:cNvSpPr>
            <p:nvPr/>
          </p:nvSpPr>
          <p:spPr bwMode="auto">
            <a:xfrm>
              <a:off x="4733925" y="2020888"/>
              <a:ext cx="1524000" cy="2286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b="0"/>
                <a:t>       RD3       </a:t>
              </a:r>
              <a:endParaRPr lang="en-US" altLang="en-US" sz="1400" b="0"/>
            </a:p>
          </p:txBody>
        </p:sp>
      </p:grpSp>
      <p:sp>
        <p:nvSpPr>
          <p:cNvPr id="28694" name="TextBox 39"/>
          <p:cNvSpPr txBox="1">
            <a:spLocks noChangeArrowheads="1"/>
          </p:cNvSpPr>
          <p:nvPr/>
        </p:nvSpPr>
        <p:spPr bwMode="auto">
          <a:xfrm>
            <a:off x="5245096" y="836084"/>
            <a:ext cx="298450" cy="288925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8</a:t>
            </a:r>
          </a:p>
        </p:txBody>
      </p:sp>
      <p:cxnSp>
        <p:nvCxnSpPr>
          <p:cNvPr id="7" name="Straight Arrow Connector 6"/>
          <p:cNvCxnSpPr>
            <a:stCxn id="28694" idx="1"/>
          </p:cNvCxnSpPr>
          <p:nvPr/>
        </p:nvCxnSpPr>
        <p:spPr bwMode="auto">
          <a:xfrm flipH="1" flipV="1">
            <a:off x="4632322" y="980546"/>
            <a:ext cx="61277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>
            <a:stCxn id="28694" idx="3"/>
          </p:cNvCxnSpPr>
          <p:nvPr/>
        </p:nvCxnSpPr>
        <p:spPr bwMode="auto">
          <a:xfrm flipV="1">
            <a:off x="5543546" y="980546"/>
            <a:ext cx="612775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80645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 Message Frame</a:t>
            </a:r>
          </a:p>
        </p:txBody>
      </p:sp>
      <p:sp>
        <p:nvSpPr>
          <p:cNvPr id="27651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389467" y="3522131"/>
            <a:ext cx="8382000" cy="32766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altLang="en-US" sz="2800" dirty="0" smtClean="0"/>
              <a:t>Sync Break – beginning of a message</a:t>
            </a:r>
          </a:p>
          <a:p>
            <a:pPr>
              <a:lnSpc>
                <a:spcPct val="70000"/>
              </a:lnSpc>
            </a:pPr>
            <a:r>
              <a:rPr lang="en-US" altLang="en-US" sz="2800" dirty="0" smtClean="0"/>
              <a:t>Sync Field – bit rate synchronizing occurs</a:t>
            </a:r>
          </a:p>
          <a:p>
            <a:pPr>
              <a:lnSpc>
                <a:spcPct val="70000"/>
              </a:lnSpc>
            </a:pPr>
            <a:r>
              <a:rPr lang="en-US" altLang="en-US" sz="2800" dirty="0" smtClean="0"/>
              <a:t>ID Field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 smtClean="0"/>
              <a:t>Identifier: 6-bit ID, 2-bit parity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 smtClean="0"/>
              <a:t>Message (optional): 2, 4, or 8 bytes</a:t>
            </a:r>
          </a:p>
          <a:p>
            <a:pPr>
              <a:lnSpc>
                <a:spcPct val="70000"/>
              </a:lnSpc>
            </a:pPr>
            <a:r>
              <a:rPr lang="en-US" altLang="en-US" sz="2800" dirty="0" smtClean="0"/>
              <a:t>Data Field – 1-bit start, 8-bit data, 1-bit stop bit</a:t>
            </a:r>
          </a:p>
          <a:p>
            <a:pPr>
              <a:lnSpc>
                <a:spcPct val="70000"/>
              </a:lnSpc>
            </a:pPr>
            <a:r>
              <a:rPr lang="en-US" altLang="en-US" sz="2800" dirty="0" smtClean="0"/>
              <a:t>Checksum Field – 1-bit start, 8-bit checksum, 1-bit stop</a:t>
            </a:r>
          </a:p>
          <a:p>
            <a:pPr>
              <a:lnSpc>
                <a:spcPct val="70000"/>
              </a:lnSpc>
            </a:pPr>
            <a:r>
              <a:rPr lang="en-US" altLang="en-US" sz="2800" dirty="0" smtClean="0"/>
              <a:t>In-Frame &amp; Inter-byte Spaces – can be 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3465" y="728129"/>
            <a:ext cx="7848600" cy="2590801"/>
            <a:chOff x="685800" y="838200"/>
            <a:chExt cx="7848600" cy="2590801"/>
          </a:xfrm>
        </p:grpSpPr>
        <p:sp>
          <p:nvSpPr>
            <p:cNvPr id="27710" name="Line 68"/>
            <p:cNvSpPr>
              <a:spLocks noChangeShapeType="1"/>
            </p:cNvSpPr>
            <p:nvPr/>
          </p:nvSpPr>
          <p:spPr bwMode="auto">
            <a:xfrm>
              <a:off x="685800" y="838200"/>
              <a:ext cx="0" cy="1162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1" name="Line 71"/>
            <p:cNvSpPr>
              <a:spLocks noChangeShapeType="1"/>
            </p:cNvSpPr>
            <p:nvPr/>
          </p:nvSpPr>
          <p:spPr bwMode="auto">
            <a:xfrm>
              <a:off x="8458200" y="838200"/>
              <a:ext cx="0" cy="1162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2"/>
            <p:cNvSpPr>
              <a:spLocks noChangeArrowheads="1"/>
            </p:cNvSpPr>
            <p:nvPr/>
          </p:nvSpPr>
          <p:spPr bwMode="auto">
            <a:xfrm>
              <a:off x="685800" y="2001838"/>
              <a:ext cx="21336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7" name="Text Box 8"/>
            <p:cNvSpPr txBox="1">
              <a:spLocks noChangeArrowheads="1"/>
            </p:cNvSpPr>
            <p:nvPr/>
          </p:nvSpPr>
          <p:spPr bwMode="auto">
            <a:xfrm>
              <a:off x="688975" y="2012950"/>
              <a:ext cx="7810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Sync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Break</a:t>
              </a:r>
            </a:p>
          </p:txBody>
        </p:sp>
        <p:sp>
          <p:nvSpPr>
            <p:cNvPr id="27668" name="Text Box 9"/>
            <p:cNvSpPr txBox="1">
              <a:spLocks noChangeArrowheads="1"/>
            </p:cNvSpPr>
            <p:nvPr/>
          </p:nvSpPr>
          <p:spPr bwMode="auto">
            <a:xfrm>
              <a:off x="1458913" y="2012950"/>
              <a:ext cx="6921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Sync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69" name="Text Box 10"/>
            <p:cNvSpPr txBox="1">
              <a:spLocks noChangeArrowheads="1"/>
            </p:cNvSpPr>
            <p:nvPr/>
          </p:nvSpPr>
          <p:spPr bwMode="auto">
            <a:xfrm>
              <a:off x="2139950" y="201295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ID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70" name="Line 13"/>
            <p:cNvSpPr>
              <a:spLocks noChangeShapeType="1"/>
            </p:cNvSpPr>
            <p:nvPr/>
          </p:nvSpPr>
          <p:spPr bwMode="auto">
            <a:xfrm>
              <a:off x="1457325" y="2003425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4"/>
            <p:cNvSpPr>
              <a:spLocks noChangeShapeType="1"/>
            </p:cNvSpPr>
            <p:nvPr/>
          </p:nvSpPr>
          <p:spPr bwMode="auto">
            <a:xfrm>
              <a:off x="2149475" y="200025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Rectangle 15"/>
            <p:cNvSpPr>
              <a:spLocks noChangeArrowheads="1"/>
            </p:cNvSpPr>
            <p:nvPr/>
          </p:nvSpPr>
          <p:spPr bwMode="auto">
            <a:xfrm>
              <a:off x="3170238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9" name="Text Box 34"/>
            <p:cNvSpPr txBox="1">
              <a:spLocks noChangeArrowheads="1"/>
            </p:cNvSpPr>
            <p:nvPr/>
          </p:nvSpPr>
          <p:spPr bwMode="auto">
            <a:xfrm>
              <a:off x="3135313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706" name="Rectangle 30"/>
            <p:cNvSpPr>
              <a:spLocks noChangeArrowheads="1"/>
            </p:cNvSpPr>
            <p:nvPr/>
          </p:nvSpPr>
          <p:spPr bwMode="auto">
            <a:xfrm>
              <a:off x="7848600" y="2009775"/>
              <a:ext cx="6096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7" name="Text Box 38"/>
            <p:cNvSpPr txBox="1">
              <a:spLocks noChangeArrowheads="1"/>
            </p:cNvSpPr>
            <p:nvPr/>
          </p:nvSpPr>
          <p:spPr bwMode="auto">
            <a:xfrm>
              <a:off x="7775575" y="1993900"/>
              <a:ext cx="758825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b="0" dirty="0"/>
                <a:t>Check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b="0" dirty="0"/>
                <a:t>Sum</a:t>
              </a:r>
              <a:endParaRPr lang="en-US" altLang="en-US" b="0" dirty="0">
                <a:sym typeface="Symbol" pitchFamily="18" charset="2"/>
              </a:endParaRP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b="0" dirty="0"/>
                <a:t>Field</a:t>
              </a:r>
            </a:p>
          </p:txBody>
        </p:sp>
        <p:sp>
          <p:nvSpPr>
            <p:cNvPr id="27704" name="Rectangle 42"/>
            <p:cNvSpPr>
              <a:spLocks noChangeArrowheads="1"/>
            </p:cNvSpPr>
            <p:nvPr/>
          </p:nvSpPr>
          <p:spPr bwMode="auto">
            <a:xfrm>
              <a:off x="3911600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5" name="Text Box 43"/>
            <p:cNvSpPr txBox="1">
              <a:spLocks noChangeArrowheads="1"/>
            </p:cNvSpPr>
            <p:nvPr/>
          </p:nvSpPr>
          <p:spPr bwMode="auto">
            <a:xfrm>
              <a:off x="3876675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702" name="Rectangle 45"/>
            <p:cNvSpPr>
              <a:spLocks noChangeArrowheads="1"/>
            </p:cNvSpPr>
            <p:nvPr/>
          </p:nvSpPr>
          <p:spPr bwMode="auto">
            <a:xfrm>
              <a:off x="4649788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3" name="Text Box 46"/>
            <p:cNvSpPr txBox="1">
              <a:spLocks noChangeArrowheads="1"/>
            </p:cNvSpPr>
            <p:nvPr/>
          </p:nvSpPr>
          <p:spPr bwMode="auto">
            <a:xfrm>
              <a:off x="4614863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700" name="Rectangle 48"/>
            <p:cNvSpPr>
              <a:spLocks noChangeArrowheads="1"/>
            </p:cNvSpPr>
            <p:nvPr/>
          </p:nvSpPr>
          <p:spPr bwMode="auto">
            <a:xfrm>
              <a:off x="6375400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701" name="Text Box 49"/>
            <p:cNvSpPr txBox="1">
              <a:spLocks noChangeArrowheads="1"/>
            </p:cNvSpPr>
            <p:nvPr/>
          </p:nvSpPr>
          <p:spPr bwMode="auto">
            <a:xfrm>
              <a:off x="6340475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98" name="Rectangle 51"/>
            <p:cNvSpPr>
              <a:spLocks noChangeArrowheads="1"/>
            </p:cNvSpPr>
            <p:nvPr/>
          </p:nvSpPr>
          <p:spPr bwMode="auto">
            <a:xfrm>
              <a:off x="7112000" y="2009775"/>
              <a:ext cx="609600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9" name="Text Box 52"/>
            <p:cNvSpPr txBox="1">
              <a:spLocks noChangeArrowheads="1"/>
            </p:cNvSpPr>
            <p:nvPr/>
          </p:nvSpPr>
          <p:spPr bwMode="auto">
            <a:xfrm>
              <a:off x="7077075" y="2032000"/>
              <a:ext cx="6794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0"/>
                <a:t>Field</a:t>
              </a:r>
            </a:p>
          </p:txBody>
        </p:sp>
        <p:sp>
          <p:nvSpPr>
            <p:cNvPr id="27695" name="Oval 53"/>
            <p:cNvSpPr>
              <a:spLocks noChangeArrowheads="1"/>
            </p:cNvSpPr>
            <p:nvPr/>
          </p:nvSpPr>
          <p:spPr bwMode="auto">
            <a:xfrm>
              <a:off x="5508625" y="222885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6" name="Oval 54"/>
            <p:cNvSpPr>
              <a:spLocks noChangeArrowheads="1"/>
            </p:cNvSpPr>
            <p:nvPr/>
          </p:nvSpPr>
          <p:spPr bwMode="auto">
            <a:xfrm>
              <a:off x="5737225" y="222885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7" name="Oval 55"/>
            <p:cNvSpPr>
              <a:spLocks noChangeArrowheads="1"/>
            </p:cNvSpPr>
            <p:nvPr/>
          </p:nvSpPr>
          <p:spPr bwMode="auto">
            <a:xfrm>
              <a:off x="5965825" y="222885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91" name="Line 57"/>
            <p:cNvSpPr>
              <a:spLocks noChangeShapeType="1"/>
            </p:cNvSpPr>
            <p:nvPr/>
          </p:nvSpPr>
          <p:spPr bwMode="auto">
            <a:xfrm>
              <a:off x="3843338" y="2589655"/>
              <a:ext cx="2266950" cy="560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58"/>
            <p:cNvSpPr>
              <a:spLocks noChangeShapeType="1"/>
            </p:cNvSpPr>
            <p:nvPr/>
          </p:nvSpPr>
          <p:spPr bwMode="auto">
            <a:xfrm>
              <a:off x="4572001" y="2589655"/>
              <a:ext cx="1533525" cy="563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60"/>
            <p:cNvSpPr>
              <a:spLocks noChangeShapeType="1"/>
            </p:cNvSpPr>
            <p:nvPr/>
          </p:nvSpPr>
          <p:spPr bwMode="auto">
            <a:xfrm flipH="1">
              <a:off x="6099176" y="2589655"/>
              <a:ext cx="949325" cy="560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1"/>
            <p:cNvSpPr>
              <a:spLocks noChangeShapeType="1"/>
            </p:cNvSpPr>
            <p:nvPr/>
          </p:nvSpPr>
          <p:spPr bwMode="auto">
            <a:xfrm flipH="1">
              <a:off x="6096001" y="2581275"/>
              <a:ext cx="1700213" cy="571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62"/>
            <p:cNvSpPr>
              <a:spLocks noChangeShapeType="1"/>
            </p:cNvSpPr>
            <p:nvPr/>
          </p:nvSpPr>
          <p:spPr bwMode="auto">
            <a:xfrm flipH="1">
              <a:off x="2987675" y="2619375"/>
              <a:ext cx="3175" cy="476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Text Box 63"/>
            <p:cNvSpPr txBox="1">
              <a:spLocks noChangeArrowheads="1"/>
            </p:cNvSpPr>
            <p:nvPr/>
          </p:nvSpPr>
          <p:spPr bwMode="auto">
            <a:xfrm>
              <a:off x="5246688" y="3141663"/>
              <a:ext cx="1709738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Interbyte Spaces</a:t>
              </a:r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>
              <a:off x="2168525" y="3141663"/>
              <a:ext cx="16414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In-Frame Space</a:t>
              </a:r>
            </a:p>
          </p:txBody>
        </p:sp>
        <p:sp>
          <p:nvSpPr>
            <p:cNvPr id="27683" name="Line 67"/>
            <p:cNvSpPr>
              <a:spLocks noChangeShapeType="1"/>
            </p:cNvSpPr>
            <p:nvPr/>
          </p:nvSpPr>
          <p:spPr bwMode="auto">
            <a:xfrm>
              <a:off x="3171825" y="1662113"/>
              <a:ext cx="45577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Text Box 66"/>
            <p:cNvSpPr txBox="1">
              <a:spLocks noChangeArrowheads="1"/>
            </p:cNvSpPr>
            <p:nvPr/>
          </p:nvSpPr>
          <p:spPr bwMode="auto">
            <a:xfrm>
              <a:off x="4776788" y="1557338"/>
              <a:ext cx="1776413" cy="195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1 to 8 Data Fields</a:t>
              </a:r>
            </a:p>
          </p:txBody>
        </p:sp>
        <p:sp>
          <p:nvSpPr>
            <p:cNvPr id="27685" name="Line 69"/>
            <p:cNvSpPr>
              <a:spLocks noChangeShapeType="1"/>
            </p:cNvSpPr>
            <p:nvPr/>
          </p:nvSpPr>
          <p:spPr bwMode="auto">
            <a:xfrm>
              <a:off x="2819400" y="1225550"/>
              <a:ext cx="0" cy="774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70"/>
            <p:cNvSpPr>
              <a:spLocks noChangeShapeType="1"/>
            </p:cNvSpPr>
            <p:nvPr/>
          </p:nvSpPr>
          <p:spPr bwMode="auto">
            <a:xfrm>
              <a:off x="3167063" y="1225550"/>
              <a:ext cx="0" cy="774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74"/>
            <p:cNvSpPr>
              <a:spLocks noChangeShapeType="1"/>
            </p:cNvSpPr>
            <p:nvPr/>
          </p:nvSpPr>
          <p:spPr bwMode="auto">
            <a:xfrm>
              <a:off x="3162300" y="1400175"/>
              <a:ext cx="529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5"/>
            <p:cNvSpPr>
              <a:spLocks noChangeShapeType="1"/>
            </p:cNvSpPr>
            <p:nvPr/>
          </p:nvSpPr>
          <p:spPr bwMode="auto">
            <a:xfrm>
              <a:off x="685800" y="1400175"/>
              <a:ext cx="21288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Text Box 72"/>
            <p:cNvSpPr txBox="1">
              <a:spLocks noChangeArrowheads="1"/>
            </p:cNvSpPr>
            <p:nvPr/>
          </p:nvSpPr>
          <p:spPr bwMode="auto">
            <a:xfrm>
              <a:off x="1063625" y="1300163"/>
              <a:ext cx="1450975" cy="19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Master Sends</a:t>
              </a:r>
            </a:p>
          </p:txBody>
        </p:sp>
        <p:sp>
          <p:nvSpPr>
            <p:cNvPr id="27690" name="Text Box 73"/>
            <p:cNvSpPr txBox="1">
              <a:spLocks noChangeArrowheads="1"/>
            </p:cNvSpPr>
            <p:nvPr/>
          </p:nvSpPr>
          <p:spPr bwMode="auto">
            <a:xfrm>
              <a:off x="5181600" y="1295400"/>
              <a:ext cx="1674813" cy="196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>
                  <a:solidFill>
                    <a:schemeClr val="tx2"/>
                  </a:solidFill>
                </a:rPr>
                <a:t>Slave Responds</a:t>
              </a:r>
            </a:p>
          </p:txBody>
        </p:sp>
        <p:sp>
          <p:nvSpPr>
            <p:cNvPr id="27664" name="Line 80"/>
            <p:cNvSpPr>
              <a:spLocks noChangeShapeType="1"/>
            </p:cNvSpPr>
            <p:nvPr/>
          </p:nvSpPr>
          <p:spPr bwMode="auto">
            <a:xfrm>
              <a:off x="685800" y="990600"/>
              <a:ext cx="777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Text Box 81"/>
            <p:cNvSpPr txBox="1">
              <a:spLocks noChangeArrowheads="1"/>
            </p:cNvSpPr>
            <p:nvPr/>
          </p:nvSpPr>
          <p:spPr bwMode="auto">
            <a:xfrm>
              <a:off x="3586163" y="895350"/>
              <a:ext cx="1652588" cy="195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b="0"/>
                <a:t>Message Frame</a:t>
              </a:r>
            </a:p>
          </p:txBody>
        </p:sp>
        <p:cxnSp>
          <p:nvCxnSpPr>
            <p:cNvPr id="27653" name="Straight Connector 55"/>
            <p:cNvCxnSpPr>
              <a:cxnSpLocks noChangeShapeType="1"/>
            </p:cNvCxnSpPr>
            <p:nvPr/>
          </p:nvCxnSpPr>
          <p:spPr bwMode="auto">
            <a:xfrm rot="5400000">
              <a:off x="7620000" y="1647825"/>
              <a:ext cx="228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4" name="Elbow Connector 56"/>
            <p:cNvCxnSpPr>
              <a:cxnSpLocks noChangeShapeType="1"/>
            </p:cNvCxnSpPr>
            <p:nvPr/>
          </p:nvCxnSpPr>
          <p:spPr bwMode="auto">
            <a:xfrm>
              <a:off x="838200" y="2667000"/>
              <a:ext cx="381000" cy="228600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6" name="Elbow Connector 68"/>
            <p:cNvCxnSpPr>
              <a:cxnSpLocks noChangeShapeType="1"/>
            </p:cNvCxnSpPr>
            <p:nvPr/>
          </p:nvCxnSpPr>
          <p:spPr bwMode="auto">
            <a:xfrm rot="16200000" flipH="1">
              <a:off x="1460500" y="2730500"/>
              <a:ext cx="228600" cy="101600"/>
            </a:xfrm>
            <a:prstGeom prst="bentConnector3">
              <a:avLst>
                <a:gd name="adj1" fmla="val -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7" name="Elbow Connector 74"/>
            <p:cNvCxnSpPr>
              <a:cxnSpLocks noChangeShapeType="1"/>
            </p:cNvCxnSpPr>
            <p:nvPr/>
          </p:nvCxnSpPr>
          <p:spPr bwMode="auto">
            <a:xfrm rot="5400000">
              <a:off x="1562100" y="2730500"/>
              <a:ext cx="228600" cy="101600"/>
            </a:xfrm>
            <a:prstGeom prst="bentConnector3">
              <a:avLst>
                <a:gd name="adj1" fmla="val 10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8" name="Elbow Connector 81"/>
            <p:cNvCxnSpPr>
              <a:cxnSpLocks noChangeShapeType="1"/>
            </p:cNvCxnSpPr>
            <p:nvPr/>
          </p:nvCxnSpPr>
          <p:spPr bwMode="auto">
            <a:xfrm rot="16200000" flipH="1">
              <a:off x="1663699" y="2730500"/>
              <a:ext cx="228600" cy="101600"/>
            </a:xfrm>
            <a:prstGeom prst="bentConnector3">
              <a:avLst>
                <a:gd name="adj1" fmla="val -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Elbow Connector 82"/>
            <p:cNvCxnSpPr>
              <a:cxnSpLocks noChangeShapeType="1"/>
            </p:cNvCxnSpPr>
            <p:nvPr/>
          </p:nvCxnSpPr>
          <p:spPr bwMode="auto">
            <a:xfrm rot="5400000">
              <a:off x="1765299" y="2730500"/>
              <a:ext cx="228600" cy="101600"/>
            </a:xfrm>
            <a:prstGeom prst="bentConnector3">
              <a:avLst>
                <a:gd name="adj1" fmla="val 10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Elbow Connector 83"/>
            <p:cNvCxnSpPr>
              <a:cxnSpLocks noChangeShapeType="1"/>
            </p:cNvCxnSpPr>
            <p:nvPr/>
          </p:nvCxnSpPr>
          <p:spPr bwMode="auto">
            <a:xfrm rot="16200000" flipH="1">
              <a:off x="1866900" y="2730500"/>
              <a:ext cx="228600" cy="101600"/>
            </a:xfrm>
            <a:prstGeom prst="bentConnector3">
              <a:avLst>
                <a:gd name="adj1" fmla="val -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Elbow Connector 84"/>
            <p:cNvCxnSpPr>
              <a:cxnSpLocks noChangeShapeType="1"/>
            </p:cNvCxnSpPr>
            <p:nvPr/>
          </p:nvCxnSpPr>
          <p:spPr bwMode="auto">
            <a:xfrm rot="5400000">
              <a:off x="1968500" y="2730500"/>
              <a:ext cx="228600" cy="101600"/>
            </a:xfrm>
            <a:prstGeom prst="bentConnector3">
              <a:avLst>
                <a:gd name="adj1" fmla="val 102778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557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 Data Timing</a:t>
            </a:r>
          </a:p>
        </p:txBody>
      </p:sp>
      <p:sp>
        <p:nvSpPr>
          <p:cNvPr id="29699" name="Text Box 106"/>
          <p:cNvSpPr txBox="1">
            <a:spLocks noChangeArrowheads="1"/>
          </p:cNvSpPr>
          <p:nvPr/>
        </p:nvSpPr>
        <p:spPr bwMode="auto">
          <a:xfrm>
            <a:off x="609600" y="1152525"/>
            <a:ext cx="79248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dirty="0"/>
              <a:t>To make a determination of the bit value, 16 samples of each bit are taken with majority vote on samples 8, 9, and 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2530" y="2531537"/>
            <a:ext cx="8382000" cy="2667000"/>
            <a:chOff x="457200" y="2438400"/>
            <a:chExt cx="8382000" cy="2667000"/>
          </a:xfrm>
        </p:grpSpPr>
        <p:sp>
          <p:nvSpPr>
            <p:cNvPr id="29701" name="Rectangle 137"/>
            <p:cNvSpPr>
              <a:spLocks noChangeArrowheads="1"/>
            </p:cNvSpPr>
            <p:nvPr/>
          </p:nvSpPr>
          <p:spPr bwMode="auto">
            <a:xfrm>
              <a:off x="457200" y="2438400"/>
              <a:ext cx="8382000" cy="2667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9702" name="Group 136"/>
            <p:cNvGrpSpPr>
              <a:grpSpLocks/>
            </p:cNvGrpSpPr>
            <p:nvPr/>
          </p:nvGrpSpPr>
          <p:grpSpPr bwMode="auto">
            <a:xfrm>
              <a:off x="677863" y="2838450"/>
              <a:ext cx="7780338" cy="1885950"/>
              <a:chOff x="345" y="1452"/>
              <a:chExt cx="4901" cy="1188"/>
            </a:xfrm>
          </p:grpSpPr>
          <p:grpSp>
            <p:nvGrpSpPr>
              <p:cNvPr id="29703" name="Group 133"/>
              <p:cNvGrpSpPr>
                <a:grpSpLocks/>
              </p:cNvGrpSpPr>
              <p:nvPr/>
            </p:nvGrpSpPr>
            <p:grpSpPr bwMode="auto">
              <a:xfrm>
                <a:off x="345" y="1452"/>
                <a:ext cx="4901" cy="1188"/>
                <a:chOff x="331" y="1248"/>
                <a:chExt cx="4901" cy="1188"/>
              </a:xfrm>
            </p:grpSpPr>
            <p:sp>
              <p:nvSpPr>
                <p:cNvPr id="2972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2721" y="1323"/>
                  <a:ext cx="170" cy="3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53" y="1323"/>
                  <a:ext cx="152" cy="3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0" name="Rectangle 32"/>
                <p:cNvSpPr>
                  <a:spLocks noChangeArrowheads="1"/>
                </p:cNvSpPr>
                <p:nvPr/>
              </p:nvSpPr>
              <p:spPr bwMode="auto">
                <a:xfrm>
                  <a:off x="2763" y="1248"/>
                  <a:ext cx="505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 sz="1400" b="0"/>
                    <a:t>Majority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 sz="1400" b="0"/>
                    <a:t>Vote</a:t>
                  </a:r>
                </a:p>
              </p:txBody>
            </p:sp>
            <p:sp>
              <p:nvSpPr>
                <p:cNvPr id="29731" name="Rectangle 34"/>
                <p:cNvSpPr>
                  <a:spLocks noChangeArrowheads="1"/>
                </p:cNvSpPr>
                <p:nvPr/>
              </p:nvSpPr>
              <p:spPr bwMode="auto">
                <a:xfrm>
                  <a:off x="376" y="2226"/>
                  <a:ext cx="56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/>
                    <a:t>LINRX</a:t>
                  </a:r>
                </a:p>
              </p:txBody>
            </p:sp>
            <p:sp>
              <p:nvSpPr>
                <p:cNvPr id="29732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" y="1665"/>
                  <a:ext cx="692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/>
                    <a:t>LM_CLK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en-US"/>
                    <a:t>(Internal)</a:t>
                  </a:r>
                </a:p>
              </p:txBody>
            </p:sp>
            <p:grpSp>
              <p:nvGrpSpPr>
                <p:cNvPr id="29733" name="Group 85"/>
                <p:cNvGrpSpPr>
                  <a:grpSpLocks/>
                </p:cNvGrpSpPr>
                <p:nvPr/>
              </p:nvGrpSpPr>
              <p:grpSpPr bwMode="auto">
                <a:xfrm>
                  <a:off x="1020" y="1661"/>
                  <a:ext cx="4060" cy="241"/>
                  <a:chOff x="939" y="1968"/>
                  <a:chExt cx="4060" cy="241"/>
                </a:xfrm>
              </p:grpSpPr>
              <p:grpSp>
                <p:nvGrpSpPr>
                  <p:cNvPr id="29754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39" y="1968"/>
                    <a:ext cx="2031" cy="241"/>
                    <a:chOff x="939" y="1968"/>
                    <a:chExt cx="2031" cy="241"/>
                  </a:xfrm>
                </p:grpSpPr>
                <p:sp>
                  <p:nvSpPr>
                    <p:cNvPr id="2977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14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24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134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1447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154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1650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75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853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1954" y="1968"/>
                      <a:ext cx="103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056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215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25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236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8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46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256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266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767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86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4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04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95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93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55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968" y="1968"/>
                    <a:ext cx="2031" cy="241"/>
                    <a:chOff x="3345" y="1968"/>
                    <a:chExt cx="2031" cy="241"/>
                  </a:xfrm>
                </p:grpSpPr>
                <p:sp>
                  <p:nvSpPr>
                    <p:cNvPr id="29756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3446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354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364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9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75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0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385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1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395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2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05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3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157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4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4258" y="1968"/>
                      <a:ext cx="103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5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4360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6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446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7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4563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8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66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9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4766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0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4868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1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4969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2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071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3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172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4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274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93"/>
                        <a:gd name="T13" fmla="*/ 0 h 241"/>
                        <a:gd name="T14" fmla="*/ 193 w 193"/>
                        <a:gd name="T15" fmla="*/ 241 h 24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5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345" y="1968"/>
                      <a:ext cx="102" cy="241"/>
                    </a:xfrm>
                    <a:custGeom>
                      <a:avLst/>
                      <a:gdLst>
                        <a:gd name="T0" fmla="*/ 0 w 193"/>
                        <a:gd name="T1" fmla="*/ 0 h 241"/>
                        <a:gd name="T2" fmla="*/ 7 w 193"/>
                        <a:gd name="T3" fmla="*/ 0 h 241"/>
                        <a:gd name="T4" fmla="*/ 7 w 193"/>
                        <a:gd name="T5" fmla="*/ 240 h 241"/>
                        <a:gd name="T6" fmla="*/ 15 w 193"/>
                        <a:gd name="T7" fmla="*/ 240 h 241"/>
                        <a:gd name="T8" fmla="*/ 15 w 193"/>
                        <a:gd name="T9" fmla="*/ 0 h 2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3"/>
                        <a:gd name="T16" fmla="*/ 0 h 241"/>
                        <a:gd name="T17" fmla="*/ 193 w 193"/>
                        <a:gd name="T18" fmla="*/ 241 h 2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3" h="241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96" y="240"/>
                          </a:lnTo>
                          <a:lnTo>
                            <a:pt x="192" y="240"/>
                          </a:lnTo>
                          <a:lnTo>
                            <a:pt x="192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9734" name="Group 132"/>
                <p:cNvGrpSpPr>
                  <a:grpSpLocks/>
                </p:cNvGrpSpPr>
                <p:nvPr/>
              </p:nvGrpSpPr>
              <p:grpSpPr bwMode="auto">
                <a:xfrm>
                  <a:off x="849" y="2079"/>
                  <a:ext cx="4383" cy="302"/>
                  <a:chOff x="849" y="2079"/>
                  <a:chExt cx="4383" cy="302"/>
                </a:xfrm>
              </p:grpSpPr>
              <p:grpSp>
                <p:nvGrpSpPr>
                  <p:cNvPr id="2973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10" y="2174"/>
                    <a:ext cx="58" cy="194"/>
                    <a:chOff x="3496" y="2735"/>
                    <a:chExt cx="58" cy="194"/>
                  </a:xfrm>
                </p:grpSpPr>
                <p:sp>
                  <p:nvSpPr>
                    <p:cNvPr id="29752" name="AutoShape 22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496" y="2835"/>
                      <a:ext cx="58" cy="94"/>
                    </a:xfrm>
                    <a:prstGeom prst="triangle">
                      <a:avLst>
                        <a:gd name="adj" fmla="val 49995"/>
                      </a:avLst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975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4" y="2735"/>
                      <a:ext cx="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07" y="2174"/>
                    <a:ext cx="60" cy="194"/>
                    <a:chOff x="3691" y="2735"/>
                    <a:chExt cx="60" cy="194"/>
                  </a:xfrm>
                </p:grpSpPr>
                <p:sp>
                  <p:nvSpPr>
                    <p:cNvPr id="29750" name="AutoShape 25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691" y="2835"/>
                      <a:ext cx="60" cy="94"/>
                    </a:xfrm>
                    <a:prstGeom prst="triangle">
                      <a:avLst>
                        <a:gd name="adj" fmla="val 49995"/>
                      </a:avLst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9751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0" y="2735"/>
                      <a:ext cx="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98" y="2174"/>
                    <a:ext cx="59" cy="194"/>
                    <a:chOff x="3886" y="2735"/>
                    <a:chExt cx="59" cy="194"/>
                  </a:xfrm>
                </p:grpSpPr>
                <p:sp>
                  <p:nvSpPr>
                    <p:cNvPr id="29748" name="AutoShape 2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886" y="2835"/>
                      <a:ext cx="59" cy="94"/>
                    </a:xfrm>
                    <a:prstGeom prst="triangle">
                      <a:avLst>
                        <a:gd name="adj" fmla="val 49995"/>
                      </a:avLst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29749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5" y="2735"/>
                      <a:ext cx="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692" y="2079"/>
                    <a:ext cx="1417" cy="301"/>
                    <a:chOff x="4475" y="2496"/>
                    <a:chExt cx="1417" cy="301"/>
                  </a:xfrm>
                </p:grpSpPr>
                <p:sp>
                  <p:nvSpPr>
                    <p:cNvPr id="29746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4475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7" name="Freeform 96"/>
                    <p:cNvSpPr>
                      <a:spLocks/>
                    </p:cNvSpPr>
                    <p:nvPr/>
                  </p:nvSpPr>
                  <p:spPr bwMode="auto">
                    <a:xfrm flipH="1">
                      <a:off x="5183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39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2337" y="2079"/>
                    <a:ext cx="1417" cy="301"/>
                    <a:chOff x="4475" y="2496"/>
                    <a:chExt cx="1417" cy="301"/>
                  </a:xfrm>
                </p:grpSpPr>
                <p:sp>
                  <p:nvSpPr>
                    <p:cNvPr id="29744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4475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5" name="Freeform 100"/>
                    <p:cNvSpPr>
                      <a:spLocks/>
                    </p:cNvSpPr>
                    <p:nvPr/>
                  </p:nvSpPr>
                  <p:spPr bwMode="auto">
                    <a:xfrm flipH="1">
                      <a:off x="5183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740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82" y="2079"/>
                    <a:ext cx="1417" cy="301"/>
                    <a:chOff x="4475" y="2496"/>
                    <a:chExt cx="1417" cy="301"/>
                  </a:xfrm>
                </p:grpSpPr>
                <p:sp>
                  <p:nvSpPr>
                    <p:cNvPr id="29742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4475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3" name="Freeform 103"/>
                    <p:cNvSpPr>
                      <a:spLocks/>
                    </p:cNvSpPr>
                    <p:nvPr/>
                  </p:nvSpPr>
                  <p:spPr bwMode="auto">
                    <a:xfrm flipH="1">
                      <a:off x="5183" y="2496"/>
                      <a:ext cx="709" cy="301"/>
                    </a:xfrm>
                    <a:custGeom>
                      <a:avLst/>
                      <a:gdLst>
                        <a:gd name="T0" fmla="*/ 0 w 705"/>
                        <a:gd name="T1" fmla="*/ 300 h 301"/>
                        <a:gd name="T2" fmla="*/ 56 w 705"/>
                        <a:gd name="T3" fmla="*/ 0 h 301"/>
                        <a:gd name="T4" fmla="*/ 720 w 705"/>
                        <a:gd name="T5" fmla="*/ 0 h 301"/>
                        <a:gd name="T6" fmla="*/ 0 60000 65536"/>
                        <a:gd name="T7" fmla="*/ 0 60000 65536"/>
                        <a:gd name="T8" fmla="*/ 0 60000 65536"/>
                        <a:gd name="T9" fmla="*/ 0 w 705"/>
                        <a:gd name="T10" fmla="*/ 0 h 301"/>
                        <a:gd name="T11" fmla="*/ 705 w 705"/>
                        <a:gd name="T12" fmla="*/ 301 h 3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05" h="301">
                          <a:moveTo>
                            <a:pt x="0" y="300"/>
                          </a:moveTo>
                          <a:lnTo>
                            <a:pt x="56" y="0"/>
                          </a:lnTo>
                          <a:lnTo>
                            <a:pt x="704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4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849" y="2381"/>
                    <a:ext cx="438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04" name="Group 108"/>
              <p:cNvGrpSpPr>
                <a:grpSpLocks/>
              </p:cNvGrpSpPr>
              <p:nvPr/>
            </p:nvGrpSpPr>
            <p:grpSpPr bwMode="auto">
              <a:xfrm>
                <a:off x="4346" y="2388"/>
                <a:ext cx="58" cy="194"/>
                <a:chOff x="3496" y="2735"/>
                <a:chExt cx="58" cy="194"/>
              </a:xfrm>
            </p:grpSpPr>
            <p:sp>
              <p:nvSpPr>
                <p:cNvPr id="29726" name="AutoShape 10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496" y="2835"/>
                  <a:ext cx="58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7" name="Line 110"/>
                <p:cNvSpPr>
                  <a:spLocks noChangeShapeType="1"/>
                </p:cNvSpPr>
                <p:nvPr/>
              </p:nvSpPr>
              <p:spPr bwMode="auto">
                <a:xfrm>
                  <a:off x="3524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5" name="Group 111"/>
              <p:cNvGrpSpPr>
                <a:grpSpLocks/>
              </p:cNvGrpSpPr>
              <p:nvPr/>
            </p:nvGrpSpPr>
            <p:grpSpPr bwMode="auto">
              <a:xfrm>
                <a:off x="4443" y="2388"/>
                <a:ext cx="60" cy="194"/>
                <a:chOff x="3691" y="2735"/>
                <a:chExt cx="60" cy="194"/>
              </a:xfrm>
            </p:grpSpPr>
            <p:sp>
              <p:nvSpPr>
                <p:cNvPr id="29724" name="AutoShape 11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691" y="2835"/>
                  <a:ext cx="60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5" name="Line 113"/>
                <p:cNvSpPr>
                  <a:spLocks noChangeShapeType="1"/>
                </p:cNvSpPr>
                <p:nvPr/>
              </p:nvSpPr>
              <p:spPr bwMode="auto">
                <a:xfrm>
                  <a:off x="3720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6" name="Group 114"/>
              <p:cNvGrpSpPr>
                <a:grpSpLocks/>
              </p:cNvGrpSpPr>
              <p:nvPr/>
            </p:nvGrpSpPr>
            <p:grpSpPr bwMode="auto">
              <a:xfrm>
                <a:off x="4534" y="2388"/>
                <a:ext cx="59" cy="194"/>
                <a:chOff x="3886" y="2735"/>
                <a:chExt cx="59" cy="194"/>
              </a:xfrm>
            </p:grpSpPr>
            <p:sp>
              <p:nvSpPr>
                <p:cNvPr id="29722" name="AutoShape 1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886" y="2835"/>
                  <a:ext cx="59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3" name="Line 116"/>
                <p:cNvSpPr>
                  <a:spLocks noChangeShapeType="1"/>
                </p:cNvSpPr>
                <p:nvPr/>
              </p:nvSpPr>
              <p:spPr bwMode="auto">
                <a:xfrm>
                  <a:off x="3915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7" name="Group 117"/>
              <p:cNvGrpSpPr>
                <a:grpSpLocks/>
              </p:cNvGrpSpPr>
              <p:nvPr/>
            </p:nvGrpSpPr>
            <p:grpSpPr bwMode="auto">
              <a:xfrm>
                <a:off x="1586" y="2383"/>
                <a:ext cx="58" cy="194"/>
                <a:chOff x="3496" y="2735"/>
                <a:chExt cx="58" cy="194"/>
              </a:xfrm>
            </p:grpSpPr>
            <p:sp>
              <p:nvSpPr>
                <p:cNvPr id="29720" name="AutoShape 118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496" y="2835"/>
                  <a:ext cx="58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21" name="Line 119"/>
                <p:cNvSpPr>
                  <a:spLocks noChangeShapeType="1"/>
                </p:cNvSpPr>
                <p:nvPr/>
              </p:nvSpPr>
              <p:spPr bwMode="auto">
                <a:xfrm>
                  <a:off x="3524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8" name="Group 120"/>
              <p:cNvGrpSpPr>
                <a:grpSpLocks/>
              </p:cNvGrpSpPr>
              <p:nvPr/>
            </p:nvGrpSpPr>
            <p:grpSpPr bwMode="auto">
              <a:xfrm>
                <a:off x="1683" y="2383"/>
                <a:ext cx="60" cy="194"/>
                <a:chOff x="3691" y="2735"/>
                <a:chExt cx="60" cy="194"/>
              </a:xfrm>
            </p:grpSpPr>
            <p:sp>
              <p:nvSpPr>
                <p:cNvPr id="29718" name="AutoShape 12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691" y="2835"/>
                  <a:ext cx="60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19" name="Line 122"/>
                <p:cNvSpPr>
                  <a:spLocks noChangeShapeType="1"/>
                </p:cNvSpPr>
                <p:nvPr/>
              </p:nvSpPr>
              <p:spPr bwMode="auto">
                <a:xfrm>
                  <a:off x="3720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09" name="Group 123"/>
              <p:cNvGrpSpPr>
                <a:grpSpLocks/>
              </p:cNvGrpSpPr>
              <p:nvPr/>
            </p:nvGrpSpPr>
            <p:grpSpPr bwMode="auto">
              <a:xfrm>
                <a:off x="1774" y="2383"/>
                <a:ext cx="59" cy="194"/>
                <a:chOff x="3886" y="2735"/>
                <a:chExt cx="59" cy="194"/>
              </a:xfrm>
            </p:grpSpPr>
            <p:sp>
              <p:nvSpPr>
                <p:cNvPr id="29716" name="AutoShape 12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886" y="2835"/>
                  <a:ext cx="59" cy="94"/>
                </a:xfrm>
                <a:prstGeom prst="triangle">
                  <a:avLst>
                    <a:gd name="adj" fmla="val 49995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9717" name="Line 125"/>
                <p:cNvSpPr>
                  <a:spLocks noChangeShapeType="1"/>
                </p:cNvSpPr>
                <p:nvPr/>
              </p:nvSpPr>
              <p:spPr bwMode="auto">
                <a:xfrm>
                  <a:off x="3915" y="2735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10" name="Line 126"/>
              <p:cNvSpPr>
                <a:spLocks noChangeShapeType="1"/>
              </p:cNvSpPr>
              <p:nvPr/>
            </p:nvSpPr>
            <p:spPr bwMode="auto">
              <a:xfrm flipH="1" flipV="1">
                <a:off x="4158" y="1527"/>
                <a:ext cx="170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27"/>
              <p:cNvSpPr>
                <a:spLocks noChangeShapeType="1"/>
              </p:cNvSpPr>
              <p:nvPr/>
            </p:nvSpPr>
            <p:spPr bwMode="auto">
              <a:xfrm flipV="1">
                <a:off x="4590" y="1527"/>
                <a:ext cx="152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Rectangle 128"/>
              <p:cNvSpPr>
                <a:spLocks noChangeArrowheads="1"/>
              </p:cNvSpPr>
              <p:nvPr/>
            </p:nvSpPr>
            <p:spPr bwMode="auto">
              <a:xfrm>
                <a:off x="4200" y="1452"/>
                <a:ext cx="505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Majority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Vote</a:t>
                </a:r>
              </a:p>
            </p:txBody>
          </p:sp>
          <p:sp>
            <p:nvSpPr>
              <p:cNvPr id="29713" name="Line 129"/>
              <p:cNvSpPr>
                <a:spLocks noChangeShapeType="1"/>
              </p:cNvSpPr>
              <p:nvPr/>
            </p:nvSpPr>
            <p:spPr bwMode="auto">
              <a:xfrm flipH="1" flipV="1">
                <a:off x="1422" y="1527"/>
                <a:ext cx="170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4" name="Line 130"/>
              <p:cNvSpPr>
                <a:spLocks noChangeShapeType="1"/>
              </p:cNvSpPr>
              <p:nvPr/>
            </p:nvSpPr>
            <p:spPr bwMode="auto">
              <a:xfrm flipV="1">
                <a:off x="1854" y="1527"/>
                <a:ext cx="152" cy="3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5" name="Rectangle 131"/>
              <p:cNvSpPr>
                <a:spLocks noChangeArrowheads="1"/>
              </p:cNvSpPr>
              <p:nvPr/>
            </p:nvSpPr>
            <p:spPr bwMode="auto">
              <a:xfrm>
                <a:off x="1464" y="1452"/>
                <a:ext cx="505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Majority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1400" b="0"/>
                  <a:t>Vote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9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smtClean="0"/>
              <a:t>LIN Bus Connections</a:t>
            </a:r>
            <a:br>
              <a:rPr lang="en-US" altLang="en-US" smtClean="0"/>
            </a:br>
            <a:endParaRPr lang="en-US" altLang="en-US" sz="20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84200" y="1007528"/>
            <a:ext cx="8178800" cy="5126038"/>
            <a:chOff x="838200" y="1143000"/>
            <a:chExt cx="8178800" cy="5126038"/>
          </a:xfrm>
        </p:grpSpPr>
        <p:cxnSp>
          <p:nvCxnSpPr>
            <p:cNvPr id="25602" name="Elbow Connector 65"/>
            <p:cNvCxnSpPr>
              <a:cxnSpLocks noChangeShapeType="1"/>
            </p:cNvCxnSpPr>
            <p:nvPr/>
          </p:nvCxnSpPr>
          <p:spPr bwMode="auto">
            <a:xfrm>
              <a:off x="2667000" y="5029200"/>
              <a:ext cx="990600" cy="685800"/>
            </a:xfrm>
            <a:prstGeom prst="bentConnector3">
              <a:avLst>
                <a:gd name="adj1" fmla="val 0"/>
              </a:avLst>
            </a:prstGeom>
            <a:noFill/>
            <a:ln w="25400" algn="ctr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3" name="Elbow Connector 32"/>
            <p:cNvCxnSpPr>
              <a:cxnSpLocks noChangeShapeType="1"/>
            </p:cNvCxnSpPr>
            <p:nvPr/>
          </p:nvCxnSpPr>
          <p:spPr bwMode="auto">
            <a:xfrm>
              <a:off x="2667000" y="3429000"/>
              <a:ext cx="990600" cy="685800"/>
            </a:xfrm>
            <a:prstGeom prst="bentConnector3">
              <a:avLst>
                <a:gd name="adj1" fmla="val 0"/>
              </a:avLst>
            </a:prstGeom>
            <a:noFill/>
            <a:ln w="25400" algn="ctr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4" name="Line 33"/>
            <p:cNvSpPr>
              <a:spLocks noChangeShapeType="1"/>
            </p:cNvSpPr>
            <p:nvPr/>
          </p:nvSpPr>
          <p:spPr bwMode="auto">
            <a:xfrm>
              <a:off x="4572000" y="2438400"/>
              <a:ext cx="0" cy="1235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3333750" y="5049838"/>
              <a:ext cx="2438400" cy="1219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07" name="Text Box 16"/>
            <p:cNvSpPr txBox="1">
              <a:spLocks noChangeArrowheads="1"/>
            </p:cNvSpPr>
            <p:nvPr/>
          </p:nvSpPr>
          <p:spPr bwMode="auto">
            <a:xfrm>
              <a:off x="4900613" y="5049838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RX</a:t>
              </a:r>
            </a:p>
          </p:txBody>
        </p:sp>
        <p:sp>
          <p:nvSpPr>
            <p:cNvPr id="25608" name="Text Box 17"/>
            <p:cNvSpPr txBox="1">
              <a:spLocks noChangeArrowheads="1"/>
            </p:cNvSpPr>
            <p:nvPr/>
          </p:nvSpPr>
          <p:spPr bwMode="auto">
            <a:xfrm>
              <a:off x="3787775" y="5049838"/>
              <a:ext cx="479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TX</a:t>
              </a:r>
            </a:p>
          </p:txBody>
        </p:sp>
        <p:sp>
          <p:nvSpPr>
            <p:cNvPr id="25609" name="Text Box 19"/>
            <p:cNvSpPr txBox="1">
              <a:spLocks noChangeArrowheads="1"/>
            </p:cNvSpPr>
            <p:nvPr/>
          </p:nvSpPr>
          <p:spPr bwMode="auto">
            <a:xfrm>
              <a:off x="3758408" y="5430838"/>
              <a:ext cx="16081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 dirty="0"/>
                <a:t>LIN 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 dirty="0" smtClean="0"/>
                <a:t>(F28004x)</a:t>
              </a:r>
              <a:endParaRPr lang="en-US" altLang="en-US" sz="1800" b="0" dirty="0"/>
            </a:p>
          </p:txBody>
        </p:sp>
        <p:sp>
          <p:nvSpPr>
            <p:cNvPr id="25610" name="Line 23"/>
            <p:cNvSpPr>
              <a:spLocks noChangeShapeType="1"/>
            </p:cNvSpPr>
            <p:nvPr/>
          </p:nvSpPr>
          <p:spPr bwMode="auto">
            <a:xfrm>
              <a:off x="838200" y="2438400"/>
              <a:ext cx="7467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25"/>
            <p:cNvSpPr>
              <a:spLocks noChangeArrowheads="1"/>
            </p:cNvSpPr>
            <p:nvPr/>
          </p:nvSpPr>
          <p:spPr bwMode="auto">
            <a:xfrm>
              <a:off x="6784975" y="1820863"/>
              <a:ext cx="139700" cy="306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2" name="Line 26"/>
            <p:cNvSpPr>
              <a:spLocks noChangeShapeType="1"/>
            </p:cNvSpPr>
            <p:nvPr/>
          </p:nvSpPr>
          <p:spPr bwMode="auto">
            <a:xfrm>
              <a:off x="6858000" y="2133600"/>
              <a:ext cx="0" cy="2921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27"/>
            <p:cNvSpPr>
              <a:spLocks noChangeShapeType="1"/>
            </p:cNvSpPr>
            <p:nvPr/>
          </p:nvSpPr>
          <p:spPr bwMode="auto">
            <a:xfrm flipH="1" flipV="1">
              <a:off x="6858000" y="1552575"/>
              <a:ext cx="0" cy="2635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32"/>
            <p:cNvSpPr>
              <a:spLocks noChangeArrowheads="1"/>
            </p:cNvSpPr>
            <p:nvPr/>
          </p:nvSpPr>
          <p:spPr bwMode="auto">
            <a:xfrm>
              <a:off x="2286000" y="2078038"/>
              <a:ext cx="981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LIN bus</a:t>
              </a:r>
            </a:p>
          </p:txBody>
        </p:sp>
        <p:sp>
          <p:nvSpPr>
            <p:cNvPr id="25615" name="Line 33"/>
            <p:cNvSpPr>
              <a:spLocks noChangeShapeType="1"/>
            </p:cNvSpPr>
            <p:nvPr/>
          </p:nvSpPr>
          <p:spPr bwMode="auto">
            <a:xfrm>
              <a:off x="3998913" y="4495800"/>
              <a:ext cx="0" cy="549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34"/>
            <p:cNvSpPr>
              <a:spLocks noChangeShapeType="1"/>
            </p:cNvSpPr>
            <p:nvPr/>
          </p:nvSpPr>
          <p:spPr bwMode="auto">
            <a:xfrm>
              <a:off x="5141913" y="4495800"/>
              <a:ext cx="0" cy="554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35"/>
            <p:cNvSpPr>
              <a:spLocks noChangeArrowheads="1"/>
            </p:cNvSpPr>
            <p:nvPr/>
          </p:nvSpPr>
          <p:spPr bwMode="auto">
            <a:xfrm>
              <a:off x="6907213" y="1739900"/>
              <a:ext cx="210978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1 K</a:t>
              </a:r>
              <a:r>
                <a:rPr lang="en-US" altLang="en-US" sz="1800" b="0">
                  <a:latin typeface="Symbol" pitchFamily="18" charset="2"/>
                </a:rPr>
                <a:t>W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>
                  <a:cs typeface="Arial" charset="0"/>
                </a:rPr>
                <a:t>(master node only)</a:t>
              </a:r>
            </a:p>
          </p:txBody>
        </p:sp>
        <p:sp>
          <p:nvSpPr>
            <p:cNvPr id="25618" name="Rectangle 47"/>
            <p:cNvSpPr>
              <a:spLocks noChangeArrowheads="1"/>
            </p:cNvSpPr>
            <p:nvPr/>
          </p:nvSpPr>
          <p:spPr bwMode="auto">
            <a:xfrm>
              <a:off x="3330575" y="3657600"/>
              <a:ext cx="2438400" cy="858838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9" name="Text Box 22"/>
            <p:cNvSpPr txBox="1">
              <a:spLocks noChangeArrowheads="1"/>
            </p:cNvSpPr>
            <p:nvPr/>
          </p:nvSpPr>
          <p:spPr bwMode="auto">
            <a:xfrm>
              <a:off x="3686175" y="3886200"/>
              <a:ext cx="1800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LIN Transceiver</a:t>
              </a:r>
            </a:p>
          </p:txBody>
        </p:sp>
        <p:sp>
          <p:nvSpPr>
            <p:cNvPr id="25620" name="Rectangle 35"/>
            <p:cNvSpPr>
              <a:spLocks noChangeArrowheads="1"/>
            </p:cNvSpPr>
            <p:nvPr/>
          </p:nvSpPr>
          <p:spPr bwMode="auto">
            <a:xfrm>
              <a:off x="6477000" y="1143000"/>
              <a:ext cx="660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12 V</a:t>
              </a:r>
              <a:endParaRPr lang="en-US" altLang="en-US" sz="1800" b="0">
                <a:latin typeface="Symbol" pitchFamily="18" charset="2"/>
              </a:endParaRPr>
            </a:p>
          </p:txBody>
        </p:sp>
        <p:sp>
          <p:nvSpPr>
            <p:cNvPr id="25621" name="Rectangle 35"/>
            <p:cNvSpPr>
              <a:spLocks noChangeArrowheads="1"/>
            </p:cNvSpPr>
            <p:nvPr/>
          </p:nvSpPr>
          <p:spPr bwMode="auto">
            <a:xfrm>
              <a:off x="2006600" y="3200400"/>
              <a:ext cx="660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12 V</a:t>
              </a:r>
              <a:endParaRPr lang="en-US" altLang="en-US" sz="1800" b="0">
                <a:latin typeface="Symbol" pitchFamily="18" charset="2"/>
              </a:endParaRPr>
            </a:p>
          </p:txBody>
        </p:sp>
        <p:sp>
          <p:nvSpPr>
            <p:cNvPr id="25622" name="Rectangle 25"/>
            <p:cNvSpPr>
              <a:spLocks noChangeArrowheads="1"/>
            </p:cNvSpPr>
            <p:nvPr/>
          </p:nvSpPr>
          <p:spPr bwMode="auto">
            <a:xfrm>
              <a:off x="6735763" y="4119563"/>
              <a:ext cx="139700" cy="306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3" name="Line 26"/>
            <p:cNvSpPr>
              <a:spLocks noChangeShapeType="1"/>
            </p:cNvSpPr>
            <p:nvPr/>
          </p:nvSpPr>
          <p:spPr bwMode="auto">
            <a:xfrm>
              <a:off x="6808788" y="4432300"/>
              <a:ext cx="0" cy="292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7"/>
            <p:cNvSpPr>
              <a:spLocks noChangeShapeType="1"/>
            </p:cNvSpPr>
            <p:nvPr/>
          </p:nvSpPr>
          <p:spPr bwMode="auto">
            <a:xfrm flipH="1" flipV="1">
              <a:off x="6808788" y="3851275"/>
              <a:ext cx="0" cy="263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Rectangle 35"/>
            <p:cNvSpPr>
              <a:spLocks noChangeArrowheads="1"/>
            </p:cNvSpPr>
            <p:nvPr/>
          </p:nvSpPr>
          <p:spPr bwMode="auto">
            <a:xfrm>
              <a:off x="6858000" y="4038600"/>
              <a:ext cx="844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~5 K</a:t>
              </a:r>
              <a:r>
                <a:rPr lang="en-US" altLang="en-US" sz="1800" b="0">
                  <a:latin typeface="Symbol" pitchFamily="18" charset="2"/>
                </a:rPr>
                <a:t>W</a:t>
              </a:r>
            </a:p>
          </p:txBody>
        </p:sp>
        <p:sp>
          <p:nvSpPr>
            <p:cNvPr id="25626" name="Rectangle 35"/>
            <p:cNvSpPr>
              <a:spLocks noChangeArrowheads="1"/>
            </p:cNvSpPr>
            <p:nvPr/>
          </p:nvSpPr>
          <p:spPr bwMode="auto">
            <a:xfrm>
              <a:off x="6477000" y="3505200"/>
              <a:ext cx="1865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Vdd (e.g., 3.3 V)</a:t>
              </a:r>
              <a:endParaRPr lang="en-US" altLang="en-US" sz="1800" b="0">
                <a:latin typeface="Symbol" pitchFamily="18" charset="2"/>
              </a:endParaRPr>
            </a:p>
          </p:txBody>
        </p:sp>
        <p:cxnSp>
          <p:nvCxnSpPr>
            <p:cNvPr id="25627" name="Straight Connector 44"/>
            <p:cNvCxnSpPr>
              <a:cxnSpLocks noChangeShapeType="1"/>
            </p:cNvCxnSpPr>
            <p:nvPr/>
          </p:nvCxnSpPr>
          <p:spPr bwMode="auto">
            <a:xfrm rot="10800000">
              <a:off x="5143500" y="4724400"/>
              <a:ext cx="16764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8" name="Rectangle 35"/>
            <p:cNvSpPr>
              <a:spLocks noChangeArrowheads="1"/>
            </p:cNvSpPr>
            <p:nvPr/>
          </p:nvSpPr>
          <p:spPr bwMode="auto">
            <a:xfrm>
              <a:off x="1993900" y="4800600"/>
              <a:ext cx="596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="0"/>
                <a:t>Vdd</a:t>
              </a:r>
              <a:endParaRPr lang="en-US" altLang="en-US" sz="1800" b="0">
                <a:latin typeface="Symbol" pitchFamily="18" charset="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3819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 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066" y="1046684"/>
            <a:ext cx="7899400" cy="537104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 smtClean="0"/>
              <a:t>Functionally compatible with standalone SCI of C28x devices</a:t>
            </a:r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Identification masks for filtering</a:t>
            </a:r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Automatic master header generation</a:t>
            </a:r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2</a:t>
            </a:r>
            <a:r>
              <a:rPr lang="en-US" altLang="en-US" sz="2800" baseline="30000" dirty="0" smtClean="0"/>
              <a:t>31</a:t>
            </a:r>
            <a:r>
              <a:rPr lang="en-US" altLang="en-US" sz="2800" dirty="0" smtClean="0"/>
              <a:t> programmable transmission rates with </a:t>
            </a:r>
            <a:r>
              <a:rPr lang="en-US" altLang="en-US" sz="2800" dirty="0"/>
              <a:t>7 fractional bits </a:t>
            </a:r>
            <a:endParaRPr lang="en-US" altLang="en-US" sz="2800" dirty="0" smtClean="0"/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Automatic wakeup support</a:t>
            </a:r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Error detection (bit, bus, no response, checksum, synchronization, parity)</a:t>
            </a:r>
          </a:p>
          <a:p>
            <a:pPr>
              <a:spcBef>
                <a:spcPts val="1200"/>
              </a:spcBef>
            </a:pPr>
            <a:r>
              <a:rPr lang="en-US" altLang="en-US" sz="2800" dirty="0" smtClean="0"/>
              <a:t>Multi-buffered receive/transmit units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076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Inter-Integrated Circuit (I2C)</a:t>
            </a:r>
          </a:p>
        </p:txBody>
      </p:sp>
      <p:sp>
        <p:nvSpPr>
          <p:cNvPr id="328921" name="Rectangle 217"/>
          <p:cNvSpPr>
            <a:spLocks noChangeArrowheads="1"/>
          </p:cNvSpPr>
          <p:nvPr/>
        </p:nvSpPr>
        <p:spPr bwMode="auto">
          <a:xfrm>
            <a:off x="152400" y="852488"/>
            <a:ext cx="8839200" cy="31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/>
              <a:t>NXP Semiconductors </a:t>
            </a:r>
            <a:r>
              <a:rPr lang="en-US" sz="2000" dirty="0"/>
              <a:t>I2C-bus specification compliant, version 2.1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Data transfer rate from 10 kbps up to 400 kbps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Each device can be considered as a Master or Slave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Master initiates data transfer and generates clock signal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Device addressed by Master is considered a Slave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Multi-Master mode supported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Standard Mode – send exactly n data values (specified in register)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/>
              <a:t>Repeat Mode – keep sending data values (use software to initiate a stop or new start condition)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8800" y="3905216"/>
            <a:ext cx="7924801" cy="2571784"/>
            <a:chOff x="558800" y="3905216"/>
            <a:chExt cx="7924801" cy="2571784"/>
          </a:xfrm>
        </p:grpSpPr>
        <p:sp>
          <p:nvSpPr>
            <p:cNvPr id="328988" name="Line 284"/>
            <p:cNvSpPr>
              <a:spLocks noChangeShapeType="1"/>
            </p:cNvSpPr>
            <p:nvPr/>
          </p:nvSpPr>
          <p:spPr bwMode="auto">
            <a:xfrm>
              <a:off x="4254500" y="5029200"/>
              <a:ext cx="0" cy="637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89" name="Line 285"/>
            <p:cNvSpPr>
              <a:spLocks noChangeShapeType="1"/>
            </p:cNvSpPr>
            <p:nvPr/>
          </p:nvSpPr>
          <p:spPr bwMode="auto">
            <a:xfrm>
              <a:off x="6273800" y="5094302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0" name="Line 286"/>
            <p:cNvSpPr>
              <a:spLocks noChangeShapeType="1"/>
            </p:cNvSpPr>
            <p:nvPr/>
          </p:nvSpPr>
          <p:spPr bwMode="auto">
            <a:xfrm>
              <a:off x="5359400" y="5429740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1" name="Line 287"/>
            <p:cNvSpPr>
              <a:spLocks noChangeShapeType="1"/>
            </p:cNvSpPr>
            <p:nvPr/>
          </p:nvSpPr>
          <p:spPr bwMode="auto">
            <a:xfrm>
              <a:off x="7340600" y="5434502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2" name="Line 288"/>
            <p:cNvSpPr>
              <a:spLocks noChangeShapeType="1"/>
            </p:cNvSpPr>
            <p:nvPr/>
          </p:nvSpPr>
          <p:spPr bwMode="auto">
            <a:xfrm>
              <a:off x="4753938" y="5095536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3" name="Line 289"/>
            <p:cNvSpPr>
              <a:spLocks noChangeShapeType="1"/>
            </p:cNvSpPr>
            <p:nvPr/>
          </p:nvSpPr>
          <p:spPr bwMode="auto">
            <a:xfrm>
              <a:off x="5816600" y="5661515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4" name="Line 290"/>
            <p:cNvSpPr>
              <a:spLocks noChangeShapeType="1"/>
            </p:cNvSpPr>
            <p:nvPr/>
          </p:nvSpPr>
          <p:spPr bwMode="auto">
            <a:xfrm>
              <a:off x="6726862" y="5089878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95" name="Line 291"/>
            <p:cNvSpPr>
              <a:spLocks noChangeShapeType="1"/>
            </p:cNvSpPr>
            <p:nvPr/>
          </p:nvSpPr>
          <p:spPr bwMode="auto">
            <a:xfrm>
              <a:off x="7835900" y="5661515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928" name="Line 224"/>
            <p:cNvSpPr>
              <a:spLocks noChangeShapeType="1"/>
            </p:cNvSpPr>
            <p:nvPr/>
          </p:nvSpPr>
          <p:spPr bwMode="auto">
            <a:xfrm>
              <a:off x="2459038" y="5397500"/>
              <a:ext cx="6024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44" name="Line 240"/>
            <p:cNvSpPr>
              <a:spLocks noChangeShapeType="1"/>
            </p:cNvSpPr>
            <p:nvPr/>
          </p:nvSpPr>
          <p:spPr bwMode="auto">
            <a:xfrm>
              <a:off x="2459038" y="5626100"/>
              <a:ext cx="6024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8962" name="Group 258"/>
            <p:cNvGrpSpPr>
              <a:grpSpLocks/>
            </p:cNvGrpSpPr>
            <p:nvPr/>
          </p:nvGrpSpPr>
          <p:grpSpPr bwMode="auto">
            <a:xfrm>
              <a:off x="2863850" y="4349716"/>
              <a:ext cx="171450" cy="1076325"/>
              <a:chOff x="372" y="2759"/>
              <a:chExt cx="156" cy="751"/>
            </a:xfrm>
          </p:grpSpPr>
          <p:sp>
            <p:nvSpPr>
              <p:cNvPr id="328946" name="Line 242"/>
              <p:cNvSpPr>
                <a:spLocks noChangeShapeType="1"/>
              </p:cNvSpPr>
              <p:nvPr/>
            </p:nvSpPr>
            <p:spPr bwMode="auto">
              <a:xfrm>
                <a:off x="449" y="3000"/>
                <a:ext cx="79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3" name="Line 249"/>
              <p:cNvSpPr>
                <a:spLocks noChangeShapeType="1"/>
              </p:cNvSpPr>
              <p:nvPr/>
            </p:nvSpPr>
            <p:spPr bwMode="auto">
              <a:xfrm>
                <a:off x="380" y="3068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4" name="Line 250"/>
              <p:cNvSpPr>
                <a:spLocks noChangeShapeType="1"/>
              </p:cNvSpPr>
              <p:nvPr/>
            </p:nvSpPr>
            <p:spPr bwMode="auto">
              <a:xfrm flipH="1">
                <a:off x="380" y="3024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6" name="Line 252"/>
              <p:cNvSpPr>
                <a:spLocks noChangeShapeType="1"/>
              </p:cNvSpPr>
              <p:nvPr/>
            </p:nvSpPr>
            <p:spPr bwMode="auto">
              <a:xfrm>
                <a:off x="376" y="3156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7" name="Line 253"/>
              <p:cNvSpPr>
                <a:spLocks noChangeShapeType="1"/>
              </p:cNvSpPr>
              <p:nvPr/>
            </p:nvSpPr>
            <p:spPr bwMode="auto">
              <a:xfrm flipH="1">
                <a:off x="376" y="3112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8" name="Line 254"/>
              <p:cNvSpPr>
                <a:spLocks noChangeShapeType="1"/>
              </p:cNvSpPr>
              <p:nvPr/>
            </p:nvSpPr>
            <p:spPr bwMode="auto">
              <a:xfrm>
                <a:off x="372" y="3244"/>
                <a:ext cx="85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59" name="Line 255"/>
              <p:cNvSpPr>
                <a:spLocks noChangeShapeType="1"/>
              </p:cNvSpPr>
              <p:nvPr/>
            </p:nvSpPr>
            <p:spPr bwMode="auto">
              <a:xfrm flipH="1">
                <a:off x="372" y="3200"/>
                <a:ext cx="1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0" name="Line 256"/>
              <p:cNvSpPr>
                <a:spLocks noChangeShapeType="1"/>
              </p:cNvSpPr>
              <p:nvPr/>
            </p:nvSpPr>
            <p:spPr bwMode="auto">
              <a:xfrm>
                <a:off x="454" y="3267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1" name="Line 257"/>
              <p:cNvSpPr>
                <a:spLocks noChangeShapeType="1"/>
              </p:cNvSpPr>
              <p:nvPr/>
            </p:nvSpPr>
            <p:spPr bwMode="auto">
              <a:xfrm>
                <a:off x="450" y="2759"/>
                <a:ext cx="0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975" name="Group 271"/>
            <p:cNvGrpSpPr>
              <a:grpSpLocks/>
            </p:cNvGrpSpPr>
            <p:nvPr/>
          </p:nvGrpSpPr>
          <p:grpSpPr bwMode="auto">
            <a:xfrm>
              <a:off x="3168650" y="4362416"/>
              <a:ext cx="171450" cy="1303338"/>
              <a:chOff x="1332" y="2688"/>
              <a:chExt cx="108" cy="821"/>
            </a:xfrm>
          </p:grpSpPr>
          <p:sp>
            <p:nvSpPr>
              <p:cNvPr id="328964" name="Line 260"/>
              <p:cNvSpPr>
                <a:spLocks noChangeShapeType="1"/>
              </p:cNvSpPr>
              <p:nvPr/>
            </p:nvSpPr>
            <p:spPr bwMode="auto">
              <a:xfrm>
                <a:off x="1385" y="2906"/>
                <a:ext cx="55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5" name="Line 261"/>
              <p:cNvSpPr>
                <a:spLocks noChangeShapeType="1"/>
              </p:cNvSpPr>
              <p:nvPr/>
            </p:nvSpPr>
            <p:spPr bwMode="auto">
              <a:xfrm>
                <a:off x="1338" y="2967"/>
                <a:ext cx="99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6" name="Line 262"/>
              <p:cNvSpPr>
                <a:spLocks noChangeShapeType="1"/>
              </p:cNvSpPr>
              <p:nvPr/>
            </p:nvSpPr>
            <p:spPr bwMode="auto">
              <a:xfrm flipH="1">
                <a:off x="1338" y="2927"/>
                <a:ext cx="99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7" name="Line 263"/>
              <p:cNvSpPr>
                <a:spLocks noChangeShapeType="1"/>
              </p:cNvSpPr>
              <p:nvPr/>
            </p:nvSpPr>
            <p:spPr bwMode="auto">
              <a:xfrm>
                <a:off x="1335" y="3046"/>
                <a:ext cx="99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8" name="Line 264"/>
              <p:cNvSpPr>
                <a:spLocks noChangeShapeType="1"/>
              </p:cNvSpPr>
              <p:nvPr/>
            </p:nvSpPr>
            <p:spPr bwMode="auto">
              <a:xfrm flipH="1">
                <a:off x="1335" y="3007"/>
                <a:ext cx="99" cy="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9" name="Line 265"/>
              <p:cNvSpPr>
                <a:spLocks noChangeShapeType="1"/>
              </p:cNvSpPr>
              <p:nvPr/>
            </p:nvSpPr>
            <p:spPr bwMode="auto">
              <a:xfrm>
                <a:off x="1332" y="3126"/>
                <a:ext cx="59" cy="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70" name="Line 266"/>
              <p:cNvSpPr>
                <a:spLocks noChangeShapeType="1"/>
              </p:cNvSpPr>
              <p:nvPr/>
            </p:nvSpPr>
            <p:spPr bwMode="auto">
              <a:xfrm flipH="1">
                <a:off x="1332" y="3086"/>
                <a:ext cx="100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71" name="Line 267"/>
              <p:cNvSpPr>
                <a:spLocks noChangeShapeType="1"/>
              </p:cNvSpPr>
              <p:nvPr/>
            </p:nvSpPr>
            <p:spPr bwMode="auto">
              <a:xfrm>
                <a:off x="1389" y="3147"/>
                <a:ext cx="0" cy="3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72" name="Line 268"/>
              <p:cNvSpPr>
                <a:spLocks noChangeShapeType="1"/>
              </p:cNvSpPr>
              <p:nvPr/>
            </p:nvSpPr>
            <p:spPr bwMode="auto">
              <a:xfrm>
                <a:off x="1386" y="2688"/>
                <a:ext cx="0" cy="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974" name="Line 270"/>
            <p:cNvSpPr>
              <a:spLocks noChangeShapeType="1"/>
            </p:cNvSpPr>
            <p:nvPr/>
          </p:nvSpPr>
          <p:spPr bwMode="auto">
            <a:xfrm>
              <a:off x="2616200" y="43180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985" name="Group 281"/>
            <p:cNvGrpSpPr>
              <a:grpSpLocks/>
            </p:cNvGrpSpPr>
            <p:nvPr/>
          </p:nvGrpSpPr>
          <p:grpSpPr bwMode="auto">
            <a:xfrm>
              <a:off x="3954463" y="4549775"/>
              <a:ext cx="1066800" cy="542925"/>
              <a:chOff x="192" y="3746"/>
              <a:chExt cx="672" cy="342"/>
            </a:xfrm>
          </p:grpSpPr>
          <p:sp>
            <p:nvSpPr>
              <p:cNvPr id="328981" name="Rectangle 277"/>
              <p:cNvSpPr>
                <a:spLocks noChangeArrowheads="1"/>
              </p:cNvSpPr>
              <p:nvPr/>
            </p:nvSpPr>
            <p:spPr bwMode="auto">
              <a:xfrm>
                <a:off x="192" y="3752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76" name="Text Box 272"/>
              <p:cNvSpPr txBox="1">
                <a:spLocks noChangeArrowheads="1"/>
              </p:cNvSpPr>
              <p:nvPr/>
            </p:nvSpPr>
            <p:spPr bwMode="auto">
              <a:xfrm>
                <a:off x="360" y="3746"/>
                <a:ext cx="331" cy="3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 smtClean="0"/>
                  <a:t>28x</a:t>
                </a:r>
                <a:endParaRPr lang="en-US" dirty="0"/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/>
                  <a:t>I2C</a:t>
                </a:r>
              </a:p>
            </p:txBody>
          </p:sp>
        </p:grpSp>
        <p:grpSp>
          <p:nvGrpSpPr>
            <p:cNvPr id="328987" name="Group 283"/>
            <p:cNvGrpSpPr>
              <a:grpSpLocks/>
            </p:cNvGrpSpPr>
            <p:nvPr/>
          </p:nvGrpSpPr>
          <p:grpSpPr bwMode="auto">
            <a:xfrm>
              <a:off x="5880100" y="4546600"/>
              <a:ext cx="1155700" cy="546100"/>
              <a:chOff x="3229" y="3648"/>
              <a:chExt cx="728" cy="344"/>
            </a:xfrm>
          </p:grpSpPr>
          <p:sp>
            <p:nvSpPr>
              <p:cNvPr id="328979" name="Rectangle 275"/>
              <p:cNvSpPr>
                <a:spLocks noChangeArrowheads="1"/>
              </p:cNvSpPr>
              <p:nvPr/>
            </p:nvSpPr>
            <p:spPr bwMode="auto">
              <a:xfrm>
                <a:off x="3264" y="3656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77" name="Text Box 273"/>
              <p:cNvSpPr txBox="1">
                <a:spLocks noChangeArrowheads="1"/>
              </p:cNvSpPr>
              <p:nvPr/>
            </p:nvSpPr>
            <p:spPr bwMode="auto">
              <a:xfrm>
                <a:off x="3229" y="3648"/>
                <a:ext cx="728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I2C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Controller</a:t>
                </a:r>
              </a:p>
            </p:txBody>
          </p:sp>
        </p:grpSp>
        <p:grpSp>
          <p:nvGrpSpPr>
            <p:cNvPr id="328986" name="Group 282"/>
            <p:cNvGrpSpPr>
              <a:grpSpLocks/>
            </p:cNvGrpSpPr>
            <p:nvPr/>
          </p:nvGrpSpPr>
          <p:grpSpPr bwMode="auto">
            <a:xfrm>
              <a:off x="5054600" y="5930900"/>
              <a:ext cx="1066800" cy="546100"/>
              <a:chOff x="2184" y="3696"/>
              <a:chExt cx="672" cy="344"/>
            </a:xfrm>
          </p:grpSpPr>
          <p:sp>
            <p:nvSpPr>
              <p:cNvPr id="328980" name="Rectangle 276"/>
              <p:cNvSpPr>
                <a:spLocks noChangeArrowheads="1"/>
              </p:cNvSpPr>
              <p:nvPr/>
            </p:nvSpPr>
            <p:spPr bwMode="auto">
              <a:xfrm>
                <a:off x="2184" y="3704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78" name="Text Box 274"/>
              <p:cNvSpPr txBox="1">
                <a:spLocks noChangeArrowheads="1"/>
              </p:cNvSpPr>
              <p:nvPr/>
            </p:nvSpPr>
            <p:spPr bwMode="auto">
              <a:xfrm>
                <a:off x="2232" y="3696"/>
                <a:ext cx="585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I2C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/>
                  <a:t>EPROM</a:t>
                </a:r>
              </a:p>
            </p:txBody>
          </p:sp>
        </p:grpSp>
        <p:grpSp>
          <p:nvGrpSpPr>
            <p:cNvPr id="328984" name="Group 280"/>
            <p:cNvGrpSpPr>
              <a:grpSpLocks/>
            </p:cNvGrpSpPr>
            <p:nvPr/>
          </p:nvGrpSpPr>
          <p:grpSpPr bwMode="auto">
            <a:xfrm>
              <a:off x="7073900" y="5930900"/>
              <a:ext cx="1066800" cy="542925"/>
              <a:chOff x="1152" y="3842"/>
              <a:chExt cx="672" cy="342"/>
            </a:xfrm>
          </p:grpSpPr>
          <p:sp>
            <p:nvSpPr>
              <p:cNvPr id="328982" name="Rectangle 278"/>
              <p:cNvSpPr>
                <a:spLocks noChangeArrowheads="1"/>
              </p:cNvSpPr>
              <p:nvPr/>
            </p:nvSpPr>
            <p:spPr bwMode="auto">
              <a:xfrm>
                <a:off x="1152" y="3848"/>
                <a:ext cx="672" cy="33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83" name="Text Box 279"/>
              <p:cNvSpPr txBox="1">
                <a:spLocks noChangeArrowheads="1"/>
              </p:cNvSpPr>
              <p:nvPr/>
            </p:nvSpPr>
            <p:spPr bwMode="auto">
              <a:xfrm>
                <a:off x="1320" y="3842"/>
                <a:ext cx="331" cy="3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 smtClean="0"/>
                  <a:t>28x</a:t>
                </a:r>
                <a:endParaRPr lang="en-US" dirty="0"/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/>
                  <a:t>I2C</a:t>
                </a:r>
              </a:p>
            </p:txBody>
          </p:sp>
        </p:grpSp>
        <p:sp>
          <p:nvSpPr>
            <p:cNvPr id="328996" name="Text Box 292"/>
            <p:cNvSpPr txBox="1">
              <a:spLocks noChangeArrowheads="1"/>
            </p:cNvSpPr>
            <p:nvPr/>
          </p:nvSpPr>
          <p:spPr bwMode="auto">
            <a:xfrm>
              <a:off x="2794000" y="3905216"/>
              <a:ext cx="381000" cy="6286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4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8997" name="Text Box 293"/>
            <p:cNvSpPr txBox="1">
              <a:spLocks noChangeArrowheads="1"/>
            </p:cNvSpPr>
            <p:nvPr/>
          </p:nvSpPr>
          <p:spPr bwMode="auto">
            <a:xfrm>
              <a:off x="3098800" y="3905216"/>
              <a:ext cx="381000" cy="6286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4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8998" name="Text Box 294"/>
            <p:cNvSpPr txBox="1">
              <a:spLocks noChangeArrowheads="1"/>
            </p:cNvSpPr>
            <p:nvPr/>
          </p:nvSpPr>
          <p:spPr bwMode="auto">
            <a:xfrm>
              <a:off x="2794000" y="4946616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8999" name="Text Box 295"/>
            <p:cNvSpPr txBox="1">
              <a:spLocks noChangeArrowheads="1"/>
            </p:cNvSpPr>
            <p:nvPr/>
          </p:nvSpPr>
          <p:spPr bwMode="auto">
            <a:xfrm>
              <a:off x="3098800" y="5175216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0" name="Text Box 296"/>
            <p:cNvSpPr txBox="1">
              <a:spLocks noChangeArrowheads="1"/>
            </p:cNvSpPr>
            <p:nvPr/>
          </p:nvSpPr>
          <p:spPr bwMode="auto">
            <a:xfrm>
              <a:off x="4089400" y="5185788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1" name="Text Box 297"/>
            <p:cNvSpPr txBox="1">
              <a:spLocks noChangeArrowheads="1"/>
            </p:cNvSpPr>
            <p:nvPr/>
          </p:nvSpPr>
          <p:spPr bwMode="auto">
            <a:xfrm>
              <a:off x="4597400" y="4957188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 smtClean="0">
                  <a:latin typeface="Times New Roman" pitchFamily="18" charset="0"/>
                  <a:sym typeface="Symbol" pitchFamily="18" charset="2"/>
                </a:rPr>
                <a:t>.</a:t>
              </a:r>
              <a:endParaRPr lang="en-US" sz="48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29002" name="Text Box 298"/>
            <p:cNvSpPr txBox="1">
              <a:spLocks noChangeArrowheads="1"/>
            </p:cNvSpPr>
            <p:nvPr/>
          </p:nvSpPr>
          <p:spPr bwMode="auto">
            <a:xfrm>
              <a:off x="5194300" y="49519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3" name="Text Box 299"/>
            <p:cNvSpPr txBox="1">
              <a:spLocks noChangeArrowheads="1"/>
            </p:cNvSpPr>
            <p:nvPr/>
          </p:nvSpPr>
          <p:spPr bwMode="auto">
            <a:xfrm>
              <a:off x="5651500" y="51805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4" name="Text Box 300"/>
            <p:cNvSpPr txBox="1">
              <a:spLocks noChangeArrowheads="1"/>
            </p:cNvSpPr>
            <p:nvPr/>
          </p:nvSpPr>
          <p:spPr bwMode="auto">
            <a:xfrm>
              <a:off x="6108700" y="5182630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5" name="Text Box 301"/>
            <p:cNvSpPr txBox="1">
              <a:spLocks noChangeArrowheads="1"/>
            </p:cNvSpPr>
            <p:nvPr/>
          </p:nvSpPr>
          <p:spPr bwMode="auto">
            <a:xfrm>
              <a:off x="6565900" y="4941330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 dirty="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6" name="Text Box 302"/>
            <p:cNvSpPr txBox="1">
              <a:spLocks noChangeArrowheads="1"/>
            </p:cNvSpPr>
            <p:nvPr/>
          </p:nvSpPr>
          <p:spPr bwMode="auto">
            <a:xfrm>
              <a:off x="7188200" y="49519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7" name="Text Box 303"/>
            <p:cNvSpPr txBox="1">
              <a:spLocks noChangeArrowheads="1"/>
            </p:cNvSpPr>
            <p:nvPr/>
          </p:nvSpPr>
          <p:spPr bwMode="auto">
            <a:xfrm>
              <a:off x="7670800" y="5180502"/>
              <a:ext cx="381000" cy="6778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4800">
                  <a:latin typeface="Times New Roman" pitchFamily="18" charset="0"/>
                  <a:sym typeface="Symbol" pitchFamily="18" charset="2"/>
                </a:rPr>
                <a:t>.</a:t>
              </a:r>
            </a:p>
          </p:txBody>
        </p:sp>
        <p:sp>
          <p:nvSpPr>
            <p:cNvPr id="329008" name="Text Box 304"/>
            <p:cNvSpPr txBox="1">
              <a:spLocks noChangeArrowheads="1"/>
            </p:cNvSpPr>
            <p:nvPr/>
          </p:nvSpPr>
          <p:spPr bwMode="auto">
            <a:xfrm>
              <a:off x="1984375" y="4635500"/>
              <a:ext cx="923925" cy="476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b="0"/>
                <a:t>Pull-up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b="0"/>
                <a:t>Resistors</a:t>
              </a:r>
            </a:p>
          </p:txBody>
        </p:sp>
        <p:sp>
          <p:nvSpPr>
            <p:cNvPr id="329009" name="Text Box 305"/>
            <p:cNvSpPr txBox="1">
              <a:spLocks noChangeArrowheads="1"/>
            </p:cNvSpPr>
            <p:nvPr/>
          </p:nvSpPr>
          <p:spPr bwMode="auto">
            <a:xfrm>
              <a:off x="2174875" y="4178300"/>
              <a:ext cx="468313" cy="284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b="0"/>
                <a:t>V</a:t>
              </a:r>
              <a:r>
                <a:rPr lang="en-US" sz="1400" b="0" baseline="-25000"/>
                <a:t>DD</a:t>
              </a:r>
            </a:p>
          </p:txBody>
        </p:sp>
        <p:sp>
          <p:nvSpPr>
            <p:cNvPr id="329010" name="Text Box 306"/>
            <p:cNvSpPr txBox="1">
              <a:spLocks noChangeArrowheads="1"/>
            </p:cNvSpPr>
            <p:nvPr/>
          </p:nvSpPr>
          <p:spPr bwMode="auto">
            <a:xfrm>
              <a:off x="635000" y="5245100"/>
              <a:ext cx="1855788" cy="2873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Serial Data (SDA)</a:t>
              </a:r>
            </a:p>
          </p:txBody>
        </p:sp>
        <p:sp>
          <p:nvSpPr>
            <p:cNvPr id="329011" name="Text Box 307"/>
            <p:cNvSpPr txBox="1">
              <a:spLocks noChangeArrowheads="1"/>
            </p:cNvSpPr>
            <p:nvPr/>
          </p:nvSpPr>
          <p:spPr bwMode="auto">
            <a:xfrm>
              <a:off x="558800" y="5478463"/>
              <a:ext cx="1946275" cy="2873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Serial Clock (SCL)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Block Diagram</a:t>
            </a:r>
          </a:p>
        </p:txBody>
      </p:sp>
      <p:grpSp>
        <p:nvGrpSpPr>
          <p:cNvPr id="352424" name="Group 168"/>
          <p:cNvGrpSpPr>
            <a:grpSpLocks/>
          </p:cNvGrpSpPr>
          <p:nvPr/>
        </p:nvGrpSpPr>
        <p:grpSpPr bwMode="auto">
          <a:xfrm>
            <a:off x="1352550" y="1295400"/>
            <a:ext cx="5962650" cy="4419600"/>
            <a:chOff x="564" y="1008"/>
            <a:chExt cx="3756" cy="2784"/>
          </a:xfrm>
        </p:grpSpPr>
        <p:sp>
          <p:nvSpPr>
            <p:cNvPr id="352418" name="Rectangle 162"/>
            <p:cNvSpPr>
              <a:spLocks noChangeArrowheads="1"/>
            </p:cNvSpPr>
            <p:nvPr/>
          </p:nvSpPr>
          <p:spPr bwMode="auto">
            <a:xfrm>
              <a:off x="1392" y="1008"/>
              <a:ext cx="2928" cy="27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2419" name="Group 163"/>
            <p:cNvGrpSpPr>
              <a:grpSpLocks/>
            </p:cNvGrpSpPr>
            <p:nvPr/>
          </p:nvGrpSpPr>
          <p:grpSpPr bwMode="auto">
            <a:xfrm>
              <a:off x="975" y="1200"/>
              <a:ext cx="3105" cy="1680"/>
              <a:chOff x="975" y="1200"/>
              <a:chExt cx="3105" cy="1680"/>
            </a:xfrm>
          </p:grpSpPr>
          <p:grpSp>
            <p:nvGrpSpPr>
              <p:cNvPr id="352381" name="Group 125"/>
              <p:cNvGrpSpPr>
                <a:grpSpLocks/>
              </p:cNvGrpSpPr>
              <p:nvPr/>
            </p:nvGrpSpPr>
            <p:grpSpPr bwMode="auto">
              <a:xfrm>
                <a:off x="3264" y="1680"/>
                <a:ext cx="816" cy="288"/>
                <a:chOff x="1104" y="1776"/>
                <a:chExt cx="816" cy="288"/>
              </a:xfrm>
            </p:grpSpPr>
            <p:sp>
              <p:nvSpPr>
                <p:cNvPr id="35238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7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68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TX FIFO</a:t>
                  </a:r>
                </a:p>
              </p:txBody>
            </p:sp>
          </p:grpSp>
          <p:grpSp>
            <p:nvGrpSpPr>
              <p:cNvPr id="352382" name="Group 126"/>
              <p:cNvGrpSpPr>
                <a:grpSpLocks/>
              </p:cNvGrpSpPr>
              <p:nvPr/>
            </p:nvGrpSpPr>
            <p:grpSpPr bwMode="auto">
              <a:xfrm>
                <a:off x="3264" y="2112"/>
                <a:ext cx="816" cy="288"/>
                <a:chOff x="1104" y="1776"/>
                <a:chExt cx="816" cy="288"/>
              </a:xfrm>
            </p:grpSpPr>
            <p:sp>
              <p:nvSpPr>
                <p:cNvPr id="35238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8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84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RX FIFO</a:t>
                  </a:r>
                </a:p>
              </p:txBody>
            </p:sp>
          </p:grpSp>
          <p:grpSp>
            <p:nvGrpSpPr>
              <p:cNvPr id="352385" name="Group 129"/>
              <p:cNvGrpSpPr>
                <a:grpSpLocks/>
              </p:cNvGrpSpPr>
              <p:nvPr/>
            </p:nvGrpSpPr>
            <p:grpSpPr bwMode="auto">
              <a:xfrm>
                <a:off x="3264" y="1200"/>
                <a:ext cx="816" cy="288"/>
                <a:chOff x="1104" y="1776"/>
                <a:chExt cx="816" cy="288"/>
              </a:xfrm>
            </p:grpSpPr>
            <p:sp>
              <p:nvSpPr>
                <p:cNvPr id="35238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8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44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I2CDXR</a:t>
                  </a:r>
                </a:p>
              </p:txBody>
            </p:sp>
          </p:grpSp>
          <p:grpSp>
            <p:nvGrpSpPr>
              <p:cNvPr id="352388" name="Group 132"/>
              <p:cNvGrpSpPr>
                <a:grpSpLocks/>
              </p:cNvGrpSpPr>
              <p:nvPr/>
            </p:nvGrpSpPr>
            <p:grpSpPr bwMode="auto">
              <a:xfrm>
                <a:off x="3264" y="2592"/>
                <a:ext cx="816" cy="288"/>
                <a:chOff x="1104" y="1776"/>
                <a:chExt cx="816" cy="288"/>
              </a:xfrm>
            </p:grpSpPr>
            <p:sp>
              <p:nvSpPr>
                <p:cNvPr id="35238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9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76" y="1827"/>
                  <a:ext cx="652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I2CDRR</a:t>
                  </a:r>
                </a:p>
              </p:txBody>
            </p:sp>
          </p:grpSp>
          <p:grpSp>
            <p:nvGrpSpPr>
              <p:cNvPr id="352391" name="Group 135"/>
              <p:cNvGrpSpPr>
                <a:grpSpLocks/>
              </p:cNvGrpSpPr>
              <p:nvPr/>
            </p:nvGrpSpPr>
            <p:grpSpPr bwMode="auto">
              <a:xfrm>
                <a:off x="2016" y="1200"/>
                <a:ext cx="816" cy="288"/>
                <a:chOff x="1104" y="1776"/>
                <a:chExt cx="816" cy="288"/>
              </a:xfrm>
            </p:grpSpPr>
            <p:sp>
              <p:nvSpPr>
                <p:cNvPr id="352392" name="Rectangle 136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93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184" y="1827"/>
                  <a:ext cx="636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I2CXSR</a:t>
                  </a:r>
                </a:p>
              </p:txBody>
            </p:sp>
          </p:grpSp>
          <p:grpSp>
            <p:nvGrpSpPr>
              <p:cNvPr id="352394" name="Group 138"/>
              <p:cNvGrpSpPr>
                <a:grpSpLocks/>
              </p:cNvGrpSpPr>
              <p:nvPr/>
            </p:nvGrpSpPr>
            <p:grpSpPr bwMode="auto">
              <a:xfrm>
                <a:off x="2016" y="2592"/>
                <a:ext cx="816" cy="288"/>
                <a:chOff x="1104" y="1776"/>
                <a:chExt cx="816" cy="288"/>
              </a:xfrm>
            </p:grpSpPr>
            <p:sp>
              <p:nvSpPr>
                <p:cNvPr id="35239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816" cy="28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39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180" y="1827"/>
                  <a:ext cx="644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/>
                    <a:t>I2CRSR</a:t>
                  </a:r>
                </a:p>
              </p:txBody>
            </p:sp>
          </p:grpSp>
          <p:sp>
            <p:nvSpPr>
              <p:cNvPr id="352399" name="Line 143"/>
              <p:cNvSpPr>
                <a:spLocks noChangeShapeType="1"/>
              </p:cNvSpPr>
              <p:nvPr/>
            </p:nvSpPr>
            <p:spPr bwMode="auto">
              <a:xfrm>
                <a:off x="3688" y="148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0" name="Line 144"/>
              <p:cNvSpPr>
                <a:spLocks noChangeShapeType="1"/>
              </p:cNvSpPr>
              <p:nvPr/>
            </p:nvSpPr>
            <p:spPr bwMode="auto">
              <a:xfrm>
                <a:off x="3688" y="24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2" name="Line 146"/>
              <p:cNvSpPr>
                <a:spLocks noChangeShapeType="1"/>
              </p:cNvSpPr>
              <p:nvPr/>
            </p:nvSpPr>
            <p:spPr bwMode="auto">
              <a:xfrm flipH="1">
                <a:off x="2832" y="134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3" name="Line 147"/>
              <p:cNvSpPr>
                <a:spLocks noChangeShapeType="1"/>
              </p:cNvSpPr>
              <p:nvPr/>
            </p:nvSpPr>
            <p:spPr bwMode="auto">
              <a:xfrm>
                <a:off x="2832" y="273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5" name="Line 149"/>
              <p:cNvSpPr>
                <a:spLocks noChangeShapeType="1"/>
              </p:cNvSpPr>
              <p:nvPr/>
            </p:nvSpPr>
            <p:spPr bwMode="auto">
              <a:xfrm flipH="1">
                <a:off x="1728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6" name="Line 150"/>
              <p:cNvSpPr>
                <a:spLocks noChangeShapeType="1"/>
              </p:cNvSpPr>
              <p:nvPr/>
            </p:nvSpPr>
            <p:spPr bwMode="auto">
              <a:xfrm flipH="1">
                <a:off x="1728" y="27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7" name="Line 151"/>
              <p:cNvSpPr>
                <a:spLocks noChangeShapeType="1"/>
              </p:cNvSpPr>
              <p:nvPr/>
            </p:nvSpPr>
            <p:spPr bwMode="auto">
              <a:xfrm>
                <a:off x="1740" y="134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08" name="Line 152"/>
              <p:cNvSpPr>
                <a:spLocks noChangeShapeType="1"/>
              </p:cNvSpPr>
              <p:nvPr/>
            </p:nvSpPr>
            <p:spPr bwMode="auto">
              <a:xfrm flipH="1">
                <a:off x="975" y="2028"/>
                <a:ext cx="7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21" name="Group 165"/>
            <p:cNvGrpSpPr>
              <a:grpSpLocks/>
            </p:cNvGrpSpPr>
            <p:nvPr/>
          </p:nvGrpSpPr>
          <p:grpSpPr bwMode="auto">
            <a:xfrm>
              <a:off x="955" y="3120"/>
              <a:ext cx="1877" cy="528"/>
              <a:chOff x="955" y="3120"/>
              <a:chExt cx="1877" cy="528"/>
            </a:xfrm>
          </p:grpSpPr>
          <p:sp>
            <p:nvSpPr>
              <p:cNvPr id="352411" name="Rectangle 155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81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412" name="Text Box 156"/>
              <p:cNvSpPr txBox="1">
                <a:spLocks noChangeArrowheads="1"/>
              </p:cNvSpPr>
              <p:nvPr/>
            </p:nvSpPr>
            <p:spPr bwMode="auto">
              <a:xfrm>
                <a:off x="2088" y="3171"/>
                <a:ext cx="652" cy="4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Clock</a:t>
                </a:r>
              </a:p>
              <a:p>
                <a:pPr algn="ctr"/>
                <a:r>
                  <a:rPr lang="en-US" sz="1800"/>
                  <a:t>Circuits</a:t>
                </a:r>
              </a:p>
            </p:txBody>
          </p:sp>
          <p:sp>
            <p:nvSpPr>
              <p:cNvPr id="352413" name="Line 157"/>
              <p:cNvSpPr>
                <a:spLocks noChangeShapeType="1"/>
              </p:cNvSpPr>
              <p:nvPr/>
            </p:nvSpPr>
            <p:spPr bwMode="auto">
              <a:xfrm flipH="1">
                <a:off x="955" y="3360"/>
                <a:ext cx="10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22" name="Text Box 166"/>
            <p:cNvSpPr txBox="1">
              <a:spLocks noChangeArrowheads="1"/>
            </p:cNvSpPr>
            <p:nvPr/>
          </p:nvSpPr>
          <p:spPr bwMode="auto">
            <a:xfrm>
              <a:off x="564" y="1923"/>
              <a:ext cx="420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SDA</a:t>
              </a:r>
            </a:p>
          </p:txBody>
        </p:sp>
        <p:sp>
          <p:nvSpPr>
            <p:cNvPr id="352423" name="Text Box 167"/>
            <p:cNvSpPr txBox="1">
              <a:spLocks noChangeArrowheads="1"/>
            </p:cNvSpPr>
            <p:nvPr/>
          </p:nvSpPr>
          <p:spPr bwMode="auto">
            <a:xfrm>
              <a:off x="564" y="3260"/>
              <a:ext cx="404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SCL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Operating Modes</a:t>
            </a:r>
          </a:p>
        </p:txBody>
      </p:sp>
      <p:grpSp>
        <p:nvGrpSpPr>
          <p:cNvPr id="353332" name="Group 52"/>
          <p:cNvGrpSpPr>
            <a:grpSpLocks/>
          </p:cNvGrpSpPr>
          <p:nvPr/>
        </p:nvGrpSpPr>
        <p:grpSpPr bwMode="auto">
          <a:xfrm>
            <a:off x="292100" y="1257300"/>
            <a:ext cx="8636000" cy="4813300"/>
            <a:chOff x="184" y="808"/>
            <a:chExt cx="5440" cy="3032"/>
          </a:xfrm>
        </p:grpSpPr>
        <p:sp>
          <p:nvSpPr>
            <p:cNvPr id="353327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5424" cy="3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6" name="Rectangle 46"/>
            <p:cNvSpPr>
              <a:spLocks noChangeArrowheads="1"/>
            </p:cNvSpPr>
            <p:nvPr/>
          </p:nvSpPr>
          <p:spPr bwMode="auto">
            <a:xfrm>
              <a:off x="192" y="1200"/>
              <a:ext cx="5424" cy="26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25" name="Text Box 45"/>
            <p:cNvSpPr txBox="1">
              <a:spLocks noChangeArrowheads="1"/>
            </p:cNvSpPr>
            <p:nvPr/>
          </p:nvSpPr>
          <p:spPr bwMode="auto">
            <a:xfrm>
              <a:off x="192" y="896"/>
              <a:ext cx="5388" cy="28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Operating Mode		   Description</a:t>
              </a:r>
            </a:p>
            <a:p>
              <a:endParaRPr lang="en-US" sz="1800" dirty="0"/>
            </a:p>
            <a:p>
              <a:r>
                <a:rPr lang="en-US" sz="1800" dirty="0"/>
                <a:t>Slave-receiver mode	   Module is a slave and receives data from a master</a:t>
              </a:r>
            </a:p>
            <a:p>
              <a:r>
                <a:rPr lang="en-US" sz="1800" dirty="0"/>
                <a:t>			   (all slaves begin in this mode)</a:t>
              </a:r>
            </a:p>
            <a:p>
              <a:endParaRPr lang="en-US" sz="1800" dirty="0"/>
            </a:p>
            <a:p>
              <a:r>
                <a:rPr lang="en-US" sz="1800" dirty="0"/>
                <a:t>Slave-transmitter mode	   Module is a slave and transmits data to a master</a:t>
              </a:r>
            </a:p>
            <a:p>
              <a:r>
                <a:rPr lang="en-US" sz="1800" dirty="0"/>
                <a:t>			   (can only be entered from slave-receiver mode)</a:t>
              </a:r>
            </a:p>
            <a:p>
              <a:endParaRPr lang="en-US" sz="1800" dirty="0"/>
            </a:p>
            <a:p>
              <a:r>
                <a:rPr lang="en-US" sz="1800" dirty="0"/>
                <a:t>Master-receiver mode	   Module is a master and receives data from a slave</a:t>
              </a:r>
            </a:p>
            <a:p>
              <a:r>
                <a:rPr lang="en-US" sz="1800" dirty="0"/>
                <a:t>			   (can only be entered from master-transmit mode)</a:t>
              </a:r>
            </a:p>
            <a:p>
              <a:endParaRPr lang="en-US" sz="1800" dirty="0"/>
            </a:p>
            <a:p>
              <a:r>
                <a:rPr lang="en-US" sz="1800" dirty="0"/>
                <a:t>Master-transmitter mode    Module is a master and transmits to a slave</a:t>
              </a:r>
            </a:p>
            <a:p>
              <a:r>
                <a:rPr lang="en-US" sz="1800" dirty="0"/>
                <a:t>			   (all masters begin in this mode)</a:t>
              </a:r>
            </a:p>
          </p:txBody>
        </p:sp>
        <p:sp>
          <p:nvSpPr>
            <p:cNvPr id="353328" name="Line 48"/>
            <p:cNvSpPr>
              <a:spLocks noChangeShapeType="1"/>
            </p:cNvSpPr>
            <p:nvPr/>
          </p:nvSpPr>
          <p:spPr bwMode="auto">
            <a:xfrm>
              <a:off x="2008" y="808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29" name="Line 49"/>
            <p:cNvSpPr>
              <a:spLocks noChangeShapeType="1"/>
            </p:cNvSpPr>
            <p:nvPr/>
          </p:nvSpPr>
          <p:spPr bwMode="auto">
            <a:xfrm>
              <a:off x="184" y="1880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30" name="Line 50"/>
            <p:cNvSpPr>
              <a:spLocks noChangeShapeType="1"/>
            </p:cNvSpPr>
            <p:nvPr/>
          </p:nvSpPr>
          <p:spPr bwMode="auto">
            <a:xfrm>
              <a:off x="192" y="25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331" name="Line 51"/>
            <p:cNvSpPr>
              <a:spLocks noChangeShapeType="1"/>
            </p:cNvSpPr>
            <p:nvPr/>
          </p:nvSpPr>
          <p:spPr bwMode="auto">
            <a:xfrm>
              <a:off x="200" y="32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0" y="0"/>
            <a:ext cx="906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6038" tIns="46038" rIns="46038" bIns="46038" anchor="ctr"/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altLang="zh-TW" sz="3600">
                <a:solidFill>
                  <a:schemeClr val="tx2"/>
                </a:solidFill>
                <a:ea typeface="PMingLiU" pitchFamily="18" charset="-120"/>
              </a:rPr>
              <a:t>I2C Serial Data Formats</a:t>
            </a:r>
          </a:p>
        </p:txBody>
      </p:sp>
      <p:grpSp>
        <p:nvGrpSpPr>
          <p:cNvPr id="356496" name="Group 144"/>
          <p:cNvGrpSpPr>
            <a:grpSpLocks/>
          </p:cNvGrpSpPr>
          <p:nvPr/>
        </p:nvGrpSpPr>
        <p:grpSpPr bwMode="auto">
          <a:xfrm>
            <a:off x="609600" y="1219200"/>
            <a:ext cx="8153400" cy="920750"/>
            <a:chOff x="360" y="860"/>
            <a:chExt cx="5136" cy="580"/>
          </a:xfrm>
        </p:grpSpPr>
        <p:grpSp>
          <p:nvGrpSpPr>
            <p:cNvPr id="356433" name="Group 81"/>
            <p:cNvGrpSpPr>
              <a:grpSpLocks/>
            </p:cNvGrpSpPr>
            <p:nvPr/>
          </p:nvGrpSpPr>
          <p:grpSpPr bwMode="auto">
            <a:xfrm>
              <a:off x="360" y="1040"/>
              <a:ext cx="5136" cy="400"/>
              <a:chOff x="384" y="1040"/>
              <a:chExt cx="5136" cy="400"/>
            </a:xfrm>
          </p:grpSpPr>
          <p:sp>
            <p:nvSpPr>
              <p:cNvPr id="356406" name="Rectangle 54"/>
              <p:cNvSpPr>
                <a:spLocks noChangeArrowheads="1"/>
              </p:cNvSpPr>
              <p:nvPr/>
            </p:nvSpPr>
            <p:spPr bwMode="auto">
              <a:xfrm>
                <a:off x="384" y="1200"/>
                <a:ext cx="513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56407" name="Text Box 55"/>
              <p:cNvSpPr txBox="1">
                <a:spLocks noChangeArrowheads="1"/>
              </p:cNvSpPr>
              <p:nvPr/>
            </p:nvSpPr>
            <p:spPr bwMode="auto">
              <a:xfrm>
                <a:off x="400" y="1220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 dirty="0"/>
                  <a:t>S</a:t>
                </a:r>
              </a:p>
            </p:txBody>
          </p:sp>
          <p:sp>
            <p:nvSpPr>
              <p:cNvPr id="356408" name="Text Box 56"/>
              <p:cNvSpPr txBox="1">
                <a:spLocks noChangeArrowheads="1"/>
              </p:cNvSpPr>
              <p:nvPr/>
            </p:nvSpPr>
            <p:spPr bwMode="auto">
              <a:xfrm>
                <a:off x="732" y="1220"/>
                <a:ext cx="1044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Slave Address</a:t>
                </a:r>
              </a:p>
            </p:txBody>
          </p:sp>
          <p:sp>
            <p:nvSpPr>
              <p:cNvPr id="356409" name="Text Box 57"/>
              <p:cNvSpPr txBox="1">
                <a:spLocks noChangeArrowheads="1"/>
              </p:cNvSpPr>
              <p:nvPr/>
            </p:nvSpPr>
            <p:spPr bwMode="auto">
              <a:xfrm>
                <a:off x="1868" y="1224"/>
                <a:ext cx="39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R/W</a:t>
                </a:r>
              </a:p>
            </p:txBody>
          </p:sp>
          <p:sp>
            <p:nvSpPr>
              <p:cNvPr id="356410" name="Text Box 58"/>
              <p:cNvSpPr txBox="1">
                <a:spLocks noChangeArrowheads="1"/>
              </p:cNvSpPr>
              <p:nvPr/>
            </p:nvSpPr>
            <p:spPr bwMode="auto">
              <a:xfrm>
                <a:off x="2248" y="1220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11" name="Text Box 59"/>
              <p:cNvSpPr txBox="1">
                <a:spLocks noChangeArrowheads="1"/>
              </p:cNvSpPr>
              <p:nvPr/>
            </p:nvSpPr>
            <p:spPr bwMode="auto">
              <a:xfrm>
                <a:off x="2940" y="1220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12" name="Text Box 60"/>
              <p:cNvSpPr txBox="1">
                <a:spLocks noChangeArrowheads="1"/>
              </p:cNvSpPr>
              <p:nvPr/>
            </p:nvSpPr>
            <p:spPr bwMode="auto">
              <a:xfrm>
                <a:off x="4176" y="1220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13" name="Text Box 61"/>
              <p:cNvSpPr txBox="1">
                <a:spLocks noChangeArrowheads="1"/>
              </p:cNvSpPr>
              <p:nvPr/>
            </p:nvSpPr>
            <p:spPr bwMode="auto">
              <a:xfrm>
                <a:off x="3556" y="1224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14" name="Text Box 62"/>
              <p:cNvSpPr txBox="1">
                <a:spLocks noChangeArrowheads="1"/>
              </p:cNvSpPr>
              <p:nvPr/>
            </p:nvSpPr>
            <p:spPr bwMode="auto">
              <a:xfrm>
                <a:off x="4838" y="1228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15" name="Text Box 63"/>
              <p:cNvSpPr txBox="1">
                <a:spLocks noChangeArrowheads="1"/>
              </p:cNvSpPr>
              <p:nvPr/>
            </p:nvSpPr>
            <p:spPr bwMode="auto">
              <a:xfrm>
                <a:off x="5280" y="1232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P</a:t>
                </a:r>
              </a:p>
            </p:txBody>
          </p:sp>
          <p:sp>
            <p:nvSpPr>
              <p:cNvPr id="356416" name="Line 64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17" name="Line 65"/>
              <p:cNvSpPr>
                <a:spLocks noChangeShapeType="1"/>
              </p:cNvSpPr>
              <p:nvPr/>
            </p:nvSpPr>
            <p:spPr bwMode="auto">
              <a:xfrm>
                <a:off x="187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18" name="Line 66"/>
              <p:cNvSpPr>
                <a:spLocks noChangeShapeType="1"/>
              </p:cNvSpPr>
              <p:nvPr/>
            </p:nvSpPr>
            <p:spPr bwMode="auto">
              <a:xfrm>
                <a:off x="225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19" name="Line 67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0" name="Line 68"/>
              <p:cNvSpPr>
                <a:spLocks noChangeShapeType="1"/>
              </p:cNvSpPr>
              <p:nvPr/>
            </p:nvSpPr>
            <p:spPr bwMode="auto">
              <a:xfrm>
                <a:off x="3568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1" name="Line 69"/>
              <p:cNvSpPr>
                <a:spLocks noChangeShapeType="1"/>
              </p:cNvSpPr>
              <p:nvPr/>
            </p:nvSpPr>
            <p:spPr bwMode="auto">
              <a:xfrm>
                <a:off x="393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2" name="Line 70"/>
              <p:cNvSpPr>
                <a:spLocks noChangeShapeType="1"/>
              </p:cNvSpPr>
              <p:nvPr/>
            </p:nvSpPr>
            <p:spPr bwMode="auto">
              <a:xfrm>
                <a:off x="483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3" name="Line 71"/>
              <p:cNvSpPr>
                <a:spLocks noChangeShapeType="1"/>
              </p:cNvSpPr>
              <p:nvPr/>
            </p:nvSpPr>
            <p:spPr bwMode="auto">
              <a:xfrm>
                <a:off x="5238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24" name="Text Box 72"/>
              <p:cNvSpPr txBox="1">
                <a:spLocks noChangeArrowheads="1"/>
              </p:cNvSpPr>
              <p:nvPr/>
            </p:nvSpPr>
            <p:spPr bwMode="auto">
              <a:xfrm>
                <a:off x="408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25" name="Text Box 73"/>
              <p:cNvSpPr txBox="1">
                <a:spLocks noChangeArrowheads="1"/>
              </p:cNvSpPr>
              <p:nvPr/>
            </p:nvSpPr>
            <p:spPr bwMode="auto">
              <a:xfrm>
                <a:off x="1157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7</a:t>
                </a:r>
              </a:p>
            </p:txBody>
          </p:sp>
          <p:sp>
            <p:nvSpPr>
              <p:cNvPr id="356426" name="Text Box 74"/>
              <p:cNvSpPr txBox="1">
                <a:spLocks noChangeArrowheads="1"/>
              </p:cNvSpPr>
              <p:nvPr/>
            </p:nvSpPr>
            <p:spPr bwMode="auto">
              <a:xfrm>
                <a:off x="1965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27" name="Text Box 75"/>
              <p:cNvSpPr txBox="1">
                <a:spLocks noChangeArrowheads="1"/>
              </p:cNvSpPr>
              <p:nvPr/>
            </p:nvSpPr>
            <p:spPr bwMode="auto">
              <a:xfrm>
                <a:off x="2357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28" name="Text Box 76"/>
              <p:cNvSpPr txBox="1">
                <a:spLocks noChangeArrowheads="1"/>
              </p:cNvSpPr>
              <p:nvPr/>
            </p:nvSpPr>
            <p:spPr bwMode="auto">
              <a:xfrm>
                <a:off x="3032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29" name="Text Box 77"/>
              <p:cNvSpPr txBox="1">
                <a:spLocks noChangeArrowheads="1"/>
              </p:cNvSpPr>
              <p:nvPr/>
            </p:nvSpPr>
            <p:spPr bwMode="auto">
              <a:xfrm>
                <a:off x="3640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30" name="Text Box 78"/>
              <p:cNvSpPr txBox="1">
                <a:spLocks noChangeArrowheads="1"/>
              </p:cNvSpPr>
              <p:nvPr/>
            </p:nvSpPr>
            <p:spPr bwMode="auto">
              <a:xfrm>
                <a:off x="4277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31" name="Text Box 79"/>
              <p:cNvSpPr txBox="1">
                <a:spLocks noChangeArrowheads="1"/>
              </p:cNvSpPr>
              <p:nvPr/>
            </p:nvSpPr>
            <p:spPr bwMode="auto">
              <a:xfrm>
                <a:off x="4949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32" name="Text Box 80"/>
              <p:cNvSpPr txBox="1">
                <a:spLocks noChangeArrowheads="1"/>
              </p:cNvSpPr>
              <p:nvPr/>
            </p:nvSpPr>
            <p:spPr bwMode="auto">
              <a:xfrm>
                <a:off x="5285" y="1040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</p:grpSp>
        <p:sp>
          <p:nvSpPr>
            <p:cNvPr id="356492" name="Text Box 140"/>
            <p:cNvSpPr txBox="1">
              <a:spLocks noChangeArrowheads="1"/>
            </p:cNvSpPr>
            <p:nvPr/>
          </p:nvSpPr>
          <p:spPr bwMode="auto">
            <a:xfrm>
              <a:off x="380" y="860"/>
              <a:ext cx="179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7-Bit Addressing Format</a:t>
              </a:r>
            </a:p>
          </p:txBody>
        </p:sp>
      </p:grpSp>
      <p:grpSp>
        <p:nvGrpSpPr>
          <p:cNvPr id="356497" name="Group 145"/>
          <p:cNvGrpSpPr>
            <a:grpSpLocks/>
          </p:cNvGrpSpPr>
          <p:nvPr/>
        </p:nvGrpSpPr>
        <p:grpSpPr bwMode="auto">
          <a:xfrm>
            <a:off x="609600" y="2444750"/>
            <a:ext cx="8153400" cy="908050"/>
            <a:chOff x="360" y="1796"/>
            <a:chExt cx="5136" cy="572"/>
          </a:xfrm>
        </p:grpSpPr>
        <p:grpSp>
          <p:nvGrpSpPr>
            <p:cNvPr id="356462" name="Group 110"/>
            <p:cNvGrpSpPr>
              <a:grpSpLocks/>
            </p:cNvGrpSpPr>
            <p:nvPr/>
          </p:nvGrpSpPr>
          <p:grpSpPr bwMode="auto">
            <a:xfrm>
              <a:off x="360" y="1968"/>
              <a:ext cx="5136" cy="400"/>
              <a:chOff x="384" y="1856"/>
              <a:chExt cx="5136" cy="400"/>
            </a:xfrm>
          </p:grpSpPr>
          <p:sp>
            <p:nvSpPr>
              <p:cNvPr id="356435" name="Rectangle 83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513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56436" name="Text Box 84"/>
              <p:cNvSpPr txBox="1">
                <a:spLocks noChangeArrowheads="1"/>
              </p:cNvSpPr>
              <p:nvPr/>
            </p:nvSpPr>
            <p:spPr bwMode="auto">
              <a:xfrm>
                <a:off x="400" y="2036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</a:t>
                </a:r>
              </a:p>
            </p:txBody>
          </p:sp>
          <p:sp>
            <p:nvSpPr>
              <p:cNvPr id="356437" name="Text Box 85"/>
              <p:cNvSpPr txBox="1">
                <a:spLocks noChangeArrowheads="1"/>
              </p:cNvSpPr>
              <p:nvPr/>
            </p:nvSpPr>
            <p:spPr bwMode="auto">
              <a:xfrm>
                <a:off x="876" y="2036"/>
                <a:ext cx="708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11110AA</a:t>
                </a:r>
              </a:p>
            </p:txBody>
          </p:sp>
          <p:sp>
            <p:nvSpPr>
              <p:cNvPr id="356438" name="Text Box 86"/>
              <p:cNvSpPr txBox="1">
                <a:spLocks noChangeArrowheads="1"/>
              </p:cNvSpPr>
              <p:nvPr/>
            </p:nvSpPr>
            <p:spPr bwMode="auto">
              <a:xfrm>
                <a:off x="1868" y="2040"/>
                <a:ext cx="39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R/W</a:t>
                </a:r>
              </a:p>
            </p:txBody>
          </p:sp>
          <p:sp>
            <p:nvSpPr>
              <p:cNvPr id="356439" name="Text Box 87"/>
              <p:cNvSpPr txBox="1">
                <a:spLocks noChangeArrowheads="1"/>
              </p:cNvSpPr>
              <p:nvPr/>
            </p:nvSpPr>
            <p:spPr bwMode="auto">
              <a:xfrm>
                <a:off x="2248" y="2036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40" name="Text Box 88"/>
              <p:cNvSpPr txBox="1">
                <a:spLocks noChangeArrowheads="1"/>
              </p:cNvSpPr>
              <p:nvPr/>
            </p:nvSpPr>
            <p:spPr bwMode="auto">
              <a:xfrm>
                <a:off x="2672" y="2036"/>
                <a:ext cx="884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AAAAAAAA</a:t>
                </a:r>
              </a:p>
            </p:txBody>
          </p:sp>
          <p:sp>
            <p:nvSpPr>
              <p:cNvPr id="356441" name="Text Box 89"/>
              <p:cNvSpPr txBox="1">
                <a:spLocks noChangeArrowheads="1"/>
              </p:cNvSpPr>
              <p:nvPr/>
            </p:nvSpPr>
            <p:spPr bwMode="auto">
              <a:xfrm>
                <a:off x="4176" y="2036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42" name="Text Box 90"/>
              <p:cNvSpPr txBox="1">
                <a:spLocks noChangeArrowheads="1"/>
              </p:cNvSpPr>
              <p:nvPr/>
            </p:nvSpPr>
            <p:spPr bwMode="auto">
              <a:xfrm>
                <a:off x="3556" y="2040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43" name="Text Box 91"/>
              <p:cNvSpPr txBox="1">
                <a:spLocks noChangeArrowheads="1"/>
              </p:cNvSpPr>
              <p:nvPr/>
            </p:nvSpPr>
            <p:spPr bwMode="auto">
              <a:xfrm>
                <a:off x="4838" y="2044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44" name="Text Box 92"/>
              <p:cNvSpPr txBox="1">
                <a:spLocks noChangeArrowheads="1"/>
              </p:cNvSpPr>
              <p:nvPr/>
            </p:nvSpPr>
            <p:spPr bwMode="auto">
              <a:xfrm>
                <a:off x="5280" y="2048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P</a:t>
                </a:r>
              </a:p>
            </p:txBody>
          </p:sp>
          <p:sp>
            <p:nvSpPr>
              <p:cNvPr id="356445" name="Line 93"/>
              <p:cNvSpPr>
                <a:spLocks noChangeShapeType="1"/>
              </p:cNvSpPr>
              <p:nvPr/>
            </p:nvSpPr>
            <p:spPr bwMode="auto">
              <a:xfrm>
                <a:off x="624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6" name="Line 94"/>
              <p:cNvSpPr>
                <a:spLocks noChangeShapeType="1"/>
              </p:cNvSpPr>
              <p:nvPr/>
            </p:nvSpPr>
            <p:spPr bwMode="auto">
              <a:xfrm>
                <a:off x="1872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7" name="Line 95"/>
              <p:cNvSpPr>
                <a:spLocks noChangeShapeType="1"/>
              </p:cNvSpPr>
              <p:nvPr/>
            </p:nvSpPr>
            <p:spPr bwMode="auto">
              <a:xfrm>
                <a:off x="2256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8" name="Line 96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49" name="Line 97"/>
              <p:cNvSpPr>
                <a:spLocks noChangeShapeType="1"/>
              </p:cNvSpPr>
              <p:nvPr/>
            </p:nvSpPr>
            <p:spPr bwMode="auto">
              <a:xfrm>
                <a:off x="3568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0" name="Line 98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1" name="Line 99"/>
              <p:cNvSpPr>
                <a:spLocks noChangeShapeType="1"/>
              </p:cNvSpPr>
              <p:nvPr/>
            </p:nvSpPr>
            <p:spPr bwMode="auto">
              <a:xfrm>
                <a:off x="4836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2" name="Line 100"/>
              <p:cNvSpPr>
                <a:spLocks noChangeShapeType="1"/>
              </p:cNvSpPr>
              <p:nvPr/>
            </p:nvSpPr>
            <p:spPr bwMode="auto">
              <a:xfrm>
                <a:off x="5238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53" name="Text Box 101"/>
              <p:cNvSpPr txBox="1">
                <a:spLocks noChangeArrowheads="1"/>
              </p:cNvSpPr>
              <p:nvPr/>
            </p:nvSpPr>
            <p:spPr bwMode="auto">
              <a:xfrm>
                <a:off x="408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4" name="Text Box 102"/>
              <p:cNvSpPr txBox="1">
                <a:spLocks noChangeArrowheads="1"/>
              </p:cNvSpPr>
              <p:nvPr/>
            </p:nvSpPr>
            <p:spPr bwMode="auto">
              <a:xfrm>
                <a:off x="1157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7</a:t>
                </a:r>
              </a:p>
            </p:txBody>
          </p:sp>
          <p:sp>
            <p:nvSpPr>
              <p:cNvPr id="356455" name="Text Box 103"/>
              <p:cNvSpPr txBox="1">
                <a:spLocks noChangeArrowheads="1"/>
              </p:cNvSpPr>
              <p:nvPr/>
            </p:nvSpPr>
            <p:spPr bwMode="auto">
              <a:xfrm>
                <a:off x="1965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6" name="Text Box 104"/>
              <p:cNvSpPr txBox="1">
                <a:spLocks noChangeArrowheads="1"/>
              </p:cNvSpPr>
              <p:nvPr/>
            </p:nvSpPr>
            <p:spPr bwMode="auto">
              <a:xfrm>
                <a:off x="2357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7" name="Text Box 105"/>
              <p:cNvSpPr txBox="1">
                <a:spLocks noChangeArrowheads="1"/>
              </p:cNvSpPr>
              <p:nvPr/>
            </p:nvSpPr>
            <p:spPr bwMode="auto">
              <a:xfrm>
                <a:off x="3032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8</a:t>
                </a:r>
              </a:p>
            </p:txBody>
          </p:sp>
          <p:sp>
            <p:nvSpPr>
              <p:cNvPr id="356458" name="Text Box 106"/>
              <p:cNvSpPr txBox="1">
                <a:spLocks noChangeArrowheads="1"/>
              </p:cNvSpPr>
              <p:nvPr/>
            </p:nvSpPr>
            <p:spPr bwMode="auto">
              <a:xfrm>
                <a:off x="3640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59" name="Text Box 107"/>
              <p:cNvSpPr txBox="1">
                <a:spLocks noChangeArrowheads="1"/>
              </p:cNvSpPr>
              <p:nvPr/>
            </p:nvSpPr>
            <p:spPr bwMode="auto">
              <a:xfrm>
                <a:off x="4277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60" name="Text Box 108"/>
              <p:cNvSpPr txBox="1">
                <a:spLocks noChangeArrowheads="1"/>
              </p:cNvSpPr>
              <p:nvPr/>
            </p:nvSpPr>
            <p:spPr bwMode="auto">
              <a:xfrm>
                <a:off x="4949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61" name="Text Box 109"/>
              <p:cNvSpPr txBox="1">
                <a:spLocks noChangeArrowheads="1"/>
              </p:cNvSpPr>
              <p:nvPr/>
            </p:nvSpPr>
            <p:spPr bwMode="auto">
              <a:xfrm>
                <a:off x="5285" y="1856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</p:grpSp>
        <p:sp>
          <p:nvSpPr>
            <p:cNvPr id="356493" name="Text Box 141"/>
            <p:cNvSpPr txBox="1">
              <a:spLocks noChangeArrowheads="1"/>
            </p:cNvSpPr>
            <p:nvPr/>
          </p:nvSpPr>
          <p:spPr bwMode="auto">
            <a:xfrm>
              <a:off x="380" y="1796"/>
              <a:ext cx="187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10-Bit Addressing Format</a:t>
              </a:r>
            </a:p>
          </p:txBody>
        </p:sp>
      </p:grpSp>
      <p:grpSp>
        <p:nvGrpSpPr>
          <p:cNvPr id="356498" name="Group 146"/>
          <p:cNvGrpSpPr>
            <a:grpSpLocks/>
          </p:cNvGrpSpPr>
          <p:nvPr/>
        </p:nvGrpSpPr>
        <p:grpSpPr bwMode="auto">
          <a:xfrm>
            <a:off x="609600" y="3670300"/>
            <a:ext cx="8153400" cy="908050"/>
            <a:chOff x="360" y="2756"/>
            <a:chExt cx="5136" cy="572"/>
          </a:xfrm>
        </p:grpSpPr>
        <p:grpSp>
          <p:nvGrpSpPr>
            <p:cNvPr id="356491" name="Group 139"/>
            <p:cNvGrpSpPr>
              <a:grpSpLocks/>
            </p:cNvGrpSpPr>
            <p:nvPr/>
          </p:nvGrpSpPr>
          <p:grpSpPr bwMode="auto">
            <a:xfrm>
              <a:off x="360" y="2928"/>
              <a:ext cx="5136" cy="400"/>
              <a:chOff x="384" y="2832"/>
              <a:chExt cx="5136" cy="400"/>
            </a:xfrm>
          </p:grpSpPr>
          <p:sp>
            <p:nvSpPr>
              <p:cNvPr id="356464" name="Rectangle 112"/>
              <p:cNvSpPr>
                <a:spLocks noChangeArrowheads="1"/>
              </p:cNvSpPr>
              <p:nvPr/>
            </p:nvSpPr>
            <p:spPr bwMode="auto">
              <a:xfrm>
                <a:off x="384" y="2992"/>
                <a:ext cx="5136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56465" name="Text Box 113"/>
              <p:cNvSpPr txBox="1">
                <a:spLocks noChangeArrowheads="1"/>
              </p:cNvSpPr>
              <p:nvPr/>
            </p:nvSpPr>
            <p:spPr bwMode="auto">
              <a:xfrm>
                <a:off x="400" y="3012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</a:t>
                </a:r>
              </a:p>
            </p:txBody>
          </p:sp>
          <p:sp>
            <p:nvSpPr>
              <p:cNvPr id="356466" name="Text Box 114"/>
              <p:cNvSpPr txBox="1">
                <a:spLocks noChangeArrowheads="1"/>
              </p:cNvSpPr>
              <p:nvPr/>
            </p:nvSpPr>
            <p:spPr bwMode="auto">
              <a:xfrm>
                <a:off x="1068" y="3012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68" name="Text Box 116"/>
              <p:cNvSpPr txBox="1">
                <a:spLocks noChangeArrowheads="1"/>
              </p:cNvSpPr>
              <p:nvPr/>
            </p:nvSpPr>
            <p:spPr bwMode="auto">
              <a:xfrm>
                <a:off x="1816" y="3012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69" name="Text Box 117"/>
              <p:cNvSpPr txBox="1">
                <a:spLocks noChangeArrowheads="1"/>
              </p:cNvSpPr>
              <p:nvPr/>
            </p:nvSpPr>
            <p:spPr bwMode="auto">
              <a:xfrm>
                <a:off x="2622" y="3012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70" name="Text Box 118"/>
              <p:cNvSpPr txBox="1">
                <a:spLocks noChangeArrowheads="1"/>
              </p:cNvSpPr>
              <p:nvPr/>
            </p:nvSpPr>
            <p:spPr bwMode="auto">
              <a:xfrm>
                <a:off x="4136" y="3012"/>
                <a:ext cx="42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Data</a:t>
                </a:r>
              </a:p>
            </p:txBody>
          </p:sp>
          <p:sp>
            <p:nvSpPr>
              <p:cNvPr id="356471" name="Text Box 119"/>
              <p:cNvSpPr txBox="1">
                <a:spLocks noChangeArrowheads="1"/>
              </p:cNvSpPr>
              <p:nvPr/>
            </p:nvSpPr>
            <p:spPr bwMode="auto">
              <a:xfrm>
                <a:off x="3408" y="3016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72" name="Text Box 120"/>
              <p:cNvSpPr txBox="1">
                <a:spLocks noChangeArrowheads="1"/>
              </p:cNvSpPr>
              <p:nvPr/>
            </p:nvSpPr>
            <p:spPr bwMode="auto">
              <a:xfrm>
                <a:off x="4838" y="3020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ACK</a:t>
                </a:r>
              </a:p>
            </p:txBody>
          </p:sp>
          <p:sp>
            <p:nvSpPr>
              <p:cNvPr id="356473" name="Text Box 121"/>
              <p:cNvSpPr txBox="1">
                <a:spLocks noChangeArrowheads="1"/>
              </p:cNvSpPr>
              <p:nvPr/>
            </p:nvSpPr>
            <p:spPr bwMode="auto">
              <a:xfrm>
                <a:off x="5280" y="3024"/>
                <a:ext cx="2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P</a:t>
                </a:r>
              </a:p>
            </p:txBody>
          </p:sp>
          <p:sp>
            <p:nvSpPr>
              <p:cNvPr id="356474" name="Line 122"/>
              <p:cNvSpPr>
                <a:spLocks noChangeShapeType="1"/>
              </p:cNvSpPr>
              <p:nvPr/>
            </p:nvSpPr>
            <p:spPr bwMode="auto">
              <a:xfrm>
                <a:off x="624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6" name="Line 124"/>
              <p:cNvSpPr>
                <a:spLocks noChangeShapeType="1"/>
              </p:cNvSpPr>
              <p:nvPr/>
            </p:nvSpPr>
            <p:spPr bwMode="auto">
              <a:xfrm>
                <a:off x="1824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7" name="Line 125"/>
              <p:cNvSpPr>
                <a:spLocks noChangeShapeType="1"/>
              </p:cNvSpPr>
              <p:nvPr/>
            </p:nvSpPr>
            <p:spPr bwMode="auto">
              <a:xfrm>
                <a:off x="2216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8" name="Line 126"/>
              <p:cNvSpPr>
                <a:spLocks noChangeShapeType="1"/>
              </p:cNvSpPr>
              <p:nvPr/>
            </p:nvSpPr>
            <p:spPr bwMode="auto">
              <a:xfrm>
                <a:off x="3408" y="29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79" name="Line 127"/>
              <p:cNvSpPr>
                <a:spLocks noChangeShapeType="1"/>
              </p:cNvSpPr>
              <p:nvPr/>
            </p:nvSpPr>
            <p:spPr bwMode="auto">
              <a:xfrm>
                <a:off x="3800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80" name="Line 128"/>
              <p:cNvSpPr>
                <a:spLocks noChangeShapeType="1"/>
              </p:cNvSpPr>
              <p:nvPr/>
            </p:nvSpPr>
            <p:spPr bwMode="auto">
              <a:xfrm>
                <a:off x="4836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81" name="Line 129"/>
              <p:cNvSpPr>
                <a:spLocks noChangeShapeType="1"/>
              </p:cNvSpPr>
              <p:nvPr/>
            </p:nvSpPr>
            <p:spPr bwMode="auto">
              <a:xfrm>
                <a:off x="5238" y="299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482" name="Text Box 130"/>
              <p:cNvSpPr txBox="1">
                <a:spLocks noChangeArrowheads="1"/>
              </p:cNvSpPr>
              <p:nvPr/>
            </p:nvSpPr>
            <p:spPr bwMode="auto">
              <a:xfrm>
                <a:off x="408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83" name="Text Box 131"/>
              <p:cNvSpPr txBox="1">
                <a:spLocks noChangeArrowheads="1"/>
              </p:cNvSpPr>
              <p:nvPr/>
            </p:nvSpPr>
            <p:spPr bwMode="auto">
              <a:xfrm>
                <a:off x="1157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85" name="Text Box 133"/>
              <p:cNvSpPr txBox="1">
                <a:spLocks noChangeArrowheads="1"/>
              </p:cNvSpPr>
              <p:nvPr/>
            </p:nvSpPr>
            <p:spPr bwMode="auto">
              <a:xfrm>
                <a:off x="1928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86" name="Text Box 134"/>
              <p:cNvSpPr txBox="1">
                <a:spLocks noChangeArrowheads="1"/>
              </p:cNvSpPr>
              <p:nvPr/>
            </p:nvSpPr>
            <p:spPr bwMode="auto">
              <a:xfrm>
                <a:off x="2768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87" name="Text Box 135"/>
              <p:cNvSpPr txBox="1">
                <a:spLocks noChangeArrowheads="1"/>
              </p:cNvSpPr>
              <p:nvPr/>
            </p:nvSpPr>
            <p:spPr bwMode="auto">
              <a:xfrm>
                <a:off x="3512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88" name="Text Box 136"/>
              <p:cNvSpPr txBox="1">
                <a:spLocks noChangeArrowheads="1"/>
              </p:cNvSpPr>
              <p:nvPr/>
            </p:nvSpPr>
            <p:spPr bwMode="auto">
              <a:xfrm>
                <a:off x="4256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n</a:t>
                </a:r>
              </a:p>
            </p:txBody>
          </p:sp>
          <p:sp>
            <p:nvSpPr>
              <p:cNvPr id="356489" name="Text Box 137"/>
              <p:cNvSpPr txBox="1">
                <a:spLocks noChangeArrowheads="1"/>
              </p:cNvSpPr>
              <p:nvPr/>
            </p:nvSpPr>
            <p:spPr bwMode="auto">
              <a:xfrm>
                <a:off x="4949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  <p:sp>
            <p:nvSpPr>
              <p:cNvPr id="356490" name="Text Box 138"/>
              <p:cNvSpPr txBox="1">
                <a:spLocks noChangeArrowheads="1"/>
              </p:cNvSpPr>
              <p:nvPr/>
            </p:nvSpPr>
            <p:spPr bwMode="auto">
              <a:xfrm>
                <a:off x="5285" y="2832"/>
                <a:ext cx="187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1</a:t>
                </a:r>
              </a:p>
            </p:txBody>
          </p:sp>
        </p:grpSp>
        <p:sp>
          <p:nvSpPr>
            <p:cNvPr id="356494" name="Text Box 142"/>
            <p:cNvSpPr txBox="1">
              <a:spLocks noChangeArrowheads="1"/>
            </p:cNvSpPr>
            <p:nvPr/>
          </p:nvSpPr>
          <p:spPr bwMode="auto">
            <a:xfrm>
              <a:off x="380" y="2756"/>
              <a:ext cx="1300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Free Data Format</a:t>
              </a:r>
            </a:p>
          </p:txBody>
        </p:sp>
      </p:grpSp>
      <p:sp>
        <p:nvSpPr>
          <p:cNvPr id="356495" name="Text Box 143"/>
          <p:cNvSpPr txBox="1">
            <a:spLocks noChangeArrowheads="1"/>
          </p:cNvSpPr>
          <p:nvPr/>
        </p:nvSpPr>
        <p:spPr bwMode="auto">
          <a:xfrm>
            <a:off x="784225" y="4941888"/>
            <a:ext cx="6070600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R/W = 0 – master writes data to addressed slave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R/W = 1 – master reads data from the slave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n = 1 to 8 bits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S = Start (high-to-low transition on SDA while SCL is high)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 i="1"/>
              <a:t>P = Stop (low-to-high transition on SDA while SCL is high)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Arbitration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254000" y="944042"/>
            <a:ext cx="86106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400" dirty="0"/>
              <a:t>Arbitration procedure invoked if two or more master-transmitters simultaneously start transmission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 dirty="0"/>
              <a:t>Procedure uses data presented on serial data bus (SDA) by competing transmitters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 dirty="0"/>
              <a:t>First master-transmitter which drives SDA high is overruled by another master-transmitter that drives SDA low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 dirty="0"/>
              <a:t>Procedure gives priority to the data stream with the lowest binary value</a:t>
            </a:r>
          </a:p>
        </p:txBody>
      </p:sp>
      <p:grpSp>
        <p:nvGrpSpPr>
          <p:cNvPr id="369988" name="Group 324"/>
          <p:cNvGrpSpPr>
            <a:grpSpLocks/>
          </p:cNvGrpSpPr>
          <p:nvPr/>
        </p:nvGrpSpPr>
        <p:grpSpPr bwMode="auto">
          <a:xfrm>
            <a:off x="800092" y="3865033"/>
            <a:ext cx="7543800" cy="2590800"/>
            <a:chOff x="864" y="2448"/>
            <a:chExt cx="4752" cy="1632"/>
          </a:xfrm>
        </p:grpSpPr>
        <p:grpSp>
          <p:nvGrpSpPr>
            <p:cNvPr id="369983" name="Group 319"/>
            <p:cNvGrpSpPr>
              <a:grpSpLocks/>
            </p:cNvGrpSpPr>
            <p:nvPr/>
          </p:nvGrpSpPr>
          <p:grpSpPr bwMode="auto">
            <a:xfrm>
              <a:off x="864" y="2448"/>
              <a:ext cx="2997" cy="1632"/>
              <a:chOff x="496" y="2304"/>
              <a:chExt cx="2997" cy="1632"/>
            </a:xfrm>
          </p:grpSpPr>
          <p:sp>
            <p:nvSpPr>
              <p:cNvPr id="369670" name="Line 6"/>
              <p:cNvSpPr>
                <a:spLocks noChangeShapeType="1"/>
              </p:cNvSpPr>
              <p:nvPr/>
            </p:nvSpPr>
            <p:spPr bwMode="auto">
              <a:xfrm>
                <a:off x="1276" y="2411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1" name="Line 7"/>
              <p:cNvSpPr>
                <a:spLocks noChangeShapeType="1"/>
              </p:cNvSpPr>
              <p:nvPr/>
            </p:nvSpPr>
            <p:spPr bwMode="auto">
              <a:xfrm rot="5400000">
                <a:off x="1455" y="2506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2" name="Line 8"/>
              <p:cNvSpPr>
                <a:spLocks noChangeShapeType="1"/>
              </p:cNvSpPr>
              <p:nvPr/>
            </p:nvSpPr>
            <p:spPr bwMode="auto">
              <a:xfrm rot="10800000">
                <a:off x="1553" y="2601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3" name="Line 9"/>
              <p:cNvSpPr>
                <a:spLocks noChangeShapeType="1"/>
              </p:cNvSpPr>
              <p:nvPr/>
            </p:nvSpPr>
            <p:spPr bwMode="auto">
              <a:xfrm rot="5400000">
                <a:off x="1731" y="2503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4" name="Line 10"/>
              <p:cNvSpPr>
                <a:spLocks noChangeShapeType="1"/>
              </p:cNvSpPr>
              <p:nvPr/>
            </p:nvSpPr>
            <p:spPr bwMode="auto">
              <a:xfrm>
                <a:off x="1833" y="2408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5" name="Line 11"/>
              <p:cNvSpPr>
                <a:spLocks noChangeShapeType="1"/>
              </p:cNvSpPr>
              <p:nvPr/>
            </p:nvSpPr>
            <p:spPr bwMode="auto">
              <a:xfrm rot="5400000">
                <a:off x="2012" y="2503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 rot="10800000">
                <a:off x="2110" y="2599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 rot="5400000">
                <a:off x="2288" y="250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6" name="Line 22"/>
              <p:cNvSpPr>
                <a:spLocks noChangeShapeType="1"/>
              </p:cNvSpPr>
              <p:nvPr/>
            </p:nvSpPr>
            <p:spPr bwMode="auto">
              <a:xfrm>
                <a:off x="2386" y="2405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7" name="Line 23"/>
              <p:cNvSpPr>
                <a:spLocks noChangeShapeType="1"/>
              </p:cNvSpPr>
              <p:nvPr/>
            </p:nvSpPr>
            <p:spPr bwMode="auto">
              <a:xfrm rot="5400000">
                <a:off x="2565" y="2501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 rot="10800000">
                <a:off x="2663" y="2596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 rot="5400000">
                <a:off x="2842" y="2499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4" name="Line 30"/>
              <p:cNvSpPr>
                <a:spLocks noChangeShapeType="1"/>
              </p:cNvSpPr>
              <p:nvPr/>
            </p:nvSpPr>
            <p:spPr bwMode="auto">
              <a:xfrm>
                <a:off x="2936" y="241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5" name="Line 31"/>
              <p:cNvSpPr>
                <a:spLocks noChangeShapeType="1"/>
              </p:cNvSpPr>
              <p:nvPr/>
            </p:nvSpPr>
            <p:spPr bwMode="auto">
              <a:xfrm rot="5400000">
                <a:off x="3114" y="2505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6" name="Line 32"/>
              <p:cNvSpPr>
                <a:spLocks noChangeShapeType="1"/>
              </p:cNvSpPr>
              <p:nvPr/>
            </p:nvSpPr>
            <p:spPr bwMode="auto">
              <a:xfrm rot="10800000">
                <a:off x="3212" y="2600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42" name="Line 278"/>
              <p:cNvSpPr>
                <a:spLocks noChangeShapeType="1"/>
              </p:cNvSpPr>
              <p:nvPr/>
            </p:nvSpPr>
            <p:spPr bwMode="auto">
              <a:xfrm>
                <a:off x="2104" y="2304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958" name="Group 294"/>
              <p:cNvGrpSpPr>
                <a:grpSpLocks/>
              </p:cNvGrpSpPr>
              <p:nvPr/>
            </p:nvGrpSpPr>
            <p:grpSpPr bwMode="auto">
              <a:xfrm>
                <a:off x="1272" y="2798"/>
                <a:ext cx="2209" cy="207"/>
                <a:chOff x="1272" y="2798"/>
                <a:chExt cx="2209" cy="207"/>
              </a:xfrm>
            </p:grpSpPr>
            <p:sp>
              <p:nvSpPr>
                <p:cNvPr id="369865" name="Line 201"/>
                <p:cNvSpPr>
                  <a:spLocks noChangeShapeType="1"/>
                </p:cNvSpPr>
                <p:nvPr/>
              </p:nvSpPr>
              <p:spPr bwMode="auto">
                <a:xfrm>
                  <a:off x="1272" y="280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6" name="Line 202"/>
                <p:cNvSpPr>
                  <a:spLocks noChangeShapeType="1"/>
                </p:cNvSpPr>
                <p:nvPr/>
              </p:nvSpPr>
              <p:spPr bwMode="auto">
                <a:xfrm rot="5400000">
                  <a:off x="1451" y="2902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7" name="Line 203"/>
                <p:cNvSpPr>
                  <a:spLocks noChangeShapeType="1"/>
                </p:cNvSpPr>
                <p:nvPr/>
              </p:nvSpPr>
              <p:spPr bwMode="auto">
                <a:xfrm rot="10800000">
                  <a:off x="1549" y="2997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8" name="Line 204"/>
                <p:cNvSpPr>
                  <a:spLocks noChangeShapeType="1"/>
                </p:cNvSpPr>
                <p:nvPr/>
              </p:nvSpPr>
              <p:spPr bwMode="auto">
                <a:xfrm rot="5400000">
                  <a:off x="1727" y="2899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69" name="Line 205"/>
                <p:cNvSpPr>
                  <a:spLocks noChangeShapeType="1"/>
                </p:cNvSpPr>
                <p:nvPr/>
              </p:nvSpPr>
              <p:spPr bwMode="auto">
                <a:xfrm>
                  <a:off x="1829" y="2804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0" name="Line 206"/>
                <p:cNvSpPr>
                  <a:spLocks noChangeShapeType="1"/>
                </p:cNvSpPr>
                <p:nvPr/>
              </p:nvSpPr>
              <p:spPr bwMode="auto">
                <a:xfrm rot="5400000">
                  <a:off x="2008" y="2899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1" name="Line 207"/>
                <p:cNvSpPr>
                  <a:spLocks noChangeShapeType="1"/>
                </p:cNvSpPr>
                <p:nvPr/>
              </p:nvSpPr>
              <p:spPr bwMode="auto">
                <a:xfrm rot="10800000">
                  <a:off x="2106" y="2995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2" name="Line 208"/>
                <p:cNvSpPr>
                  <a:spLocks noChangeShapeType="1"/>
                </p:cNvSpPr>
                <p:nvPr/>
              </p:nvSpPr>
              <p:spPr bwMode="auto">
                <a:xfrm rot="5400000">
                  <a:off x="2284" y="2898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3" name="Line 209"/>
                <p:cNvSpPr>
                  <a:spLocks noChangeShapeType="1"/>
                </p:cNvSpPr>
                <p:nvPr/>
              </p:nvSpPr>
              <p:spPr bwMode="auto">
                <a:xfrm>
                  <a:off x="2382" y="2801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77" name="Line 213"/>
                <p:cNvSpPr>
                  <a:spLocks noChangeShapeType="1"/>
                </p:cNvSpPr>
                <p:nvPr/>
              </p:nvSpPr>
              <p:spPr bwMode="auto">
                <a:xfrm>
                  <a:off x="2617" y="279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43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861" y="2824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46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2157" y="2816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</p:grpSp>
          <p:grpSp>
            <p:nvGrpSpPr>
              <p:cNvPr id="369957" name="Group 293"/>
              <p:cNvGrpSpPr>
                <a:grpSpLocks/>
              </p:cNvGrpSpPr>
              <p:nvPr/>
            </p:nvGrpSpPr>
            <p:grpSpPr bwMode="auto">
              <a:xfrm>
                <a:off x="1268" y="3193"/>
                <a:ext cx="2217" cy="215"/>
                <a:chOff x="1268" y="3193"/>
                <a:chExt cx="2217" cy="215"/>
              </a:xfrm>
            </p:grpSpPr>
            <p:sp>
              <p:nvSpPr>
                <p:cNvPr id="369891" name="Line 227"/>
                <p:cNvSpPr>
                  <a:spLocks noChangeShapeType="1"/>
                </p:cNvSpPr>
                <p:nvPr/>
              </p:nvSpPr>
              <p:spPr bwMode="auto">
                <a:xfrm>
                  <a:off x="1268" y="3203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2" name="Line 228"/>
                <p:cNvSpPr>
                  <a:spLocks noChangeShapeType="1"/>
                </p:cNvSpPr>
                <p:nvPr/>
              </p:nvSpPr>
              <p:spPr bwMode="auto">
                <a:xfrm rot="5400000">
                  <a:off x="1447" y="3298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3" name="Line 229"/>
                <p:cNvSpPr>
                  <a:spLocks noChangeShapeType="1"/>
                </p:cNvSpPr>
                <p:nvPr/>
              </p:nvSpPr>
              <p:spPr bwMode="auto">
                <a:xfrm rot="10800000">
                  <a:off x="1545" y="3393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4" name="Line 230"/>
                <p:cNvSpPr>
                  <a:spLocks noChangeShapeType="1"/>
                </p:cNvSpPr>
                <p:nvPr/>
              </p:nvSpPr>
              <p:spPr bwMode="auto">
                <a:xfrm rot="5400000">
                  <a:off x="1723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5" name="Line 231"/>
                <p:cNvSpPr>
                  <a:spLocks noChangeShapeType="1"/>
                </p:cNvSpPr>
                <p:nvPr/>
              </p:nvSpPr>
              <p:spPr bwMode="auto">
                <a:xfrm>
                  <a:off x="1825" y="3200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6" name="Line 232"/>
                <p:cNvSpPr>
                  <a:spLocks noChangeShapeType="1"/>
                </p:cNvSpPr>
                <p:nvPr/>
              </p:nvSpPr>
              <p:spPr bwMode="auto">
                <a:xfrm rot="5400000">
                  <a:off x="2004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897" name="Line 233"/>
                <p:cNvSpPr>
                  <a:spLocks noChangeShapeType="1"/>
                </p:cNvSpPr>
                <p:nvPr/>
              </p:nvSpPr>
              <p:spPr bwMode="auto">
                <a:xfrm rot="10800000">
                  <a:off x="2102" y="3391"/>
                  <a:ext cx="5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0" name="Line 236"/>
                <p:cNvSpPr>
                  <a:spLocks noChangeShapeType="1"/>
                </p:cNvSpPr>
                <p:nvPr/>
              </p:nvSpPr>
              <p:spPr bwMode="auto">
                <a:xfrm rot="5400000">
                  <a:off x="2557" y="3293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1" name="Line 237"/>
                <p:cNvSpPr>
                  <a:spLocks noChangeShapeType="1"/>
                </p:cNvSpPr>
                <p:nvPr/>
              </p:nvSpPr>
              <p:spPr bwMode="auto">
                <a:xfrm rot="10800000">
                  <a:off x="2652" y="319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2" name="Line 238"/>
                <p:cNvSpPr>
                  <a:spLocks noChangeShapeType="1"/>
                </p:cNvSpPr>
                <p:nvPr/>
              </p:nvSpPr>
              <p:spPr bwMode="auto">
                <a:xfrm rot="5400000">
                  <a:off x="2834" y="3291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3" name="Line 239"/>
                <p:cNvSpPr>
                  <a:spLocks noChangeShapeType="1"/>
                </p:cNvSpPr>
                <p:nvPr/>
              </p:nvSpPr>
              <p:spPr bwMode="auto">
                <a:xfrm>
                  <a:off x="2928" y="3390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4" name="Line 240"/>
                <p:cNvSpPr>
                  <a:spLocks noChangeShapeType="1"/>
                </p:cNvSpPr>
                <p:nvPr/>
              </p:nvSpPr>
              <p:spPr bwMode="auto">
                <a:xfrm rot="5400000">
                  <a:off x="3106" y="3297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05" name="Line 241"/>
                <p:cNvSpPr>
                  <a:spLocks noChangeShapeType="1"/>
                </p:cNvSpPr>
                <p:nvPr/>
              </p:nvSpPr>
              <p:spPr bwMode="auto">
                <a:xfrm rot="10800000">
                  <a:off x="3204" y="3201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44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856" y="3227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47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2160" y="321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49" name="Text Box 285"/>
                <p:cNvSpPr txBox="1">
                  <a:spLocks noChangeArrowheads="1"/>
                </p:cNvSpPr>
                <p:nvPr/>
              </p:nvSpPr>
              <p:spPr bwMode="auto">
                <a:xfrm>
                  <a:off x="2445" y="3216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50" name="Text Box 286"/>
                <p:cNvSpPr txBox="1">
                  <a:spLocks noChangeArrowheads="1"/>
                </p:cNvSpPr>
                <p:nvPr/>
              </p:nvSpPr>
              <p:spPr bwMode="auto">
                <a:xfrm>
                  <a:off x="2714" y="322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51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968" y="3218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52" name="Text Box 288"/>
                <p:cNvSpPr txBox="1">
                  <a:spLocks noChangeArrowheads="1"/>
                </p:cNvSpPr>
                <p:nvPr/>
              </p:nvSpPr>
              <p:spPr bwMode="auto">
                <a:xfrm>
                  <a:off x="3253" y="3219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</p:grpSp>
          <p:grpSp>
            <p:nvGrpSpPr>
              <p:cNvPr id="369959" name="Group 295"/>
              <p:cNvGrpSpPr>
                <a:grpSpLocks/>
              </p:cNvGrpSpPr>
              <p:nvPr/>
            </p:nvGrpSpPr>
            <p:grpSpPr bwMode="auto">
              <a:xfrm>
                <a:off x="1264" y="3593"/>
                <a:ext cx="2217" cy="215"/>
                <a:chOff x="1268" y="3193"/>
                <a:chExt cx="2217" cy="215"/>
              </a:xfrm>
            </p:grpSpPr>
            <p:sp>
              <p:nvSpPr>
                <p:cNvPr id="369960" name="Line 296"/>
                <p:cNvSpPr>
                  <a:spLocks noChangeShapeType="1"/>
                </p:cNvSpPr>
                <p:nvPr/>
              </p:nvSpPr>
              <p:spPr bwMode="auto">
                <a:xfrm>
                  <a:off x="1268" y="3203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1" name="Line 297"/>
                <p:cNvSpPr>
                  <a:spLocks noChangeShapeType="1"/>
                </p:cNvSpPr>
                <p:nvPr/>
              </p:nvSpPr>
              <p:spPr bwMode="auto">
                <a:xfrm rot="5400000">
                  <a:off x="1447" y="3298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2" name="Line 298"/>
                <p:cNvSpPr>
                  <a:spLocks noChangeShapeType="1"/>
                </p:cNvSpPr>
                <p:nvPr/>
              </p:nvSpPr>
              <p:spPr bwMode="auto">
                <a:xfrm rot="10800000">
                  <a:off x="1545" y="3393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3" name="Line 299"/>
                <p:cNvSpPr>
                  <a:spLocks noChangeShapeType="1"/>
                </p:cNvSpPr>
                <p:nvPr/>
              </p:nvSpPr>
              <p:spPr bwMode="auto">
                <a:xfrm rot="5400000">
                  <a:off x="1723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4" name="Line 300"/>
                <p:cNvSpPr>
                  <a:spLocks noChangeShapeType="1"/>
                </p:cNvSpPr>
                <p:nvPr/>
              </p:nvSpPr>
              <p:spPr bwMode="auto">
                <a:xfrm>
                  <a:off x="1825" y="3200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5" name="Line 301"/>
                <p:cNvSpPr>
                  <a:spLocks noChangeShapeType="1"/>
                </p:cNvSpPr>
                <p:nvPr/>
              </p:nvSpPr>
              <p:spPr bwMode="auto">
                <a:xfrm rot="5400000">
                  <a:off x="2004" y="3295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6" name="Line 302"/>
                <p:cNvSpPr>
                  <a:spLocks noChangeShapeType="1"/>
                </p:cNvSpPr>
                <p:nvPr/>
              </p:nvSpPr>
              <p:spPr bwMode="auto">
                <a:xfrm rot="10800000">
                  <a:off x="2102" y="3391"/>
                  <a:ext cx="5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7" name="Line 303"/>
                <p:cNvSpPr>
                  <a:spLocks noChangeShapeType="1"/>
                </p:cNvSpPr>
                <p:nvPr/>
              </p:nvSpPr>
              <p:spPr bwMode="auto">
                <a:xfrm rot="5400000">
                  <a:off x="2557" y="3293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8" name="Line 304"/>
                <p:cNvSpPr>
                  <a:spLocks noChangeShapeType="1"/>
                </p:cNvSpPr>
                <p:nvPr/>
              </p:nvSpPr>
              <p:spPr bwMode="auto">
                <a:xfrm rot="10800000">
                  <a:off x="2652" y="319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69" name="Line 305"/>
                <p:cNvSpPr>
                  <a:spLocks noChangeShapeType="1"/>
                </p:cNvSpPr>
                <p:nvPr/>
              </p:nvSpPr>
              <p:spPr bwMode="auto">
                <a:xfrm rot="5400000">
                  <a:off x="2834" y="3291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0" name="Line 306"/>
                <p:cNvSpPr>
                  <a:spLocks noChangeShapeType="1"/>
                </p:cNvSpPr>
                <p:nvPr/>
              </p:nvSpPr>
              <p:spPr bwMode="auto">
                <a:xfrm>
                  <a:off x="2928" y="3390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1" name="Line 307"/>
                <p:cNvSpPr>
                  <a:spLocks noChangeShapeType="1"/>
                </p:cNvSpPr>
                <p:nvPr/>
              </p:nvSpPr>
              <p:spPr bwMode="auto">
                <a:xfrm rot="5400000">
                  <a:off x="3106" y="3297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2" name="Line 308"/>
                <p:cNvSpPr>
                  <a:spLocks noChangeShapeType="1"/>
                </p:cNvSpPr>
                <p:nvPr/>
              </p:nvSpPr>
              <p:spPr bwMode="auto">
                <a:xfrm rot="10800000">
                  <a:off x="3204" y="3201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973" name="Text Box 309"/>
                <p:cNvSpPr txBox="1">
                  <a:spLocks noChangeArrowheads="1"/>
                </p:cNvSpPr>
                <p:nvPr/>
              </p:nvSpPr>
              <p:spPr bwMode="auto">
                <a:xfrm>
                  <a:off x="1856" y="3227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74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160" y="321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75" name="Text Box 311"/>
                <p:cNvSpPr txBox="1">
                  <a:spLocks noChangeArrowheads="1"/>
                </p:cNvSpPr>
                <p:nvPr/>
              </p:nvSpPr>
              <p:spPr bwMode="auto">
                <a:xfrm>
                  <a:off x="2445" y="3216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76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2714" y="3221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  <p:sp>
              <p:nvSpPr>
                <p:cNvPr id="369977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2968" y="3218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0</a:t>
                  </a:r>
                </a:p>
              </p:txBody>
            </p:sp>
            <p:sp>
              <p:nvSpPr>
                <p:cNvPr id="369978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3253" y="3219"/>
                  <a:ext cx="187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0"/>
                    <a:t>1</a:t>
                  </a:r>
                </a:p>
              </p:txBody>
            </p:sp>
          </p:grpSp>
          <p:sp>
            <p:nvSpPr>
              <p:cNvPr id="369979" name="Text Box 315"/>
              <p:cNvSpPr txBox="1">
                <a:spLocks noChangeArrowheads="1"/>
              </p:cNvSpPr>
              <p:nvPr/>
            </p:nvSpPr>
            <p:spPr bwMode="auto">
              <a:xfrm>
                <a:off x="892" y="2412"/>
                <a:ext cx="39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SCL</a:t>
                </a:r>
              </a:p>
            </p:txBody>
          </p:sp>
          <p:sp>
            <p:nvSpPr>
              <p:cNvPr id="369980" name="Text Box 316"/>
              <p:cNvSpPr txBox="1">
                <a:spLocks noChangeArrowheads="1"/>
              </p:cNvSpPr>
              <p:nvPr/>
            </p:nvSpPr>
            <p:spPr bwMode="auto">
              <a:xfrm>
                <a:off x="880" y="3608"/>
                <a:ext cx="412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b="0"/>
                  <a:t>SDA</a:t>
                </a:r>
              </a:p>
            </p:txBody>
          </p:sp>
          <p:sp>
            <p:nvSpPr>
              <p:cNvPr id="369981" name="Text Box 317"/>
              <p:cNvSpPr txBox="1">
                <a:spLocks noChangeArrowheads="1"/>
              </p:cNvSpPr>
              <p:nvPr/>
            </p:nvSpPr>
            <p:spPr bwMode="auto">
              <a:xfrm>
                <a:off x="496" y="2754"/>
                <a:ext cx="768" cy="3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0"/>
                  <a:t>Data from device #1</a:t>
                </a:r>
              </a:p>
            </p:txBody>
          </p:sp>
          <p:sp>
            <p:nvSpPr>
              <p:cNvPr id="369982" name="Text Box 318"/>
              <p:cNvSpPr txBox="1">
                <a:spLocks noChangeArrowheads="1"/>
              </p:cNvSpPr>
              <p:nvPr/>
            </p:nvSpPr>
            <p:spPr bwMode="auto">
              <a:xfrm>
                <a:off x="496" y="3162"/>
                <a:ext cx="768" cy="3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0"/>
                  <a:t>Data from device #2</a:t>
                </a:r>
              </a:p>
            </p:txBody>
          </p:sp>
        </p:grpSp>
        <p:sp>
          <p:nvSpPr>
            <p:cNvPr id="369984" name="Text Box 320"/>
            <p:cNvSpPr txBox="1">
              <a:spLocks noChangeArrowheads="1"/>
            </p:cNvSpPr>
            <p:nvPr/>
          </p:nvSpPr>
          <p:spPr bwMode="auto">
            <a:xfrm>
              <a:off x="4032" y="2693"/>
              <a:ext cx="1584" cy="4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Device #1 lost arbitration and switches to slave-receiver mode</a:t>
              </a:r>
            </a:p>
          </p:txBody>
        </p:sp>
        <p:sp>
          <p:nvSpPr>
            <p:cNvPr id="369985" name="Text Box 321"/>
            <p:cNvSpPr txBox="1">
              <a:spLocks noChangeArrowheads="1"/>
            </p:cNvSpPr>
            <p:nvPr/>
          </p:nvSpPr>
          <p:spPr bwMode="auto">
            <a:xfrm>
              <a:off x="4080" y="3264"/>
              <a:ext cx="1008" cy="3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Device #2 drives SDA</a:t>
              </a:r>
            </a:p>
          </p:txBody>
        </p:sp>
        <p:sp>
          <p:nvSpPr>
            <p:cNvPr id="369986" name="Freeform 322"/>
            <p:cNvSpPr>
              <a:spLocks/>
            </p:cNvSpPr>
            <p:nvPr/>
          </p:nvSpPr>
          <p:spPr bwMode="auto">
            <a:xfrm>
              <a:off x="2880" y="2976"/>
              <a:ext cx="1248" cy="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192"/>
                </a:cxn>
                <a:cxn ang="0">
                  <a:pos x="1248" y="48"/>
                </a:cxn>
              </a:cxnLst>
              <a:rect l="0" t="0" r="r" b="b"/>
              <a:pathLst>
                <a:path w="1248" h="200">
                  <a:moveTo>
                    <a:pt x="0" y="0"/>
                  </a:moveTo>
                  <a:cubicBezTo>
                    <a:pt x="16" y="92"/>
                    <a:pt x="32" y="184"/>
                    <a:pt x="240" y="192"/>
                  </a:cubicBezTo>
                  <a:cubicBezTo>
                    <a:pt x="448" y="200"/>
                    <a:pt x="1048" y="80"/>
                    <a:pt x="1248" y="48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87" name="Freeform 323"/>
            <p:cNvSpPr>
              <a:spLocks/>
            </p:cNvSpPr>
            <p:nvPr/>
          </p:nvSpPr>
          <p:spPr bwMode="auto">
            <a:xfrm>
              <a:off x="2928" y="3456"/>
              <a:ext cx="1248" cy="21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240" y="144"/>
                </a:cxn>
                <a:cxn ang="0">
                  <a:pos x="768" y="144"/>
                </a:cxn>
                <a:cxn ang="0">
                  <a:pos x="1248" y="0"/>
                </a:cxn>
              </a:cxnLst>
              <a:rect l="0" t="0" r="r" b="b"/>
              <a:pathLst>
                <a:path w="1248" h="168">
                  <a:moveTo>
                    <a:pt x="0" y="96"/>
                  </a:moveTo>
                  <a:cubicBezTo>
                    <a:pt x="56" y="116"/>
                    <a:pt x="112" y="136"/>
                    <a:pt x="240" y="144"/>
                  </a:cubicBezTo>
                  <a:cubicBezTo>
                    <a:pt x="368" y="152"/>
                    <a:pt x="600" y="168"/>
                    <a:pt x="768" y="144"/>
                  </a:cubicBezTo>
                  <a:cubicBezTo>
                    <a:pt x="936" y="120"/>
                    <a:pt x="1120" y="40"/>
                    <a:pt x="12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Summary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338668" y="1312334"/>
            <a:ext cx="8458200" cy="36576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Compliance with Philips I2C-bus specification (version 2.1)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7-bit and 10-bit addressing modes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Configurable 1 to 8 bit data words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Data transfer rate from 10 kbps up to 400 kbps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Transmit FIFO and receive FIFO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151470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773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920068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74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Controller Area Network (CAN)</a:t>
            </a:r>
            <a:br>
              <a:rPr lang="en-US"/>
            </a:br>
            <a:r>
              <a:rPr lang="en-US" sz="2000"/>
              <a:t>A Multi-Master Serial Bus System</a:t>
            </a:r>
          </a:p>
        </p:txBody>
      </p:sp>
      <p:sp>
        <p:nvSpPr>
          <p:cNvPr id="360475" name="Rectangle 2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77200" cy="3200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CAN 2.0B Standard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High speed (up to 1 Mbps)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Add a node without disturbing the bus (number of nodes not limited by protocol)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Less wires (lower cost, less maintenance, and more reliable)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Redundant error checking (high reliability)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No node addressing (message identifiers)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Broadcast based signaling</a:t>
            </a:r>
          </a:p>
        </p:txBody>
      </p:sp>
      <p:grpSp>
        <p:nvGrpSpPr>
          <p:cNvPr id="360453" name="Group 5"/>
          <p:cNvGrpSpPr>
            <a:grpSpLocks/>
          </p:cNvGrpSpPr>
          <p:nvPr/>
        </p:nvGrpSpPr>
        <p:grpSpPr bwMode="auto">
          <a:xfrm>
            <a:off x="1752600" y="4419600"/>
            <a:ext cx="685800" cy="685800"/>
            <a:chOff x="2112" y="2256"/>
            <a:chExt cx="432" cy="432"/>
          </a:xfrm>
          <a:solidFill>
            <a:schemeClr val="accent3"/>
          </a:solidFill>
        </p:grpSpPr>
        <p:sp>
          <p:nvSpPr>
            <p:cNvPr id="360454" name="Oval 6"/>
            <p:cNvSpPr>
              <a:spLocks noChangeArrowheads="1"/>
            </p:cNvSpPr>
            <p:nvPr/>
          </p:nvSpPr>
          <p:spPr bwMode="auto">
            <a:xfrm>
              <a:off x="2112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208" y="2342"/>
              <a:ext cx="23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C</a:t>
              </a:r>
            </a:p>
          </p:txBody>
        </p:sp>
      </p:grpSp>
      <p:grpSp>
        <p:nvGrpSpPr>
          <p:cNvPr id="360456" name="Group 8"/>
          <p:cNvGrpSpPr>
            <a:grpSpLocks/>
          </p:cNvGrpSpPr>
          <p:nvPr/>
        </p:nvGrpSpPr>
        <p:grpSpPr bwMode="auto">
          <a:xfrm>
            <a:off x="6248400" y="5867400"/>
            <a:ext cx="685800" cy="685800"/>
            <a:chOff x="3264" y="2256"/>
            <a:chExt cx="432" cy="432"/>
          </a:xfrm>
        </p:grpSpPr>
        <p:sp>
          <p:nvSpPr>
            <p:cNvPr id="360457" name="Oval 9"/>
            <p:cNvSpPr>
              <a:spLocks noChangeArrowheads="1"/>
            </p:cNvSpPr>
            <p:nvPr/>
          </p:nvSpPr>
          <p:spPr bwMode="auto">
            <a:xfrm>
              <a:off x="3264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3360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E</a:t>
              </a:r>
            </a:p>
          </p:txBody>
        </p:sp>
      </p:grpSp>
      <p:sp>
        <p:nvSpPr>
          <p:cNvPr id="360459" name="Line 11"/>
          <p:cNvSpPr>
            <a:spLocks noChangeShapeType="1"/>
          </p:cNvSpPr>
          <p:nvPr/>
        </p:nvSpPr>
        <p:spPr bwMode="auto">
          <a:xfrm>
            <a:off x="1219200" y="5486400"/>
            <a:ext cx="693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0" name="Line 12"/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1" name="Line 13"/>
          <p:cNvSpPr>
            <a:spLocks noChangeShapeType="1"/>
          </p:cNvSpPr>
          <p:nvPr/>
        </p:nvSpPr>
        <p:spPr bwMode="auto">
          <a:xfrm>
            <a:off x="7315200" y="4267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 flipV="1">
            <a:off x="45720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3" name="Line 15"/>
          <p:cNvSpPr>
            <a:spLocks noChangeShapeType="1"/>
          </p:cNvSpPr>
          <p:nvPr/>
        </p:nvSpPr>
        <p:spPr bwMode="auto">
          <a:xfrm flipV="1">
            <a:off x="65532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4038600" y="4267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0465" name="Group 17"/>
          <p:cNvGrpSpPr>
            <a:grpSpLocks/>
          </p:cNvGrpSpPr>
          <p:nvPr/>
        </p:nvGrpSpPr>
        <p:grpSpPr bwMode="auto">
          <a:xfrm>
            <a:off x="4229100" y="5791200"/>
            <a:ext cx="685800" cy="685800"/>
            <a:chOff x="2688" y="2256"/>
            <a:chExt cx="432" cy="432"/>
          </a:xfrm>
        </p:grpSpPr>
        <p:sp>
          <p:nvSpPr>
            <p:cNvPr id="360466" name="Oval 18"/>
            <p:cNvSpPr>
              <a:spLocks noChangeArrowheads="1"/>
            </p:cNvSpPr>
            <p:nvPr/>
          </p:nvSpPr>
          <p:spPr bwMode="auto">
            <a:xfrm>
              <a:off x="2688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>
              <a:off x="2784" y="234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D</a:t>
              </a:r>
            </a:p>
          </p:txBody>
        </p:sp>
      </p:grpSp>
      <p:grpSp>
        <p:nvGrpSpPr>
          <p:cNvPr id="360468" name="Group 20"/>
          <p:cNvGrpSpPr>
            <a:grpSpLocks/>
          </p:cNvGrpSpPr>
          <p:nvPr/>
        </p:nvGrpSpPr>
        <p:grpSpPr bwMode="auto">
          <a:xfrm>
            <a:off x="7010400" y="3886200"/>
            <a:ext cx="685800" cy="685800"/>
            <a:chOff x="720" y="2352"/>
            <a:chExt cx="432" cy="432"/>
          </a:xfrm>
        </p:grpSpPr>
        <p:sp>
          <p:nvSpPr>
            <p:cNvPr id="360469" name="Oval 21"/>
            <p:cNvSpPr>
              <a:spLocks noChangeArrowheads="1"/>
            </p:cNvSpPr>
            <p:nvPr/>
          </p:nvSpPr>
          <p:spPr bwMode="auto">
            <a:xfrm>
              <a:off x="720" y="2352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816" y="243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A</a:t>
              </a:r>
            </a:p>
          </p:txBody>
        </p:sp>
      </p:grpSp>
      <p:grpSp>
        <p:nvGrpSpPr>
          <p:cNvPr id="360471" name="Group 23"/>
          <p:cNvGrpSpPr>
            <a:grpSpLocks/>
          </p:cNvGrpSpPr>
          <p:nvPr/>
        </p:nvGrpSpPr>
        <p:grpSpPr bwMode="auto">
          <a:xfrm>
            <a:off x="3733800" y="4114800"/>
            <a:ext cx="685800" cy="685800"/>
            <a:chOff x="1536" y="2256"/>
            <a:chExt cx="432" cy="432"/>
          </a:xfrm>
        </p:grpSpPr>
        <p:sp>
          <p:nvSpPr>
            <p:cNvPr id="360472" name="Oval 24"/>
            <p:cNvSpPr>
              <a:spLocks noChangeArrowheads="1"/>
            </p:cNvSpPr>
            <p:nvPr/>
          </p:nvSpPr>
          <p:spPr bwMode="auto">
            <a:xfrm>
              <a:off x="1536" y="2256"/>
              <a:ext cx="432" cy="432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1632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/>
                <a:t>B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rIns="92075" anchor="ctr"/>
          <a:lstStyle/>
          <a:p>
            <a:r>
              <a:rPr lang="en-US"/>
              <a:t>CAN Bus</a:t>
            </a:r>
          </a:p>
        </p:txBody>
      </p:sp>
      <p:sp>
        <p:nvSpPr>
          <p:cNvPr id="295969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686800" cy="2209800"/>
          </a:xfrm>
          <a:noFill/>
          <a:ln/>
        </p:spPr>
        <p:txBody>
          <a:bodyPr anchorCtr="0"/>
          <a:lstStyle/>
          <a:p>
            <a:r>
              <a:rPr lang="en-US" sz="2800"/>
              <a:t>Two wire differential bus (usually twisted pair)</a:t>
            </a:r>
          </a:p>
          <a:p>
            <a:r>
              <a:rPr lang="en-US" sz="2800"/>
              <a:t>Max. bus length depend on transmission rate</a:t>
            </a:r>
          </a:p>
          <a:p>
            <a:pPr lvl="1"/>
            <a:r>
              <a:rPr lang="en-US" sz="2400"/>
              <a:t>40 meters @ 1 Mbps</a:t>
            </a:r>
          </a:p>
        </p:txBody>
      </p:sp>
      <p:sp>
        <p:nvSpPr>
          <p:cNvPr id="295939" name="Oval 3"/>
          <p:cNvSpPr>
            <a:spLocks noChangeArrowheads="1"/>
          </p:cNvSpPr>
          <p:nvPr/>
        </p:nvSpPr>
        <p:spPr bwMode="auto">
          <a:xfrm>
            <a:off x="3821113" y="3352800"/>
            <a:ext cx="1905000" cy="106680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4164013" y="35052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CAN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NODE B</a:t>
            </a:r>
          </a:p>
        </p:txBody>
      </p:sp>
      <p:sp>
        <p:nvSpPr>
          <p:cNvPr id="295941" name="Oval 5"/>
          <p:cNvSpPr>
            <a:spLocks noChangeArrowheads="1"/>
          </p:cNvSpPr>
          <p:nvPr/>
        </p:nvSpPr>
        <p:spPr bwMode="auto">
          <a:xfrm>
            <a:off x="1223963" y="3352800"/>
            <a:ext cx="1903412" cy="106680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1590675" y="3489325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CAN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NODE A</a:t>
            </a: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1211263" y="5037138"/>
            <a:ext cx="69754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4" name="Line 8"/>
          <p:cNvSpPr>
            <a:spLocks noChangeShapeType="1"/>
          </p:cNvSpPr>
          <p:nvPr/>
        </p:nvSpPr>
        <p:spPr bwMode="auto">
          <a:xfrm>
            <a:off x="1211263" y="6007100"/>
            <a:ext cx="69754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8101013" y="5286375"/>
            <a:ext cx="134937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6" name="Line 10"/>
          <p:cNvSpPr>
            <a:spLocks noChangeShapeType="1"/>
          </p:cNvSpPr>
          <p:nvPr/>
        </p:nvSpPr>
        <p:spPr bwMode="auto">
          <a:xfrm>
            <a:off x="8167688" y="57023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 flipV="1">
            <a:off x="8167688" y="5037138"/>
            <a:ext cx="0" cy="2428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1162050" y="5286375"/>
            <a:ext cx="136525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1230313" y="57023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 flipV="1">
            <a:off x="1230313" y="5026025"/>
            <a:ext cx="0" cy="241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1" name="Oval 15"/>
          <p:cNvSpPr>
            <a:spLocks noChangeArrowheads="1"/>
          </p:cNvSpPr>
          <p:nvPr/>
        </p:nvSpPr>
        <p:spPr bwMode="auto">
          <a:xfrm>
            <a:off x="6418263" y="3352800"/>
            <a:ext cx="1905000" cy="106680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6834188" y="3497263"/>
            <a:ext cx="1173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CAN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/>
              <a:t>NODE C</a:t>
            </a: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1730375" y="43703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4" name="Line 18"/>
          <p:cNvSpPr>
            <a:spLocks noChangeShapeType="1"/>
          </p:cNvSpPr>
          <p:nvPr/>
        </p:nvSpPr>
        <p:spPr bwMode="auto">
          <a:xfrm>
            <a:off x="2620963" y="4370388"/>
            <a:ext cx="0" cy="163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>
            <a:off x="4327525" y="43703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>
            <a:off x="5218113" y="4370388"/>
            <a:ext cx="0" cy="163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7" name="Line 21"/>
          <p:cNvSpPr>
            <a:spLocks noChangeShapeType="1"/>
          </p:cNvSpPr>
          <p:nvPr/>
        </p:nvSpPr>
        <p:spPr bwMode="auto">
          <a:xfrm>
            <a:off x="6926263" y="43703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7816850" y="4370388"/>
            <a:ext cx="0" cy="163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9" name="Oval 23"/>
          <p:cNvSpPr>
            <a:spLocks noChangeArrowheads="1"/>
          </p:cNvSpPr>
          <p:nvPr/>
        </p:nvSpPr>
        <p:spPr bwMode="auto">
          <a:xfrm>
            <a:off x="1662113" y="4981575"/>
            <a:ext cx="136525" cy="1095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0" name="Oval 24"/>
          <p:cNvSpPr>
            <a:spLocks noChangeArrowheads="1"/>
          </p:cNvSpPr>
          <p:nvPr/>
        </p:nvSpPr>
        <p:spPr bwMode="auto">
          <a:xfrm>
            <a:off x="2552700" y="5951538"/>
            <a:ext cx="136525" cy="1095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1" name="Oval 25"/>
          <p:cNvSpPr>
            <a:spLocks noChangeArrowheads="1"/>
          </p:cNvSpPr>
          <p:nvPr/>
        </p:nvSpPr>
        <p:spPr bwMode="auto">
          <a:xfrm>
            <a:off x="4260850" y="4981575"/>
            <a:ext cx="134938" cy="1095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2" name="Oval 26"/>
          <p:cNvSpPr>
            <a:spLocks noChangeArrowheads="1"/>
          </p:cNvSpPr>
          <p:nvPr/>
        </p:nvSpPr>
        <p:spPr bwMode="auto">
          <a:xfrm>
            <a:off x="6858000" y="4981575"/>
            <a:ext cx="134938" cy="1095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3" name="Oval 27"/>
          <p:cNvSpPr>
            <a:spLocks noChangeArrowheads="1"/>
          </p:cNvSpPr>
          <p:nvPr/>
        </p:nvSpPr>
        <p:spPr bwMode="auto">
          <a:xfrm>
            <a:off x="5151438" y="5951538"/>
            <a:ext cx="134937" cy="1095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4" name="Oval 28"/>
          <p:cNvSpPr>
            <a:spLocks noChangeArrowheads="1"/>
          </p:cNvSpPr>
          <p:nvPr/>
        </p:nvSpPr>
        <p:spPr bwMode="auto">
          <a:xfrm>
            <a:off x="7748588" y="5951538"/>
            <a:ext cx="134937" cy="1095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5" name="Rectangle 29"/>
          <p:cNvSpPr>
            <a:spLocks noChangeArrowheads="1"/>
          </p:cNvSpPr>
          <p:nvPr/>
        </p:nvSpPr>
        <p:spPr bwMode="auto">
          <a:xfrm>
            <a:off x="3038475" y="46482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CAN_H</a:t>
            </a:r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3013075" y="5614988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CAN_L</a:t>
            </a:r>
          </a:p>
        </p:txBody>
      </p:sp>
      <p:sp>
        <p:nvSpPr>
          <p:cNvPr id="295970" name="Rectangle 34"/>
          <p:cNvSpPr>
            <a:spLocks noChangeArrowheads="1"/>
          </p:cNvSpPr>
          <p:nvPr/>
        </p:nvSpPr>
        <p:spPr bwMode="auto">
          <a:xfrm>
            <a:off x="8212138" y="5257800"/>
            <a:ext cx="74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  <p:sp>
        <p:nvSpPr>
          <p:cNvPr id="295971" name="Rectangle 35"/>
          <p:cNvSpPr>
            <a:spLocks noChangeArrowheads="1"/>
          </p:cNvSpPr>
          <p:nvPr/>
        </p:nvSpPr>
        <p:spPr bwMode="auto">
          <a:xfrm>
            <a:off x="439738" y="5272088"/>
            <a:ext cx="74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CAN Node</a:t>
            </a:r>
            <a:r>
              <a:rPr lang="en-US" sz="3200"/>
              <a:t/>
            </a:r>
            <a:br>
              <a:rPr lang="en-US" sz="3200"/>
            </a:br>
            <a:r>
              <a:rPr lang="en-US" sz="2000"/>
              <a:t>Wired-AND Bus Connection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3367618" y="5049838"/>
            <a:ext cx="2438400" cy="1219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4934481" y="50498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RX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3791481" y="50498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TX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3530537" y="5430838"/>
            <a:ext cx="2108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 dirty="0"/>
              <a:t>CAN Controller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 dirty="0" smtClean="0"/>
              <a:t>(TMS320F28004x)</a:t>
            </a:r>
            <a:endParaRPr lang="en-US" sz="1800" b="0" dirty="0"/>
          </a:p>
        </p:txBody>
      </p:sp>
      <p:sp>
        <p:nvSpPr>
          <p:cNvPr id="367639" name="Line 23"/>
          <p:cNvSpPr>
            <a:spLocks noChangeShapeType="1"/>
          </p:cNvSpPr>
          <p:nvPr/>
        </p:nvSpPr>
        <p:spPr bwMode="auto">
          <a:xfrm>
            <a:off x="853018" y="1577975"/>
            <a:ext cx="7453313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 flipV="1">
            <a:off x="841906" y="2417763"/>
            <a:ext cx="7450137" cy="142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1" name="Rectangle 25"/>
          <p:cNvSpPr>
            <a:spLocks noChangeArrowheads="1"/>
          </p:cNvSpPr>
          <p:nvPr/>
        </p:nvSpPr>
        <p:spPr bwMode="auto">
          <a:xfrm>
            <a:off x="8217431" y="1833563"/>
            <a:ext cx="1397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2" name="Line 26"/>
          <p:cNvSpPr>
            <a:spLocks noChangeShapeType="1"/>
          </p:cNvSpPr>
          <p:nvPr/>
        </p:nvSpPr>
        <p:spPr bwMode="auto">
          <a:xfrm>
            <a:off x="8290456" y="2146300"/>
            <a:ext cx="0" cy="292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3" name="Line 27"/>
          <p:cNvSpPr>
            <a:spLocks noChangeShapeType="1"/>
          </p:cNvSpPr>
          <p:nvPr/>
        </p:nvSpPr>
        <p:spPr bwMode="auto">
          <a:xfrm flipH="1" flipV="1">
            <a:off x="8290456" y="1565275"/>
            <a:ext cx="0" cy="263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4" name="Rectangle 28"/>
          <p:cNvSpPr>
            <a:spLocks noChangeArrowheads="1"/>
          </p:cNvSpPr>
          <p:nvPr/>
        </p:nvSpPr>
        <p:spPr bwMode="auto">
          <a:xfrm>
            <a:off x="794281" y="1847850"/>
            <a:ext cx="139700" cy="30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5" name="Line 29"/>
          <p:cNvSpPr>
            <a:spLocks noChangeShapeType="1"/>
          </p:cNvSpPr>
          <p:nvPr/>
        </p:nvSpPr>
        <p:spPr bwMode="auto">
          <a:xfrm flipH="1">
            <a:off x="860956" y="2160588"/>
            <a:ext cx="1587" cy="265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6" name="Line 30"/>
          <p:cNvSpPr>
            <a:spLocks noChangeShapeType="1"/>
          </p:cNvSpPr>
          <p:nvPr/>
        </p:nvSpPr>
        <p:spPr bwMode="auto">
          <a:xfrm flipH="1" flipV="1">
            <a:off x="872068" y="1565275"/>
            <a:ext cx="1588" cy="292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47" name="Rectangle 31"/>
          <p:cNvSpPr>
            <a:spLocks noChangeArrowheads="1"/>
          </p:cNvSpPr>
          <p:nvPr/>
        </p:nvSpPr>
        <p:spPr bwMode="auto">
          <a:xfrm>
            <a:off x="5167843" y="2043113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CAN_L</a:t>
            </a:r>
          </a:p>
        </p:txBody>
      </p:sp>
      <p:sp>
        <p:nvSpPr>
          <p:cNvPr id="367648" name="Rectangle 32"/>
          <p:cNvSpPr>
            <a:spLocks noChangeArrowheads="1"/>
          </p:cNvSpPr>
          <p:nvPr/>
        </p:nvSpPr>
        <p:spPr bwMode="auto">
          <a:xfrm>
            <a:off x="3005668" y="1217613"/>
            <a:ext cx="95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CAN_H</a:t>
            </a:r>
          </a:p>
        </p:txBody>
      </p:sp>
      <p:sp>
        <p:nvSpPr>
          <p:cNvPr id="367649" name="Line 33"/>
          <p:cNvSpPr>
            <a:spLocks noChangeShapeType="1"/>
          </p:cNvSpPr>
          <p:nvPr/>
        </p:nvSpPr>
        <p:spPr bwMode="auto">
          <a:xfrm>
            <a:off x="4032781" y="2514600"/>
            <a:ext cx="0" cy="2530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50" name="Line 34"/>
          <p:cNvSpPr>
            <a:spLocks noChangeShapeType="1"/>
          </p:cNvSpPr>
          <p:nvPr/>
        </p:nvSpPr>
        <p:spPr bwMode="auto">
          <a:xfrm>
            <a:off x="5175781" y="2438400"/>
            <a:ext cx="0" cy="261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51" name="Rectangle 35"/>
          <p:cNvSpPr>
            <a:spLocks noChangeArrowheads="1"/>
          </p:cNvSpPr>
          <p:nvPr/>
        </p:nvSpPr>
        <p:spPr bwMode="auto">
          <a:xfrm>
            <a:off x="8339668" y="1752600"/>
            <a:ext cx="74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  <p:sp>
        <p:nvSpPr>
          <p:cNvPr id="367652" name="Rectangle 36"/>
          <p:cNvSpPr>
            <a:spLocks noChangeArrowheads="1"/>
          </p:cNvSpPr>
          <p:nvPr/>
        </p:nvSpPr>
        <p:spPr bwMode="auto">
          <a:xfrm>
            <a:off x="54506" y="1766888"/>
            <a:ext cx="74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120</a:t>
            </a:r>
            <a:r>
              <a:rPr lang="en-US" sz="1800" b="0">
                <a:latin typeface="Symbol" pitchFamily="18" charset="2"/>
              </a:rPr>
              <a:t>W</a:t>
            </a:r>
          </a:p>
        </p:txBody>
      </p:sp>
      <p:sp>
        <p:nvSpPr>
          <p:cNvPr id="367660" name="Line 44"/>
          <p:cNvSpPr>
            <a:spLocks noChangeShapeType="1"/>
          </p:cNvSpPr>
          <p:nvPr/>
        </p:nvSpPr>
        <p:spPr bwMode="auto">
          <a:xfrm>
            <a:off x="4034368" y="1604963"/>
            <a:ext cx="0" cy="690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61" name="Arc 45"/>
          <p:cNvSpPr>
            <a:spLocks/>
          </p:cNvSpPr>
          <p:nvPr/>
        </p:nvSpPr>
        <p:spPr bwMode="auto">
          <a:xfrm flipH="1">
            <a:off x="3920068" y="2286000"/>
            <a:ext cx="1143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064"/>
              <a:gd name="T2" fmla="*/ 2424 w 21600"/>
              <a:gd name="T3" fmla="*/ 43064 h 43064"/>
              <a:gd name="T4" fmla="*/ 0 w 21600"/>
              <a:gd name="T5" fmla="*/ 21600 h 4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06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591"/>
                  <a:pt x="13345" y="41830"/>
                  <a:pt x="2423" y="43063"/>
                </a:cubicBezTo>
              </a:path>
              <a:path w="21600" h="4306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591"/>
                  <a:pt x="13345" y="41830"/>
                  <a:pt x="2423" y="43063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7662" name="Line 46"/>
          <p:cNvSpPr>
            <a:spLocks noChangeShapeType="1"/>
          </p:cNvSpPr>
          <p:nvPr/>
        </p:nvSpPr>
        <p:spPr bwMode="auto">
          <a:xfrm>
            <a:off x="872068" y="24384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63" name="Rectangle 47"/>
          <p:cNvSpPr>
            <a:spLocks noChangeArrowheads="1"/>
          </p:cNvSpPr>
          <p:nvPr/>
        </p:nvSpPr>
        <p:spPr bwMode="auto">
          <a:xfrm>
            <a:off x="3364443" y="3297238"/>
            <a:ext cx="2438400" cy="1219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3354918" y="3570288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 Transceiver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(e.g. TI SN65HVD23x)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Operation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153400" cy="6096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2600" dirty="0"/>
              <a:t>Data messages transmitted are identifier based, not address based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Content of message is labeled by an identifier that is unique throughout the network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(e.g. rpm, temperature, position, pressure, etc.)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All nodes on network receive the message and each performs an acceptance test on the identifier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If message is relevant, it is processed (received); otherwise it is ignored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Unique identifier also determines the priority of the message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(lower the numerical value of the identifier, the higher the priority)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When two or more nodes attempt to transmit at the same time, a non-destructive arbitration technique guarantees messages are sent in order of priority and no messages are lost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Non-Destructive Bitwise Arbitration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Bus arbitration resolved via arbitration with wired-AND bus connections</a:t>
            </a:r>
          </a:p>
          <a:p>
            <a:pPr lvl="1"/>
            <a:r>
              <a:rPr lang="en-US" sz="2400" dirty="0"/>
              <a:t>Dominate state (logic 0, bus is high)</a:t>
            </a:r>
          </a:p>
          <a:p>
            <a:pPr lvl="1"/>
            <a:r>
              <a:rPr lang="en-US" sz="2400" dirty="0"/>
              <a:t>Recessive state (logic 1, bus is low)</a:t>
            </a:r>
          </a:p>
        </p:txBody>
      </p:sp>
      <p:sp>
        <p:nvSpPr>
          <p:cNvPr id="359518" name="Oval 94"/>
          <p:cNvSpPr>
            <a:spLocks noChangeArrowheads="1"/>
          </p:cNvSpPr>
          <p:nvPr/>
        </p:nvSpPr>
        <p:spPr bwMode="auto">
          <a:xfrm>
            <a:off x="6662738" y="3627438"/>
            <a:ext cx="1676400" cy="76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19" name="Rectangle 95"/>
          <p:cNvSpPr>
            <a:spLocks noChangeArrowheads="1"/>
          </p:cNvSpPr>
          <p:nvPr/>
        </p:nvSpPr>
        <p:spPr bwMode="auto">
          <a:xfrm>
            <a:off x="6645275" y="3703638"/>
            <a:ext cx="175736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A wins arbitration</a:t>
            </a:r>
          </a:p>
        </p:txBody>
      </p:sp>
      <p:sp>
        <p:nvSpPr>
          <p:cNvPr id="359520" name="Line 96"/>
          <p:cNvSpPr>
            <a:spLocks noChangeShapeType="1"/>
          </p:cNvSpPr>
          <p:nvPr/>
        </p:nvSpPr>
        <p:spPr bwMode="auto">
          <a:xfrm>
            <a:off x="3409950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1" name="Line 97"/>
          <p:cNvSpPr>
            <a:spLocks noChangeShapeType="1"/>
          </p:cNvSpPr>
          <p:nvPr/>
        </p:nvSpPr>
        <p:spPr bwMode="auto">
          <a:xfrm>
            <a:off x="3411538" y="38703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2" name="Line 98"/>
          <p:cNvSpPr>
            <a:spLocks noChangeShapeType="1"/>
          </p:cNvSpPr>
          <p:nvPr/>
        </p:nvSpPr>
        <p:spPr bwMode="auto">
          <a:xfrm>
            <a:off x="3709988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3" name="Line 99"/>
          <p:cNvSpPr>
            <a:spLocks noChangeShapeType="1"/>
          </p:cNvSpPr>
          <p:nvPr/>
        </p:nvSpPr>
        <p:spPr bwMode="auto">
          <a:xfrm>
            <a:off x="3711575" y="40846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4" name="Line 100"/>
          <p:cNvSpPr>
            <a:spLocks noChangeShapeType="1"/>
          </p:cNvSpPr>
          <p:nvPr/>
        </p:nvSpPr>
        <p:spPr bwMode="auto">
          <a:xfrm>
            <a:off x="3409950" y="42973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5" name="Line 101"/>
          <p:cNvSpPr>
            <a:spLocks noChangeShapeType="1"/>
          </p:cNvSpPr>
          <p:nvPr/>
        </p:nvSpPr>
        <p:spPr bwMode="auto">
          <a:xfrm>
            <a:off x="3411538" y="4298950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6" name="Line 102"/>
          <p:cNvSpPr>
            <a:spLocks noChangeShapeType="1"/>
          </p:cNvSpPr>
          <p:nvPr/>
        </p:nvSpPr>
        <p:spPr bwMode="auto">
          <a:xfrm>
            <a:off x="3709988" y="42973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7" name="Line 103"/>
          <p:cNvSpPr>
            <a:spLocks noChangeShapeType="1"/>
          </p:cNvSpPr>
          <p:nvPr/>
        </p:nvSpPr>
        <p:spPr bwMode="auto">
          <a:xfrm>
            <a:off x="3711575" y="451326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8" name="Line 104"/>
          <p:cNvSpPr>
            <a:spLocks noChangeShapeType="1"/>
          </p:cNvSpPr>
          <p:nvPr/>
        </p:nvSpPr>
        <p:spPr bwMode="auto">
          <a:xfrm>
            <a:off x="3409950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29" name="Line 105"/>
          <p:cNvSpPr>
            <a:spLocks noChangeShapeType="1"/>
          </p:cNvSpPr>
          <p:nvPr/>
        </p:nvSpPr>
        <p:spPr bwMode="auto">
          <a:xfrm>
            <a:off x="3411538" y="472281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0" name="Line 106"/>
          <p:cNvSpPr>
            <a:spLocks noChangeShapeType="1"/>
          </p:cNvSpPr>
          <p:nvPr/>
        </p:nvSpPr>
        <p:spPr bwMode="auto">
          <a:xfrm>
            <a:off x="3709988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1" name="Line 107"/>
          <p:cNvSpPr>
            <a:spLocks noChangeShapeType="1"/>
          </p:cNvSpPr>
          <p:nvPr/>
        </p:nvSpPr>
        <p:spPr bwMode="auto">
          <a:xfrm>
            <a:off x="3711575" y="493712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2" name="Rectangle 108"/>
          <p:cNvSpPr>
            <a:spLocks noChangeArrowheads="1"/>
          </p:cNvSpPr>
          <p:nvPr/>
        </p:nvSpPr>
        <p:spPr bwMode="auto">
          <a:xfrm>
            <a:off x="1524000" y="5119688"/>
            <a:ext cx="1123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CAN Bus</a:t>
            </a:r>
          </a:p>
        </p:txBody>
      </p:sp>
      <p:sp>
        <p:nvSpPr>
          <p:cNvPr id="359533" name="Rectangle 109"/>
          <p:cNvSpPr>
            <a:spLocks noChangeArrowheads="1"/>
          </p:cNvSpPr>
          <p:nvPr/>
        </p:nvSpPr>
        <p:spPr bwMode="auto">
          <a:xfrm>
            <a:off x="1725613" y="3763963"/>
            <a:ext cx="946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A</a:t>
            </a:r>
          </a:p>
        </p:txBody>
      </p:sp>
      <p:sp>
        <p:nvSpPr>
          <p:cNvPr id="359534" name="Rectangle 110"/>
          <p:cNvSpPr>
            <a:spLocks noChangeArrowheads="1"/>
          </p:cNvSpPr>
          <p:nvPr/>
        </p:nvSpPr>
        <p:spPr bwMode="auto">
          <a:xfrm>
            <a:off x="1717675" y="4195763"/>
            <a:ext cx="946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B</a:t>
            </a:r>
          </a:p>
        </p:txBody>
      </p:sp>
      <p:sp>
        <p:nvSpPr>
          <p:cNvPr id="359535" name="Rectangle 111"/>
          <p:cNvSpPr>
            <a:spLocks noChangeArrowheads="1"/>
          </p:cNvSpPr>
          <p:nvPr/>
        </p:nvSpPr>
        <p:spPr bwMode="auto">
          <a:xfrm>
            <a:off x="1711325" y="4627563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/>
              <a:t>Node C</a:t>
            </a:r>
          </a:p>
        </p:txBody>
      </p:sp>
      <p:sp>
        <p:nvSpPr>
          <p:cNvPr id="359536" name="Line 112"/>
          <p:cNvSpPr>
            <a:spLocks noChangeShapeType="1"/>
          </p:cNvSpPr>
          <p:nvPr/>
        </p:nvSpPr>
        <p:spPr bwMode="auto">
          <a:xfrm>
            <a:off x="2811463" y="38703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7" name="Line 113"/>
          <p:cNvSpPr>
            <a:spLocks noChangeShapeType="1"/>
          </p:cNvSpPr>
          <p:nvPr/>
        </p:nvSpPr>
        <p:spPr bwMode="auto">
          <a:xfrm>
            <a:off x="3109913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8" name="Line 114"/>
          <p:cNvSpPr>
            <a:spLocks noChangeShapeType="1"/>
          </p:cNvSpPr>
          <p:nvPr/>
        </p:nvSpPr>
        <p:spPr bwMode="auto">
          <a:xfrm>
            <a:off x="3111500" y="40846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39" name="Line 115"/>
          <p:cNvSpPr>
            <a:spLocks noChangeShapeType="1"/>
          </p:cNvSpPr>
          <p:nvPr/>
        </p:nvSpPr>
        <p:spPr bwMode="auto">
          <a:xfrm>
            <a:off x="2811463" y="4298950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0" name="Line 116"/>
          <p:cNvSpPr>
            <a:spLocks noChangeShapeType="1"/>
          </p:cNvSpPr>
          <p:nvPr/>
        </p:nvSpPr>
        <p:spPr bwMode="auto">
          <a:xfrm>
            <a:off x="3109913" y="42973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1" name="Line 117"/>
          <p:cNvSpPr>
            <a:spLocks noChangeShapeType="1"/>
          </p:cNvSpPr>
          <p:nvPr/>
        </p:nvSpPr>
        <p:spPr bwMode="auto">
          <a:xfrm>
            <a:off x="3111500" y="451326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2" name="Line 118"/>
          <p:cNvSpPr>
            <a:spLocks noChangeShapeType="1"/>
          </p:cNvSpPr>
          <p:nvPr/>
        </p:nvSpPr>
        <p:spPr bwMode="auto">
          <a:xfrm>
            <a:off x="2811463" y="472281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3" name="Line 119"/>
          <p:cNvSpPr>
            <a:spLocks noChangeShapeType="1"/>
          </p:cNvSpPr>
          <p:nvPr/>
        </p:nvSpPr>
        <p:spPr bwMode="auto">
          <a:xfrm>
            <a:off x="3109913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4" name="Line 120"/>
          <p:cNvSpPr>
            <a:spLocks noChangeShapeType="1"/>
          </p:cNvSpPr>
          <p:nvPr/>
        </p:nvSpPr>
        <p:spPr bwMode="auto">
          <a:xfrm>
            <a:off x="3111500" y="493712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5" name="Rectangle 121"/>
          <p:cNvSpPr>
            <a:spLocks noChangeArrowheads="1"/>
          </p:cNvSpPr>
          <p:nvPr/>
        </p:nvSpPr>
        <p:spPr bwMode="auto">
          <a:xfrm>
            <a:off x="2967038" y="3200400"/>
            <a:ext cx="61436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/>
              <a:t>Start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b="0"/>
              <a:t>Bit</a:t>
            </a:r>
          </a:p>
        </p:txBody>
      </p:sp>
      <p:sp>
        <p:nvSpPr>
          <p:cNvPr id="359546" name="Line 122"/>
          <p:cNvSpPr>
            <a:spLocks noChangeShapeType="1"/>
          </p:cNvSpPr>
          <p:nvPr/>
        </p:nvSpPr>
        <p:spPr bwMode="auto">
          <a:xfrm>
            <a:off x="2811463" y="52165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7" name="Line 123"/>
          <p:cNvSpPr>
            <a:spLocks noChangeShapeType="1"/>
          </p:cNvSpPr>
          <p:nvPr/>
        </p:nvSpPr>
        <p:spPr bwMode="auto">
          <a:xfrm>
            <a:off x="3109913" y="5214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8" name="Line 124"/>
          <p:cNvSpPr>
            <a:spLocks noChangeShapeType="1"/>
          </p:cNvSpPr>
          <p:nvPr/>
        </p:nvSpPr>
        <p:spPr bwMode="auto">
          <a:xfrm>
            <a:off x="3111500" y="54308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49" name="Line 125"/>
          <p:cNvSpPr>
            <a:spLocks noChangeShapeType="1"/>
          </p:cNvSpPr>
          <p:nvPr/>
        </p:nvSpPr>
        <p:spPr bwMode="auto">
          <a:xfrm>
            <a:off x="3409950" y="5214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0" name="Line 126"/>
          <p:cNvSpPr>
            <a:spLocks noChangeShapeType="1"/>
          </p:cNvSpPr>
          <p:nvPr/>
        </p:nvSpPr>
        <p:spPr bwMode="auto">
          <a:xfrm>
            <a:off x="3411538" y="52165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1" name="Line 127"/>
          <p:cNvSpPr>
            <a:spLocks noChangeShapeType="1"/>
          </p:cNvSpPr>
          <p:nvPr/>
        </p:nvSpPr>
        <p:spPr bwMode="auto">
          <a:xfrm>
            <a:off x="3709988" y="52149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2" name="Line 128"/>
          <p:cNvSpPr>
            <a:spLocks noChangeShapeType="1"/>
          </p:cNvSpPr>
          <p:nvPr/>
        </p:nvSpPr>
        <p:spPr bwMode="auto">
          <a:xfrm>
            <a:off x="3711575" y="54308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3" name="Line 129"/>
          <p:cNvSpPr>
            <a:spLocks noChangeShapeType="1"/>
          </p:cNvSpPr>
          <p:nvPr/>
        </p:nvSpPr>
        <p:spPr bwMode="auto">
          <a:xfrm>
            <a:off x="4014788" y="43021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4" name="Line 130"/>
          <p:cNvSpPr>
            <a:spLocks noChangeShapeType="1"/>
          </p:cNvSpPr>
          <p:nvPr/>
        </p:nvSpPr>
        <p:spPr bwMode="auto">
          <a:xfrm>
            <a:off x="4016375" y="430371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5" name="Line 131"/>
          <p:cNvSpPr>
            <a:spLocks noChangeShapeType="1"/>
          </p:cNvSpPr>
          <p:nvPr/>
        </p:nvSpPr>
        <p:spPr bwMode="auto">
          <a:xfrm>
            <a:off x="4011613" y="4084638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6" name="Line 132"/>
          <p:cNvSpPr>
            <a:spLocks noChangeShapeType="1"/>
          </p:cNvSpPr>
          <p:nvPr/>
        </p:nvSpPr>
        <p:spPr bwMode="auto">
          <a:xfrm>
            <a:off x="4300538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7" name="Line 133"/>
          <p:cNvSpPr>
            <a:spLocks noChangeShapeType="1"/>
          </p:cNvSpPr>
          <p:nvPr/>
        </p:nvSpPr>
        <p:spPr bwMode="auto">
          <a:xfrm>
            <a:off x="4302125" y="387032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8" name="Line 134"/>
          <p:cNvSpPr>
            <a:spLocks noChangeShapeType="1"/>
          </p:cNvSpPr>
          <p:nvPr/>
        </p:nvSpPr>
        <p:spPr bwMode="auto">
          <a:xfrm>
            <a:off x="4600575" y="386873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59" name="Line 135"/>
          <p:cNvSpPr>
            <a:spLocks noChangeShapeType="1"/>
          </p:cNvSpPr>
          <p:nvPr/>
        </p:nvSpPr>
        <p:spPr bwMode="auto">
          <a:xfrm>
            <a:off x="4602163" y="4084638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0" name="Line 136"/>
          <p:cNvSpPr>
            <a:spLocks noChangeShapeType="1"/>
          </p:cNvSpPr>
          <p:nvPr/>
        </p:nvSpPr>
        <p:spPr bwMode="auto">
          <a:xfrm>
            <a:off x="4902200" y="408463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1" name="Line 137"/>
          <p:cNvSpPr>
            <a:spLocks noChangeShapeType="1"/>
          </p:cNvSpPr>
          <p:nvPr/>
        </p:nvSpPr>
        <p:spPr bwMode="auto">
          <a:xfrm>
            <a:off x="5205413" y="3873500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2" name="Line 138"/>
          <p:cNvSpPr>
            <a:spLocks noChangeShapeType="1"/>
          </p:cNvSpPr>
          <p:nvPr/>
        </p:nvSpPr>
        <p:spPr bwMode="auto">
          <a:xfrm>
            <a:off x="5207000" y="3875088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3" name="Line 139"/>
          <p:cNvSpPr>
            <a:spLocks noChangeShapeType="1"/>
          </p:cNvSpPr>
          <p:nvPr/>
        </p:nvSpPr>
        <p:spPr bwMode="auto">
          <a:xfrm>
            <a:off x="4011613" y="542766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4" name="Line 140"/>
          <p:cNvSpPr>
            <a:spLocks noChangeShapeType="1"/>
          </p:cNvSpPr>
          <p:nvPr/>
        </p:nvSpPr>
        <p:spPr bwMode="auto">
          <a:xfrm>
            <a:off x="4300538" y="52117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5" name="Line 141"/>
          <p:cNvSpPr>
            <a:spLocks noChangeShapeType="1"/>
          </p:cNvSpPr>
          <p:nvPr/>
        </p:nvSpPr>
        <p:spPr bwMode="auto">
          <a:xfrm>
            <a:off x="4302125" y="5213350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6" name="Line 142"/>
          <p:cNvSpPr>
            <a:spLocks noChangeShapeType="1"/>
          </p:cNvSpPr>
          <p:nvPr/>
        </p:nvSpPr>
        <p:spPr bwMode="auto">
          <a:xfrm>
            <a:off x="4600575" y="5211763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7" name="Line 143"/>
          <p:cNvSpPr>
            <a:spLocks noChangeShapeType="1"/>
          </p:cNvSpPr>
          <p:nvPr/>
        </p:nvSpPr>
        <p:spPr bwMode="auto">
          <a:xfrm>
            <a:off x="4602163" y="5427663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8" name="Line 144"/>
          <p:cNvSpPr>
            <a:spLocks noChangeShapeType="1"/>
          </p:cNvSpPr>
          <p:nvPr/>
        </p:nvSpPr>
        <p:spPr bwMode="auto">
          <a:xfrm>
            <a:off x="4902200" y="542766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69" name="Line 145"/>
          <p:cNvSpPr>
            <a:spLocks noChangeShapeType="1"/>
          </p:cNvSpPr>
          <p:nvPr/>
        </p:nvSpPr>
        <p:spPr bwMode="auto">
          <a:xfrm>
            <a:off x="5205413" y="52165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0" name="Line 146"/>
          <p:cNvSpPr>
            <a:spLocks noChangeShapeType="1"/>
          </p:cNvSpPr>
          <p:nvPr/>
        </p:nvSpPr>
        <p:spPr bwMode="auto">
          <a:xfrm>
            <a:off x="5207000" y="521811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1" name="Line 147"/>
          <p:cNvSpPr>
            <a:spLocks noChangeShapeType="1"/>
          </p:cNvSpPr>
          <p:nvPr/>
        </p:nvSpPr>
        <p:spPr bwMode="auto">
          <a:xfrm>
            <a:off x="4300538" y="4305300"/>
            <a:ext cx="11763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2" name="Line 148"/>
          <p:cNvSpPr>
            <a:spLocks noChangeShapeType="1"/>
          </p:cNvSpPr>
          <p:nvPr/>
        </p:nvSpPr>
        <p:spPr bwMode="auto">
          <a:xfrm>
            <a:off x="4011613" y="49371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3" name="Line 149"/>
          <p:cNvSpPr>
            <a:spLocks noChangeShapeType="1"/>
          </p:cNvSpPr>
          <p:nvPr/>
        </p:nvSpPr>
        <p:spPr bwMode="auto">
          <a:xfrm>
            <a:off x="4300538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4" name="Line 150"/>
          <p:cNvSpPr>
            <a:spLocks noChangeShapeType="1"/>
          </p:cNvSpPr>
          <p:nvPr/>
        </p:nvSpPr>
        <p:spPr bwMode="auto">
          <a:xfrm>
            <a:off x="4302125" y="4722813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5" name="Line 151"/>
          <p:cNvSpPr>
            <a:spLocks noChangeShapeType="1"/>
          </p:cNvSpPr>
          <p:nvPr/>
        </p:nvSpPr>
        <p:spPr bwMode="auto">
          <a:xfrm>
            <a:off x="4600575" y="4721225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6" name="Line 152"/>
          <p:cNvSpPr>
            <a:spLocks noChangeShapeType="1"/>
          </p:cNvSpPr>
          <p:nvPr/>
        </p:nvSpPr>
        <p:spPr bwMode="auto">
          <a:xfrm>
            <a:off x="4602163" y="4937125"/>
            <a:ext cx="30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7" name="Line 153"/>
          <p:cNvSpPr>
            <a:spLocks noChangeShapeType="1"/>
          </p:cNvSpPr>
          <p:nvPr/>
        </p:nvSpPr>
        <p:spPr bwMode="auto">
          <a:xfrm>
            <a:off x="4900613" y="4725988"/>
            <a:ext cx="0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8" name="Line 154"/>
          <p:cNvSpPr>
            <a:spLocks noChangeShapeType="1"/>
          </p:cNvSpPr>
          <p:nvPr/>
        </p:nvSpPr>
        <p:spPr bwMode="auto">
          <a:xfrm>
            <a:off x="4902200" y="472757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79" name="Line 155"/>
          <p:cNvSpPr>
            <a:spLocks noChangeShapeType="1"/>
          </p:cNvSpPr>
          <p:nvPr/>
        </p:nvSpPr>
        <p:spPr bwMode="auto">
          <a:xfrm flipV="1">
            <a:off x="5195888" y="4724400"/>
            <a:ext cx="280987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0" name="Rectangle 156"/>
          <p:cNvSpPr>
            <a:spLocks noChangeArrowheads="1"/>
          </p:cNvSpPr>
          <p:nvPr/>
        </p:nvSpPr>
        <p:spPr bwMode="auto">
          <a:xfrm>
            <a:off x="2152650" y="5684838"/>
            <a:ext cx="186531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chemeClr val="tx2"/>
                </a:solidFill>
              </a:rPr>
              <a:t>Node B loses arbitration</a:t>
            </a:r>
          </a:p>
        </p:txBody>
      </p:sp>
      <p:sp>
        <p:nvSpPr>
          <p:cNvPr id="359581" name="Rectangle 157"/>
          <p:cNvSpPr>
            <a:spLocks noChangeArrowheads="1"/>
          </p:cNvSpPr>
          <p:nvPr/>
        </p:nvSpPr>
        <p:spPr bwMode="auto">
          <a:xfrm>
            <a:off x="4005263" y="3500438"/>
            <a:ext cx="293687" cy="2112962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2" name="Rectangle 158"/>
          <p:cNvSpPr>
            <a:spLocks noChangeArrowheads="1"/>
          </p:cNvSpPr>
          <p:nvPr/>
        </p:nvSpPr>
        <p:spPr bwMode="auto">
          <a:xfrm>
            <a:off x="5257800" y="5715000"/>
            <a:ext cx="18351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chemeClr val="tx2"/>
                </a:solidFill>
              </a:rPr>
              <a:t>Node C loses arbitration</a:t>
            </a:r>
          </a:p>
        </p:txBody>
      </p:sp>
      <p:sp>
        <p:nvSpPr>
          <p:cNvPr id="359583" name="Rectangle 159"/>
          <p:cNvSpPr>
            <a:spLocks noChangeArrowheads="1"/>
          </p:cNvSpPr>
          <p:nvPr/>
        </p:nvSpPr>
        <p:spPr bwMode="auto">
          <a:xfrm>
            <a:off x="4892675" y="3505200"/>
            <a:ext cx="314325" cy="2112963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4" name="Arc 160"/>
          <p:cNvSpPr>
            <a:spLocks/>
          </p:cNvSpPr>
          <p:nvPr/>
        </p:nvSpPr>
        <p:spPr bwMode="auto">
          <a:xfrm flipV="1">
            <a:off x="3816350" y="5618163"/>
            <a:ext cx="336550" cy="381000"/>
          </a:xfrm>
          <a:custGeom>
            <a:avLst/>
            <a:gdLst>
              <a:gd name="G0" fmla="+- 2238 0 0"/>
              <a:gd name="G1" fmla="+- 21600 0 0"/>
              <a:gd name="G2" fmla="+- 21600 0 0"/>
              <a:gd name="T0" fmla="*/ 0 w 23838"/>
              <a:gd name="T1" fmla="*/ 116 h 21600"/>
              <a:gd name="T2" fmla="*/ 23838 w 23838"/>
              <a:gd name="T3" fmla="*/ 21600 h 21600"/>
              <a:gd name="T4" fmla="*/ 2238 w 238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38" h="21600" fill="none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</a:path>
              <a:path w="23838" h="21600" stroke="0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  <a:lnTo>
                  <a:pt x="2238" y="2160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5" name="Arc 161"/>
          <p:cNvSpPr>
            <a:spLocks/>
          </p:cNvSpPr>
          <p:nvPr/>
        </p:nvSpPr>
        <p:spPr bwMode="auto">
          <a:xfrm flipH="1" flipV="1">
            <a:off x="5073650" y="5684838"/>
            <a:ext cx="336550" cy="381000"/>
          </a:xfrm>
          <a:custGeom>
            <a:avLst/>
            <a:gdLst>
              <a:gd name="G0" fmla="+- 2238 0 0"/>
              <a:gd name="G1" fmla="+- 21600 0 0"/>
              <a:gd name="G2" fmla="+- 21600 0 0"/>
              <a:gd name="T0" fmla="*/ 0 w 23838"/>
              <a:gd name="T1" fmla="*/ 116 h 21600"/>
              <a:gd name="T2" fmla="*/ 23838 w 23838"/>
              <a:gd name="T3" fmla="*/ 21600 h 21600"/>
              <a:gd name="T4" fmla="*/ 2238 w 238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838" h="21600" fill="none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</a:path>
              <a:path w="23838" h="21600" stroke="0" extrusionOk="0">
                <a:moveTo>
                  <a:pt x="0" y="116"/>
                </a:moveTo>
                <a:cubicBezTo>
                  <a:pt x="743" y="38"/>
                  <a:pt x="1490" y="-1"/>
                  <a:pt x="2238" y="0"/>
                </a:cubicBezTo>
                <a:cubicBezTo>
                  <a:pt x="14167" y="0"/>
                  <a:pt x="23838" y="9670"/>
                  <a:pt x="23838" y="21600"/>
                </a:cubicBezTo>
                <a:lnTo>
                  <a:pt x="2238" y="2160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586" name="AutoShape 162"/>
          <p:cNvSpPr>
            <a:spLocks noChangeArrowheads="1"/>
          </p:cNvSpPr>
          <p:nvPr/>
        </p:nvSpPr>
        <p:spPr bwMode="auto">
          <a:xfrm>
            <a:off x="5824538" y="3856038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CAN Message Format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237067" y="879475"/>
            <a:ext cx="8686800" cy="12604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is transmitted and received using Message Frames</a:t>
            </a:r>
          </a:p>
          <a:p>
            <a:r>
              <a:rPr lang="en-US" sz="2400" dirty="0"/>
              <a:t>8 byte data payload per message</a:t>
            </a:r>
          </a:p>
          <a:p>
            <a:r>
              <a:rPr lang="en-US" sz="2400" dirty="0"/>
              <a:t>Standard and Extended identifier formats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0331" y="2396071"/>
            <a:ext cx="8032750" cy="1908175"/>
            <a:chOff x="609600" y="2286000"/>
            <a:chExt cx="8032750" cy="1908175"/>
          </a:xfrm>
        </p:grpSpPr>
        <p:sp>
          <p:nvSpPr>
            <p:cNvPr id="363524" name="Rectangle 4"/>
            <p:cNvSpPr>
              <a:spLocks noChangeArrowheads="1"/>
            </p:cNvSpPr>
            <p:nvPr/>
          </p:nvSpPr>
          <p:spPr bwMode="auto">
            <a:xfrm>
              <a:off x="1066800" y="2286000"/>
              <a:ext cx="6553200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itchFamily="2" charset="2"/>
                <a:buChar char="u"/>
              </a:pPr>
              <a:r>
                <a:rPr lang="en-US" sz="3200">
                  <a:latin typeface="Times New Roman" pitchFamily="18" charset="0"/>
                </a:rPr>
                <a:t> </a:t>
              </a:r>
              <a:r>
                <a:rPr lang="en-US" sz="2000"/>
                <a:t>Standard Frame: 11-bit Identifier (CAN v2.0A)</a:t>
              </a:r>
            </a:p>
          </p:txBody>
        </p:sp>
        <p:sp>
          <p:nvSpPr>
            <p:cNvPr id="363526" name="Rectangle 6"/>
            <p:cNvSpPr>
              <a:spLocks noChangeArrowheads="1"/>
            </p:cNvSpPr>
            <p:nvPr/>
          </p:nvSpPr>
          <p:spPr bwMode="auto">
            <a:xfrm>
              <a:off x="1684338" y="3471863"/>
              <a:ext cx="1181100" cy="72072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27" name="Line 7"/>
            <p:cNvSpPr>
              <a:spLocks noChangeShapeType="1"/>
            </p:cNvSpPr>
            <p:nvPr/>
          </p:nvSpPr>
          <p:spPr bwMode="auto">
            <a:xfrm>
              <a:off x="6629400" y="3468688"/>
              <a:ext cx="201295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>
              <a:off x="1692275" y="3479800"/>
              <a:ext cx="9318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11-bit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Identifier</a:t>
              </a:r>
            </a:p>
          </p:txBody>
        </p:sp>
        <p:sp>
          <p:nvSpPr>
            <p:cNvPr id="363532" name="Line 12"/>
            <p:cNvSpPr>
              <a:spLocks noChangeShapeType="1"/>
            </p:cNvSpPr>
            <p:nvPr/>
          </p:nvSpPr>
          <p:spPr bwMode="auto">
            <a:xfrm>
              <a:off x="2584450" y="3479800"/>
              <a:ext cx="0" cy="69056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3" name="Rectangle 13"/>
            <p:cNvSpPr>
              <a:spLocks noChangeArrowheads="1"/>
            </p:cNvSpPr>
            <p:nvPr/>
          </p:nvSpPr>
          <p:spPr bwMode="auto">
            <a:xfrm>
              <a:off x="2579688" y="3422650"/>
              <a:ext cx="312737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</p:txBody>
        </p:sp>
        <p:sp>
          <p:nvSpPr>
            <p:cNvPr id="363534" name="Rectangle 14"/>
            <p:cNvSpPr>
              <a:spLocks noChangeArrowheads="1"/>
            </p:cNvSpPr>
            <p:nvPr/>
          </p:nvSpPr>
          <p:spPr bwMode="auto">
            <a:xfrm>
              <a:off x="2863850" y="3467100"/>
              <a:ext cx="1057275" cy="725488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1360488" y="3436938"/>
              <a:ext cx="322262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36" name="Rectangle 16"/>
            <p:cNvSpPr>
              <a:spLocks noChangeArrowheads="1"/>
            </p:cNvSpPr>
            <p:nvPr/>
          </p:nvSpPr>
          <p:spPr bwMode="auto">
            <a:xfrm>
              <a:off x="2841625" y="3421063"/>
              <a:ext cx="312738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3106738" y="3479800"/>
              <a:ext cx="0" cy="712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38" name="Rectangle 18"/>
            <p:cNvSpPr>
              <a:spLocks noChangeArrowheads="1"/>
            </p:cNvSpPr>
            <p:nvPr/>
          </p:nvSpPr>
          <p:spPr bwMode="auto">
            <a:xfrm>
              <a:off x="3073400" y="3665538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r0</a:t>
              </a:r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 flipH="1">
              <a:off x="3360738" y="3479800"/>
              <a:ext cx="4762" cy="712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40" name="Rectangle 20"/>
            <p:cNvSpPr>
              <a:spLocks noChangeArrowheads="1"/>
            </p:cNvSpPr>
            <p:nvPr/>
          </p:nvSpPr>
          <p:spPr bwMode="auto">
            <a:xfrm>
              <a:off x="3360738" y="3679825"/>
              <a:ext cx="5492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DLC</a:t>
              </a:r>
            </a:p>
          </p:txBody>
        </p:sp>
        <p:grpSp>
          <p:nvGrpSpPr>
            <p:cNvPr id="363541" name="Group 21"/>
            <p:cNvGrpSpPr>
              <a:grpSpLocks/>
            </p:cNvGrpSpPr>
            <p:nvPr/>
          </p:nvGrpSpPr>
          <p:grpSpPr bwMode="auto">
            <a:xfrm>
              <a:off x="3919538" y="3467100"/>
              <a:ext cx="1665287" cy="725488"/>
              <a:chOff x="2262" y="1578"/>
              <a:chExt cx="1049" cy="454"/>
            </a:xfrm>
          </p:grpSpPr>
          <p:sp>
            <p:nvSpPr>
              <p:cNvPr id="363542" name="Rectangle 22"/>
              <p:cNvSpPr>
                <a:spLocks noChangeArrowheads="1"/>
              </p:cNvSpPr>
              <p:nvPr/>
            </p:nvSpPr>
            <p:spPr bwMode="auto">
              <a:xfrm>
                <a:off x="2262" y="1578"/>
                <a:ext cx="1049" cy="4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43" name="Rectangle 23"/>
              <p:cNvSpPr>
                <a:spLocks noChangeArrowheads="1"/>
              </p:cNvSpPr>
              <p:nvPr/>
            </p:nvSpPr>
            <p:spPr bwMode="auto">
              <a:xfrm>
                <a:off x="2314" y="1701"/>
                <a:ext cx="9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400"/>
                  <a:t>0…8 Bytes Data</a:t>
                </a:r>
              </a:p>
            </p:txBody>
          </p:sp>
        </p:grpSp>
        <p:sp>
          <p:nvSpPr>
            <p:cNvPr id="363544" name="Rectangle 24"/>
            <p:cNvSpPr>
              <a:spLocks noChangeArrowheads="1"/>
            </p:cNvSpPr>
            <p:nvPr/>
          </p:nvSpPr>
          <p:spPr bwMode="auto">
            <a:xfrm>
              <a:off x="5586413" y="3467100"/>
              <a:ext cx="576262" cy="72548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45" name="Rectangle 25"/>
            <p:cNvSpPr>
              <a:spLocks noChangeArrowheads="1"/>
            </p:cNvSpPr>
            <p:nvPr/>
          </p:nvSpPr>
          <p:spPr bwMode="auto">
            <a:xfrm>
              <a:off x="5561013" y="3678238"/>
              <a:ext cx="5699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CRC</a:t>
              </a:r>
            </a:p>
          </p:txBody>
        </p:sp>
        <p:sp>
          <p:nvSpPr>
            <p:cNvPr id="363546" name="Rectangle 26"/>
            <p:cNvSpPr>
              <a:spLocks noChangeArrowheads="1"/>
            </p:cNvSpPr>
            <p:nvPr/>
          </p:nvSpPr>
          <p:spPr bwMode="auto">
            <a:xfrm>
              <a:off x="6156325" y="3467100"/>
              <a:ext cx="554038" cy="727075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47" name="Rectangle 27"/>
            <p:cNvSpPr>
              <a:spLocks noChangeArrowheads="1"/>
            </p:cNvSpPr>
            <p:nvPr/>
          </p:nvSpPr>
          <p:spPr bwMode="auto">
            <a:xfrm>
              <a:off x="6140450" y="3670300"/>
              <a:ext cx="5699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ACK</a:t>
              </a:r>
            </a:p>
          </p:txBody>
        </p:sp>
        <p:sp>
          <p:nvSpPr>
            <p:cNvPr id="363548" name="Rectangle 28"/>
            <p:cNvSpPr>
              <a:spLocks noChangeArrowheads="1"/>
            </p:cNvSpPr>
            <p:nvPr/>
          </p:nvSpPr>
          <p:spPr bwMode="auto">
            <a:xfrm>
              <a:off x="6734175" y="3460750"/>
              <a:ext cx="322263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49" name="Rectangle 29"/>
            <p:cNvSpPr>
              <a:spLocks noChangeArrowheads="1"/>
            </p:cNvSpPr>
            <p:nvPr/>
          </p:nvSpPr>
          <p:spPr bwMode="auto">
            <a:xfrm>
              <a:off x="1795463" y="2835275"/>
              <a:ext cx="9921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Arbitration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Field</a:t>
              </a:r>
            </a:p>
          </p:txBody>
        </p:sp>
        <p:sp>
          <p:nvSpPr>
            <p:cNvPr id="363550" name="Rectangle 30"/>
            <p:cNvSpPr>
              <a:spLocks noChangeArrowheads="1"/>
            </p:cNvSpPr>
            <p:nvPr/>
          </p:nvSpPr>
          <p:spPr bwMode="auto">
            <a:xfrm>
              <a:off x="3035300" y="2833688"/>
              <a:ext cx="7556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Control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Field</a:t>
              </a:r>
            </a:p>
          </p:txBody>
        </p:sp>
        <p:sp>
          <p:nvSpPr>
            <p:cNvPr id="363551" name="Rectangle 31"/>
            <p:cNvSpPr>
              <a:spLocks noChangeArrowheads="1"/>
            </p:cNvSpPr>
            <p:nvPr/>
          </p:nvSpPr>
          <p:spPr bwMode="auto">
            <a:xfrm>
              <a:off x="4276725" y="3022600"/>
              <a:ext cx="9921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Data Field</a:t>
              </a:r>
            </a:p>
          </p:txBody>
        </p:sp>
        <p:sp>
          <p:nvSpPr>
            <p:cNvPr id="363552" name="Line 32"/>
            <p:cNvSpPr>
              <a:spLocks noChangeShapeType="1"/>
            </p:cNvSpPr>
            <p:nvPr/>
          </p:nvSpPr>
          <p:spPr bwMode="auto">
            <a:xfrm>
              <a:off x="1693863" y="3352800"/>
              <a:ext cx="1163637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53" name="Line 33"/>
            <p:cNvSpPr>
              <a:spLocks noChangeShapeType="1"/>
            </p:cNvSpPr>
            <p:nvPr/>
          </p:nvSpPr>
          <p:spPr bwMode="auto">
            <a:xfrm>
              <a:off x="2892425" y="3351213"/>
              <a:ext cx="1020763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54" name="Line 34"/>
            <p:cNvSpPr>
              <a:spLocks noChangeShapeType="1"/>
            </p:cNvSpPr>
            <p:nvPr/>
          </p:nvSpPr>
          <p:spPr bwMode="auto">
            <a:xfrm>
              <a:off x="3930650" y="3351213"/>
              <a:ext cx="161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9" name="Freeform 69"/>
            <p:cNvSpPr>
              <a:spLocks/>
            </p:cNvSpPr>
            <p:nvPr/>
          </p:nvSpPr>
          <p:spPr bwMode="auto">
            <a:xfrm>
              <a:off x="609600" y="3475038"/>
              <a:ext cx="1143000" cy="715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480" y="480"/>
                </a:cxn>
                <a:cxn ang="0">
                  <a:pos x="720" y="480"/>
                </a:cxn>
              </a:cxnLst>
              <a:rect l="0" t="0" r="r" b="b"/>
              <a:pathLst>
                <a:path w="720" h="480">
                  <a:moveTo>
                    <a:pt x="0" y="0"/>
                  </a:moveTo>
                  <a:lnTo>
                    <a:pt x="480" y="0"/>
                  </a:lnTo>
                  <a:lnTo>
                    <a:pt x="480" y="480"/>
                  </a:lnTo>
                  <a:lnTo>
                    <a:pt x="720" y="48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1213" y="4610100"/>
            <a:ext cx="8288338" cy="1911350"/>
            <a:chOff x="514350" y="4610100"/>
            <a:chExt cx="8288338" cy="1911350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1117600" y="4610100"/>
              <a:ext cx="6350000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100000"/>
                </a:lnSpc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itchFamily="2" charset="2"/>
                <a:buChar char="u"/>
              </a:pPr>
              <a:r>
                <a:rPr lang="en-US" sz="3200">
                  <a:latin typeface="Times New Roman" pitchFamily="18" charset="0"/>
                </a:rPr>
                <a:t> </a:t>
              </a:r>
              <a:r>
                <a:rPr lang="en-US" sz="2000"/>
                <a:t>Extended Frame: 29-bit Identifier (CAN v2.0B)</a:t>
              </a:r>
            </a:p>
          </p:txBody>
        </p:sp>
        <p:sp>
          <p:nvSpPr>
            <p:cNvPr id="363555" name="Rectangle 35"/>
            <p:cNvSpPr>
              <a:spLocks noChangeArrowheads="1"/>
            </p:cNvSpPr>
            <p:nvPr/>
          </p:nvSpPr>
          <p:spPr bwMode="auto">
            <a:xfrm>
              <a:off x="4351338" y="5121275"/>
              <a:ext cx="7556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Control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Field</a:t>
              </a:r>
            </a:p>
          </p:txBody>
        </p:sp>
        <p:sp>
          <p:nvSpPr>
            <p:cNvPr id="363557" name="Rectangle 37"/>
            <p:cNvSpPr>
              <a:spLocks noChangeArrowheads="1"/>
            </p:cNvSpPr>
            <p:nvPr/>
          </p:nvSpPr>
          <p:spPr bwMode="auto">
            <a:xfrm>
              <a:off x="1579563" y="5780088"/>
              <a:ext cx="2566987" cy="72707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0" name="Rectangle 40"/>
            <p:cNvSpPr>
              <a:spLocks noChangeArrowheads="1"/>
            </p:cNvSpPr>
            <p:nvPr/>
          </p:nvSpPr>
          <p:spPr bwMode="auto">
            <a:xfrm>
              <a:off x="1601788" y="5846763"/>
              <a:ext cx="931862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11-bit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Identifier</a:t>
              </a:r>
            </a:p>
          </p:txBody>
        </p:sp>
        <p:sp>
          <p:nvSpPr>
            <p:cNvPr id="363561" name="Line 41"/>
            <p:cNvSpPr>
              <a:spLocks noChangeShapeType="1"/>
            </p:cNvSpPr>
            <p:nvPr/>
          </p:nvSpPr>
          <p:spPr bwMode="auto">
            <a:xfrm>
              <a:off x="2493963" y="5788025"/>
              <a:ext cx="0" cy="69056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2" name="Rectangle 42"/>
            <p:cNvSpPr>
              <a:spLocks noChangeArrowheads="1"/>
            </p:cNvSpPr>
            <p:nvPr/>
          </p:nvSpPr>
          <p:spPr bwMode="auto">
            <a:xfrm>
              <a:off x="3868738" y="5749925"/>
              <a:ext cx="312737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</p:txBody>
        </p:sp>
        <p:sp>
          <p:nvSpPr>
            <p:cNvPr id="363563" name="Rectangle 43"/>
            <p:cNvSpPr>
              <a:spLocks noChangeArrowheads="1"/>
            </p:cNvSpPr>
            <p:nvPr/>
          </p:nvSpPr>
          <p:spPr bwMode="auto">
            <a:xfrm>
              <a:off x="1270000" y="5745163"/>
              <a:ext cx="322263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64" name="Rectangle 44"/>
            <p:cNvSpPr>
              <a:spLocks noChangeArrowheads="1"/>
            </p:cNvSpPr>
            <p:nvPr/>
          </p:nvSpPr>
          <p:spPr bwMode="auto">
            <a:xfrm>
              <a:off x="2732088" y="5772150"/>
              <a:ext cx="312737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</p:txBody>
        </p:sp>
        <p:sp>
          <p:nvSpPr>
            <p:cNvPr id="363565" name="Line 45"/>
            <p:cNvSpPr>
              <a:spLocks noChangeShapeType="1"/>
            </p:cNvSpPr>
            <p:nvPr/>
          </p:nvSpPr>
          <p:spPr bwMode="auto">
            <a:xfrm>
              <a:off x="7924800" y="5781675"/>
              <a:ext cx="8778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6" name="Rectangle 46"/>
            <p:cNvSpPr>
              <a:spLocks noChangeArrowheads="1"/>
            </p:cNvSpPr>
            <p:nvPr/>
          </p:nvSpPr>
          <p:spPr bwMode="auto">
            <a:xfrm>
              <a:off x="4146550" y="5780088"/>
              <a:ext cx="1057275" cy="727075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7" name="Rectangle 47"/>
            <p:cNvSpPr>
              <a:spLocks noChangeArrowheads="1"/>
            </p:cNvSpPr>
            <p:nvPr/>
          </p:nvSpPr>
          <p:spPr bwMode="auto">
            <a:xfrm>
              <a:off x="4356100" y="5973763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r0</a:t>
              </a:r>
            </a:p>
          </p:txBody>
        </p:sp>
        <p:sp>
          <p:nvSpPr>
            <p:cNvPr id="363568" name="Line 48"/>
            <p:cNvSpPr>
              <a:spLocks noChangeShapeType="1"/>
            </p:cNvSpPr>
            <p:nvPr/>
          </p:nvSpPr>
          <p:spPr bwMode="auto">
            <a:xfrm flipH="1">
              <a:off x="4645025" y="5788025"/>
              <a:ext cx="3175" cy="7127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69" name="Rectangle 49"/>
            <p:cNvSpPr>
              <a:spLocks noChangeArrowheads="1"/>
            </p:cNvSpPr>
            <p:nvPr/>
          </p:nvSpPr>
          <p:spPr bwMode="auto">
            <a:xfrm>
              <a:off x="4643438" y="5988050"/>
              <a:ext cx="5492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DLC</a:t>
              </a:r>
            </a:p>
          </p:txBody>
        </p:sp>
        <p:sp>
          <p:nvSpPr>
            <p:cNvPr id="363570" name="Rectangle 50"/>
            <p:cNvSpPr>
              <a:spLocks noChangeArrowheads="1"/>
            </p:cNvSpPr>
            <p:nvPr/>
          </p:nvSpPr>
          <p:spPr bwMode="auto">
            <a:xfrm>
              <a:off x="5202238" y="5780088"/>
              <a:ext cx="1665287" cy="728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1" name="Rectangle 51"/>
            <p:cNvSpPr>
              <a:spLocks noChangeArrowheads="1"/>
            </p:cNvSpPr>
            <p:nvPr/>
          </p:nvSpPr>
          <p:spPr bwMode="auto">
            <a:xfrm>
              <a:off x="5284788" y="597535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0…8 Bytes Data</a:t>
              </a:r>
            </a:p>
          </p:txBody>
        </p:sp>
        <p:sp>
          <p:nvSpPr>
            <p:cNvPr id="363572" name="Rectangle 52"/>
            <p:cNvSpPr>
              <a:spLocks noChangeArrowheads="1"/>
            </p:cNvSpPr>
            <p:nvPr/>
          </p:nvSpPr>
          <p:spPr bwMode="auto">
            <a:xfrm>
              <a:off x="6865938" y="5780088"/>
              <a:ext cx="576262" cy="73025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3" name="Rectangle 53"/>
            <p:cNvSpPr>
              <a:spLocks noChangeArrowheads="1"/>
            </p:cNvSpPr>
            <p:nvPr/>
          </p:nvSpPr>
          <p:spPr bwMode="auto">
            <a:xfrm>
              <a:off x="6840538" y="5989638"/>
              <a:ext cx="5699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CRC</a:t>
              </a:r>
            </a:p>
          </p:txBody>
        </p:sp>
        <p:sp>
          <p:nvSpPr>
            <p:cNvPr id="363574" name="Rectangle 54"/>
            <p:cNvSpPr>
              <a:spLocks noChangeArrowheads="1"/>
            </p:cNvSpPr>
            <p:nvPr/>
          </p:nvSpPr>
          <p:spPr bwMode="auto">
            <a:xfrm>
              <a:off x="7440613" y="5778500"/>
              <a:ext cx="554037" cy="723900"/>
            </a:xfrm>
            <a:prstGeom prst="rect">
              <a:avLst/>
            </a:prstGeom>
            <a:solidFill>
              <a:schemeClr val="accent3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5" name="Rectangle 55"/>
            <p:cNvSpPr>
              <a:spLocks noChangeArrowheads="1"/>
            </p:cNvSpPr>
            <p:nvPr/>
          </p:nvSpPr>
          <p:spPr bwMode="auto">
            <a:xfrm>
              <a:off x="7419975" y="5988050"/>
              <a:ext cx="5699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ACK</a:t>
              </a:r>
            </a:p>
          </p:txBody>
        </p:sp>
        <p:sp>
          <p:nvSpPr>
            <p:cNvPr id="363576" name="Line 56"/>
            <p:cNvSpPr>
              <a:spLocks noChangeShapeType="1"/>
            </p:cNvSpPr>
            <p:nvPr/>
          </p:nvSpPr>
          <p:spPr bwMode="auto">
            <a:xfrm>
              <a:off x="4397375" y="5784850"/>
              <a:ext cx="4763" cy="70485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7" name="Rectangle 57"/>
            <p:cNvSpPr>
              <a:spLocks noChangeArrowheads="1"/>
            </p:cNvSpPr>
            <p:nvPr/>
          </p:nvSpPr>
          <p:spPr bwMode="auto">
            <a:xfrm>
              <a:off x="4084638" y="5980113"/>
              <a:ext cx="3524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r1</a:t>
              </a:r>
            </a:p>
          </p:txBody>
        </p:sp>
        <p:sp>
          <p:nvSpPr>
            <p:cNvPr id="363578" name="Line 58"/>
            <p:cNvSpPr>
              <a:spLocks noChangeShapeType="1"/>
            </p:cNvSpPr>
            <p:nvPr/>
          </p:nvSpPr>
          <p:spPr bwMode="auto">
            <a:xfrm>
              <a:off x="3897313" y="5795963"/>
              <a:ext cx="0" cy="69056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79" name="Rectangle 59"/>
            <p:cNvSpPr>
              <a:spLocks noChangeArrowheads="1"/>
            </p:cNvSpPr>
            <p:nvPr/>
          </p:nvSpPr>
          <p:spPr bwMode="auto">
            <a:xfrm>
              <a:off x="3000375" y="5851525"/>
              <a:ext cx="9318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18-bit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Identifier</a:t>
              </a:r>
            </a:p>
          </p:txBody>
        </p:sp>
        <p:sp>
          <p:nvSpPr>
            <p:cNvPr id="363580" name="Line 60"/>
            <p:cNvSpPr>
              <a:spLocks noChangeShapeType="1"/>
            </p:cNvSpPr>
            <p:nvPr/>
          </p:nvSpPr>
          <p:spPr bwMode="auto">
            <a:xfrm>
              <a:off x="3028950" y="5789613"/>
              <a:ext cx="0" cy="69056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1" name="Line 61"/>
            <p:cNvSpPr>
              <a:spLocks noChangeShapeType="1"/>
            </p:cNvSpPr>
            <p:nvPr/>
          </p:nvSpPr>
          <p:spPr bwMode="auto">
            <a:xfrm>
              <a:off x="2770188" y="5789613"/>
              <a:ext cx="0" cy="69056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2" name="Rectangle 62"/>
            <p:cNvSpPr>
              <a:spLocks noChangeArrowheads="1"/>
            </p:cNvSpPr>
            <p:nvPr/>
          </p:nvSpPr>
          <p:spPr bwMode="auto">
            <a:xfrm>
              <a:off x="2473325" y="5768975"/>
              <a:ext cx="312738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R</a:t>
              </a:r>
            </a:p>
          </p:txBody>
        </p:sp>
        <p:sp>
          <p:nvSpPr>
            <p:cNvPr id="363583" name="Rectangle 63"/>
            <p:cNvSpPr>
              <a:spLocks noChangeArrowheads="1"/>
            </p:cNvSpPr>
            <p:nvPr/>
          </p:nvSpPr>
          <p:spPr bwMode="auto">
            <a:xfrm>
              <a:off x="8010525" y="5791200"/>
              <a:ext cx="322263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/>
                <a:t>F</a:t>
              </a:r>
            </a:p>
          </p:txBody>
        </p:sp>
        <p:sp>
          <p:nvSpPr>
            <p:cNvPr id="363584" name="Rectangle 64"/>
            <p:cNvSpPr>
              <a:spLocks noChangeArrowheads="1"/>
            </p:cNvSpPr>
            <p:nvPr/>
          </p:nvSpPr>
          <p:spPr bwMode="auto">
            <a:xfrm>
              <a:off x="2119313" y="5322888"/>
              <a:ext cx="1425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Arbitration Field</a:t>
              </a:r>
            </a:p>
          </p:txBody>
        </p:sp>
        <p:sp>
          <p:nvSpPr>
            <p:cNvPr id="363585" name="Rectangle 65"/>
            <p:cNvSpPr>
              <a:spLocks noChangeArrowheads="1"/>
            </p:cNvSpPr>
            <p:nvPr/>
          </p:nvSpPr>
          <p:spPr bwMode="auto">
            <a:xfrm>
              <a:off x="5594350" y="5310188"/>
              <a:ext cx="9921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b="0"/>
                <a:t>Data Field</a:t>
              </a:r>
            </a:p>
          </p:txBody>
        </p:sp>
        <p:sp>
          <p:nvSpPr>
            <p:cNvPr id="363586" name="Line 66"/>
            <p:cNvSpPr>
              <a:spLocks noChangeShapeType="1"/>
            </p:cNvSpPr>
            <p:nvPr/>
          </p:nvSpPr>
          <p:spPr bwMode="auto">
            <a:xfrm flipV="1">
              <a:off x="1592263" y="5634038"/>
              <a:ext cx="2530475" cy="158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88" name="Line 68"/>
            <p:cNvSpPr>
              <a:spLocks noChangeShapeType="1"/>
            </p:cNvSpPr>
            <p:nvPr/>
          </p:nvSpPr>
          <p:spPr bwMode="auto">
            <a:xfrm>
              <a:off x="5202238" y="5634038"/>
              <a:ext cx="1651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90" name="Freeform 70"/>
            <p:cNvSpPr>
              <a:spLocks/>
            </p:cNvSpPr>
            <p:nvPr/>
          </p:nvSpPr>
          <p:spPr bwMode="auto">
            <a:xfrm>
              <a:off x="514350" y="5791200"/>
              <a:ext cx="1143000" cy="715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480" y="480"/>
                </a:cxn>
                <a:cxn ang="0">
                  <a:pos x="720" y="480"/>
                </a:cxn>
              </a:cxnLst>
              <a:rect l="0" t="0" r="r" b="b"/>
              <a:pathLst>
                <a:path w="720" h="480">
                  <a:moveTo>
                    <a:pt x="0" y="0"/>
                  </a:moveTo>
                  <a:lnTo>
                    <a:pt x="480" y="0"/>
                  </a:lnTo>
                  <a:lnTo>
                    <a:pt x="480" y="480"/>
                  </a:lnTo>
                  <a:lnTo>
                    <a:pt x="720" y="48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591" name="Line 71"/>
            <p:cNvSpPr>
              <a:spLocks noChangeShapeType="1"/>
            </p:cNvSpPr>
            <p:nvPr/>
          </p:nvSpPr>
          <p:spPr bwMode="auto">
            <a:xfrm>
              <a:off x="4157663" y="5635625"/>
              <a:ext cx="1022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Block Diagram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69907" y="776989"/>
            <a:ext cx="6400800" cy="5863841"/>
            <a:chOff x="1369907" y="776989"/>
            <a:chExt cx="6400800" cy="5863841"/>
          </a:xfrm>
        </p:grpSpPr>
        <p:sp>
          <p:nvSpPr>
            <p:cNvPr id="9" name="Rectangle 8"/>
            <p:cNvSpPr/>
            <p:nvPr/>
          </p:nvSpPr>
          <p:spPr bwMode="auto">
            <a:xfrm>
              <a:off x="1369907" y="1164736"/>
              <a:ext cx="6400800" cy="389494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31806" name="Rectangle 30"/>
            <p:cNvSpPr>
              <a:spLocks noChangeArrowheads="1"/>
            </p:cNvSpPr>
            <p:nvPr/>
          </p:nvSpPr>
          <p:spPr bwMode="auto">
            <a:xfrm>
              <a:off x="4276619" y="5496243"/>
              <a:ext cx="22860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4265507" y="5535930"/>
              <a:ext cx="2362200" cy="506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dirty="0"/>
                <a:t>SN65HVD23x</a:t>
              </a:r>
            </a:p>
            <a:p>
              <a:pPr algn="ctr">
                <a:spcBef>
                  <a:spcPct val="10000"/>
                </a:spcBef>
              </a:pPr>
              <a:r>
                <a:rPr lang="en-US" dirty="0" smtClean="0"/>
                <a:t>3.3 V </a:t>
              </a:r>
              <a:r>
                <a:rPr lang="en-US" dirty="0"/>
                <a:t>CAN Transceiver</a:t>
              </a:r>
            </a:p>
          </p:txBody>
        </p:sp>
        <p:sp>
          <p:nvSpPr>
            <p:cNvPr id="331811" name="Line 35"/>
            <p:cNvSpPr>
              <a:spLocks noChangeShapeType="1"/>
            </p:cNvSpPr>
            <p:nvPr/>
          </p:nvSpPr>
          <p:spPr bwMode="auto">
            <a:xfrm>
              <a:off x="4581419" y="6359843"/>
              <a:ext cx="1689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2" name="Line 36"/>
            <p:cNvSpPr>
              <a:spLocks noChangeShapeType="1"/>
            </p:cNvSpPr>
            <p:nvPr/>
          </p:nvSpPr>
          <p:spPr bwMode="auto">
            <a:xfrm>
              <a:off x="5178319" y="6639243"/>
              <a:ext cx="16891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5" name="Line 39"/>
            <p:cNvSpPr>
              <a:spLocks noChangeShapeType="1"/>
            </p:cNvSpPr>
            <p:nvPr/>
          </p:nvSpPr>
          <p:spPr bwMode="auto">
            <a:xfrm flipH="1">
              <a:off x="4886219" y="6099493"/>
              <a:ext cx="0" cy="2619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6" name="Line 40"/>
            <p:cNvSpPr>
              <a:spLocks noChangeShapeType="1"/>
            </p:cNvSpPr>
            <p:nvPr/>
          </p:nvSpPr>
          <p:spPr bwMode="auto">
            <a:xfrm>
              <a:off x="5724419" y="6112193"/>
              <a:ext cx="0" cy="528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19" name="Text Box 43"/>
            <p:cNvSpPr txBox="1">
              <a:spLocks noChangeArrowheads="1"/>
            </p:cNvSpPr>
            <p:nvPr/>
          </p:nvSpPr>
          <p:spPr bwMode="auto">
            <a:xfrm>
              <a:off x="6549919" y="6202680"/>
              <a:ext cx="11747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CAN Bus</a:t>
              </a:r>
            </a:p>
          </p:txBody>
        </p:sp>
        <p:sp>
          <p:nvSpPr>
            <p:cNvPr id="331825" name="Line 49"/>
            <p:cNvSpPr>
              <a:spLocks noChangeShapeType="1"/>
            </p:cNvSpPr>
            <p:nvPr/>
          </p:nvSpPr>
          <p:spPr bwMode="auto">
            <a:xfrm>
              <a:off x="4835419" y="4831080"/>
              <a:ext cx="0" cy="666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826" name="Line 50"/>
            <p:cNvSpPr>
              <a:spLocks noChangeShapeType="1"/>
            </p:cNvSpPr>
            <p:nvPr/>
          </p:nvSpPr>
          <p:spPr bwMode="auto">
            <a:xfrm>
              <a:off x="6048269" y="4826000"/>
              <a:ext cx="0" cy="6718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18039" y="1488627"/>
              <a:ext cx="1244250" cy="34101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tIns="640080" bIns="640080" rtlCol="0" anchor="ctr" anchorCtr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effectLst/>
                </a:rPr>
                <a:t>Message</a:t>
              </a:r>
            </a:p>
            <a:p>
              <a:pPr algn="ctr"/>
              <a:r>
                <a:rPr lang="en-US" dirty="0" smtClean="0">
                  <a:solidFill>
                    <a:schemeClr val="dk1"/>
                  </a:solidFill>
                  <a:effectLst/>
                </a:rPr>
                <a:t>RAM</a:t>
              </a:r>
            </a:p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dk1"/>
                  </a:solidFill>
                  <a:effectLst/>
                </a:rPr>
                <a:t>32</a:t>
              </a:r>
            </a:p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Message</a:t>
              </a:r>
            </a:p>
            <a:p>
              <a:pPr algn="ctr"/>
              <a:r>
                <a:rPr lang="en-US" dirty="0" smtClean="0">
                  <a:solidFill>
                    <a:schemeClr val="dk1"/>
                  </a:solidFill>
                  <a:effectLst/>
                </a:rPr>
                <a:t>Objects</a:t>
              </a:r>
            </a:p>
            <a:p>
              <a:pPr algn="ctr"/>
              <a:r>
                <a:rPr lang="en-US" b="0" dirty="0" smtClean="0">
                  <a:solidFill>
                    <a:schemeClr val="dk1"/>
                  </a:solidFill>
                </a:rPr>
                <a:t>(mailboxes)</a:t>
              </a:r>
              <a:endParaRPr lang="en-US" b="0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45535" y="4444357"/>
              <a:ext cx="4105932" cy="3816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554480" tIns="91440" rIns="1554480" bIns="91440" rtlCol="0" anchor="ctr" anchorCtr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  <a:effectLst/>
                </a:rPr>
                <a:t>CAN Core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89539" y="2456685"/>
              <a:ext cx="1050288" cy="15758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tIns="365760" bIns="365760" rtlCol="0" anchor="ctr" anchorCtr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effectLst/>
                </a:rPr>
                <a:t>Message</a:t>
              </a:r>
            </a:p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RAM</a:t>
              </a:r>
            </a:p>
            <a:p>
              <a:pPr algn="ctr"/>
              <a:r>
                <a:rPr lang="en-US" dirty="0" smtClean="0">
                  <a:solidFill>
                    <a:schemeClr val="dk1"/>
                  </a:solidFill>
                  <a:effectLst/>
                </a:rPr>
                <a:t>Interface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0953" y="3619371"/>
              <a:ext cx="1871025" cy="2893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  <a:effectLst/>
                </a:rPr>
                <a:t>Message Handler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61304" y="2474298"/>
              <a:ext cx="2350323" cy="60939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Register and Message</a:t>
              </a:r>
            </a:p>
            <a:p>
              <a:pPr algn="ctr"/>
              <a:r>
                <a:rPr lang="en-US" dirty="0" smtClean="0">
                  <a:solidFill>
                    <a:schemeClr val="dk1"/>
                  </a:solidFill>
                  <a:effectLst/>
                </a:rPr>
                <a:t>Object Access (</a:t>
              </a:r>
              <a:r>
                <a:rPr lang="en-US" dirty="0" err="1" smtClean="0">
                  <a:solidFill>
                    <a:schemeClr val="dk1"/>
                  </a:solidFill>
                </a:rPr>
                <a:t>IFx</a:t>
              </a:r>
              <a:r>
                <a:rPr lang="en-US" dirty="0" smtClean="0">
                  <a:solidFill>
                    <a:schemeClr val="dk1"/>
                  </a:solidFill>
                </a:rPr>
                <a:t>)</a:t>
              </a:r>
              <a:endParaRPr lang="en-US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2244" y="1556980"/>
              <a:ext cx="4032514" cy="3816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188720" tIns="91440" rIns="1188720" bIns="91440" rtlCol="0" anchor="ctr" anchorCtr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  <a:effectLst/>
                </a:rPr>
                <a:t>Module Interface</a:t>
              </a:r>
            </a:p>
          </p:txBody>
        </p:sp>
        <p:sp>
          <p:nvSpPr>
            <p:cNvPr id="8" name="Up-Down Arrow 7"/>
            <p:cNvSpPr/>
            <p:nvPr/>
          </p:nvSpPr>
          <p:spPr bwMode="auto">
            <a:xfrm>
              <a:off x="6132647" y="1938623"/>
              <a:ext cx="371640" cy="53567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9" name="Up-Down Arrow 58"/>
            <p:cNvSpPr/>
            <p:nvPr/>
          </p:nvSpPr>
          <p:spPr bwMode="auto">
            <a:xfrm>
              <a:off x="6124697" y="3083154"/>
              <a:ext cx="371640" cy="53567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0" name="Up-Down Arrow 59"/>
            <p:cNvSpPr/>
            <p:nvPr/>
          </p:nvSpPr>
          <p:spPr bwMode="auto">
            <a:xfrm>
              <a:off x="6116747" y="3901189"/>
              <a:ext cx="371640" cy="53567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1" name="Up-Down Arrow 60"/>
            <p:cNvSpPr/>
            <p:nvPr/>
          </p:nvSpPr>
          <p:spPr bwMode="auto">
            <a:xfrm>
              <a:off x="5305667" y="776989"/>
              <a:ext cx="371640" cy="775495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2" name="Up-Down Arrow 61"/>
            <p:cNvSpPr/>
            <p:nvPr/>
          </p:nvSpPr>
          <p:spPr bwMode="auto">
            <a:xfrm>
              <a:off x="3890117" y="1938623"/>
              <a:ext cx="234210" cy="517041"/>
            </a:xfrm>
            <a:prstGeom prst="up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3" name="Up-Down Arrow 62"/>
            <p:cNvSpPr/>
            <p:nvPr/>
          </p:nvSpPr>
          <p:spPr bwMode="auto">
            <a:xfrm rot="16200000">
              <a:off x="4788349" y="3320300"/>
              <a:ext cx="371640" cy="868678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4" name="Up-Down Arrow 63"/>
            <p:cNvSpPr/>
            <p:nvPr/>
          </p:nvSpPr>
          <p:spPr bwMode="auto">
            <a:xfrm rot="16200000">
              <a:off x="2940298" y="2879849"/>
              <a:ext cx="371640" cy="727659"/>
            </a:xfrm>
            <a:prstGeom prst="upDownArrow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5538" y="5164454"/>
              <a:ext cx="923651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solidFill>
                    <a:schemeClr val="dk1"/>
                  </a:solidFill>
                  <a:effectLst/>
                </a:rPr>
                <a:t>CAN_RX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10816" y="5164012"/>
              <a:ext cx="923651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solidFill>
                    <a:schemeClr val="dk1"/>
                  </a:solidFill>
                  <a:effectLst/>
                </a:rPr>
                <a:t>CAN_TX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6027" y="1944880"/>
              <a:ext cx="685800" cy="535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dk1"/>
                  </a:solidFill>
                  <a:effectLst/>
                </a:rPr>
                <a:t>Test Modes Only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1178810"/>
              <a:ext cx="62709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  <a:effectLst/>
                </a:rPr>
                <a:t>CAN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6129" y="827568"/>
              <a:ext cx="952505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solidFill>
                    <a:schemeClr val="dk1"/>
                  </a:solidFill>
                  <a:effectLst/>
                </a:rPr>
                <a:t>CPU Bus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80139" y="822544"/>
              <a:ext cx="1455848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solidFill>
                    <a:schemeClr val="dk1"/>
                  </a:solidFill>
                  <a:effectLst/>
                </a:rPr>
                <a:t>(8, 16 or 32-bit)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69777" y="822544"/>
              <a:ext cx="828560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</a:rPr>
                <a:t>To </a:t>
              </a:r>
              <a:r>
                <a:rPr lang="en-US" sz="1400" dirty="0" err="1" smtClean="0">
                  <a:solidFill>
                    <a:schemeClr val="dk1"/>
                  </a:solidFill>
                  <a:effectLst/>
                </a:rPr>
                <a:t>ePIE</a:t>
              </a:r>
              <a:endParaRPr lang="en-US" sz="1400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99172" y="822544"/>
              <a:ext cx="59343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  <a:effectLst/>
                </a:rPr>
                <a:t>DMA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3556002" y="776989"/>
              <a:ext cx="0" cy="3877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4250266" y="778934"/>
              <a:ext cx="0" cy="3877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Summary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491071" y="914400"/>
            <a:ext cx="81534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Fully compliant with CAN standard v2.0B</a:t>
            </a:r>
          </a:p>
          <a:p>
            <a:r>
              <a:rPr lang="en-US" sz="2800" dirty="0"/>
              <a:t>Supports data rates up to 1 Mbps</a:t>
            </a:r>
          </a:p>
          <a:p>
            <a:r>
              <a:rPr lang="en-US" sz="2800" dirty="0"/>
              <a:t>Thirty-two </a:t>
            </a:r>
            <a:r>
              <a:rPr lang="en-US" sz="2800" dirty="0" smtClean="0"/>
              <a:t>message objects</a:t>
            </a:r>
            <a:endParaRPr lang="en-US" sz="2800" dirty="0"/>
          </a:p>
          <a:p>
            <a:pPr lvl="1"/>
            <a:r>
              <a:rPr lang="en-US" sz="2400" dirty="0"/>
              <a:t>Configurable as receive or transmit</a:t>
            </a:r>
          </a:p>
          <a:p>
            <a:pPr lvl="1"/>
            <a:r>
              <a:rPr lang="en-US" sz="2400" dirty="0"/>
              <a:t>Configurable with standard or extended identifier</a:t>
            </a:r>
          </a:p>
          <a:p>
            <a:pPr lvl="1"/>
            <a:r>
              <a:rPr lang="en-US" sz="2400" dirty="0"/>
              <a:t>Programmable receive mask</a:t>
            </a:r>
          </a:p>
          <a:p>
            <a:pPr lvl="1"/>
            <a:r>
              <a:rPr lang="en-US" sz="2400" dirty="0"/>
              <a:t>Uses 32-bit time stamp on messages</a:t>
            </a:r>
          </a:p>
          <a:p>
            <a:pPr lvl="1"/>
            <a:r>
              <a:rPr lang="en-US" sz="2400" dirty="0"/>
              <a:t>Programmable interrupt scheme (two levels)</a:t>
            </a:r>
          </a:p>
          <a:p>
            <a:pPr lvl="1"/>
            <a:r>
              <a:rPr lang="en-US" sz="2400" dirty="0"/>
              <a:t>Programmable alarm time-out</a:t>
            </a:r>
          </a:p>
          <a:p>
            <a:r>
              <a:rPr lang="en-US" sz="2800" dirty="0"/>
              <a:t>Programmable wake-up on bus activity</a:t>
            </a:r>
          </a:p>
          <a:p>
            <a:r>
              <a:rPr lang="en-US" sz="2800" dirty="0" smtClean="0"/>
              <a:t>Two interrupt lines</a:t>
            </a:r>
          </a:p>
          <a:p>
            <a:r>
              <a:rPr lang="en-US" sz="2800" dirty="0"/>
              <a:t>Self-test </a:t>
            </a:r>
            <a:r>
              <a:rPr lang="en-US" sz="2800" dirty="0" smtClean="0"/>
              <a:t>mode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4622802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067800" cy="762000"/>
          </a:xfrm>
        </p:spPr>
        <p:txBody>
          <a:bodyPr/>
          <a:lstStyle/>
          <a:p>
            <a:r>
              <a:rPr lang="en-US"/>
              <a:t>SPI Data Flow</a:t>
            </a:r>
          </a:p>
        </p:txBody>
      </p:sp>
      <p:sp>
        <p:nvSpPr>
          <p:cNvPr id="267277" name="Rectangle 13"/>
          <p:cNvSpPr>
            <a:spLocks noGrp="1" noChangeArrowheads="1"/>
          </p:cNvSpPr>
          <p:nvPr>
            <p:ph idx="1"/>
          </p:nvPr>
        </p:nvSpPr>
        <p:spPr>
          <a:xfrm>
            <a:off x="685800" y="1089025"/>
            <a:ext cx="7772400" cy="1273175"/>
          </a:xfrm>
        </p:spPr>
        <p:txBody>
          <a:bodyPr/>
          <a:lstStyle/>
          <a:p>
            <a:r>
              <a:rPr lang="en-US" dirty="0"/>
              <a:t>Simultaneous transmits and receive</a:t>
            </a:r>
          </a:p>
          <a:p>
            <a:r>
              <a:rPr lang="en-US" dirty="0"/>
              <a:t>SPI Master provides the clock signal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47700" y="2924175"/>
            <a:ext cx="7858125" cy="2409825"/>
            <a:chOff x="647700" y="2924175"/>
            <a:chExt cx="7858125" cy="2409825"/>
          </a:xfrm>
        </p:grpSpPr>
        <p:sp>
          <p:nvSpPr>
            <p:cNvPr id="267268" name="Rectangle 4"/>
            <p:cNvSpPr>
              <a:spLocks noChangeArrowheads="1"/>
            </p:cNvSpPr>
            <p:nvPr/>
          </p:nvSpPr>
          <p:spPr bwMode="auto">
            <a:xfrm>
              <a:off x="1143000" y="3657600"/>
              <a:ext cx="2667000" cy="1676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270" name="Group 6"/>
            <p:cNvGrpSpPr>
              <a:grpSpLocks/>
            </p:cNvGrpSpPr>
            <p:nvPr/>
          </p:nvGrpSpPr>
          <p:grpSpPr bwMode="auto">
            <a:xfrm>
              <a:off x="5181600" y="3627438"/>
              <a:ext cx="2667000" cy="1676400"/>
              <a:chOff x="3264" y="2592"/>
              <a:chExt cx="1680" cy="1056"/>
            </a:xfrm>
          </p:grpSpPr>
          <p:sp>
            <p:nvSpPr>
              <p:cNvPr id="267271" name="Rectangle 7"/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1680" cy="10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72" name="Text Box 8"/>
              <p:cNvSpPr txBox="1">
                <a:spLocks noChangeArrowheads="1"/>
              </p:cNvSpPr>
              <p:nvPr/>
            </p:nvSpPr>
            <p:spPr bwMode="auto">
              <a:xfrm>
                <a:off x="3408" y="2987"/>
                <a:ext cx="1332" cy="20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SPI Shift Register</a:t>
                </a:r>
              </a:p>
            </p:txBody>
          </p:sp>
        </p:grp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 flipH="1">
              <a:off x="3484563" y="4414838"/>
              <a:ext cx="1925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4" name="Freeform 10"/>
            <p:cNvSpPr>
              <a:spLocks/>
            </p:cNvSpPr>
            <p:nvPr/>
          </p:nvSpPr>
          <p:spPr bwMode="auto">
            <a:xfrm>
              <a:off x="647700" y="2924175"/>
              <a:ext cx="7858125" cy="1489075"/>
            </a:xfrm>
            <a:custGeom>
              <a:avLst/>
              <a:gdLst/>
              <a:ahLst/>
              <a:cxnLst>
                <a:cxn ang="0">
                  <a:pos x="480" y="938"/>
                </a:cxn>
                <a:cxn ang="0">
                  <a:pos x="0" y="937"/>
                </a:cxn>
                <a:cxn ang="0">
                  <a:pos x="0" y="0"/>
                </a:cxn>
                <a:cxn ang="0">
                  <a:pos x="4968" y="0"/>
                </a:cxn>
                <a:cxn ang="0">
                  <a:pos x="4968" y="937"/>
                </a:cxn>
                <a:cxn ang="0">
                  <a:pos x="4356" y="937"/>
                </a:cxn>
              </a:cxnLst>
              <a:rect l="0" t="0" r="r" b="b"/>
              <a:pathLst>
                <a:path w="4968" h="938">
                  <a:moveTo>
                    <a:pt x="480" y="938"/>
                  </a:moveTo>
                  <a:lnTo>
                    <a:pt x="0" y="937"/>
                  </a:lnTo>
                  <a:lnTo>
                    <a:pt x="0" y="0"/>
                  </a:lnTo>
                  <a:lnTo>
                    <a:pt x="4968" y="0"/>
                  </a:lnTo>
                  <a:lnTo>
                    <a:pt x="4968" y="937"/>
                  </a:lnTo>
                  <a:lnTo>
                    <a:pt x="4356" y="9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1047750" y="3246438"/>
              <a:ext cx="2876550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SPI Device #1 - Master</a:t>
              </a:r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5181600" y="3246438"/>
              <a:ext cx="2722563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SPI Device #2 - Slave</a:t>
              </a:r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 flipH="1">
              <a:off x="1447800" y="4084638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2209800" y="3765550"/>
              <a:ext cx="6667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shift</a:t>
              </a:r>
            </a:p>
          </p:txBody>
        </p:sp>
        <p:sp>
          <p:nvSpPr>
            <p:cNvPr id="267280" name="Line 16"/>
            <p:cNvSpPr>
              <a:spLocks noChangeShapeType="1"/>
            </p:cNvSpPr>
            <p:nvPr/>
          </p:nvSpPr>
          <p:spPr bwMode="auto">
            <a:xfrm flipH="1">
              <a:off x="5486400" y="4078288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1" name="Text Box 17"/>
            <p:cNvSpPr txBox="1">
              <a:spLocks noChangeArrowheads="1"/>
            </p:cNvSpPr>
            <p:nvPr/>
          </p:nvSpPr>
          <p:spPr bwMode="auto">
            <a:xfrm>
              <a:off x="6248400" y="3759200"/>
              <a:ext cx="6667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shift</a:t>
              </a:r>
            </a:p>
          </p:txBody>
        </p:sp>
        <p:sp>
          <p:nvSpPr>
            <p:cNvPr id="267282" name="Line 18"/>
            <p:cNvSpPr>
              <a:spLocks noChangeShapeType="1"/>
            </p:cNvSpPr>
            <p:nvPr/>
          </p:nvSpPr>
          <p:spPr bwMode="auto">
            <a:xfrm>
              <a:off x="3810000" y="499903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3" name="Text Box 19"/>
            <p:cNvSpPr txBox="1">
              <a:spLocks noChangeArrowheads="1"/>
            </p:cNvSpPr>
            <p:nvPr/>
          </p:nvSpPr>
          <p:spPr bwMode="auto">
            <a:xfrm>
              <a:off x="4114800" y="5014913"/>
              <a:ext cx="7683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clock</a:t>
              </a:r>
            </a:p>
          </p:txBody>
        </p:sp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1371600" y="4254500"/>
              <a:ext cx="2114550" cy="32385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SPI Shift Register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702719"/>
            <a:ext cx="8534400" cy="600288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Provides </a:t>
            </a:r>
            <a:r>
              <a:rPr lang="en-US" sz="2400" dirty="0"/>
              <a:t>an interface between the </a:t>
            </a:r>
            <a:r>
              <a:rPr lang="en-US" sz="2400" dirty="0" smtClean="0"/>
              <a:t>MCU and </a:t>
            </a:r>
            <a:r>
              <a:rPr lang="en-US" sz="2400" dirty="0"/>
              <a:t>devices compliant with the </a:t>
            </a:r>
            <a:r>
              <a:rPr lang="en-US" sz="2400" dirty="0" smtClean="0"/>
              <a:t>SMI Forum </a:t>
            </a:r>
            <a:r>
              <a:rPr lang="en-US" sz="2400" dirty="0" err="1"/>
              <a:t>PMBus</a:t>
            </a:r>
            <a:r>
              <a:rPr lang="en-US" sz="2400" dirty="0"/>
              <a:t> </a:t>
            </a:r>
            <a:r>
              <a:rPr lang="en-US" sz="2400" dirty="0" smtClean="0"/>
              <a:t>Specification: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Part </a:t>
            </a:r>
            <a:r>
              <a:rPr lang="en-US" sz="2000" dirty="0"/>
              <a:t>I version 1.0 and Part II version </a:t>
            </a:r>
            <a:r>
              <a:rPr lang="en-US" sz="2000" dirty="0" smtClean="0"/>
              <a:t>1.1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Enables a standard 2-wire communications protocol between power supply components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Based on </a:t>
            </a:r>
            <a:r>
              <a:rPr lang="en-US" sz="2400" dirty="0" err="1" smtClean="0"/>
              <a:t>SMBus</a:t>
            </a:r>
            <a:r>
              <a:rPr lang="en-US" sz="2400" dirty="0" smtClean="0"/>
              <a:t> and supports I2C mode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uses </a:t>
            </a:r>
            <a:r>
              <a:rPr lang="en-US" sz="2000" dirty="0"/>
              <a:t>a similar physical layer to </a:t>
            </a:r>
            <a:r>
              <a:rPr lang="en-US" sz="2000" dirty="0" smtClean="0"/>
              <a:t>I2C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Support for master and slave modes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Support for three speeds: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Standard Mode: Up to 100 kHz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Fast </a:t>
            </a:r>
            <a:r>
              <a:rPr lang="en-US" sz="2000" dirty="0"/>
              <a:t>Mode: 400 kHz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Fast </a:t>
            </a:r>
            <a:r>
              <a:rPr lang="en-US" sz="2000" dirty="0"/>
              <a:t>Mode+: 1000 </a:t>
            </a:r>
            <a:r>
              <a:rPr lang="en-US" sz="2000" dirty="0" smtClean="0"/>
              <a:t>kHz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Applicable to module operating in I2C mode with input clock at 20 MHz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Four-byte transmit and receive buffers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/>
              <a:t>Packet error </a:t>
            </a:r>
            <a:r>
              <a:rPr lang="en-US" sz="2400" dirty="0" smtClean="0"/>
              <a:t>checking (PEC)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7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6" y="3649133"/>
            <a:ext cx="8534400" cy="3048000"/>
          </a:xfrm>
        </p:spPr>
        <p:txBody>
          <a:bodyPr>
            <a:noAutofit/>
          </a:bodyPr>
          <a:lstStyle/>
          <a:p>
            <a:r>
              <a:rPr lang="en-US" sz="2400" dirty="0"/>
              <a:t>SCL is the bus </a:t>
            </a:r>
            <a:r>
              <a:rPr lang="en-US" sz="2400" dirty="0" smtClean="0"/>
              <a:t>clock</a:t>
            </a:r>
          </a:p>
          <a:p>
            <a:pPr lvl="1"/>
            <a:r>
              <a:rPr lang="en-US" sz="1800" dirty="0" smtClean="0"/>
              <a:t>Normally </a:t>
            </a:r>
            <a:r>
              <a:rPr lang="en-US" sz="1800" dirty="0"/>
              <a:t>controlled by the </a:t>
            </a:r>
            <a:r>
              <a:rPr lang="en-US" sz="1800" dirty="0" smtClean="0"/>
              <a:t>master; can be held </a:t>
            </a:r>
            <a:r>
              <a:rPr lang="en-US" sz="1800" dirty="0"/>
              <a:t>low by a slave to delay a </a:t>
            </a:r>
            <a:r>
              <a:rPr lang="en-US" sz="1800" dirty="0" smtClean="0"/>
              <a:t>transaction (to allow </a:t>
            </a:r>
            <a:r>
              <a:rPr lang="en-US" sz="1800" dirty="0"/>
              <a:t>more time for </a:t>
            </a:r>
            <a:r>
              <a:rPr lang="en-US" sz="1800" dirty="0" smtClean="0"/>
              <a:t>processing)</a:t>
            </a:r>
          </a:p>
          <a:p>
            <a:r>
              <a:rPr lang="en-US" sz="2400" dirty="0"/>
              <a:t>SDA is the bidirectional </a:t>
            </a:r>
            <a:r>
              <a:rPr lang="en-US" sz="2400" dirty="0" smtClean="0"/>
              <a:t>data line</a:t>
            </a:r>
          </a:p>
          <a:p>
            <a:r>
              <a:rPr lang="en-US" sz="2400" dirty="0"/>
              <a:t>CONTROL is a slave input that can trigger an </a:t>
            </a:r>
            <a:r>
              <a:rPr lang="en-US" sz="2400" dirty="0" smtClean="0"/>
              <a:t>interrupt</a:t>
            </a:r>
          </a:p>
          <a:p>
            <a:pPr lvl="1"/>
            <a:r>
              <a:rPr lang="en-US" sz="1800" dirty="0" smtClean="0"/>
              <a:t>Can </a:t>
            </a:r>
            <a:r>
              <a:rPr lang="en-US" sz="1800" dirty="0"/>
              <a:t>be used to tell a slave device to </a:t>
            </a:r>
            <a:r>
              <a:rPr lang="en-US" sz="1800" dirty="0" smtClean="0"/>
              <a:t>shut down</a:t>
            </a:r>
            <a:endParaRPr lang="en-US" sz="1800" dirty="0"/>
          </a:p>
          <a:p>
            <a:r>
              <a:rPr lang="en-US" sz="2400" dirty="0"/>
              <a:t>ALERT is a slave output/master </a:t>
            </a:r>
            <a:r>
              <a:rPr lang="en-US" sz="2400" dirty="0" smtClean="0"/>
              <a:t>input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a slave to request attention from the master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38200" y="829667"/>
            <a:ext cx="7467600" cy="2568074"/>
            <a:chOff x="381000" y="1058276"/>
            <a:chExt cx="7467600" cy="2568074"/>
          </a:xfrm>
        </p:grpSpPr>
        <p:sp>
          <p:nvSpPr>
            <p:cNvPr id="4" name="Rectangle 3"/>
            <p:cNvSpPr/>
            <p:nvPr/>
          </p:nvSpPr>
          <p:spPr bwMode="auto">
            <a:xfrm>
              <a:off x="381000" y="1371600"/>
              <a:ext cx="762000" cy="2209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GPIO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MUX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086600" y="1371599"/>
              <a:ext cx="762000" cy="47549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DMA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209800" y="1371600"/>
              <a:ext cx="3429000" cy="2209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72454" y="2542668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Shift Register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06321" y="1543050"/>
              <a:ext cx="533400" cy="381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</a:p>
          </p:txBody>
        </p:sp>
        <p:cxnSp>
          <p:nvCxnSpPr>
            <p:cNvPr id="15" name="Straight Connector 14"/>
            <p:cNvCxnSpPr>
              <a:stCxn id="12" idx="3"/>
            </p:cNvCxnSpPr>
            <p:nvPr/>
          </p:nvCxnSpPr>
          <p:spPr bwMode="auto">
            <a:xfrm>
              <a:off x="2939721" y="1733550"/>
              <a:ext cx="304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2321207" y="2161964"/>
              <a:ext cx="708527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Bit Clock</a:t>
              </a:r>
            </a:p>
          </p:txBody>
        </p:sp>
        <p:cxnSp>
          <p:nvCxnSpPr>
            <p:cNvPr id="18" name="Straight Arrow Connector 17"/>
            <p:cNvCxnSpPr>
              <a:stCxn id="12" idx="2"/>
            </p:cNvCxnSpPr>
            <p:nvPr/>
          </p:nvCxnSpPr>
          <p:spPr bwMode="auto">
            <a:xfrm>
              <a:off x="2673021" y="1924050"/>
              <a:ext cx="0" cy="1935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Rounded Rectangle 18"/>
            <p:cNvSpPr/>
            <p:nvPr/>
          </p:nvSpPr>
          <p:spPr bwMode="auto">
            <a:xfrm>
              <a:off x="3236502" y="1581150"/>
              <a:ext cx="1050754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PMBCTRL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3733800" y="2466468"/>
              <a:ext cx="1215189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PMBTXBUF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737811" y="2923668"/>
              <a:ext cx="1215189" cy="304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PMBRXBUF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7999" y="3312418"/>
              <a:ext cx="1752602" cy="3139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dk1"/>
                  </a:solidFill>
                  <a:effectLst/>
                </a:rPr>
                <a:t>PMBus</a:t>
              </a:r>
              <a:r>
                <a:rPr lang="en-US" sz="1800" dirty="0" smtClean="0">
                  <a:solidFill>
                    <a:schemeClr val="dk1"/>
                  </a:solidFill>
                  <a:effectLst/>
                </a:rPr>
                <a:t> Module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455699" y="1539796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494466" y="1589424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4533233" y="1639052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572000" y="1688679"/>
              <a:ext cx="990600" cy="208043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cxnSp>
          <p:nvCxnSpPr>
            <p:cNvPr id="29" name="Elbow Connector 28"/>
            <p:cNvCxnSpPr>
              <a:stCxn id="20" idx="1"/>
            </p:cNvCxnSpPr>
            <p:nvPr/>
          </p:nvCxnSpPr>
          <p:spPr bwMode="auto">
            <a:xfrm rot="10800000" flipV="1">
              <a:off x="3439254" y="2618868"/>
              <a:ext cx="294546" cy="12433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rot="10800000" flipH="1" flipV="1">
              <a:off x="3437023" y="2947733"/>
              <a:ext cx="294546" cy="12433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Connector 31"/>
            <p:cNvCxnSpPr>
              <a:stCxn id="12" idx="0"/>
            </p:cNvCxnSpPr>
            <p:nvPr/>
          </p:nvCxnSpPr>
          <p:spPr bwMode="auto">
            <a:xfrm flipV="1">
              <a:off x="2673021" y="1219200"/>
              <a:ext cx="2449" cy="323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335691" y="1058276"/>
              <a:ext cx="710131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SYSCLK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86600" y="2238752"/>
              <a:ext cx="762000" cy="47549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086600" y="3105905"/>
              <a:ext cx="762000" cy="47549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PIE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88825" y="3160735"/>
              <a:ext cx="1147750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PMBUSA_INT</a:t>
              </a:r>
            </a:p>
          </p:txBody>
        </p:sp>
        <p:cxnSp>
          <p:nvCxnSpPr>
            <p:cNvPr id="40" name="Straight Connector 39"/>
            <p:cNvCxnSpPr>
              <a:stCxn id="35" idx="1"/>
            </p:cNvCxnSpPr>
            <p:nvPr/>
          </p:nvCxnSpPr>
          <p:spPr bwMode="auto">
            <a:xfrm flipH="1" flipV="1">
              <a:off x="5638800" y="3343652"/>
              <a:ext cx="144780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34" idx="1"/>
              <a:endCxn id="8" idx="3"/>
            </p:cNvCxnSpPr>
            <p:nvPr/>
          </p:nvCxnSpPr>
          <p:spPr bwMode="auto">
            <a:xfrm flipH="1">
              <a:off x="5638800" y="2476500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4" name="Straight Connector 43"/>
            <p:cNvCxnSpPr>
              <a:stCxn id="5" idx="1"/>
            </p:cNvCxnSpPr>
            <p:nvPr/>
          </p:nvCxnSpPr>
          <p:spPr bwMode="auto">
            <a:xfrm flipH="1" flipV="1">
              <a:off x="5638800" y="1609346"/>
              <a:ext cx="144780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6" name="Straight Arrow Connector 45"/>
            <p:cNvCxnSpPr>
              <a:stCxn id="35" idx="0"/>
              <a:endCxn id="34" idx="2"/>
            </p:cNvCxnSpPr>
            <p:nvPr/>
          </p:nvCxnSpPr>
          <p:spPr bwMode="auto">
            <a:xfrm flipV="1">
              <a:off x="7467600" y="2714247"/>
              <a:ext cx="0" cy="3916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143000" y="1639052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143000" y="2196548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143000" y="2754044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143000" y="3311539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388693" y="1466697"/>
              <a:ext cx="575414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07282" y="2029719"/>
              <a:ext cx="338234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CTL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1672" y="3140326"/>
              <a:ext cx="349455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SCL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91253" y="2582787"/>
              <a:ext cx="370294" cy="17235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SDA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PMBus</a:t>
            </a:r>
            <a:r>
              <a:rPr lang="en-US" dirty="0" smtClean="0"/>
              <a:t> Connections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685803" y="981359"/>
            <a:ext cx="7772400" cy="5504102"/>
            <a:chOff x="609600" y="1125298"/>
            <a:chExt cx="7772400" cy="5504102"/>
          </a:xfrm>
        </p:grpSpPr>
        <p:sp>
          <p:nvSpPr>
            <p:cNvPr id="3" name="Rectangle 2"/>
            <p:cNvSpPr/>
            <p:nvPr/>
          </p:nvSpPr>
          <p:spPr bwMode="auto">
            <a:xfrm>
              <a:off x="609600" y="1125298"/>
              <a:ext cx="1219200" cy="125985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F28004x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PMBus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607107" y="1221828"/>
              <a:ext cx="2743200" cy="1066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10716" y="1224456"/>
              <a:ext cx="6062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10716" y="1482743"/>
              <a:ext cx="84510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Control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0716" y="1741030"/>
              <a:ext cx="61747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Data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0716" y="1999318"/>
              <a:ext cx="696024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Clock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35907" y="1219200"/>
              <a:ext cx="946093" cy="4862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chemeClr val="dk1"/>
                  </a:solidFill>
                  <a:effectLst/>
                </a:rPr>
                <a:t>DEVICE</a:t>
              </a:r>
            </a:p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chemeClr val="dk1"/>
                  </a:solidFill>
                </a:rPr>
                <a:t>#1</a:t>
              </a:r>
              <a:endParaRPr lang="en-US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87040" y="1896687"/>
              <a:ext cx="761427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Physical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Address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750685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762728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774771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786814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98857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810900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8229431" y="22884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602536" y="1894674"/>
              <a:ext cx="650819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Write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</a:rPr>
                <a:t>Protect</a:t>
              </a:r>
              <a:endParaRPr lang="en-US" b="0" dirty="0" smtClean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6954323" y="22886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5607107" y="2822028"/>
              <a:ext cx="2743200" cy="1066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0716" y="2824656"/>
              <a:ext cx="6062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10716" y="3082943"/>
              <a:ext cx="84510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Control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716" y="3341230"/>
              <a:ext cx="61747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Data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10716" y="3599518"/>
              <a:ext cx="696024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Clock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5907" y="2819400"/>
              <a:ext cx="946093" cy="4862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chemeClr val="dk1"/>
                  </a:solidFill>
                  <a:effectLst/>
                </a:rPr>
                <a:t>DEVICE</a:t>
              </a:r>
            </a:p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chemeClr val="dk1"/>
                  </a:solidFill>
                </a:rPr>
                <a:t>#2</a:t>
              </a:r>
              <a:endParaRPr lang="en-US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87040" y="3496262"/>
              <a:ext cx="761427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Physical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Address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750685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762728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774771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786814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798857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810900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8229431" y="3888692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602536" y="3494874"/>
              <a:ext cx="650819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Write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</a:rPr>
                <a:t>Protect</a:t>
              </a:r>
              <a:endParaRPr lang="en-US" b="0" dirty="0" smtClean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V="1">
              <a:off x="6954323" y="38888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5607107" y="5333864"/>
              <a:ext cx="2743200" cy="10668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10716" y="5336492"/>
              <a:ext cx="6062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Alert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0716" y="5594779"/>
              <a:ext cx="84510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Control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10716" y="5853066"/>
              <a:ext cx="61747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Data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10716" y="6111354"/>
              <a:ext cx="696024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Clock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35907" y="5331236"/>
              <a:ext cx="946093" cy="4862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chemeClr val="dk1"/>
                  </a:solidFill>
                  <a:effectLst/>
                </a:rPr>
                <a:t>DEVICE</a:t>
              </a:r>
            </a:p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chemeClr val="dk1"/>
                  </a:solidFill>
                </a:rPr>
                <a:t>#N</a:t>
              </a:r>
              <a:endParaRPr lang="en-US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5011" y="6005276"/>
              <a:ext cx="761427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Physical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Address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50685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V="1">
              <a:off x="762728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774771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V="1">
              <a:off x="786814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98857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810900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8229431" y="6400528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6602536" y="6006710"/>
              <a:ext cx="650819" cy="3939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  <a:effectLst/>
                </a:rPr>
                <a:t>Write</a:t>
              </a:r>
            </a:p>
            <a:p>
              <a:pPr algn="ctr">
                <a:spcBef>
                  <a:spcPts val="0"/>
                </a:spcBef>
              </a:pPr>
              <a:r>
                <a:rPr lang="en-US" b="0" dirty="0" smtClean="0">
                  <a:solidFill>
                    <a:schemeClr val="dk1"/>
                  </a:solidFill>
                </a:rPr>
                <a:t>Protect</a:t>
              </a:r>
              <a:endParaRPr lang="en-US" b="0" dirty="0" smtClean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6954323" y="6400664"/>
              <a:ext cx="0" cy="2287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 rot="5400000">
              <a:off x="7035801" y="4944533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 rot="5400000">
              <a:off x="7035801" y="4665133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 rot="5400000">
              <a:off x="7035801" y="4385733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91" name="Straight Connector 90"/>
            <p:cNvCxnSpPr>
              <a:stCxn id="5" idx="1"/>
            </p:cNvCxnSpPr>
            <p:nvPr/>
          </p:nvCxnSpPr>
          <p:spPr bwMode="auto">
            <a:xfrm flipH="1">
              <a:off x="1828800" y="1369111"/>
              <a:ext cx="378191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3" name="Straight Connector 92"/>
            <p:cNvCxnSpPr>
              <a:stCxn id="6" idx="1"/>
            </p:cNvCxnSpPr>
            <p:nvPr/>
          </p:nvCxnSpPr>
          <p:spPr bwMode="auto">
            <a:xfrm flipH="1">
              <a:off x="1828800" y="1627398"/>
              <a:ext cx="378191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1828800" y="1894674"/>
              <a:ext cx="3778307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97" name="Straight Connector 96"/>
            <p:cNvCxnSpPr>
              <a:stCxn id="8" idx="1"/>
            </p:cNvCxnSpPr>
            <p:nvPr/>
          </p:nvCxnSpPr>
          <p:spPr bwMode="auto">
            <a:xfrm flipH="1">
              <a:off x="1828800" y="2143973"/>
              <a:ext cx="378191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99" name="Elbow Connector 98"/>
            <p:cNvCxnSpPr>
              <a:stCxn id="28" idx="1"/>
              <a:endCxn id="45" idx="1"/>
            </p:cNvCxnSpPr>
            <p:nvPr/>
          </p:nvCxnSpPr>
          <p:spPr bwMode="auto">
            <a:xfrm rot="10800000" flipV="1">
              <a:off x="5610716" y="3744173"/>
              <a:ext cx="12700" cy="2511836"/>
            </a:xfrm>
            <a:prstGeom prst="bentConnector3">
              <a:avLst>
                <a:gd name="adj1" fmla="val 5333331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3" name="Elbow Connector 102"/>
            <p:cNvCxnSpPr>
              <a:stCxn id="27" idx="1"/>
              <a:endCxn id="44" idx="1"/>
            </p:cNvCxnSpPr>
            <p:nvPr/>
          </p:nvCxnSpPr>
          <p:spPr bwMode="auto">
            <a:xfrm rot="10800000" flipV="1">
              <a:off x="5610716" y="3485885"/>
              <a:ext cx="12700" cy="2511836"/>
            </a:xfrm>
            <a:prstGeom prst="bentConnector3">
              <a:avLst>
                <a:gd name="adj1" fmla="val 10666661"/>
              </a:avLst>
            </a:prstGeom>
            <a:solidFill>
              <a:schemeClr val="accent1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08" name="Elbow Connector 107"/>
            <p:cNvCxnSpPr>
              <a:stCxn id="26" idx="1"/>
              <a:endCxn id="43" idx="1"/>
            </p:cNvCxnSpPr>
            <p:nvPr/>
          </p:nvCxnSpPr>
          <p:spPr bwMode="auto">
            <a:xfrm rot="10800000" flipV="1">
              <a:off x="5610716" y="3227598"/>
              <a:ext cx="12700" cy="2511836"/>
            </a:xfrm>
            <a:prstGeom prst="bentConnector3">
              <a:avLst>
                <a:gd name="adj1" fmla="val 16133339"/>
              </a:avLst>
            </a:prstGeom>
            <a:solidFill>
              <a:schemeClr val="accent1"/>
            </a:solidFill>
            <a:ln w="222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11" name="Elbow Connector 110"/>
            <p:cNvCxnSpPr>
              <a:stCxn id="25" idx="1"/>
              <a:endCxn id="42" idx="1"/>
            </p:cNvCxnSpPr>
            <p:nvPr/>
          </p:nvCxnSpPr>
          <p:spPr bwMode="auto">
            <a:xfrm rot="10800000" flipV="1">
              <a:off x="5610716" y="2969311"/>
              <a:ext cx="12700" cy="2511836"/>
            </a:xfrm>
            <a:prstGeom prst="bentConnector3">
              <a:avLst>
                <a:gd name="adj1" fmla="val 21400000"/>
              </a:avLst>
            </a:prstGeom>
            <a:solidFill>
              <a:schemeClr val="accent1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V="1">
              <a:off x="2909889" y="1369111"/>
              <a:ext cx="0" cy="160020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flipV="1">
              <a:off x="3576637" y="1627398"/>
              <a:ext cx="0" cy="16002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flipV="1">
              <a:off x="4271963" y="1894674"/>
              <a:ext cx="0" cy="1591211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V="1">
              <a:off x="4953000" y="2143973"/>
              <a:ext cx="0" cy="16002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39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PMBus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Provides a standard and flexible means for digital power management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SDA and SCL timings </a:t>
            </a:r>
            <a:r>
              <a:rPr lang="en-US" sz="2800" dirty="0" smtClean="0"/>
              <a:t>derived </a:t>
            </a:r>
            <a:r>
              <a:rPr lang="en-US" sz="2800" dirty="0"/>
              <a:t>from </a:t>
            </a:r>
            <a:r>
              <a:rPr lang="en-US" sz="2800" dirty="0" smtClean="0"/>
              <a:t>SYSCLK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To comply with the </a:t>
            </a:r>
            <a:r>
              <a:rPr lang="en-US" sz="2400" dirty="0" err="1" smtClean="0"/>
              <a:t>PMBus</a:t>
            </a:r>
            <a:r>
              <a:rPr lang="en-US" sz="2400" dirty="0" smtClean="0"/>
              <a:t> timing specifications the </a:t>
            </a:r>
            <a:r>
              <a:rPr lang="en-US" sz="2400" dirty="0"/>
              <a:t>bit clock </a:t>
            </a:r>
            <a:r>
              <a:rPr lang="en-US" sz="2400" dirty="0" smtClean="0"/>
              <a:t>must </a:t>
            </a:r>
            <a:r>
              <a:rPr lang="en-US" sz="2400" dirty="0"/>
              <a:t>be </a:t>
            </a:r>
            <a:r>
              <a:rPr lang="en-US" sz="2400" dirty="0" smtClean="0"/>
              <a:t>set to 10 MHz </a:t>
            </a:r>
            <a:r>
              <a:rPr lang="en-US" sz="2400" dirty="0"/>
              <a:t>or </a:t>
            </a:r>
            <a:r>
              <a:rPr lang="en-US" sz="2400" dirty="0" smtClean="0"/>
              <a:t>less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Four-byte </a:t>
            </a:r>
            <a:r>
              <a:rPr lang="en-US" sz="2800" dirty="0"/>
              <a:t>Transmit </a:t>
            </a:r>
            <a:r>
              <a:rPr lang="en-US" sz="2800" dirty="0" smtClean="0"/>
              <a:t>Data Buffer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Four-byte </a:t>
            </a:r>
            <a:r>
              <a:rPr lang="en-US" sz="2800" dirty="0"/>
              <a:t>Receive Data </a:t>
            </a:r>
            <a:r>
              <a:rPr lang="en-US" sz="2800" dirty="0" smtClean="0"/>
              <a:t>Buffer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Clock high and low </a:t>
            </a:r>
            <a:r>
              <a:rPr lang="en-US" sz="2800" dirty="0" smtClean="0"/>
              <a:t>time-outs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CONTROL and ALERT signals</a:t>
            </a:r>
          </a:p>
        </p:txBody>
      </p:sp>
    </p:spTree>
    <p:extLst>
      <p:ext uri="{BB962C8B-B14F-4D97-AF65-F5344CB8AC3E}">
        <p14:creationId xmlns:p14="http://schemas.microsoft.com/office/powerpoint/2010/main" val="28862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5342467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Serial Interface (FSI)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8132"/>
            <a:ext cx="8229600" cy="6019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Ensure reliable </a:t>
            </a:r>
            <a:r>
              <a:rPr lang="en-US" sz="2400" dirty="0"/>
              <a:t>high-speed serial communication </a:t>
            </a:r>
            <a:r>
              <a:rPr lang="en-US" sz="2400" dirty="0" smtClean="0"/>
              <a:t>across an </a:t>
            </a:r>
            <a:r>
              <a:rPr lang="en-US" sz="2400" dirty="0"/>
              <a:t>isolation </a:t>
            </a:r>
            <a:r>
              <a:rPr lang="en-US" sz="2400" dirty="0" smtClean="0"/>
              <a:t>barrier</a:t>
            </a:r>
          </a:p>
          <a:p>
            <a:pPr lvl="1"/>
            <a:r>
              <a:rPr lang="en-US" sz="2000" dirty="0"/>
              <a:t>Provides </a:t>
            </a:r>
            <a:r>
              <a:rPr lang="en-US" sz="2000" dirty="0" smtClean="0"/>
              <a:t>galvanic </a:t>
            </a:r>
            <a:r>
              <a:rPr lang="en-US" sz="2000" dirty="0"/>
              <a:t>isolation </a:t>
            </a:r>
            <a:r>
              <a:rPr lang="en-US" sz="2000" dirty="0" smtClean="0"/>
              <a:t>where different circuits </a:t>
            </a:r>
            <a:r>
              <a:rPr lang="en-US" sz="2000" dirty="0"/>
              <a:t>do not have common power and </a:t>
            </a:r>
            <a:r>
              <a:rPr lang="en-US" sz="2000" dirty="0" smtClean="0"/>
              <a:t>ground connections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Consists </a:t>
            </a:r>
            <a:r>
              <a:rPr lang="en-US" sz="2400" dirty="0"/>
              <a:t>of independent transmitter (FSITX) and receiver (FSIRX) </a:t>
            </a:r>
            <a:r>
              <a:rPr lang="en-US" sz="2400" dirty="0" smtClean="0"/>
              <a:t>cores</a:t>
            </a:r>
          </a:p>
          <a:p>
            <a:pPr lvl="1"/>
            <a:r>
              <a:rPr lang="en-US" sz="2000" dirty="0" smtClean="0"/>
              <a:t>Each cores is configured </a:t>
            </a:r>
            <a:r>
              <a:rPr lang="en-US" sz="2000" dirty="0"/>
              <a:t>and operated </a:t>
            </a:r>
            <a:r>
              <a:rPr lang="en-US" sz="2000" dirty="0" smtClean="0"/>
              <a:t>independently</a:t>
            </a:r>
          </a:p>
          <a:p>
            <a:r>
              <a:rPr lang="en-US" sz="2400" dirty="0"/>
              <a:t>Point-to-point (single master/single slave)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Fast </a:t>
            </a:r>
            <a:r>
              <a:rPr lang="en-US" sz="2400" dirty="0"/>
              <a:t>transfer: 50 MHz</a:t>
            </a:r>
          </a:p>
          <a:p>
            <a:r>
              <a:rPr lang="en-US" sz="2400" dirty="0" smtClean="0"/>
              <a:t>Dual </a:t>
            </a:r>
            <a:r>
              <a:rPr lang="en-US" sz="2400" dirty="0"/>
              <a:t>data rate (100 Mbps @ 50 MHz clock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Single or dual data lines</a:t>
            </a:r>
          </a:p>
          <a:p>
            <a:r>
              <a:rPr lang="en-US" sz="2400" dirty="0"/>
              <a:t>Programmable data </a:t>
            </a:r>
            <a:r>
              <a:rPr lang="en-US" sz="2400" dirty="0" smtClean="0"/>
              <a:t>length</a:t>
            </a:r>
          </a:p>
          <a:p>
            <a:r>
              <a:rPr lang="en-US" sz="2400" dirty="0"/>
              <a:t>Hardware- or software-calculated </a:t>
            </a:r>
            <a:r>
              <a:rPr lang="en-US" sz="2400" dirty="0" smtClean="0"/>
              <a:t>CRC</a:t>
            </a:r>
          </a:p>
          <a:p>
            <a:r>
              <a:rPr lang="en-US" sz="2400" dirty="0"/>
              <a:t>Frame error </a:t>
            </a:r>
            <a:r>
              <a:rPr lang="en-US" sz="2400" dirty="0" smtClean="0"/>
              <a:t>detection</a:t>
            </a:r>
          </a:p>
          <a:p>
            <a:r>
              <a:rPr lang="en-US" sz="2400" dirty="0"/>
              <a:t>Two interrupts per FSI core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9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/ Receiver </a:t>
            </a:r>
            <a:r>
              <a:rPr lang="en-US" dirty="0" smtClean="0"/>
              <a:t>CPU Interface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8964"/>
            <a:ext cx="4256901" cy="42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39" y="1613630"/>
            <a:ext cx="4336918" cy="409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2651" y="1057668"/>
            <a:ext cx="1928798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/>
                </a:solidFill>
                <a:effectLst/>
              </a:rPr>
              <a:t>FSI Transmitter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868" y="1057668"/>
            <a:ext cx="1569660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/>
                </a:solidFill>
                <a:effectLst/>
              </a:rPr>
              <a:t>FSI Receiver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474720" y="4004310"/>
            <a:ext cx="609600" cy="91440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66710" y="3897630"/>
            <a:ext cx="609600" cy="914400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4226" y="5943600"/>
            <a:ext cx="1210588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tx2"/>
                </a:solidFill>
                <a:effectLst/>
              </a:rPr>
              <a:t>Core Signals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216" y="5943600"/>
            <a:ext cx="1210588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tx2"/>
                </a:solidFill>
                <a:effectLst/>
              </a:rPr>
              <a:t>Core Signals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 bwMode="auto">
          <a:xfrm flipV="1">
            <a:off x="3779520" y="4918710"/>
            <a:ext cx="0" cy="10248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 bwMode="auto">
          <a:xfrm flipV="1">
            <a:off x="8271510" y="4812030"/>
            <a:ext cx="0" cy="11315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462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/ Receiver Core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6388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000" dirty="0"/>
              <a:t>TXCLK </a:t>
            </a:r>
            <a:r>
              <a:rPr lang="en-US" sz="2000" dirty="0" smtClean="0"/>
              <a:t>– Transmit clock</a:t>
            </a:r>
          </a:p>
          <a:p>
            <a:r>
              <a:rPr lang="en-US" sz="2000" dirty="0"/>
              <a:t>TXD0 </a:t>
            </a:r>
            <a:r>
              <a:rPr lang="en-US" sz="2000" dirty="0" smtClean="0"/>
              <a:t>– Primary </a:t>
            </a:r>
            <a:r>
              <a:rPr lang="en-US" sz="2000" dirty="0"/>
              <a:t>data output line for </a:t>
            </a:r>
            <a:r>
              <a:rPr lang="en-US" sz="2000" dirty="0" smtClean="0"/>
              <a:t>transmission</a:t>
            </a:r>
          </a:p>
          <a:p>
            <a:pPr lvl="1"/>
            <a:r>
              <a:rPr lang="en-US" sz="1800" b="0" dirty="0" smtClean="0"/>
              <a:t>For </a:t>
            </a:r>
            <a:r>
              <a:rPr lang="en-US" sz="1800" b="0" dirty="0"/>
              <a:t>multi-lane </a:t>
            </a:r>
            <a:r>
              <a:rPr lang="en-US" sz="1800" b="0" dirty="0" smtClean="0"/>
              <a:t>transmission:</a:t>
            </a:r>
          </a:p>
          <a:p>
            <a:pPr lvl="2"/>
            <a:r>
              <a:rPr lang="en-US" sz="1800" b="0" dirty="0" smtClean="0"/>
              <a:t>Contains </a:t>
            </a:r>
            <a:r>
              <a:rPr lang="en-US" sz="1800" b="0" dirty="0"/>
              <a:t>all the even numbered bits of the data and </a:t>
            </a:r>
            <a:r>
              <a:rPr lang="en-US" sz="1800" b="0" dirty="0" smtClean="0"/>
              <a:t>CRC bytes</a:t>
            </a:r>
          </a:p>
          <a:p>
            <a:pPr lvl="2"/>
            <a:r>
              <a:rPr lang="en-US" sz="1800" b="0" dirty="0" smtClean="0"/>
              <a:t>Other </a:t>
            </a:r>
            <a:r>
              <a:rPr lang="en-US" sz="1800" b="0" dirty="0"/>
              <a:t>frame fields </a:t>
            </a:r>
            <a:r>
              <a:rPr lang="en-US" sz="1800" b="0" dirty="0" smtClean="0"/>
              <a:t>will </a:t>
            </a:r>
            <a:r>
              <a:rPr lang="en-US" sz="1800" b="0" dirty="0"/>
              <a:t>be transmitted in full</a:t>
            </a:r>
          </a:p>
          <a:p>
            <a:r>
              <a:rPr lang="en-US" sz="2000" dirty="0" smtClean="0"/>
              <a:t>TXD1 – Additional </a:t>
            </a:r>
            <a:r>
              <a:rPr lang="en-US" sz="2000" dirty="0"/>
              <a:t>data output line for </a:t>
            </a:r>
            <a:r>
              <a:rPr lang="en-US" sz="2000" dirty="0" smtClean="0"/>
              <a:t>transmission</a:t>
            </a:r>
          </a:p>
          <a:p>
            <a:pPr lvl="1"/>
            <a:r>
              <a:rPr lang="en-US" sz="1800" b="0" dirty="0" smtClean="0"/>
              <a:t>Configured </a:t>
            </a:r>
            <a:r>
              <a:rPr lang="en-US" sz="1800" b="0" dirty="0"/>
              <a:t>for multi-lane </a:t>
            </a:r>
            <a:r>
              <a:rPr lang="en-US" sz="1800" b="0" dirty="0" smtClean="0"/>
              <a:t>transmission:</a:t>
            </a:r>
          </a:p>
          <a:p>
            <a:pPr lvl="2"/>
            <a:r>
              <a:rPr lang="en-US" sz="1800" b="0" dirty="0" smtClean="0"/>
              <a:t>Contain </a:t>
            </a:r>
            <a:r>
              <a:rPr lang="en-US" sz="1800" b="0" dirty="0"/>
              <a:t>all the odd numbered bits of the </a:t>
            </a:r>
            <a:r>
              <a:rPr lang="en-US" sz="1800" b="0" dirty="0" smtClean="0"/>
              <a:t>data and </a:t>
            </a:r>
            <a:r>
              <a:rPr lang="en-US" sz="1800" b="0" dirty="0"/>
              <a:t>CRC </a:t>
            </a:r>
            <a:r>
              <a:rPr lang="en-US" sz="1800" b="0" dirty="0" smtClean="0"/>
              <a:t>bytes</a:t>
            </a:r>
          </a:p>
          <a:p>
            <a:pPr lvl="2"/>
            <a:r>
              <a:rPr lang="en-US" sz="1800" b="0" dirty="0" smtClean="0"/>
              <a:t>Applies </a:t>
            </a:r>
            <a:r>
              <a:rPr lang="en-US" sz="1800" b="0" dirty="0"/>
              <a:t>only to the </a:t>
            </a:r>
            <a:r>
              <a:rPr lang="en-US" sz="1800" b="0" dirty="0" smtClean="0"/>
              <a:t>data words </a:t>
            </a:r>
            <a:r>
              <a:rPr lang="en-US" sz="1800" b="0" dirty="0"/>
              <a:t>and </a:t>
            </a:r>
            <a:r>
              <a:rPr lang="en-US" sz="1800" b="0" dirty="0" smtClean="0"/>
              <a:t>the CRC </a:t>
            </a:r>
            <a:r>
              <a:rPr lang="en-US" sz="1800" b="0" dirty="0"/>
              <a:t>bytes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38100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000" dirty="0"/>
              <a:t>RXCLK </a:t>
            </a:r>
            <a:r>
              <a:rPr lang="en-US" sz="2000" dirty="0" smtClean="0"/>
              <a:t>– Receive clock</a:t>
            </a:r>
          </a:p>
          <a:p>
            <a:pPr lvl="1"/>
            <a:r>
              <a:rPr lang="en-US" sz="1800" b="0" dirty="0" smtClean="0"/>
              <a:t>Connected to the </a:t>
            </a:r>
            <a:r>
              <a:rPr lang="en-US" sz="1800" b="0" dirty="0"/>
              <a:t>TXCLK </a:t>
            </a:r>
            <a:r>
              <a:rPr lang="en-US" sz="1800" b="0" dirty="0" smtClean="0"/>
              <a:t> of the transmitting FSI module</a:t>
            </a:r>
          </a:p>
          <a:p>
            <a:r>
              <a:rPr lang="en-US" sz="2000" dirty="0" smtClean="0"/>
              <a:t>RXD0 – Primary </a:t>
            </a:r>
            <a:r>
              <a:rPr lang="en-US" sz="2000" dirty="0"/>
              <a:t>data input line for </a:t>
            </a:r>
            <a:r>
              <a:rPr lang="en-US" sz="2000" dirty="0" smtClean="0"/>
              <a:t>reception</a:t>
            </a:r>
          </a:p>
          <a:p>
            <a:pPr lvl="1"/>
            <a:r>
              <a:rPr lang="en-US" sz="1800" b="0" dirty="0" smtClean="0"/>
              <a:t>Connected </a:t>
            </a:r>
            <a:r>
              <a:rPr lang="en-US" sz="1800" b="0" dirty="0"/>
              <a:t>to the TXD0 of the </a:t>
            </a:r>
            <a:r>
              <a:rPr lang="en-US" sz="1800" b="0" dirty="0" smtClean="0"/>
              <a:t>transmitting </a:t>
            </a:r>
            <a:r>
              <a:rPr lang="en-US" sz="1800" b="0" dirty="0"/>
              <a:t>FSI </a:t>
            </a:r>
            <a:r>
              <a:rPr lang="en-US" sz="1800" b="0" dirty="0" smtClean="0"/>
              <a:t>module</a:t>
            </a:r>
          </a:p>
          <a:p>
            <a:r>
              <a:rPr lang="en-US" sz="2000" dirty="0"/>
              <a:t>RXD1 – </a:t>
            </a:r>
            <a:r>
              <a:rPr lang="en-US" sz="2000" dirty="0" smtClean="0"/>
              <a:t>Additional </a:t>
            </a:r>
            <a:r>
              <a:rPr lang="en-US" sz="2000" dirty="0"/>
              <a:t>data input line for </a:t>
            </a:r>
            <a:r>
              <a:rPr lang="en-US" sz="2000" dirty="0" smtClean="0"/>
              <a:t>reception</a:t>
            </a:r>
          </a:p>
          <a:p>
            <a:pPr lvl="1"/>
            <a:r>
              <a:rPr lang="en-US" sz="1800" b="0" dirty="0" smtClean="0"/>
              <a:t>Connected </a:t>
            </a:r>
            <a:r>
              <a:rPr lang="en-US" sz="1800" b="0" dirty="0"/>
              <a:t>to the TXD1 of the transmitting </a:t>
            </a:r>
            <a:r>
              <a:rPr lang="en-US" sz="1800" b="0" dirty="0" smtClean="0"/>
              <a:t>FSI module </a:t>
            </a:r>
            <a:r>
              <a:rPr lang="en-US" sz="1800" b="0" dirty="0"/>
              <a:t>if multi-lane transmission is </a:t>
            </a:r>
            <a:r>
              <a:rPr lang="en-US" sz="1800" b="0" dirty="0" smtClean="0"/>
              <a:t>used</a:t>
            </a:r>
            <a:endParaRPr lang="en-US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930097" y="762000"/>
            <a:ext cx="2788007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/>
                </a:solidFill>
                <a:effectLst/>
              </a:rPr>
              <a:t>Transmitter Core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3405" y="762000"/>
            <a:ext cx="2492990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/>
                </a:solidFill>
                <a:effectLst/>
              </a:rPr>
              <a:t>Receiver Core Signal</a:t>
            </a:r>
          </a:p>
        </p:txBody>
      </p:sp>
    </p:spTree>
    <p:extLst>
      <p:ext uri="{BB962C8B-B14F-4D97-AF65-F5344CB8AC3E}">
        <p14:creationId xmlns:p14="http://schemas.microsoft.com/office/powerpoint/2010/main" val="42262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Point Connection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622425"/>
            <a:ext cx="86264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5464884"/>
            <a:ext cx="86868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chemeClr val="dk1"/>
                </a:solidFill>
              </a:rPr>
              <a:t>Note: while </a:t>
            </a:r>
            <a:r>
              <a:rPr lang="en-US" sz="1800" b="0" i="1" dirty="0">
                <a:solidFill>
                  <a:schemeClr val="dk1"/>
                </a:solidFill>
              </a:rPr>
              <a:t>there is no true concept of </a:t>
            </a:r>
            <a:r>
              <a:rPr lang="en-US" sz="1800" b="0" i="1" dirty="0" smtClean="0">
                <a:solidFill>
                  <a:schemeClr val="dk1"/>
                </a:solidFill>
              </a:rPr>
              <a:t>a master </a:t>
            </a:r>
            <a:r>
              <a:rPr lang="en-US" sz="1800" b="0" i="1" dirty="0">
                <a:solidFill>
                  <a:schemeClr val="dk1"/>
                </a:solidFill>
              </a:rPr>
              <a:t>or a slave node in the FSI protocol, </a:t>
            </a:r>
            <a:r>
              <a:rPr lang="en-US" sz="1800" b="0" i="1" dirty="0" smtClean="0">
                <a:solidFill>
                  <a:schemeClr val="dk1"/>
                </a:solidFill>
              </a:rPr>
              <a:t>this </a:t>
            </a:r>
            <a:r>
              <a:rPr lang="en-US" sz="1800" b="0" i="1" dirty="0">
                <a:solidFill>
                  <a:schemeClr val="dk1"/>
                </a:solidFill>
              </a:rPr>
              <a:t>example uses this nomenclature as a simple way </a:t>
            </a:r>
            <a:r>
              <a:rPr lang="en-US" sz="1800" b="0" i="1" dirty="0" smtClean="0">
                <a:solidFill>
                  <a:schemeClr val="dk1"/>
                </a:solidFill>
              </a:rPr>
              <a:t>to describe </a:t>
            </a:r>
            <a:r>
              <a:rPr lang="en-US" sz="1800" b="0" i="1" dirty="0">
                <a:solidFill>
                  <a:schemeClr val="dk1"/>
                </a:solidFill>
              </a:rPr>
              <a:t>the data flow</a:t>
            </a:r>
            <a:endParaRPr lang="en-US" sz="1800" b="0" i="1" dirty="0" smtClean="0">
              <a:solidFill>
                <a:schemeClr val="dk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34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FSI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2734"/>
            <a:ext cx="8229600" cy="5943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Highly </a:t>
            </a:r>
            <a:r>
              <a:rPr lang="en-US" sz="2800" dirty="0"/>
              <a:t>reliable high-speed </a:t>
            </a:r>
            <a:r>
              <a:rPr lang="en-US" sz="2800" dirty="0" smtClean="0"/>
              <a:t>serial peripheral for communicating </a:t>
            </a:r>
            <a:r>
              <a:rPr lang="en-US" sz="2800" dirty="0"/>
              <a:t>over </a:t>
            </a:r>
            <a:r>
              <a:rPr lang="en-US" sz="2800" dirty="0" smtClean="0"/>
              <a:t>an isolation barrier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High-speed </a:t>
            </a:r>
            <a:r>
              <a:rPr lang="en-US" sz="2800" dirty="0"/>
              <a:t>data rate and low channel </a:t>
            </a:r>
            <a:r>
              <a:rPr lang="en-US" sz="2800" dirty="0" smtClean="0"/>
              <a:t>count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Increases </a:t>
            </a:r>
            <a:r>
              <a:rPr lang="en-US" sz="2400" dirty="0"/>
              <a:t>the amount of information transmitted and reduce the </a:t>
            </a:r>
            <a:r>
              <a:rPr lang="en-US" sz="2400" dirty="0" smtClean="0"/>
              <a:t>costs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Separate transmit </a:t>
            </a:r>
            <a:r>
              <a:rPr lang="en-US" sz="2800" dirty="0"/>
              <a:t>and </a:t>
            </a:r>
            <a:r>
              <a:rPr lang="en-US" sz="2800" dirty="0" smtClean="0"/>
              <a:t>receive </a:t>
            </a:r>
            <a:r>
              <a:rPr lang="en-US" sz="2800" dirty="0"/>
              <a:t>modules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Point-to-point </a:t>
            </a:r>
            <a:r>
              <a:rPr lang="en-US" sz="2800" dirty="0"/>
              <a:t>communication </a:t>
            </a:r>
            <a:r>
              <a:rPr lang="en-US" sz="2800" dirty="0" smtClean="0"/>
              <a:t>protocol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FSI transmitter core </a:t>
            </a:r>
            <a:r>
              <a:rPr lang="en-US" sz="2400" dirty="0" smtClean="0"/>
              <a:t>communicates </a:t>
            </a:r>
            <a:r>
              <a:rPr lang="en-US" sz="2400" dirty="0"/>
              <a:t>directly </a:t>
            </a:r>
            <a:r>
              <a:rPr lang="en-US" sz="2400" dirty="0" smtClean="0"/>
              <a:t>to a </a:t>
            </a:r>
            <a:r>
              <a:rPr lang="en-US" sz="2400" dirty="0"/>
              <a:t>single FSI receiver </a:t>
            </a:r>
            <a:r>
              <a:rPr lang="en-US" sz="2400" dirty="0" smtClean="0"/>
              <a:t>core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Skew compensation for signal delay due to </a:t>
            </a:r>
            <a:r>
              <a:rPr lang="en-US" sz="2800" dirty="0" smtClean="0"/>
              <a:t>isolation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Line break </a:t>
            </a:r>
            <a:r>
              <a:rPr lang="en-US" sz="2800" dirty="0" smtClean="0"/>
              <a:t>detection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5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SPI Block Diagram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720725" y="706438"/>
            <a:ext cx="39497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C28x - SPI Master Mode Shown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996238" cy="5562600"/>
            <a:chOff x="533400" y="1066800"/>
            <a:chExt cx="7996238" cy="5562600"/>
          </a:xfrm>
        </p:grpSpPr>
        <p:sp>
          <p:nvSpPr>
            <p:cNvPr id="268290" name="Rectangle 2"/>
            <p:cNvSpPr>
              <a:spLocks noChangeArrowheads="1"/>
            </p:cNvSpPr>
            <p:nvPr/>
          </p:nvSpPr>
          <p:spPr bwMode="auto">
            <a:xfrm>
              <a:off x="533400" y="1066800"/>
              <a:ext cx="6102350" cy="5562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8325" name="Line 37"/>
            <p:cNvSpPr>
              <a:spLocks noChangeShapeType="1"/>
            </p:cNvSpPr>
            <p:nvPr/>
          </p:nvSpPr>
          <p:spPr bwMode="auto">
            <a:xfrm flipV="1">
              <a:off x="4038600" y="3098800"/>
              <a:ext cx="0" cy="3937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292" name="Rectangle 4"/>
            <p:cNvSpPr>
              <a:spLocks noChangeArrowheads="1"/>
            </p:cNvSpPr>
            <p:nvPr/>
          </p:nvSpPr>
          <p:spPr bwMode="auto">
            <a:xfrm>
              <a:off x="2971800" y="2717800"/>
              <a:ext cx="2133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3116263" y="2717800"/>
              <a:ext cx="18573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SPIRXBUF.15-0</a:t>
              </a:r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971800" y="3479800"/>
              <a:ext cx="2133600" cy="3683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3284538" y="3467100"/>
              <a:ext cx="15398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SPIDAT.15-0</a:t>
              </a:r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7391400" y="6057900"/>
              <a:ext cx="10191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SPICLK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7396163" y="3457575"/>
              <a:ext cx="11334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SPISOMI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7396163" y="1143000"/>
              <a:ext cx="11334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SPISIMO</a:t>
              </a:r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 flipH="1">
              <a:off x="5105400" y="3668713"/>
              <a:ext cx="2251075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842963" y="6083300"/>
              <a:ext cx="1098550" cy="3111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LSPCLK</a:t>
              </a:r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438400" y="5969000"/>
              <a:ext cx="838200" cy="533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3" name="Text Box 15"/>
            <p:cNvSpPr txBox="1">
              <a:spLocks noChangeArrowheads="1"/>
            </p:cNvSpPr>
            <p:nvPr/>
          </p:nvSpPr>
          <p:spPr bwMode="auto">
            <a:xfrm>
              <a:off x="2466975" y="6148388"/>
              <a:ext cx="730250" cy="341312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1800"/>
                <a:t>baud</a:t>
              </a:r>
            </a:p>
            <a:p>
              <a:pPr algn="ctr">
                <a:lnSpc>
                  <a:spcPct val="20000"/>
                </a:lnSpc>
              </a:pPr>
              <a:r>
                <a:rPr lang="en-US" sz="1800"/>
                <a:t>rate</a:t>
              </a:r>
            </a:p>
          </p:txBody>
        </p:sp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3768725" y="5969000"/>
              <a:ext cx="968375" cy="533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5" name="Text Box 17"/>
            <p:cNvSpPr txBox="1">
              <a:spLocks noChangeArrowheads="1"/>
            </p:cNvSpPr>
            <p:nvPr/>
          </p:nvSpPr>
          <p:spPr bwMode="auto">
            <a:xfrm>
              <a:off x="3760788" y="6122988"/>
              <a:ext cx="1009650" cy="341312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1800"/>
                <a:t>clock</a:t>
              </a:r>
            </a:p>
            <a:p>
              <a:pPr algn="ctr">
                <a:lnSpc>
                  <a:spcPct val="20000"/>
                </a:lnSpc>
              </a:pPr>
              <a:r>
                <a:rPr lang="en-US" sz="1800"/>
                <a:t>polarity</a:t>
              </a:r>
            </a:p>
          </p:txBody>
        </p:sp>
        <p:sp>
          <p:nvSpPr>
            <p:cNvPr id="268306" name="Rectangle 18"/>
            <p:cNvSpPr>
              <a:spLocks noChangeArrowheads="1"/>
            </p:cNvSpPr>
            <p:nvPr/>
          </p:nvSpPr>
          <p:spPr bwMode="auto">
            <a:xfrm>
              <a:off x="5230813" y="5969000"/>
              <a:ext cx="890587" cy="533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7" name="Text Box 19"/>
            <p:cNvSpPr txBox="1">
              <a:spLocks noChangeArrowheads="1"/>
            </p:cNvSpPr>
            <p:nvPr/>
          </p:nvSpPr>
          <p:spPr bwMode="auto">
            <a:xfrm>
              <a:off x="5276850" y="6122988"/>
              <a:ext cx="844550" cy="341312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1800"/>
                <a:t>clock</a:t>
              </a:r>
            </a:p>
            <a:p>
              <a:pPr algn="ctr">
                <a:lnSpc>
                  <a:spcPct val="20000"/>
                </a:lnSpc>
              </a:pPr>
              <a:r>
                <a:rPr lang="en-US" sz="1800"/>
                <a:t>phase</a:t>
              </a:r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>
              <a:off x="3276600" y="6235700"/>
              <a:ext cx="482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>
              <a:off x="4749800" y="6235700"/>
              <a:ext cx="469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0" name="Line 22"/>
            <p:cNvSpPr>
              <a:spLocks noChangeShapeType="1"/>
            </p:cNvSpPr>
            <p:nvPr/>
          </p:nvSpPr>
          <p:spPr bwMode="auto">
            <a:xfrm>
              <a:off x="6121400" y="6235700"/>
              <a:ext cx="1193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1" name="Line 23"/>
            <p:cNvSpPr>
              <a:spLocks noChangeShapeType="1"/>
            </p:cNvSpPr>
            <p:nvPr/>
          </p:nvSpPr>
          <p:spPr bwMode="auto">
            <a:xfrm>
              <a:off x="1955800" y="6235700"/>
              <a:ext cx="482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26" name="Line 38"/>
            <p:cNvSpPr>
              <a:spLocks noChangeShapeType="1"/>
            </p:cNvSpPr>
            <p:nvPr/>
          </p:nvSpPr>
          <p:spPr bwMode="auto">
            <a:xfrm flipV="1">
              <a:off x="4038600" y="3838575"/>
              <a:ext cx="0" cy="4667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14" name="Rectangle 26"/>
            <p:cNvSpPr>
              <a:spLocks noChangeArrowheads="1"/>
            </p:cNvSpPr>
            <p:nvPr/>
          </p:nvSpPr>
          <p:spPr bwMode="auto">
            <a:xfrm>
              <a:off x="2971800" y="4276725"/>
              <a:ext cx="2133600" cy="3714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3119438" y="4267200"/>
              <a:ext cx="183197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SPITXBUF.15-0</a:t>
              </a:r>
            </a:p>
          </p:txBody>
        </p:sp>
        <p:sp>
          <p:nvSpPr>
            <p:cNvPr id="268317" name="Text Box 29"/>
            <p:cNvSpPr txBox="1">
              <a:spLocks noChangeArrowheads="1"/>
            </p:cNvSpPr>
            <p:nvPr/>
          </p:nvSpPr>
          <p:spPr bwMode="auto">
            <a:xfrm>
              <a:off x="5260975" y="3403600"/>
              <a:ext cx="539750" cy="261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/>
                <a:t>LSB</a:t>
              </a:r>
              <a:endParaRPr lang="en-US" sz="1800"/>
            </a:p>
          </p:txBody>
        </p:sp>
        <p:sp>
          <p:nvSpPr>
            <p:cNvPr id="268318" name="Text Box 30"/>
            <p:cNvSpPr txBox="1">
              <a:spLocks noChangeArrowheads="1"/>
            </p:cNvSpPr>
            <p:nvPr/>
          </p:nvSpPr>
          <p:spPr bwMode="auto">
            <a:xfrm>
              <a:off x="2381250" y="3413125"/>
              <a:ext cx="579438" cy="261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/>
                <a:t>MSB</a:t>
              </a:r>
              <a:endParaRPr lang="en-US" sz="1800"/>
            </a:p>
          </p:txBody>
        </p:sp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971800" y="4645025"/>
              <a:ext cx="2133600" cy="1146175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33" name="Text Box 45"/>
            <p:cNvSpPr txBox="1">
              <a:spLocks noChangeArrowheads="1"/>
            </p:cNvSpPr>
            <p:nvPr/>
          </p:nvSpPr>
          <p:spPr bwMode="auto">
            <a:xfrm>
              <a:off x="3276600" y="4608513"/>
              <a:ext cx="1454244" cy="12003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TX FIFO_0</a:t>
              </a:r>
            </a:p>
            <a:p>
              <a:pPr>
                <a:lnSpc>
                  <a:spcPct val="100000"/>
                </a:lnSpc>
              </a:pPr>
              <a:endParaRPr lang="en-US" sz="1800" dirty="0"/>
            </a:p>
            <a:p>
              <a:pPr>
                <a:lnSpc>
                  <a:spcPct val="100000"/>
                </a:lnSpc>
              </a:pPr>
              <a:r>
                <a:rPr lang="en-US" sz="1800" dirty="0"/>
                <a:t>TX </a:t>
              </a:r>
              <a:r>
                <a:rPr lang="en-US" sz="1800" dirty="0" smtClean="0"/>
                <a:t>FIFO_15</a:t>
              </a:r>
              <a:endParaRPr lang="en-US" sz="1800" dirty="0"/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976563" y="4995863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38" name="Line 50"/>
            <p:cNvSpPr>
              <a:spLocks noChangeShapeType="1"/>
            </p:cNvSpPr>
            <p:nvPr/>
          </p:nvSpPr>
          <p:spPr bwMode="auto">
            <a:xfrm>
              <a:off x="2978150" y="5224463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0" name="Line 52"/>
            <p:cNvSpPr>
              <a:spLocks noChangeShapeType="1"/>
            </p:cNvSpPr>
            <p:nvPr/>
          </p:nvSpPr>
          <p:spPr bwMode="auto">
            <a:xfrm>
              <a:off x="2974975" y="5453063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1" name="Rectangle 53"/>
            <p:cNvSpPr>
              <a:spLocks noChangeArrowheads="1"/>
            </p:cNvSpPr>
            <p:nvPr/>
          </p:nvSpPr>
          <p:spPr bwMode="auto">
            <a:xfrm>
              <a:off x="2971800" y="1574800"/>
              <a:ext cx="2133600" cy="1146175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42" name="Text Box 54"/>
            <p:cNvSpPr txBox="1">
              <a:spLocks noChangeArrowheads="1"/>
            </p:cNvSpPr>
            <p:nvPr/>
          </p:nvSpPr>
          <p:spPr bwMode="auto">
            <a:xfrm>
              <a:off x="3276600" y="1538288"/>
              <a:ext cx="1479892" cy="12003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RX </a:t>
              </a:r>
              <a:r>
                <a:rPr lang="en-US" sz="1800" dirty="0" smtClean="0"/>
                <a:t>FIFO_15</a:t>
              </a:r>
              <a:endParaRPr lang="en-US" sz="1800" dirty="0"/>
            </a:p>
            <a:p>
              <a:pPr>
                <a:lnSpc>
                  <a:spcPct val="100000"/>
                </a:lnSpc>
              </a:pPr>
              <a:endParaRPr lang="en-US" sz="1800" dirty="0"/>
            </a:p>
            <a:p>
              <a:pPr>
                <a:lnSpc>
                  <a:spcPct val="100000"/>
                </a:lnSpc>
              </a:pPr>
              <a:r>
                <a:rPr lang="en-US" sz="1800" dirty="0"/>
                <a:t>RX </a:t>
              </a:r>
              <a:r>
                <a:rPr lang="en-US" sz="1800" dirty="0" smtClean="0"/>
                <a:t>FIFO_0</a:t>
              </a:r>
              <a:endParaRPr lang="en-US" sz="1800" dirty="0"/>
            </a:p>
          </p:txBody>
        </p:sp>
        <p:sp>
          <p:nvSpPr>
            <p:cNvPr id="268343" name="Line 55"/>
            <p:cNvSpPr>
              <a:spLocks noChangeShapeType="1"/>
            </p:cNvSpPr>
            <p:nvPr/>
          </p:nvSpPr>
          <p:spPr bwMode="auto">
            <a:xfrm>
              <a:off x="2976563" y="1925638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4" name="Line 56"/>
            <p:cNvSpPr>
              <a:spLocks noChangeShapeType="1"/>
            </p:cNvSpPr>
            <p:nvPr/>
          </p:nvSpPr>
          <p:spPr bwMode="auto">
            <a:xfrm>
              <a:off x="2978150" y="2154238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46" name="Line 58"/>
            <p:cNvSpPr>
              <a:spLocks noChangeShapeType="1"/>
            </p:cNvSpPr>
            <p:nvPr/>
          </p:nvSpPr>
          <p:spPr bwMode="auto">
            <a:xfrm>
              <a:off x="2974975" y="2382838"/>
              <a:ext cx="2130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351" name="Freeform 63"/>
            <p:cNvSpPr>
              <a:spLocks/>
            </p:cNvSpPr>
            <p:nvPr/>
          </p:nvSpPr>
          <p:spPr bwMode="auto">
            <a:xfrm>
              <a:off x="1752600" y="1295400"/>
              <a:ext cx="5486400" cy="2362200"/>
            </a:xfrm>
            <a:custGeom>
              <a:avLst/>
              <a:gdLst/>
              <a:ahLst/>
              <a:cxnLst>
                <a:cxn ang="0">
                  <a:pos x="768" y="1440"/>
                </a:cxn>
                <a:cxn ang="0">
                  <a:pos x="0" y="1440"/>
                </a:cxn>
                <a:cxn ang="0">
                  <a:pos x="0" y="0"/>
                </a:cxn>
                <a:cxn ang="0">
                  <a:pos x="3456" y="0"/>
                </a:cxn>
              </a:cxnLst>
              <a:rect l="0" t="0" r="r" b="b"/>
              <a:pathLst>
                <a:path w="3456" h="1440">
                  <a:moveTo>
                    <a:pt x="768" y="1440"/>
                  </a:moveTo>
                  <a:lnTo>
                    <a:pt x="0" y="1440"/>
                  </a:lnTo>
                  <a:lnTo>
                    <a:pt x="0" y="0"/>
                  </a:lnTo>
                  <a:lnTo>
                    <a:pt x="345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11: SCI </a:t>
            </a:r>
            <a:r>
              <a:rPr lang="en-US" dirty="0" err="1" smtClean="0"/>
              <a:t>Echoback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21266"/>
            <a:ext cx="8077200" cy="5715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Download and install C2000Ware</a:t>
            </a:r>
          </a:p>
          <a:p>
            <a:r>
              <a:rPr lang="en-US" sz="2800" dirty="0" smtClean="0"/>
              <a:t>Import </a:t>
            </a:r>
            <a:r>
              <a:rPr lang="en-US" sz="2800" dirty="0"/>
              <a:t>and run a project from </a:t>
            </a:r>
            <a:r>
              <a:rPr lang="en-US" sz="2800" dirty="0" smtClean="0"/>
              <a:t>C2000Ware</a:t>
            </a:r>
          </a:p>
          <a:p>
            <a:pPr lvl="1"/>
            <a:r>
              <a:rPr lang="en-US" sz="2400" dirty="0" err="1" smtClean="0"/>
              <a:t>Driverlib</a:t>
            </a:r>
            <a:r>
              <a:rPr lang="en-US" sz="2400" dirty="0" smtClean="0"/>
              <a:t> </a:t>
            </a:r>
            <a:r>
              <a:rPr lang="en-US" sz="2400" dirty="0"/>
              <a:t>SCI </a:t>
            </a:r>
            <a:r>
              <a:rPr lang="en-US" sz="2400" dirty="0" err="1"/>
              <a:t>echoback</a:t>
            </a:r>
            <a:r>
              <a:rPr lang="en-US" sz="2400" dirty="0"/>
              <a:t> </a:t>
            </a:r>
            <a:r>
              <a:rPr lang="en-US" sz="2400" dirty="0" smtClean="0"/>
              <a:t>example</a:t>
            </a:r>
          </a:p>
          <a:p>
            <a:pPr lvl="2"/>
            <a:r>
              <a:rPr lang="en-US" sz="2000" dirty="0"/>
              <a:t>Each character </a:t>
            </a:r>
            <a:r>
              <a:rPr lang="en-US" sz="2000" dirty="0" smtClean="0"/>
              <a:t>received </a:t>
            </a:r>
            <a:r>
              <a:rPr lang="en-US" sz="2000" dirty="0"/>
              <a:t>by the SCI port is sent back to the host</a:t>
            </a:r>
            <a:endParaRPr lang="en-US" sz="2000" dirty="0" smtClean="0"/>
          </a:p>
          <a:p>
            <a:r>
              <a:rPr lang="en-US" sz="2800" dirty="0" smtClean="0"/>
              <a:t>Use CCS </a:t>
            </a:r>
            <a:r>
              <a:rPr lang="en-US" sz="2800" dirty="0"/>
              <a:t>terminal feature </a:t>
            </a:r>
            <a:r>
              <a:rPr lang="en-US" sz="2800" dirty="0" smtClean="0"/>
              <a:t>to </a:t>
            </a:r>
            <a:r>
              <a:rPr lang="en-US" sz="2800" dirty="0"/>
              <a:t>view the </a:t>
            </a:r>
            <a:r>
              <a:rPr lang="en-US" sz="2800" dirty="0" smtClean="0"/>
              <a:t>data</a:t>
            </a:r>
          </a:p>
          <a:p>
            <a:pPr lvl="1"/>
            <a:r>
              <a:rPr lang="en-US" sz="2400" dirty="0" smtClean="0"/>
              <a:t>Terminal settings</a:t>
            </a:r>
          </a:p>
          <a:p>
            <a:pPr marL="1198563" lvl="2" indent="-284163"/>
            <a:r>
              <a:rPr lang="en-US" sz="2000" dirty="0"/>
              <a:t>Choose terminal: Serial Terminal</a:t>
            </a:r>
          </a:p>
          <a:p>
            <a:pPr marL="1198563" lvl="2" indent="-284163"/>
            <a:r>
              <a:rPr lang="en-US" sz="2000" dirty="0" smtClean="0"/>
              <a:t>Serial </a:t>
            </a:r>
            <a:r>
              <a:rPr lang="en-US" sz="2000" dirty="0"/>
              <a:t>Port: (from </a:t>
            </a:r>
            <a:r>
              <a:rPr lang="en-US" sz="2000" dirty="0" smtClean="0"/>
              <a:t>COM </a:t>
            </a:r>
            <a:r>
              <a:rPr lang="en-US" sz="2000" dirty="0"/>
              <a:t>port number X)</a:t>
            </a:r>
          </a:p>
          <a:p>
            <a:pPr marL="1198563" lvl="2" indent="-284163"/>
            <a:r>
              <a:rPr lang="en-US" sz="2000" dirty="0" smtClean="0"/>
              <a:t>Baud </a:t>
            </a:r>
            <a:r>
              <a:rPr lang="en-US" sz="2000" dirty="0"/>
              <a:t>rate: 9600</a:t>
            </a:r>
          </a:p>
          <a:p>
            <a:pPr marL="1198563" lvl="2" indent="-284163"/>
            <a:r>
              <a:rPr lang="en-US" sz="2000" dirty="0" smtClean="0"/>
              <a:t>Data </a:t>
            </a:r>
            <a:r>
              <a:rPr lang="en-US" sz="2000" dirty="0"/>
              <a:t>size: 8</a:t>
            </a:r>
          </a:p>
          <a:p>
            <a:pPr marL="1198563" lvl="2" indent="-284163"/>
            <a:r>
              <a:rPr lang="en-US" sz="2000" dirty="0" smtClean="0"/>
              <a:t>Parity</a:t>
            </a:r>
            <a:r>
              <a:rPr lang="en-US" sz="2000" dirty="0"/>
              <a:t>: None</a:t>
            </a:r>
          </a:p>
          <a:p>
            <a:pPr marL="1198563" lvl="2" indent="-284163"/>
            <a:r>
              <a:rPr lang="en-US" sz="2000" dirty="0" smtClean="0"/>
              <a:t>Stop </a:t>
            </a:r>
            <a:r>
              <a:rPr lang="en-US" sz="2000" dirty="0"/>
              <a:t>bits: 1</a:t>
            </a:r>
          </a:p>
          <a:p>
            <a:pPr marL="1198563" lvl="2" indent="-284163"/>
            <a:r>
              <a:rPr lang="en-US" sz="2000" dirty="0" smtClean="0"/>
              <a:t>Encoding</a:t>
            </a:r>
            <a:r>
              <a:rPr lang="en-US" sz="2000" dirty="0"/>
              <a:t>: Default (ISO-8859-1)</a:t>
            </a:r>
          </a:p>
        </p:txBody>
      </p:sp>
    </p:spTree>
    <p:extLst>
      <p:ext uri="{BB962C8B-B14F-4D97-AF65-F5344CB8AC3E}">
        <p14:creationId xmlns:p14="http://schemas.microsoft.com/office/powerpoint/2010/main" val="18869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  <a:latin typeface="Arial Narrow" pitchFamily="34" charset="0"/>
              </a:rPr>
              <a:t>C2000 Technical Training</a:t>
            </a:r>
            <a:endParaRPr lang="en-US" sz="3600" dirty="0">
              <a:effectLst/>
              <a:latin typeface="Arial Narrow" pitchFamily="34" charset="0"/>
            </a:endParaRPr>
          </a:p>
          <a:p>
            <a:pPr algn="ctr"/>
            <a:endParaRPr lang="en-US" sz="2800" b="0" dirty="0">
              <a:effectLst/>
              <a:latin typeface="Arial" charset="0"/>
            </a:endParaRPr>
          </a:p>
          <a:p>
            <a:pPr algn="ctr"/>
            <a:r>
              <a:rPr lang="en-US" sz="2800" b="0" dirty="0" smtClean="0">
                <a:effectLst/>
                <a:latin typeface="Arial" charset="0"/>
              </a:rPr>
              <a:t>www.ti.com/c2000</a:t>
            </a:r>
            <a:endParaRPr lang="en-US" sz="2800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/>
              <a:t>SPI Data Character Justification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7067" y="1363130"/>
            <a:ext cx="4114800" cy="4648200"/>
          </a:xfrm>
          <a:noFill/>
          <a:ln/>
        </p:spPr>
        <p:txBody>
          <a:bodyPr lIns="90488" tIns="44450" rIns="90488" bIns="44450" anchor="ctr" anchorCtr="0">
            <a:noAutofit/>
          </a:bodyPr>
          <a:lstStyle/>
          <a:p>
            <a:pPr marL="339725" indent="-339725">
              <a:spcBef>
                <a:spcPts val="900"/>
              </a:spcBef>
            </a:pPr>
            <a:r>
              <a:rPr lang="en-US" sz="2400" dirty="0"/>
              <a:t>Programmable data length of 1 to 16 bits</a:t>
            </a:r>
          </a:p>
          <a:p>
            <a:pPr marL="339725" indent="-339725">
              <a:spcBef>
                <a:spcPts val="900"/>
              </a:spcBef>
            </a:pPr>
            <a:r>
              <a:rPr lang="en-US" sz="2400" dirty="0"/>
              <a:t>Transmitted data of less than 16 bits must be left justified</a:t>
            </a:r>
          </a:p>
          <a:p>
            <a:pPr marL="627063" lvl="1" indent="-173038">
              <a:spcBef>
                <a:spcPts val="900"/>
              </a:spcBef>
              <a:buSzTx/>
            </a:pPr>
            <a:r>
              <a:rPr lang="en-US" sz="2000" dirty="0"/>
              <a:t>MSB transmitted first</a:t>
            </a:r>
          </a:p>
          <a:p>
            <a:pPr marL="339725" indent="-339725">
              <a:spcBef>
                <a:spcPts val="900"/>
              </a:spcBef>
            </a:pPr>
            <a:r>
              <a:rPr lang="en-US" sz="2400" dirty="0"/>
              <a:t>Received data of less than 16 bits are right justified</a:t>
            </a:r>
          </a:p>
          <a:p>
            <a:pPr marL="339725" indent="-339725">
              <a:spcBef>
                <a:spcPts val="900"/>
              </a:spcBef>
            </a:pPr>
            <a:r>
              <a:rPr lang="en-US" sz="2400" dirty="0"/>
              <a:t>User software must mask-off unused MSB’s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41863" y="2057400"/>
            <a:ext cx="4097337" cy="2905125"/>
            <a:chOff x="4741863" y="2057400"/>
            <a:chExt cx="4097337" cy="2905125"/>
          </a:xfrm>
        </p:grpSpPr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5099050" y="2371725"/>
              <a:ext cx="3206750" cy="4667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0"/>
                <a:t>11001001XXXXXXXX</a:t>
              </a: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5029200" y="4495800"/>
              <a:ext cx="3200400" cy="4667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0"/>
                <a:t>XXXXXXXX11001001</a:t>
              </a:r>
            </a:p>
          </p:txBody>
        </p:sp>
        <p:sp>
          <p:nvSpPr>
            <p:cNvPr id="269318" name="AutoShape 6"/>
            <p:cNvSpPr>
              <a:spLocks noChangeArrowheads="1"/>
            </p:cNvSpPr>
            <p:nvPr/>
          </p:nvSpPr>
          <p:spPr bwMode="auto">
            <a:xfrm>
              <a:off x="6189663" y="3560763"/>
              <a:ext cx="1106487" cy="307975"/>
            </a:xfrm>
            <a:prstGeom prst="rightArrow">
              <a:avLst>
                <a:gd name="adj1" fmla="val 50000"/>
                <a:gd name="adj2" fmla="val 179656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19" name="Text Box 7"/>
            <p:cNvSpPr txBox="1">
              <a:spLocks noChangeArrowheads="1"/>
            </p:cNvSpPr>
            <p:nvPr/>
          </p:nvSpPr>
          <p:spPr bwMode="auto">
            <a:xfrm>
              <a:off x="5038725" y="2057400"/>
              <a:ext cx="2936875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SPIDAT - Processor #1</a:t>
              </a:r>
            </a:p>
          </p:txBody>
        </p:sp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2936875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SPIDAT - Processor #2</a:t>
              </a:r>
            </a:p>
          </p:txBody>
        </p:sp>
        <p:sp>
          <p:nvSpPr>
            <p:cNvPr id="269321" name="Freeform 9"/>
            <p:cNvSpPr>
              <a:spLocks/>
            </p:cNvSpPr>
            <p:nvPr/>
          </p:nvSpPr>
          <p:spPr bwMode="auto">
            <a:xfrm>
              <a:off x="4741863" y="2590800"/>
              <a:ext cx="4097337" cy="2159000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0" y="4"/>
                </a:cxn>
                <a:cxn ang="0">
                  <a:pos x="0" y="711"/>
                </a:cxn>
                <a:cxn ang="0">
                  <a:pos x="2581" y="711"/>
                </a:cxn>
                <a:cxn ang="0">
                  <a:pos x="2581" y="1360"/>
                </a:cxn>
                <a:cxn ang="0">
                  <a:pos x="2193" y="1360"/>
                </a:cxn>
              </a:cxnLst>
              <a:rect l="0" t="0" r="r" b="b"/>
              <a:pathLst>
                <a:path w="2581" h="1360">
                  <a:moveTo>
                    <a:pt x="223" y="0"/>
                  </a:moveTo>
                  <a:lnTo>
                    <a:pt x="0" y="4"/>
                  </a:lnTo>
                  <a:lnTo>
                    <a:pt x="0" y="711"/>
                  </a:lnTo>
                  <a:lnTo>
                    <a:pt x="2581" y="711"/>
                  </a:lnTo>
                  <a:lnTo>
                    <a:pt x="2581" y="1360"/>
                  </a:lnTo>
                  <a:lnTo>
                    <a:pt x="2193" y="13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 Summary</a:t>
            </a:r>
          </a:p>
        </p:txBody>
      </p:sp>
      <p:sp>
        <p:nvSpPr>
          <p:cNvPr id="278537" name="Rectangle 9"/>
          <p:cNvSpPr>
            <a:spLocks noGrp="1" noChangeArrowheads="1"/>
          </p:cNvSpPr>
          <p:nvPr>
            <p:ph idx="1"/>
          </p:nvPr>
        </p:nvSpPr>
        <p:spPr>
          <a:xfrm>
            <a:off x="677333" y="1242482"/>
            <a:ext cx="7772400" cy="447251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Synchronous serial communications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Two wire transmit or receive (half duplex)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Three wire transmit and receive (full duplex)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Software configurable as master or slave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C28x provides clock signal in master mode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Data length programmable from 1-16 bits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125 different programmable baud rates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794935"/>
            <a:ext cx="7696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679808" y="1132726"/>
            <a:ext cx="7778392" cy="4810874"/>
          </a:xfrm>
        </p:spPr>
        <p:txBody>
          <a:bodyPr>
            <a:noAutofit/>
          </a:bodyPr>
          <a:lstStyle/>
          <a:p>
            <a:r>
              <a:rPr lang="en-US" dirty="0"/>
              <a:t>Serial Peripheral Interface (SPI)</a:t>
            </a:r>
          </a:p>
          <a:p>
            <a:pPr>
              <a:lnSpc>
                <a:spcPct val="125000"/>
              </a:lnSpc>
            </a:pPr>
            <a:r>
              <a:rPr lang="en-US" dirty="0"/>
              <a:t>Serial Communication Interface (SCI)</a:t>
            </a:r>
          </a:p>
          <a:p>
            <a:pPr>
              <a:lnSpc>
                <a:spcPct val="125000"/>
              </a:lnSpc>
            </a:pPr>
            <a:r>
              <a:rPr lang="en-US" dirty="0"/>
              <a:t>Local Interconnect Network </a:t>
            </a:r>
            <a:r>
              <a:rPr lang="en-US" dirty="0" smtClean="0"/>
              <a:t>(LIN)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Inter-Integrated Circuit (I2C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Controller </a:t>
            </a:r>
            <a:r>
              <a:rPr lang="en-US" dirty="0"/>
              <a:t>Area Network </a:t>
            </a:r>
            <a:r>
              <a:rPr lang="en-US" dirty="0" smtClean="0"/>
              <a:t>(CAN)</a:t>
            </a:r>
          </a:p>
          <a:p>
            <a:pPr>
              <a:lnSpc>
                <a:spcPct val="125000"/>
              </a:lnSpc>
            </a:pPr>
            <a:r>
              <a:rPr lang="en-US" dirty="0"/>
              <a:t>Power Management </a:t>
            </a:r>
            <a:r>
              <a:rPr lang="en-US" dirty="0" smtClean="0"/>
              <a:t>Bus (</a:t>
            </a:r>
            <a:r>
              <a:rPr lang="en-US" dirty="0" err="1" smtClean="0"/>
              <a:t>PMBus</a:t>
            </a:r>
            <a:r>
              <a:rPr lang="en-US" dirty="0" smtClean="0"/>
              <a:t>)</a:t>
            </a:r>
          </a:p>
          <a:p>
            <a:pPr>
              <a:lnSpc>
                <a:spcPct val="125000"/>
              </a:lnSpc>
            </a:pPr>
            <a:r>
              <a:rPr lang="en-US" dirty="0"/>
              <a:t>Fast Serial </a:t>
            </a:r>
            <a:r>
              <a:rPr lang="en-US" dirty="0" smtClean="0"/>
              <a:t>Interface (FSI)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604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SCI Pin Connections 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463550" y="876300"/>
            <a:ext cx="3416300" cy="556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0" name="AutoShape 4"/>
          <p:cNvSpPr>
            <a:spLocks noChangeArrowheads="1"/>
          </p:cNvSpPr>
          <p:nvPr/>
        </p:nvSpPr>
        <p:spPr bwMode="auto">
          <a:xfrm rot="16200000" flipH="1">
            <a:off x="1498600" y="2514600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5264150" y="876300"/>
            <a:ext cx="3416300" cy="556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692150" y="19431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881063" y="1935163"/>
            <a:ext cx="15795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1225550" y="6416675"/>
            <a:ext cx="1846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SCI Device #1</a:t>
            </a:r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3033713" y="3890963"/>
            <a:ext cx="8540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SCIRXD</a:t>
            </a:r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3052763" y="2798763"/>
            <a:ext cx="8334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SCITXD</a:t>
            </a: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5243513" y="2798763"/>
            <a:ext cx="8334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SCITXD</a:t>
            </a: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5243513" y="3890963"/>
            <a:ext cx="8540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SCIRXD</a:t>
            </a:r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6076950" y="6416675"/>
            <a:ext cx="1846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SCI Device #2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7115175" y="3406775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4" name="AutoShape 18"/>
          <p:cNvSpPr>
            <a:spLocks noChangeArrowheads="1"/>
          </p:cNvSpPr>
          <p:nvPr/>
        </p:nvSpPr>
        <p:spPr bwMode="auto">
          <a:xfrm rot="16200000" flipH="1">
            <a:off x="1498600" y="4498975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5" name="Rectangle 19"/>
          <p:cNvSpPr>
            <a:spLocks noChangeArrowheads="1"/>
          </p:cNvSpPr>
          <p:nvPr/>
        </p:nvSpPr>
        <p:spPr bwMode="auto">
          <a:xfrm>
            <a:off x="692150" y="48387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1539875" y="250983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977900" y="4830763"/>
            <a:ext cx="138271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599" name="Rectangle 23"/>
          <p:cNvSpPr>
            <a:spLocks noChangeArrowheads="1"/>
          </p:cNvSpPr>
          <p:nvPr/>
        </p:nvSpPr>
        <p:spPr bwMode="auto">
          <a:xfrm>
            <a:off x="1543050" y="448468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600" name="AutoShape 24"/>
          <p:cNvSpPr>
            <a:spLocks noChangeArrowheads="1"/>
          </p:cNvSpPr>
          <p:nvPr/>
        </p:nvSpPr>
        <p:spPr bwMode="auto">
          <a:xfrm rot="16200000" flipH="1">
            <a:off x="7289800" y="2514600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6483350" y="19431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61" name="Freeform 85"/>
          <p:cNvSpPr>
            <a:spLocks/>
          </p:cNvSpPr>
          <p:nvPr/>
        </p:nvSpPr>
        <p:spPr bwMode="auto">
          <a:xfrm flipV="1">
            <a:off x="2438400" y="3114675"/>
            <a:ext cx="4343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0"/>
              </a:cxn>
              <a:cxn ang="0">
                <a:pos x="1632" y="672"/>
              </a:cxn>
              <a:cxn ang="0">
                <a:pos x="2736" y="672"/>
              </a:cxn>
            </a:cxnLst>
            <a:rect l="0" t="0" r="r" b="b"/>
            <a:pathLst>
              <a:path w="2736" h="672">
                <a:moveTo>
                  <a:pt x="0" y="0"/>
                </a:moveTo>
                <a:lnTo>
                  <a:pt x="1056" y="0"/>
                </a:lnTo>
                <a:lnTo>
                  <a:pt x="1632" y="672"/>
                </a:lnTo>
                <a:lnTo>
                  <a:pt x="2736" y="6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6672263" y="1935163"/>
            <a:ext cx="157956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6673850" y="28575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7" name="Rectangle 21"/>
          <p:cNvSpPr>
            <a:spLocks noChangeArrowheads="1"/>
          </p:cNvSpPr>
          <p:nvPr/>
        </p:nvSpPr>
        <p:spPr bwMode="auto">
          <a:xfrm>
            <a:off x="882650" y="39243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98" name="Rectangle 22"/>
          <p:cNvSpPr>
            <a:spLocks noChangeArrowheads="1"/>
          </p:cNvSpPr>
          <p:nvPr/>
        </p:nvSpPr>
        <p:spPr bwMode="auto">
          <a:xfrm>
            <a:off x="1068388" y="39290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604" name="Rectangle 28"/>
          <p:cNvSpPr>
            <a:spLocks noChangeArrowheads="1"/>
          </p:cNvSpPr>
          <p:nvPr/>
        </p:nvSpPr>
        <p:spPr bwMode="auto">
          <a:xfrm>
            <a:off x="6859588" y="28622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605" name="Rectangle 29"/>
          <p:cNvSpPr>
            <a:spLocks noChangeArrowheads="1"/>
          </p:cNvSpPr>
          <p:nvPr/>
        </p:nvSpPr>
        <p:spPr bwMode="auto">
          <a:xfrm>
            <a:off x="7334250" y="249078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606" name="AutoShape 30"/>
          <p:cNvSpPr>
            <a:spLocks noChangeArrowheads="1"/>
          </p:cNvSpPr>
          <p:nvPr/>
        </p:nvSpPr>
        <p:spPr bwMode="auto">
          <a:xfrm rot="16200000" flipH="1">
            <a:off x="7289800" y="4498975"/>
            <a:ext cx="355600" cy="292100"/>
          </a:xfrm>
          <a:prstGeom prst="rightArrow">
            <a:avLst>
              <a:gd name="adj1" fmla="val 75000"/>
              <a:gd name="adj2" fmla="val 23987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07" name="Rectangle 31"/>
          <p:cNvSpPr>
            <a:spLocks noChangeArrowheads="1"/>
          </p:cNvSpPr>
          <p:nvPr/>
        </p:nvSpPr>
        <p:spPr bwMode="auto">
          <a:xfrm>
            <a:off x="6483350" y="4838700"/>
            <a:ext cx="1968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08" name="Rectangle 32"/>
          <p:cNvSpPr>
            <a:spLocks noChangeArrowheads="1"/>
          </p:cNvSpPr>
          <p:nvPr/>
        </p:nvSpPr>
        <p:spPr bwMode="auto">
          <a:xfrm>
            <a:off x="6769100" y="4830763"/>
            <a:ext cx="138271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Receiver-data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buffer register</a:t>
            </a:r>
          </a:p>
        </p:txBody>
      </p:sp>
      <p:sp>
        <p:nvSpPr>
          <p:cNvPr id="280660" name="Freeform 84"/>
          <p:cNvSpPr>
            <a:spLocks/>
          </p:cNvSpPr>
          <p:nvPr/>
        </p:nvSpPr>
        <p:spPr bwMode="auto">
          <a:xfrm>
            <a:off x="2438400" y="3124200"/>
            <a:ext cx="4343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0"/>
              </a:cxn>
              <a:cxn ang="0">
                <a:pos x="1632" y="672"/>
              </a:cxn>
              <a:cxn ang="0">
                <a:pos x="2736" y="672"/>
              </a:cxn>
            </a:cxnLst>
            <a:rect l="0" t="0" r="r" b="b"/>
            <a:pathLst>
              <a:path w="2736" h="672">
                <a:moveTo>
                  <a:pt x="0" y="0"/>
                </a:moveTo>
                <a:lnTo>
                  <a:pt x="1056" y="0"/>
                </a:lnTo>
                <a:lnTo>
                  <a:pt x="1632" y="672"/>
                </a:lnTo>
                <a:lnTo>
                  <a:pt x="2736" y="6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609" name="Rectangle 33"/>
          <p:cNvSpPr>
            <a:spLocks noChangeArrowheads="1"/>
          </p:cNvSpPr>
          <p:nvPr/>
        </p:nvSpPr>
        <p:spPr bwMode="auto">
          <a:xfrm>
            <a:off x="6673850" y="39243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6859588" y="39290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Receiver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882650" y="2857500"/>
            <a:ext cx="1587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1068388" y="2862263"/>
            <a:ext cx="12541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Transmitter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shift register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7334250" y="4484688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8</a:t>
            </a:r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3359150" y="418465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H="1">
            <a:off x="5632450" y="41910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21" name="Line 45"/>
          <p:cNvSpPr>
            <a:spLocks noChangeShapeType="1"/>
          </p:cNvSpPr>
          <p:nvPr/>
        </p:nvSpPr>
        <p:spPr bwMode="auto">
          <a:xfrm>
            <a:off x="5645150" y="311785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3414713" y="520700"/>
            <a:ext cx="2378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(Full Duplex Shown)</a:t>
            </a:r>
          </a:p>
        </p:txBody>
      </p:sp>
      <p:grpSp>
        <p:nvGrpSpPr>
          <p:cNvPr id="280664" name="Group 88"/>
          <p:cNvGrpSpPr>
            <a:grpSpLocks/>
          </p:cNvGrpSpPr>
          <p:nvPr/>
        </p:nvGrpSpPr>
        <p:grpSpPr bwMode="auto">
          <a:xfrm>
            <a:off x="688975" y="5346703"/>
            <a:ext cx="1968500" cy="950913"/>
            <a:chOff x="434" y="3368"/>
            <a:chExt cx="1240" cy="599"/>
          </a:xfrm>
        </p:grpSpPr>
        <p:sp>
          <p:nvSpPr>
            <p:cNvPr id="280623" name="Rectangle 47"/>
            <p:cNvSpPr>
              <a:spLocks noChangeArrowheads="1"/>
            </p:cNvSpPr>
            <p:nvPr/>
          </p:nvSpPr>
          <p:spPr bwMode="auto">
            <a:xfrm>
              <a:off x="434" y="3373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24" name="Rectangle 48"/>
            <p:cNvSpPr>
              <a:spLocks noChangeArrowheads="1"/>
            </p:cNvSpPr>
            <p:nvPr/>
          </p:nvSpPr>
          <p:spPr bwMode="auto">
            <a:xfrm>
              <a:off x="676" y="3368"/>
              <a:ext cx="748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FIFO_0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</a:t>
              </a:r>
              <a:r>
                <a:rPr lang="en-US" sz="1400" dirty="0" smtClean="0"/>
                <a:t>FIFO_15</a:t>
              </a:r>
              <a:endParaRPr lang="en-US" sz="1400" dirty="0"/>
            </a:p>
          </p:txBody>
        </p:sp>
        <p:sp>
          <p:nvSpPr>
            <p:cNvPr id="280625" name="Line 49"/>
            <p:cNvSpPr>
              <a:spLocks noChangeShapeType="1"/>
            </p:cNvSpPr>
            <p:nvPr/>
          </p:nvSpPr>
          <p:spPr bwMode="auto">
            <a:xfrm>
              <a:off x="436" y="354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27" name="Line 51"/>
            <p:cNvSpPr>
              <a:spLocks noChangeShapeType="1"/>
            </p:cNvSpPr>
            <p:nvPr/>
          </p:nvSpPr>
          <p:spPr bwMode="auto">
            <a:xfrm>
              <a:off x="436" y="367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30" name="Line 54"/>
            <p:cNvSpPr>
              <a:spLocks noChangeShapeType="1"/>
            </p:cNvSpPr>
            <p:nvPr/>
          </p:nvSpPr>
          <p:spPr bwMode="auto">
            <a:xfrm>
              <a:off x="436" y="3807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65" name="Group 89"/>
          <p:cNvGrpSpPr>
            <a:grpSpLocks/>
          </p:cNvGrpSpPr>
          <p:nvPr/>
        </p:nvGrpSpPr>
        <p:grpSpPr bwMode="auto">
          <a:xfrm>
            <a:off x="6486525" y="5346703"/>
            <a:ext cx="1968500" cy="950913"/>
            <a:chOff x="4086" y="3368"/>
            <a:chExt cx="1240" cy="599"/>
          </a:xfrm>
        </p:grpSpPr>
        <p:sp>
          <p:nvSpPr>
            <p:cNvPr id="280634" name="Rectangle 58"/>
            <p:cNvSpPr>
              <a:spLocks noChangeArrowheads="1"/>
            </p:cNvSpPr>
            <p:nvPr/>
          </p:nvSpPr>
          <p:spPr bwMode="auto">
            <a:xfrm>
              <a:off x="4086" y="3373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35" name="Rectangle 59"/>
            <p:cNvSpPr>
              <a:spLocks noChangeArrowheads="1"/>
            </p:cNvSpPr>
            <p:nvPr/>
          </p:nvSpPr>
          <p:spPr bwMode="auto">
            <a:xfrm>
              <a:off x="4328" y="3368"/>
              <a:ext cx="748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FIFO_0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RX </a:t>
              </a:r>
              <a:r>
                <a:rPr lang="en-US" sz="1400" dirty="0" smtClean="0"/>
                <a:t>FIFO_15</a:t>
              </a:r>
              <a:endParaRPr lang="en-US" sz="1400" dirty="0"/>
            </a:p>
          </p:txBody>
        </p:sp>
        <p:sp>
          <p:nvSpPr>
            <p:cNvPr id="280636" name="Line 60"/>
            <p:cNvSpPr>
              <a:spLocks noChangeShapeType="1"/>
            </p:cNvSpPr>
            <p:nvPr/>
          </p:nvSpPr>
          <p:spPr bwMode="auto">
            <a:xfrm>
              <a:off x="4088" y="354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38" name="Line 62"/>
            <p:cNvSpPr>
              <a:spLocks noChangeShapeType="1"/>
            </p:cNvSpPr>
            <p:nvPr/>
          </p:nvSpPr>
          <p:spPr bwMode="auto">
            <a:xfrm>
              <a:off x="4088" y="367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41" name="Line 65"/>
            <p:cNvSpPr>
              <a:spLocks noChangeShapeType="1"/>
            </p:cNvSpPr>
            <p:nvPr/>
          </p:nvSpPr>
          <p:spPr bwMode="auto">
            <a:xfrm>
              <a:off x="4088" y="3807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63" name="Group 87"/>
          <p:cNvGrpSpPr>
            <a:grpSpLocks/>
          </p:cNvGrpSpPr>
          <p:nvPr/>
        </p:nvGrpSpPr>
        <p:grpSpPr bwMode="auto">
          <a:xfrm>
            <a:off x="6486525" y="1025526"/>
            <a:ext cx="1968500" cy="950913"/>
            <a:chOff x="4086" y="646"/>
            <a:chExt cx="1240" cy="599"/>
          </a:xfrm>
        </p:grpSpPr>
        <p:sp>
          <p:nvSpPr>
            <p:cNvPr id="280643" name="Rectangle 67"/>
            <p:cNvSpPr>
              <a:spLocks noChangeArrowheads="1"/>
            </p:cNvSpPr>
            <p:nvPr/>
          </p:nvSpPr>
          <p:spPr bwMode="auto">
            <a:xfrm>
              <a:off x="4086" y="651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44" name="Rectangle 68"/>
            <p:cNvSpPr>
              <a:spLocks noChangeArrowheads="1"/>
            </p:cNvSpPr>
            <p:nvPr/>
          </p:nvSpPr>
          <p:spPr bwMode="auto">
            <a:xfrm>
              <a:off x="4334" y="646"/>
              <a:ext cx="735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</a:t>
              </a:r>
              <a:r>
                <a:rPr lang="en-US" sz="1400" dirty="0" smtClean="0"/>
                <a:t>FIFO_15</a:t>
              </a: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</a:t>
              </a:r>
              <a:r>
                <a:rPr lang="en-US" sz="1400" dirty="0" smtClean="0"/>
                <a:t>FIFO_0</a:t>
              </a:r>
              <a:endParaRPr lang="en-US" sz="1400" dirty="0"/>
            </a:p>
          </p:txBody>
        </p:sp>
        <p:sp>
          <p:nvSpPr>
            <p:cNvPr id="280645" name="Line 69"/>
            <p:cNvSpPr>
              <a:spLocks noChangeShapeType="1"/>
            </p:cNvSpPr>
            <p:nvPr/>
          </p:nvSpPr>
          <p:spPr bwMode="auto">
            <a:xfrm>
              <a:off x="4088" y="821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47" name="Line 71"/>
            <p:cNvSpPr>
              <a:spLocks noChangeShapeType="1"/>
            </p:cNvSpPr>
            <p:nvPr/>
          </p:nvSpPr>
          <p:spPr bwMode="auto">
            <a:xfrm>
              <a:off x="4088" y="95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50" name="Line 74"/>
            <p:cNvSpPr>
              <a:spLocks noChangeShapeType="1"/>
            </p:cNvSpPr>
            <p:nvPr/>
          </p:nvSpPr>
          <p:spPr bwMode="auto">
            <a:xfrm>
              <a:off x="4088" y="108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662" name="Group 86"/>
          <p:cNvGrpSpPr>
            <a:grpSpLocks/>
          </p:cNvGrpSpPr>
          <p:nvPr/>
        </p:nvGrpSpPr>
        <p:grpSpPr bwMode="auto">
          <a:xfrm>
            <a:off x="688975" y="1025526"/>
            <a:ext cx="1968500" cy="950913"/>
            <a:chOff x="434" y="646"/>
            <a:chExt cx="1240" cy="599"/>
          </a:xfrm>
        </p:grpSpPr>
        <p:sp>
          <p:nvSpPr>
            <p:cNvPr id="280652" name="Rectangle 76"/>
            <p:cNvSpPr>
              <a:spLocks noChangeArrowheads="1"/>
            </p:cNvSpPr>
            <p:nvPr/>
          </p:nvSpPr>
          <p:spPr bwMode="auto">
            <a:xfrm>
              <a:off x="434" y="651"/>
              <a:ext cx="1240" cy="5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53" name="Rectangle 77"/>
            <p:cNvSpPr>
              <a:spLocks noChangeArrowheads="1"/>
            </p:cNvSpPr>
            <p:nvPr/>
          </p:nvSpPr>
          <p:spPr bwMode="auto">
            <a:xfrm>
              <a:off x="682" y="646"/>
              <a:ext cx="735" cy="5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</a:t>
              </a:r>
              <a:r>
                <a:rPr lang="en-US" sz="1400" dirty="0" smtClean="0"/>
                <a:t>FIFO_15</a:t>
              </a: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4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/>
                <a:t>TX </a:t>
              </a:r>
              <a:r>
                <a:rPr lang="en-US" sz="1400" dirty="0" smtClean="0"/>
                <a:t>FIFO_0</a:t>
              </a:r>
              <a:endParaRPr lang="en-US" sz="1400" dirty="0"/>
            </a:p>
          </p:txBody>
        </p:sp>
        <p:sp>
          <p:nvSpPr>
            <p:cNvPr id="280654" name="Line 78"/>
            <p:cNvSpPr>
              <a:spLocks noChangeShapeType="1"/>
            </p:cNvSpPr>
            <p:nvPr/>
          </p:nvSpPr>
          <p:spPr bwMode="auto">
            <a:xfrm>
              <a:off x="436" y="821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57" name="Line 81"/>
            <p:cNvSpPr>
              <a:spLocks noChangeShapeType="1"/>
            </p:cNvSpPr>
            <p:nvPr/>
          </p:nvSpPr>
          <p:spPr bwMode="auto">
            <a:xfrm>
              <a:off x="436" y="953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659" name="Line 83"/>
            <p:cNvSpPr>
              <a:spLocks noChangeShapeType="1"/>
            </p:cNvSpPr>
            <p:nvPr/>
          </p:nvSpPr>
          <p:spPr bwMode="auto">
            <a:xfrm>
              <a:off x="436" y="1085"/>
              <a:ext cx="12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0617" name="Line 41"/>
          <p:cNvSpPr>
            <a:spLocks noChangeShapeType="1"/>
          </p:cNvSpPr>
          <p:nvPr/>
        </p:nvSpPr>
        <p:spPr bwMode="auto">
          <a:xfrm flipH="1">
            <a:off x="3346450" y="3124200"/>
            <a:ext cx="16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9484</TotalTime>
  <Pages>46</Pages>
  <Words>3143</Words>
  <Application>Microsoft Office PowerPoint</Application>
  <PresentationFormat>On-screen Show (4:3)</PresentationFormat>
  <Paragraphs>905</Paragraphs>
  <Slides>51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ttoTheme</vt:lpstr>
      <vt:lpstr>Communications</vt:lpstr>
      <vt:lpstr>Module Objectives</vt:lpstr>
      <vt:lpstr>Module Objectives</vt:lpstr>
      <vt:lpstr>SPI Data Flow</vt:lpstr>
      <vt:lpstr>SPI Block Diagram</vt:lpstr>
      <vt:lpstr>SPI Data Character Justification</vt:lpstr>
      <vt:lpstr>SPI Summary</vt:lpstr>
      <vt:lpstr>Module Objectives</vt:lpstr>
      <vt:lpstr>SCI Pin Connections </vt:lpstr>
      <vt:lpstr>SCI Data Format</vt:lpstr>
      <vt:lpstr>SCI Data Timing</vt:lpstr>
      <vt:lpstr>Multiprocessor Wake-Up Modes</vt:lpstr>
      <vt:lpstr>Idle-Line Wake-Up Mode</vt:lpstr>
      <vt:lpstr>Address-Bit Wake-Up Mode</vt:lpstr>
      <vt:lpstr>SCI Summary</vt:lpstr>
      <vt:lpstr>Module Objectives</vt:lpstr>
      <vt:lpstr>Local Interconnect Network (LIN)</vt:lpstr>
      <vt:lpstr>LIN Module Block Diagram</vt:lpstr>
      <vt:lpstr>LIN Message Frame</vt:lpstr>
      <vt:lpstr>LIN Data Timing</vt:lpstr>
      <vt:lpstr>LIN Bus Connections </vt:lpstr>
      <vt:lpstr>LIN Summary</vt:lpstr>
      <vt:lpstr>Module Objectives</vt:lpstr>
      <vt:lpstr>Inter-Integrated Circuit (I2C)</vt:lpstr>
      <vt:lpstr>I2C Block Diagram</vt:lpstr>
      <vt:lpstr>I2C Operating Modes</vt:lpstr>
      <vt:lpstr>PowerPoint Presentation</vt:lpstr>
      <vt:lpstr>I2C Arbitration</vt:lpstr>
      <vt:lpstr>I2C Summary</vt:lpstr>
      <vt:lpstr>Module Objectives</vt:lpstr>
      <vt:lpstr>Controller Area Network (CAN) A Multi-Master Serial Bus System</vt:lpstr>
      <vt:lpstr>CAN Bus</vt:lpstr>
      <vt:lpstr>CAN Node Wired-AND Bus Connection</vt:lpstr>
      <vt:lpstr>Principles of Operation</vt:lpstr>
      <vt:lpstr>Non-Destructive Bitwise Arbitration</vt:lpstr>
      <vt:lpstr>CAN Message Format</vt:lpstr>
      <vt:lpstr>CAN Block Diagram</vt:lpstr>
      <vt:lpstr>CAN Summary</vt:lpstr>
      <vt:lpstr>Module Objectives</vt:lpstr>
      <vt:lpstr>Power Management Bus (PMBus)</vt:lpstr>
      <vt:lpstr>Conceptual Block Diagram</vt:lpstr>
      <vt:lpstr>PMBus Connections</vt:lpstr>
      <vt:lpstr>PMBus Summary</vt:lpstr>
      <vt:lpstr>Module Objectives</vt:lpstr>
      <vt:lpstr>Fast Serial Interface (FSI)</vt:lpstr>
      <vt:lpstr>Transmitter / Receiver CPU Interface</vt:lpstr>
      <vt:lpstr>Transmitter / Receiver Core Signals</vt:lpstr>
      <vt:lpstr>Point to Point Connection</vt:lpstr>
      <vt:lpstr>FSI Summary</vt:lpstr>
      <vt:lpstr>Lab 11: SCI Echoback Example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</dc:title>
  <dc:subject>C2000</dc:subject>
  <dc:creator>TTO</dc:creator>
  <cp:keywords>13</cp:keywords>
  <cp:lastModifiedBy>Schachter, Ken</cp:lastModifiedBy>
  <cp:revision>1225</cp:revision>
  <cp:lastPrinted>1998-06-11T00:11:46Z</cp:lastPrinted>
  <dcterms:created xsi:type="dcterms:W3CDTF">1996-11-07T12:22:24Z</dcterms:created>
  <dcterms:modified xsi:type="dcterms:W3CDTF">2019-06-21T18:38:46Z</dcterms:modified>
</cp:coreProperties>
</file>