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2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3.xml" ContentType="application/vnd.openxmlformats-officedocument.presentationml.notesSl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4.xml" ContentType="application/vnd.openxmlformats-officedocument.presentationml.notesSlid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notesSlides/notesSlide5.xml" ContentType="application/vnd.openxmlformats-officedocument.presentationml.notesSlide+xml"/>
  <Override PartName="/ppt/tags/tag29.xml" ContentType="application/vnd.openxmlformats-officedocument.presentationml.tags+xml"/>
  <Override PartName="/ppt/notesSlides/notesSlide6.xml" ContentType="application/vnd.openxmlformats-officedocument.presentationml.notesSlide+xml"/>
  <Override PartName="/ppt/tags/tag30.xml" ContentType="application/vnd.openxmlformats-officedocument.presentationml.tags+xml"/>
  <Override PartName="/ppt/notesSlides/notesSlide7.xml" ContentType="application/vnd.openxmlformats-officedocument.presentationml.notesSlide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19" r:id="rId1"/>
  </p:sldMasterIdLst>
  <p:notesMasterIdLst>
    <p:notesMasterId r:id="rId56"/>
  </p:notesMasterIdLst>
  <p:handoutMasterIdLst>
    <p:handoutMasterId r:id="rId57"/>
  </p:handoutMasterIdLst>
  <p:sldIdLst>
    <p:sldId id="378" r:id="rId2"/>
    <p:sldId id="381" r:id="rId3"/>
    <p:sldId id="461" r:id="rId4"/>
    <p:sldId id="387" r:id="rId5"/>
    <p:sldId id="388" r:id="rId6"/>
    <p:sldId id="389" r:id="rId7"/>
    <p:sldId id="395" r:id="rId8"/>
    <p:sldId id="462" r:id="rId9"/>
    <p:sldId id="397" r:id="rId10"/>
    <p:sldId id="398" r:id="rId11"/>
    <p:sldId id="399" r:id="rId12"/>
    <p:sldId id="401" r:id="rId13"/>
    <p:sldId id="402" r:id="rId14"/>
    <p:sldId id="403" r:id="rId15"/>
    <p:sldId id="404" r:id="rId16"/>
    <p:sldId id="463" r:id="rId17"/>
    <p:sldId id="468" r:id="rId18"/>
    <p:sldId id="472" r:id="rId19"/>
    <p:sldId id="471" r:id="rId20"/>
    <p:sldId id="473" r:id="rId21"/>
    <p:sldId id="469" r:id="rId22"/>
    <p:sldId id="474" r:id="rId23"/>
    <p:sldId id="464" r:id="rId24"/>
    <p:sldId id="419" r:id="rId25"/>
    <p:sldId id="434" r:id="rId26"/>
    <p:sldId id="435" r:id="rId27"/>
    <p:sldId id="437" r:id="rId28"/>
    <p:sldId id="443" r:id="rId29"/>
    <p:sldId id="420" r:id="rId30"/>
    <p:sldId id="485" r:id="rId31"/>
    <p:sldId id="486" r:id="rId32"/>
    <p:sldId id="465" r:id="rId33"/>
    <p:sldId id="440" r:id="rId34"/>
    <p:sldId id="408" r:id="rId35"/>
    <p:sldId id="442" r:id="rId36"/>
    <p:sldId id="438" r:id="rId37"/>
    <p:sldId id="439" r:id="rId38"/>
    <p:sldId id="441" r:id="rId39"/>
    <p:sldId id="421" r:id="rId40"/>
    <p:sldId id="423" r:id="rId41"/>
    <p:sldId id="487" r:id="rId42"/>
    <p:sldId id="466" r:id="rId43"/>
    <p:sldId id="477" r:id="rId44"/>
    <p:sldId id="478" r:id="rId45"/>
    <p:sldId id="479" r:id="rId46"/>
    <p:sldId id="480" r:id="rId47"/>
    <p:sldId id="467" r:id="rId48"/>
    <p:sldId id="476" r:id="rId49"/>
    <p:sldId id="482" r:id="rId50"/>
    <p:sldId id="481" r:id="rId51"/>
    <p:sldId id="484" r:id="rId52"/>
    <p:sldId id="483" r:id="rId53"/>
    <p:sldId id="460" r:id="rId54"/>
    <p:sldId id="424" r:id="rId55"/>
  </p:sldIdLst>
  <p:sldSz cx="9144000" cy="6858000" type="screen4x3"/>
  <p:notesSz cx="6858000" cy="91440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lnSpc>
        <a:spcPct val="80000"/>
      </a:lnSpc>
      <a:spcBef>
        <a:spcPct val="5000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lnSpc>
        <a:spcPct val="80000"/>
      </a:lnSpc>
      <a:spcBef>
        <a:spcPct val="5000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lnSpc>
        <a:spcPct val="80000"/>
      </a:lnSpc>
      <a:spcBef>
        <a:spcPct val="5000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lnSpc>
        <a:spcPct val="80000"/>
      </a:lnSpc>
      <a:spcBef>
        <a:spcPct val="5000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lnSpc>
        <a:spcPct val="80000"/>
      </a:lnSpc>
      <a:spcBef>
        <a:spcPct val="5000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08"/>
    <a:srgbClr val="CECECE"/>
    <a:srgbClr val="EAEC5E"/>
    <a:srgbClr val="FC0128"/>
    <a:srgbClr val="51D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17" autoAdjust="0"/>
    <p:restoredTop sz="84406" autoAdjust="0"/>
  </p:normalViewPr>
  <p:slideViewPr>
    <p:cSldViewPr>
      <p:cViewPr varScale="1">
        <p:scale>
          <a:sx n="100" d="100"/>
          <a:sy n="100" d="100"/>
        </p:scale>
        <p:origin x="1376" y="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2848"/>
    </p:cViewPr>
  </p:sorterViewPr>
  <p:notesViewPr>
    <p:cSldViewPr>
      <p:cViewPr varScale="1">
        <p:scale>
          <a:sx n="40" d="100"/>
          <a:sy n="40" d="100"/>
        </p:scale>
        <p:origin x="-1488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933468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68800"/>
            <a:ext cx="5029200" cy="4064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0"/>
            <a:r>
              <a:rPr lang="en-US"/>
              <a:t>Second level</a:t>
            </a:r>
          </a:p>
          <a:p>
            <a:pPr lvl="0"/>
            <a:r>
              <a:rPr lang="en-US"/>
              <a:t>Third level</a:t>
            </a:r>
          </a:p>
          <a:p>
            <a:pPr lvl="0"/>
            <a:r>
              <a:rPr lang="en-US"/>
              <a:t>Fourth level</a:t>
            </a:r>
          </a:p>
          <a:p>
            <a:pPr lvl="0"/>
            <a:r>
              <a:rPr lang="en-US"/>
              <a:t>Fifth level</a:t>
            </a:r>
          </a:p>
        </p:txBody>
      </p:sp>
      <p:sp>
        <p:nvSpPr>
          <p:cNvPr id="2051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4588" y="712788"/>
            <a:ext cx="4568825" cy="34258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sp>
    </p:spTree>
    <p:extLst>
      <p:ext uri="{BB962C8B-B14F-4D97-AF65-F5344CB8AC3E}">
        <p14:creationId xmlns:p14="http://schemas.microsoft.com/office/powerpoint/2010/main" val="329559218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1873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2075" tIns="46038" rIns="92075" bIns="46038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68800"/>
            <a:ext cx="5029200" cy="4064000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  <p:txBody>
          <a:bodyPr lIns="90488" tIns="44450" rIns="90488" bIns="44450"/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288771" name="Rectangle 3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4588" y="712788"/>
            <a:ext cx="4568825" cy="3425825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6175" y="685800"/>
            <a:ext cx="4565650" cy="3425825"/>
          </a:xfrm>
          <a:ln cap="flat"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38613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135" tIns="46849" rIns="92135" bIns="46849"/>
          <a:lstStyle/>
          <a:p>
            <a:r>
              <a:rPr lang="en-US" altLang="en-US"/>
              <a:t>TI transceiver: SN75LBC031</a:t>
            </a:r>
          </a:p>
          <a:p>
            <a:r>
              <a:rPr lang="en-US" altLang="en-US"/>
              <a:t>- interfaces the single ended CAN controller with the differential CAN bus.</a:t>
            </a:r>
          </a:p>
          <a:p>
            <a:r>
              <a:rPr lang="en-US" altLang="en-US"/>
              <a:t>- transmission rate up to 1Mbit/s</a:t>
            </a:r>
          </a:p>
          <a:p>
            <a:endParaRPr lang="en-US" altLang="en-US"/>
          </a:p>
          <a:p>
            <a:endParaRPr lang="en-US" altLang="en-US"/>
          </a:p>
          <a:p>
            <a:r>
              <a:rPr lang="en-US" altLang="en-US"/>
              <a:t>2 states on the bus:</a:t>
            </a:r>
          </a:p>
          <a:p>
            <a:pPr>
              <a:buFontTx/>
              <a:buChar char="•"/>
            </a:pPr>
            <a:r>
              <a:rPr lang="en-US" altLang="en-US"/>
              <a:t> recessive: CAN_H = CAN_L = 2.5V</a:t>
            </a:r>
          </a:p>
          <a:p>
            <a:pPr>
              <a:buFontTx/>
              <a:buChar char="•"/>
            </a:pPr>
            <a:r>
              <a:rPr lang="en-US" altLang="en-US"/>
              <a:t> dominant: CAN_H = 3.5V and CAN_L = 1.5V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37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54113" y="696913"/>
            <a:ext cx="4549775" cy="34131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73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1813"/>
            <a:ext cx="5026025" cy="41163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0407" tIns="45203" rIns="90407" bIns="45203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6175" y="685800"/>
            <a:ext cx="4565650" cy="3425825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3614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3861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2135" tIns="46849" rIns="92135" bIns="46849"/>
          <a:lstStyle/>
          <a:p>
            <a:pPr defTabSz="933450"/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6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6175" y="685800"/>
            <a:ext cx="4565650" cy="3425825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2969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3861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2135" tIns="46849" rIns="92135" bIns="46849"/>
          <a:lstStyle/>
          <a:p>
            <a:pPr defTabSz="933450"/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6175" y="685800"/>
            <a:ext cx="4565650" cy="3425825"/>
          </a:xfrm>
          <a:ln cap="flat"/>
        </p:spPr>
      </p:sp>
      <p:sp>
        <p:nvSpPr>
          <p:cNvPr id="368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38613"/>
          </a:xfrm>
          <a:noFill/>
          <a:ln/>
        </p:spPr>
        <p:txBody>
          <a:bodyPr lIns="92135" tIns="46849" rIns="92135" bIns="46849"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3379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2075" tIns="46038" rIns="92075" bIns="46038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noFill/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10000"/>
            <a:ext cx="7772400" cy="1752600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89BD6-E300-4C67-B175-76E5828D27B4}" type="datetimeFigureOut">
              <a:rPr lang="en-US" smtClean="0"/>
              <a:pPr/>
              <a:t>7/7/2021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82210-5FCA-4178-AB04-4337EADA3D8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ti_pptbar_whit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6486" y="6324600"/>
            <a:ext cx="8491027" cy="481544"/>
          </a:xfrm>
          <a:prstGeom prst="rect">
            <a:avLst/>
          </a:prstGeom>
        </p:spPr>
      </p:pic>
      <p:pic>
        <p:nvPicPr>
          <p:cNvPr id="9" name="Picture 8" descr="ti_pptbar_red_black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6486" y="6300256"/>
            <a:ext cx="8491027" cy="48154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89BD6-E300-4C67-B175-76E5828D27B4}" type="datetimeFigureOut">
              <a:rPr lang="en-US" smtClean="0"/>
              <a:pPr/>
              <a:t>7/7/2021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82210-5FCA-4178-AB04-4337EADA3D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89BD6-E300-4C67-B175-76E5828D27B4}" type="datetimeFigureOut">
              <a:rPr lang="en-US" smtClean="0"/>
              <a:pPr/>
              <a:t>7/7/2021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82210-5FCA-4178-AB04-4337EADA3D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89BD6-E300-4C67-B175-76E5828D27B4}" type="datetimeFigureOut">
              <a:rPr lang="en-US" smtClean="0"/>
              <a:pPr/>
              <a:t>7/7/2021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82210-5FCA-4178-AB04-4337EADA3D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Re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noFill/>
        </p:spPr>
        <p:txBody>
          <a:bodyPr/>
          <a:lstStyle>
            <a:lvl1pPr algn="l"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848600" cy="1752600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bg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89BD6-E300-4C67-B175-76E5828D27B4}" type="datetimeFigureOut">
              <a:rPr lang="en-US" smtClean="0"/>
              <a:pPr/>
              <a:t>7/7/2021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82210-5FCA-4178-AB04-4337EADA3D8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ti_pptbar_whit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6486" y="6324600"/>
            <a:ext cx="8491027" cy="48154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noFill/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10000"/>
            <a:ext cx="7772400" cy="1752600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89BD6-E300-4C67-B175-76E5828D27B4}" type="datetimeFigureOut">
              <a:rPr lang="en-US" smtClean="0"/>
              <a:pPr/>
              <a:t>7/7/2021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82210-5FCA-4178-AB04-4337EADA3D8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ti_pptbar_whit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6486" y="6324600"/>
            <a:ext cx="8491027" cy="48154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Grey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noFill/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10000"/>
            <a:ext cx="7772400" cy="1828800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89BD6-E300-4C67-B175-76E5828D27B4}" type="datetimeFigureOut">
              <a:rPr lang="en-US" smtClean="0"/>
              <a:pPr/>
              <a:t>7/7/2021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82210-5FCA-4178-AB04-4337EADA3D8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ti_pptbar_whit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6486" y="6324600"/>
            <a:ext cx="8491027" cy="48154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89BD6-E300-4C67-B175-76E5828D27B4}" type="datetimeFigureOut">
              <a:rPr lang="en-US" smtClean="0"/>
              <a:pPr/>
              <a:t>7/7/2021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82210-5FCA-4178-AB04-4337EADA3D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89BD6-E300-4C67-B175-76E5828D27B4}" type="datetimeFigureOut">
              <a:rPr lang="en-US" smtClean="0"/>
              <a:pPr/>
              <a:t>7/7/2021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82210-5FCA-4178-AB04-4337EADA3D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89BD6-E300-4C67-B175-76E5828D27B4}" type="datetimeFigureOut">
              <a:rPr lang="en-US" smtClean="0"/>
              <a:pPr/>
              <a:t>7/7/2021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82210-5FCA-4178-AB04-4337EADA3D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89BD6-E300-4C67-B175-76E5828D27B4}" type="datetimeFigureOut">
              <a:rPr lang="en-US" smtClean="0"/>
              <a:pPr/>
              <a:t>7/7/2021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82210-5FCA-4178-AB04-4337EADA3D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74295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762000"/>
            <a:ext cx="8229600" cy="556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F89BD6-E300-4C67-B175-76E5828D27B4}" type="datetimeFigureOut">
              <a:rPr lang="en-US" smtClean="0"/>
              <a:pPr/>
              <a:t>7/7/2021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582210-5FCA-4178-AB04-4337EADA3D8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TI Logo Color One Line" descr="tilogo_color_oneline.png" hidden="1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47730" y="6101890"/>
            <a:ext cx="1840840" cy="237724"/>
          </a:xfrm>
          <a:prstGeom prst="rect">
            <a:avLst/>
          </a:prstGeom>
        </p:spPr>
      </p:pic>
      <p:pic>
        <p:nvPicPr>
          <p:cNvPr id="8" name="TI Logo White One Line" descr="tilogo_bw_oneline.png" hidden="1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36939" y="5288938"/>
            <a:ext cx="1822553" cy="237724"/>
          </a:xfrm>
          <a:prstGeom prst="rect">
            <a:avLst/>
          </a:prstGeom>
        </p:spPr>
      </p:pic>
      <p:pic>
        <p:nvPicPr>
          <p:cNvPr id="9" name="TI Logo White Stack" descr="tilogo_bw_twoline.png" hidden="1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21847" y="5656160"/>
            <a:ext cx="1456824" cy="353539"/>
          </a:xfrm>
          <a:prstGeom prst="rect">
            <a:avLst/>
          </a:prstGeom>
        </p:spPr>
      </p:pic>
      <p:pic>
        <p:nvPicPr>
          <p:cNvPr id="10" name="TI Logo Color Stack" descr="tilogo_color_twoline.png" hidden="1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27241" y="6399926"/>
            <a:ext cx="1438537" cy="34744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600" b="1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tx2"/>
        </a:buClr>
        <a:buSzPct val="75000"/>
        <a:buFont typeface="Wingdings" pitchFamily="2" charset="2"/>
        <a:buChar char=""/>
        <a:defRPr sz="32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tx2"/>
        </a:buClr>
        <a:buSzPct val="75000"/>
        <a:buFont typeface="Wingdings" pitchFamily="2" charset="2"/>
        <a:buChar char="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SzPct val="75000"/>
        <a:buFont typeface="Wingdings" pitchFamily="2" charset="2"/>
        <a:buChar char="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SzPct val="75000"/>
        <a:buFont typeface="Wingdings" pitchFamily="2" charset="2"/>
        <a:buChar char="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SzPct val="75000"/>
        <a:buFont typeface="Wingdings" pitchFamily="2" charset="2"/>
        <a:buChar char="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1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2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2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2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2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2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8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29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30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3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38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Title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pPr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n-US"/>
              <a:t>Communications</a:t>
            </a:r>
          </a:p>
        </p:txBody>
      </p:sp>
      <p:sp>
        <p:nvSpPr>
          <p:cNvPr id="1863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62000" y="3886200"/>
            <a:ext cx="7620000" cy="1068388"/>
          </a:xfrm>
        </p:spPr>
        <p:txBody>
          <a:bodyPr>
            <a:normAutofit/>
          </a:bodyPr>
          <a:lstStyle/>
          <a:p>
            <a:r>
              <a:rPr lang="en-US" dirty="0"/>
              <a:t>Module 11</a:t>
            </a:r>
          </a:p>
          <a:p>
            <a:r>
              <a:rPr lang="en-US" dirty="0"/>
              <a:t>C2000™ Microcontroller Workshop</a:t>
            </a:r>
          </a:p>
        </p:txBody>
      </p:sp>
      <p:sp>
        <p:nvSpPr>
          <p:cNvPr id="13" name="copyright"/>
          <p:cNvSpPr>
            <a:spLocks noChangeArrowheads="1"/>
          </p:cNvSpPr>
          <p:nvPr/>
        </p:nvSpPr>
        <p:spPr bwMode="auto">
          <a:xfrm>
            <a:off x="5080123" y="6567488"/>
            <a:ext cx="4057650" cy="319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46038" tIns="46038" rIns="46038" bIns="46038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1200" b="0" dirty="0">
                <a:solidFill>
                  <a:schemeClr val="tx2"/>
                </a:solidFill>
                <a:latin typeface="Arial" charset="0"/>
              </a:rPr>
              <a:t>Copyright © 2019 Texas Instruments. All rights reserved.</a:t>
            </a:r>
            <a:r>
              <a:rPr lang="en-US" sz="1200" b="0" dirty="0">
                <a:latin typeface="Arial" charset="0"/>
              </a:rPr>
              <a:t> </a:t>
            </a:r>
            <a:endParaRPr lang="en-US" sz="1400" b="0" dirty="0">
              <a:latin typeface="Times New Roman" pitchFamily="18" charset="0"/>
            </a:endParaRPr>
          </a:p>
        </p:txBody>
      </p:sp>
      <p:pic>
        <p:nvPicPr>
          <p:cNvPr id="14" name="Picture 13" descr="ti_stk_4c_pos_cmyk_png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2987" y="6384027"/>
            <a:ext cx="1753366" cy="411481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10" name="Rectangle 10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ctr"/>
          <a:lstStyle/>
          <a:p>
            <a:r>
              <a:rPr lang="en-US"/>
              <a:t>SCI Data Format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60340" y="3349629"/>
            <a:ext cx="8805862" cy="2930525"/>
            <a:chOff x="109538" y="3248025"/>
            <a:chExt cx="8805862" cy="2930525"/>
          </a:xfrm>
        </p:grpSpPr>
        <p:sp>
          <p:nvSpPr>
            <p:cNvPr id="281649" name="Rectangle 49"/>
            <p:cNvSpPr>
              <a:spLocks noChangeArrowheads="1"/>
            </p:cNvSpPr>
            <p:nvPr/>
          </p:nvSpPr>
          <p:spPr bwMode="auto">
            <a:xfrm>
              <a:off x="1828800" y="3248025"/>
              <a:ext cx="5583062" cy="39754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 lIns="90488" tIns="44450" rIns="90488" bIns="44450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sz="2000" dirty="0">
                  <a:solidFill>
                    <a:schemeClr val="tx2"/>
                  </a:solidFill>
                </a:rPr>
                <a:t>Communications Control Register (SCICCR)</a:t>
              </a:r>
              <a:endParaRPr lang="en-US" sz="1800" dirty="0"/>
            </a:p>
          </p:txBody>
        </p:sp>
        <p:sp>
          <p:nvSpPr>
            <p:cNvPr id="281650" name="Rectangle 50"/>
            <p:cNvSpPr>
              <a:spLocks noChangeArrowheads="1"/>
            </p:cNvSpPr>
            <p:nvPr/>
          </p:nvSpPr>
          <p:spPr bwMode="auto">
            <a:xfrm>
              <a:off x="109538" y="4816475"/>
              <a:ext cx="1566862" cy="5778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/>
                <a:t>0 = 1 Stop bit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/>
                <a:t>1 = 2 Stop bits</a:t>
              </a:r>
            </a:p>
          </p:txBody>
        </p:sp>
        <p:sp>
          <p:nvSpPr>
            <p:cNvPr id="281651" name="Rectangle 51"/>
            <p:cNvSpPr>
              <a:spLocks noChangeArrowheads="1"/>
            </p:cNvSpPr>
            <p:nvPr/>
          </p:nvSpPr>
          <p:spPr bwMode="auto">
            <a:xfrm>
              <a:off x="1384300" y="5594350"/>
              <a:ext cx="1011238" cy="5778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/>
                <a:t>0 = Odd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/>
                <a:t>1 = Even</a:t>
              </a:r>
            </a:p>
          </p:txBody>
        </p:sp>
        <p:sp>
          <p:nvSpPr>
            <p:cNvPr id="281652" name="Rectangle 52"/>
            <p:cNvSpPr>
              <a:spLocks noChangeArrowheads="1"/>
            </p:cNvSpPr>
            <p:nvPr/>
          </p:nvSpPr>
          <p:spPr bwMode="auto">
            <a:xfrm>
              <a:off x="2286000" y="4813300"/>
              <a:ext cx="1373188" cy="5778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/>
                <a:t>0 = Disabled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/>
                <a:t>1 = Enabled</a:t>
              </a:r>
            </a:p>
          </p:txBody>
        </p:sp>
        <p:sp>
          <p:nvSpPr>
            <p:cNvPr id="281653" name="Rectangle 53"/>
            <p:cNvSpPr>
              <a:spLocks noChangeArrowheads="1"/>
            </p:cNvSpPr>
            <p:nvPr/>
          </p:nvSpPr>
          <p:spPr bwMode="auto">
            <a:xfrm>
              <a:off x="3427413" y="5600700"/>
              <a:ext cx="1373187" cy="5778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/>
                <a:t>0 = Disabled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/>
                <a:t>1 = Enabled</a:t>
              </a:r>
            </a:p>
          </p:txBody>
        </p:sp>
        <p:sp>
          <p:nvSpPr>
            <p:cNvPr id="281654" name="Rectangle 54"/>
            <p:cNvSpPr>
              <a:spLocks noChangeArrowheads="1"/>
            </p:cNvSpPr>
            <p:nvPr/>
          </p:nvSpPr>
          <p:spPr bwMode="auto">
            <a:xfrm>
              <a:off x="4179888" y="4816475"/>
              <a:ext cx="1916112" cy="5778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/>
                <a:t>0 = Idle-line mode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/>
                <a:t>1 = Addr-bit mode</a:t>
              </a:r>
            </a:p>
          </p:txBody>
        </p:sp>
        <p:sp>
          <p:nvSpPr>
            <p:cNvPr id="281655" name="Line 55"/>
            <p:cNvSpPr>
              <a:spLocks noChangeShapeType="1"/>
            </p:cNvSpPr>
            <p:nvPr/>
          </p:nvSpPr>
          <p:spPr bwMode="auto">
            <a:xfrm>
              <a:off x="1905000" y="4419600"/>
              <a:ext cx="0" cy="1143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1656" name="Line 56"/>
            <p:cNvSpPr>
              <a:spLocks noChangeShapeType="1"/>
            </p:cNvSpPr>
            <p:nvPr/>
          </p:nvSpPr>
          <p:spPr bwMode="auto">
            <a:xfrm>
              <a:off x="4102100" y="4419600"/>
              <a:ext cx="0" cy="1143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1657" name="Line 57"/>
            <p:cNvSpPr>
              <a:spLocks noChangeShapeType="1"/>
            </p:cNvSpPr>
            <p:nvPr/>
          </p:nvSpPr>
          <p:spPr bwMode="auto">
            <a:xfrm>
              <a:off x="838200" y="4419600"/>
              <a:ext cx="0" cy="381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1658" name="Line 58"/>
            <p:cNvSpPr>
              <a:spLocks noChangeShapeType="1"/>
            </p:cNvSpPr>
            <p:nvPr/>
          </p:nvSpPr>
          <p:spPr bwMode="auto">
            <a:xfrm>
              <a:off x="2971800" y="4419600"/>
              <a:ext cx="0" cy="381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1659" name="Line 59"/>
            <p:cNvSpPr>
              <a:spLocks noChangeShapeType="1"/>
            </p:cNvSpPr>
            <p:nvPr/>
          </p:nvSpPr>
          <p:spPr bwMode="auto">
            <a:xfrm>
              <a:off x="5105400" y="4419600"/>
              <a:ext cx="0" cy="381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1668" name="Rectangle 68"/>
            <p:cNvSpPr>
              <a:spLocks noChangeArrowheads="1"/>
            </p:cNvSpPr>
            <p:nvPr/>
          </p:nvSpPr>
          <p:spPr bwMode="auto">
            <a:xfrm>
              <a:off x="6153150" y="4816475"/>
              <a:ext cx="2762250" cy="5778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/>
                <a:t># of data bits = (binary + 1)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/>
                <a:t>e.g. 110b gives 7 data bits</a:t>
              </a:r>
            </a:p>
          </p:txBody>
        </p:sp>
        <p:grpSp>
          <p:nvGrpSpPr>
            <p:cNvPr id="281698" name="Group 98"/>
            <p:cNvGrpSpPr>
              <a:grpSpLocks/>
            </p:cNvGrpSpPr>
            <p:nvPr/>
          </p:nvGrpSpPr>
          <p:grpSpPr bwMode="auto">
            <a:xfrm>
              <a:off x="317500" y="3657600"/>
              <a:ext cx="8534400" cy="800100"/>
              <a:chOff x="200" y="3640"/>
              <a:chExt cx="5376" cy="504"/>
            </a:xfrm>
          </p:grpSpPr>
          <p:sp>
            <p:nvSpPr>
              <p:cNvPr id="281673" name="Rectangle 73"/>
              <p:cNvSpPr>
                <a:spLocks noChangeArrowheads="1"/>
              </p:cNvSpPr>
              <p:nvPr/>
            </p:nvSpPr>
            <p:spPr bwMode="auto">
              <a:xfrm>
                <a:off x="200" y="3792"/>
                <a:ext cx="672" cy="336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1674" name="Rectangle 74"/>
              <p:cNvSpPr>
                <a:spLocks noChangeArrowheads="1"/>
              </p:cNvSpPr>
              <p:nvPr/>
            </p:nvSpPr>
            <p:spPr bwMode="auto">
              <a:xfrm>
                <a:off x="872" y="3792"/>
                <a:ext cx="672" cy="336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1675" name="Rectangle 75"/>
              <p:cNvSpPr>
                <a:spLocks noChangeArrowheads="1"/>
              </p:cNvSpPr>
              <p:nvPr/>
            </p:nvSpPr>
            <p:spPr bwMode="auto">
              <a:xfrm>
                <a:off x="1544" y="3792"/>
                <a:ext cx="672" cy="336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1676" name="Rectangle 76"/>
              <p:cNvSpPr>
                <a:spLocks noChangeArrowheads="1"/>
              </p:cNvSpPr>
              <p:nvPr/>
            </p:nvSpPr>
            <p:spPr bwMode="auto">
              <a:xfrm>
                <a:off x="2216" y="3792"/>
                <a:ext cx="672" cy="336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1677" name="Rectangle 77"/>
              <p:cNvSpPr>
                <a:spLocks noChangeArrowheads="1"/>
              </p:cNvSpPr>
              <p:nvPr/>
            </p:nvSpPr>
            <p:spPr bwMode="auto">
              <a:xfrm>
                <a:off x="2888" y="3792"/>
                <a:ext cx="672" cy="336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1678" name="Rectangle 78"/>
              <p:cNvSpPr>
                <a:spLocks noChangeArrowheads="1"/>
              </p:cNvSpPr>
              <p:nvPr/>
            </p:nvSpPr>
            <p:spPr bwMode="auto">
              <a:xfrm>
                <a:off x="3560" y="3792"/>
                <a:ext cx="672" cy="336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1679" name="Rectangle 79"/>
              <p:cNvSpPr>
                <a:spLocks noChangeArrowheads="1"/>
              </p:cNvSpPr>
              <p:nvPr/>
            </p:nvSpPr>
            <p:spPr bwMode="auto">
              <a:xfrm>
                <a:off x="4232" y="3792"/>
                <a:ext cx="672" cy="336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1680" name="Rectangle 80"/>
              <p:cNvSpPr>
                <a:spLocks noChangeArrowheads="1"/>
              </p:cNvSpPr>
              <p:nvPr/>
            </p:nvSpPr>
            <p:spPr bwMode="auto">
              <a:xfrm>
                <a:off x="4904" y="3792"/>
                <a:ext cx="672" cy="336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1682" name="Text Box 82"/>
              <p:cNvSpPr txBox="1">
                <a:spLocks noChangeArrowheads="1"/>
              </p:cNvSpPr>
              <p:nvPr/>
            </p:nvSpPr>
            <p:spPr bwMode="auto">
              <a:xfrm>
                <a:off x="314" y="3804"/>
                <a:ext cx="400" cy="304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/>
                  <a:t>Stop</a:t>
                </a:r>
              </a:p>
              <a:p>
                <a:pPr algn="ctr">
                  <a:spcBef>
                    <a:spcPct val="0"/>
                  </a:spcBef>
                </a:pPr>
                <a:r>
                  <a:rPr lang="en-US"/>
                  <a:t>Bits</a:t>
                </a:r>
              </a:p>
            </p:txBody>
          </p:sp>
          <p:sp>
            <p:nvSpPr>
              <p:cNvPr id="281683" name="Text Box 83"/>
              <p:cNvSpPr txBox="1">
                <a:spLocks noChangeArrowheads="1"/>
              </p:cNvSpPr>
              <p:nvPr/>
            </p:nvSpPr>
            <p:spPr bwMode="auto">
              <a:xfrm>
                <a:off x="847" y="3816"/>
                <a:ext cx="713" cy="304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/>
                  <a:t>Even/Odd</a:t>
                </a:r>
              </a:p>
              <a:p>
                <a:pPr algn="ctr">
                  <a:spcBef>
                    <a:spcPct val="0"/>
                  </a:spcBef>
                </a:pPr>
                <a:r>
                  <a:rPr lang="en-US"/>
                  <a:t>Parity</a:t>
                </a:r>
              </a:p>
            </p:txBody>
          </p:sp>
          <p:sp>
            <p:nvSpPr>
              <p:cNvPr id="281684" name="Text Box 84"/>
              <p:cNvSpPr txBox="1">
                <a:spLocks noChangeArrowheads="1"/>
              </p:cNvSpPr>
              <p:nvPr/>
            </p:nvSpPr>
            <p:spPr bwMode="auto">
              <a:xfrm>
                <a:off x="1608" y="3824"/>
                <a:ext cx="535" cy="304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/>
                  <a:t>Parity</a:t>
                </a:r>
              </a:p>
              <a:p>
                <a:pPr algn="ctr">
                  <a:spcBef>
                    <a:spcPct val="0"/>
                  </a:spcBef>
                </a:pPr>
                <a:r>
                  <a:rPr lang="en-US"/>
                  <a:t>Enable</a:t>
                </a:r>
              </a:p>
            </p:txBody>
          </p:sp>
          <p:sp>
            <p:nvSpPr>
              <p:cNvPr id="281685" name="Text Box 85"/>
              <p:cNvSpPr txBox="1">
                <a:spLocks noChangeArrowheads="1"/>
              </p:cNvSpPr>
              <p:nvPr/>
            </p:nvSpPr>
            <p:spPr bwMode="auto">
              <a:xfrm>
                <a:off x="2193" y="3832"/>
                <a:ext cx="719" cy="304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/>
                  <a:t>Loopback</a:t>
                </a:r>
              </a:p>
              <a:p>
                <a:pPr algn="ctr">
                  <a:spcBef>
                    <a:spcPct val="0"/>
                  </a:spcBef>
                </a:pPr>
                <a:r>
                  <a:rPr lang="en-US"/>
                  <a:t>Enable</a:t>
                </a:r>
              </a:p>
            </p:txBody>
          </p:sp>
          <p:sp>
            <p:nvSpPr>
              <p:cNvPr id="281686" name="Text Box 86"/>
              <p:cNvSpPr txBox="1">
                <a:spLocks noChangeArrowheads="1"/>
              </p:cNvSpPr>
              <p:nvPr/>
            </p:nvSpPr>
            <p:spPr bwMode="auto">
              <a:xfrm>
                <a:off x="2889" y="3840"/>
                <a:ext cx="671" cy="304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/>
                  <a:t>Addr/Idle</a:t>
                </a:r>
              </a:p>
              <a:p>
                <a:pPr algn="ctr">
                  <a:spcBef>
                    <a:spcPct val="0"/>
                  </a:spcBef>
                </a:pPr>
                <a:r>
                  <a:rPr lang="en-US"/>
                  <a:t>Mode</a:t>
                </a:r>
              </a:p>
            </p:txBody>
          </p:sp>
          <p:sp>
            <p:nvSpPr>
              <p:cNvPr id="281687" name="Text Box 87"/>
              <p:cNvSpPr txBox="1">
                <a:spLocks noChangeArrowheads="1"/>
              </p:cNvSpPr>
              <p:nvPr/>
            </p:nvSpPr>
            <p:spPr bwMode="auto">
              <a:xfrm>
                <a:off x="3658" y="3824"/>
                <a:ext cx="478" cy="304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/>
                  <a:t>SCI</a:t>
                </a:r>
              </a:p>
              <a:p>
                <a:pPr algn="ctr">
                  <a:spcBef>
                    <a:spcPct val="0"/>
                  </a:spcBef>
                </a:pPr>
                <a:r>
                  <a:rPr lang="en-US"/>
                  <a:t>Char2</a:t>
                </a:r>
              </a:p>
            </p:txBody>
          </p:sp>
          <p:sp>
            <p:nvSpPr>
              <p:cNvPr id="281688" name="Text Box 88"/>
              <p:cNvSpPr txBox="1">
                <a:spLocks noChangeArrowheads="1"/>
              </p:cNvSpPr>
              <p:nvPr/>
            </p:nvSpPr>
            <p:spPr bwMode="auto">
              <a:xfrm>
                <a:off x="4322" y="3824"/>
                <a:ext cx="478" cy="304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/>
                  <a:t>SCI</a:t>
                </a:r>
              </a:p>
              <a:p>
                <a:pPr algn="ctr">
                  <a:spcBef>
                    <a:spcPct val="0"/>
                  </a:spcBef>
                </a:pPr>
                <a:r>
                  <a:rPr lang="en-US"/>
                  <a:t>Char1</a:t>
                </a:r>
              </a:p>
            </p:txBody>
          </p:sp>
          <p:sp>
            <p:nvSpPr>
              <p:cNvPr id="281689" name="Text Box 89"/>
              <p:cNvSpPr txBox="1">
                <a:spLocks noChangeArrowheads="1"/>
              </p:cNvSpPr>
              <p:nvPr/>
            </p:nvSpPr>
            <p:spPr bwMode="auto">
              <a:xfrm>
                <a:off x="5002" y="3824"/>
                <a:ext cx="478" cy="304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/>
                  <a:t>SCI</a:t>
                </a:r>
              </a:p>
              <a:p>
                <a:pPr algn="ctr">
                  <a:spcBef>
                    <a:spcPct val="0"/>
                  </a:spcBef>
                </a:pPr>
                <a:r>
                  <a:rPr lang="en-US"/>
                  <a:t>Char0</a:t>
                </a:r>
              </a:p>
            </p:txBody>
          </p:sp>
          <p:sp>
            <p:nvSpPr>
              <p:cNvPr id="281690" name="Text Box 90"/>
              <p:cNvSpPr txBox="1">
                <a:spLocks noChangeArrowheads="1"/>
              </p:cNvSpPr>
              <p:nvPr/>
            </p:nvSpPr>
            <p:spPr bwMode="auto">
              <a:xfrm>
                <a:off x="437" y="3640"/>
                <a:ext cx="187" cy="181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/>
                  <a:t>7</a:t>
                </a:r>
              </a:p>
            </p:txBody>
          </p:sp>
          <p:sp>
            <p:nvSpPr>
              <p:cNvPr id="281691" name="Text Box 91"/>
              <p:cNvSpPr txBox="1">
                <a:spLocks noChangeArrowheads="1"/>
              </p:cNvSpPr>
              <p:nvPr/>
            </p:nvSpPr>
            <p:spPr bwMode="auto">
              <a:xfrm>
                <a:off x="1109" y="3640"/>
                <a:ext cx="187" cy="181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/>
                  <a:t>6</a:t>
                </a:r>
              </a:p>
            </p:txBody>
          </p:sp>
          <p:sp>
            <p:nvSpPr>
              <p:cNvPr id="281692" name="Text Box 92"/>
              <p:cNvSpPr txBox="1">
                <a:spLocks noChangeArrowheads="1"/>
              </p:cNvSpPr>
              <p:nvPr/>
            </p:nvSpPr>
            <p:spPr bwMode="auto">
              <a:xfrm>
                <a:off x="1781" y="3640"/>
                <a:ext cx="187" cy="181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/>
                  <a:t>5</a:t>
                </a:r>
              </a:p>
            </p:txBody>
          </p:sp>
          <p:sp>
            <p:nvSpPr>
              <p:cNvPr id="281693" name="Text Box 93"/>
              <p:cNvSpPr txBox="1">
                <a:spLocks noChangeArrowheads="1"/>
              </p:cNvSpPr>
              <p:nvPr/>
            </p:nvSpPr>
            <p:spPr bwMode="auto">
              <a:xfrm>
                <a:off x="2453" y="3640"/>
                <a:ext cx="187" cy="181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/>
                  <a:t>4</a:t>
                </a:r>
              </a:p>
            </p:txBody>
          </p:sp>
          <p:sp>
            <p:nvSpPr>
              <p:cNvPr id="281694" name="Text Box 94"/>
              <p:cNvSpPr txBox="1">
                <a:spLocks noChangeArrowheads="1"/>
              </p:cNvSpPr>
              <p:nvPr/>
            </p:nvSpPr>
            <p:spPr bwMode="auto">
              <a:xfrm>
                <a:off x="3125" y="3640"/>
                <a:ext cx="187" cy="181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/>
                  <a:t>3</a:t>
                </a:r>
              </a:p>
            </p:txBody>
          </p:sp>
          <p:sp>
            <p:nvSpPr>
              <p:cNvPr id="281695" name="Text Box 95"/>
              <p:cNvSpPr txBox="1">
                <a:spLocks noChangeArrowheads="1"/>
              </p:cNvSpPr>
              <p:nvPr/>
            </p:nvSpPr>
            <p:spPr bwMode="auto">
              <a:xfrm>
                <a:off x="3797" y="3640"/>
                <a:ext cx="187" cy="181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/>
                  <a:t>2</a:t>
                </a:r>
              </a:p>
            </p:txBody>
          </p:sp>
          <p:sp>
            <p:nvSpPr>
              <p:cNvPr id="281696" name="Text Box 96"/>
              <p:cNvSpPr txBox="1">
                <a:spLocks noChangeArrowheads="1"/>
              </p:cNvSpPr>
              <p:nvPr/>
            </p:nvSpPr>
            <p:spPr bwMode="auto">
              <a:xfrm>
                <a:off x="4469" y="3640"/>
                <a:ext cx="187" cy="181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/>
                  <a:t>1</a:t>
                </a:r>
              </a:p>
            </p:txBody>
          </p:sp>
          <p:sp>
            <p:nvSpPr>
              <p:cNvPr id="281697" name="Text Box 97"/>
              <p:cNvSpPr txBox="1">
                <a:spLocks noChangeArrowheads="1"/>
              </p:cNvSpPr>
              <p:nvPr/>
            </p:nvSpPr>
            <p:spPr bwMode="auto">
              <a:xfrm>
                <a:off x="5141" y="3640"/>
                <a:ext cx="187" cy="181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/>
                  <a:t>0</a:t>
                </a:r>
              </a:p>
            </p:txBody>
          </p:sp>
        </p:grpSp>
        <p:sp>
          <p:nvSpPr>
            <p:cNvPr id="281699" name="AutoShape 99"/>
            <p:cNvSpPr>
              <a:spLocks/>
            </p:cNvSpPr>
            <p:nvPr/>
          </p:nvSpPr>
          <p:spPr bwMode="auto">
            <a:xfrm rot="5400000">
              <a:off x="7061200" y="3009900"/>
              <a:ext cx="381000" cy="3200400"/>
            </a:xfrm>
            <a:prstGeom prst="rightBrace">
              <a:avLst>
                <a:gd name="adj1" fmla="val 70000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220133" y="1193799"/>
            <a:ext cx="8686800" cy="1676400"/>
            <a:chOff x="228600" y="1219200"/>
            <a:chExt cx="8686800" cy="1676400"/>
          </a:xfrm>
        </p:grpSpPr>
        <p:sp>
          <p:nvSpPr>
            <p:cNvPr id="281637" name="Rectangle 37"/>
            <p:cNvSpPr>
              <a:spLocks noChangeArrowheads="1"/>
            </p:cNvSpPr>
            <p:nvPr/>
          </p:nvSpPr>
          <p:spPr bwMode="auto">
            <a:xfrm>
              <a:off x="1827213" y="2562225"/>
              <a:ext cx="4192587" cy="3333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r">
                <a:lnSpc>
                  <a:spcPct val="100000"/>
                </a:lnSpc>
                <a:spcBef>
                  <a:spcPct val="0"/>
                </a:spcBef>
              </a:pPr>
              <a:r>
                <a:rPr lang="en-US"/>
                <a:t>This bit present only in Address-bit mode</a:t>
              </a:r>
            </a:p>
          </p:txBody>
        </p:sp>
        <p:sp>
          <p:nvSpPr>
            <p:cNvPr id="281638" name="Freeform 38"/>
            <p:cNvSpPr>
              <a:spLocks/>
            </p:cNvSpPr>
            <p:nvPr/>
          </p:nvSpPr>
          <p:spPr bwMode="auto">
            <a:xfrm>
              <a:off x="6013450" y="2360613"/>
              <a:ext cx="687388" cy="382587"/>
            </a:xfrm>
            <a:custGeom>
              <a:avLst/>
              <a:gdLst/>
              <a:ahLst/>
              <a:cxnLst>
                <a:cxn ang="0">
                  <a:pos x="336" y="0"/>
                </a:cxn>
                <a:cxn ang="0">
                  <a:pos x="432" y="240"/>
                </a:cxn>
                <a:cxn ang="0">
                  <a:pos x="0" y="240"/>
                </a:cxn>
              </a:cxnLst>
              <a:rect l="0" t="0" r="r" b="b"/>
              <a:pathLst>
                <a:path w="433" h="241">
                  <a:moveTo>
                    <a:pt x="336" y="0"/>
                  </a:moveTo>
                  <a:lnTo>
                    <a:pt x="432" y="240"/>
                  </a:lnTo>
                  <a:lnTo>
                    <a:pt x="0" y="24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1640" name="Rectangle 40"/>
            <p:cNvSpPr>
              <a:spLocks noChangeArrowheads="1"/>
            </p:cNvSpPr>
            <p:nvPr/>
          </p:nvSpPr>
          <p:spPr bwMode="auto">
            <a:xfrm>
              <a:off x="295275" y="1219200"/>
              <a:ext cx="3987800" cy="3937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sz="2000"/>
                <a:t>NRZ (non-return to zero) format</a:t>
              </a:r>
            </a:p>
          </p:txBody>
        </p:sp>
        <p:sp>
          <p:nvSpPr>
            <p:cNvPr id="281613" name="Line 13"/>
            <p:cNvSpPr>
              <a:spLocks noChangeShapeType="1"/>
            </p:cNvSpPr>
            <p:nvPr/>
          </p:nvSpPr>
          <p:spPr bwMode="auto">
            <a:xfrm>
              <a:off x="7454900" y="1876425"/>
              <a:ext cx="14605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1614" name="Line 14"/>
            <p:cNvSpPr>
              <a:spLocks noChangeShapeType="1"/>
            </p:cNvSpPr>
            <p:nvPr/>
          </p:nvSpPr>
          <p:spPr bwMode="auto">
            <a:xfrm>
              <a:off x="8077200" y="1878013"/>
              <a:ext cx="0" cy="1206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1729" name="Freeform 129"/>
            <p:cNvSpPr>
              <a:spLocks/>
            </p:cNvSpPr>
            <p:nvPr/>
          </p:nvSpPr>
          <p:spPr bwMode="auto">
            <a:xfrm>
              <a:off x="1354138" y="1876425"/>
              <a:ext cx="611187" cy="4587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36" y="0"/>
                </a:cxn>
                <a:cxn ang="0">
                  <a:pos x="336" y="288"/>
                </a:cxn>
                <a:cxn ang="0">
                  <a:pos x="0" y="288"/>
                </a:cxn>
              </a:cxnLst>
              <a:rect l="0" t="0" r="r" b="b"/>
              <a:pathLst>
                <a:path w="337" h="289">
                  <a:moveTo>
                    <a:pt x="0" y="0"/>
                  </a:moveTo>
                  <a:lnTo>
                    <a:pt x="336" y="0"/>
                  </a:lnTo>
                  <a:lnTo>
                    <a:pt x="336" y="288"/>
                  </a:lnTo>
                  <a:lnTo>
                    <a:pt x="0" y="288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1730" name="Freeform 130"/>
            <p:cNvSpPr>
              <a:spLocks/>
            </p:cNvSpPr>
            <p:nvPr/>
          </p:nvSpPr>
          <p:spPr bwMode="auto">
            <a:xfrm>
              <a:off x="1965325" y="1876425"/>
              <a:ext cx="611188" cy="4587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36" y="0"/>
                </a:cxn>
                <a:cxn ang="0">
                  <a:pos x="336" y="288"/>
                </a:cxn>
                <a:cxn ang="0">
                  <a:pos x="0" y="288"/>
                </a:cxn>
              </a:cxnLst>
              <a:rect l="0" t="0" r="r" b="b"/>
              <a:pathLst>
                <a:path w="337" h="289">
                  <a:moveTo>
                    <a:pt x="0" y="0"/>
                  </a:moveTo>
                  <a:lnTo>
                    <a:pt x="336" y="0"/>
                  </a:lnTo>
                  <a:lnTo>
                    <a:pt x="336" y="288"/>
                  </a:lnTo>
                  <a:lnTo>
                    <a:pt x="0" y="288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1731" name="Freeform 131"/>
            <p:cNvSpPr>
              <a:spLocks/>
            </p:cNvSpPr>
            <p:nvPr/>
          </p:nvSpPr>
          <p:spPr bwMode="auto">
            <a:xfrm>
              <a:off x="2576513" y="1876425"/>
              <a:ext cx="611187" cy="4587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36" y="0"/>
                </a:cxn>
                <a:cxn ang="0">
                  <a:pos x="336" y="288"/>
                </a:cxn>
                <a:cxn ang="0">
                  <a:pos x="0" y="288"/>
                </a:cxn>
              </a:cxnLst>
              <a:rect l="0" t="0" r="r" b="b"/>
              <a:pathLst>
                <a:path w="337" h="289">
                  <a:moveTo>
                    <a:pt x="0" y="0"/>
                  </a:moveTo>
                  <a:lnTo>
                    <a:pt x="336" y="0"/>
                  </a:lnTo>
                  <a:lnTo>
                    <a:pt x="336" y="288"/>
                  </a:lnTo>
                  <a:lnTo>
                    <a:pt x="0" y="288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1732" name="Freeform 132"/>
            <p:cNvSpPr>
              <a:spLocks/>
            </p:cNvSpPr>
            <p:nvPr/>
          </p:nvSpPr>
          <p:spPr bwMode="auto">
            <a:xfrm>
              <a:off x="3187700" y="1876425"/>
              <a:ext cx="611188" cy="4587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36" y="0"/>
                </a:cxn>
                <a:cxn ang="0">
                  <a:pos x="336" y="288"/>
                </a:cxn>
                <a:cxn ang="0">
                  <a:pos x="0" y="288"/>
                </a:cxn>
              </a:cxnLst>
              <a:rect l="0" t="0" r="r" b="b"/>
              <a:pathLst>
                <a:path w="337" h="289">
                  <a:moveTo>
                    <a:pt x="0" y="0"/>
                  </a:moveTo>
                  <a:lnTo>
                    <a:pt x="336" y="0"/>
                  </a:lnTo>
                  <a:lnTo>
                    <a:pt x="336" y="288"/>
                  </a:lnTo>
                  <a:lnTo>
                    <a:pt x="0" y="288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1733" name="Freeform 133"/>
            <p:cNvSpPr>
              <a:spLocks/>
            </p:cNvSpPr>
            <p:nvPr/>
          </p:nvSpPr>
          <p:spPr bwMode="auto">
            <a:xfrm>
              <a:off x="3798888" y="1876425"/>
              <a:ext cx="611187" cy="4587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36" y="0"/>
                </a:cxn>
                <a:cxn ang="0">
                  <a:pos x="336" y="288"/>
                </a:cxn>
                <a:cxn ang="0">
                  <a:pos x="0" y="288"/>
                </a:cxn>
              </a:cxnLst>
              <a:rect l="0" t="0" r="r" b="b"/>
              <a:pathLst>
                <a:path w="337" h="289">
                  <a:moveTo>
                    <a:pt x="0" y="0"/>
                  </a:moveTo>
                  <a:lnTo>
                    <a:pt x="336" y="0"/>
                  </a:lnTo>
                  <a:lnTo>
                    <a:pt x="336" y="288"/>
                  </a:lnTo>
                  <a:lnTo>
                    <a:pt x="0" y="288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1734" name="Freeform 134"/>
            <p:cNvSpPr>
              <a:spLocks/>
            </p:cNvSpPr>
            <p:nvPr/>
          </p:nvSpPr>
          <p:spPr bwMode="auto">
            <a:xfrm>
              <a:off x="4410075" y="1876425"/>
              <a:ext cx="611188" cy="4587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36" y="0"/>
                </a:cxn>
                <a:cxn ang="0">
                  <a:pos x="336" y="288"/>
                </a:cxn>
                <a:cxn ang="0">
                  <a:pos x="0" y="288"/>
                </a:cxn>
              </a:cxnLst>
              <a:rect l="0" t="0" r="r" b="b"/>
              <a:pathLst>
                <a:path w="337" h="289">
                  <a:moveTo>
                    <a:pt x="0" y="0"/>
                  </a:moveTo>
                  <a:lnTo>
                    <a:pt x="336" y="0"/>
                  </a:lnTo>
                  <a:lnTo>
                    <a:pt x="336" y="288"/>
                  </a:lnTo>
                  <a:lnTo>
                    <a:pt x="0" y="288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1735" name="Freeform 135"/>
            <p:cNvSpPr>
              <a:spLocks/>
            </p:cNvSpPr>
            <p:nvPr/>
          </p:nvSpPr>
          <p:spPr bwMode="auto">
            <a:xfrm>
              <a:off x="5021263" y="1876425"/>
              <a:ext cx="611187" cy="4587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36" y="0"/>
                </a:cxn>
                <a:cxn ang="0">
                  <a:pos x="336" y="288"/>
                </a:cxn>
                <a:cxn ang="0">
                  <a:pos x="0" y="288"/>
                </a:cxn>
              </a:cxnLst>
              <a:rect l="0" t="0" r="r" b="b"/>
              <a:pathLst>
                <a:path w="337" h="289">
                  <a:moveTo>
                    <a:pt x="0" y="0"/>
                  </a:moveTo>
                  <a:lnTo>
                    <a:pt x="336" y="0"/>
                  </a:lnTo>
                  <a:lnTo>
                    <a:pt x="336" y="288"/>
                  </a:lnTo>
                  <a:lnTo>
                    <a:pt x="0" y="288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1736" name="Freeform 136"/>
            <p:cNvSpPr>
              <a:spLocks/>
            </p:cNvSpPr>
            <p:nvPr/>
          </p:nvSpPr>
          <p:spPr bwMode="auto">
            <a:xfrm>
              <a:off x="5632450" y="1876425"/>
              <a:ext cx="611188" cy="4587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36" y="0"/>
                </a:cxn>
                <a:cxn ang="0">
                  <a:pos x="336" y="288"/>
                </a:cxn>
                <a:cxn ang="0">
                  <a:pos x="0" y="288"/>
                </a:cxn>
              </a:cxnLst>
              <a:rect l="0" t="0" r="r" b="b"/>
              <a:pathLst>
                <a:path w="337" h="289">
                  <a:moveTo>
                    <a:pt x="0" y="0"/>
                  </a:moveTo>
                  <a:lnTo>
                    <a:pt x="336" y="0"/>
                  </a:lnTo>
                  <a:lnTo>
                    <a:pt x="336" y="288"/>
                  </a:lnTo>
                  <a:lnTo>
                    <a:pt x="0" y="288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1737" name="Freeform 137"/>
            <p:cNvSpPr>
              <a:spLocks/>
            </p:cNvSpPr>
            <p:nvPr/>
          </p:nvSpPr>
          <p:spPr bwMode="auto">
            <a:xfrm>
              <a:off x="6243638" y="1876425"/>
              <a:ext cx="611187" cy="4587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36" y="0"/>
                </a:cxn>
                <a:cxn ang="0">
                  <a:pos x="336" y="288"/>
                </a:cxn>
                <a:cxn ang="0">
                  <a:pos x="0" y="288"/>
                </a:cxn>
              </a:cxnLst>
              <a:rect l="0" t="0" r="r" b="b"/>
              <a:pathLst>
                <a:path w="337" h="289">
                  <a:moveTo>
                    <a:pt x="0" y="0"/>
                  </a:moveTo>
                  <a:lnTo>
                    <a:pt x="336" y="0"/>
                  </a:lnTo>
                  <a:lnTo>
                    <a:pt x="336" y="288"/>
                  </a:lnTo>
                  <a:lnTo>
                    <a:pt x="0" y="288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1738" name="Freeform 138"/>
            <p:cNvSpPr>
              <a:spLocks/>
            </p:cNvSpPr>
            <p:nvPr/>
          </p:nvSpPr>
          <p:spPr bwMode="auto">
            <a:xfrm>
              <a:off x="6854825" y="1876425"/>
              <a:ext cx="611188" cy="4587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36" y="0"/>
                </a:cxn>
                <a:cxn ang="0">
                  <a:pos x="336" y="288"/>
                </a:cxn>
                <a:cxn ang="0">
                  <a:pos x="0" y="288"/>
                </a:cxn>
              </a:cxnLst>
              <a:rect l="0" t="0" r="r" b="b"/>
              <a:pathLst>
                <a:path w="337" h="289">
                  <a:moveTo>
                    <a:pt x="0" y="0"/>
                  </a:moveTo>
                  <a:lnTo>
                    <a:pt x="336" y="0"/>
                  </a:lnTo>
                  <a:lnTo>
                    <a:pt x="336" y="288"/>
                  </a:lnTo>
                  <a:lnTo>
                    <a:pt x="0" y="288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1743" name="Freeform 143"/>
            <p:cNvSpPr>
              <a:spLocks/>
            </p:cNvSpPr>
            <p:nvPr/>
          </p:nvSpPr>
          <p:spPr bwMode="auto">
            <a:xfrm>
              <a:off x="228600" y="1874838"/>
              <a:ext cx="1128713" cy="45878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88" y="0"/>
                </a:cxn>
                <a:cxn ang="0">
                  <a:pos x="288" y="288"/>
                </a:cxn>
                <a:cxn ang="0">
                  <a:pos x="624" y="288"/>
                </a:cxn>
                <a:cxn ang="0">
                  <a:pos x="624" y="0"/>
                </a:cxn>
              </a:cxnLst>
              <a:rect l="0" t="0" r="r" b="b"/>
              <a:pathLst>
                <a:path w="625" h="289">
                  <a:moveTo>
                    <a:pt x="0" y="0"/>
                  </a:moveTo>
                  <a:lnTo>
                    <a:pt x="288" y="0"/>
                  </a:lnTo>
                  <a:lnTo>
                    <a:pt x="288" y="288"/>
                  </a:lnTo>
                  <a:lnTo>
                    <a:pt x="624" y="288"/>
                  </a:lnTo>
                  <a:lnTo>
                    <a:pt x="624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1744" name="Rectangle 144"/>
            <p:cNvSpPr>
              <a:spLocks noChangeArrowheads="1"/>
            </p:cNvSpPr>
            <p:nvPr/>
          </p:nvSpPr>
          <p:spPr bwMode="auto">
            <a:xfrm>
              <a:off x="736600" y="1955800"/>
              <a:ext cx="585788" cy="30162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sz="1400" dirty="0"/>
                <a:t>Start</a:t>
              </a:r>
            </a:p>
          </p:txBody>
        </p:sp>
        <p:sp>
          <p:nvSpPr>
            <p:cNvPr id="281745" name="Rectangle 145"/>
            <p:cNvSpPr>
              <a:spLocks noChangeArrowheads="1"/>
            </p:cNvSpPr>
            <p:nvPr/>
          </p:nvSpPr>
          <p:spPr bwMode="auto">
            <a:xfrm>
              <a:off x="1385888" y="1952625"/>
              <a:ext cx="536575" cy="30162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sz="1400"/>
                <a:t>LSB</a:t>
              </a:r>
            </a:p>
          </p:txBody>
        </p:sp>
        <p:sp>
          <p:nvSpPr>
            <p:cNvPr id="281746" name="Rectangle 146"/>
            <p:cNvSpPr>
              <a:spLocks noChangeArrowheads="1"/>
            </p:cNvSpPr>
            <p:nvPr/>
          </p:nvSpPr>
          <p:spPr bwMode="auto">
            <a:xfrm>
              <a:off x="2130425" y="1955800"/>
              <a:ext cx="279400" cy="30162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sz="1400"/>
                <a:t>2</a:t>
              </a:r>
            </a:p>
          </p:txBody>
        </p:sp>
        <p:sp>
          <p:nvSpPr>
            <p:cNvPr id="281747" name="Rectangle 147"/>
            <p:cNvSpPr>
              <a:spLocks noChangeArrowheads="1"/>
            </p:cNvSpPr>
            <p:nvPr/>
          </p:nvSpPr>
          <p:spPr bwMode="auto">
            <a:xfrm>
              <a:off x="2740025" y="1952625"/>
              <a:ext cx="279400" cy="30162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sz="1400"/>
                <a:t>3</a:t>
              </a:r>
            </a:p>
          </p:txBody>
        </p:sp>
        <p:sp>
          <p:nvSpPr>
            <p:cNvPr id="281748" name="Rectangle 148"/>
            <p:cNvSpPr>
              <a:spLocks noChangeArrowheads="1"/>
            </p:cNvSpPr>
            <p:nvPr/>
          </p:nvSpPr>
          <p:spPr bwMode="auto">
            <a:xfrm>
              <a:off x="3335338" y="1952625"/>
              <a:ext cx="279400" cy="30162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sz="1400"/>
                <a:t>4</a:t>
              </a:r>
            </a:p>
          </p:txBody>
        </p:sp>
        <p:sp>
          <p:nvSpPr>
            <p:cNvPr id="281749" name="Rectangle 149"/>
            <p:cNvSpPr>
              <a:spLocks noChangeArrowheads="1"/>
            </p:cNvSpPr>
            <p:nvPr/>
          </p:nvSpPr>
          <p:spPr bwMode="auto">
            <a:xfrm>
              <a:off x="3959225" y="1952625"/>
              <a:ext cx="279400" cy="30162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sz="1400"/>
                <a:t>5</a:t>
              </a:r>
            </a:p>
          </p:txBody>
        </p:sp>
        <p:sp>
          <p:nvSpPr>
            <p:cNvPr id="281750" name="Rectangle 150"/>
            <p:cNvSpPr>
              <a:spLocks noChangeArrowheads="1"/>
            </p:cNvSpPr>
            <p:nvPr/>
          </p:nvSpPr>
          <p:spPr bwMode="auto">
            <a:xfrm>
              <a:off x="4568825" y="1952625"/>
              <a:ext cx="279400" cy="30162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sz="1400"/>
                <a:t>6</a:t>
              </a:r>
            </a:p>
          </p:txBody>
        </p:sp>
        <p:sp>
          <p:nvSpPr>
            <p:cNvPr id="281751" name="Rectangle 151"/>
            <p:cNvSpPr>
              <a:spLocks noChangeArrowheads="1"/>
            </p:cNvSpPr>
            <p:nvPr/>
          </p:nvSpPr>
          <p:spPr bwMode="auto">
            <a:xfrm>
              <a:off x="5181600" y="1952625"/>
              <a:ext cx="279400" cy="30162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sz="1400"/>
                <a:t>7</a:t>
              </a:r>
            </a:p>
          </p:txBody>
        </p:sp>
        <p:sp>
          <p:nvSpPr>
            <p:cNvPr id="281752" name="Rectangle 152"/>
            <p:cNvSpPr>
              <a:spLocks noChangeArrowheads="1"/>
            </p:cNvSpPr>
            <p:nvPr/>
          </p:nvSpPr>
          <p:spPr bwMode="auto">
            <a:xfrm>
              <a:off x="5649913" y="1952625"/>
              <a:ext cx="576262" cy="30162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sz="1400"/>
                <a:t>MSB</a:t>
              </a:r>
            </a:p>
          </p:txBody>
        </p:sp>
        <p:sp>
          <p:nvSpPr>
            <p:cNvPr id="281753" name="Rectangle 153"/>
            <p:cNvSpPr>
              <a:spLocks noChangeArrowheads="1"/>
            </p:cNvSpPr>
            <p:nvPr/>
          </p:nvSpPr>
          <p:spPr bwMode="auto">
            <a:xfrm>
              <a:off x="6246813" y="1847850"/>
              <a:ext cx="644525" cy="5143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sz="1400"/>
                <a:t>Addr/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sz="1400"/>
                <a:t>Data</a:t>
              </a:r>
            </a:p>
          </p:txBody>
        </p:sp>
        <p:sp>
          <p:nvSpPr>
            <p:cNvPr id="281754" name="Rectangle 154"/>
            <p:cNvSpPr>
              <a:spLocks noChangeArrowheads="1"/>
            </p:cNvSpPr>
            <p:nvPr/>
          </p:nvSpPr>
          <p:spPr bwMode="auto">
            <a:xfrm>
              <a:off x="6811963" y="1952625"/>
              <a:ext cx="674687" cy="30162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sz="1400"/>
                <a:t>Parity</a:t>
              </a:r>
            </a:p>
          </p:txBody>
        </p:sp>
        <p:sp>
          <p:nvSpPr>
            <p:cNvPr id="281755" name="Line 155"/>
            <p:cNvSpPr>
              <a:spLocks noChangeShapeType="1"/>
            </p:cNvSpPr>
            <p:nvPr/>
          </p:nvSpPr>
          <p:spPr bwMode="auto">
            <a:xfrm>
              <a:off x="8686800" y="1878013"/>
              <a:ext cx="0" cy="1206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1756" name="Rectangle 156"/>
            <p:cNvSpPr>
              <a:spLocks noChangeArrowheads="1"/>
            </p:cNvSpPr>
            <p:nvPr/>
          </p:nvSpPr>
          <p:spPr bwMode="auto">
            <a:xfrm>
              <a:off x="7412038" y="1955800"/>
              <a:ext cx="722312" cy="30162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sz="1400"/>
                <a:t>Stop 1</a:t>
              </a:r>
            </a:p>
          </p:txBody>
        </p:sp>
        <p:sp>
          <p:nvSpPr>
            <p:cNvPr id="281757" name="Rectangle 157"/>
            <p:cNvSpPr>
              <a:spLocks noChangeArrowheads="1"/>
            </p:cNvSpPr>
            <p:nvPr/>
          </p:nvSpPr>
          <p:spPr bwMode="auto">
            <a:xfrm>
              <a:off x="8026400" y="1955800"/>
              <a:ext cx="722313" cy="30162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sz="1400"/>
                <a:t>Stop 2</a:t>
              </a:r>
            </a:p>
          </p:txBody>
        </p:sp>
      </p:grpSp>
    </p:spTree>
    <p:custDataLst>
      <p:tags r:id="rId1"/>
    </p:custData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ctr"/>
          <a:lstStyle/>
          <a:p>
            <a:r>
              <a:rPr lang="en-US"/>
              <a:t>SCI Data Timing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883922"/>
            <a:ext cx="8229600" cy="13716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2400" dirty="0"/>
              <a:t>Start bit valid if 4 consecutive SCICLK periods of zero bits after falling edge</a:t>
            </a:r>
          </a:p>
          <a:p>
            <a:pPr>
              <a:spcBef>
                <a:spcPts val="600"/>
              </a:spcBef>
            </a:pPr>
            <a:r>
              <a:rPr lang="en-US" sz="2400" dirty="0"/>
              <a:t>Majority vote taken on 4</a:t>
            </a:r>
            <a:r>
              <a:rPr lang="en-US" sz="2400" baseline="30000" dirty="0"/>
              <a:t>th</a:t>
            </a:r>
            <a:r>
              <a:rPr lang="en-US" sz="2400" dirty="0"/>
              <a:t>, 5</a:t>
            </a:r>
            <a:r>
              <a:rPr lang="en-US" sz="2400" baseline="30000" dirty="0"/>
              <a:t>th</a:t>
            </a:r>
            <a:r>
              <a:rPr lang="en-US" sz="2400" dirty="0"/>
              <a:t>, and 6</a:t>
            </a:r>
            <a:r>
              <a:rPr lang="en-US" sz="2400" baseline="30000" dirty="0"/>
              <a:t>th</a:t>
            </a:r>
            <a:r>
              <a:rPr lang="en-US" sz="2400" dirty="0"/>
              <a:t> SCICLK cycles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527049" y="2565408"/>
            <a:ext cx="8058150" cy="3962400"/>
            <a:chOff x="396875" y="2362200"/>
            <a:chExt cx="8058150" cy="3962400"/>
          </a:xfrm>
        </p:grpSpPr>
        <p:sp>
          <p:nvSpPr>
            <p:cNvPr id="282627" name="Freeform 3"/>
            <p:cNvSpPr>
              <a:spLocks/>
            </p:cNvSpPr>
            <p:nvPr/>
          </p:nvSpPr>
          <p:spPr bwMode="auto">
            <a:xfrm>
              <a:off x="1627188" y="3959225"/>
              <a:ext cx="6827837" cy="4857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78" y="2"/>
                </a:cxn>
                <a:cxn ang="0">
                  <a:pos x="178" y="305"/>
                </a:cxn>
                <a:cxn ang="0">
                  <a:pos x="4300" y="302"/>
                </a:cxn>
              </a:cxnLst>
              <a:rect l="0" t="0" r="r" b="b"/>
              <a:pathLst>
                <a:path w="4301" h="306">
                  <a:moveTo>
                    <a:pt x="0" y="0"/>
                  </a:moveTo>
                  <a:lnTo>
                    <a:pt x="178" y="2"/>
                  </a:lnTo>
                  <a:lnTo>
                    <a:pt x="178" y="305"/>
                  </a:lnTo>
                  <a:lnTo>
                    <a:pt x="4300" y="302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2628" name="Line 4"/>
            <p:cNvSpPr>
              <a:spLocks noChangeShapeType="1"/>
            </p:cNvSpPr>
            <p:nvPr/>
          </p:nvSpPr>
          <p:spPr bwMode="auto">
            <a:xfrm flipH="1">
              <a:off x="1789113" y="3557588"/>
              <a:ext cx="14287" cy="3603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2629" name="Freeform 5"/>
            <p:cNvSpPr>
              <a:spLocks/>
            </p:cNvSpPr>
            <p:nvPr/>
          </p:nvSpPr>
          <p:spPr bwMode="auto">
            <a:xfrm>
              <a:off x="4778375" y="3959225"/>
              <a:ext cx="2397125" cy="487363"/>
            </a:xfrm>
            <a:custGeom>
              <a:avLst/>
              <a:gdLst/>
              <a:ahLst/>
              <a:cxnLst>
                <a:cxn ang="0">
                  <a:pos x="0" y="302"/>
                </a:cxn>
                <a:cxn ang="0">
                  <a:pos x="0" y="0"/>
                </a:cxn>
                <a:cxn ang="0">
                  <a:pos x="1457" y="2"/>
                </a:cxn>
                <a:cxn ang="0">
                  <a:pos x="1509" y="306"/>
                </a:cxn>
              </a:cxnLst>
              <a:rect l="0" t="0" r="r" b="b"/>
              <a:pathLst>
                <a:path w="1510" h="307">
                  <a:moveTo>
                    <a:pt x="0" y="302"/>
                  </a:moveTo>
                  <a:lnTo>
                    <a:pt x="0" y="0"/>
                  </a:lnTo>
                  <a:lnTo>
                    <a:pt x="1457" y="2"/>
                  </a:lnTo>
                  <a:lnTo>
                    <a:pt x="1509" y="306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2630" name="Freeform 6"/>
            <p:cNvSpPr>
              <a:spLocks/>
            </p:cNvSpPr>
            <p:nvPr/>
          </p:nvSpPr>
          <p:spPr bwMode="auto">
            <a:xfrm>
              <a:off x="7104063" y="3962400"/>
              <a:ext cx="1119187" cy="477838"/>
            </a:xfrm>
            <a:custGeom>
              <a:avLst/>
              <a:gdLst/>
              <a:ahLst/>
              <a:cxnLst>
                <a:cxn ang="0">
                  <a:pos x="0" y="300"/>
                </a:cxn>
                <a:cxn ang="0">
                  <a:pos x="56" y="0"/>
                </a:cxn>
                <a:cxn ang="0">
                  <a:pos x="704" y="0"/>
                </a:cxn>
              </a:cxnLst>
              <a:rect l="0" t="0" r="r" b="b"/>
              <a:pathLst>
                <a:path w="705" h="301">
                  <a:moveTo>
                    <a:pt x="0" y="300"/>
                  </a:moveTo>
                  <a:lnTo>
                    <a:pt x="56" y="0"/>
                  </a:lnTo>
                  <a:lnTo>
                    <a:pt x="704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2631" name="Rectangle 7"/>
            <p:cNvSpPr>
              <a:spLocks noChangeArrowheads="1"/>
            </p:cNvSpPr>
            <p:nvPr/>
          </p:nvSpPr>
          <p:spPr bwMode="auto">
            <a:xfrm>
              <a:off x="2641600" y="4632325"/>
              <a:ext cx="1082675" cy="3937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sz="2000" b="0"/>
                <a:t>Start Bit</a:t>
              </a:r>
            </a:p>
          </p:txBody>
        </p:sp>
        <p:sp>
          <p:nvSpPr>
            <p:cNvPr id="282632" name="Rectangle 8"/>
            <p:cNvSpPr>
              <a:spLocks noChangeArrowheads="1"/>
            </p:cNvSpPr>
            <p:nvPr/>
          </p:nvSpPr>
          <p:spPr bwMode="auto">
            <a:xfrm>
              <a:off x="5273675" y="4600575"/>
              <a:ext cx="1825625" cy="3937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sz="2000" b="0"/>
                <a:t>LSB of Data</a:t>
              </a:r>
            </a:p>
          </p:txBody>
        </p:sp>
        <p:grpSp>
          <p:nvGrpSpPr>
            <p:cNvPr id="282633" name="Group 9"/>
            <p:cNvGrpSpPr>
              <a:grpSpLocks/>
            </p:cNvGrpSpPr>
            <p:nvPr/>
          </p:nvGrpSpPr>
          <p:grpSpPr bwMode="auto">
            <a:xfrm>
              <a:off x="2357438" y="4113213"/>
              <a:ext cx="95250" cy="307975"/>
              <a:chOff x="1386" y="2735"/>
              <a:chExt cx="60" cy="194"/>
            </a:xfrm>
          </p:grpSpPr>
          <p:sp>
            <p:nvSpPr>
              <p:cNvPr id="282634" name="AutoShape 10"/>
              <p:cNvSpPr>
                <a:spLocks noChangeArrowheads="1"/>
              </p:cNvSpPr>
              <p:nvPr/>
            </p:nvSpPr>
            <p:spPr bwMode="auto">
              <a:xfrm rot="10800000" flipH="1">
                <a:off x="1386" y="2835"/>
                <a:ext cx="60" cy="94"/>
              </a:xfrm>
              <a:prstGeom prst="triangle">
                <a:avLst>
                  <a:gd name="adj" fmla="val 49995"/>
                </a:avLst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2635" name="Line 11"/>
              <p:cNvSpPr>
                <a:spLocks noChangeShapeType="1"/>
              </p:cNvSpPr>
              <p:nvPr/>
            </p:nvSpPr>
            <p:spPr bwMode="auto">
              <a:xfrm>
                <a:off x="1416" y="2735"/>
                <a:ext cx="0" cy="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82636" name="Group 12"/>
            <p:cNvGrpSpPr>
              <a:grpSpLocks/>
            </p:cNvGrpSpPr>
            <p:nvPr/>
          </p:nvGrpSpPr>
          <p:grpSpPr bwMode="auto">
            <a:xfrm>
              <a:off x="2667000" y="4113213"/>
              <a:ext cx="95250" cy="307975"/>
              <a:chOff x="1581" y="2735"/>
              <a:chExt cx="60" cy="194"/>
            </a:xfrm>
          </p:grpSpPr>
          <p:sp>
            <p:nvSpPr>
              <p:cNvPr id="282637" name="AutoShape 13"/>
              <p:cNvSpPr>
                <a:spLocks noChangeArrowheads="1"/>
              </p:cNvSpPr>
              <p:nvPr/>
            </p:nvSpPr>
            <p:spPr bwMode="auto">
              <a:xfrm rot="10800000" flipH="1">
                <a:off x="1581" y="2835"/>
                <a:ext cx="60" cy="94"/>
              </a:xfrm>
              <a:prstGeom prst="triangle">
                <a:avLst>
                  <a:gd name="adj" fmla="val 49995"/>
                </a:avLst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2638" name="Line 14"/>
              <p:cNvSpPr>
                <a:spLocks noChangeShapeType="1"/>
              </p:cNvSpPr>
              <p:nvPr/>
            </p:nvSpPr>
            <p:spPr bwMode="auto">
              <a:xfrm>
                <a:off x="1610" y="2735"/>
                <a:ext cx="0" cy="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82639" name="Group 15"/>
            <p:cNvGrpSpPr>
              <a:grpSpLocks/>
            </p:cNvGrpSpPr>
            <p:nvPr/>
          </p:nvGrpSpPr>
          <p:grpSpPr bwMode="auto">
            <a:xfrm>
              <a:off x="2965450" y="4113213"/>
              <a:ext cx="93663" cy="307975"/>
              <a:chOff x="1769" y="2735"/>
              <a:chExt cx="59" cy="194"/>
            </a:xfrm>
          </p:grpSpPr>
          <p:sp>
            <p:nvSpPr>
              <p:cNvPr id="282640" name="AutoShape 16"/>
              <p:cNvSpPr>
                <a:spLocks noChangeArrowheads="1"/>
              </p:cNvSpPr>
              <p:nvPr/>
            </p:nvSpPr>
            <p:spPr bwMode="auto">
              <a:xfrm rot="10800000" flipH="1">
                <a:off x="1769" y="2835"/>
                <a:ext cx="59" cy="94"/>
              </a:xfrm>
              <a:prstGeom prst="triangle">
                <a:avLst>
                  <a:gd name="adj" fmla="val 49995"/>
                </a:avLst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2641" name="Line 17"/>
              <p:cNvSpPr>
                <a:spLocks noChangeShapeType="1"/>
              </p:cNvSpPr>
              <p:nvPr/>
            </p:nvSpPr>
            <p:spPr bwMode="auto">
              <a:xfrm>
                <a:off x="1797" y="2735"/>
                <a:ext cx="0" cy="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82642" name="Group 18"/>
            <p:cNvGrpSpPr>
              <a:grpSpLocks/>
            </p:cNvGrpSpPr>
            <p:nvPr/>
          </p:nvGrpSpPr>
          <p:grpSpPr bwMode="auto">
            <a:xfrm>
              <a:off x="3275013" y="4113213"/>
              <a:ext cx="93662" cy="307975"/>
              <a:chOff x="1964" y="2735"/>
              <a:chExt cx="59" cy="194"/>
            </a:xfrm>
          </p:grpSpPr>
          <p:sp>
            <p:nvSpPr>
              <p:cNvPr id="282643" name="AutoShape 19"/>
              <p:cNvSpPr>
                <a:spLocks noChangeArrowheads="1"/>
              </p:cNvSpPr>
              <p:nvPr/>
            </p:nvSpPr>
            <p:spPr bwMode="auto">
              <a:xfrm rot="10800000" flipH="1">
                <a:off x="1964" y="2835"/>
                <a:ext cx="59" cy="94"/>
              </a:xfrm>
              <a:prstGeom prst="triangle">
                <a:avLst>
                  <a:gd name="adj" fmla="val 49995"/>
                </a:avLst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2644" name="Line 20"/>
              <p:cNvSpPr>
                <a:spLocks noChangeShapeType="1"/>
              </p:cNvSpPr>
              <p:nvPr/>
            </p:nvSpPr>
            <p:spPr bwMode="auto">
              <a:xfrm>
                <a:off x="1993" y="2735"/>
                <a:ext cx="0" cy="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82645" name="Group 21"/>
            <p:cNvGrpSpPr>
              <a:grpSpLocks/>
            </p:cNvGrpSpPr>
            <p:nvPr/>
          </p:nvGrpSpPr>
          <p:grpSpPr bwMode="auto">
            <a:xfrm>
              <a:off x="5707063" y="4113213"/>
              <a:ext cx="92075" cy="307975"/>
              <a:chOff x="3496" y="2735"/>
              <a:chExt cx="58" cy="194"/>
            </a:xfrm>
          </p:grpSpPr>
          <p:sp>
            <p:nvSpPr>
              <p:cNvPr id="282646" name="AutoShape 22"/>
              <p:cNvSpPr>
                <a:spLocks noChangeArrowheads="1"/>
              </p:cNvSpPr>
              <p:nvPr/>
            </p:nvSpPr>
            <p:spPr bwMode="auto">
              <a:xfrm rot="10800000" flipH="1">
                <a:off x="3496" y="2835"/>
                <a:ext cx="58" cy="94"/>
              </a:xfrm>
              <a:prstGeom prst="triangle">
                <a:avLst>
                  <a:gd name="adj" fmla="val 49995"/>
                </a:avLst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2647" name="Line 23"/>
              <p:cNvSpPr>
                <a:spLocks noChangeShapeType="1"/>
              </p:cNvSpPr>
              <p:nvPr/>
            </p:nvSpPr>
            <p:spPr bwMode="auto">
              <a:xfrm>
                <a:off x="3524" y="2735"/>
                <a:ext cx="0" cy="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82648" name="Group 24"/>
            <p:cNvGrpSpPr>
              <a:grpSpLocks/>
            </p:cNvGrpSpPr>
            <p:nvPr/>
          </p:nvGrpSpPr>
          <p:grpSpPr bwMode="auto">
            <a:xfrm>
              <a:off x="6016625" y="4113213"/>
              <a:ext cx="95250" cy="307975"/>
              <a:chOff x="3691" y="2735"/>
              <a:chExt cx="60" cy="194"/>
            </a:xfrm>
          </p:grpSpPr>
          <p:sp>
            <p:nvSpPr>
              <p:cNvPr id="282649" name="AutoShape 25"/>
              <p:cNvSpPr>
                <a:spLocks noChangeArrowheads="1"/>
              </p:cNvSpPr>
              <p:nvPr/>
            </p:nvSpPr>
            <p:spPr bwMode="auto">
              <a:xfrm rot="10800000" flipH="1">
                <a:off x="3691" y="2835"/>
                <a:ext cx="60" cy="94"/>
              </a:xfrm>
              <a:prstGeom prst="triangle">
                <a:avLst>
                  <a:gd name="adj" fmla="val 49995"/>
                </a:avLst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2650" name="Line 26"/>
              <p:cNvSpPr>
                <a:spLocks noChangeShapeType="1"/>
              </p:cNvSpPr>
              <p:nvPr/>
            </p:nvSpPr>
            <p:spPr bwMode="auto">
              <a:xfrm>
                <a:off x="3720" y="2735"/>
                <a:ext cx="0" cy="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82651" name="Group 27"/>
            <p:cNvGrpSpPr>
              <a:grpSpLocks/>
            </p:cNvGrpSpPr>
            <p:nvPr/>
          </p:nvGrpSpPr>
          <p:grpSpPr bwMode="auto">
            <a:xfrm>
              <a:off x="6326188" y="4113213"/>
              <a:ext cx="93662" cy="307975"/>
              <a:chOff x="3886" y="2735"/>
              <a:chExt cx="59" cy="194"/>
            </a:xfrm>
          </p:grpSpPr>
          <p:sp>
            <p:nvSpPr>
              <p:cNvPr id="282652" name="AutoShape 28"/>
              <p:cNvSpPr>
                <a:spLocks noChangeArrowheads="1"/>
              </p:cNvSpPr>
              <p:nvPr/>
            </p:nvSpPr>
            <p:spPr bwMode="auto">
              <a:xfrm rot="10800000" flipH="1">
                <a:off x="3886" y="2835"/>
                <a:ext cx="59" cy="94"/>
              </a:xfrm>
              <a:prstGeom prst="triangle">
                <a:avLst>
                  <a:gd name="adj" fmla="val 49995"/>
                </a:avLst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2653" name="Line 29"/>
              <p:cNvSpPr>
                <a:spLocks noChangeShapeType="1"/>
              </p:cNvSpPr>
              <p:nvPr/>
            </p:nvSpPr>
            <p:spPr bwMode="auto">
              <a:xfrm>
                <a:off x="3915" y="2735"/>
                <a:ext cx="0" cy="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82654" name="Line 30"/>
            <p:cNvSpPr>
              <a:spLocks noChangeShapeType="1"/>
            </p:cNvSpPr>
            <p:nvPr/>
          </p:nvSpPr>
          <p:spPr bwMode="auto">
            <a:xfrm flipH="1" flipV="1">
              <a:off x="5459413" y="2587625"/>
              <a:ext cx="269875" cy="4953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2655" name="Line 31"/>
            <p:cNvSpPr>
              <a:spLocks noChangeShapeType="1"/>
            </p:cNvSpPr>
            <p:nvPr/>
          </p:nvSpPr>
          <p:spPr bwMode="auto">
            <a:xfrm flipV="1">
              <a:off x="6469063" y="2587625"/>
              <a:ext cx="241300" cy="4953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2656" name="Rectangle 32"/>
            <p:cNvSpPr>
              <a:spLocks noChangeArrowheads="1"/>
            </p:cNvSpPr>
            <p:nvPr/>
          </p:nvSpPr>
          <p:spPr bwMode="auto">
            <a:xfrm>
              <a:off x="5637213" y="2362200"/>
              <a:ext cx="892175" cy="5778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b="0"/>
                <a:t>Majority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b="0"/>
                <a:t>Vote</a:t>
              </a:r>
            </a:p>
          </p:txBody>
        </p:sp>
        <p:sp>
          <p:nvSpPr>
            <p:cNvPr id="282657" name="Rectangle 33"/>
            <p:cNvSpPr>
              <a:spLocks noChangeArrowheads="1"/>
            </p:cNvSpPr>
            <p:nvPr/>
          </p:nvSpPr>
          <p:spPr bwMode="auto">
            <a:xfrm>
              <a:off x="2106613" y="5318125"/>
              <a:ext cx="2176462" cy="3333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b="0"/>
                <a:t>Falling Edge Detected</a:t>
              </a:r>
            </a:p>
          </p:txBody>
        </p:sp>
        <p:sp>
          <p:nvSpPr>
            <p:cNvPr id="282659" name="Rectangle 35"/>
            <p:cNvSpPr>
              <a:spLocks noChangeArrowheads="1"/>
            </p:cNvSpPr>
            <p:nvPr/>
          </p:nvSpPr>
          <p:spPr bwMode="auto">
            <a:xfrm>
              <a:off x="425450" y="4054475"/>
              <a:ext cx="1076325" cy="3333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/>
                <a:t>SCIRXD</a:t>
              </a:r>
            </a:p>
          </p:txBody>
        </p:sp>
        <p:sp>
          <p:nvSpPr>
            <p:cNvPr id="282660" name="Rectangle 36"/>
            <p:cNvSpPr>
              <a:spLocks noChangeArrowheads="1"/>
            </p:cNvSpPr>
            <p:nvPr/>
          </p:nvSpPr>
          <p:spPr bwMode="auto">
            <a:xfrm>
              <a:off x="396875" y="3130550"/>
              <a:ext cx="1098550" cy="5778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/>
                <a:t>SCICLK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/>
                <a:t>(Internal)</a:t>
              </a:r>
            </a:p>
          </p:txBody>
        </p:sp>
        <p:sp>
          <p:nvSpPr>
            <p:cNvPr id="282661" name="Line 37"/>
            <p:cNvSpPr>
              <a:spLocks noChangeShapeType="1"/>
            </p:cNvSpPr>
            <p:nvPr/>
          </p:nvSpPr>
          <p:spPr bwMode="auto">
            <a:xfrm>
              <a:off x="2119313" y="3663950"/>
              <a:ext cx="0" cy="18161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82662" name="Group 38"/>
            <p:cNvGrpSpPr>
              <a:grpSpLocks/>
            </p:cNvGrpSpPr>
            <p:nvPr/>
          </p:nvGrpSpPr>
          <p:grpSpPr bwMode="auto">
            <a:xfrm>
              <a:off x="1490663" y="3124200"/>
              <a:ext cx="6402387" cy="382588"/>
              <a:chOff x="840" y="2112"/>
              <a:chExt cx="4033" cy="241"/>
            </a:xfrm>
          </p:grpSpPr>
          <p:sp>
            <p:nvSpPr>
              <p:cNvPr id="282663" name="Freeform 39"/>
              <p:cNvSpPr>
                <a:spLocks/>
              </p:cNvSpPr>
              <p:nvPr/>
            </p:nvSpPr>
            <p:spPr bwMode="auto">
              <a:xfrm>
                <a:off x="1224" y="2112"/>
                <a:ext cx="193" cy="24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96" y="0"/>
                  </a:cxn>
                  <a:cxn ang="0">
                    <a:pos x="96" y="240"/>
                  </a:cxn>
                  <a:cxn ang="0">
                    <a:pos x="192" y="240"/>
                  </a:cxn>
                  <a:cxn ang="0">
                    <a:pos x="192" y="0"/>
                  </a:cxn>
                </a:cxnLst>
                <a:rect l="0" t="0" r="r" b="b"/>
                <a:pathLst>
                  <a:path w="193" h="241">
                    <a:moveTo>
                      <a:pt x="0" y="0"/>
                    </a:moveTo>
                    <a:lnTo>
                      <a:pt x="96" y="0"/>
                    </a:lnTo>
                    <a:lnTo>
                      <a:pt x="96" y="240"/>
                    </a:lnTo>
                    <a:lnTo>
                      <a:pt x="192" y="240"/>
                    </a:lnTo>
                    <a:lnTo>
                      <a:pt x="192" y="0"/>
                    </a:lnTo>
                  </a:path>
                </a:pathLst>
              </a:custGeom>
              <a:noFill/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2664" name="Freeform 40"/>
              <p:cNvSpPr>
                <a:spLocks/>
              </p:cNvSpPr>
              <p:nvPr/>
            </p:nvSpPr>
            <p:spPr bwMode="auto">
              <a:xfrm>
                <a:off x="1416" y="2112"/>
                <a:ext cx="193" cy="24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96" y="0"/>
                  </a:cxn>
                  <a:cxn ang="0">
                    <a:pos x="96" y="240"/>
                  </a:cxn>
                  <a:cxn ang="0">
                    <a:pos x="192" y="240"/>
                  </a:cxn>
                  <a:cxn ang="0">
                    <a:pos x="192" y="0"/>
                  </a:cxn>
                </a:cxnLst>
                <a:rect l="0" t="0" r="r" b="b"/>
                <a:pathLst>
                  <a:path w="193" h="241">
                    <a:moveTo>
                      <a:pt x="0" y="0"/>
                    </a:moveTo>
                    <a:lnTo>
                      <a:pt x="96" y="0"/>
                    </a:lnTo>
                    <a:lnTo>
                      <a:pt x="96" y="240"/>
                    </a:lnTo>
                    <a:lnTo>
                      <a:pt x="192" y="240"/>
                    </a:lnTo>
                    <a:lnTo>
                      <a:pt x="192" y="0"/>
                    </a:lnTo>
                  </a:path>
                </a:pathLst>
              </a:custGeom>
              <a:noFill/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2665" name="Freeform 41"/>
              <p:cNvSpPr>
                <a:spLocks/>
              </p:cNvSpPr>
              <p:nvPr/>
            </p:nvSpPr>
            <p:spPr bwMode="auto">
              <a:xfrm>
                <a:off x="1608" y="2112"/>
                <a:ext cx="193" cy="24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96" y="0"/>
                  </a:cxn>
                  <a:cxn ang="0">
                    <a:pos x="96" y="240"/>
                  </a:cxn>
                  <a:cxn ang="0">
                    <a:pos x="192" y="240"/>
                  </a:cxn>
                  <a:cxn ang="0">
                    <a:pos x="192" y="0"/>
                  </a:cxn>
                </a:cxnLst>
                <a:rect l="0" t="0" r="r" b="b"/>
                <a:pathLst>
                  <a:path w="193" h="241">
                    <a:moveTo>
                      <a:pt x="0" y="0"/>
                    </a:moveTo>
                    <a:lnTo>
                      <a:pt x="96" y="0"/>
                    </a:lnTo>
                    <a:lnTo>
                      <a:pt x="96" y="240"/>
                    </a:lnTo>
                    <a:lnTo>
                      <a:pt x="192" y="240"/>
                    </a:lnTo>
                    <a:lnTo>
                      <a:pt x="192" y="0"/>
                    </a:lnTo>
                  </a:path>
                </a:pathLst>
              </a:custGeom>
              <a:noFill/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2666" name="Freeform 42"/>
              <p:cNvSpPr>
                <a:spLocks/>
              </p:cNvSpPr>
              <p:nvPr/>
            </p:nvSpPr>
            <p:spPr bwMode="auto">
              <a:xfrm>
                <a:off x="1800" y="2112"/>
                <a:ext cx="193" cy="24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96" y="0"/>
                  </a:cxn>
                  <a:cxn ang="0">
                    <a:pos x="96" y="240"/>
                  </a:cxn>
                  <a:cxn ang="0">
                    <a:pos x="192" y="240"/>
                  </a:cxn>
                  <a:cxn ang="0">
                    <a:pos x="192" y="0"/>
                  </a:cxn>
                </a:cxnLst>
                <a:rect l="0" t="0" r="r" b="b"/>
                <a:pathLst>
                  <a:path w="193" h="241">
                    <a:moveTo>
                      <a:pt x="0" y="0"/>
                    </a:moveTo>
                    <a:lnTo>
                      <a:pt x="96" y="0"/>
                    </a:lnTo>
                    <a:lnTo>
                      <a:pt x="96" y="240"/>
                    </a:lnTo>
                    <a:lnTo>
                      <a:pt x="192" y="240"/>
                    </a:lnTo>
                    <a:lnTo>
                      <a:pt x="192" y="0"/>
                    </a:lnTo>
                  </a:path>
                </a:pathLst>
              </a:custGeom>
              <a:noFill/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2667" name="Freeform 43"/>
              <p:cNvSpPr>
                <a:spLocks/>
              </p:cNvSpPr>
              <p:nvPr/>
            </p:nvSpPr>
            <p:spPr bwMode="auto">
              <a:xfrm>
                <a:off x="1992" y="2112"/>
                <a:ext cx="193" cy="24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96" y="0"/>
                  </a:cxn>
                  <a:cxn ang="0">
                    <a:pos x="96" y="240"/>
                  </a:cxn>
                  <a:cxn ang="0">
                    <a:pos x="192" y="240"/>
                  </a:cxn>
                  <a:cxn ang="0">
                    <a:pos x="192" y="0"/>
                  </a:cxn>
                </a:cxnLst>
                <a:rect l="0" t="0" r="r" b="b"/>
                <a:pathLst>
                  <a:path w="193" h="241">
                    <a:moveTo>
                      <a:pt x="0" y="0"/>
                    </a:moveTo>
                    <a:lnTo>
                      <a:pt x="96" y="0"/>
                    </a:lnTo>
                    <a:lnTo>
                      <a:pt x="96" y="240"/>
                    </a:lnTo>
                    <a:lnTo>
                      <a:pt x="192" y="240"/>
                    </a:lnTo>
                    <a:lnTo>
                      <a:pt x="192" y="0"/>
                    </a:lnTo>
                  </a:path>
                </a:pathLst>
              </a:custGeom>
              <a:noFill/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2668" name="Freeform 44"/>
              <p:cNvSpPr>
                <a:spLocks/>
              </p:cNvSpPr>
              <p:nvPr/>
            </p:nvSpPr>
            <p:spPr bwMode="auto">
              <a:xfrm>
                <a:off x="2184" y="2112"/>
                <a:ext cx="193" cy="24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96" y="0"/>
                  </a:cxn>
                  <a:cxn ang="0">
                    <a:pos x="96" y="240"/>
                  </a:cxn>
                  <a:cxn ang="0">
                    <a:pos x="192" y="240"/>
                  </a:cxn>
                  <a:cxn ang="0">
                    <a:pos x="192" y="0"/>
                  </a:cxn>
                </a:cxnLst>
                <a:rect l="0" t="0" r="r" b="b"/>
                <a:pathLst>
                  <a:path w="193" h="241">
                    <a:moveTo>
                      <a:pt x="0" y="0"/>
                    </a:moveTo>
                    <a:lnTo>
                      <a:pt x="96" y="0"/>
                    </a:lnTo>
                    <a:lnTo>
                      <a:pt x="96" y="240"/>
                    </a:lnTo>
                    <a:lnTo>
                      <a:pt x="192" y="240"/>
                    </a:lnTo>
                    <a:lnTo>
                      <a:pt x="192" y="0"/>
                    </a:lnTo>
                  </a:path>
                </a:pathLst>
              </a:custGeom>
              <a:noFill/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2669" name="Freeform 45"/>
              <p:cNvSpPr>
                <a:spLocks/>
              </p:cNvSpPr>
              <p:nvPr/>
            </p:nvSpPr>
            <p:spPr bwMode="auto">
              <a:xfrm>
                <a:off x="2376" y="2112"/>
                <a:ext cx="193" cy="24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96" y="0"/>
                  </a:cxn>
                  <a:cxn ang="0">
                    <a:pos x="96" y="240"/>
                  </a:cxn>
                  <a:cxn ang="0">
                    <a:pos x="192" y="240"/>
                  </a:cxn>
                  <a:cxn ang="0">
                    <a:pos x="192" y="0"/>
                  </a:cxn>
                </a:cxnLst>
                <a:rect l="0" t="0" r="r" b="b"/>
                <a:pathLst>
                  <a:path w="193" h="241">
                    <a:moveTo>
                      <a:pt x="0" y="0"/>
                    </a:moveTo>
                    <a:lnTo>
                      <a:pt x="96" y="0"/>
                    </a:lnTo>
                    <a:lnTo>
                      <a:pt x="96" y="240"/>
                    </a:lnTo>
                    <a:lnTo>
                      <a:pt x="192" y="240"/>
                    </a:lnTo>
                    <a:lnTo>
                      <a:pt x="192" y="0"/>
                    </a:lnTo>
                  </a:path>
                </a:pathLst>
              </a:custGeom>
              <a:noFill/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2670" name="Freeform 46"/>
              <p:cNvSpPr>
                <a:spLocks/>
              </p:cNvSpPr>
              <p:nvPr/>
            </p:nvSpPr>
            <p:spPr bwMode="auto">
              <a:xfrm>
                <a:off x="2568" y="2112"/>
                <a:ext cx="193" cy="24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96" y="0"/>
                  </a:cxn>
                  <a:cxn ang="0">
                    <a:pos x="96" y="240"/>
                  </a:cxn>
                  <a:cxn ang="0">
                    <a:pos x="192" y="240"/>
                  </a:cxn>
                  <a:cxn ang="0">
                    <a:pos x="192" y="0"/>
                  </a:cxn>
                </a:cxnLst>
                <a:rect l="0" t="0" r="r" b="b"/>
                <a:pathLst>
                  <a:path w="193" h="241">
                    <a:moveTo>
                      <a:pt x="0" y="0"/>
                    </a:moveTo>
                    <a:lnTo>
                      <a:pt x="96" y="0"/>
                    </a:lnTo>
                    <a:lnTo>
                      <a:pt x="96" y="240"/>
                    </a:lnTo>
                    <a:lnTo>
                      <a:pt x="192" y="240"/>
                    </a:lnTo>
                    <a:lnTo>
                      <a:pt x="192" y="0"/>
                    </a:lnTo>
                  </a:path>
                </a:pathLst>
              </a:custGeom>
              <a:noFill/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2671" name="Freeform 47"/>
              <p:cNvSpPr>
                <a:spLocks/>
              </p:cNvSpPr>
              <p:nvPr/>
            </p:nvSpPr>
            <p:spPr bwMode="auto">
              <a:xfrm>
                <a:off x="2760" y="2112"/>
                <a:ext cx="193" cy="24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96" y="0"/>
                  </a:cxn>
                  <a:cxn ang="0">
                    <a:pos x="96" y="240"/>
                  </a:cxn>
                  <a:cxn ang="0">
                    <a:pos x="192" y="240"/>
                  </a:cxn>
                  <a:cxn ang="0">
                    <a:pos x="192" y="0"/>
                  </a:cxn>
                </a:cxnLst>
                <a:rect l="0" t="0" r="r" b="b"/>
                <a:pathLst>
                  <a:path w="193" h="241">
                    <a:moveTo>
                      <a:pt x="0" y="0"/>
                    </a:moveTo>
                    <a:lnTo>
                      <a:pt x="96" y="0"/>
                    </a:lnTo>
                    <a:lnTo>
                      <a:pt x="96" y="240"/>
                    </a:lnTo>
                    <a:lnTo>
                      <a:pt x="192" y="240"/>
                    </a:lnTo>
                    <a:lnTo>
                      <a:pt x="192" y="0"/>
                    </a:lnTo>
                  </a:path>
                </a:pathLst>
              </a:custGeom>
              <a:noFill/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2672" name="Freeform 48"/>
              <p:cNvSpPr>
                <a:spLocks/>
              </p:cNvSpPr>
              <p:nvPr/>
            </p:nvSpPr>
            <p:spPr bwMode="auto">
              <a:xfrm>
                <a:off x="2952" y="2112"/>
                <a:ext cx="193" cy="24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96" y="0"/>
                  </a:cxn>
                  <a:cxn ang="0">
                    <a:pos x="96" y="240"/>
                  </a:cxn>
                  <a:cxn ang="0">
                    <a:pos x="192" y="240"/>
                  </a:cxn>
                  <a:cxn ang="0">
                    <a:pos x="192" y="0"/>
                  </a:cxn>
                </a:cxnLst>
                <a:rect l="0" t="0" r="r" b="b"/>
                <a:pathLst>
                  <a:path w="193" h="241">
                    <a:moveTo>
                      <a:pt x="0" y="0"/>
                    </a:moveTo>
                    <a:lnTo>
                      <a:pt x="96" y="0"/>
                    </a:lnTo>
                    <a:lnTo>
                      <a:pt x="96" y="240"/>
                    </a:lnTo>
                    <a:lnTo>
                      <a:pt x="192" y="240"/>
                    </a:lnTo>
                    <a:lnTo>
                      <a:pt x="192" y="0"/>
                    </a:lnTo>
                  </a:path>
                </a:pathLst>
              </a:custGeom>
              <a:noFill/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2673" name="Freeform 49"/>
              <p:cNvSpPr>
                <a:spLocks/>
              </p:cNvSpPr>
              <p:nvPr/>
            </p:nvSpPr>
            <p:spPr bwMode="auto">
              <a:xfrm>
                <a:off x="3144" y="2112"/>
                <a:ext cx="193" cy="24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96" y="0"/>
                  </a:cxn>
                  <a:cxn ang="0">
                    <a:pos x="96" y="240"/>
                  </a:cxn>
                  <a:cxn ang="0">
                    <a:pos x="192" y="240"/>
                  </a:cxn>
                  <a:cxn ang="0">
                    <a:pos x="192" y="0"/>
                  </a:cxn>
                </a:cxnLst>
                <a:rect l="0" t="0" r="r" b="b"/>
                <a:pathLst>
                  <a:path w="193" h="241">
                    <a:moveTo>
                      <a:pt x="0" y="0"/>
                    </a:moveTo>
                    <a:lnTo>
                      <a:pt x="96" y="0"/>
                    </a:lnTo>
                    <a:lnTo>
                      <a:pt x="96" y="240"/>
                    </a:lnTo>
                    <a:lnTo>
                      <a:pt x="192" y="240"/>
                    </a:lnTo>
                    <a:lnTo>
                      <a:pt x="192" y="0"/>
                    </a:lnTo>
                  </a:path>
                </a:pathLst>
              </a:custGeom>
              <a:noFill/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2674" name="Freeform 50"/>
              <p:cNvSpPr>
                <a:spLocks/>
              </p:cNvSpPr>
              <p:nvPr/>
            </p:nvSpPr>
            <p:spPr bwMode="auto">
              <a:xfrm>
                <a:off x="3336" y="2112"/>
                <a:ext cx="193" cy="24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96" y="0"/>
                  </a:cxn>
                  <a:cxn ang="0">
                    <a:pos x="96" y="240"/>
                  </a:cxn>
                  <a:cxn ang="0">
                    <a:pos x="192" y="240"/>
                  </a:cxn>
                  <a:cxn ang="0">
                    <a:pos x="192" y="0"/>
                  </a:cxn>
                </a:cxnLst>
                <a:rect l="0" t="0" r="r" b="b"/>
                <a:pathLst>
                  <a:path w="193" h="241">
                    <a:moveTo>
                      <a:pt x="0" y="0"/>
                    </a:moveTo>
                    <a:lnTo>
                      <a:pt x="96" y="0"/>
                    </a:lnTo>
                    <a:lnTo>
                      <a:pt x="96" y="240"/>
                    </a:lnTo>
                    <a:lnTo>
                      <a:pt x="192" y="240"/>
                    </a:lnTo>
                    <a:lnTo>
                      <a:pt x="192" y="0"/>
                    </a:lnTo>
                  </a:path>
                </a:pathLst>
              </a:custGeom>
              <a:noFill/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2675" name="Freeform 51"/>
              <p:cNvSpPr>
                <a:spLocks/>
              </p:cNvSpPr>
              <p:nvPr/>
            </p:nvSpPr>
            <p:spPr bwMode="auto">
              <a:xfrm>
                <a:off x="3528" y="2112"/>
                <a:ext cx="193" cy="24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96" y="0"/>
                  </a:cxn>
                  <a:cxn ang="0">
                    <a:pos x="96" y="240"/>
                  </a:cxn>
                  <a:cxn ang="0">
                    <a:pos x="192" y="240"/>
                  </a:cxn>
                  <a:cxn ang="0">
                    <a:pos x="192" y="0"/>
                  </a:cxn>
                </a:cxnLst>
                <a:rect l="0" t="0" r="r" b="b"/>
                <a:pathLst>
                  <a:path w="193" h="241">
                    <a:moveTo>
                      <a:pt x="0" y="0"/>
                    </a:moveTo>
                    <a:lnTo>
                      <a:pt x="96" y="0"/>
                    </a:lnTo>
                    <a:lnTo>
                      <a:pt x="96" y="240"/>
                    </a:lnTo>
                    <a:lnTo>
                      <a:pt x="192" y="240"/>
                    </a:lnTo>
                    <a:lnTo>
                      <a:pt x="192" y="0"/>
                    </a:lnTo>
                  </a:path>
                </a:pathLst>
              </a:custGeom>
              <a:noFill/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2676" name="Freeform 52"/>
              <p:cNvSpPr>
                <a:spLocks/>
              </p:cNvSpPr>
              <p:nvPr/>
            </p:nvSpPr>
            <p:spPr bwMode="auto">
              <a:xfrm>
                <a:off x="3720" y="2112"/>
                <a:ext cx="193" cy="24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96" y="0"/>
                  </a:cxn>
                  <a:cxn ang="0">
                    <a:pos x="96" y="240"/>
                  </a:cxn>
                  <a:cxn ang="0">
                    <a:pos x="192" y="240"/>
                  </a:cxn>
                  <a:cxn ang="0">
                    <a:pos x="192" y="0"/>
                  </a:cxn>
                </a:cxnLst>
                <a:rect l="0" t="0" r="r" b="b"/>
                <a:pathLst>
                  <a:path w="193" h="241">
                    <a:moveTo>
                      <a:pt x="0" y="0"/>
                    </a:moveTo>
                    <a:lnTo>
                      <a:pt x="96" y="0"/>
                    </a:lnTo>
                    <a:lnTo>
                      <a:pt x="96" y="240"/>
                    </a:lnTo>
                    <a:lnTo>
                      <a:pt x="192" y="240"/>
                    </a:lnTo>
                    <a:lnTo>
                      <a:pt x="192" y="0"/>
                    </a:lnTo>
                  </a:path>
                </a:pathLst>
              </a:custGeom>
              <a:noFill/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2677" name="Freeform 53"/>
              <p:cNvSpPr>
                <a:spLocks/>
              </p:cNvSpPr>
              <p:nvPr/>
            </p:nvSpPr>
            <p:spPr bwMode="auto">
              <a:xfrm>
                <a:off x="3912" y="2112"/>
                <a:ext cx="193" cy="24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96" y="0"/>
                  </a:cxn>
                  <a:cxn ang="0">
                    <a:pos x="96" y="240"/>
                  </a:cxn>
                  <a:cxn ang="0">
                    <a:pos x="192" y="240"/>
                  </a:cxn>
                  <a:cxn ang="0">
                    <a:pos x="192" y="0"/>
                  </a:cxn>
                </a:cxnLst>
                <a:rect l="0" t="0" r="r" b="b"/>
                <a:pathLst>
                  <a:path w="193" h="241">
                    <a:moveTo>
                      <a:pt x="0" y="0"/>
                    </a:moveTo>
                    <a:lnTo>
                      <a:pt x="96" y="0"/>
                    </a:lnTo>
                    <a:lnTo>
                      <a:pt x="96" y="240"/>
                    </a:lnTo>
                    <a:lnTo>
                      <a:pt x="192" y="240"/>
                    </a:lnTo>
                    <a:lnTo>
                      <a:pt x="192" y="0"/>
                    </a:lnTo>
                  </a:path>
                </a:pathLst>
              </a:custGeom>
              <a:noFill/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2678" name="Freeform 54"/>
              <p:cNvSpPr>
                <a:spLocks/>
              </p:cNvSpPr>
              <p:nvPr/>
            </p:nvSpPr>
            <p:spPr bwMode="auto">
              <a:xfrm>
                <a:off x="4104" y="2112"/>
                <a:ext cx="193" cy="24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96" y="0"/>
                  </a:cxn>
                  <a:cxn ang="0">
                    <a:pos x="96" y="240"/>
                  </a:cxn>
                  <a:cxn ang="0">
                    <a:pos x="192" y="240"/>
                  </a:cxn>
                  <a:cxn ang="0">
                    <a:pos x="192" y="0"/>
                  </a:cxn>
                </a:cxnLst>
                <a:rect l="0" t="0" r="r" b="b"/>
                <a:pathLst>
                  <a:path w="193" h="241">
                    <a:moveTo>
                      <a:pt x="0" y="0"/>
                    </a:moveTo>
                    <a:lnTo>
                      <a:pt x="96" y="0"/>
                    </a:lnTo>
                    <a:lnTo>
                      <a:pt x="96" y="240"/>
                    </a:lnTo>
                    <a:lnTo>
                      <a:pt x="192" y="240"/>
                    </a:lnTo>
                    <a:lnTo>
                      <a:pt x="192" y="0"/>
                    </a:lnTo>
                  </a:path>
                </a:pathLst>
              </a:custGeom>
              <a:noFill/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2679" name="Freeform 55"/>
              <p:cNvSpPr>
                <a:spLocks/>
              </p:cNvSpPr>
              <p:nvPr/>
            </p:nvSpPr>
            <p:spPr bwMode="auto">
              <a:xfrm>
                <a:off x="4296" y="2112"/>
                <a:ext cx="193" cy="24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96" y="0"/>
                  </a:cxn>
                  <a:cxn ang="0">
                    <a:pos x="96" y="240"/>
                  </a:cxn>
                  <a:cxn ang="0">
                    <a:pos x="192" y="240"/>
                  </a:cxn>
                  <a:cxn ang="0">
                    <a:pos x="192" y="0"/>
                  </a:cxn>
                </a:cxnLst>
                <a:rect l="0" t="0" r="r" b="b"/>
                <a:pathLst>
                  <a:path w="193" h="241">
                    <a:moveTo>
                      <a:pt x="0" y="0"/>
                    </a:moveTo>
                    <a:lnTo>
                      <a:pt x="96" y="0"/>
                    </a:lnTo>
                    <a:lnTo>
                      <a:pt x="96" y="240"/>
                    </a:lnTo>
                    <a:lnTo>
                      <a:pt x="192" y="240"/>
                    </a:lnTo>
                    <a:lnTo>
                      <a:pt x="192" y="0"/>
                    </a:lnTo>
                  </a:path>
                </a:pathLst>
              </a:custGeom>
              <a:noFill/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2680" name="Freeform 56"/>
              <p:cNvSpPr>
                <a:spLocks/>
              </p:cNvSpPr>
              <p:nvPr/>
            </p:nvSpPr>
            <p:spPr bwMode="auto">
              <a:xfrm>
                <a:off x="4488" y="2112"/>
                <a:ext cx="193" cy="24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96" y="0"/>
                  </a:cxn>
                  <a:cxn ang="0">
                    <a:pos x="96" y="240"/>
                  </a:cxn>
                  <a:cxn ang="0">
                    <a:pos x="192" y="240"/>
                  </a:cxn>
                  <a:cxn ang="0">
                    <a:pos x="192" y="0"/>
                  </a:cxn>
                </a:cxnLst>
                <a:rect l="0" t="0" r="r" b="b"/>
                <a:pathLst>
                  <a:path w="193" h="241">
                    <a:moveTo>
                      <a:pt x="0" y="0"/>
                    </a:moveTo>
                    <a:lnTo>
                      <a:pt x="96" y="0"/>
                    </a:lnTo>
                    <a:lnTo>
                      <a:pt x="96" y="240"/>
                    </a:lnTo>
                    <a:lnTo>
                      <a:pt x="192" y="240"/>
                    </a:lnTo>
                    <a:lnTo>
                      <a:pt x="192" y="0"/>
                    </a:lnTo>
                  </a:path>
                </a:pathLst>
              </a:custGeom>
              <a:noFill/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2681" name="Freeform 57"/>
              <p:cNvSpPr>
                <a:spLocks/>
              </p:cNvSpPr>
              <p:nvPr/>
            </p:nvSpPr>
            <p:spPr bwMode="auto">
              <a:xfrm>
                <a:off x="4680" y="2112"/>
                <a:ext cx="193" cy="24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96" y="0"/>
                  </a:cxn>
                  <a:cxn ang="0">
                    <a:pos x="96" y="240"/>
                  </a:cxn>
                  <a:cxn ang="0">
                    <a:pos x="192" y="240"/>
                  </a:cxn>
                </a:cxnLst>
                <a:rect l="0" t="0" r="r" b="b"/>
                <a:pathLst>
                  <a:path w="193" h="241">
                    <a:moveTo>
                      <a:pt x="0" y="0"/>
                    </a:moveTo>
                    <a:lnTo>
                      <a:pt x="96" y="0"/>
                    </a:lnTo>
                    <a:lnTo>
                      <a:pt x="96" y="240"/>
                    </a:lnTo>
                    <a:lnTo>
                      <a:pt x="192" y="240"/>
                    </a:lnTo>
                  </a:path>
                </a:pathLst>
              </a:custGeom>
              <a:noFill/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2682" name="Freeform 58"/>
              <p:cNvSpPr>
                <a:spLocks/>
              </p:cNvSpPr>
              <p:nvPr/>
            </p:nvSpPr>
            <p:spPr bwMode="auto">
              <a:xfrm>
                <a:off x="1032" y="2112"/>
                <a:ext cx="193" cy="24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96" y="0"/>
                  </a:cxn>
                  <a:cxn ang="0">
                    <a:pos x="96" y="240"/>
                  </a:cxn>
                  <a:cxn ang="0">
                    <a:pos x="192" y="240"/>
                  </a:cxn>
                  <a:cxn ang="0">
                    <a:pos x="192" y="0"/>
                  </a:cxn>
                </a:cxnLst>
                <a:rect l="0" t="0" r="r" b="b"/>
                <a:pathLst>
                  <a:path w="193" h="241">
                    <a:moveTo>
                      <a:pt x="0" y="0"/>
                    </a:moveTo>
                    <a:lnTo>
                      <a:pt x="96" y="0"/>
                    </a:lnTo>
                    <a:lnTo>
                      <a:pt x="96" y="240"/>
                    </a:lnTo>
                    <a:lnTo>
                      <a:pt x="192" y="240"/>
                    </a:lnTo>
                    <a:lnTo>
                      <a:pt x="192" y="0"/>
                    </a:lnTo>
                  </a:path>
                </a:pathLst>
              </a:custGeom>
              <a:noFill/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2683" name="Freeform 59"/>
              <p:cNvSpPr>
                <a:spLocks/>
              </p:cNvSpPr>
              <p:nvPr/>
            </p:nvSpPr>
            <p:spPr bwMode="auto">
              <a:xfrm>
                <a:off x="840" y="2112"/>
                <a:ext cx="193" cy="24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96" y="0"/>
                  </a:cxn>
                  <a:cxn ang="0">
                    <a:pos x="96" y="240"/>
                  </a:cxn>
                  <a:cxn ang="0">
                    <a:pos x="192" y="240"/>
                  </a:cxn>
                  <a:cxn ang="0">
                    <a:pos x="192" y="0"/>
                  </a:cxn>
                </a:cxnLst>
                <a:rect l="0" t="0" r="r" b="b"/>
                <a:pathLst>
                  <a:path w="193" h="241">
                    <a:moveTo>
                      <a:pt x="0" y="0"/>
                    </a:moveTo>
                    <a:lnTo>
                      <a:pt x="96" y="0"/>
                    </a:lnTo>
                    <a:lnTo>
                      <a:pt x="96" y="240"/>
                    </a:lnTo>
                    <a:lnTo>
                      <a:pt x="192" y="240"/>
                    </a:lnTo>
                    <a:lnTo>
                      <a:pt x="192" y="0"/>
                    </a:lnTo>
                  </a:path>
                </a:pathLst>
              </a:custGeom>
              <a:noFill/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82684" name="Rectangle 60"/>
            <p:cNvSpPr>
              <a:spLocks noChangeArrowheads="1"/>
            </p:cNvSpPr>
            <p:nvPr/>
          </p:nvSpPr>
          <p:spPr bwMode="auto">
            <a:xfrm>
              <a:off x="2276475" y="3552825"/>
              <a:ext cx="5464175" cy="27146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tabLst>
                  <a:tab pos="292100" algn="l"/>
                  <a:tab pos="635000" algn="l"/>
                  <a:tab pos="914400" algn="l"/>
                  <a:tab pos="1206500" algn="l"/>
                  <a:tab pos="1549400" algn="l"/>
                  <a:tab pos="1828800" algn="l"/>
                  <a:tab pos="2171700" algn="l"/>
                  <a:tab pos="2463800" algn="l"/>
                  <a:tab pos="2743200" algn="l"/>
                  <a:tab pos="3086100" algn="l"/>
                  <a:tab pos="3378200" algn="l"/>
                  <a:tab pos="3657600" algn="l"/>
                  <a:tab pos="4000500" algn="l"/>
                  <a:tab pos="4292600" algn="l"/>
                  <a:tab pos="4572000" algn="l"/>
                  <a:tab pos="4914900" algn="l"/>
                  <a:tab pos="5207000" algn="l"/>
                </a:tabLst>
              </a:pPr>
              <a:r>
                <a:rPr lang="en-US" sz="1200" b="0">
                  <a:latin typeface="Times New Roman" pitchFamily="18" charset="0"/>
                </a:rPr>
                <a:t>1	2	3	4	5	6	7	8	1	2	3	4	5	6	7	8	1	2</a:t>
              </a:r>
            </a:p>
          </p:txBody>
        </p:sp>
        <p:sp>
          <p:nvSpPr>
            <p:cNvPr id="282685" name="Rectangle 61"/>
            <p:cNvSpPr>
              <a:spLocks noChangeArrowheads="1"/>
            </p:cNvSpPr>
            <p:nvPr/>
          </p:nvSpPr>
          <p:spPr bwMode="auto">
            <a:xfrm>
              <a:off x="457200" y="5991225"/>
              <a:ext cx="3422650" cy="3333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b="0" dirty="0"/>
                <a:t>Note: 8 SCICLK periods per data bit</a:t>
              </a:r>
            </a:p>
          </p:txBody>
        </p:sp>
      </p:grpSp>
    </p:spTree>
    <p:custDataLst>
      <p:tags r:id="rId1"/>
    </p:custData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ctr"/>
          <a:lstStyle/>
          <a:p>
            <a:r>
              <a:rPr lang="en-US"/>
              <a:t>Multiprocessor Wake-Up Modes</a:t>
            </a:r>
          </a:p>
        </p:txBody>
      </p:sp>
      <p:sp>
        <p:nvSpPr>
          <p:cNvPr id="28467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21640" y="1143000"/>
            <a:ext cx="8305800" cy="4648200"/>
          </a:xfrm>
          <a:noFill/>
          <a:ln/>
        </p:spPr>
        <p:txBody>
          <a:bodyPr lIns="90488" tIns="44450" rIns="90488" bIns="44450" anchor="ctr" anchorCtr="0">
            <a:noAutofit/>
          </a:bodyPr>
          <a:lstStyle/>
          <a:p>
            <a:pPr>
              <a:spcBef>
                <a:spcPts val="600"/>
              </a:spcBef>
            </a:pPr>
            <a:r>
              <a:rPr lang="en-US" sz="2800" dirty="0"/>
              <a:t>Allows numerous processors to be hooked up to the bus, but transmission occurs between only two of them</a:t>
            </a:r>
          </a:p>
          <a:p>
            <a:pPr>
              <a:spcBef>
                <a:spcPts val="600"/>
              </a:spcBef>
            </a:pPr>
            <a:r>
              <a:rPr lang="en-US" sz="2800" i="1" dirty="0"/>
              <a:t>Idle-line</a:t>
            </a:r>
            <a:r>
              <a:rPr lang="en-US" sz="2800" dirty="0"/>
              <a:t> or </a:t>
            </a:r>
            <a:r>
              <a:rPr lang="en-US" sz="2800" i="1" dirty="0"/>
              <a:t>Address-bit</a:t>
            </a:r>
            <a:r>
              <a:rPr lang="en-US" sz="2800" dirty="0"/>
              <a:t> modes</a:t>
            </a:r>
            <a:endParaRPr lang="en-US" sz="2400" b="0" dirty="0"/>
          </a:p>
          <a:p>
            <a:pPr>
              <a:spcBef>
                <a:spcPts val="600"/>
              </a:spcBef>
            </a:pPr>
            <a:r>
              <a:rPr lang="en-US" sz="2800" dirty="0"/>
              <a:t>Sequence of Operation</a:t>
            </a:r>
            <a:endParaRPr lang="en-US" dirty="0"/>
          </a:p>
          <a:p>
            <a:pPr lvl="1">
              <a:spcBef>
                <a:spcPts val="600"/>
              </a:spcBef>
              <a:buFont typeface="Wingdings" pitchFamily="2" charset="2"/>
              <a:buNone/>
            </a:pPr>
            <a:r>
              <a:rPr lang="en-US" sz="2000" b="0" dirty="0"/>
              <a:t>1. Potential receivers set SLEEP = 1, which disables RXINT except when an address frame is received</a:t>
            </a:r>
          </a:p>
          <a:p>
            <a:pPr lvl="1">
              <a:spcBef>
                <a:spcPts val="600"/>
              </a:spcBef>
              <a:buFont typeface="Wingdings" pitchFamily="2" charset="2"/>
              <a:buNone/>
            </a:pPr>
            <a:r>
              <a:rPr lang="en-US" sz="2000" b="0" dirty="0"/>
              <a:t>2. All transmissions begin with an address frame</a:t>
            </a:r>
          </a:p>
          <a:p>
            <a:pPr lvl="1">
              <a:spcBef>
                <a:spcPts val="600"/>
              </a:spcBef>
              <a:buFont typeface="Wingdings" pitchFamily="2" charset="2"/>
              <a:buNone/>
            </a:pPr>
            <a:r>
              <a:rPr lang="en-US" sz="2000" b="0" dirty="0"/>
              <a:t>3. Incoming address frame temporarily wakes up all SCIs on bus</a:t>
            </a:r>
          </a:p>
          <a:p>
            <a:pPr lvl="1">
              <a:spcBef>
                <a:spcPts val="600"/>
              </a:spcBef>
              <a:buFont typeface="Wingdings" pitchFamily="2" charset="2"/>
              <a:buNone/>
            </a:pPr>
            <a:r>
              <a:rPr lang="en-US" sz="2000" b="0" dirty="0"/>
              <a:t>4. CPUs compare incoming SCI address to their SCI address</a:t>
            </a:r>
            <a:endParaRPr lang="en-US" dirty="0"/>
          </a:p>
          <a:p>
            <a:pPr lvl="1">
              <a:spcBef>
                <a:spcPts val="600"/>
              </a:spcBef>
              <a:buFont typeface="Wingdings" pitchFamily="2" charset="2"/>
              <a:buNone/>
            </a:pPr>
            <a:r>
              <a:rPr lang="en-US" sz="2000" b="0" dirty="0"/>
              <a:t>5. Process following data frames only if address matches</a:t>
            </a:r>
          </a:p>
        </p:txBody>
      </p:sp>
    </p:spTree>
    <p:custDataLst>
      <p:tags r:id="rId1"/>
    </p:custData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ctr"/>
          <a:lstStyle/>
          <a:p>
            <a:r>
              <a:rPr lang="en-US"/>
              <a:t>Idle-Line Wake-Up Mode</a:t>
            </a:r>
          </a:p>
        </p:txBody>
      </p:sp>
      <p:sp>
        <p:nvSpPr>
          <p:cNvPr id="2856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68394" y="880535"/>
            <a:ext cx="8592502" cy="3200400"/>
          </a:xfrm>
          <a:noFill/>
          <a:ln/>
        </p:spPr>
        <p:txBody>
          <a:bodyPr lIns="90488" tIns="44450" rIns="90488" bIns="44450" anchorCtr="0">
            <a:noAutofit/>
          </a:bodyPr>
          <a:lstStyle/>
          <a:p>
            <a:pPr>
              <a:spcBef>
                <a:spcPts val="600"/>
              </a:spcBef>
            </a:pPr>
            <a:r>
              <a:rPr lang="en-US" sz="2800" dirty="0"/>
              <a:t>Idle time separates blocks of frames</a:t>
            </a:r>
          </a:p>
          <a:p>
            <a:pPr>
              <a:spcBef>
                <a:spcPts val="600"/>
              </a:spcBef>
            </a:pPr>
            <a:r>
              <a:rPr lang="en-US" sz="2800" dirty="0"/>
              <a:t>Receiver wakes up when SCIRXD high for 10 or more bit periods</a:t>
            </a:r>
          </a:p>
          <a:p>
            <a:pPr>
              <a:spcBef>
                <a:spcPts val="600"/>
              </a:spcBef>
            </a:pPr>
            <a:r>
              <a:rPr lang="en-US" sz="2800" dirty="0"/>
              <a:t>Two transmit address methods</a:t>
            </a:r>
          </a:p>
          <a:p>
            <a:pPr lvl="1">
              <a:spcBef>
                <a:spcPts val="600"/>
              </a:spcBef>
            </a:pPr>
            <a:r>
              <a:rPr lang="en-US" sz="2400" dirty="0"/>
              <a:t>Deliberate software delay of 10 or more bits</a:t>
            </a:r>
          </a:p>
          <a:p>
            <a:pPr lvl="1">
              <a:spcBef>
                <a:spcPts val="600"/>
              </a:spcBef>
            </a:pPr>
            <a:r>
              <a:rPr lang="en-US" sz="2400" dirty="0"/>
              <a:t>Set TXWAKE bit to automatically leave exactly 11 idle bits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69875" y="4102628"/>
            <a:ext cx="8599488" cy="2560637"/>
            <a:chOff x="269875" y="3916363"/>
            <a:chExt cx="8599488" cy="2560637"/>
          </a:xfrm>
        </p:grpSpPr>
        <p:sp>
          <p:nvSpPr>
            <p:cNvPr id="285700" name="Rectangle 4"/>
            <p:cNvSpPr>
              <a:spLocks noChangeArrowheads="1"/>
            </p:cNvSpPr>
            <p:nvPr/>
          </p:nvSpPr>
          <p:spPr bwMode="auto">
            <a:xfrm>
              <a:off x="1454150" y="4868863"/>
              <a:ext cx="831850" cy="27146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sz="1200" b="0"/>
                <a:t>Last Data</a:t>
              </a:r>
            </a:p>
          </p:txBody>
        </p:sp>
        <p:sp>
          <p:nvSpPr>
            <p:cNvPr id="285701" name="Rectangle 5"/>
            <p:cNvSpPr>
              <a:spLocks noChangeArrowheads="1"/>
            </p:cNvSpPr>
            <p:nvPr/>
          </p:nvSpPr>
          <p:spPr bwMode="auto">
            <a:xfrm>
              <a:off x="5646738" y="4878388"/>
              <a:ext cx="376237" cy="27146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sz="1200" b="0"/>
                <a:t>ST</a:t>
              </a:r>
            </a:p>
          </p:txBody>
        </p:sp>
        <p:sp>
          <p:nvSpPr>
            <p:cNvPr id="285702" name="Freeform 6"/>
            <p:cNvSpPr>
              <a:spLocks/>
            </p:cNvSpPr>
            <p:nvPr/>
          </p:nvSpPr>
          <p:spPr bwMode="auto">
            <a:xfrm>
              <a:off x="2936875" y="4876800"/>
              <a:ext cx="1357313" cy="2381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49"/>
                </a:cxn>
                <a:cxn ang="0">
                  <a:pos x="700" y="149"/>
                </a:cxn>
                <a:cxn ang="0">
                  <a:pos x="700" y="0"/>
                </a:cxn>
                <a:cxn ang="0">
                  <a:pos x="854" y="0"/>
                </a:cxn>
                <a:cxn ang="0">
                  <a:pos x="854" y="149"/>
                </a:cxn>
              </a:cxnLst>
              <a:rect l="0" t="0" r="r" b="b"/>
              <a:pathLst>
                <a:path w="855" h="150">
                  <a:moveTo>
                    <a:pt x="0" y="0"/>
                  </a:moveTo>
                  <a:lnTo>
                    <a:pt x="0" y="149"/>
                  </a:lnTo>
                  <a:lnTo>
                    <a:pt x="700" y="149"/>
                  </a:lnTo>
                  <a:lnTo>
                    <a:pt x="700" y="0"/>
                  </a:lnTo>
                  <a:lnTo>
                    <a:pt x="854" y="0"/>
                  </a:lnTo>
                  <a:lnTo>
                    <a:pt x="854" y="149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5703" name="Freeform 7"/>
            <p:cNvSpPr>
              <a:spLocks/>
            </p:cNvSpPr>
            <p:nvPr/>
          </p:nvSpPr>
          <p:spPr bwMode="auto">
            <a:xfrm>
              <a:off x="4292600" y="4878388"/>
              <a:ext cx="1374775" cy="238125"/>
            </a:xfrm>
            <a:custGeom>
              <a:avLst/>
              <a:gdLst/>
              <a:ahLst/>
              <a:cxnLst>
                <a:cxn ang="0">
                  <a:pos x="0" y="130"/>
                </a:cxn>
                <a:cxn ang="0">
                  <a:pos x="0" y="145"/>
                </a:cxn>
                <a:cxn ang="0">
                  <a:pos x="155" y="145"/>
                </a:cxn>
                <a:cxn ang="0">
                  <a:pos x="155" y="0"/>
                </a:cxn>
                <a:cxn ang="0">
                  <a:pos x="865" y="0"/>
                </a:cxn>
              </a:cxnLst>
              <a:rect l="0" t="0" r="r" b="b"/>
              <a:pathLst>
                <a:path w="866" h="146">
                  <a:moveTo>
                    <a:pt x="0" y="130"/>
                  </a:moveTo>
                  <a:lnTo>
                    <a:pt x="0" y="145"/>
                  </a:lnTo>
                  <a:lnTo>
                    <a:pt x="155" y="145"/>
                  </a:lnTo>
                  <a:lnTo>
                    <a:pt x="155" y="0"/>
                  </a:lnTo>
                  <a:lnTo>
                    <a:pt x="865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5704" name="Rectangle 8"/>
            <p:cNvSpPr>
              <a:spLocks noChangeArrowheads="1"/>
            </p:cNvSpPr>
            <p:nvPr/>
          </p:nvSpPr>
          <p:spPr bwMode="auto">
            <a:xfrm>
              <a:off x="6781800" y="4878388"/>
              <a:ext cx="555625" cy="27146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sz="1200" b="0"/>
                <a:t>    SP</a:t>
              </a:r>
            </a:p>
          </p:txBody>
        </p:sp>
        <p:sp>
          <p:nvSpPr>
            <p:cNvPr id="285705" name="Rectangle 9"/>
            <p:cNvSpPr>
              <a:spLocks noChangeArrowheads="1"/>
            </p:cNvSpPr>
            <p:nvPr/>
          </p:nvSpPr>
          <p:spPr bwMode="auto">
            <a:xfrm>
              <a:off x="4232275" y="4878388"/>
              <a:ext cx="376238" cy="27146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sz="1200" b="0"/>
                <a:t>ST</a:t>
              </a:r>
            </a:p>
          </p:txBody>
        </p:sp>
        <p:sp>
          <p:nvSpPr>
            <p:cNvPr id="285706" name="Freeform 10"/>
            <p:cNvSpPr>
              <a:spLocks/>
            </p:cNvSpPr>
            <p:nvPr/>
          </p:nvSpPr>
          <p:spPr bwMode="auto">
            <a:xfrm>
              <a:off x="4538663" y="4873625"/>
              <a:ext cx="866775" cy="242888"/>
            </a:xfrm>
            <a:custGeom>
              <a:avLst/>
              <a:gdLst/>
              <a:ahLst/>
              <a:cxnLst>
                <a:cxn ang="0">
                  <a:pos x="0" y="145"/>
                </a:cxn>
                <a:cxn ang="0">
                  <a:pos x="545" y="145"/>
                </a:cxn>
                <a:cxn ang="0">
                  <a:pos x="545" y="0"/>
                </a:cxn>
              </a:cxnLst>
              <a:rect l="0" t="0" r="r" b="b"/>
              <a:pathLst>
                <a:path w="546" h="146">
                  <a:moveTo>
                    <a:pt x="0" y="145"/>
                  </a:moveTo>
                  <a:lnTo>
                    <a:pt x="545" y="145"/>
                  </a:lnTo>
                  <a:lnTo>
                    <a:pt x="545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5707" name="Rectangle 11"/>
            <p:cNvSpPr>
              <a:spLocks noChangeArrowheads="1"/>
            </p:cNvSpPr>
            <p:nvPr/>
          </p:nvSpPr>
          <p:spPr bwMode="auto">
            <a:xfrm>
              <a:off x="4732338" y="4878388"/>
              <a:ext cx="501650" cy="27146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sz="1200" b="0"/>
                <a:t>Data</a:t>
              </a:r>
            </a:p>
          </p:txBody>
        </p:sp>
        <p:sp>
          <p:nvSpPr>
            <p:cNvPr id="285708" name="Freeform 12"/>
            <p:cNvSpPr>
              <a:spLocks/>
            </p:cNvSpPr>
            <p:nvPr/>
          </p:nvSpPr>
          <p:spPr bwMode="auto">
            <a:xfrm>
              <a:off x="5662613" y="4884738"/>
              <a:ext cx="1163637" cy="2317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45"/>
                </a:cxn>
                <a:cxn ang="0">
                  <a:pos x="732" y="145"/>
                </a:cxn>
                <a:cxn ang="0">
                  <a:pos x="732" y="0"/>
                </a:cxn>
              </a:cxnLst>
              <a:rect l="0" t="0" r="r" b="b"/>
              <a:pathLst>
                <a:path w="733" h="146">
                  <a:moveTo>
                    <a:pt x="0" y="0"/>
                  </a:moveTo>
                  <a:lnTo>
                    <a:pt x="0" y="145"/>
                  </a:lnTo>
                  <a:lnTo>
                    <a:pt x="732" y="145"/>
                  </a:lnTo>
                  <a:lnTo>
                    <a:pt x="732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5709" name="Line 13"/>
            <p:cNvSpPr>
              <a:spLocks noChangeShapeType="1"/>
            </p:cNvSpPr>
            <p:nvPr/>
          </p:nvSpPr>
          <p:spPr bwMode="auto">
            <a:xfrm>
              <a:off x="5956300" y="4875213"/>
              <a:ext cx="0" cy="2317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5710" name="Rectangle 14"/>
            <p:cNvSpPr>
              <a:spLocks noChangeArrowheads="1"/>
            </p:cNvSpPr>
            <p:nvPr/>
          </p:nvSpPr>
          <p:spPr bwMode="auto">
            <a:xfrm>
              <a:off x="269875" y="4778375"/>
              <a:ext cx="903288" cy="5143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sz="1400" b="0"/>
                <a:t>SCIRXD/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sz="1400" b="0"/>
                <a:t>SCITXD</a:t>
              </a:r>
            </a:p>
          </p:txBody>
        </p:sp>
        <p:sp>
          <p:nvSpPr>
            <p:cNvPr id="285711" name="Freeform 15"/>
            <p:cNvSpPr>
              <a:spLocks/>
            </p:cNvSpPr>
            <p:nvPr/>
          </p:nvSpPr>
          <p:spPr bwMode="auto">
            <a:xfrm>
              <a:off x="3233738" y="4878388"/>
              <a:ext cx="815975" cy="231775"/>
            </a:xfrm>
            <a:custGeom>
              <a:avLst/>
              <a:gdLst/>
              <a:ahLst/>
              <a:cxnLst>
                <a:cxn ang="0">
                  <a:pos x="0" y="145"/>
                </a:cxn>
                <a:cxn ang="0">
                  <a:pos x="0" y="0"/>
                </a:cxn>
                <a:cxn ang="0">
                  <a:pos x="513" y="0"/>
                </a:cxn>
              </a:cxnLst>
              <a:rect l="0" t="0" r="r" b="b"/>
              <a:pathLst>
                <a:path w="514" h="146">
                  <a:moveTo>
                    <a:pt x="0" y="145"/>
                  </a:moveTo>
                  <a:lnTo>
                    <a:pt x="0" y="0"/>
                  </a:lnTo>
                  <a:lnTo>
                    <a:pt x="513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5712" name="Rectangle 16"/>
            <p:cNvSpPr>
              <a:spLocks noChangeArrowheads="1"/>
            </p:cNvSpPr>
            <p:nvPr/>
          </p:nvSpPr>
          <p:spPr bwMode="auto">
            <a:xfrm>
              <a:off x="4368800" y="4151313"/>
              <a:ext cx="1462088" cy="30162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sz="1400" b="0"/>
                <a:t>Block of Frames</a:t>
              </a:r>
            </a:p>
          </p:txBody>
        </p:sp>
        <p:sp>
          <p:nvSpPr>
            <p:cNvPr id="285713" name="Rectangle 17"/>
            <p:cNvSpPr>
              <a:spLocks noChangeArrowheads="1"/>
            </p:cNvSpPr>
            <p:nvPr/>
          </p:nvSpPr>
          <p:spPr bwMode="auto">
            <a:xfrm>
              <a:off x="3940175" y="4878388"/>
              <a:ext cx="427038" cy="27146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sz="1200" b="0"/>
                <a:t> SP</a:t>
              </a:r>
            </a:p>
          </p:txBody>
        </p:sp>
        <p:sp>
          <p:nvSpPr>
            <p:cNvPr id="285714" name="Rectangle 18"/>
            <p:cNvSpPr>
              <a:spLocks noChangeArrowheads="1"/>
            </p:cNvSpPr>
            <p:nvPr/>
          </p:nvSpPr>
          <p:spPr bwMode="auto">
            <a:xfrm>
              <a:off x="5337175" y="4878388"/>
              <a:ext cx="384175" cy="27146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sz="1200" b="0"/>
                <a:t>SP</a:t>
              </a:r>
            </a:p>
          </p:txBody>
        </p:sp>
        <p:sp>
          <p:nvSpPr>
            <p:cNvPr id="285715" name="Rectangle 19"/>
            <p:cNvSpPr>
              <a:spLocks noChangeArrowheads="1"/>
            </p:cNvSpPr>
            <p:nvPr/>
          </p:nvSpPr>
          <p:spPr bwMode="auto">
            <a:xfrm>
              <a:off x="5989638" y="4873625"/>
              <a:ext cx="831850" cy="27146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sz="1200" b="0"/>
                <a:t>Last Data</a:t>
              </a:r>
            </a:p>
          </p:txBody>
        </p:sp>
        <p:sp>
          <p:nvSpPr>
            <p:cNvPr id="285716" name="Rectangle 20"/>
            <p:cNvSpPr>
              <a:spLocks noChangeArrowheads="1"/>
            </p:cNvSpPr>
            <p:nvPr/>
          </p:nvSpPr>
          <p:spPr bwMode="auto">
            <a:xfrm>
              <a:off x="2895600" y="4878388"/>
              <a:ext cx="376238" cy="27146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sz="1200" b="0"/>
                <a:t>ST</a:t>
              </a:r>
            </a:p>
          </p:txBody>
        </p:sp>
        <p:sp>
          <p:nvSpPr>
            <p:cNvPr id="285717" name="Rectangle 21"/>
            <p:cNvSpPr>
              <a:spLocks noChangeArrowheads="1"/>
            </p:cNvSpPr>
            <p:nvPr/>
          </p:nvSpPr>
          <p:spPr bwMode="auto">
            <a:xfrm>
              <a:off x="3402013" y="4878388"/>
              <a:ext cx="501650" cy="27146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sz="1200" b="0"/>
                <a:t>Addr</a:t>
              </a:r>
            </a:p>
          </p:txBody>
        </p:sp>
        <p:sp>
          <p:nvSpPr>
            <p:cNvPr id="285718" name="Rectangle 22"/>
            <p:cNvSpPr>
              <a:spLocks noChangeArrowheads="1"/>
            </p:cNvSpPr>
            <p:nvPr/>
          </p:nvSpPr>
          <p:spPr bwMode="auto">
            <a:xfrm>
              <a:off x="2298700" y="4873625"/>
              <a:ext cx="512763" cy="27146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sz="1200" b="0"/>
                <a:t>   SP</a:t>
              </a:r>
            </a:p>
          </p:txBody>
        </p:sp>
        <p:grpSp>
          <p:nvGrpSpPr>
            <p:cNvPr id="285719" name="Group 23"/>
            <p:cNvGrpSpPr>
              <a:grpSpLocks/>
            </p:cNvGrpSpPr>
            <p:nvPr/>
          </p:nvGrpSpPr>
          <p:grpSpPr bwMode="auto">
            <a:xfrm>
              <a:off x="1176338" y="4879975"/>
              <a:ext cx="1765300" cy="230188"/>
              <a:chOff x="620" y="3096"/>
              <a:chExt cx="1112" cy="145"/>
            </a:xfrm>
          </p:grpSpPr>
          <p:sp>
            <p:nvSpPr>
              <p:cNvPr id="285720" name="Line 24"/>
              <p:cNvSpPr>
                <a:spLocks noChangeShapeType="1"/>
              </p:cNvSpPr>
              <p:nvPr/>
            </p:nvSpPr>
            <p:spPr bwMode="auto">
              <a:xfrm flipH="1">
                <a:off x="620" y="3096"/>
                <a:ext cx="111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5721" name="Freeform 25"/>
              <p:cNvSpPr>
                <a:spLocks/>
              </p:cNvSpPr>
              <p:nvPr/>
            </p:nvSpPr>
            <p:spPr bwMode="auto">
              <a:xfrm>
                <a:off x="768" y="3096"/>
                <a:ext cx="529" cy="14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44"/>
                  </a:cxn>
                  <a:cxn ang="0">
                    <a:pos x="528" y="144"/>
                  </a:cxn>
                  <a:cxn ang="0">
                    <a:pos x="528" y="0"/>
                  </a:cxn>
                </a:cxnLst>
                <a:rect l="0" t="0" r="r" b="b"/>
                <a:pathLst>
                  <a:path w="529" h="145">
                    <a:moveTo>
                      <a:pt x="0" y="0"/>
                    </a:moveTo>
                    <a:lnTo>
                      <a:pt x="0" y="144"/>
                    </a:lnTo>
                    <a:lnTo>
                      <a:pt x="528" y="144"/>
                    </a:lnTo>
                    <a:lnTo>
                      <a:pt x="528" y="0"/>
                    </a:lnTo>
                  </a:path>
                </a:pathLst>
              </a:custGeom>
              <a:noFill/>
              <a:ln w="12700" cap="rnd" cmpd="sng">
                <a:solidFill>
                  <a:schemeClr val="tx1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85722" name="Group 26"/>
            <p:cNvGrpSpPr>
              <a:grpSpLocks/>
            </p:cNvGrpSpPr>
            <p:nvPr/>
          </p:nvGrpSpPr>
          <p:grpSpPr bwMode="auto">
            <a:xfrm>
              <a:off x="2287588" y="5213350"/>
              <a:ext cx="652462" cy="1263650"/>
              <a:chOff x="1320" y="3306"/>
              <a:chExt cx="411" cy="796"/>
            </a:xfrm>
          </p:grpSpPr>
          <p:sp>
            <p:nvSpPr>
              <p:cNvPr id="285723" name="Rectangle 27"/>
              <p:cNvSpPr>
                <a:spLocks noChangeArrowheads="1"/>
              </p:cNvSpPr>
              <p:nvPr/>
            </p:nvSpPr>
            <p:spPr bwMode="auto">
              <a:xfrm>
                <a:off x="1320" y="3938"/>
                <a:ext cx="411" cy="16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85724" name="Group 28"/>
              <p:cNvGrpSpPr>
                <a:grpSpLocks/>
              </p:cNvGrpSpPr>
              <p:nvPr/>
            </p:nvGrpSpPr>
            <p:grpSpPr bwMode="auto">
              <a:xfrm>
                <a:off x="1320" y="3306"/>
                <a:ext cx="385" cy="193"/>
                <a:chOff x="1320" y="3306"/>
                <a:chExt cx="385" cy="193"/>
              </a:xfrm>
            </p:grpSpPr>
            <p:sp>
              <p:nvSpPr>
                <p:cNvPr id="285725" name="Freeform 29"/>
                <p:cNvSpPr>
                  <a:spLocks/>
                </p:cNvSpPr>
                <p:nvPr/>
              </p:nvSpPr>
              <p:spPr bwMode="auto">
                <a:xfrm>
                  <a:off x="1320" y="3306"/>
                  <a:ext cx="193" cy="193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48" y="96"/>
                    </a:cxn>
                    <a:cxn ang="0">
                      <a:pos x="144" y="96"/>
                    </a:cxn>
                    <a:cxn ang="0">
                      <a:pos x="192" y="192"/>
                    </a:cxn>
                  </a:cxnLst>
                  <a:rect l="0" t="0" r="r" b="b"/>
                  <a:pathLst>
                    <a:path w="193" h="193">
                      <a:moveTo>
                        <a:pt x="0" y="0"/>
                      </a:moveTo>
                      <a:lnTo>
                        <a:pt x="48" y="96"/>
                      </a:lnTo>
                      <a:lnTo>
                        <a:pt x="144" y="96"/>
                      </a:lnTo>
                      <a:lnTo>
                        <a:pt x="192" y="192"/>
                      </a:lnTo>
                    </a:path>
                  </a:pathLst>
                </a:custGeom>
                <a:noFill/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85726" name="Freeform 30"/>
                <p:cNvSpPr>
                  <a:spLocks/>
                </p:cNvSpPr>
                <p:nvPr/>
              </p:nvSpPr>
              <p:spPr bwMode="auto">
                <a:xfrm>
                  <a:off x="1512" y="3306"/>
                  <a:ext cx="193" cy="193"/>
                </a:xfrm>
                <a:custGeom>
                  <a:avLst/>
                  <a:gdLst/>
                  <a:ahLst/>
                  <a:cxnLst>
                    <a:cxn ang="0">
                      <a:pos x="192" y="0"/>
                    </a:cxn>
                    <a:cxn ang="0">
                      <a:pos x="144" y="96"/>
                    </a:cxn>
                    <a:cxn ang="0">
                      <a:pos x="48" y="96"/>
                    </a:cxn>
                    <a:cxn ang="0">
                      <a:pos x="0" y="192"/>
                    </a:cxn>
                  </a:cxnLst>
                  <a:rect l="0" t="0" r="r" b="b"/>
                  <a:pathLst>
                    <a:path w="193" h="193">
                      <a:moveTo>
                        <a:pt x="192" y="0"/>
                      </a:moveTo>
                      <a:lnTo>
                        <a:pt x="144" y="96"/>
                      </a:lnTo>
                      <a:lnTo>
                        <a:pt x="48" y="96"/>
                      </a:lnTo>
                      <a:lnTo>
                        <a:pt x="0" y="192"/>
                      </a:lnTo>
                    </a:path>
                  </a:pathLst>
                </a:custGeom>
                <a:noFill/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285727" name="Rectangle 31"/>
            <p:cNvSpPr>
              <a:spLocks noChangeArrowheads="1"/>
            </p:cNvSpPr>
            <p:nvPr/>
          </p:nvSpPr>
          <p:spPr bwMode="auto">
            <a:xfrm>
              <a:off x="2117725" y="5546725"/>
              <a:ext cx="947738" cy="7683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sz="1400" b="0"/>
                <a:t>Idle</a:t>
              </a:r>
            </a:p>
            <a:p>
              <a:pPr algn="ctr">
                <a:spcBef>
                  <a:spcPct val="0"/>
                </a:spcBef>
              </a:pPr>
              <a:r>
                <a:rPr lang="en-US" sz="1400" b="0"/>
                <a:t>Period</a:t>
              </a:r>
            </a:p>
            <a:p>
              <a:pPr algn="ctr">
                <a:spcBef>
                  <a:spcPct val="0"/>
                </a:spcBef>
              </a:pPr>
              <a:r>
                <a:rPr lang="en-US" sz="1400" b="0"/>
                <a:t>10 bits</a:t>
              </a:r>
            </a:p>
            <a:p>
              <a:pPr algn="ctr">
                <a:spcBef>
                  <a:spcPct val="0"/>
                </a:spcBef>
              </a:pPr>
              <a:r>
                <a:rPr lang="en-US" sz="1400" b="0"/>
                <a:t>or greater</a:t>
              </a:r>
            </a:p>
          </p:txBody>
        </p:sp>
        <p:grpSp>
          <p:nvGrpSpPr>
            <p:cNvPr id="285728" name="Group 32"/>
            <p:cNvGrpSpPr>
              <a:grpSpLocks/>
            </p:cNvGrpSpPr>
            <p:nvPr/>
          </p:nvGrpSpPr>
          <p:grpSpPr bwMode="auto">
            <a:xfrm>
              <a:off x="6831013" y="5213350"/>
              <a:ext cx="611187" cy="306388"/>
              <a:chOff x="4182" y="3306"/>
              <a:chExt cx="385" cy="193"/>
            </a:xfrm>
          </p:grpSpPr>
          <p:sp>
            <p:nvSpPr>
              <p:cNvPr id="285729" name="Freeform 33"/>
              <p:cNvSpPr>
                <a:spLocks/>
              </p:cNvSpPr>
              <p:nvPr/>
            </p:nvSpPr>
            <p:spPr bwMode="auto">
              <a:xfrm>
                <a:off x="4182" y="3306"/>
                <a:ext cx="193" cy="19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48" y="96"/>
                  </a:cxn>
                  <a:cxn ang="0">
                    <a:pos x="144" y="96"/>
                  </a:cxn>
                  <a:cxn ang="0">
                    <a:pos x="192" y="192"/>
                  </a:cxn>
                </a:cxnLst>
                <a:rect l="0" t="0" r="r" b="b"/>
                <a:pathLst>
                  <a:path w="193" h="193">
                    <a:moveTo>
                      <a:pt x="0" y="0"/>
                    </a:moveTo>
                    <a:lnTo>
                      <a:pt x="48" y="96"/>
                    </a:lnTo>
                    <a:lnTo>
                      <a:pt x="144" y="96"/>
                    </a:lnTo>
                    <a:lnTo>
                      <a:pt x="192" y="192"/>
                    </a:lnTo>
                  </a:path>
                </a:pathLst>
              </a:custGeom>
              <a:noFill/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5730" name="Freeform 34"/>
              <p:cNvSpPr>
                <a:spLocks/>
              </p:cNvSpPr>
              <p:nvPr/>
            </p:nvSpPr>
            <p:spPr bwMode="auto">
              <a:xfrm>
                <a:off x="4374" y="3306"/>
                <a:ext cx="193" cy="193"/>
              </a:xfrm>
              <a:custGeom>
                <a:avLst/>
                <a:gdLst/>
                <a:ahLst/>
                <a:cxnLst>
                  <a:cxn ang="0">
                    <a:pos x="192" y="0"/>
                  </a:cxn>
                  <a:cxn ang="0">
                    <a:pos x="144" y="96"/>
                  </a:cxn>
                  <a:cxn ang="0">
                    <a:pos x="48" y="96"/>
                  </a:cxn>
                  <a:cxn ang="0">
                    <a:pos x="0" y="192"/>
                  </a:cxn>
                </a:cxnLst>
                <a:rect l="0" t="0" r="r" b="b"/>
                <a:pathLst>
                  <a:path w="193" h="193">
                    <a:moveTo>
                      <a:pt x="192" y="0"/>
                    </a:moveTo>
                    <a:lnTo>
                      <a:pt x="144" y="96"/>
                    </a:lnTo>
                    <a:lnTo>
                      <a:pt x="48" y="96"/>
                    </a:lnTo>
                    <a:lnTo>
                      <a:pt x="0" y="192"/>
                    </a:lnTo>
                  </a:path>
                </a:pathLst>
              </a:custGeom>
              <a:noFill/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85731" name="Rectangle 35"/>
            <p:cNvSpPr>
              <a:spLocks noChangeArrowheads="1"/>
            </p:cNvSpPr>
            <p:nvPr/>
          </p:nvSpPr>
          <p:spPr bwMode="auto">
            <a:xfrm>
              <a:off x="6661150" y="5546725"/>
              <a:ext cx="947738" cy="7683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sz="1400" b="0"/>
                <a:t>Idle</a:t>
              </a:r>
            </a:p>
            <a:p>
              <a:pPr algn="ctr">
                <a:spcBef>
                  <a:spcPct val="0"/>
                </a:spcBef>
              </a:pPr>
              <a:r>
                <a:rPr lang="en-US" sz="1400" b="0"/>
                <a:t>Period</a:t>
              </a:r>
            </a:p>
            <a:p>
              <a:pPr algn="ctr">
                <a:spcBef>
                  <a:spcPct val="0"/>
                </a:spcBef>
              </a:pPr>
              <a:r>
                <a:rPr lang="en-US" sz="1400" b="0"/>
                <a:t>10 bits</a:t>
              </a:r>
            </a:p>
            <a:p>
              <a:pPr algn="ctr">
                <a:spcBef>
                  <a:spcPct val="0"/>
                </a:spcBef>
              </a:pPr>
              <a:r>
                <a:rPr lang="en-US" sz="1400" b="0"/>
                <a:t>or greater</a:t>
              </a:r>
            </a:p>
          </p:txBody>
        </p:sp>
        <p:sp>
          <p:nvSpPr>
            <p:cNvPr id="285732" name="Rectangle 36"/>
            <p:cNvSpPr>
              <a:spLocks noChangeArrowheads="1"/>
            </p:cNvSpPr>
            <p:nvPr/>
          </p:nvSpPr>
          <p:spPr bwMode="auto">
            <a:xfrm>
              <a:off x="2984500" y="5513388"/>
              <a:ext cx="1333500" cy="7270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sz="1400" b="0"/>
                <a:t>Address frame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sz="1400" b="0"/>
                <a:t>follows 10 bit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sz="1400" b="0"/>
                <a:t>or greater idle</a:t>
              </a:r>
            </a:p>
          </p:txBody>
        </p:sp>
        <p:sp>
          <p:nvSpPr>
            <p:cNvPr id="285733" name="Rectangle 37"/>
            <p:cNvSpPr>
              <a:spLocks noChangeArrowheads="1"/>
            </p:cNvSpPr>
            <p:nvPr/>
          </p:nvSpPr>
          <p:spPr bwMode="auto">
            <a:xfrm>
              <a:off x="4349750" y="5513388"/>
              <a:ext cx="1312863" cy="30162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sz="1400" b="0"/>
                <a:t>1st data frame</a:t>
              </a:r>
            </a:p>
          </p:txBody>
        </p:sp>
        <p:grpSp>
          <p:nvGrpSpPr>
            <p:cNvPr id="285734" name="Group 38"/>
            <p:cNvGrpSpPr>
              <a:grpSpLocks/>
            </p:cNvGrpSpPr>
            <p:nvPr/>
          </p:nvGrpSpPr>
          <p:grpSpPr bwMode="auto">
            <a:xfrm>
              <a:off x="3011488" y="5222875"/>
              <a:ext cx="1220787" cy="306388"/>
              <a:chOff x="1776" y="3312"/>
              <a:chExt cx="769" cy="193"/>
            </a:xfrm>
          </p:grpSpPr>
          <p:sp>
            <p:nvSpPr>
              <p:cNvPr id="285735" name="Freeform 39"/>
              <p:cNvSpPr>
                <a:spLocks/>
              </p:cNvSpPr>
              <p:nvPr/>
            </p:nvSpPr>
            <p:spPr bwMode="auto">
              <a:xfrm>
                <a:off x="1776" y="3312"/>
                <a:ext cx="385" cy="19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48" y="96"/>
                  </a:cxn>
                  <a:cxn ang="0">
                    <a:pos x="336" y="96"/>
                  </a:cxn>
                  <a:cxn ang="0">
                    <a:pos x="384" y="192"/>
                  </a:cxn>
                </a:cxnLst>
                <a:rect l="0" t="0" r="r" b="b"/>
                <a:pathLst>
                  <a:path w="385" h="193">
                    <a:moveTo>
                      <a:pt x="0" y="0"/>
                    </a:moveTo>
                    <a:lnTo>
                      <a:pt x="48" y="96"/>
                    </a:lnTo>
                    <a:lnTo>
                      <a:pt x="336" y="96"/>
                    </a:lnTo>
                    <a:lnTo>
                      <a:pt x="384" y="192"/>
                    </a:lnTo>
                  </a:path>
                </a:pathLst>
              </a:custGeom>
              <a:noFill/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5736" name="Freeform 40"/>
              <p:cNvSpPr>
                <a:spLocks/>
              </p:cNvSpPr>
              <p:nvPr/>
            </p:nvSpPr>
            <p:spPr bwMode="auto">
              <a:xfrm>
                <a:off x="2160" y="3312"/>
                <a:ext cx="385" cy="193"/>
              </a:xfrm>
              <a:custGeom>
                <a:avLst/>
                <a:gdLst/>
                <a:ahLst/>
                <a:cxnLst>
                  <a:cxn ang="0">
                    <a:pos x="384" y="0"/>
                  </a:cxn>
                  <a:cxn ang="0">
                    <a:pos x="336" y="96"/>
                  </a:cxn>
                  <a:cxn ang="0">
                    <a:pos x="48" y="96"/>
                  </a:cxn>
                  <a:cxn ang="0">
                    <a:pos x="0" y="192"/>
                  </a:cxn>
                </a:cxnLst>
                <a:rect l="0" t="0" r="r" b="b"/>
                <a:pathLst>
                  <a:path w="385" h="193">
                    <a:moveTo>
                      <a:pt x="384" y="0"/>
                    </a:moveTo>
                    <a:lnTo>
                      <a:pt x="336" y="96"/>
                    </a:lnTo>
                    <a:lnTo>
                      <a:pt x="48" y="96"/>
                    </a:lnTo>
                    <a:lnTo>
                      <a:pt x="0" y="192"/>
                    </a:lnTo>
                  </a:path>
                </a:pathLst>
              </a:custGeom>
              <a:noFill/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85737" name="Group 41"/>
            <p:cNvGrpSpPr>
              <a:grpSpLocks/>
            </p:cNvGrpSpPr>
            <p:nvPr/>
          </p:nvGrpSpPr>
          <p:grpSpPr bwMode="auto">
            <a:xfrm>
              <a:off x="4383088" y="5222875"/>
              <a:ext cx="1220787" cy="306388"/>
              <a:chOff x="2640" y="3312"/>
              <a:chExt cx="769" cy="193"/>
            </a:xfrm>
          </p:grpSpPr>
          <p:sp>
            <p:nvSpPr>
              <p:cNvPr id="285738" name="Freeform 42"/>
              <p:cNvSpPr>
                <a:spLocks/>
              </p:cNvSpPr>
              <p:nvPr/>
            </p:nvSpPr>
            <p:spPr bwMode="auto">
              <a:xfrm>
                <a:off x="2640" y="3312"/>
                <a:ext cx="385" cy="19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48" y="96"/>
                  </a:cxn>
                  <a:cxn ang="0">
                    <a:pos x="336" y="96"/>
                  </a:cxn>
                  <a:cxn ang="0">
                    <a:pos x="384" y="192"/>
                  </a:cxn>
                </a:cxnLst>
                <a:rect l="0" t="0" r="r" b="b"/>
                <a:pathLst>
                  <a:path w="385" h="193">
                    <a:moveTo>
                      <a:pt x="0" y="0"/>
                    </a:moveTo>
                    <a:lnTo>
                      <a:pt x="48" y="96"/>
                    </a:lnTo>
                    <a:lnTo>
                      <a:pt x="336" y="96"/>
                    </a:lnTo>
                    <a:lnTo>
                      <a:pt x="384" y="192"/>
                    </a:lnTo>
                  </a:path>
                </a:pathLst>
              </a:custGeom>
              <a:noFill/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5739" name="Freeform 43"/>
              <p:cNvSpPr>
                <a:spLocks/>
              </p:cNvSpPr>
              <p:nvPr/>
            </p:nvSpPr>
            <p:spPr bwMode="auto">
              <a:xfrm>
                <a:off x="3024" y="3312"/>
                <a:ext cx="385" cy="193"/>
              </a:xfrm>
              <a:custGeom>
                <a:avLst/>
                <a:gdLst/>
                <a:ahLst/>
                <a:cxnLst>
                  <a:cxn ang="0">
                    <a:pos x="384" y="0"/>
                  </a:cxn>
                  <a:cxn ang="0">
                    <a:pos x="336" y="96"/>
                  </a:cxn>
                  <a:cxn ang="0">
                    <a:pos x="48" y="96"/>
                  </a:cxn>
                  <a:cxn ang="0">
                    <a:pos x="0" y="192"/>
                  </a:cxn>
                </a:cxnLst>
                <a:rect l="0" t="0" r="r" b="b"/>
                <a:pathLst>
                  <a:path w="385" h="193">
                    <a:moveTo>
                      <a:pt x="384" y="0"/>
                    </a:moveTo>
                    <a:lnTo>
                      <a:pt x="336" y="96"/>
                    </a:lnTo>
                    <a:lnTo>
                      <a:pt x="48" y="96"/>
                    </a:lnTo>
                    <a:lnTo>
                      <a:pt x="0" y="192"/>
                    </a:lnTo>
                  </a:path>
                </a:pathLst>
              </a:custGeom>
              <a:noFill/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85740" name="Freeform 44"/>
            <p:cNvSpPr>
              <a:spLocks/>
            </p:cNvSpPr>
            <p:nvPr/>
          </p:nvSpPr>
          <p:spPr bwMode="auto">
            <a:xfrm>
              <a:off x="7432675" y="4883150"/>
              <a:ext cx="1357313" cy="2381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49"/>
                </a:cxn>
                <a:cxn ang="0">
                  <a:pos x="700" y="149"/>
                </a:cxn>
                <a:cxn ang="0">
                  <a:pos x="700" y="0"/>
                </a:cxn>
                <a:cxn ang="0">
                  <a:pos x="854" y="0"/>
                </a:cxn>
                <a:cxn ang="0">
                  <a:pos x="854" y="149"/>
                </a:cxn>
              </a:cxnLst>
              <a:rect l="0" t="0" r="r" b="b"/>
              <a:pathLst>
                <a:path w="855" h="150">
                  <a:moveTo>
                    <a:pt x="0" y="0"/>
                  </a:moveTo>
                  <a:lnTo>
                    <a:pt x="0" y="149"/>
                  </a:lnTo>
                  <a:lnTo>
                    <a:pt x="700" y="149"/>
                  </a:lnTo>
                  <a:lnTo>
                    <a:pt x="700" y="0"/>
                  </a:lnTo>
                  <a:lnTo>
                    <a:pt x="854" y="0"/>
                  </a:lnTo>
                  <a:lnTo>
                    <a:pt x="854" y="149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5741" name="Freeform 45"/>
            <p:cNvSpPr>
              <a:spLocks/>
            </p:cNvSpPr>
            <p:nvPr/>
          </p:nvSpPr>
          <p:spPr bwMode="auto">
            <a:xfrm>
              <a:off x="7729538" y="4875213"/>
              <a:ext cx="815975" cy="231775"/>
            </a:xfrm>
            <a:custGeom>
              <a:avLst/>
              <a:gdLst/>
              <a:ahLst/>
              <a:cxnLst>
                <a:cxn ang="0">
                  <a:pos x="0" y="145"/>
                </a:cxn>
                <a:cxn ang="0">
                  <a:pos x="0" y="0"/>
                </a:cxn>
                <a:cxn ang="0">
                  <a:pos x="513" y="0"/>
                </a:cxn>
              </a:cxnLst>
              <a:rect l="0" t="0" r="r" b="b"/>
              <a:pathLst>
                <a:path w="514" h="146">
                  <a:moveTo>
                    <a:pt x="0" y="145"/>
                  </a:moveTo>
                  <a:lnTo>
                    <a:pt x="0" y="0"/>
                  </a:lnTo>
                  <a:lnTo>
                    <a:pt x="513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5742" name="Rectangle 46"/>
            <p:cNvSpPr>
              <a:spLocks noChangeArrowheads="1"/>
            </p:cNvSpPr>
            <p:nvPr/>
          </p:nvSpPr>
          <p:spPr bwMode="auto">
            <a:xfrm>
              <a:off x="8442325" y="4878388"/>
              <a:ext cx="427038" cy="27146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sz="1200" b="0"/>
                <a:t> SP</a:t>
              </a:r>
            </a:p>
          </p:txBody>
        </p:sp>
        <p:sp>
          <p:nvSpPr>
            <p:cNvPr id="285743" name="Rectangle 47"/>
            <p:cNvSpPr>
              <a:spLocks noChangeArrowheads="1"/>
            </p:cNvSpPr>
            <p:nvPr/>
          </p:nvSpPr>
          <p:spPr bwMode="auto">
            <a:xfrm>
              <a:off x="7397750" y="4878388"/>
              <a:ext cx="376238" cy="27146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sz="1200" b="0"/>
                <a:t>ST</a:t>
              </a:r>
            </a:p>
          </p:txBody>
        </p:sp>
        <p:sp>
          <p:nvSpPr>
            <p:cNvPr id="285744" name="Rectangle 48"/>
            <p:cNvSpPr>
              <a:spLocks noChangeArrowheads="1"/>
            </p:cNvSpPr>
            <p:nvPr/>
          </p:nvSpPr>
          <p:spPr bwMode="auto">
            <a:xfrm>
              <a:off x="7897813" y="4878388"/>
              <a:ext cx="501650" cy="27146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sz="1200" b="0"/>
                <a:t>Addr</a:t>
              </a:r>
            </a:p>
          </p:txBody>
        </p:sp>
        <p:sp>
          <p:nvSpPr>
            <p:cNvPr id="285745" name="Line 49"/>
            <p:cNvSpPr>
              <a:spLocks noChangeShapeType="1"/>
            </p:cNvSpPr>
            <p:nvPr/>
          </p:nvSpPr>
          <p:spPr bwMode="auto">
            <a:xfrm>
              <a:off x="5954713" y="4879975"/>
              <a:ext cx="147637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85746" name="Group 50"/>
            <p:cNvGrpSpPr>
              <a:grpSpLocks/>
            </p:cNvGrpSpPr>
            <p:nvPr/>
          </p:nvGrpSpPr>
          <p:grpSpPr bwMode="auto">
            <a:xfrm>
              <a:off x="2998788" y="4460875"/>
              <a:ext cx="4116387" cy="306388"/>
              <a:chOff x="1768" y="2832"/>
              <a:chExt cx="2593" cy="193"/>
            </a:xfrm>
          </p:grpSpPr>
          <p:sp>
            <p:nvSpPr>
              <p:cNvPr id="285747" name="Freeform 51"/>
              <p:cNvSpPr>
                <a:spLocks/>
              </p:cNvSpPr>
              <p:nvPr/>
            </p:nvSpPr>
            <p:spPr bwMode="auto">
              <a:xfrm>
                <a:off x="1768" y="2832"/>
                <a:ext cx="1297" cy="193"/>
              </a:xfrm>
              <a:custGeom>
                <a:avLst/>
                <a:gdLst/>
                <a:ahLst/>
                <a:cxnLst>
                  <a:cxn ang="0">
                    <a:pos x="0" y="192"/>
                  </a:cxn>
                  <a:cxn ang="0">
                    <a:pos x="96" y="96"/>
                  </a:cxn>
                  <a:cxn ang="0">
                    <a:pos x="1200" y="96"/>
                  </a:cxn>
                  <a:cxn ang="0">
                    <a:pos x="1296" y="0"/>
                  </a:cxn>
                </a:cxnLst>
                <a:rect l="0" t="0" r="r" b="b"/>
                <a:pathLst>
                  <a:path w="1297" h="193">
                    <a:moveTo>
                      <a:pt x="0" y="192"/>
                    </a:moveTo>
                    <a:lnTo>
                      <a:pt x="96" y="96"/>
                    </a:lnTo>
                    <a:lnTo>
                      <a:pt x="1200" y="96"/>
                    </a:lnTo>
                    <a:lnTo>
                      <a:pt x="1296" y="0"/>
                    </a:lnTo>
                  </a:path>
                </a:pathLst>
              </a:custGeom>
              <a:noFill/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5748" name="Freeform 52"/>
              <p:cNvSpPr>
                <a:spLocks/>
              </p:cNvSpPr>
              <p:nvPr/>
            </p:nvSpPr>
            <p:spPr bwMode="auto">
              <a:xfrm>
                <a:off x="3064" y="2832"/>
                <a:ext cx="1297" cy="193"/>
              </a:xfrm>
              <a:custGeom>
                <a:avLst/>
                <a:gdLst/>
                <a:ahLst/>
                <a:cxnLst>
                  <a:cxn ang="0">
                    <a:pos x="1296" y="192"/>
                  </a:cxn>
                  <a:cxn ang="0">
                    <a:pos x="1200" y="96"/>
                  </a:cxn>
                  <a:cxn ang="0">
                    <a:pos x="96" y="96"/>
                  </a:cxn>
                  <a:cxn ang="0">
                    <a:pos x="0" y="0"/>
                  </a:cxn>
                </a:cxnLst>
                <a:rect l="0" t="0" r="r" b="b"/>
                <a:pathLst>
                  <a:path w="1297" h="193">
                    <a:moveTo>
                      <a:pt x="1296" y="192"/>
                    </a:moveTo>
                    <a:lnTo>
                      <a:pt x="1200" y="96"/>
                    </a:lnTo>
                    <a:lnTo>
                      <a:pt x="96" y="96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85749" name="Rectangle 53"/>
            <p:cNvSpPr>
              <a:spLocks noChangeArrowheads="1"/>
            </p:cNvSpPr>
            <p:nvPr/>
          </p:nvSpPr>
          <p:spPr bwMode="auto">
            <a:xfrm>
              <a:off x="2809875" y="3916363"/>
              <a:ext cx="1096963" cy="7270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sz="1400" b="0">
                  <a:solidFill>
                    <a:schemeClr val="tx2"/>
                  </a:solidFill>
                </a:rPr>
                <a:t>Idle periods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sz="1400" b="0">
                  <a:solidFill>
                    <a:schemeClr val="tx2"/>
                  </a:solidFill>
                </a:rPr>
                <a:t>of less than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sz="1400" b="0">
                  <a:solidFill>
                    <a:schemeClr val="tx2"/>
                  </a:solidFill>
                </a:rPr>
                <a:t>10 bits</a:t>
              </a:r>
            </a:p>
          </p:txBody>
        </p:sp>
        <p:sp>
          <p:nvSpPr>
            <p:cNvPr id="285750" name="Line 54"/>
            <p:cNvSpPr>
              <a:spLocks noChangeShapeType="1"/>
            </p:cNvSpPr>
            <p:nvPr/>
          </p:nvSpPr>
          <p:spPr bwMode="auto">
            <a:xfrm flipH="1" flipV="1">
              <a:off x="3843338" y="4302125"/>
              <a:ext cx="317500" cy="54610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5751" name="Line 55"/>
            <p:cNvSpPr>
              <a:spLocks noChangeShapeType="1"/>
            </p:cNvSpPr>
            <p:nvPr/>
          </p:nvSpPr>
          <p:spPr bwMode="auto">
            <a:xfrm flipH="1" flipV="1">
              <a:off x="3843338" y="4302125"/>
              <a:ext cx="1612900" cy="54610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  <p:custDataLst>
      <p:tags r:id="rId1"/>
    </p:custData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ctr"/>
          <a:lstStyle/>
          <a:p>
            <a:r>
              <a:rPr lang="en-US"/>
              <a:t>Address-Bit Wake-Up Mode</a:t>
            </a:r>
          </a:p>
        </p:txBody>
      </p:sp>
      <p:sp>
        <p:nvSpPr>
          <p:cNvPr id="28672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21640" y="999068"/>
            <a:ext cx="8288337" cy="2676525"/>
          </a:xfrm>
          <a:noFill/>
          <a:ln/>
        </p:spPr>
        <p:txBody>
          <a:bodyPr lIns="90488" tIns="44450" rIns="90488" bIns="44450" anchorCtr="0">
            <a:noAutofit/>
          </a:bodyPr>
          <a:lstStyle/>
          <a:p>
            <a:pPr>
              <a:spcBef>
                <a:spcPts val="600"/>
              </a:spcBef>
            </a:pPr>
            <a:r>
              <a:rPr lang="en-US" sz="2800" dirty="0"/>
              <a:t>All frames contain an extra address bit</a:t>
            </a:r>
          </a:p>
          <a:p>
            <a:pPr>
              <a:spcBef>
                <a:spcPts val="600"/>
              </a:spcBef>
            </a:pPr>
            <a:r>
              <a:rPr lang="en-US" sz="2800" dirty="0"/>
              <a:t>Receiver wakes up when address bit detected</a:t>
            </a:r>
          </a:p>
          <a:p>
            <a:pPr>
              <a:spcBef>
                <a:spcPts val="600"/>
              </a:spcBef>
            </a:pPr>
            <a:r>
              <a:rPr lang="en-US" sz="2800" dirty="0"/>
              <a:t>Automatic setting of </a:t>
            </a:r>
            <a:r>
              <a:rPr lang="en-US" sz="2800" dirty="0" err="1"/>
              <a:t>Addr</a:t>
            </a:r>
            <a:r>
              <a:rPr lang="en-US" sz="2800" dirty="0"/>
              <a:t>/Data bit in frame by setting TXWAKE = 1 prior to writing address to SCITXBUF</a:t>
            </a:r>
            <a:endParaRPr lang="en-US" sz="2800" b="0" dirty="0"/>
          </a:p>
        </p:txBody>
      </p:sp>
      <p:grpSp>
        <p:nvGrpSpPr>
          <p:cNvPr id="2" name="Group 1"/>
          <p:cNvGrpSpPr/>
          <p:nvPr/>
        </p:nvGrpSpPr>
        <p:grpSpPr>
          <a:xfrm>
            <a:off x="440795" y="3668721"/>
            <a:ext cx="8242300" cy="2325687"/>
            <a:chOff x="474663" y="3465513"/>
            <a:chExt cx="8242300" cy="2325687"/>
          </a:xfrm>
        </p:grpSpPr>
        <p:sp>
          <p:nvSpPr>
            <p:cNvPr id="286724" name="Rectangle 4"/>
            <p:cNvSpPr>
              <a:spLocks noChangeArrowheads="1"/>
            </p:cNvSpPr>
            <p:nvPr/>
          </p:nvSpPr>
          <p:spPr bwMode="auto">
            <a:xfrm>
              <a:off x="1479550" y="4184650"/>
              <a:ext cx="831850" cy="27146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sz="1200" b="0"/>
                <a:t>Last Data</a:t>
              </a:r>
            </a:p>
          </p:txBody>
        </p:sp>
        <p:sp>
          <p:nvSpPr>
            <p:cNvPr id="286725" name="Rectangle 5"/>
            <p:cNvSpPr>
              <a:spLocks noChangeArrowheads="1"/>
            </p:cNvSpPr>
            <p:nvPr/>
          </p:nvSpPr>
          <p:spPr bwMode="auto">
            <a:xfrm>
              <a:off x="5830888" y="4192588"/>
              <a:ext cx="376237" cy="27146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sz="1200" b="0"/>
                <a:t>ST</a:t>
              </a:r>
            </a:p>
          </p:txBody>
        </p:sp>
        <p:sp>
          <p:nvSpPr>
            <p:cNvPr id="286726" name="Freeform 6"/>
            <p:cNvSpPr>
              <a:spLocks/>
            </p:cNvSpPr>
            <p:nvPr/>
          </p:nvSpPr>
          <p:spPr bwMode="auto">
            <a:xfrm>
              <a:off x="3140075" y="4191000"/>
              <a:ext cx="1357313" cy="2381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49"/>
                </a:cxn>
                <a:cxn ang="0">
                  <a:pos x="700" y="149"/>
                </a:cxn>
                <a:cxn ang="0">
                  <a:pos x="700" y="0"/>
                </a:cxn>
                <a:cxn ang="0">
                  <a:pos x="854" y="0"/>
                </a:cxn>
                <a:cxn ang="0">
                  <a:pos x="854" y="149"/>
                </a:cxn>
              </a:cxnLst>
              <a:rect l="0" t="0" r="r" b="b"/>
              <a:pathLst>
                <a:path w="855" h="150">
                  <a:moveTo>
                    <a:pt x="0" y="0"/>
                  </a:moveTo>
                  <a:lnTo>
                    <a:pt x="0" y="149"/>
                  </a:lnTo>
                  <a:lnTo>
                    <a:pt x="700" y="149"/>
                  </a:lnTo>
                  <a:lnTo>
                    <a:pt x="700" y="0"/>
                  </a:lnTo>
                  <a:lnTo>
                    <a:pt x="854" y="0"/>
                  </a:lnTo>
                  <a:lnTo>
                    <a:pt x="854" y="149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6727" name="Freeform 7"/>
            <p:cNvSpPr>
              <a:spLocks/>
            </p:cNvSpPr>
            <p:nvPr/>
          </p:nvSpPr>
          <p:spPr bwMode="auto">
            <a:xfrm>
              <a:off x="4495800" y="4198938"/>
              <a:ext cx="1374775" cy="231775"/>
            </a:xfrm>
            <a:custGeom>
              <a:avLst/>
              <a:gdLst/>
              <a:ahLst/>
              <a:cxnLst>
                <a:cxn ang="0">
                  <a:pos x="0" y="130"/>
                </a:cxn>
                <a:cxn ang="0">
                  <a:pos x="0" y="145"/>
                </a:cxn>
                <a:cxn ang="0">
                  <a:pos x="155" y="145"/>
                </a:cxn>
                <a:cxn ang="0">
                  <a:pos x="155" y="0"/>
                </a:cxn>
                <a:cxn ang="0">
                  <a:pos x="865" y="0"/>
                </a:cxn>
              </a:cxnLst>
              <a:rect l="0" t="0" r="r" b="b"/>
              <a:pathLst>
                <a:path w="866" h="146">
                  <a:moveTo>
                    <a:pt x="0" y="130"/>
                  </a:moveTo>
                  <a:lnTo>
                    <a:pt x="0" y="145"/>
                  </a:lnTo>
                  <a:lnTo>
                    <a:pt x="155" y="145"/>
                  </a:lnTo>
                  <a:lnTo>
                    <a:pt x="155" y="0"/>
                  </a:lnTo>
                  <a:lnTo>
                    <a:pt x="865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6728" name="Rectangle 8"/>
            <p:cNvSpPr>
              <a:spLocks noChangeArrowheads="1"/>
            </p:cNvSpPr>
            <p:nvPr/>
          </p:nvSpPr>
          <p:spPr bwMode="auto">
            <a:xfrm>
              <a:off x="4432300" y="4192588"/>
              <a:ext cx="376238" cy="27146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sz="1200" b="0"/>
                <a:t>ST</a:t>
              </a:r>
            </a:p>
          </p:txBody>
        </p:sp>
        <p:sp>
          <p:nvSpPr>
            <p:cNvPr id="286729" name="Freeform 9"/>
            <p:cNvSpPr>
              <a:spLocks/>
            </p:cNvSpPr>
            <p:nvPr/>
          </p:nvSpPr>
          <p:spPr bwMode="auto">
            <a:xfrm>
              <a:off x="4741863" y="4198938"/>
              <a:ext cx="866775" cy="231775"/>
            </a:xfrm>
            <a:custGeom>
              <a:avLst/>
              <a:gdLst/>
              <a:ahLst/>
              <a:cxnLst>
                <a:cxn ang="0">
                  <a:pos x="0" y="145"/>
                </a:cxn>
                <a:cxn ang="0">
                  <a:pos x="545" y="145"/>
                </a:cxn>
                <a:cxn ang="0">
                  <a:pos x="545" y="0"/>
                </a:cxn>
              </a:cxnLst>
              <a:rect l="0" t="0" r="r" b="b"/>
              <a:pathLst>
                <a:path w="546" h="146">
                  <a:moveTo>
                    <a:pt x="0" y="145"/>
                  </a:moveTo>
                  <a:lnTo>
                    <a:pt x="545" y="145"/>
                  </a:lnTo>
                  <a:lnTo>
                    <a:pt x="545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6730" name="Rectangle 10"/>
            <p:cNvSpPr>
              <a:spLocks noChangeArrowheads="1"/>
            </p:cNvSpPr>
            <p:nvPr/>
          </p:nvSpPr>
          <p:spPr bwMode="auto">
            <a:xfrm>
              <a:off x="4851400" y="4192588"/>
              <a:ext cx="501650" cy="27146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sz="1200" b="0"/>
                <a:t>Data</a:t>
              </a:r>
            </a:p>
          </p:txBody>
        </p:sp>
        <p:sp>
          <p:nvSpPr>
            <p:cNvPr id="286731" name="Freeform 11"/>
            <p:cNvSpPr>
              <a:spLocks/>
            </p:cNvSpPr>
            <p:nvPr/>
          </p:nvSpPr>
          <p:spPr bwMode="auto">
            <a:xfrm>
              <a:off x="5868988" y="4198938"/>
              <a:ext cx="1163637" cy="2317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45"/>
                </a:cxn>
                <a:cxn ang="0">
                  <a:pos x="732" y="145"/>
                </a:cxn>
                <a:cxn ang="0">
                  <a:pos x="732" y="0"/>
                </a:cxn>
              </a:cxnLst>
              <a:rect l="0" t="0" r="r" b="b"/>
              <a:pathLst>
                <a:path w="733" h="146">
                  <a:moveTo>
                    <a:pt x="0" y="0"/>
                  </a:moveTo>
                  <a:lnTo>
                    <a:pt x="0" y="145"/>
                  </a:lnTo>
                  <a:lnTo>
                    <a:pt x="732" y="145"/>
                  </a:lnTo>
                  <a:lnTo>
                    <a:pt x="732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6732" name="Line 12"/>
            <p:cNvSpPr>
              <a:spLocks noChangeShapeType="1"/>
            </p:cNvSpPr>
            <p:nvPr/>
          </p:nvSpPr>
          <p:spPr bwMode="auto">
            <a:xfrm>
              <a:off x="6159500" y="4191000"/>
              <a:ext cx="0" cy="2365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733" name="Rectangle 13"/>
            <p:cNvSpPr>
              <a:spLocks noChangeArrowheads="1"/>
            </p:cNvSpPr>
            <p:nvPr/>
          </p:nvSpPr>
          <p:spPr bwMode="auto">
            <a:xfrm>
              <a:off x="474663" y="4092575"/>
              <a:ext cx="903287" cy="5143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sz="1400" b="0"/>
                <a:t>SCIRXD/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sz="1400" b="0"/>
                <a:t>SCITXD</a:t>
              </a:r>
            </a:p>
          </p:txBody>
        </p:sp>
        <p:sp>
          <p:nvSpPr>
            <p:cNvPr id="286734" name="Freeform 14"/>
            <p:cNvSpPr>
              <a:spLocks/>
            </p:cNvSpPr>
            <p:nvPr/>
          </p:nvSpPr>
          <p:spPr bwMode="auto">
            <a:xfrm>
              <a:off x="3436938" y="4189413"/>
              <a:ext cx="815975" cy="231775"/>
            </a:xfrm>
            <a:custGeom>
              <a:avLst/>
              <a:gdLst/>
              <a:ahLst/>
              <a:cxnLst>
                <a:cxn ang="0">
                  <a:pos x="0" y="145"/>
                </a:cxn>
                <a:cxn ang="0">
                  <a:pos x="0" y="0"/>
                </a:cxn>
                <a:cxn ang="0">
                  <a:pos x="513" y="0"/>
                </a:cxn>
              </a:cxnLst>
              <a:rect l="0" t="0" r="r" b="b"/>
              <a:pathLst>
                <a:path w="514" h="146">
                  <a:moveTo>
                    <a:pt x="0" y="145"/>
                  </a:moveTo>
                  <a:lnTo>
                    <a:pt x="0" y="0"/>
                  </a:lnTo>
                  <a:lnTo>
                    <a:pt x="513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6735" name="Rectangle 15"/>
            <p:cNvSpPr>
              <a:spLocks noChangeArrowheads="1"/>
            </p:cNvSpPr>
            <p:nvPr/>
          </p:nvSpPr>
          <p:spPr bwMode="auto">
            <a:xfrm>
              <a:off x="4533900" y="3465513"/>
              <a:ext cx="1462088" cy="30162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sz="1400" b="0"/>
                <a:t>Block of Frames</a:t>
              </a:r>
            </a:p>
          </p:txBody>
        </p:sp>
        <p:sp>
          <p:nvSpPr>
            <p:cNvPr id="286736" name="Rectangle 16"/>
            <p:cNvSpPr>
              <a:spLocks noChangeArrowheads="1"/>
            </p:cNvSpPr>
            <p:nvPr/>
          </p:nvSpPr>
          <p:spPr bwMode="auto">
            <a:xfrm>
              <a:off x="4133850" y="4192588"/>
              <a:ext cx="427038" cy="27146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sz="1200" b="0"/>
                <a:t> SP</a:t>
              </a:r>
            </a:p>
          </p:txBody>
        </p:sp>
        <p:sp>
          <p:nvSpPr>
            <p:cNvPr id="286737" name="Rectangle 17"/>
            <p:cNvSpPr>
              <a:spLocks noChangeArrowheads="1"/>
            </p:cNvSpPr>
            <p:nvPr/>
          </p:nvSpPr>
          <p:spPr bwMode="auto">
            <a:xfrm>
              <a:off x="5559425" y="4192588"/>
              <a:ext cx="384175" cy="27146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sz="1200" b="0"/>
                <a:t>SP</a:t>
              </a:r>
            </a:p>
          </p:txBody>
        </p:sp>
        <p:sp>
          <p:nvSpPr>
            <p:cNvPr id="286738" name="Rectangle 18"/>
            <p:cNvSpPr>
              <a:spLocks noChangeArrowheads="1"/>
            </p:cNvSpPr>
            <p:nvPr/>
          </p:nvSpPr>
          <p:spPr bwMode="auto">
            <a:xfrm>
              <a:off x="6075363" y="4197350"/>
              <a:ext cx="831850" cy="27146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sz="1200" b="0" dirty="0"/>
                <a:t>Last Data</a:t>
              </a:r>
            </a:p>
          </p:txBody>
        </p:sp>
        <p:sp>
          <p:nvSpPr>
            <p:cNvPr id="286739" name="Rectangle 19"/>
            <p:cNvSpPr>
              <a:spLocks noChangeArrowheads="1"/>
            </p:cNvSpPr>
            <p:nvPr/>
          </p:nvSpPr>
          <p:spPr bwMode="auto">
            <a:xfrm>
              <a:off x="3098800" y="4192588"/>
              <a:ext cx="376238" cy="27146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sz="1200" b="0"/>
                <a:t>ST</a:t>
              </a:r>
            </a:p>
          </p:txBody>
        </p:sp>
        <p:sp>
          <p:nvSpPr>
            <p:cNvPr id="286740" name="Rectangle 20"/>
            <p:cNvSpPr>
              <a:spLocks noChangeArrowheads="1"/>
            </p:cNvSpPr>
            <p:nvPr/>
          </p:nvSpPr>
          <p:spPr bwMode="auto">
            <a:xfrm>
              <a:off x="3490913" y="4192588"/>
              <a:ext cx="501650" cy="27146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sz="1200" b="0"/>
                <a:t>Addr</a:t>
              </a:r>
            </a:p>
          </p:txBody>
        </p:sp>
        <p:sp>
          <p:nvSpPr>
            <p:cNvPr id="286741" name="Rectangle 21"/>
            <p:cNvSpPr>
              <a:spLocks noChangeArrowheads="1"/>
            </p:cNvSpPr>
            <p:nvPr/>
          </p:nvSpPr>
          <p:spPr bwMode="auto">
            <a:xfrm>
              <a:off x="2463800" y="4187825"/>
              <a:ext cx="512763" cy="27146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sz="1200" b="0"/>
                <a:t>   SP</a:t>
              </a:r>
            </a:p>
          </p:txBody>
        </p:sp>
        <p:sp>
          <p:nvSpPr>
            <p:cNvPr id="286742" name="Line 22"/>
            <p:cNvSpPr>
              <a:spLocks noChangeShapeType="1"/>
            </p:cNvSpPr>
            <p:nvPr/>
          </p:nvSpPr>
          <p:spPr bwMode="auto">
            <a:xfrm flipH="1">
              <a:off x="1376363" y="4191000"/>
              <a:ext cx="17653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743" name="Freeform 23"/>
            <p:cNvSpPr>
              <a:spLocks/>
            </p:cNvSpPr>
            <p:nvPr/>
          </p:nvSpPr>
          <p:spPr bwMode="auto">
            <a:xfrm>
              <a:off x="1550988" y="4194175"/>
              <a:ext cx="903287" cy="2301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44"/>
                </a:cxn>
                <a:cxn ang="0">
                  <a:pos x="568" y="144"/>
                </a:cxn>
                <a:cxn ang="0">
                  <a:pos x="568" y="0"/>
                </a:cxn>
              </a:cxnLst>
              <a:rect l="0" t="0" r="r" b="b"/>
              <a:pathLst>
                <a:path w="569" h="145">
                  <a:moveTo>
                    <a:pt x="0" y="0"/>
                  </a:moveTo>
                  <a:lnTo>
                    <a:pt x="0" y="144"/>
                  </a:lnTo>
                  <a:lnTo>
                    <a:pt x="568" y="144"/>
                  </a:lnTo>
                  <a:lnTo>
                    <a:pt x="568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grpSp>
          <p:nvGrpSpPr>
            <p:cNvPr id="286744" name="Group 24"/>
            <p:cNvGrpSpPr>
              <a:grpSpLocks/>
            </p:cNvGrpSpPr>
            <p:nvPr/>
          </p:nvGrpSpPr>
          <p:grpSpPr bwMode="auto">
            <a:xfrm>
              <a:off x="2490788" y="4527550"/>
              <a:ext cx="652462" cy="1263650"/>
              <a:chOff x="1320" y="3306"/>
              <a:chExt cx="411" cy="796"/>
            </a:xfrm>
          </p:grpSpPr>
          <p:sp>
            <p:nvSpPr>
              <p:cNvPr id="286745" name="Rectangle 25"/>
              <p:cNvSpPr>
                <a:spLocks noChangeArrowheads="1"/>
              </p:cNvSpPr>
              <p:nvPr/>
            </p:nvSpPr>
            <p:spPr bwMode="auto">
              <a:xfrm>
                <a:off x="1320" y="3938"/>
                <a:ext cx="411" cy="16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86746" name="Group 26"/>
              <p:cNvGrpSpPr>
                <a:grpSpLocks/>
              </p:cNvGrpSpPr>
              <p:nvPr/>
            </p:nvGrpSpPr>
            <p:grpSpPr bwMode="auto">
              <a:xfrm>
                <a:off x="1320" y="3306"/>
                <a:ext cx="385" cy="193"/>
                <a:chOff x="1320" y="3306"/>
                <a:chExt cx="385" cy="193"/>
              </a:xfrm>
            </p:grpSpPr>
            <p:sp>
              <p:nvSpPr>
                <p:cNvPr id="286747" name="Freeform 27"/>
                <p:cNvSpPr>
                  <a:spLocks/>
                </p:cNvSpPr>
                <p:nvPr/>
              </p:nvSpPr>
              <p:spPr bwMode="auto">
                <a:xfrm>
                  <a:off x="1320" y="3306"/>
                  <a:ext cx="193" cy="193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48" y="96"/>
                    </a:cxn>
                    <a:cxn ang="0">
                      <a:pos x="144" y="96"/>
                    </a:cxn>
                    <a:cxn ang="0">
                      <a:pos x="192" y="192"/>
                    </a:cxn>
                  </a:cxnLst>
                  <a:rect l="0" t="0" r="r" b="b"/>
                  <a:pathLst>
                    <a:path w="193" h="193">
                      <a:moveTo>
                        <a:pt x="0" y="0"/>
                      </a:moveTo>
                      <a:lnTo>
                        <a:pt x="48" y="96"/>
                      </a:lnTo>
                      <a:lnTo>
                        <a:pt x="144" y="96"/>
                      </a:lnTo>
                      <a:lnTo>
                        <a:pt x="192" y="192"/>
                      </a:lnTo>
                    </a:path>
                  </a:pathLst>
                </a:custGeom>
                <a:noFill/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86748" name="Freeform 28"/>
                <p:cNvSpPr>
                  <a:spLocks/>
                </p:cNvSpPr>
                <p:nvPr/>
              </p:nvSpPr>
              <p:spPr bwMode="auto">
                <a:xfrm>
                  <a:off x="1512" y="3306"/>
                  <a:ext cx="193" cy="193"/>
                </a:xfrm>
                <a:custGeom>
                  <a:avLst/>
                  <a:gdLst/>
                  <a:ahLst/>
                  <a:cxnLst>
                    <a:cxn ang="0">
                      <a:pos x="192" y="0"/>
                    </a:cxn>
                    <a:cxn ang="0">
                      <a:pos x="144" y="96"/>
                    </a:cxn>
                    <a:cxn ang="0">
                      <a:pos x="48" y="96"/>
                    </a:cxn>
                    <a:cxn ang="0">
                      <a:pos x="0" y="192"/>
                    </a:cxn>
                  </a:cxnLst>
                  <a:rect l="0" t="0" r="r" b="b"/>
                  <a:pathLst>
                    <a:path w="193" h="193">
                      <a:moveTo>
                        <a:pt x="192" y="0"/>
                      </a:moveTo>
                      <a:lnTo>
                        <a:pt x="144" y="96"/>
                      </a:lnTo>
                      <a:lnTo>
                        <a:pt x="48" y="96"/>
                      </a:lnTo>
                      <a:lnTo>
                        <a:pt x="0" y="192"/>
                      </a:lnTo>
                    </a:path>
                  </a:pathLst>
                </a:custGeom>
                <a:noFill/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286749" name="Rectangle 29"/>
            <p:cNvSpPr>
              <a:spLocks noChangeArrowheads="1"/>
            </p:cNvSpPr>
            <p:nvPr/>
          </p:nvSpPr>
          <p:spPr bwMode="auto">
            <a:xfrm>
              <a:off x="1630363" y="5089525"/>
              <a:ext cx="1108075" cy="5984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sz="1400" b="0"/>
                <a:t>Idle Period</a:t>
              </a:r>
            </a:p>
            <a:p>
              <a:pPr algn="ctr">
                <a:spcBef>
                  <a:spcPct val="0"/>
                </a:spcBef>
              </a:pPr>
              <a:r>
                <a:rPr lang="en-US" sz="1400" b="0"/>
                <a:t>length of no</a:t>
              </a:r>
            </a:p>
            <a:p>
              <a:pPr algn="ctr">
                <a:spcBef>
                  <a:spcPct val="0"/>
                </a:spcBef>
              </a:pPr>
              <a:r>
                <a:rPr lang="en-US" sz="1400" b="0"/>
                <a:t>significance</a:t>
              </a:r>
            </a:p>
          </p:txBody>
        </p:sp>
        <p:sp>
          <p:nvSpPr>
            <p:cNvPr id="286750" name="Rectangle 30"/>
            <p:cNvSpPr>
              <a:spLocks noChangeArrowheads="1"/>
            </p:cNvSpPr>
            <p:nvPr/>
          </p:nvSpPr>
          <p:spPr bwMode="auto">
            <a:xfrm>
              <a:off x="3060700" y="4827588"/>
              <a:ext cx="1530350" cy="9398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sz="1400" b="0"/>
                <a:t>First frame within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sz="1400" b="0"/>
                <a:t>block is Address.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sz="1400" b="0"/>
                <a:t>ADDR/DATA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sz="1400" b="0"/>
                <a:t>bit set to 1</a:t>
              </a:r>
            </a:p>
          </p:txBody>
        </p:sp>
        <p:sp>
          <p:nvSpPr>
            <p:cNvPr id="286751" name="Rectangle 31"/>
            <p:cNvSpPr>
              <a:spLocks noChangeArrowheads="1"/>
            </p:cNvSpPr>
            <p:nvPr/>
          </p:nvSpPr>
          <p:spPr bwMode="auto">
            <a:xfrm>
              <a:off x="4540250" y="4827588"/>
              <a:ext cx="1312863" cy="30162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sz="1400" b="0"/>
                <a:t>1st data frame</a:t>
              </a:r>
            </a:p>
          </p:txBody>
        </p:sp>
        <p:grpSp>
          <p:nvGrpSpPr>
            <p:cNvPr id="286752" name="Group 32"/>
            <p:cNvGrpSpPr>
              <a:grpSpLocks/>
            </p:cNvGrpSpPr>
            <p:nvPr/>
          </p:nvGrpSpPr>
          <p:grpSpPr bwMode="auto">
            <a:xfrm>
              <a:off x="3214688" y="4537075"/>
              <a:ext cx="1220787" cy="306388"/>
              <a:chOff x="1776" y="3312"/>
              <a:chExt cx="769" cy="193"/>
            </a:xfrm>
          </p:grpSpPr>
          <p:sp>
            <p:nvSpPr>
              <p:cNvPr id="286753" name="Freeform 33"/>
              <p:cNvSpPr>
                <a:spLocks/>
              </p:cNvSpPr>
              <p:nvPr/>
            </p:nvSpPr>
            <p:spPr bwMode="auto">
              <a:xfrm>
                <a:off x="1776" y="3312"/>
                <a:ext cx="385" cy="19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48" y="96"/>
                  </a:cxn>
                  <a:cxn ang="0">
                    <a:pos x="336" y="96"/>
                  </a:cxn>
                  <a:cxn ang="0">
                    <a:pos x="384" y="192"/>
                  </a:cxn>
                </a:cxnLst>
                <a:rect l="0" t="0" r="r" b="b"/>
                <a:pathLst>
                  <a:path w="385" h="193">
                    <a:moveTo>
                      <a:pt x="0" y="0"/>
                    </a:moveTo>
                    <a:lnTo>
                      <a:pt x="48" y="96"/>
                    </a:lnTo>
                    <a:lnTo>
                      <a:pt x="336" y="96"/>
                    </a:lnTo>
                    <a:lnTo>
                      <a:pt x="384" y="192"/>
                    </a:lnTo>
                  </a:path>
                </a:pathLst>
              </a:custGeom>
              <a:noFill/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6754" name="Freeform 34"/>
              <p:cNvSpPr>
                <a:spLocks/>
              </p:cNvSpPr>
              <p:nvPr/>
            </p:nvSpPr>
            <p:spPr bwMode="auto">
              <a:xfrm>
                <a:off x="2160" y="3312"/>
                <a:ext cx="385" cy="193"/>
              </a:xfrm>
              <a:custGeom>
                <a:avLst/>
                <a:gdLst/>
                <a:ahLst/>
                <a:cxnLst>
                  <a:cxn ang="0">
                    <a:pos x="384" y="0"/>
                  </a:cxn>
                  <a:cxn ang="0">
                    <a:pos x="336" y="96"/>
                  </a:cxn>
                  <a:cxn ang="0">
                    <a:pos x="48" y="96"/>
                  </a:cxn>
                  <a:cxn ang="0">
                    <a:pos x="0" y="192"/>
                  </a:cxn>
                </a:cxnLst>
                <a:rect l="0" t="0" r="r" b="b"/>
                <a:pathLst>
                  <a:path w="385" h="193">
                    <a:moveTo>
                      <a:pt x="384" y="0"/>
                    </a:moveTo>
                    <a:lnTo>
                      <a:pt x="336" y="96"/>
                    </a:lnTo>
                    <a:lnTo>
                      <a:pt x="48" y="96"/>
                    </a:lnTo>
                    <a:lnTo>
                      <a:pt x="0" y="192"/>
                    </a:lnTo>
                  </a:path>
                </a:pathLst>
              </a:custGeom>
              <a:noFill/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86755" name="Group 35"/>
            <p:cNvGrpSpPr>
              <a:grpSpLocks/>
            </p:cNvGrpSpPr>
            <p:nvPr/>
          </p:nvGrpSpPr>
          <p:grpSpPr bwMode="auto">
            <a:xfrm>
              <a:off x="4586288" y="4537075"/>
              <a:ext cx="1220787" cy="306388"/>
              <a:chOff x="2640" y="3312"/>
              <a:chExt cx="769" cy="193"/>
            </a:xfrm>
          </p:grpSpPr>
          <p:sp>
            <p:nvSpPr>
              <p:cNvPr id="286756" name="Freeform 36"/>
              <p:cNvSpPr>
                <a:spLocks/>
              </p:cNvSpPr>
              <p:nvPr/>
            </p:nvSpPr>
            <p:spPr bwMode="auto">
              <a:xfrm>
                <a:off x="2640" y="3312"/>
                <a:ext cx="385" cy="19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48" y="96"/>
                  </a:cxn>
                  <a:cxn ang="0">
                    <a:pos x="336" y="96"/>
                  </a:cxn>
                  <a:cxn ang="0">
                    <a:pos x="384" y="192"/>
                  </a:cxn>
                </a:cxnLst>
                <a:rect l="0" t="0" r="r" b="b"/>
                <a:pathLst>
                  <a:path w="385" h="193">
                    <a:moveTo>
                      <a:pt x="0" y="0"/>
                    </a:moveTo>
                    <a:lnTo>
                      <a:pt x="48" y="96"/>
                    </a:lnTo>
                    <a:lnTo>
                      <a:pt x="336" y="96"/>
                    </a:lnTo>
                    <a:lnTo>
                      <a:pt x="384" y="192"/>
                    </a:lnTo>
                  </a:path>
                </a:pathLst>
              </a:custGeom>
              <a:noFill/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6757" name="Freeform 37"/>
              <p:cNvSpPr>
                <a:spLocks/>
              </p:cNvSpPr>
              <p:nvPr/>
            </p:nvSpPr>
            <p:spPr bwMode="auto">
              <a:xfrm>
                <a:off x="3024" y="3312"/>
                <a:ext cx="385" cy="193"/>
              </a:xfrm>
              <a:custGeom>
                <a:avLst/>
                <a:gdLst/>
                <a:ahLst/>
                <a:cxnLst>
                  <a:cxn ang="0">
                    <a:pos x="384" y="0"/>
                  </a:cxn>
                  <a:cxn ang="0">
                    <a:pos x="336" y="96"/>
                  </a:cxn>
                  <a:cxn ang="0">
                    <a:pos x="48" y="96"/>
                  </a:cxn>
                  <a:cxn ang="0">
                    <a:pos x="0" y="192"/>
                  </a:cxn>
                </a:cxnLst>
                <a:rect l="0" t="0" r="r" b="b"/>
                <a:pathLst>
                  <a:path w="385" h="193">
                    <a:moveTo>
                      <a:pt x="384" y="0"/>
                    </a:moveTo>
                    <a:lnTo>
                      <a:pt x="336" y="96"/>
                    </a:lnTo>
                    <a:lnTo>
                      <a:pt x="48" y="96"/>
                    </a:lnTo>
                    <a:lnTo>
                      <a:pt x="0" y="192"/>
                    </a:lnTo>
                  </a:path>
                </a:pathLst>
              </a:custGeom>
              <a:noFill/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86758" name="Line 38"/>
            <p:cNvSpPr>
              <a:spLocks noChangeShapeType="1"/>
            </p:cNvSpPr>
            <p:nvPr/>
          </p:nvSpPr>
          <p:spPr bwMode="auto">
            <a:xfrm>
              <a:off x="6157913" y="4194175"/>
              <a:ext cx="11144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86759" name="Group 39"/>
            <p:cNvGrpSpPr>
              <a:grpSpLocks/>
            </p:cNvGrpSpPr>
            <p:nvPr/>
          </p:nvGrpSpPr>
          <p:grpSpPr bwMode="auto">
            <a:xfrm>
              <a:off x="3163888" y="3775075"/>
              <a:ext cx="4116387" cy="306388"/>
              <a:chOff x="1744" y="2832"/>
              <a:chExt cx="2593" cy="193"/>
            </a:xfrm>
          </p:grpSpPr>
          <p:sp>
            <p:nvSpPr>
              <p:cNvPr id="286760" name="Freeform 40"/>
              <p:cNvSpPr>
                <a:spLocks/>
              </p:cNvSpPr>
              <p:nvPr/>
            </p:nvSpPr>
            <p:spPr bwMode="auto">
              <a:xfrm>
                <a:off x="1744" y="2832"/>
                <a:ext cx="1297" cy="193"/>
              </a:xfrm>
              <a:custGeom>
                <a:avLst/>
                <a:gdLst/>
                <a:ahLst/>
                <a:cxnLst>
                  <a:cxn ang="0">
                    <a:pos x="0" y="192"/>
                  </a:cxn>
                  <a:cxn ang="0">
                    <a:pos x="96" y="96"/>
                  </a:cxn>
                  <a:cxn ang="0">
                    <a:pos x="1200" y="96"/>
                  </a:cxn>
                  <a:cxn ang="0">
                    <a:pos x="1296" y="0"/>
                  </a:cxn>
                </a:cxnLst>
                <a:rect l="0" t="0" r="r" b="b"/>
                <a:pathLst>
                  <a:path w="1297" h="193">
                    <a:moveTo>
                      <a:pt x="0" y="192"/>
                    </a:moveTo>
                    <a:lnTo>
                      <a:pt x="96" y="96"/>
                    </a:lnTo>
                    <a:lnTo>
                      <a:pt x="1200" y="96"/>
                    </a:lnTo>
                    <a:lnTo>
                      <a:pt x="1296" y="0"/>
                    </a:lnTo>
                  </a:path>
                </a:pathLst>
              </a:custGeom>
              <a:noFill/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6761" name="Freeform 41"/>
              <p:cNvSpPr>
                <a:spLocks/>
              </p:cNvSpPr>
              <p:nvPr/>
            </p:nvSpPr>
            <p:spPr bwMode="auto">
              <a:xfrm>
                <a:off x="3040" y="2832"/>
                <a:ext cx="1297" cy="193"/>
              </a:xfrm>
              <a:custGeom>
                <a:avLst/>
                <a:gdLst/>
                <a:ahLst/>
                <a:cxnLst>
                  <a:cxn ang="0">
                    <a:pos x="1296" y="192"/>
                  </a:cxn>
                  <a:cxn ang="0">
                    <a:pos x="1200" y="96"/>
                  </a:cxn>
                  <a:cxn ang="0">
                    <a:pos x="96" y="96"/>
                  </a:cxn>
                  <a:cxn ang="0">
                    <a:pos x="0" y="0"/>
                  </a:cxn>
                </a:cxnLst>
                <a:rect l="0" t="0" r="r" b="b"/>
                <a:pathLst>
                  <a:path w="1297" h="193">
                    <a:moveTo>
                      <a:pt x="1296" y="192"/>
                    </a:moveTo>
                    <a:lnTo>
                      <a:pt x="1200" y="96"/>
                    </a:lnTo>
                    <a:lnTo>
                      <a:pt x="96" y="96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86762" name="Line 42"/>
            <p:cNvSpPr>
              <a:spLocks noChangeShapeType="1"/>
            </p:cNvSpPr>
            <p:nvPr/>
          </p:nvSpPr>
          <p:spPr bwMode="auto">
            <a:xfrm>
              <a:off x="4052888" y="4184650"/>
              <a:ext cx="0" cy="2444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763" name="Line 43"/>
            <p:cNvSpPr>
              <a:spLocks noChangeShapeType="1"/>
            </p:cNvSpPr>
            <p:nvPr/>
          </p:nvSpPr>
          <p:spPr bwMode="auto">
            <a:xfrm>
              <a:off x="2249488" y="4206875"/>
              <a:ext cx="0" cy="203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764" name="Line 44"/>
            <p:cNvSpPr>
              <a:spLocks noChangeShapeType="1"/>
            </p:cNvSpPr>
            <p:nvPr/>
          </p:nvSpPr>
          <p:spPr bwMode="auto">
            <a:xfrm>
              <a:off x="5424488" y="4198938"/>
              <a:ext cx="0" cy="2301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765" name="Line 45"/>
            <p:cNvSpPr>
              <a:spLocks noChangeShapeType="1"/>
            </p:cNvSpPr>
            <p:nvPr/>
          </p:nvSpPr>
          <p:spPr bwMode="auto">
            <a:xfrm>
              <a:off x="6821488" y="4195763"/>
              <a:ext cx="0" cy="2333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766" name="Rectangle 46"/>
            <p:cNvSpPr>
              <a:spLocks noChangeArrowheads="1"/>
            </p:cNvSpPr>
            <p:nvPr/>
          </p:nvSpPr>
          <p:spPr bwMode="auto">
            <a:xfrm>
              <a:off x="2212975" y="4191000"/>
              <a:ext cx="265113" cy="27146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sz="1200" b="0"/>
                <a:t>0</a:t>
              </a:r>
            </a:p>
          </p:txBody>
        </p:sp>
        <p:sp>
          <p:nvSpPr>
            <p:cNvPr id="286767" name="Rectangle 47"/>
            <p:cNvSpPr>
              <a:spLocks noChangeArrowheads="1"/>
            </p:cNvSpPr>
            <p:nvPr/>
          </p:nvSpPr>
          <p:spPr bwMode="auto">
            <a:xfrm>
              <a:off x="4035425" y="4191000"/>
              <a:ext cx="265113" cy="27146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sz="1200">
                  <a:solidFill>
                    <a:schemeClr val="tx2"/>
                  </a:solidFill>
                </a:rPr>
                <a:t>1</a:t>
              </a:r>
            </a:p>
          </p:txBody>
        </p:sp>
        <p:sp>
          <p:nvSpPr>
            <p:cNvPr id="286768" name="Rectangle 48"/>
            <p:cNvSpPr>
              <a:spLocks noChangeArrowheads="1"/>
            </p:cNvSpPr>
            <p:nvPr/>
          </p:nvSpPr>
          <p:spPr bwMode="auto">
            <a:xfrm>
              <a:off x="5394325" y="4191000"/>
              <a:ext cx="265113" cy="27146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sz="1200" b="0"/>
                <a:t>0</a:t>
              </a:r>
            </a:p>
          </p:txBody>
        </p:sp>
        <p:sp>
          <p:nvSpPr>
            <p:cNvPr id="286769" name="Rectangle 49"/>
            <p:cNvSpPr>
              <a:spLocks noChangeArrowheads="1"/>
            </p:cNvSpPr>
            <p:nvPr/>
          </p:nvSpPr>
          <p:spPr bwMode="auto">
            <a:xfrm>
              <a:off x="6794500" y="4200525"/>
              <a:ext cx="265113" cy="27146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sz="1200" b="0"/>
                <a:t>0</a:t>
              </a:r>
            </a:p>
          </p:txBody>
        </p:sp>
        <p:sp>
          <p:nvSpPr>
            <p:cNvPr id="286771" name="Freeform 51"/>
            <p:cNvSpPr>
              <a:spLocks/>
            </p:cNvSpPr>
            <p:nvPr/>
          </p:nvSpPr>
          <p:spPr bwMode="auto">
            <a:xfrm>
              <a:off x="7280275" y="4191000"/>
              <a:ext cx="1357313" cy="2381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49"/>
                </a:cxn>
                <a:cxn ang="0">
                  <a:pos x="700" y="149"/>
                </a:cxn>
                <a:cxn ang="0">
                  <a:pos x="700" y="0"/>
                </a:cxn>
                <a:cxn ang="0">
                  <a:pos x="854" y="0"/>
                </a:cxn>
                <a:cxn ang="0">
                  <a:pos x="854" y="149"/>
                </a:cxn>
              </a:cxnLst>
              <a:rect l="0" t="0" r="r" b="b"/>
              <a:pathLst>
                <a:path w="855" h="150">
                  <a:moveTo>
                    <a:pt x="0" y="0"/>
                  </a:moveTo>
                  <a:lnTo>
                    <a:pt x="0" y="149"/>
                  </a:lnTo>
                  <a:lnTo>
                    <a:pt x="700" y="149"/>
                  </a:lnTo>
                  <a:lnTo>
                    <a:pt x="700" y="0"/>
                  </a:lnTo>
                  <a:lnTo>
                    <a:pt x="854" y="0"/>
                  </a:lnTo>
                  <a:lnTo>
                    <a:pt x="854" y="149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6772" name="Freeform 52"/>
            <p:cNvSpPr>
              <a:spLocks/>
            </p:cNvSpPr>
            <p:nvPr/>
          </p:nvSpPr>
          <p:spPr bwMode="auto">
            <a:xfrm>
              <a:off x="7577138" y="4189413"/>
              <a:ext cx="815975" cy="231775"/>
            </a:xfrm>
            <a:custGeom>
              <a:avLst/>
              <a:gdLst/>
              <a:ahLst/>
              <a:cxnLst>
                <a:cxn ang="0">
                  <a:pos x="0" y="145"/>
                </a:cxn>
                <a:cxn ang="0">
                  <a:pos x="0" y="0"/>
                </a:cxn>
                <a:cxn ang="0">
                  <a:pos x="513" y="0"/>
                </a:cxn>
              </a:cxnLst>
              <a:rect l="0" t="0" r="r" b="b"/>
              <a:pathLst>
                <a:path w="514" h="146">
                  <a:moveTo>
                    <a:pt x="0" y="145"/>
                  </a:moveTo>
                  <a:lnTo>
                    <a:pt x="0" y="0"/>
                  </a:lnTo>
                  <a:lnTo>
                    <a:pt x="513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6773" name="Rectangle 53"/>
            <p:cNvSpPr>
              <a:spLocks noChangeArrowheads="1"/>
            </p:cNvSpPr>
            <p:nvPr/>
          </p:nvSpPr>
          <p:spPr bwMode="auto">
            <a:xfrm>
              <a:off x="8289925" y="4192588"/>
              <a:ext cx="427038" cy="27146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sz="1200" b="0"/>
                <a:t> SP</a:t>
              </a:r>
            </a:p>
          </p:txBody>
        </p:sp>
        <p:sp>
          <p:nvSpPr>
            <p:cNvPr id="286774" name="Rectangle 54"/>
            <p:cNvSpPr>
              <a:spLocks noChangeArrowheads="1"/>
            </p:cNvSpPr>
            <p:nvPr/>
          </p:nvSpPr>
          <p:spPr bwMode="auto">
            <a:xfrm>
              <a:off x="7245350" y="4192588"/>
              <a:ext cx="376238" cy="27146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sz="1200" b="0"/>
                <a:t>ST</a:t>
              </a:r>
            </a:p>
          </p:txBody>
        </p:sp>
        <p:sp>
          <p:nvSpPr>
            <p:cNvPr id="286775" name="Rectangle 55"/>
            <p:cNvSpPr>
              <a:spLocks noChangeArrowheads="1"/>
            </p:cNvSpPr>
            <p:nvPr/>
          </p:nvSpPr>
          <p:spPr bwMode="auto">
            <a:xfrm>
              <a:off x="7656513" y="4192588"/>
              <a:ext cx="501650" cy="27146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sz="1200" b="0"/>
                <a:t>Addr</a:t>
              </a:r>
            </a:p>
          </p:txBody>
        </p:sp>
        <p:sp>
          <p:nvSpPr>
            <p:cNvPr id="286776" name="Line 56"/>
            <p:cNvSpPr>
              <a:spLocks noChangeShapeType="1"/>
            </p:cNvSpPr>
            <p:nvPr/>
          </p:nvSpPr>
          <p:spPr bwMode="auto">
            <a:xfrm>
              <a:off x="8193088" y="4213225"/>
              <a:ext cx="0" cy="2159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777" name="Rectangle 57"/>
            <p:cNvSpPr>
              <a:spLocks noChangeArrowheads="1"/>
            </p:cNvSpPr>
            <p:nvPr/>
          </p:nvSpPr>
          <p:spPr bwMode="auto">
            <a:xfrm>
              <a:off x="8159750" y="4191000"/>
              <a:ext cx="265113" cy="27146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sz="1200" b="0"/>
                <a:t>1</a:t>
              </a:r>
            </a:p>
          </p:txBody>
        </p:sp>
        <p:sp>
          <p:nvSpPr>
            <p:cNvPr id="286778" name="Rectangle 58"/>
            <p:cNvSpPr>
              <a:spLocks noChangeArrowheads="1"/>
            </p:cNvSpPr>
            <p:nvPr/>
          </p:nvSpPr>
          <p:spPr bwMode="auto">
            <a:xfrm>
              <a:off x="6972300" y="4194175"/>
              <a:ext cx="384175" cy="27146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sz="1200" b="0"/>
                <a:t>SP</a:t>
              </a:r>
            </a:p>
          </p:txBody>
        </p:sp>
        <p:sp>
          <p:nvSpPr>
            <p:cNvPr id="286779" name="Line 59"/>
            <p:cNvSpPr>
              <a:spLocks noChangeShapeType="1"/>
            </p:cNvSpPr>
            <p:nvPr/>
          </p:nvSpPr>
          <p:spPr bwMode="auto">
            <a:xfrm>
              <a:off x="7177088" y="4543425"/>
              <a:ext cx="0" cy="3683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780" name="Rectangle 60"/>
            <p:cNvSpPr>
              <a:spLocks noChangeArrowheads="1"/>
            </p:cNvSpPr>
            <p:nvPr/>
          </p:nvSpPr>
          <p:spPr bwMode="auto">
            <a:xfrm>
              <a:off x="6454775" y="4975225"/>
              <a:ext cx="1471613" cy="5984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sz="1400" b="0"/>
                <a:t>no additional</a:t>
              </a:r>
            </a:p>
            <a:p>
              <a:pPr algn="ctr">
                <a:spcBef>
                  <a:spcPct val="0"/>
                </a:spcBef>
              </a:pPr>
              <a:r>
                <a:rPr lang="en-US" sz="1400" b="0"/>
                <a:t>idle bits needed</a:t>
              </a:r>
            </a:p>
            <a:p>
              <a:pPr algn="ctr">
                <a:spcBef>
                  <a:spcPct val="0"/>
                </a:spcBef>
              </a:pPr>
              <a:r>
                <a:rPr lang="en-US" sz="1400" b="0"/>
                <a:t>beyond stop bits</a:t>
              </a:r>
            </a:p>
          </p:txBody>
        </p:sp>
        <p:sp>
          <p:nvSpPr>
            <p:cNvPr id="286781" name="Line 61"/>
            <p:cNvSpPr>
              <a:spLocks noChangeShapeType="1"/>
            </p:cNvSpPr>
            <p:nvPr/>
          </p:nvSpPr>
          <p:spPr bwMode="auto">
            <a:xfrm flipH="1">
              <a:off x="2395538" y="4835525"/>
              <a:ext cx="393700" cy="2159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  <p:custDataLst>
      <p:tags r:id="rId1"/>
    </p:custData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SCI Summary</a:t>
            </a:r>
          </a:p>
        </p:txBody>
      </p:sp>
      <p:sp>
        <p:nvSpPr>
          <p:cNvPr id="28774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99535" y="651932"/>
            <a:ext cx="8153400" cy="6019800"/>
          </a:xfrm>
          <a:noFill/>
          <a:ln/>
        </p:spPr>
        <p:txBody>
          <a:bodyPr lIns="90488" tIns="44450" rIns="90488" bIns="44450" anchorCtr="0">
            <a:noAutofit/>
          </a:bodyPr>
          <a:lstStyle/>
          <a:p>
            <a:pPr>
              <a:spcBef>
                <a:spcPts val="600"/>
              </a:spcBef>
            </a:pPr>
            <a:r>
              <a:rPr lang="en-US" sz="2800" dirty="0"/>
              <a:t>Asynchronous communications format</a:t>
            </a:r>
            <a:endParaRPr lang="en-US" sz="2400" dirty="0"/>
          </a:p>
          <a:p>
            <a:pPr>
              <a:spcBef>
                <a:spcPts val="600"/>
              </a:spcBef>
            </a:pPr>
            <a:r>
              <a:rPr lang="en-US" sz="2800" dirty="0"/>
              <a:t>65,000+ different programmable baud rates</a:t>
            </a:r>
            <a:endParaRPr lang="en-US" sz="2400" b="0" dirty="0"/>
          </a:p>
          <a:p>
            <a:pPr>
              <a:spcBef>
                <a:spcPts val="600"/>
              </a:spcBef>
            </a:pPr>
            <a:r>
              <a:rPr lang="en-US" sz="2800" dirty="0"/>
              <a:t>Two wake-up multiprocessor modes</a:t>
            </a:r>
          </a:p>
          <a:p>
            <a:pPr lvl="1">
              <a:spcBef>
                <a:spcPts val="600"/>
              </a:spcBef>
            </a:pPr>
            <a:r>
              <a:rPr lang="en-US" sz="2400" dirty="0"/>
              <a:t>Idle-line wake-up &amp; Address-bit wake-up</a:t>
            </a:r>
            <a:endParaRPr lang="en-US" sz="2400" b="0" dirty="0"/>
          </a:p>
          <a:p>
            <a:pPr>
              <a:spcBef>
                <a:spcPts val="600"/>
              </a:spcBef>
            </a:pPr>
            <a:r>
              <a:rPr lang="en-US" sz="2800" dirty="0"/>
              <a:t>Programmable data word format</a:t>
            </a:r>
          </a:p>
          <a:p>
            <a:pPr lvl="1">
              <a:spcBef>
                <a:spcPts val="600"/>
              </a:spcBef>
            </a:pPr>
            <a:r>
              <a:rPr lang="en-US" sz="2400" dirty="0"/>
              <a:t>1 to 8 bit data word length</a:t>
            </a:r>
          </a:p>
          <a:p>
            <a:pPr lvl="1">
              <a:spcBef>
                <a:spcPts val="600"/>
              </a:spcBef>
            </a:pPr>
            <a:r>
              <a:rPr lang="en-US" sz="2400" dirty="0"/>
              <a:t>1 or 2 stop bits</a:t>
            </a:r>
          </a:p>
          <a:p>
            <a:pPr lvl="1">
              <a:spcBef>
                <a:spcPts val="600"/>
              </a:spcBef>
            </a:pPr>
            <a:r>
              <a:rPr lang="en-US" sz="2400" dirty="0"/>
              <a:t>even/odd/no parity</a:t>
            </a:r>
          </a:p>
          <a:p>
            <a:pPr>
              <a:spcBef>
                <a:spcPts val="600"/>
              </a:spcBef>
            </a:pPr>
            <a:r>
              <a:rPr lang="en-US" sz="2800" dirty="0"/>
              <a:t>Error Detection Flags</a:t>
            </a:r>
            <a:endParaRPr lang="en-US" sz="2400" dirty="0"/>
          </a:p>
          <a:p>
            <a:pPr lvl="1">
              <a:spcBef>
                <a:spcPts val="600"/>
              </a:spcBef>
            </a:pPr>
            <a:r>
              <a:rPr lang="en-US" sz="2400" dirty="0"/>
              <a:t>Parity error;  Framing error;  Overrun error;  Break detection</a:t>
            </a:r>
          </a:p>
          <a:p>
            <a:pPr>
              <a:spcBef>
                <a:spcPts val="600"/>
              </a:spcBef>
            </a:pPr>
            <a:r>
              <a:rPr lang="en-US" sz="2800" dirty="0"/>
              <a:t>Transmit FIFO and receive FIFO</a:t>
            </a:r>
            <a:endParaRPr lang="en-US" sz="2400" dirty="0"/>
          </a:p>
          <a:p>
            <a:pPr>
              <a:spcBef>
                <a:spcPts val="600"/>
              </a:spcBef>
            </a:pPr>
            <a:r>
              <a:rPr lang="en-US" sz="2800" dirty="0"/>
              <a:t>Individual interrupts for transmit and receive</a:t>
            </a:r>
            <a:endParaRPr lang="en-US" sz="2400" dirty="0"/>
          </a:p>
        </p:txBody>
      </p:sp>
    </p:spTree>
    <p:custDataLst>
      <p:tags r:id="rId1"/>
    </p:custData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85800" y="2497666"/>
            <a:ext cx="7696200" cy="6096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1124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Module Objectives</a:t>
            </a:r>
          </a:p>
        </p:txBody>
      </p:sp>
      <p:sp>
        <p:nvSpPr>
          <p:cNvPr id="261125" name="Rectangle 5"/>
          <p:cNvSpPr>
            <a:spLocks noGrp="1" noChangeArrowheads="1"/>
          </p:cNvSpPr>
          <p:nvPr>
            <p:ph idx="1"/>
          </p:nvPr>
        </p:nvSpPr>
        <p:spPr>
          <a:xfrm>
            <a:off x="679808" y="1132726"/>
            <a:ext cx="7778392" cy="4810874"/>
          </a:xfrm>
        </p:spPr>
        <p:txBody>
          <a:bodyPr>
            <a:noAutofit/>
          </a:bodyPr>
          <a:lstStyle/>
          <a:p>
            <a:r>
              <a:rPr lang="en-US" dirty="0"/>
              <a:t>Serial Peripheral Interface (SPI)</a:t>
            </a:r>
          </a:p>
          <a:p>
            <a:pPr>
              <a:lnSpc>
                <a:spcPct val="125000"/>
              </a:lnSpc>
            </a:pPr>
            <a:r>
              <a:rPr lang="en-US" dirty="0"/>
              <a:t>Serial Communication Interface (SCI)</a:t>
            </a:r>
          </a:p>
          <a:p>
            <a:pPr>
              <a:lnSpc>
                <a:spcPct val="125000"/>
              </a:lnSpc>
            </a:pPr>
            <a:r>
              <a:rPr lang="en-US" dirty="0"/>
              <a:t>Local Interconnect Network (LIN)</a:t>
            </a:r>
          </a:p>
          <a:p>
            <a:pPr>
              <a:lnSpc>
                <a:spcPct val="125000"/>
              </a:lnSpc>
            </a:pPr>
            <a:r>
              <a:rPr lang="en-US" dirty="0"/>
              <a:t>Inter-Integrated Circuit (I2C)</a:t>
            </a:r>
          </a:p>
          <a:p>
            <a:pPr>
              <a:lnSpc>
                <a:spcPct val="125000"/>
              </a:lnSpc>
            </a:pPr>
            <a:r>
              <a:rPr lang="en-US" dirty="0"/>
              <a:t>Controller Area Network (CAN)</a:t>
            </a:r>
          </a:p>
          <a:p>
            <a:pPr>
              <a:lnSpc>
                <a:spcPct val="125000"/>
              </a:lnSpc>
            </a:pPr>
            <a:r>
              <a:rPr lang="en-US" dirty="0"/>
              <a:t>Power Management Bus (</a:t>
            </a:r>
            <a:r>
              <a:rPr lang="en-US" dirty="0" err="1"/>
              <a:t>PMBus</a:t>
            </a:r>
            <a:r>
              <a:rPr lang="en-US" dirty="0"/>
              <a:t>)</a:t>
            </a:r>
          </a:p>
          <a:p>
            <a:pPr>
              <a:lnSpc>
                <a:spcPct val="125000"/>
              </a:lnSpc>
            </a:pPr>
            <a:r>
              <a:rPr lang="en-US" dirty="0"/>
              <a:t>Fast Serial Interface (FSI)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4460498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Local Interconnect Network (LIN)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8733" y="846667"/>
            <a:ext cx="8229600" cy="5711826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en-US" sz="2800" dirty="0"/>
              <a:t>A broadcast serial network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altLang="en-US" sz="2400" dirty="0"/>
              <a:t>One master, up to sixteen addressable slaves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altLang="en-US" sz="2400" dirty="0"/>
              <a:t>Serial link layer similar to UART (e.g., start, data, stop bits)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altLang="en-US" sz="2400" dirty="0"/>
              <a:t>Single wire (plus ground)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altLang="en-US" sz="2400" dirty="0"/>
              <a:t>12V bus (originally </a:t>
            </a:r>
            <a:r>
              <a:rPr lang="en-US" altLang="en-US" sz="2400" dirty="0" err="1"/>
              <a:t>desiged</a:t>
            </a:r>
            <a:r>
              <a:rPr lang="en-US" altLang="en-US" sz="2400" dirty="0"/>
              <a:t> for automotive apps)</a:t>
            </a:r>
            <a:endParaRPr lang="en-US" altLang="en-US" dirty="0"/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altLang="en-US" sz="2400" dirty="0"/>
              <a:t>No bus arbitration or collision detection</a:t>
            </a:r>
          </a:p>
          <a:p>
            <a:pPr lvl="2">
              <a:lnSpc>
                <a:spcPct val="100000"/>
              </a:lnSpc>
              <a:spcBef>
                <a:spcPts val="600"/>
              </a:spcBef>
            </a:pPr>
            <a:r>
              <a:rPr lang="en-US" altLang="en-US" sz="1800" dirty="0"/>
              <a:t>Master initiates all communication</a:t>
            </a:r>
          </a:p>
          <a:p>
            <a:pPr lvl="2">
              <a:lnSpc>
                <a:spcPct val="100000"/>
              </a:lnSpc>
              <a:spcBef>
                <a:spcPts val="600"/>
              </a:spcBef>
            </a:pPr>
            <a:r>
              <a:rPr lang="en-US" altLang="en-US" sz="1800" dirty="0"/>
              <a:t>A single slave responds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altLang="en-US" sz="2400" dirty="0"/>
              <a:t>Configurable Baud Rate up to 20 Kbits/s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en-US" sz="2800" dirty="0"/>
              <a:t>C2000 LIN module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altLang="en-US" sz="2400" dirty="0"/>
              <a:t>Compliant with the LIN spec 2.1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altLang="en-US" sz="2400" dirty="0"/>
              <a:t>Can be used as an SCI (UART), if desired</a:t>
            </a:r>
          </a:p>
        </p:txBody>
      </p:sp>
    </p:spTree>
    <p:extLst>
      <p:ext uri="{BB962C8B-B14F-4D97-AF65-F5344CB8AC3E}">
        <p14:creationId xmlns:p14="http://schemas.microsoft.com/office/powerpoint/2010/main" val="7242901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46"/>
          <p:cNvSpPr>
            <a:spLocks noChangeArrowheads="1"/>
          </p:cNvSpPr>
          <p:nvPr/>
        </p:nvSpPr>
        <p:spPr bwMode="auto">
          <a:xfrm>
            <a:off x="2041521" y="702734"/>
            <a:ext cx="6096000" cy="59436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LIN Module Block Diagram</a:t>
            </a:r>
          </a:p>
        </p:txBody>
      </p:sp>
      <p:sp>
        <p:nvSpPr>
          <p:cNvPr id="28676" name="Rectangle 109"/>
          <p:cNvSpPr>
            <a:spLocks noChangeArrowheads="1"/>
          </p:cNvSpPr>
          <p:nvPr/>
        </p:nvSpPr>
        <p:spPr bwMode="auto">
          <a:xfrm>
            <a:off x="4632321" y="3414184"/>
            <a:ext cx="15240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/>
              <a:t>SCIRXSHF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632321" y="4719109"/>
            <a:ext cx="1524000" cy="1828800"/>
            <a:chOff x="4733925" y="4702175"/>
            <a:chExt cx="1524000" cy="1828800"/>
          </a:xfrm>
        </p:grpSpPr>
        <p:sp>
          <p:nvSpPr>
            <p:cNvPr id="28706" name="Rectangle 121"/>
            <p:cNvSpPr>
              <a:spLocks noChangeArrowheads="1"/>
            </p:cNvSpPr>
            <p:nvPr/>
          </p:nvSpPr>
          <p:spPr bwMode="auto">
            <a:xfrm>
              <a:off x="4733925" y="6302375"/>
              <a:ext cx="1524000" cy="228600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16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b="0"/>
                <a:t>       TD7       </a:t>
              </a:r>
              <a:endParaRPr lang="en-US" altLang="en-US" sz="1400" b="0"/>
            </a:p>
          </p:txBody>
        </p:sp>
        <p:sp>
          <p:nvSpPr>
            <p:cNvPr id="28707" name="Rectangle 122"/>
            <p:cNvSpPr>
              <a:spLocks noChangeArrowheads="1"/>
            </p:cNvSpPr>
            <p:nvPr/>
          </p:nvSpPr>
          <p:spPr bwMode="auto">
            <a:xfrm>
              <a:off x="4733925" y="6073775"/>
              <a:ext cx="1524000" cy="228600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16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b="0"/>
                <a:t>       TD6       </a:t>
              </a:r>
              <a:endParaRPr lang="en-US" altLang="en-US" sz="1400" b="0"/>
            </a:p>
          </p:txBody>
        </p:sp>
        <p:sp>
          <p:nvSpPr>
            <p:cNvPr id="28708" name="Rectangle 123"/>
            <p:cNvSpPr>
              <a:spLocks noChangeArrowheads="1"/>
            </p:cNvSpPr>
            <p:nvPr/>
          </p:nvSpPr>
          <p:spPr bwMode="auto">
            <a:xfrm>
              <a:off x="4733925" y="5845175"/>
              <a:ext cx="1524000" cy="228600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16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b="0"/>
                <a:t>       TD5       </a:t>
              </a:r>
              <a:endParaRPr lang="en-US" altLang="en-US" sz="1400" b="0"/>
            </a:p>
          </p:txBody>
        </p:sp>
        <p:sp>
          <p:nvSpPr>
            <p:cNvPr id="28709" name="Rectangle 124"/>
            <p:cNvSpPr>
              <a:spLocks noChangeArrowheads="1"/>
            </p:cNvSpPr>
            <p:nvPr/>
          </p:nvSpPr>
          <p:spPr bwMode="auto">
            <a:xfrm>
              <a:off x="4733925" y="5616575"/>
              <a:ext cx="1524000" cy="228600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16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b="0"/>
                <a:t>       TD4       </a:t>
              </a:r>
              <a:endParaRPr lang="en-US" altLang="en-US" sz="1400" b="0"/>
            </a:p>
          </p:txBody>
        </p:sp>
        <p:sp>
          <p:nvSpPr>
            <p:cNvPr id="28710" name="Rectangle 125"/>
            <p:cNvSpPr>
              <a:spLocks noChangeArrowheads="1"/>
            </p:cNvSpPr>
            <p:nvPr/>
          </p:nvSpPr>
          <p:spPr bwMode="auto">
            <a:xfrm>
              <a:off x="4733925" y="5387975"/>
              <a:ext cx="1524000" cy="228600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16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b="0"/>
                <a:t>       TD3       </a:t>
              </a:r>
              <a:endParaRPr lang="en-US" altLang="en-US" sz="1400" b="0"/>
            </a:p>
          </p:txBody>
        </p:sp>
        <p:sp>
          <p:nvSpPr>
            <p:cNvPr id="28711" name="Rectangle 126"/>
            <p:cNvSpPr>
              <a:spLocks noChangeArrowheads="1"/>
            </p:cNvSpPr>
            <p:nvPr/>
          </p:nvSpPr>
          <p:spPr bwMode="auto">
            <a:xfrm>
              <a:off x="4733925" y="5159375"/>
              <a:ext cx="1524000" cy="228600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16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b="0"/>
                <a:t>       TD2       </a:t>
              </a:r>
              <a:endParaRPr lang="en-US" altLang="en-US" sz="1400" b="0"/>
            </a:p>
          </p:txBody>
        </p:sp>
        <p:sp>
          <p:nvSpPr>
            <p:cNvPr id="28712" name="Rectangle 127"/>
            <p:cNvSpPr>
              <a:spLocks noChangeArrowheads="1"/>
            </p:cNvSpPr>
            <p:nvPr/>
          </p:nvSpPr>
          <p:spPr bwMode="auto">
            <a:xfrm>
              <a:off x="4733925" y="4930775"/>
              <a:ext cx="1524000" cy="228600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16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b="0"/>
                <a:t>       TD1       </a:t>
              </a:r>
              <a:endParaRPr lang="en-US" altLang="en-US" sz="1400" b="0"/>
            </a:p>
          </p:txBody>
        </p:sp>
        <p:sp>
          <p:nvSpPr>
            <p:cNvPr id="28713" name="Rectangle 128"/>
            <p:cNvSpPr>
              <a:spLocks noChangeArrowheads="1"/>
            </p:cNvSpPr>
            <p:nvPr/>
          </p:nvSpPr>
          <p:spPr bwMode="auto">
            <a:xfrm>
              <a:off x="4733925" y="4702175"/>
              <a:ext cx="1524000" cy="228600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16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b="0"/>
                <a:t>       TD0       </a:t>
              </a:r>
              <a:endParaRPr lang="en-US" altLang="en-US" sz="1400" b="0"/>
            </a:p>
          </p:txBody>
        </p:sp>
      </p:grpSp>
      <p:sp>
        <p:nvSpPr>
          <p:cNvPr id="28678" name="Rectangle 129"/>
          <p:cNvSpPr>
            <a:spLocks noChangeArrowheads="1"/>
          </p:cNvSpPr>
          <p:nvPr/>
        </p:nvSpPr>
        <p:spPr bwMode="auto">
          <a:xfrm>
            <a:off x="4632321" y="3942822"/>
            <a:ext cx="15240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/>
              <a:t>SCITXSHF</a:t>
            </a:r>
          </a:p>
        </p:txBody>
      </p:sp>
      <p:sp>
        <p:nvSpPr>
          <p:cNvPr id="28679" name="AutoShape 130"/>
          <p:cNvSpPr>
            <a:spLocks noChangeArrowheads="1"/>
          </p:cNvSpPr>
          <p:nvPr/>
        </p:nvSpPr>
        <p:spPr bwMode="auto">
          <a:xfrm>
            <a:off x="5199059" y="4261909"/>
            <a:ext cx="381000" cy="457200"/>
          </a:xfrm>
          <a:prstGeom prst="upArrow">
            <a:avLst>
              <a:gd name="adj1" fmla="val 50000"/>
              <a:gd name="adj2" fmla="val 30000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28680" name="Rectangle 135"/>
          <p:cNvSpPr>
            <a:spLocks noChangeArrowheads="1"/>
          </p:cNvSpPr>
          <p:nvPr/>
        </p:nvSpPr>
        <p:spPr bwMode="auto">
          <a:xfrm>
            <a:off x="3260721" y="3310997"/>
            <a:ext cx="838200" cy="5334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25000"/>
              </a:spcBef>
            </a:pPr>
            <a:r>
              <a:rPr lang="en-US" altLang="en-US"/>
              <a:t>Mask</a:t>
            </a:r>
          </a:p>
          <a:p>
            <a:pPr algn="ctr">
              <a:spcBef>
                <a:spcPct val="25000"/>
              </a:spcBef>
            </a:pPr>
            <a:r>
              <a:rPr lang="en-US" altLang="en-US"/>
              <a:t>Filter</a:t>
            </a:r>
          </a:p>
        </p:txBody>
      </p:sp>
      <p:grpSp>
        <p:nvGrpSpPr>
          <p:cNvPr id="28681" name="Group 138"/>
          <p:cNvGrpSpPr>
            <a:grpSpLocks/>
          </p:cNvGrpSpPr>
          <p:nvPr/>
        </p:nvGrpSpPr>
        <p:grpSpPr bwMode="auto">
          <a:xfrm>
            <a:off x="2422521" y="3061759"/>
            <a:ext cx="381000" cy="1524000"/>
            <a:chOff x="720" y="2928"/>
            <a:chExt cx="240" cy="960"/>
          </a:xfrm>
        </p:grpSpPr>
        <p:sp>
          <p:nvSpPr>
            <p:cNvPr id="28704" name="Rectangle 137"/>
            <p:cNvSpPr>
              <a:spLocks noChangeArrowheads="1"/>
            </p:cNvSpPr>
            <p:nvPr/>
          </p:nvSpPr>
          <p:spPr bwMode="auto">
            <a:xfrm>
              <a:off x="720" y="2928"/>
              <a:ext cx="240" cy="96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16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8705" name="Text Box 136"/>
            <p:cNvSpPr txBox="1">
              <a:spLocks noChangeArrowheads="1"/>
            </p:cNvSpPr>
            <p:nvPr/>
          </p:nvSpPr>
          <p:spPr bwMode="auto">
            <a:xfrm rot="-5400000">
              <a:off x="374" y="3327"/>
              <a:ext cx="926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/>
                <a:t>Synchronizer</a:t>
              </a:r>
            </a:p>
          </p:txBody>
        </p:sp>
      </p:grpSp>
      <p:sp>
        <p:nvSpPr>
          <p:cNvPr id="28682" name="Line 139"/>
          <p:cNvSpPr>
            <a:spLocks noChangeShapeType="1"/>
          </p:cNvSpPr>
          <p:nvPr/>
        </p:nvSpPr>
        <p:spPr bwMode="auto">
          <a:xfrm flipH="1">
            <a:off x="2803521" y="4095222"/>
            <a:ext cx="1828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3" name="Line 140"/>
          <p:cNvSpPr>
            <a:spLocks noChangeShapeType="1"/>
          </p:cNvSpPr>
          <p:nvPr/>
        </p:nvSpPr>
        <p:spPr bwMode="auto">
          <a:xfrm>
            <a:off x="4098921" y="3580872"/>
            <a:ext cx="533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4" name="Line 141"/>
          <p:cNvSpPr>
            <a:spLocks noChangeShapeType="1"/>
          </p:cNvSpPr>
          <p:nvPr/>
        </p:nvSpPr>
        <p:spPr bwMode="auto">
          <a:xfrm>
            <a:off x="2803521" y="3580872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5" name="Line 142"/>
          <p:cNvSpPr>
            <a:spLocks noChangeShapeType="1"/>
          </p:cNvSpPr>
          <p:nvPr/>
        </p:nvSpPr>
        <p:spPr bwMode="auto">
          <a:xfrm>
            <a:off x="1355721" y="3580872"/>
            <a:ext cx="1066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6" name="Line 144"/>
          <p:cNvSpPr>
            <a:spLocks noChangeShapeType="1"/>
          </p:cNvSpPr>
          <p:nvPr/>
        </p:nvSpPr>
        <p:spPr bwMode="auto">
          <a:xfrm>
            <a:off x="1355721" y="4095222"/>
            <a:ext cx="1066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7" name="Text Box 147"/>
          <p:cNvSpPr txBox="1">
            <a:spLocks noChangeArrowheads="1"/>
          </p:cNvSpPr>
          <p:nvPr/>
        </p:nvSpPr>
        <p:spPr bwMode="auto">
          <a:xfrm>
            <a:off x="519109" y="3445934"/>
            <a:ext cx="798512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10000"/>
              </a:spcBef>
            </a:pPr>
            <a:r>
              <a:rPr lang="en-US" altLang="en-US"/>
              <a:t>LINRX</a:t>
            </a:r>
          </a:p>
        </p:txBody>
      </p:sp>
      <p:sp>
        <p:nvSpPr>
          <p:cNvPr id="28688" name="Text Box 148"/>
          <p:cNvSpPr txBox="1">
            <a:spLocks noChangeArrowheads="1"/>
          </p:cNvSpPr>
          <p:nvPr/>
        </p:nvSpPr>
        <p:spPr bwMode="auto">
          <a:xfrm>
            <a:off x="517521" y="3941234"/>
            <a:ext cx="776288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10000"/>
              </a:spcBef>
            </a:pPr>
            <a:r>
              <a:rPr lang="en-US" altLang="en-US"/>
              <a:t>LINTX</a:t>
            </a:r>
          </a:p>
        </p:txBody>
      </p:sp>
      <p:sp>
        <p:nvSpPr>
          <p:cNvPr id="28689" name="Rectangle 149"/>
          <p:cNvSpPr>
            <a:spLocks noChangeArrowheads="1"/>
          </p:cNvSpPr>
          <p:nvPr/>
        </p:nvSpPr>
        <p:spPr bwMode="auto">
          <a:xfrm>
            <a:off x="6713534" y="2760134"/>
            <a:ext cx="1143000" cy="21336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25000"/>
              </a:spcBef>
            </a:pPr>
            <a:r>
              <a:rPr lang="en-US" altLang="en-US"/>
              <a:t>Checksum</a:t>
            </a:r>
          </a:p>
          <a:p>
            <a:pPr algn="ctr">
              <a:spcBef>
                <a:spcPct val="25000"/>
              </a:spcBef>
            </a:pPr>
            <a:r>
              <a:rPr lang="en-US" altLang="en-US"/>
              <a:t>Calculator</a:t>
            </a:r>
          </a:p>
          <a:p>
            <a:pPr algn="ctr">
              <a:spcBef>
                <a:spcPct val="25000"/>
              </a:spcBef>
            </a:pPr>
            <a:endParaRPr lang="en-US" altLang="en-US"/>
          </a:p>
          <a:p>
            <a:pPr algn="ctr">
              <a:spcBef>
                <a:spcPct val="25000"/>
              </a:spcBef>
            </a:pPr>
            <a:r>
              <a:rPr lang="en-US" altLang="en-US"/>
              <a:t>Parity</a:t>
            </a:r>
          </a:p>
          <a:p>
            <a:pPr algn="ctr">
              <a:spcBef>
                <a:spcPct val="25000"/>
              </a:spcBef>
            </a:pPr>
            <a:r>
              <a:rPr lang="en-US" altLang="en-US"/>
              <a:t>Calculator</a:t>
            </a:r>
          </a:p>
          <a:p>
            <a:pPr algn="ctr">
              <a:spcBef>
                <a:spcPct val="25000"/>
              </a:spcBef>
            </a:pPr>
            <a:endParaRPr lang="en-US" altLang="en-US"/>
          </a:p>
          <a:p>
            <a:pPr algn="ctr">
              <a:spcBef>
                <a:spcPct val="25000"/>
              </a:spcBef>
            </a:pPr>
            <a:r>
              <a:rPr lang="en-US" altLang="en-US"/>
              <a:t>Bit</a:t>
            </a:r>
          </a:p>
          <a:p>
            <a:pPr algn="ctr">
              <a:spcBef>
                <a:spcPct val="25000"/>
              </a:spcBef>
            </a:pPr>
            <a:r>
              <a:rPr lang="en-US" altLang="en-US"/>
              <a:t>Monitor</a:t>
            </a:r>
          </a:p>
        </p:txBody>
      </p:sp>
      <p:sp>
        <p:nvSpPr>
          <p:cNvPr id="28690" name="Line 151"/>
          <p:cNvSpPr>
            <a:spLocks noChangeShapeType="1"/>
          </p:cNvSpPr>
          <p:nvPr/>
        </p:nvSpPr>
        <p:spPr bwMode="auto">
          <a:xfrm>
            <a:off x="5483221" y="3217334"/>
            <a:ext cx="12287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91" name="Line 152"/>
          <p:cNvSpPr>
            <a:spLocks noChangeShapeType="1"/>
          </p:cNvSpPr>
          <p:nvPr/>
        </p:nvSpPr>
        <p:spPr bwMode="auto">
          <a:xfrm>
            <a:off x="5492746" y="4534959"/>
            <a:ext cx="12287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92" name="AutoShape 131"/>
          <p:cNvSpPr>
            <a:spLocks noChangeArrowheads="1"/>
          </p:cNvSpPr>
          <p:nvPr/>
        </p:nvSpPr>
        <p:spPr bwMode="auto">
          <a:xfrm>
            <a:off x="5199059" y="2952222"/>
            <a:ext cx="381000" cy="457200"/>
          </a:xfrm>
          <a:prstGeom prst="upArrow">
            <a:avLst>
              <a:gd name="adj1" fmla="val 50000"/>
              <a:gd name="adj2" fmla="val 30000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grpSp>
        <p:nvGrpSpPr>
          <p:cNvPr id="2" name="Group 1"/>
          <p:cNvGrpSpPr/>
          <p:nvPr/>
        </p:nvGrpSpPr>
        <p:grpSpPr>
          <a:xfrm>
            <a:off x="4632321" y="1123422"/>
            <a:ext cx="1524000" cy="1828800"/>
            <a:chOff x="4733925" y="1106488"/>
            <a:chExt cx="1524000" cy="1828800"/>
          </a:xfrm>
        </p:grpSpPr>
        <p:sp>
          <p:nvSpPr>
            <p:cNvPr id="28696" name="Rectangle 111"/>
            <p:cNvSpPr>
              <a:spLocks noChangeArrowheads="1"/>
            </p:cNvSpPr>
            <p:nvPr/>
          </p:nvSpPr>
          <p:spPr bwMode="auto">
            <a:xfrm>
              <a:off x="4733925" y="2706688"/>
              <a:ext cx="1524000" cy="228600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16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b="0"/>
                <a:t>       RD0       </a:t>
              </a:r>
              <a:endParaRPr lang="en-US" altLang="en-US" sz="1400" b="0"/>
            </a:p>
          </p:txBody>
        </p:sp>
        <p:sp>
          <p:nvSpPr>
            <p:cNvPr id="28697" name="Rectangle 112"/>
            <p:cNvSpPr>
              <a:spLocks noChangeArrowheads="1"/>
            </p:cNvSpPr>
            <p:nvPr/>
          </p:nvSpPr>
          <p:spPr bwMode="auto">
            <a:xfrm>
              <a:off x="4733925" y="2478088"/>
              <a:ext cx="1524000" cy="228600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16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b="0"/>
                <a:t>       RD1       </a:t>
              </a:r>
              <a:endParaRPr lang="en-US" altLang="en-US" sz="1400" b="0"/>
            </a:p>
          </p:txBody>
        </p:sp>
        <p:sp>
          <p:nvSpPr>
            <p:cNvPr id="28698" name="Rectangle 113"/>
            <p:cNvSpPr>
              <a:spLocks noChangeArrowheads="1"/>
            </p:cNvSpPr>
            <p:nvPr/>
          </p:nvSpPr>
          <p:spPr bwMode="auto">
            <a:xfrm>
              <a:off x="4733925" y="2249488"/>
              <a:ext cx="1524000" cy="228600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16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b="0"/>
                <a:t>       RD2       </a:t>
              </a:r>
              <a:endParaRPr lang="en-US" altLang="en-US" sz="1400" b="0"/>
            </a:p>
          </p:txBody>
        </p:sp>
        <p:sp>
          <p:nvSpPr>
            <p:cNvPr id="28699" name="Rectangle 115"/>
            <p:cNvSpPr>
              <a:spLocks noChangeArrowheads="1"/>
            </p:cNvSpPr>
            <p:nvPr/>
          </p:nvSpPr>
          <p:spPr bwMode="auto">
            <a:xfrm>
              <a:off x="4733925" y="1792288"/>
              <a:ext cx="1524000" cy="228600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16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b="0"/>
                <a:t>       RD4       </a:t>
              </a:r>
              <a:endParaRPr lang="en-US" altLang="en-US" sz="1400" b="0"/>
            </a:p>
          </p:txBody>
        </p:sp>
        <p:sp>
          <p:nvSpPr>
            <p:cNvPr id="28700" name="Rectangle 116"/>
            <p:cNvSpPr>
              <a:spLocks noChangeArrowheads="1"/>
            </p:cNvSpPr>
            <p:nvPr/>
          </p:nvSpPr>
          <p:spPr bwMode="auto">
            <a:xfrm>
              <a:off x="4733925" y="1563688"/>
              <a:ext cx="1524000" cy="228600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16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b="0"/>
                <a:t>       RD5       </a:t>
              </a:r>
              <a:endParaRPr lang="en-US" altLang="en-US" sz="1400" b="0"/>
            </a:p>
          </p:txBody>
        </p:sp>
        <p:sp>
          <p:nvSpPr>
            <p:cNvPr id="28701" name="Rectangle 117"/>
            <p:cNvSpPr>
              <a:spLocks noChangeArrowheads="1"/>
            </p:cNvSpPr>
            <p:nvPr/>
          </p:nvSpPr>
          <p:spPr bwMode="auto">
            <a:xfrm>
              <a:off x="4733925" y="1335088"/>
              <a:ext cx="1524000" cy="228600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16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b="0"/>
                <a:t>       RD6       </a:t>
              </a:r>
              <a:endParaRPr lang="en-US" altLang="en-US" sz="1400" b="0"/>
            </a:p>
          </p:txBody>
        </p:sp>
        <p:sp>
          <p:nvSpPr>
            <p:cNvPr id="28702" name="Rectangle 118"/>
            <p:cNvSpPr>
              <a:spLocks noChangeArrowheads="1"/>
            </p:cNvSpPr>
            <p:nvPr/>
          </p:nvSpPr>
          <p:spPr bwMode="auto">
            <a:xfrm>
              <a:off x="4733925" y="1106488"/>
              <a:ext cx="1524000" cy="228600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16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b="0"/>
                <a:t>       RD7       </a:t>
              </a:r>
              <a:endParaRPr lang="en-US" altLang="en-US" sz="1400" b="0"/>
            </a:p>
          </p:txBody>
        </p:sp>
        <p:sp>
          <p:nvSpPr>
            <p:cNvPr id="28703" name="Rectangle 114"/>
            <p:cNvSpPr>
              <a:spLocks noChangeArrowheads="1"/>
            </p:cNvSpPr>
            <p:nvPr/>
          </p:nvSpPr>
          <p:spPr bwMode="auto">
            <a:xfrm>
              <a:off x="4733925" y="2020888"/>
              <a:ext cx="1524000" cy="228600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16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b="0"/>
                <a:t>       RD3       </a:t>
              </a:r>
              <a:endParaRPr lang="en-US" altLang="en-US" sz="1400" b="0"/>
            </a:p>
          </p:txBody>
        </p:sp>
      </p:grpSp>
      <p:sp>
        <p:nvSpPr>
          <p:cNvPr id="28694" name="TextBox 39"/>
          <p:cNvSpPr txBox="1">
            <a:spLocks noChangeArrowheads="1"/>
          </p:cNvSpPr>
          <p:nvPr/>
        </p:nvSpPr>
        <p:spPr bwMode="auto">
          <a:xfrm>
            <a:off x="5245096" y="836084"/>
            <a:ext cx="298450" cy="288925"/>
          </a:xfrm>
          <a:prstGeom prst="rect">
            <a:avLst/>
          </a:prstGeom>
          <a:noFill/>
          <a:ln>
            <a:noFill/>
          </a:ln>
        </p:spPr>
        <p:txBody>
          <a:bodyPr wrap="none" anchor="ctr" anchorCtr="0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dirty="0"/>
              <a:t>8</a:t>
            </a:r>
          </a:p>
        </p:txBody>
      </p:sp>
      <p:cxnSp>
        <p:nvCxnSpPr>
          <p:cNvPr id="7" name="Straight Arrow Connector 6"/>
          <p:cNvCxnSpPr>
            <a:stCxn id="28694" idx="1"/>
          </p:cNvCxnSpPr>
          <p:nvPr/>
        </p:nvCxnSpPr>
        <p:spPr bwMode="auto">
          <a:xfrm flipH="1" flipV="1">
            <a:off x="4632322" y="980546"/>
            <a:ext cx="612774" cy="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9" name="Straight Arrow Connector 8"/>
          <p:cNvCxnSpPr>
            <a:stCxn id="28694" idx="3"/>
          </p:cNvCxnSpPr>
          <p:nvPr/>
        </p:nvCxnSpPr>
        <p:spPr bwMode="auto">
          <a:xfrm flipV="1">
            <a:off x="5543546" y="980546"/>
            <a:ext cx="612775" cy="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</p:spTree>
    <p:custDataLst>
      <p:tags r:id="rId1"/>
    </p:custDataLst>
    <p:extLst>
      <p:ext uri="{BB962C8B-B14F-4D97-AF65-F5344CB8AC3E}">
        <p14:creationId xmlns:p14="http://schemas.microsoft.com/office/powerpoint/2010/main" val="2806452332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LIN Message Frame</a:t>
            </a:r>
          </a:p>
        </p:txBody>
      </p:sp>
      <p:sp>
        <p:nvSpPr>
          <p:cNvPr id="27651" name="Rectangle 78"/>
          <p:cNvSpPr>
            <a:spLocks noGrp="1" noChangeArrowheads="1"/>
          </p:cNvSpPr>
          <p:nvPr>
            <p:ph type="body" idx="1"/>
          </p:nvPr>
        </p:nvSpPr>
        <p:spPr>
          <a:xfrm>
            <a:off x="389467" y="3522131"/>
            <a:ext cx="8382000" cy="3276600"/>
          </a:xfrm>
        </p:spPr>
        <p:txBody>
          <a:bodyPr>
            <a:noAutofit/>
          </a:bodyPr>
          <a:lstStyle/>
          <a:p>
            <a:pPr>
              <a:lnSpc>
                <a:spcPct val="70000"/>
              </a:lnSpc>
            </a:pPr>
            <a:r>
              <a:rPr lang="en-US" altLang="en-US" sz="2800" dirty="0"/>
              <a:t>Sync Break – beginning of a message</a:t>
            </a:r>
          </a:p>
          <a:p>
            <a:pPr>
              <a:lnSpc>
                <a:spcPct val="70000"/>
              </a:lnSpc>
            </a:pPr>
            <a:r>
              <a:rPr lang="en-US" altLang="en-US" sz="2800" dirty="0"/>
              <a:t>Sync Field – bit rate synchronizing occurs</a:t>
            </a:r>
          </a:p>
          <a:p>
            <a:pPr>
              <a:lnSpc>
                <a:spcPct val="70000"/>
              </a:lnSpc>
            </a:pPr>
            <a:r>
              <a:rPr lang="en-US" altLang="en-US" sz="2800" dirty="0"/>
              <a:t>ID Field</a:t>
            </a:r>
          </a:p>
          <a:p>
            <a:pPr lvl="1">
              <a:lnSpc>
                <a:spcPct val="70000"/>
              </a:lnSpc>
            </a:pPr>
            <a:r>
              <a:rPr lang="en-US" altLang="en-US" sz="2400" dirty="0"/>
              <a:t>Identifier: 6-bit ID, 2-bit parity</a:t>
            </a:r>
          </a:p>
          <a:p>
            <a:pPr lvl="1">
              <a:lnSpc>
                <a:spcPct val="70000"/>
              </a:lnSpc>
            </a:pPr>
            <a:r>
              <a:rPr lang="en-US" altLang="en-US" sz="2400" dirty="0"/>
              <a:t>Message (optional): 2, 4, or 8 bytes</a:t>
            </a:r>
          </a:p>
          <a:p>
            <a:pPr>
              <a:lnSpc>
                <a:spcPct val="70000"/>
              </a:lnSpc>
            </a:pPr>
            <a:r>
              <a:rPr lang="en-US" altLang="en-US" sz="2800" dirty="0"/>
              <a:t>Data Field – 1-bit start, 8-bit data, 1-bit stop bit</a:t>
            </a:r>
          </a:p>
          <a:p>
            <a:pPr>
              <a:lnSpc>
                <a:spcPct val="70000"/>
              </a:lnSpc>
            </a:pPr>
            <a:r>
              <a:rPr lang="en-US" altLang="en-US" sz="2800" dirty="0"/>
              <a:t>Checksum Field – 1-bit start, 8-bit checksum, 1-bit stop</a:t>
            </a:r>
          </a:p>
          <a:p>
            <a:pPr>
              <a:lnSpc>
                <a:spcPct val="70000"/>
              </a:lnSpc>
            </a:pPr>
            <a:r>
              <a:rPr lang="en-US" altLang="en-US" sz="2800" dirty="0"/>
              <a:t>In-Frame &amp; Inter-byte Spaces – can be 0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643465" y="728129"/>
            <a:ext cx="7848600" cy="2590801"/>
            <a:chOff x="685800" y="838200"/>
            <a:chExt cx="7848600" cy="2590801"/>
          </a:xfrm>
        </p:grpSpPr>
        <p:sp>
          <p:nvSpPr>
            <p:cNvPr id="27710" name="Line 68"/>
            <p:cNvSpPr>
              <a:spLocks noChangeShapeType="1"/>
            </p:cNvSpPr>
            <p:nvPr/>
          </p:nvSpPr>
          <p:spPr bwMode="auto">
            <a:xfrm>
              <a:off x="685800" y="838200"/>
              <a:ext cx="0" cy="11620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11" name="Line 71"/>
            <p:cNvSpPr>
              <a:spLocks noChangeShapeType="1"/>
            </p:cNvSpPr>
            <p:nvPr/>
          </p:nvSpPr>
          <p:spPr bwMode="auto">
            <a:xfrm>
              <a:off x="8458200" y="838200"/>
              <a:ext cx="0" cy="11620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66" name="Rectangle 12"/>
            <p:cNvSpPr>
              <a:spLocks noChangeArrowheads="1"/>
            </p:cNvSpPr>
            <p:nvPr/>
          </p:nvSpPr>
          <p:spPr bwMode="auto">
            <a:xfrm>
              <a:off x="685800" y="2001838"/>
              <a:ext cx="2133600" cy="5334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16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7667" name="Text Box 8"/>
            <p:cNvSpPr txBox="1">
              <a:spLocks noChangeArrowheads="1"/>
            </p:cNvSpPr>
            <p:nvPr/>
          </p:nvSpPr>
          <p:spPr bwMode="auto">
            <a:xfrm>
              <a:off x="688975" y="2012950"/>
              <a:ext cx="781050" cy="530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en-US" altLang="en-US" sz="1800" b="0"/>
                <a:t>Sync</a:t>
              </a:r>
            </a:p>
            <a:p>
              <a:pPr algn="ctr">
                <a:spcBef>
                  <a:spcPct val="0"/>
                </a:spcBef>
              </a:pPr>
              <a:r>
                <a:rPr lang="en-US" altLang="en-US" sz="1800" b="0"/>
                <a:t>Break</a:t>
              </a:r>
            </a:p>
          </p:txBody>
        </p:sp>
        <p:sp>
          <p:nvSpPr>
            <p:cNvPr id="27668" name="Text Box 9"/>
            <p:cNvSpPr txBox="1">
              <a:spLocks noChangeArrowheads="1"/>
            </p:cNvSpPr>
            <p:nvPr/>
          </p:nvSpPr>
          <p:spPr bwMode="auto">
            <a:xfrm>
              <a:off x="1458913" y="2012950"/>
              <a:ext cx="692150" cy="530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en-US" altLang="en-US" sz="1800" b="0"/>
                <a:t>Sync</a:t>
              </a:r>
            </a:p>
            <a:p>
              <a:pPr algn="ctr">
                <a:spcBef>
                  <a:spcPct val="0"/>
                </a:spcBef>
              </a:pPr>
              <a:r>
                <a:rPr lang="en-US" altLang="en-US" sz="1800" b="0"/>
                <a:t>Field</a:t>
              </a:r>
            </a:p>
          </p:txBody>
        </p:sp>
        <p:sp>
          <p:nvSpPr>
            <p:cNvPr id="27669" name="Text Box 10"/>
            <p:cNvSpPr txBox="1">
              <a:spLocks noChangeArrowheads="1"/>
            </p:cNvSpPr>
            <p:nvPr/>
          </p:nvSpPr>
          <p:spPr bwMode="auto">
            <a:xfrm>
              <a:off x="2139950" y="2012950"/>
              <a:ext cx="679450" cy="530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en-US" altLang="en-US" sz="1800" b="0"/>
                <a:t>ID</a:t>
              </a:r>
            </a:p>
            <a:p>
              <a:pPr algn="ctr">
                <a:spcBef>
                  <a:spcPct val="0"/>
                </a:spcBef>
              </a:pPr>
              <a:r>
                <a:rPr lang="en-US" altLang="en-US" sz="1800" b="0"/>
                <a:t>Field</a:t>
              </a:r>
            </a:p>
          </p:txBody>
        </p:sp>
        <p:sp>
          <p:nvSpPr>
            <p:cNvPr id="27670" name="Line 13"/>
            <p:cNvSpPr>
              <a:spLocks noChangeShapeType="1"/>
            </p:cNvSpPr>
            <p:nvPr/>
          </p:nvSpPr>
          <p:spPr bwMode="auto">
            <a:xfrm>
              <a:off x="1457325" y="2003425"/>
              <a:ext cx="0" cy="533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71" name="Line 14"/>
            <p:cNvSpPr>
              <a:spLocks noChangeShapeType="1"/>
            </p:cNvSpPr>
            <p:nvPr/>
          </p:nvSpPr>
          <p:spPr bwMode="auto">
            <a:xfrm>
              <a:off x="2149475" y="2000250"/>
              <a:ext cx="0" cy="533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08" name="Rectangle 15"/>
            <p:cNvSpPr>
              <a:spLocks noChangeArrowheads="1"/>
            </p:cNvSpPr>
            <p:nvPr/>
          </p:nvSpPr>
          <p:spPr bwMode="auto">
            <a:xfrm>
              <a:off x="3170238" y="2009775"/>
              <a:ext cx="609600" cy="5334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16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7709" name="Text Box 34"/>
            <p:cNvSpPr txBox="1">
              <a:spLocks noChangeArrowheads="1"/>
            </p:cNvSpPr>
            <p:nvPr/>
          </p:nvSpPr>
          <p:spPr bwMode="auto">
            <a:xfrm>
              <a:off x="3135313" y="2032000"/>
              <a:ext cx="679450" cy="530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en-US" altLang="en-US" sz="1800" b="0"/>
                <a:t>Data</a:t>
              </a:r>
            </a:p>
            <a:p>
              <a:pPr algn="ctr">
                <a:spcBef>
                  <a:spcPct val="0"/>
                </a:spcBef>
              </a:pPr>
              <a:r>
                <a:rPr lang="en-US" altLang="en-US" sz="1800" b="0"/>
                <a:t>Field</a:t>
              </a:r>
            </a:p>
          </p:txBody>
        </p:sp>
        <p:sp>
          <p:nvSpPr>
            <p:cNvPr id="27706" name="Rectangle 30"/>
            <p:cNvSpPr>
              <a:spLocks noChangeArrowheads="1"/>
            </p:cNvSpPr>
            <p:nvPr/>
          </p:nvSpPr>
          <p:spPr bwMode="auto">
            <a:xfrm>
              <a:off x="7848600" y="2009775"/>
              <a:ext cx="609600" cy="5334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16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7707" name="Text Box 38"/>
            <p:cNvSpPr txBox="1">
              <a:spLocks noChangeArrowheads="1"/>
            </p:cNvSpPr>
            <p:nvPr/>
          </p:nvSpPr>
          <p:spPr bwMode="auto">
            <a:xfrm>
              <a:off x="7775575" y="1993900"/>
              <a:ext cx="758825" cy="606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lnSpc>
                  <a:spcPct val="70000"/>
                </a:lnSpc>
                <a:spcBef>
                  <a:spcPct val="0"/>
                </a:spcBef>
              </a:pPr>
              <a:r>
                <a:rPr lang="en-US" altLang="en-US" b="0" dirty="0"/>
                <a:t>Check</a:t>
              </a:r>
            </a:p>
            <a:p>
              <a:pPr algn="ctr">
                <a:lnSpc>
                  <a:spcPct val="70000"/>
                </a:lnSpc>
                <a:spcBef>
                  <a:spcPct val="0"/>
                </a:spcBef>
              </a:pPr>
              <a:r>
                <a:rPr lang="en-US" altLang="en-US" b="0" dirty="0"/>
                <a:t>Sum</a:t>
              </a:r>
              <a:endParaRPr lang="en-US" altLang="en-US" b="0" dirty="0">
                <a:sym typeface="Symbol" pitchFamily="18" charset="2"/>
              </a:endParaRPr>
            </a:p>
            <a:p>
              <a:pPr algn="ctr">
                <a:lnSpc>
                  <a:spcPct val="70000"/>
                </a:lnSpc>
                <a:spcBef>
                  <a:spcPct val="0"/>
                </a:spcBef>
              </a:pPr>
              <a:r>
                <a:rPr lang="en-US" altLang="en-US" b="0" dirty="0"/>
                <a:t>Field</a:t>
              </a:r>
            </a:p>
          </p:txBody>
        </p:sp>
        <p:sp>
          <p:nvSpPr>
            <p:cNvPr id="27704" name="Rectangle 42"/>
            <p:cNvSpPr>
              <a:spLocks noChangeArrowheads="1"/>
            </p:cNvSpPr>
            <p:nvPr/>
          </p:nvSpPr>
          <p:spPr bwMode="auto">
            <a:xfrm>
              <a:off x="3911600" y="2009775"/>
              <a:ext cx="609600" cy="5334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16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7705" name="Text Box 43"/>
            <p:cNvSpPr txBox="1">
              <a:spLocks noChangeArrowheads="1"/>
            </p:cNvSpPr>
            <p:nvPr/>
          </p:nvSpPr>
          <p:spPr bwMode="auto">
            <a:xfrm>
              <a:off x="3876675" y="2032000"/>
              <a:ext cx="679450" cy="530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en-US" altLang="en-US" sz="1800" b="0"/>
                <a:t>Data</a:t>
              </a:r>
            </a:p>
            <a:p>
              <a:pPr algn="ctr">
                <a:spcBef>
                  <a:spcPct val="0"/>
                </a:spcBef>
              </a:pPr>
              <a:r>
                <a:rPr lang="en-US" altLang="en-US" sz="1800" b="0"/>
                <a:t>Field</a:t>
              </a:r>
            </a:p>
          </p:txBody>
        </p:sp>
        <p:sp>
          <p:nvSpPr>
            <p:cNvPr id="27702" name="Rectangle 45"/>
            <p:cNvSpPr>
              <a:spLocks noChangeArrowheads="1"/>
            </p:cNvSpPr>
            <p:nvPr/>
          </p:nvSpPr>
          <p:spPr bwMode="auto">
            <a:xfrm>
              <a:off x="4649788" y="2009775"/>
              <a:ext cx="609600" cy="5334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16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7703" name="Text Box 46"/>
            <p:cNvSpPr txBox="1">
              <a:spLocks noChangeArrowheads="1"/>
            </p:cNvSpPr>
            <p:nvPr/>
          </p:nvSpPr>
          <p:spPr bwMode="auto">
            <a:xfrm>
              <a:off x="4614863" y="2032000"/>
              <a:ext cx="679450" cy="530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en-US" altLang="en-US" sz="1800" b="0"/>
                <a:t>Data</a:t>
              </a:r>
            </a:p>
            <a:p>
              <a:pPr algn="ctr">
                <a:spcBef>
                  <a:spcPct val="0"/>
                </a:spcBef>
              </a:pPr>
              <a:r>
                <a:rPr lang="en-US" altLang="en-US" sz="1800" b="0"/>
                <a:t>Field</a:t>
              </a:r>
            </a:p>
          </p:txBody>
        </p:sp>
        <p:sp>
          <p:nvSpPr>
            <p:cNvPr id="27700" name="Rectangle 48"/>
            <p:cNvSpPr>
              <a:spLocks noChangeArrowheads="1"/>
            </p:cNvSpPr>
            <p:nvPr/>
          </p:nvSpPr>
          <p:spPr bwMode="auto">
            <a:xfrm>
              <a:off x="6375400" y="2009775"/>
              <a:ext cx="609600" cy="5334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16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7701" name="Text Box 49"/>
            <p:cNvSpPr txBox="1">
              <a:spLocks noChangeArrowheads="1"/>
            </p:cNvSpPr>
            <p:nvPr/>
          </p:nvSpPr>
          <p:spPr bwMode="auto">
            <a:xfrm>
              <a:off x="6340475" y="2032000"/>
              <a:ext cx="679450" cy="530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en-US" altLang="en-US" sz="1800" b="0"/>
                <a:t>Data</a:t>
              </a:r>
            </a:p>
            <a:p>
              <a:pPr algn="ctr">
                <a:spcBef>
                  <a:spcPct val="0"/>
                </a:spcBef>
              </a:pPr>
              <a:r>
                <a:rPr lang="en-US" altLang="en-US" sz="1800" b="0"/>
                <a:t>Field</a:t>
              </a:r>
            </a:p>
          </p:txBody>
        </p:sp>
        <p:sp>
          <p:nvSpPr>
            <p:cNvPr id="27698" name="Rectangle 51"/>
            <p:cNvSpPr>
              <a:spLocks noChangeArrowheads="1"/>
            </p:cNvSpPr>
            <p:nvPr/>
          </p:nvSpPr>
          <p:spPr bwMode="auto">
            <a:xfrm>
              <a:off x="7112000" y="2009775"/>
              <a:ext cx="609600" cy="5334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16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7699" name="Text Box 52"/>
            <p:cNvSpPr txBox="1">
              <a:spLocks noChangeArrowheads="1"/>
            </p:cNvSpPr>
            <p:nvPr/>
          </p:nvSpPr>
          <p:spPr bwMode="auto">
            <a:xfrm>
              <a:off x="7077075" y="2032000"/>
              <a:ext cx="679450" cy="530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en-US" altLang="en-US" sz="1800" b="0"/>
                <a:t>Data</a:t>
              </a:r>
            </a:p>
            <a:p>
              <a:pPr algn="ctr">
                <a:spcBef>
                  <a:spcPct val="0"/>
                </a:spcBef>
              </a:pPr>
              <a:r>
                <a:rPr lang="en-US" altLang="en-US" sz="1800" b="0"/>
                <a:t>Field</a:t>
              </a:r>
            </a:p>
          </p:txBody>
        </p:sp>
        <p:sp>
          <p:nvSpPr>
            <p:cNvPr id="27695" name="Oval 53"/>
            <p:cNvSpPr>
              <a:spLocks noChangeArrowheads="1"/>
            </p:cNvSpPr>
            <p:nvPr/>
          </p:nvSpPr>
          <p:spPr bwMode="auto">
            <a:xfrm>
              <a:off x="5508625" y="2228850"/>
              <a:ext cx="152400" cy="1524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16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7696" name="Oval 54"/>
            <p:cNvSpPr>
              <a:spLocks noChangeArrowheads="1"/>
            </p:cNvSpPr>
            <p:nvPr/>
          </p:nvSpPr>
          <p:spPr bwMode="auto">
            <a:xfrm>
              <a:off x="5737225" y="2228850"/>
              <a:ext cx="152400" cy="1524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16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7697" name="Oval 55"/>
            <p:cNvSpPr>
              <a:spLocks noChangeArrowheads="1"/>
            </p:cNvSpPr>
            <p:nvPr/>
          </p:nvSpPr>
          <p:spPr bwMode="auto">
            <a:xfrm>
              <a:off x="5965825" y="2228850"/>
              <a:ext cx="152400" cy="1524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16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7691" name="Line 57"/>
            <p:cNvSpPr>
              <a:spLocks noChangeShapeType="1"/>
            </p:cNvSpPr>
            <p:nvPr/>
          </p:nvSpPr>
          <p:spPr bwMode="auto">
            <a:xfrm>
              <a:off x="3843338" y="2589655"/>
              <a:ext cx="2266950" cy="56060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92" name="Line 58"/>
            <p:cNvSpPr>
              <a:spLocks noChangeShapeType="1"/>
            </p:cNvSpPr>
            <p:nvPr/>
          </p:nvSpPr>
          <p:spPr bwMode="auto">
            <a:xfrm>
              <a:off x="4572001" y="2589655"/>
              <a:ext cx="1533525" cy="56312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93" name="Line 60"/>
            <p:cNvSpPr>
              <a:spLocks noChangeShapeType="1"/>
            </p:cNvSpPr>
            <p:nvPr/>
          </p:nvSpPr>
          <p:spPr bwMode="auto">
            <a:xfrm flipH="1">
              <a:off x="6099176" y="2589655"/>
              <a:ext cx="949325" cy="56060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94" name="Line 61"/>
            <p:cNvSpPr>
              <a:spLocks noChangeShapeType="1"/>
            </p:cNvSpPr>
            <p:nvPr/>
          </p:nvSpPr>
          <p:spPr bwMode="auto">
            <a:xfrm flipH="1">
              <a:off x="6096001" y="2581275"/>
              <a:ext cx="1700213" cy="5715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80" name="Line 62"/>
            <p:cNvSpPr>
              <a:spLocks noChangeShapeType="1"/>
            </p:cNvSpPr>
            <p:nvPr/>
          </p:nvSpPr>
          <p:spPr bwMode="auto">
            <a:xfrm flipH="1">
              <a:off x="2987675" y="2619375"/>
              <a:ext cx="3175" cy="47625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81" name="Text Box 63"/>
            <p:cNvSpPr txBox="1">
              <a:spLocks noChangeArrowheads="1"/>
            </p:cNvSpPr>
            <p:nvPr/>
          </p:nvSpPr>
          <p:spPr bwMode="auto">
            <a:xfrm>
              <a:off x="5246688" y="3141663"/>
              <a:ext cx="1709738" cy="287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b="0"/>
                <a:t>Interbyte Spaces</a:t>
              </a:r>
            </a:p>
          </p:txBody>
        </p:sp>
        <p:sp>
          <p:nvSpPr>
            <p:cNvPr id="27682" name="Text Box 64"/>
            <p:cNvSpPr txBox="1">
              <a:spLocks noChangeArrowheads="1"/>
            </p:cNvSpPr>
            <p:nvPr/>
          </p:nvSpPr>
          <p:spPr bwMode="auto">
            <a:xfrm>
              <a:off x="2168525" y="3141663"/>
              <a:ext cx="1641475" cy="287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b="0"/>
                <a:t>In-Frame Space</a:t>
              </a:r>
            </a:p>
          </p:txBody>
        </p:sp>
        <p:sp>
          <p:nvSpPr>
            <p:cNvPr id="27683" name="Line 67"/>
            <p:cNvSpPr>
              <a:spLocks noChangeShapeType="1"/>
            </p:cNvSpPr>
            <p:nvPr/>
          </p:nvSpPr>
          <p:spPr bwMode="auto">
            <a:xfrm>
              <a:off x="3171825" y="1662113"/>
              <a:ext cx="455771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84" name="Text Box 66"/>
            <p:cNvSpPr txBox="1">
              <a:spLocks noChangeArrowheads="1"/>
            </p:cNvSpPr>
            <p:nvPr/>
          </p:nvSpPr>
          <p:spPr bwMode="auto">
            <a:xfrm>
              <a:off x="4776788" y="1557338"/>
              <a:ext cx="1776413" cy="1952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tIns="0" bIns="0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b="0"/>
                <a:t>1 to 8 Data Fields</a:t>
              </a:r>
            </a:p>
          </p:txBody>
        </p:sp>
        <p:sp>
          <p:nvSpPr>
            <p:cNvPr id="27685" name="Line 69"/>
            <p:cNvSpPr>
              <a:spLocks noChangeShapeType="1"/>
            </p:cNvSpPr>
            <p:nvPr/>
          </p:nvSpPr>
          <p:spPr bwMode="auto">
            <a:xfrm>
              <a:off x="2819400" y="1225550"/>
              <a:ext cx="0" cy="7747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86" name="Line 70"/>
            <p:cNvSpPr>
              <a:spLocks noChangeShapeType="1"/>
            </p:cNvSpPr>
            <p:nvPr/>
          </p:nvSpPr>
          <p:spPr bwMode="auto">
            <a:xfrm>
              <a:off x="3167063" y="1225550"/>
              <a:ext cx="0" cy="7747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87" name="Line 74"/>
            <p:cNvSpPr>
              <a:spLocks noChangeShapeType="1"/>
            </p:cNvSpPr>
            <p:nvPr/>
          </p:nvSpPr>
          <p:spPr bwMode="auto">
            <a:xfrm>
              <a:off x="3162300" y="1400175"/>
              <a:ext cx="52959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88" name="Line 75"/>
            <p:cNvSpPr>
              <a:spLocks noChangeShapeType="1"/>
            </p:cNvSpPr>
            <p:nvPr/>
          </p:nvSpPr>
          <p:spPr bwMode="auto">
            <a:xfrm>
              <a:off x="685800" y="1400175"/>
              <a:ext cx="212883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89" name="Text Box 72"/>
            <p:cNvSpPr txBox="1">
              <a:spLocks noChangeArrowheads="1"/>
            </p:cNvSpPr>
            <p:nvPr/>
          </p:nvSpPr>
          <p:spPr bwMode="auto">
            <a:xfrm>
              <a:off x="1063625" y="1300163"/>
              <a:ext cx="1450975" cy="1968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tIns="0" bIns="0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b="0">
                  <a:solidFill>
                    <a:schemeClr val="tx2"/>
                  </a:solidFill>
                </a:rPr>
                <a:t>Master Sends</a:t>
              </a:r>
            </a:p>
          </p:txBody>
        </p:sp>
        <p:sp>
          <p:nvSpPr>
            <p:cNvPr id="27690" name="Text Box 73"/>
            <p:cNvSpPr txBox="1">
              <a:spLocks noChangeArrowheads="1"/>
            </p:cNvSpPr>
            <p:nvPr/>
          </p:nvSpPr>
          <p:spPr bwMode="auto">
            <a:xfrm>
              <a:off x="5181600" y="1295400"/>
              <a:ext cx="1674813" cy="1968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tIns="0" bIns="0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b="0">
                  <a:solidFill>
                    <a:schemeClr val="tx2"/>
                  </a:solidFill>
                </a:rPr>
                <a:t>Slave Responds</a:t>
              </a:r>
            </a:p>
          </p:txBody>
        </p:sp>
        <p:sp>
          <p:nvSpPr>
            <p:cNvPr id="27664" name="Line 80"/>
            <p:cNvSpPr>
              <a:spLocks noChangeShapeType="1"/>
            </p:cNvSpPr>
            <p:nvPr/>
          </p:nvSpPr>
          <p:spPr bwMode="auto">
            <a:xfrm>
              <a:off x="685800" y="990600"/>
              <a:ext cx="77724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65" name="Text Box 81"/>
            <p:cNvSpPr txBox="1">
              <a:spLocks noChangeArrowheads="1"/>
            </p:cNvSpPr>
            <p:nvPr/>
          </p:nvSpPr>
          <p:spPr bwMode="auto">
            <a:xfrm>
              <a:off x="3586163" y="895350"/>
              <a:ext cx="1652588" cy="1952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tIns="0" bIns="0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b="0"/>
                <a:t>Message Frame</a:t>
              </a:r>
            </a:p>
          </p:txBody>
        </p:sp>
        <p:cxnSp>
          <p:nvCxnSpPr>
            <p:cNvPr id="27653" name="Straight Connector 55"/>
            <p:cNvCxnSpPr>
              <a:cxnSpLocks noChangeShapeType="1"/>
            </p:cNvCxnSpPr>
            <p:nvPr/>
          </p:nvCxnSpPr>
          <p:spPr bwMode="auto">
            <a:xfrm rot="5400000">
              <a:off x="7620000" y="1647825"/>
              <a:ext cx="228600" cy="0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654" name="Elbow Connector 56"/>
            <p:cNvCxnSpPr>
              <a:cxnSpLocks noChangeShapeType="1"/>
            </p:cNvCxnSpPr>
            <p:nvPr/>
          </p:nvCxnSpPr>
          <p:spPr bwMode="auto">
            <a:xfrm>
              <a:off x="838200" y="2667000"/>
              <a:ext cx="381000" cy="228600"/>
            </a:xfrm>
            <a:prstGeom prst="bentConnector3">
              <a:avLst>
                <a:gd name="adj1" fmla="val 50000"/>
              </a:avLst>
            </a:prstGeom>
            <a:no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656" name="Elbow Connector 68"/>
            <p:cNvCxnSpPr>
              <a:cxnSpLocks noChangeShapeType="1"/>
            </p:cNvCxnSpPr>
            <p:nvPr/>
          </p:nvCxnSpPr>
          <p:spPr bwMode="auto">
            <a:xfrm rot="16200000" flipH="1">
              <a:off x="1460500" y="2730500"/>
              <a:ext cx="228600" cy="101600"/>
            </a:xfrm>
            <a:prstGeom prst="bentConnector3">
              <a:avLst>
                <a:gd name="adj1" fmla="val -2778"/>
              </a:avLst>
            </a:prstGeom>
            <a:no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657" name="Elbow Connector 74"/>
            <p:cNvCxnSpPr>
              <a:cxnSpLocks noChangeShapeType="1"/>
            </p:cNvCxnSpPr>
            <p:nvPr/>
          </p:nvCxnSpPr>
          <p:spPr bwMode="auto">
            <a:xfrm rot="5400000">
              <a:off x="1562100" y="2730500"/>
              <a:ext cx="228600" cy="101600"/>
            </a:xfrm>
            <a:prstGeom prst="bentConnector3">
              <a:avLst>
                <a:gd name="adj1" fmla="val 102778"/>
              </a:avLst>
            </a:prstGeom>
            <a:no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658" name="Elbow Connector 81"/>
            <p:cNvCxnSpPr>
              <a:cxnSpLocks noChangeShapeType="1"/>
            </p:cNvCxnSpPr>
            <p:nvPr/>
          </p:nvCxnSpPr>
          <p:spPr bwMode="auto">
            <a:xfrm rot="16200000" flipH="1">
              <a:off x="1663699" y="2730500"/>
              <a:ext cx="228600" cy="101600"/>
            </a:xfrm>
            <a:prstGeom prst="bentConnector3">
              <a:avLst>
                <a:gd name="adj1" fmla="val -2778"/>
              </a:avLst>
            </a:prstGeom>
            <a:no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659" name="Elbow Connector 82"/>
            <p:cNvCxnSpPr>
              <a:cxnSpLocks noChangeShapeType="1"/>
            </p:cNvCxnSpPr>
            <p:nvPr/>
          </p:nvCxnSpPr>
          <p:spPr bwMode="auto">
            <a:xfrm rot="5400000">
              <a:off x="1765299" y="2730500"/>
              <a:ext cx="228600" cy="101600"/>
            </a:xfrm>
            <a:prstGeom prst="bentConnector3">
              <a:avLst>
                <a:gd name="adj1" fmla="val 102778"/>
              </a:avLst>
            </a:prstGeom>
            <a:no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660" name="Elbow Connector 83"/>
            <p:cNvCxnSpPr>
              <a:cxnSpLocks noChangeShapeType="1"/>
            </p:cNvCxnSpPr>
            <p:nvPr/>
          </p:nvCxnSpPr>
          <p:spPr bwMode="auto">
            <a:xfrm rot="16200000" flipH="1">
              <a:off x="1866900" y="2730500"/>
              <a:ext cx="228600" cy="101600"/>
            </a:xfrm>
            <a:prstGeom prst="bentConnector3">
              <a:avLst>
                <a:gd name="adj1" fmla="val -2778"/>
              </a:avLst>
            </a:prstGeom>
            <a:no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661" name="Elbow Connector 84"/>
            <p:cNvCxnSpPr>
              <a:cxnSpLocks noChangeShapeType="1"/>
            </p:cNvCxnSpPr>
            <p:nvPr/>
          </p:nvCxnSpPr>
          <p:spPr bwMode="auto">
            <a:xfrm rot="5400000">
              <a:off x="1968500" y="2730500"/>
              <a:ext cx="228600" cy="101600"/>
            </a:xfrm>
            <a:prstGeom prst="bentConnector3">
              <a:avLst>
                <a:gd name="adj1" fmla="val 102778"/>
              </a:avLst>
            </a:prstGeom>
            <a:no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3555770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4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Module Objectives</a:t>
            </a:r>
          </a:p>
        </p:txBody>
      </p:sp>
      <p:sp>
        <p:nvSpPr>
          <p:cNvPr id="261125" name="Rectangle 5"/>
          <p:cNvSpPr>
            <a:spLocks noGrp="1" noChangeArrowheads="1"/>
          </p:cNvSpPr>
          <p:nvPr>
            <p:ph idx="1"/>
          </p:nvPr>
        </p:nvSpPr>
        <p:spPr>
          <a:xfrm>
            <a:off x="679808" y="1132726"/>
            <a:ext cx="7778392" cy="4810874"/>
          </a:xfrm>
        </p:spPr>
        <p:txBody>
          <a:bodyPr>
            <a:noAutofit/>
          </a:bodyPr>
          <a:lstStyle/>
          <a:p>
            <a:r>
              <a:rPr lang="en-US" dirty="0"/>
              <a:t>Serial Peripheral Interface (SPI)</a:t>
            </a:r>
          </a:p>
          <a:p>
            <a:pPr>
              <a:lnSpc>
                <a:spcPct val="125000"/>
              </a:lnSpc>
            </a:pPr>
            <a:r>
              <a:rPr lang="en-US" dirty="0"/>
              <a:t>Serial Communication Interface (SCI)</a:t>
            </a:r>
          </a:p>
          <a:p>
            <a:pPr>
              <a:lnSpc>
                <a:spcPct val="125000"/>
              </a:lnSpc>
            </a:pPr>
            <a:r>
              <a:rPr lang="en-US" dirty="0"/>
              <a:t>Local Interconnect Network (LIN)</a:t>
            </a:r>
          </a:p>
          <a:p>
            <a:pPr>
              <a:lnSpc>
                <a:spcPct val="125000"/>
              </a:lnSpc>
            </a:pPr>
            <a:r>
              <a:rPr lang="en-US" dirty="0"/>
              <a:t>Inter-Integrated Circuit (I2C)</a:t>
            </a:r>
          </a:p>
          <a:p>
            <a:pPr>
              <a:lnSpc>
                <a:spcPct val="125000"/>
              </a:lnSpc>
            </a:pPr>
            <a:r>
              <a:rPr lang="en-US" dirty="0"/>
              <a:t>Controller Area Network (CAN)</a:t>
            </a:r>
          </a:p>
          <a:p>
            <a:pPr>
              <a:lnSpc>
                <a:spcPct val="125000"/>
              </a:lnSpc>
            </a:pPr>
            <a:r>
              <a:rPr lang="en-US" dirty="0"/>
              <a:t>Power Management Bus (</a:t>
            </a:r>
            <a:r>
              <a:rPr lang="en-US" dirty="0" err="1"/>
              <a:t>PMBus</a:t>
            </a:r>
            <a:r>
              <a:rPr lang="en-US" dirty="0"/>
              <a:t>)</a:t>
            </a:r>
          </a:p>
          <a:p>
            <a:pPr>
              <a:lnSpc>
                <a:spcPct val="125000"/>
              </a:lnSpc>
            </a:pPr>
            <a:r>
              <a:rPr lang="en-US" dirty="0"/>
              <a:t>Fast Serial Interface (FSI)</a:t>
            </a:r>
          </a:p>
        </p:txBody>
      </p:sp>
    </p:spTree>
    <p:custDataLst>
      <p:tags r:id="rId1"/>
    </p:custData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LIN Data Timing</a:t>
            </a:r>
          </a:p>
        </p:txBody>
      </p:sp>
      <p:sp>
        <p:nvSpPr>
          <p:cNvPr id="29699" name="Text Box 106"/>
          <p:cNvSpPr txBox="1">
            <a:spLocks noChangeArrowheads="1"/>
          </p:cNvSpPr>
          <p:nvPr/>
        </p:nvSpPr>
        <p:spPr bwMode="auto">
          <a:xfrm>
            <a:off x="609600" y="1152525"/>
            <a:ext cx="7924800" cy="1126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2800" dirty="0"/>
              <a:t>To make a determination of the bit value, 16 samples of each bit are taken with majority vote on samples 8, 9, and 10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72530" y="2531537"/>
            <a:ext cx="8382000" cy="2667000"/>
            <a:chOff x="457200" y="2438400"/>
            <a:chExt cx="8382000" cy="2667000"/>
          </a:xfrm>
        </p:grpSpPr>
        <p:sp>
          <p:nvSpPr>
            <p:cNvPr id="29701" name="Rectangle 137"/>
            <p:cNvSpPr>
              <a:spLocks noChangeArrowheads="1"/>
            </p:cNvSpPr>
            <p:nvPr/>
          </p:nvSpPr>
          <p:spPr bwMode="auto">
            <a:xfrm>
              <a:off x="457200" y="2438400"/>
              <a:ext cx="8382000" cy="2667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16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grpSp>
          <p:nvGrpSpPr>
            <p:cNvPr id="29702" name="Group 136"/>
            <p:cNvGrpSpPr>
              <a:grpSpLocks/>
            </p:cNvGrpSpPr>
            <p:nvPr/>
          </p:nvGrpSpPr>
          <p:grpSpPr bwMode="auto">
            <a:xfrm>
              <a:off x="677863" y="2838450"/>
              <a:ext cx="7780338" cy="1885950"/>
              <a:chOff x="345" y="1452"/>
              <a:chExt cx="4901" cy="1188"/>
            </a:xfrm>
          </p:grpSpPr>
          <p:grpSp>
            <p:nvGrpSpPr>
              <p:cNvPr id="29703" name="Group 133"/>
              <p:cNvGrpSpPr>
                <a:grpSpLocks/>
              </p:cNvGrpSpPr>
              <p:nvPr/>
            </p:nvGrpSpPr>
            <p:grpSpPr bwMode="auto">
              <a:xfrm>
                <a:off x="345" y="1452"/>
                <a:ext cx="4901" cy="1188"/>
                <a:chOff x="331" y="1248"/>
                <a:chExt cx="4901" cy="1188"/>
              </a:xfrm>
            </p:grpSpPr>
            <p:sp>
              <p:nvSpPr>
                <p:cNvPr id="29728" name="Line 30"/>
                <p:cNvSpPr>
                  <a:spLocks noChangeShapeType="1"/>
                </p:cNvSpPr>
                <p:nvPr/>
              </p:nvSpPr>
              <p:spPr bwMode="auto">
                <a:xfrm flipH="1" flipV="1">
                  <a:off x="2721" y="1323"/>
                  <a:ext cx="170" cy="31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729" name="Line 31"/>
                <p:cNvSpPr>
                  <a:spLocks noChangeShapeType="1"/>
                </p:cNvSpPr>
                <p:nvPr/>
              </p:nvSpPr>
              <p:spPr bwMode="auto">
                <a:xfrm flipV="1">
                  <a:off x="3153" y="1323"/>
                  <a:ext cx="152" cy="31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730" name="Rectangle 32"/>
                <p:cNvSpPr>
                  <a:spLocks noChangeArrowheads="1"/>
                </p:cNvSpPr>
                <p:nvPr/>
              </p:nvSpPr>
              <p:spPr bwMode="auto">
                <a:xfrm>
                  <a:off x="2763" y="1248"/>
                  <a:ext cx="505" cy="32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>
                    <a:defRPr sz="1600" b="1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1600" b="1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1600" b="1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1600" b="1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1600" b="1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lnSpc>
                      <a:spcPct val="80000"/>
                    </a:lnSpc>
                    <a:spcBef>
                      <a:spcPct val="5000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lnSpc>
                      <a:spcPct val="80000"/>
                    </a:lnSpc>
                    <a:spcBef>
                      <a:spcPct val="5000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lnSpc>
                      <a:spcPct val="80000"/>
                    </a:lnSpc>
                    <a:spcBef>
                      <a:spcPct val="5000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lnSpc>
                      <a:spcPct val="80000"/>
                    </a:lnSpc>
                    <a:spcBef>
                      <a:spcPct val="5000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>
                    <a:lnSpc>
                      <a:spcPct val="100000"/>
                    </a:lnSpc>
                    <a:spcBef>
                      <a:spcPct val="0"/>
                    </a:spcBef>
                  </a:pPr>
                  <a:r>
                    <a:rPr lang="en-US" altLang="en-US" sz="1400" b="0"/>
                    <a:t>Majority</a:t>
                  </a:r>
                </a:p>
                <a:p>
                  <a:pPr algn="ctr">
                    <a:lnSpc>
                      <a:spcPct val="100000"/>
                    </a:lnSpc>
                    <a:spcBef>
                      <a:spcPct val="0"/>
                    </a:spcBef>
                  </a:pPr>
                  <a:r>
                    <a:rPr lang="en-US" altLang="en-US" sz="1400" b="0"/>
                    <a:t>Vote</a:t>
                  </a:r>
                </a:p>
              </p:txBody>
            </p:sp>
            <p:sp>
              <p:nvSpPr>
                <p:cNvPr id="29731" name="Rectangle 34"/>
                <p:cNvSpPr>
                  <a:spLocks noChangeArrowheads="1"/>
                </p:cNvSpPr>
                <p:nvPr/>
              </p:nvSpPr>
              <p:spPr bwMode="auto">
                <a:xfrm>
                  <a:off x="376" y="2226"/>
                  <a:ext cx="569" cy="2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90488" tIns="44450" rIns="90488" bIns="44450">
                  <a:spAutoFit/>
                </a:bodyPr>
                <a:lstStyle>
                  <a:lvl1pPr>
                    <a:defRPr sz="1600" b="1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1600" b="1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1600" b="1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1600" b="1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1600" b="1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lnSpc>
                      <a:spcPct val="80000"/>
                    </a:lnSpc>
                    <a:spcBef>
                      <a:spcPct val="5000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lnSpc>
                      <a:spcPct val="80000"/>
                    </a:lnSpc>
                    <a:spcBef>
                      <a:spcPct val="5000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lnSpc>
                      <a:spcPct val="80000"/>
                    </a:lnSpc>
                    <a:spcBef>
                      <a:spcPct val="5000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lnSpc>
                      <a:spcPct val="80000"/>
                    </a:lnSpc>
                    <a:spcBef>
                      <a:spcPct val="5000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</a:pPr>
                  <a:r>
                    <a:rPr lang="en-US" altLang="en-US"/>
                    <a:t>LINRX</a:t>
                  </a:r>
                </a:p>
              </p:txBody>
            </p:sp>
            <p:sp>
              <p:nvSpPr>
                <p:cNvPr id="29732" name="Rectangle 35"/>
                <p:cNvSpPr>
                  <a:spLocks noChangeArrowheads="1"/>
                </p:cNvSpPr>
                <p:nvPr/>
              </p:nvSpPr>
              <p:spPr bwMode="auto">
                <a:xfrm>
                  <a:off x="331" y="1665"/>
                  <a:ext cx="692" cy="3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90488" tIns="44450" rIns="90488" bIns="44450">
                  <a:spAutoFit/>
                </a:bodyPr>
                <a:lstStyle>
                  <a:lvl1pPr>
                    <a:defRPr sz="1600" b="1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1600" b="1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1600" b="1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1600" b="1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1600" b="1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lnSpc>
                      <a:spcPct val="80000"/>
                    </a:lnSpc>
                    <a:spcBef>
                      <a:spcPct val="5000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lnSpc>
                      <a:spcPct val="80000"/>
                    </a:lnSpc>
                    <a:spcBef>
                      <a:spcPct val="5000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lnSpc>
                      <a:spcPct val="80000"/>
                    </a:lnSpc>
                    <a:spcBef>
                      <a:spcPct val="5000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lnSpc>
                      <a:spcPct val="80000"/>
                    </a:lnSpc>
                    <a:spcBef>
                      <a:spcPct val="5000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</a:pPr>
                  <a:r>
                    <a:rPr lang="en-US" altLang="en-US"/>
                    <a:t>LM_CLK</a:t>
                  </a:r>
                </a:p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</a:pPr>
                  <a:r>
                    <a:rPr lang="en-US" altLang="en-US"/>
                    <a:t>(Internal)</a:t>
                  </a:r>
                </a:p>
              </p:txBody>
            </p:sp>
            <p:grpSp>
              <p:nvGrpSpPr>
                <p:cNvPr id="29733" name="Group 85"/>
                <p:cNvGrpSpPr>
                  <a:grpSpLocks/>
                </p:cNvGrpSpPr>
                <p:nvPr/>
              </p:nvGrpSpPr>
              <p:grpSpPr bwMode="auto">
                <a:xfrm>
                  <a:off x="1020" y="1661"/>
                  <a:ext cx="4060" cy="241"/>
                  <a:chOff x="939" y="1968"/>
                  <a:chExt cx="4060" cy="241"/>
                </a:xfrm>
              </p:grpSpPr>
              <p:grpSp>
                <p:nvGrpSpPr>
                  <p:cNvPr id="29754" name="Group 84"/>
                  <p:cNvGrpSpPr>
                    <a:grpSpLocks/>
                  </p:cNvGrpSpPr>
                  <p:nvPr/>
                </p:nvGrpSpPr>
                <p:grpSpPr bwMode="auto">
                  <a:xfrm>
                    <a:off x="939" y="1968"/>
                    <a:ext cx="2031" cy="241"/>
                    <a:chOff x="939" y="1968"/>
                    <a:chExt cx="2031" cy="241"/>
                  </a:xfrm>
                </p:grpSpPr>
                <p:sp>
                  <p:nvSpPr>
                    <p:cNvPr id="29776" name="Freeform 38"/>
                    <p:cNvSpPr>
                      <a:spLocks/>
                    </p:cNvSpPr>
                    <p:nvPr/>
                  </p:nvSpPr>
                  <p:spPr bwMode="auto">
                    <a:xfrm>
                      <a:off x="1142" y="1968"/>
                      <a:ext cx="102" cy="241"/>
                    </a:xfrm>
                    <a:custGeom>
                      <a:avLst/>
                      <a:gdLst>
                        <a:gd name="T0" fmla="*/ 0 w 193"/>
                        <a:gd name="T1" fmla="*/ 0 h 241"/>
                        <a:gd name="T2" fmla="*/ 7 w 193"/>
                        <a:gd name="T3" fmla="*/ 0 h 241"/>
                        <a:gd name="T4" fmla="*/ 7 w 193"/>
                        <a:gd name="T5" fmla="*/ 240 h 241"/>
                        <a:gd name="T6" fmla="*/ 15 w 193"/>
                        <a:gd name="T7" fmla="*/ 240 h 241"/>
                        <a:gd name="T8" fmla="*/ 15 w 193"/>
                        <a:gd name="T9" fmla="*/ 0 h 241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193"/>
                        <a:gd name="T16" fmla="*/ 0 h 241"/>
                        <a:gd name="T17" fmla="*/ 193 w 193"/>
                        <a:gd name="T18" fmla="*/ 241 h 241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193" h="241">
                          <a:moveTo>
                            <a:pt x="0" y="0"/>
                          </a:moveTo>
                          <a:lnTo>
                            <a:pt x="96" y="0"/>
                          </a:lnTo>
                          <a:lnTo>
                            <a:pt x="96" y="240"/>
                          </a:lnTo>
                          <a:lnTo>
                            <a:pt x="192" y="240"/>
                          </a:lnTo>
                          <a:lnTo>
                            <a:pt x="192" y="0"/>
                          </a:lnTo>
                        </a:path>
                      </a:pathLst>
                    </a:custGeom>
                    <a:noFill/>
                    <a:ln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9777" name="Freeform 39"/>
                    <p:cNvSpPr>
                      <a:spLocks/>
                    </p:cNvSpPr>
                    <p:nvPr/>
                  </p:nvSpPr>
                  <p:spPr bwMode="auto">
                    <a:xfrm>
                      <a:off x="1244" y="1968"/>
                      <a:ext cx="102" cy="241"/>
                    </a:xfrm>
                    <a:custGeom>
                      <a:avLst/>
                      <a:gdLst>
                        <a:gd name="T0" fmla="*/ 0 w 193"/>
                        <a:gd name="T1" fmla="*/ 0 h 241"/>
                        <a:gd name="T2" fmla="*/ 7 w 193"/>
                        <a:gd name="T3" fmla="*/ 0 h 241"/>
                        <a:gd name="T4" fmla="*/ 7 w 193"/>
                        <a:gd name="T5" fmla="*/ 240 h 241"/>
                        <a:gd name="T6" fmla="*/ 15 w 193"/>
                        <a:gd name="T7" fmla="*/ 240 h 241"/>
                        <a:gd name="T8" fmla="*/ 15 w 193"/>
                        <a:gd name="T9" fmla="*/ 0 h 241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193"/>
                        <a:gd name="T16" fmla="*/ 0 h 241"/>
                        <a:gd name="T17" fmla="*/ 193 w 193"/>
                        <a:gd name="T18" fmla="*/ 241 h 241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193" h="241">
                          <a:moveTo>
                            <a:pt x="0" y="0"/>
                          </a:moveTo>
                          <a:lnTo>
                            <a:pt x="96" y="0"/>
                          </a:lnTo>
                          <a:lnTo>
                            <a:pt x="96" y="240"/>
                          </a:lnTo>
                          <a:lnTo>
                            <a:pt x="192" y="240"/>
                          </a:lnTo>
                          <a:lnTo>
                            <a:pt x="192" y="0"/>
                          </a:lnTo>
                        </a:path>
                      </a:pathLst>
                    </a:custGeom>
                    <a:noFill/>
                    <a:ln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9778" name="Freeform 40"/>
                    <p:cNvSpPr>
                      <a:spLocks/>
                    </p:cNvSpPr>
                    <p:nvPr/>
                  </p:nvSpPr>
                  <p:spPr bwMode="auto">
                    <a:xfrm>
                      <a:off x="1345" y="1968"/>
                      <a:ext cx="102" cy="241"/>
                    </a:xfrm>
                    <a:custGeom>
                      <a:avLst/>
                      <a:gdLst>
                        <a:gd name="T0" fmla="*/ 0 w 193"/>
                        <a:gd name="T1" fmla="*/ 0 h 241"/>
                        <a:gd name="T2" fmla="*/ 7 w 193"/>
                        <a:gd name="T3" fmla="*/ 0 h 241"/>
                        <a:gd name="T4" fmla="*/ 7 w 193"/>
                        <a:gd name="T5" fmla="*/ 240 h 241"/>
                        <a:gd name="T6" fmla="*/ 15 w 193"/>
                        <a:gd name="T7" fmla="*/ 240 h 241"/>
                        <a:gd name="T8" fmla="*/ 15 w 193"/>
                        <a:gd name="T9" fmla="*/ 0 h 241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193"/>
                        <a:gd name="T16" fmla="*/ 0 h 241"/>
                        <a:gd name="T17" fmla="*/ 193 w 193"/>
                        <a:gd name="T18" fmla="*/ 241 h 241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193" h="241">
                          <a:moveTo>
                            <a:pt x="0" y="0"/>
                          </a:moveTo>
                          <a:lnTo>
                            <a:pt x="96" y="0"/>
                          </a:lnTo>
                          <a:lnTo>
                            <a:pt x="96" y="240"/>
                          </a:lnTo>
                          <a:lnTo>
                            <a:pt x="192" y="240"/>
                          </a:lnTo>
                          <a:lnTo>
                            <a:pt x="192" y="0"/>
                          </a:lnTo>
                        </a:path>
                      </a:pathLst>
                    </a:custGeom>
                    <a:noFill/>
                    <a:ln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9779" name="Freeform 41"/>
                    <p:cNvSpPr>
                      <a:spLocks/>
                    </p:cNvSpPr>
                    <p:nvPr/>
                  </p:nvSpPr>
                  <p:spPr bwMode="auto">
                    <a:xfrm>
                      <a:off x="1447" y="1968"/>
                      <a:ext cx="102" cy="241"/>
                    </a:xfrm>
                    <a:custGeom>
                      <a:avLst/>
                      <a:gdLst>
                        <a:gd name="T0" fmla="*/ 0 w 193"/>
                        <a:gd name="T1" fmla="*/ 0 h 241"/>
                        <a:gd name="T2" fmla="*/ 7 w 193"/>
                        <a:gd name="T3" fmla="*/ 0 h 241"/>
                        <a:gd name="T4" fmla="*/ 7 w 193"/>
                        <a:gd name="T5" fmla="*/ 240 h 241"/>
                        <a:gd name="T6" fmla="*/ 15 w 193"/>
                        <a:gd name="T7" fmla="*/ 240 h 241"/>
                        <a:gd name="T8" fmla="*/ 15 w 193"/>
                        <a:gd name="T9" fmla="*/ 0 h 241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193"/>
                        <a:gd name="T16" fmla="*/ 0 h 241"/>
                        <a:gd name="T17" fmla="*/ 193 w 193"/>
                        <a:gd name="T18" fmla="*/ 241 h 241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193" h="241">
                          <a:moveTo>
                            <a:pt x="0" y="0"/>
                          </a:moveTo>
                          <a:lnTo>
                            <a:pt x="96" y="0"/>
                          </a:lnTo>
                          <a:lnTo>
                            <a:pt x="96" y="240"/>
                          </a:lnTo>
                          <a:lnTo>
                            <a:pt x="192" y="240"/>
                          </a:lnTo>
                          <a:lnTo>
                            <a:pt x="192" y="0"/>
                          </a:lnTo>
                        </a:path>
                      </a:pathLst>
                    </a:custGeom>
                    <a:noFill/>
                    <a:ln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9780" name="Freeform 42"/>
                    <p:cNvSpPr>
                      <a:spLocks/>
                    </p:cNvSpPr>
                    <p:nvPr/>
                  </p:nvSpPr>
                  <p:spPr bwMode="auto">
                    <a:xfrm>
                      <a:off x="1548" y="1968"/>
                      <a:ext cx="102" cy="241"/>
                    </a:xfrm>
                    <a:custGeom>
                      <a:avLst/>
                      <a:gdLst>
                        <a:gd name="T0" fmla="*/ 0 w 193"/>
                        <a:gd name="T1" fmla="*/ 0 h 241"/>
                        <a:gd name="T2" fmla="*/ 7 w 193"/>
                        <a:gd name="T3" fmla="*/ 0 h 241"/>
                        <a:gd name="T4" fmla="*/ 7 w 193"/>
                        <a:gd name="T5" fmla="*/ 240 h 241"/>
                        <a:gd name="T6" fmla="*/ 15 w 193"/>
                        <a:gd name="T7" fmla="*/ 240 h 241"/>
                        <a:gd name="T8" fmla="*/ 15 w 193"/>
                        <a:gd name="T9" fmla="*/ 0 h 241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193"/>
                        <a:gd name="T16" fmla="*/ 0 h 241"/>
                        <a:gd name="T17" fmla="*/ 193 w 193"/>
                        <a:gd name="T18" fmla="*/ 241 h 241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193" h="241">
                          <a:moveTo>
                            <a:pt x="0" y="0"/>
                          </a:moveTo>
                          <a:lnTo>
                            <a:pt x="96" y="0"/>
                          </a:lnTo>
                          <a:lnTo>
                            <a:pt x="96" y="240"/>
                          </a:lnTo>
                          <a:lnTo>
                            <a:pt x="192" y="240"/>
                          </a:lnTo>
                          <a:lnTo>
                            <a:pt x="192" y="0"/>
                          </a:lnTo>
                        </a:path>
                      </a:pathLst>
                    </a:custGeom>
                    <a:noFill/>
                    <a:ln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9781" name="Freeform 43"/>
                    <p:cNvSpPr>
                      <a:spLocks/>
                    </p:cNvSpPr>
                    <p:nvPr/>
                  </p:nvSpPr>
                  <p:spPr bwMode="auto">
                    <a:xfrm>
                      <a:off x="1650" y="1968"/>
                      <a:ext cx="102" cy="241"/>
                    </a:xfrm>
                    <a:custGeom>
                      <a:avLst/>
                      <a:gdLst>
                        <a:gd name="T0" fmla="*/ 0 w 193"/>
                        <a:gd name="T1" fmla="*/ 0 h 241"/>
                        <a:gd name="T2" fmla="*/ 7 w 193"/>
                        <a:gd name="T3" fmla="*/ 0 h 241"/>
                        <a:gd name="T4" fmla="*/ 7 w 193"/>
                        <a:gd name="T5" fmla="*/ 240 h 241"/>
                        <a:gd name="T6" fmla="*/ 15 w 193"/>
                        <a:gd name="T7" fmla="*/ 240 h 241"/>
                        <a:gd name="T8" fmla="*/ 15 w 193"/>
                        <a:gd name="T9" fmla="*/ 0 h 241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193"/>
                        <a:gd name="T16" fmla="*/ 0 h 241"/>
                        <a:gd name="T17" fmla="*/ 193 w 193"/>
                        <a:gd name="T18" fmla="*/ 241 h 241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193" h="241">
                          <a:moveTo>
                            <a:pt x="0" y="0"/>
                          </a:moveTo>
                          <a:lnTo>
                            <a:pt x="96" y="0"/>
                          </a:lnTo>
                          <a:lnTo>
                            <a:pt x="96" y="240"/>
                          </a:lnTo>
                          <a:lnTo>
                            <a:pt x="192" y="240"/>
                          </a:lnTo>
                          <a:lnTo>
                            <a:pt x="192" y="0"/>
                          </a:lnTo>
                        </a:path>
                      </a:pathLst>
                    </a:custGeom>
                    <a:noFill/>
                    <a:ln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9782" name="Freeform 44"/>
                    <p:cNvSpPr>
                      <a:spLocks/>
                    </p:cNvSpPr>
                    <p:nvPr/>
                  </p:nvSpPr>
                  <p:spPr bwMode="auto">
                    <a:xfrm>
                      <a:off x="1751" y="1968"/>
                      <a:ext cx="102" cy="241"/>
                    </a:xfrm>
                    <a:custGeom>
                      <a:avLst/>
                      <a:gdLst>
                        <a:gd name="T0" fmla="*/ 0 w 193"/>
                        <a:gd name="T1" fmla="*/ 0 h 241"/>
                        <a:gd name="T2" fmla="*/ 7 w 193"/>
                        <a:gd name="T3" fmla="*/ 0 h 241"/>
                        <a:gd name="T4" fmla="*/ 7 w 193"/>
                        <a:gd name="T5" fmla="*/ 240 h 241"/>
                        <a:gd name="T6" fmla="*/ 15 w 193"/>
                        <a:gd name="T7" fmla="*/ 240 h 241"/>
                        <a:gd name="T8" fmla="*/ 15 w 193"/>
                        <a:gd name="T9" fmla="*/ 0 h 241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193"/>
                        <a:gd name="T16" fmla="*/ 0 h 241"/>
                        <a:gd name="T17" fmla="*/ 193 w 193"/>
                        <a:gd name="T18" fmla="*/ 241 h 241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193" h="241">
                          <a:moveTo>
                            <a:pt x="0" y="0"/>
                          </a:moveTo>
                          <a:lnTo>
                            <a:pt x="96" y="0"/>
                          </a:lnTo>
                          <a:lnTo>
                            <a:pt x="96" y="240"/>
                          </a:lnTo>
                          <a:lnTo>
                            <a:pt x="192" y="240"/>
                          </a:lnTo>
                          <a:lnTo>
                            <a:pt x="192" y="0"/>
                          </a:lnTo>
                        </a:path>
                      </a:pathLst>
                    </a:custGeom>
                    <a:noFill/>
                    <a:ln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9783" name="Freeform 45"/>
                    <p:cNvSpPr>
                      <a:spLocks/>
                    </p:cNvSpPr>
                    <p:nvPr/>
                  </p:nvSpPr>
                  <p:spPr bwMode="auto">
                    <a:xfrm>
                      <a:off x="1853" y="1968"/>
                      <a:ext cx="102" cy="241"/>
                    </a:xfrm>
                    <a:custGeom>
                      <a:avLst/>
                      <a:gdLst>
                        <a:gd name="T0" fmla="*/ 0 w 193"/>
                        <a:gd name="T1" fmla="*/ 0 h 241"/>
                        <a:gd name="T2" fmla="*/ 7 w 193"/>
                        <a:gd name="T3" fmla="*/ 0 h 241"/>
                        <a:gd name="T4" fmla="*/ 7 w 193"/>
                        <a:gd name="T5" fmla="*/ 240 h 241"/>
                        <a:gd name="T6" fmla="*/ 15 w 193"/>
                        <a:gd name="T7" fmla="*/ 240 h 241"/>
                        <a:gd name="T8" fmla="*/ 15 w 193"/>
                        <a:gd name="T9" fmla="*/ 0 h 241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193"/>
                        <a:gd name="T16" fmla="*/ 0 h 241"/>
                        <a:gd name="T17" fmla="*/ 193 w 193"/>
                        <a:gd name="T18" fmla="*/ 241 h 241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193" h="241">
                          <a:moveTo>
                            <a:pt x="0" y="0"/>
                          </a:moveTo>
                          <a:lnTo>
                            <a:pt x="96" y="0"/>
                          </a:lnTo>
                          <a:lnTo>
                            <a:pt x="96" y="240"/>
                          </a:lnTo>
                          <a:lnTo>
                            <a:pt x="192" y="240"/>
                          </a:lnTo>
                          <a:lnTo>
                            <a:pt x="192" y="0"/>
                          </a:lnTo>
                        </a:path>
                      </a:pathLst>
                    </a:custGeom>
                    <a:noFill/>
                    <a:ln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9784" name="Freeform 46"/>
                    <p:cNvSpPr>
                      <a:spLocks/>
                    </p:cNvSpPr>
                    <p:nvPr/>
                  </p:nvSpPr>
                  <p:spPr bwMode="auto">
                    <a:xfrm>
                      <a:off x="1954" y="1968"/>
                      <a:ext cx="103" cy="241"/>
                    </a:xfrm>
                    <a:custGeom>
                      <a:avLst/>
                      <a:gdLst>
                        <a:gd name="T0" fmla="*/ 0 w 193"/>
                        <a:gd name="T1" fmla="*/ 0 h 241"/>
                        <a:gd name="T2" fmla="*/ 7 w 193"/>
                        <a:gd name="T3" fmla="*/ 0 h 241"/>
                        <a:gd name="T4" fmla="*/ 7 w 193"/>
                        <a:gd name="T5" fmla="*/ 240 h 241"/>
                        <a:gd name="T6" fmla="*/ 15 w 193"/>
                        <a:gd name="T7" fmla="*/ 240 h 241"/>
                        <a:gd name="T8" fmla="*/ 15 w 193"/>
                        <a:gd name="T9" fmla="*/ 0 h 241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193"/>
                        <a:gd name="T16" fmla="*/ 0 h 241"/>
                        <a:gd name="T17" fmla="*/ 193 w 193"/>
                        <a:gd name="T18" fmla="*/ 241 h 241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193" h="241">
                          <a:moveTo>
                            <a:pt x="0" y="0"/>
                          </a:moveTo>
                          <a:lnTo>
                            <a:pt x="96" y="0"/>
                          </a:lnTo>
                          <a:lnTo>
                            <a:pt x="96" y="240"/>
                          </a:lnTo>
                          <a:lnTo>
                            <a:pt x="192" y="240"/>
                          </a:lnTo>
                          <a:lnTo>
                            <a:pt x="192" y="0"/>
                          </a:lnTo>
                        </a:path>
                      </a:pathLst>
                    </a:custGeom>
                    <a:noFill/>
                    <a:ln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9785" name="Freeform 47"/>
                    <p:cNvSpPr>
                      <a:spLocks/>
                    </p:cNvSpPr>
                    <p:nvPr/>
                  </p:nvSpPr>
                  <p:spPr bwMode="auto">
                    <a:xfrm>
                      <a:off x="2056" y="1968"/>
                      <a:ext cx="102" cy="241"/>
                    </a:xfrm>
                    <a:custGeom>
                      <a:avLst/>
                      <a:gdLst>
                        <a:gd name="T0" fmla="*/ 0 w 193"/>
                        <a:gd name="T1" fmla="*/ 0 h 241"/>
                        <a:gd name="T2" fmla="*/ 7 w 193"/>
                        <a:gd name="T3" fmla="*/ 0 h 241"/>
                        <a:gd name="T4" fmla="*/ 7 w 193"/>
                        <a:gd name="T5" fmla="*/ 240 h 241"/>
                        <a:gd name="T6" fmla="*/ 15 w 193"/>
                        <a:gd name="T7" fmla="*/ 240 h 241"/>
                        <a:gd name="T8" fmla="*/ 15 w 193"/>
                        <a:gd name="T9" fmla="*/ 0 h 241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193"/>
                        <a:gd name="T16" fmla="*/ 0 h 241"/>
                        <a:gd name="T17" fmla="*/ 193 w 193"/>
                        <a:gd name="T18" fmla="*/ 241 h 241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193" h="241">
                          <a:moveTo>
                            <a:pt x="0" y="0"/>
                          </a:moveTo>
                          <a:lnTo>
                            <a:pt x="96" y="0"/>
                          </a:lnTo>
                          <a:lnTo>
                            <a:pt x="96" y="240"/>
                          </a:lnTo>
                          <a:lnTo>
                            <a:pt x="192" y="240"/>
                          </a:lnTo>
                          <a:lnTo>
                            <a:pt x="192" y="0"/>
                          </a:lnTo>
                        </a:path>
                      </a:pathLst>
                    </a:custGeom>
                    <a:noFill/>
                    <a:ln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9786" name="Freeform 48"/>
                    <p:cNvSpPr>
                      <a:spLocks/>
                    </p:cNvSpPr>
                    <p:nvPr/>
                  </p:nvSpPr>
                  <p:spPr bwMode="auto">
                    <a:xfrm>
                      <a:off x="2158" y="1968"/>
                      <a:ext cx="102" cy="241"/>
                    </a:xfrm>
                    <a:custGeom>
                      <a:avLst/>
                      <a:gdLst>
                        <a:gd name="T0" fmla="*/ 0 w 193"/>
                        <a:gd name="T1" fmla="*/ 0 h 241"/>
                        <a:gd name="T2" fmla="*/ 7 w 193"/>
                        <a:gd name="T3" fmla="*/ 0 h 241"/>
                        <a:gd name="T4" fmla="*/ 7 w 193"/>
                        <a:gd name="T5" fmla="*/ 240 h 241"/>
                        <a:gd name="T6" fmla="*/ 15 w 193"/>
                        <a:gd name="T7" fmla="*/ 240 h 241"/>
                        <a:gd name="T8" fmla="*/ 15 w 193"/>
                        <a:gd name="T9" fmla="*/ 0 h 241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193"/>
                        <a:gd name="T16" fmla="*/ 0 h 241"/>
                        <a:gd name="T17" fmla="*/ 193 w 193"/>
                        <a:gd name="T18" fmla="*/ 241 h 241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193" h="241">
                          <a:moveTo>
                            <a:pt x="0" y="0"/>
                          </a:moveTo>
                          <a:lnTo>
                            <a:pt x="96" y="0"/>
                          </a:lnTo>
                          <a:lnTo>
                            <a:pt x="96" y="240"/>
                          </a:lnTo>
                          <a:lnTo>
                            <a:pt x="192" y="240"/>
                          </a:lnTo>
                          <a:lnTo>
                            <a:pt x="192" y="0"/>
                          </a:lnTo>
                        </a:path>
                      </a:pathLst>
                    </a:custGeom>
                    <a:noFill/>
                    <a:ln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9787" name="Freeform 49"/>
                    <p:cNvSpPr>
                      <a:spLocks/>
                    </p:cNvSpPr>
                    <p:nvPr/>
                  </p:nvSpPr>
                  <p:spPr bwMode="auto">
                    <a:xfrm>
                      <a:off x="2259" y="1968"/>
                      <a:ext cx="102" cy="241"/>
                    </a:xfrm>
                    <a:custGeom>
                      <a:avLst/>
                      <a:gdLst>
                        <a:gd name="T0" fmla="*/ 0 w 193"/>
                        <a:gd name="T1" fmla="*/ 0 h 241"/>
                        <a:gd name="T2" fmla="*/ 7 w 193"/>
                        <a:gd name="T3" fmla="*/ 0 h 241"/>
                        <a:gd name="T4" fmla="*/ 7 w 193"/>
                        <a:gd name="T5" fmla="*/ 240 h 241"/>
                        <a:gd name="T6" fmla="*/ 15 w 193"/>
                        <a:gd name="T7" fmla="*/ 240 h 241"/>
                        <a:gd name="T8" fmla="*/ 15 w 193"/>
                        <a:gd name="T9" fmla="*/ 0 h 241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193"/>
                        <a:gd name="T16" fmla="*/ 0 h 241"/>
                        <a:gd name="T17" fmla="*/ 193 w 193"/>
                        <a:gd name="T18" fmla="*/ 241 h 241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193" h="241">
                          <a:moveTo>
                            <a:pt x="0" y="0"/>
                          </a:moveTo>
                          <a:lnTo>
                            <a:pt x="96" y="0"/>
                          </a:lnTo>
                          <a:lnTo>
                            <a:pt x="96" y="240"/>
                          </a:lnTo>
                          <a:lnTo>
                            <a:pt x="192" y="240"/>
                          </a:lnTo>
                          <a:lnTo>
                            <a:pt x="192" y="0"/>
                          </a:lnTo>
                        </a:path>
                      </a:pathLst>
                    </a:custGeom>
                    <a:noFill/>
                    <a:ln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9788" name="Freeform 50"/>
                    <p:cNvSpPr>
                      <a:spLocks/>
                    </p:cNvSpPr>
                    <p:nvPr/>
                  </p:nvSpPr>
                  <p:spPr bwMode="auto">
                    <a:xfrm>
                      <a:off x="2361" y="1968"/>
                      <a:ext cx="102" cy="241"/>
                    </a:xfrm>
                    <a:custGeom>
                      <a:avLst/>
                      <a:gdLst>
                        <a:gd name="T0" fmla="*/ 0 w 193"/>
                        <a:gd name="T1" fmla="*/ 0 h 241"/>
                        <a:gd name="T2" fmla="*/ 7 w 193"/>
                        <a:gd name="T3" fmla="*/ 0 h 241"/>
                        <a:gd name="T4" fmla="*/ 7 w 193"/>
                        <a:gd name="T5" fmla="*/ 240 h 241"/>
                        <a:gd name="T6" fmla="*/ 15 w 193"/>
                        <a:gd name="T7" fmla="*/ 240 h 241"/>
                        <a:gd name="T8" fmla="*/ 15 w 193"/>
                        <a:gd name="T9" fmla="*/ 0 h 241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193"/>
                        <a:gd name="T16" fmla="*/ 0 h 241"/>
                        <a:gd name="T17" fmla="*/ 193 w 193"/>
                        <a:gd name="T18" fmla="*/ 241 h 241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193" h="241">
                          <a:moveTo>
                            <a:pt x="0" y="0"/>
                          </a:moveTo>
                          <a:lnTo>
                            <a:pt x="96" y="0"/>
                          </a:lnTo>
                          <a:lnTo>
                            <a:pt x="96" y="240"/>
                          </a:lnTo>
                          <a:lnTo>
                            <a:pt x="192" y="240"/>
                          </a:lnTo>
                          <a:lnTo>
                            <a:pt x="192" y="0"/>
                          </a:lnTo>
                        </a:path>
                      </a:pathLst>
                    </a:custGeom>
                    <a:noFill/>
                    <a:ln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9789" name="Freeform 51"/>
                    <p:cNvSpPr>
                      <a:spLocks/>
                    </p:cNvSpPr>
                    <p:nvPr/>
                  </p:nvSpPr>
                  <p:spPr bwMode="auto">
                    <a:xfrm>
                      <a:off x="2462" y="1968"/>
                      <a:ext cx="102" cy="241"/>
                    </a:xfrm>
                    <a:custGeom>
                      <a:avLst/>
                      <a:gdLst>
                        <a:gd name="T0" fmla="*/ 0 w 193"/>
                        <a:gd name="T1" fmla="*/ 0 h 241"/>
                        <a:gd name="T2" fmla="*/ 7 w 193"/>
                        <a:gd name="T3" fmla="*/ 0 h 241"/>
                        <a:gd name="T4" fmla="*/ 7 w 193"/>
                        <a:gd name="T5" fmla="*/ 240 h 241"/>
                        <a:gd name="T6" fmla="*/ 15 w 193"/>
                        <a:gd name="T7" fmla="*/ 240 h 241"/>
                        <a:gd name="T8" fmla="*/ 15 w 193"/>
                        <a:gd name="T9" fmla="*/ 0 h 241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193"/>
                        <a:gd name="T16" fmla="*/ 0 h 241"/>
                        <a:gd name="T17" fmla="*/ 193 w 193"/>
                        <a:gd name="T18" fmla="*/ 241 h 241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193" h="241">
                          <a:moveTo>
                            <a:pt x="0" y="0"/>
                          </a:moveTo>
                          <a:lnTo>
                            <a:pt x="96" y="0"/>
                          </a:lnTo>
                          <a:lnTo>
                            <a:pt x="96" y="240"/>
                          </a:lnTo>
                          <a:lnTo>
                            <a:pt x="192" y="240"/>
                          </a:lnTo>
                          <a:lnTo>
                            <a:pt x="192" y="0"/>
                          </a:lnTo>
                        </a:path>
                      </a:pathLst>
                    </a:custGeom>
                    <a:noFill/>
                    <a:ln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9790" name="Freeform 52"/>
                    <p:cNvSpPr>
                      <a:spLocks/>
                    </p:cNvSpPr>
                    <p:nvPr/>
                  </p:nvSpPr>
                  <p:spPr bwMode="auto">
                    <a:xfrm>
                      <a:off x="2564" y="1968"/>
                      <a:ext cx="102" cy="241"/>
                    </a:xfrm>
                    <a:custGeom>
                      <a:avLst/>
                      <a:gdLst>
                        <a:gd name="T0" fmla="*/ 0 w 193"/>
                        <a:gd name="T1" fmla="*/ 0 h 241"/>
                        <a:gd name="T2" fmla="*/ 7 w 193"/>
                        <a:gd name="T3" fmla="*/ 0 h 241"/>
                        <a:gd name="T4" fmla="*/ 7 w 193"/>
                        <a:gd name="T5" fmla="*/ 240 h 241"/>
                        <a:gd name="T6" fmla="*/ 15 w 193"/>
                        <a:gd name="T7" fmla="*/ 240 h 241"/>
                        <a:gd name="T8" fmla="*/ 15 w 193"/>
                        <a:gd name="T9" fmla="*/ 0 h 241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193"/>
                        <a:gd name="T16" fmla="*/ 0 h 241"/>
                        <a:gd name="T17" fmla="*/ 193 w 193"/>
                        <a:gd name="T18" fmla="*/ 241 h 241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193" h="241">
                          <a:moveTo>
                            <a:pt x="0" y="0"/>
                          </a:moveTo>
                          <a:lnTo>
                            <a:pt x="96" y="0"/>
                          </a:lnTo>
                          <a:lnTo>
                            <a:pt x="96" y="240"/>
                          </a:lnTo>
                          <a:lnTo>
                            <a:pt x="192" y="240"/>
                          </a:lnTo>
                          <a:lnTo>
                            <a:pt x="192" y="0"/>
                          </a:lnTo>
                        </a:path>
                      </a:pathLst>
                    </a:custGeom>
                    <a:noFill/>
                    <a:ln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9791" name="Freeform 53"/>
                    <p:cNvSpPr>
                      <a:spLocks/>
                    </p:cNvSpPr>
                    <p:nvPr/>
                  </p:nvSpPr>
                  <p:spPr bwMode="auto">
                    <a:xfrm>
                      <a:off x="2665" y="1968"/>
                      <a:ext cx="102" cy="241"/>
                    </a:xfrm>
                    <a:custGeom>
                      <a:avLst/>
                      <a:gdLst>
                        <a:gd name="T0" fmla="*/ 0 w 193"/>
                        <a:gd name="T1" fmla="*/ 0 h 241"/>
                        <a:gd name="T2" fmla="*/ 7 w 193"/>
                        <a:gd name="T3" fmla="*/ 0 h 241"/>
                        <a:gd name="T4" fmla="*/ 7 w 193"/>
                        <a:gd name="T5" fmla="*/ 240 h 241"/>
                        <a:gd name="T6" fmla="*/ 15 w 193"/>
                        <a:gd name="T7" fmla="*/ 240 h 241"/>
                        <a:gd name="T8" fmla="*/ 15 w 193"/>
                        <a:gd name="T9" fmla="*/ 0 h 241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193"/>
                        <a:gd name="T16" fmla="*/ 0 h 241"/>
                        <a:gd name="T17" fmla="*/ 193 w 193"/>
                        <a:gd name="T18" fmla="*/ 241 h 241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193" h="241">
                          <a:moveTo>
                            <a:pt x="0" y="0"/>
                          </a:moveTo>
                          <a:lnTo>
                            <a:pt x="96" y="0"/>
                          </a:lnTo>
                          <a:lnTo>
                            <a:pt x="96" y="240"/>
                          </a:lnTo>
                          <a:lnTo>
                            <a:pt x="192" y="240"/>
                          </a:lnTo>
                          <a:lnTo>
                            <a:pt x="192" y="0"/>
                          </a:lnTo>
                        </a:path>
                      </a:pathLst>
                    </a:custGeom>
                    <a:noFill/>
                    <a:ln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9792" name="Freeform 54"/>
                    <p:cNvSpPr>
                      <a:spLocks/>
                    </p:cNvSpPr>
                    <p:nvPr/>
                  </p:nvSpPr>
                  <p:spPr bwMode="auto">
                    <a:xfrm>
                      <a:off x="2767" y="1968"/>
                      <a:ext cx="102" cy="241"/>
                    </a:xfrm>
                    <a:custGeom>
                      <a:avLst/>
                      <a:gdLst>
                        <a:gd name="T0" fmla="*/ 0 w 193"/>
                        <a:gd name="T1" fmla="*/ 0 h 241"/>
                        <a:gd name="T2" fmla="*/ 7 w 193"/>
                        <a:gd name="T3" fmla="*/ 0 h 241"/>
                        <a:gd name="T4" fmla="*/ 7 w 193"/>
                        <a:gd name="T5" fmla="*/ 240 h 241"/>
                        <a:gd name="T6" fmla="*/ 15 w 193"/>
                        <a:gd name="T7" fmla="*/ 240 h 241"/>
                        <a:gd name="T8" fmla="*/ 15 w 193"/>
                        <a:gd name="T9" fmla="*/ 0 h 241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193"/>
                        <a:gd name="T16" fmla="*/ 0 h 241"/>
                        <a:gd name="T17" fmla="*/ 193 w 193"/>
                        <a:gd name="T18" fmla="*/ 241 h 241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193" h="241">
                          <a:moveTo>
                            <a:pt x="0" y="0"/>
                          </a:moveTo>
                          <a:lnTo>
                            <a:pt x="96" y="0"/>
                          </a:lnTo>
                          <a:lnTo>
                            <a:pt x="96" y="240"/>
                          </a:lnTo>
                          <a:lnTo>
                            <a:pt x="192" y="240"/>
                          </a:lnTo>
                          <a:lnTo>
                            <a:pt x="192" y="0"/>
                          </a:lnTo>
                        </a:path>
                      </a:pathLst>
                    </a:custGeom>
                    <a:noFill/>
                    <a:ln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9793" name="Freeform 55"/>
                    <p:cNvSpPr>
                      <a:spLocks/>
                    </p:cNvSpPr>
                    <p:nvPr/>
                  </p:nvSpPr>
                  <p:spPr bwMode="auto">
                    <a:xfrm>
                      <a:off x="2868" y="1968"/>
                      <a:ext cx="102" cy="241"/>
                    </a:xfrm>
                    <a:custGeom>
                      <a:avLst/>
                      <a:gdLst>
                        <a:gd name="T0" fmla="*/ 0 w 193"/>
                        <a:gd name="T1" fmla="*/ 0 h 241"/>
                        <a:gd name="T2" fmla="*/ 7 w 193"/>
                        <a:gd name="T3" fmla="*/ 0 h 241"/>
                        <a:gd name="T4" fmla="*/ 7 w 193"/>
                        <a:gd name="T5" fmla="*/ 240 h 241"/>
                        <a:gd name="T6" fmla="*/ 15 w 193"/>
                        <a:gd name="T7" fmla="*/ 240 h 241"/>
                        <a:gd name="T8" fmla="*/ 15 w 193"/>
                        <a:gd name="T9" fmla="*/ 0 h 241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193"/>
                        <a:gd name="T16" fmla="*/ 0 h 241"/>
                        <a:gd name="T17" fmla="*/ 193 w 193"/>
                        <a:gd name="T18" fmla="*/ 241 h 241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193" h="241">
                          <a:moveTo>
                            <a:pt x="0" y="0"/>
                          </a:moveTo>
                          <a:lnTo>
                            <a:pt x="96" y="0"/>
                          </a:lnTo>
                          <a:lnTo>
                            <a:pt x="96" y="240"/>
                          </a:lnTo>
                          <a:lnTo>
                            <a:pt x="192" y="240"/>
                          </a:lnTo>
                          <a:lnTo>
                            <a:pt x="192" y="0"/>
                          </a:lnTo>
                        </a:path>
                      </a:pathLst>
                    </a:custGeom>
                    <a:noFill/>
                    <a:ln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9794" name="Freeform 57"/>
                    <p:cNvSpPr>
                      <a:spLocks/>
                    </p:cNvSpPr>
                    <p:nvPr/>
                  </p:nvSpPr>
                  <p:spPr bwMode="auto">
                    <a:xfrm>
                      <a:off x="1041" y="1968"/>
                      <a:ext cx="102" cy="241"/>
                    </a:xfrm>
                    <a:custGeom>
                      <a:avLst/>
                      <a:gdLst>
                        <a:gd name="T0" fmla="*/ 0 w 193"/>
                        <a:gd name="T1" fmla="*/ 0 h 241"/>
                        <a:gd name="T2" fmla="*/ 7 w 193"/>
                        <a:gd name="T3" fmla="*/ 0 h 241"/>
                        <a:gd name="T4" fmla="*/ 7 w 193"/>
                        <a:gd name="T5" fmla="*/ 240 h 241"/>
                        <a:gd name="T6" fmla="*/ 15 w 193"/>
                        <a:gd name="T7" fmla="*/ 240 h 241"/>
                        <a:gd name="T8" fmla="*/ 15 w 193"/>
                        <a:gd name="T9" fmla="*/ 0 h 241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193"/>
                        <a:gd name="T16" fmla="*/ 0 h 241"/>
                        <a:gd name="T17" fmla="*/ 193 w 193"/>
                        <a:gd name="T18" fmla="*/ 241 h 241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193" h="241">
                          <a:moveTo>
                            <a:pt x="0" y="0"/>
                          </a:moveTo>
                          <a:lnTo>
                            <a:pt x="96" y="0"/>
                          </a:lnTo>
                          <a:lnTo>
                            <a:pt x="96" y="240"/>
                          </a:lnTo>
                          <a:lnTo>
                            <a:pt x="192" y="240"/>
                          </a:lnTo>
                          <a:lnTo>
                            <a:pt x="192" y="0"/>
                          </a:lnTo>
                        </a:path>
                      </a:pathLst>
                    </a:custGeom>
                    <a:noFill/>
                    <a:ln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9795" name="Freeform 58"/>
                    <p:cNvSpPr>
                      <a:spLocks/>
                    </p:cNvSpPr>
                    <p:nvPr/>
                  </p:nvSpPr>
                  <p:spPr bwMode="auto">
                    <a:xfrm>
                      <a:off x="939" y="1968"/>
                      <a:ext cx="102" cy="241"/>
                    </a:xfrm>
                    <a:custGeom>
                      <a:avLst/>
                      <a:gdLst>
                        <a:gd name="T0" fmla="*/ 0 w 193"/>
                        <a:gd name="T1" fmla="*/ 0 h 241"/>
                        <a:gd name="T2" fmla="*/ 7 w 193"/>
                        <a:gd name="T3" fmla="*/ 0 h 241"/>
                        <a:gd name="T4" fmla="*/ 7 w 193"/>
                        <a:gd name="T5" fmla="*/ 240 h 241"/>
                        <a:gd name="T6" fmla="*/ 15 w 193"/>
                        <a:gd name="T7" fmla="*/ 240 h 241"/>
                        <a:gd name="T8" fmla="*/ 15 w 193"/>
                        <a:gd name="T9" fmla="*/ 0 h 241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193"/>
                        <a:gd name="T16" fmla="*/ 0 h 241"/>
                        <a:gd name="T17" fmla="*/ 193 w 193"/>
                        <a:gd name="T18" fmla="*/ 241 h 241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193" h="241">
                          <a:moveTo>
                            <a:pt x="0" y="0"/>
                          </a:moveTo>
                          <a:lnTo>
                            <a:pt x="96" y="0"/>
                          </a:lnTo>
                          <a:lnTo>
                            <a:pt x="96" y="240"/>
                          </a:lnTo>
                          <a:lnTo>
                            <a:pt x="192" y="240"/>
                          </a:lnTo>
                          <a:lnTo>
                            <a:pt x="192" y="0"/>
                          </a:lnTo>
                        </a:path>
                      </a:pathLst>
                    </a:custGeom>
                    <a:noFill/>
                    <a:ln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29755" name="Group 83"/>
                  <p:cNvGrpSpPr>
                    <a:grpSpLocks/>
                  </p:cNvGrpSpPr>
                  <p:nvPr/>
                </p:nvGrpSpPr>
                <p:grpSpPr bwMode="auto">
                  <a:xfrm>
                    <a:off x="2968" y="1968"/>
                    <a:ext cx="2031" cy="241"/>
                    <a:chOff x="3345" y="1968"/>
                    <a:chExt cx="2031" cy="241"/>
                  </a:xfrm>
                </p:grpSpPr>
                <p:sp>
                  <p:nvSpPr>
                    <p:cNvPr id="29756" name="Freeform 62"/>
                    <p:cNvSpPr>
                      <a:spLocks/>
                    </p:cNvSpPr>
                    <p:nvPr/>
                  </p:nvSpPr>
                  <p:spPr bwMode="auto">
                    <a:xfrm>
                      <a:off x="3446" y="1968"/>
                      <a:ext cx="102" cy="241"/>
                    </a:xfrm>
                    <a:custGeom>
                      <a:avLst/>
                      <a:gdLst>
                        <a:gd name="T0" fmla="*/ 0 w 193"/>
                        <a:gd name="T1" fmla="*/ 0 h 241"/>
                        <a:gd name="T2" fmla="*/ 7 w 193"/>
                        <a:gd name="T3" fmla="*/ 0 h 241"/>
                        <a:gd name="T4" fmla="*/ 7 w 193"/>
                        <a:gd name="T5" fmla="*/ 240 h 241"/>
                        <a:gd name="T6" fmla="*/ 15 w 193"/>
                        <a:gd name="T7" fmla="*/ 240 h 241"/>
                        <a:gd name="T8" fmla="*/ 15 w 193"/>
                        <a:gd name="T9" fmla="*/ 0 h 241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193"/>
                        <a:gd name="T16" fmla="*/ 0 h 241"/>
                        <a:gd name="T17" fmla="*/ 193 w 193"/>
                        <a:gd name="T18" fmla="*/ 241 h 241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193" h="241">
                          <a:moveTo>
                            <a:pt x="0" y="0"/>
                          </a:moveTo>
                          <a:lnTo>
                            <a:pt x="96" y="0"/>
                          </a:lnTo>
                          <a:lnTo>
                            <a:pt x="96" y="240"/>
                          </a:lnTo>
                          <a:lnTo>
                            <a:pt x="192" y="240"/>
                          </a:lnTo>
                          <a:lnTo>
                            <a:pt x="192" y="0"/>
                          </a:lnTo>
                        </a:path>
                      </a:pathLst>
                    </a:custGeom>
                    <a:noFill/>
                    <a:ln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9757" name="Freeform 63"/>
                    <p:cNvSpPr>
                      <a:spLocks/>
                    </p:cNvSpPr>
                    <p:nvPr/>
                  </p:nvSpPr>
                  <p:spPr bwMode="auto">
                    <a:xfrm>
                      <a:off x="3548" y="1968"/>
                      <a:ext cx="102" cy="241"/>
                    </a:xfrm>
                    <a:custGeom>
                      <a:avLst/>
                      <a:gdLst>
                        <a:gd name="T0" fmla="*/ 0 w 193"/>
                        <a:gd name="T1" fmla="*/ 0 h 241"/>
                        <a:gd name="T2" fmla="*/ 7 w 193"/>
                        <a:gd name="T3" fmla="*/ 0 h 241"/>
                        <a:gd name="T4" fmla="*/ 7 w 193"/>
                        <a:gd name="T5" fmla="*/ 240 h 241"/>
                        <a:gd name="T6" fmla="*/ 15 w 193"/>
                        <a:gd name="T7" fmla="*/ 240 h 241"/>
                        <a:gd name="T8" fmla="*/ 15 w 193"/>
                        <a:gd name="T9" fmla="*/ 0 h 241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193"/>
                        <a:gd name="T16" fmla="*/ 0 h 241"/>
                        <a:gd name="T17" fmla="*/ 193 w 193"/>
                        <a:gd name="T18" fmla="*/ 241 h 241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193" h="241">
                          <a:moveTo>
                            <a:pt x="0" y="0"/>
                          </a:moveTo>
                          <a:lnTo>
                            <a:pt x="96" y="0"/>
                          </a:lnTo>
                          <a:lnTo>
                            <a:pt x="96" y="240"/>
                          </a:lnTo>
                          <a:lnTo>
                            <a:pt x="192" y="240"/>
                          </a:lnTo>
                          <a:lnTo>
                            <a:pt x="192" y="0"/>
                          </a:lnTo>
                        </a:path>
                      </a:pathLst>
                    </a:custGeom>
                    <a:noFill/>
                    <a:ln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9758" name="Freeform 64"/>
                    <p:cNvSpPr>
                      <a:spLocks/>
                    </p:cNvSpPr>
                    <p:nvPr/>
                  </p:nvSpPr>
                  <p:spPr bwMode="auto">
                    <a:xfrm>
                      <a:off x="3649" y="1968"/>
                      <a:ext cx="102" cy="241"/>
                    </a:xfrm>
                    <a:custGeom>
                      <a:avLst/>
                      <a:gdLst>
                        <a:gd name="T0" fmla="*/ 0 w 193"/>
                        <a:gd name="T1" fmla="*/ 0 h 241"/>
                        <a:gd name="T2" fmla="*/ 7 w 193"/>
                        <a:gd name="T3" fmla="*/ 0 h 241"/>
                        <a:gd name="T4" fmla="*/ 7 w 193"/>
                        <a:gd name="T5" fmla="*/ 240 h 241"/>
                        <a:gd name="T6" fmla="*/ 15 w 193"/>
                        <a:gd name="T7" fmla="*/ 240 h 241"/>
                        <a:gd name="T8" fmla="*/ 15 w 193"/>
                        <a:gd name="T9" fmla="*/ 0 h 241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193"/>
                        <a:gd name="T16" fmla="*/ 0 h 241"/>
                        <a:gd name="T17" fmla="*/ 193 w 193"/>
                        <a:gd name="T18" fmla="*/ 241 h 241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193" h="241">
                          <a:moveTo>
                            <a:pt x="0" y="0"/>
                          </a:moveTo>
                          <a:lnTo>
                            <a:pt x="96" y="0"/>
                          </a:lnTo>
                          <a:lnTo>
                            <a:pt x="96" y="240"/>
                          </a:lnTo>
                          <a:lnTo>
                            <a:pt x="192" y="240"/>
                          </a:lnTo>
                          <a:lnTo>
                            <a:pt x="192" y="0"/>
                          </a:lnTo>
                        </a:path>
                      </a:pathLst>
                    </a:custGeom>
                    <a:noFill/>
                    <a:ln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9759" name="Freeform 65"/>
                    <p:cNvSpPr>
                      <a:spLocks/>
                    </p:cNvSpPr>
                    <p:nvPr/>
                  </p:nvSpPr>
                  <p:spPr bwMode="auto">
                    <a:xfrm>
                      <a:off x="3751" y="1968"/>
                      <a:ext cx="102" cy="241"/>
                    </a:xfrm>
                    <a:custGeom>
                      <a:avLst/>
                      <a:gdLst>
                        <a:gd name="T0" fmla="*/ 0 w 193"/>
                        <a:gd name="T1" fmla="*/ 0 h 241"/>
                        <a:gd name="T2" fmla="*/ 7 w 193"/>
                        <a:gd name="T3" fmla="*/ 0 h 241"/>
                        <a:gd name="T4" fmla="*/ 7 w 193"/>
                        <a:gd name="T5" fmla="*/ 240 h 241"/>
                        <a:gd name="T6" fmla="*/ 15 w 193"/>
                        <a:gd name="T7" fmla="*/ 240 h 241"/>
                        <a:gd name="T8" fmla="*/ 15 w 193"/>
                        <a:gd name="T9" fmla="*/ 0 h 241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193"/>
                        <a:gd name="T16" fmla="*/ 0 h 241"/>
                        <a:gd name="T17" fmla="*/ 193 w 193"/>
                        <a:gd name="T18" fmla="*/ 241 h 241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193" h="241">
                          <a:moveTo>
                            <a:pt x="0" y="0"/>
                          </a:moveTo>
                          <a:lnTo>
                            <a:pt x="96" y="0"/>
                          </a:lnTo>
                          <a:lnTo>
                            <a:pt x="96" y="240"/>
                          </a:lnTo>
                          <a:lnTo>
                            <a:pt x="192" y="240"/>
                          </a:lnTo>
                          <a:lnTo>
                            <a:pt x="192" y="0"/>
                          </a:lnTo>
                        </a:path>
                      </a:pathLst>
                    </a:custGeom>
                    <a:noFill/>
                    <a:ln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9760" name="Freeform 66"/>
                    <p:cNvSpPr>
                      <a:spLocks/>
                    </p:cNvSpPr>
                    <p:nvPr/>
                  </p:nvSpPr>
                  <p:spPr bwMode="auto">
                    <a:xfrm>
                      <a:off x="3852" y="1968"/>
                      <a:ext cx="102" cy="241"/>
                    </a:xfrm>
                    <a:custGeom>
                      <a:avLst/>
                      <a:gdLst>
                        <a:gd name="T0" fmla="*/ 0 w 193"/>
                        <a:gd name="T1" fmla="*/ 0 h 241"/>
                        <a:gd name="T2" fmla="*/ 7 w 193"/>
                        <a:gd name="T3" fmla="*/ 0 h 241"/>
                        <a:gd name="T4" fmla="*/ 7 w 193"/>
                        <a:gd name="T5" fmla="*/ 240 h 241"/>
                        <a:gd name="T6" fmla="*/ 15 w 193"/>
                        <a:gd name="T7" fmla="*/ 240 h 241"/>
                        <a:gd name="T8" fmla="*/ 15 w 193"/>
                        <a:gd name="T9" fmla="*/ 0 h 241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193"/>
                        <a:gd name="T16" fmla="*/ 0 h 241"/>
                        <a:gd name="T17" fmla="*/ 193 w 193"/>
                        <a:gd name="T18" fmla="*/ 241 h 241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193" h="241">
                          <a:moveTo>
                            <a:pt x="0" y="0"/>
                          </a:moveTo>
                          <a:lnTo>
                            <a:pt x="96" y="0"/>
                          </a:lnTo>
                          <a:lnTo>
                            <a:pt x="96" y="240"/>
                          </a:lnTo>
                          <a:lnTo>
                            <a:pt x="192" y="240"/>
                          </a:lnTo>
                          <a:lnTo>
                            <a:pt x="192" y="0"/>
                          </a:lnTo>
                        </a:path>
                      </a:pathLst>
                    </a:custGeom>
                    <a:noFill/>
                    <a:ln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9761" name="Freeform 67"/>
                    <p:cNvSpPr>
                      <a:spLocks/>
                    </p:cNvSpPr>
                    <p:nvPr/>
                  </p:nvSpPr>
                  <p:spPr bwMode="auto">
                    <a:xfrm>
                      <a:off x="3954" y="1968"/>
                      <a:ext cx="102" cy="241"/>
                    </a:xfrm>
                    <a:custGeom>
                      <a:avLst/>
                      <a:gdLst>
                        <a:gd name="T0" fmla="*/ 0 w 193"/>
                        <a:gd name="T1" fmla="*/ 0 h 241"/>
                        <a:gd name="T2" fmla="*/ 7 w 193"/>
                        <a:gd name="T3" fmla="*/ 0 h 241"/>
                        <a:gd name="T4" fmla="*/ 7 w 193"/>
                        <a:gd name="T5" fmla="*/ 240 h 241"/>
                        <a:gd name="T6" fmla="*/ 15 w 193"/>
                        <a:gd name="T7" fmla="*/ 240 h 241"/>
                        <a:gd name="T8" fmla="*/ 15 w 193"/>
                        <a:gd name="T9" fmla="*/ 0 h 241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193"/>
                        <a:gd name="T16" fmla="*/ 0 h 241"/>
                        <a:gd name="T17" fmla="*/ 193 w 193"/>
                        <a:gd name="T18" fmla="*/ 241 h 241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193" h="241">
                          <a:moveTo>
                            <a:pt x="0" y="0"/>
                          </a:moveTo>
                          <a:lnTo>
                            <a:pt x="96" y="0"/>
                          </a:lnTo>
                          <a:lnTo>
                            <a:pt x="96" y="240"/>
                          </a:lnTo>
                          <a:lnTo>
                            <a:pt x="192" y="240"/>
                          </a:lnTo>
                          <a:lnTo>
                            <a:pt x="192" y="0"/>
                          </a:lnTo>
                        </a:path>
                      </a:pathLst>
                    </a:custGeom>
                    <a:noFill/>
                    <a:ln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9762" name="Freeform 68"/>
                    <p:cNvSpPr>
                      <a:spLocks/>
                    </p:cNvSpPr>
                    <p:nvPr/>
                  </p:nvSpPr>
                  <p:spPr bwMode="auto">
                    <a:xfrm>
                      <a:off x="4055" y="1968"/>
                      <a:ext cx="102" cy="241"/>
                    </a:xfrm>
                    <a:custGeom>
                      <a:avLst/>
                      <a:gdLst>
                        <a:gd name="T0" fmla="*/ 0 w 193"/>
                        <a:gd name="T1" fmla="*/ 0 h 241"/>
                        <a:gd name="T2" fmla="*/ 7 w 193"/>
                        <a:gd name="T3" fmla="*/ 0 h 241"/>
                        <a:gd name="T4" fmla="*/ 7 w 193"/>
                        <a:gd name="T5" fmla="*/ 240 h 241"/>
                        <a:gd name="T6" fmla="*/ 15 w 193"/>
                        <a:gd name="T7" fmla="*/ 240 h 241"/>
                        <a:gd name="T8" fmla="*/ 15 w 193"/>
                        <a:gd name="T9" fmla="*/ 0 h 241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193"/>
                        <a:gd name="T16" fmla="*/ 0 h 241"/>
                        <a:gd name="T17" fmla="*/ 193 w 193"/>
                        <a:gd name="T18" fmla="*/ 241 h 241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193" h="241">
                          <a:moveTo>
                            <a:pt x="0" y="0"/>
                          </a:moveTo>
                          <a:lnTo>
                            <a:pt x="96" y="0"/>
                          </a:lnTo>
                          <a:lnTo>
                            <a:pt x="96" y="240"/>
                          </a:lnTo>
                          <a:lnTo>
                            <a:pt x="192" y="240"/>
                          </a:lnTo>
                          <a:lnTo>
                            <a:pt x="192" y="0"/>
                          </a:lnTo>
                        </a:path>
                      </a:pathLst>
                    </a:custGeom>
                    <a:noFill/>
                    <a:ln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9763" name="Freeform 69"/>
                    <p:cNvSpPr>
                      <a:spLocks/>
                    </p:cNvSpPr>
                    <p:nvPr/>
                  </p:nvSpPr>
                  <p:spPr bwMode="auto">
                    <a:xfrm>
                      <a:off x="4157" y="1968"/>
                      <a:ext cx="102" cy="241"/>
                    </a:xfrm>
                    <a:custGeom>
                      <a:avLst/>
                      <a:gdLst>
                        <a:gd name="T0" fmla="*/ 0 w 193"/>
                        <a:gd name="T1" fmla="*/ 0 h 241"/>
                        <a:gd name="T2" fmla="*/ 7 w 193"/>
                        <a:gd name="T3" fmla="*/ 0 h 241"/>
                        <a:gd name="T4" fmla="*/ 7 w 193"/>
                        <a:gd name="T5" fmla="*/ 240 h 241"/>
                        <a:gd name="T6" fmla="*/ 15 w 193"/>
                        <a:gd name="T7" fmla="*/ 240 h 241"/>
                        <a:gd name="T8" fmla="*/ 15 w 193"/>
                        <a:gd name="T9" fmla="*/ 0 h 241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193"/>
                        <a:gd name="T16" fmla="*/ 0 h 241"/>
                        <a:gd name="T17" fmla="*/ 193 w 193"/>
                        <a:gd name="T18" fmla="*/ 241 h 241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193" h="241">
                          <a:moveTo>
                            <a:pt x="0" y="0"/>
                          </a:moveTo>
                          <a:lnTo>
                            <a:pt x="96" y="0"/>
                          </a:lnTo>
                          <a:lnTo>
                            <a:pt x="96" y="240"/>
                          </a:lnTo>
                          <a:lnTo>
                            <a:pt x="192" y="240"/>
                          </a:lnTo>
                          <a:lnTo>
                            <a:pt x="192" y="0"/>
                          </a:lnTo>
                        </a:path>
                      </a:pathLst>
                    </a:custGeom>
                    <a:noFill/>
                    <a:ln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9764" name="Freeform 70"/>
                    <p:cNvSpPr>
                      <a:spLocks/>
                    </p:cNvSpPr>
                    <p:nvPr/>
                  </p:nvSpPr>
                  <p:spPr bwMode="auto">
                    <a:xfrm>
                      <a:off x="4258" y="1968"/>
                      <a:ext cx="103" cy="241"/>
                    </a:xfrm>
                    <a:custGeom>
                      <a:avLst/>
                      <a:gdLst>
                        <a:gd name="T0" fmla="*/ 0 w 193"/>
                        <a:gd name="T1" fmla="*/ 0 h 241"/>
                        <a:gd name="T2" fmla="*/ 7 w 193"/>
                        <a:gd name="T3" fmla="*/ 0 h 241"/>
                        <a:gd name="T4" fmla="*/ 7 w 193"/>
                        <a:gd name="T5" fmla="*/ 240 h 241"/>
                        <a:gd name="T6" fmla="*/ 15 w 193"/>
                        <a:gd name="T7" fmla="*/ 240 h 241"/>
                        <a:gd name="T8" fmla="*/ 15 w 193"/>
                        <a:gd name="T9" fmla="*/ 0 h 241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193"/>
                        <a:gd name="T16" fmla="*/ 0 h 241"/>
                        <a:gd name="T17" fmla="*/ 193 w 193"/>
                        <a:gd name="T18" fmla="*/ 241 h 241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193" h="241">
                          <a:moveTo>
                            <a:pt x="0" y="0"/>
                          </a:moveTo>
                          <a:lnTo>
                            <a:pt x="96" y="0"/>
                          </a:lnTo>
                          <a:lnTo>
                            <a:pt x="96" y="240"/>
                          </a:lnTo>
                          <a:lnTo>
                            <a:pt x="192" y="240"/>
                          </a:lnTo>
                          <a:lnTo>
                            <a:pt x="192" y="0"/>
                          </a:lnTo>
                        </a:path>
                      </a:pathLst>
                    </a:custGeom>
                    <a:noFill/>
                    <a:ln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9765" name="Freeform 71"/>
                    <p:cNvSpPr>
                      <a:spLocks/>
                    </p:cNvSpPr>
                    <p:nvPr/>
                  </p:nvSpPr>
                  <p:spPr bwMode="auto">
                    <a:xfrm>
                      <a:off x="4360" y="1968"/>
                      <a:ext cx="102" cy="241"/>
                    </a:xfrm>
                    <a:custGeom>
                      <a:avLst/>
                      <a:gdLst>
                        <a:gd name="T0" fmla="*/ 0 w 193"/>
                        <a:gd name="T1" fmla="*/ 0 h 241"/>
                        <a:gd name="T2" fmla="*/ 7 w 193"/>
                        <a:gd name="T3" fmla="*/ 0 h 241"/>
                        <a:gd name="T4" fmla="*/ 7 w 193"/>
                        <a:gd name="T5" fmla="*/ 240 h 241"/>
                        <a:gd name="T6" fmla="*/ 15 w 193"/>
                        <a:gd name="T7" fmla="*/ 240 h 241"/>
                        <a:gd name="T8" fmla="*/ 15 w 193"/>
                        <a:gd name="T9" fmla="*/ 0 h 241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193"/>
                        <a:gd name="T16" fmla="*/ 0 h 241"/>
                        <a:gd name="T17" fmla="*/ 193 w 193"/>
                        <a:gd name="T18" fmla="*/ 241 h 241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193" h="241">
                          <a:moveTo>
                            <a:pt x="0" y="0"/>
                          </a:moveTo>
                          <a:lnTo>
                            <a:pt x="96" y="0"/>
                          </a:lnTo>
                          <a:lnTo>
                            <a:pt x="96" y="240"/>
                          </a:lnTo>
                          <a:lnTo>
                            <a:pt x="192" y="240"/>
                          </a:lnTo>
                          <a:lnTo>
                            <a:pt x="192" y="0"/>
                          </a:lnTo>
                        </a:path>
                      </a:pathLst>
                    </a:custGeom>
                    <a:noFill/>
                    <a:ln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9766" name="Freeform 72"/>
                    <p:cNvSpPr>
                      <a:spLocks/>
                    </p:cNvSpPr>
                    <p:nvPr/>
                  </p:nvSpPr>
                  <p:spPr bwMode="auto">
                    <a:xfrm>
                      <a:off x="4462" y="1968"/>
                      <a:ext cx="102" cy="241"/>
                    </a:xfrm>
                    <a:custGeom>
                      <a:avLst/>
                      <a:gdLst>
                        <a:gd name="T0" fmla="*/ 0 w 193"/>
                        <a:gd name="T1" fmla="*/ 0 h 241"/>
                        <a:gd name="T2" fmla="*/ 7 w 193"/>
                        <a:gd name="T3" fmla="*/ 0 h 241"/>
                        <a:gd name="T4" fmla="*/ 7 w 193"/>
                        <a:gd name="T5" fmla="*/ 240 h 241"/>
                        <a:gd name="T6" fmla="*/ 15 w 193"/>
                        <a:gd name="T7" fmla="*/ 240 h 241"/>
                        <a:gd name="T8" fmla="*/ 15 w 193"/>
                        <a:gd name="T9" fmla="*/ 0 h 241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193"/>
                        <a:gd name="T16" fmla="*/ 0 h 241"/>
                        <a:gd name="T17" fmla="*/ 193 w 193"/>
                        <a:gd name="T18" fmla="*/ 241 h 241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193" h="241">
                          <a:moveTo>
                            <a:pt x="0" y="0"/>
                          </a:moveTo>
                          <a:lnTo>
                            <a:pt x="96" y="0"/>
                          </a:lnTo>
                          <a:lnTo>
                            <a:pt x="96" y="240"/>
                          </a:lnTo>
                          <a:lnTo>
                            <a:pt x="192" y="240"/>
                          </a:lnTo>
                          <a:lnTo>
                            <a:pt x="192" y="0"/>
                          </a:lnTo>
                        </a:path>
                      </a:pathLst>
                    </a:custGeom>
                    <a:noFill/>
                    <a:ln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9767" name="Freeform 73"/>
                    <p:cNvSpPr>
                      <a:spLocks/>
                    </p:cNvSpPr>
                    <p:nvPr/>
                  </p:nvSpPr>
                  <p:spPr bwMode="auto">
                    <a:xfrm>
                      <a:off x="4563" y="1968"/>
                      <a:ext cx="102" cy="241"/>
                    </a:xfrm>
                    <a:custGeom>
                      <a:avLst/>
                      <a:gdLst>
                        <a:gd name="T0" fmla="*/ 0 w 193"/>
                        <a:gd name="T1" fmla="*/ 0 h 241"/>
                        <a:gd name="T2" fmla="*/ 7 w 193"/>
                        <a:gd name="T3" fmla="*/ 0 h 241"/>
                        <a:gd name="T4" fmla="*/ 7 w 193"/>
                        <a:gd name="T5" fmla="*/ 240 h 241"/>
                        <a:gd name="T6" fmla="*/ 15 w 193"/>
                        <a:gd name="T7" fmla="*/ 240 h 241"/>
                        <a:gd name="T8" fmla="*/ 15 w 193"/>
                        <a:gd name="T9" fmla="*/ 0 h 241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193"/>
                        <a:gd name="T16" fmla="*/ 0 h 241"/>
                        <a:gd name="T17" fmla="*/ 193 w 193"/>
                        <a:gd name="T18" fmla="*/ 241 h 241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193" h="241">
                          <a:moveTo>
                            <a:pt x="0" y="0"/>
                          </a:moveTo>
                          <a:lnTo>
                            <a:pt x="96" y="0"/>
                          </a:lnTo>
                          <a:lnTo>
                            <a:pt x="96" y="240"/>
                          </a:lnTo>
                          <a:lnTo>
                            <a:pt x="192" y="240"/>
                          </a:lnTo>
                          <a:lnTo>
                            <a:pt x="192" y="0"/>
                          </a:lnTo>
                        </a:path>
                      </a:pathLst>
                    </a:custGeom>
                    <a:noFill/>
                    <a:ln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9768" name="Freeform 74"/>
                    <p:cNvSpPr>
                      <a:spLocks/>
                    </p:cNvSpPr>
                    <p:nvPr/>
                  </p:nvSpPr>
                  <p:spPr bwMode="auto">
                    <a:xfrm>
                      <a:off x="4665" y="1968"/>
                      <a:ext cx="102" cy="241"/>
                    </a:xfrm>
                    <a:custGeom>
                      <a:avLst/>
                      <a:gdLst>
                        <a:gd name="T0" fmla="*/ 0 w 193"/>
                        <a:gd name="T1" fmla="*/ 0 h 241"/>
                        <a:gd name="T2" fmla="*/ 7 w 193"/>
                        <a:gd name="T3" fmla="*/ 0 h 241"/>
                        <a:gd name="T4" fmla="*/ 7 w 193"/>
                        <a:gd name="T5" fmla="*/ 240 h 241"/>
                        <a:gd name="T6" fmla="*/ 15 w 193"/>
                        <a:gd name="T7" fmla="*/ 240 h 241"/>
                        <a:gd name="T8" fmla="*/ 15 w 193"/>
                        <a:gd name="T9" fmla="*/ 0 h 241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193"/>
                        <a:gd name="T16" fmla="*/ 0 h 241"/>
                        <a:gd name="T17" fmla="*/ 193 w 193"/>
                        <a:gd name="T18" fmla="*/ 241 h 241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193" h="241">
                          <a:moveTo>
                            <a:pt x="0" y="0"/>
                          </a:moveTo>
                          <a:lnTo>
                            <a:pt x="96" y="0"/>
                          </a:lnTo>
                          <a:lnTo>
                            <a:pt x="96" y="240"/>
                          </a:lnTo>
                          <a:lnTo>
                            <a:pt x="192" y="240"/>
                          </a:lnTo>
                          <a:lnTo>
                            <a:pt x="192" y="0"/>
                          </a:lnTo>
                        </a:path>
                      </a:pathLst>
                    </a:custGeom>
                    <a:noFill/>
                    <a:ln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9769" name="Freeform 75"/>
                    <p:cNvSpPr>
                      <a:spLocks/>
                    </p:cNvSpPr>
                    <p:nvPr/>
                  </p:nvSpPr>
                  <p:spPr bwMode="auto">
                    <a:xfrm>
                      <a:off x="4766" y="1968"/>
                      <a:ext cx="102" cy="241"/>
                    </a:xfrm>
                    <a:custGeom>
                      <a:avLst/>
                      <a:gdLst>
                        <a:gd name="T0" fmla="*/ 0 w 193"/>
                        <a:gd name="T1" fmla="*/ 0 h 241"/>
                        <a:gd name="T2" fmla="*/ 7 w 193"/>
                        <a:gd name="T3" fmla="*/ 0 h 241"/>
                        <a:gd name="T4" fmla="*/ 7 w 193"/>
                        <a:gd name="T5" fmla="*/ 240 h 241"/>
                        <a:gd name="T6" fmla="*/ 15 w 193"/>
                        <a:gd name="T7" fmla="*/ 240 h 241"/>
                        <a:gd name="T8" fmla="*/ 15 w 193"/>
                        <a:gd name="T9" fmla="*/ 0 h 241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193"/>
                        <a:gd name="T16" fmla="*/ 0 h 241"/>
                        <a:gd name="T17" fmla="*/ 193 w 193"/>
                        <a:gd name="T18" fmla="*/ 241 h 241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193" h="241">
                          <a:moveTo>
                            <a:pt x="0" y="0"/>
                          </a:moveTo>
                          <a:lnTo>
                            <a:pt x="96" y="0"/>
                          </a:lnTo>
                          <a:lnTo>
                            <a:pt x="96" y="240"/>
                          </a:lnTo>
                          <a:lnTo>
                            <a:pt x="192" y="240"/>
                          </a:lnTo>
                          <a:lnTo>
                            <a:pt x="192" y="0"/>
                          </a:lnTo>
                        </a:path>
                      </a:pathLst>
                    </a:custGeom>
                    <a:noFill/>
                    <a:ln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9770" name="Freeform 76"/>
                    <p:cNvSpPr>
                      <a:spLocks/>
                    </p:cNvSpPr>
                    <p:nvPr/>
                  </p:nvSpPr>
                  <p:spPr bwMode="auto">
                    <a:xfrm>
                      <a:off x="4868" y="1968"/>
                      <a:ext cx="102" cy="241"/>
                    </a:xfrm>
                    <a:custGeom>
                      <a:avLst/>
                      <a:gdLst>
                        <a:gd name="T0" fmla="*/ 0 w 193"/>
                        <a:gd name="T1" fmla="*/ 0 h 241"/>
                        <a:gd name="T2" fmla="*/ 7 w 193"/>
                        <a:gd name="T3" fmla="*/ 0 h 241"/>
                        <a:gd name="T4" fmla="*/ 7 w 193"/>
                        <a:gd name="T5" fmla="*/ 240 h 241"/>
                        <a:gd name="T6" fmla="*/ 15 w 193"/>
                        <a:gd name="T7" fmla="*/ 240 h 241"/>
                        <a:gd name="T8" fmla="*/ 15 w 193"/>
                        <a:gd name="T9" fmla="*/ 0 h 241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193"/>
                        <a:gd name="T16" fmla="*/ 0 h 241"/>
                        <a:gd name="T17" fmla="*/ 193 w 193"/>
                        <a:gd name="T18" fmla="*/ 241 h 241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193" h="241">
                          <a:moveTo>
                            <a:pt x="0" y="0"/>
                          </a:moveTo>
                          <a:lnTo>
                            <a:pt x="96" y="0"/>
                          </a:lnTo>
                          <a:lnTo>
                            <a:pt x="96" y="240"/>
                          </a:lnTo>
                          <a:lnTo>
                            <a:pt x="192" y="240"/>
                          </a:lnTo>
                          <a:lnTo>
                            <a:pt x="192" y="0"/>
                          </a:lnTo>
                        </a:path>
                      </a:pathLst>
                    </a:custGeom>
                    <a:noFill/>
                    <a:ln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9771" name="Freeform 77"/>
                    <p:cNvSpPr>
                      <a:spLocks/>
                    </p:cNvSpPr>
                    <p:nvPr/>
                  </p:nvSpPr>
                  <p:spPr bwMode="auto">
                    <a:xfrm>
                      <a:off x="4969" y="1968"/>
                      <a:ext cx="102" cy="241"/>
                    </a:xfrm>
                    <a:custGeom>
                      <a:avLst/>
                      <a:gdLst>
                        <a:gd name="T0" fmla="*/ 0 w 193"/>
                        <a:gd name="T1" fmla="*/ 0 h 241"/>
                        <a:gd name="T2" fmla="*/ 7 w 193"/>
                        <a:gd name="T3" fmla="*/ 0 h 241"/>
                        <a:gd name="T4" fmla="*/ 7 w 193"/>
                        <a:gd name="T5" fmla="*/ 240 h 241"/>
                        <a:gd name="T6" fmla="*/ 15 w 193"/>
                        <a:gd name="T7" fmla="*/ 240 h 241"/>
                        <a:gd name="T8" fmla="*/ 15 w 193"/>
                        <a:gd name="T9" fmla="*/ 0 h 241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193"/>
                        <a:gd name="T16" fmla="*/ 0 h 241"/>
                        <a:gd name="T17" fmla="*/ 193 w 193"/>
                        <a:gd name="T18" fmla="*/ 241 h 241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193" h="241">
                          <a:moveTo>
                            <a:pt x="0" y="0"/>
                          </a:moveTo>
                          <a:lnTo>
                            <a:pt x="96" y="0"/>
                          </a:lnTo>
                          <a:lnTo>
                            <a:pt x="96" y="240"/>
                          </a:lnTo>
                          <a:lnTo>
                            <a:pt x="192" y="240"/>
                          </a:lnTo>
                          <a:lnTo>
                            <a:pt x="192" y="0"/>
                          </a:lnTo>
                        </a:path>
                      </a:pathLst>
                    </a:custGeom>
                    <a:noFill/>
                    <a:ln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9772" name="Freeform 78"/>
                    <p:cNvSpPr>
                      <a:spLocks/>
                    </p:cNvSpPr>
                    <p:nvPr/>
                  </p:nvSpPr>
                  <p:spPr bwMode="auto">
                    <a:xfrm>
                      <a:off x="5071" y="1968"/>
                      <a:ext cx="102" cy="241"/>
                    </a:xfrm>
                    <a:custGeom>
                      <a:avLst/>
                      <a:gdLst>
                        <a:gd name="T0" fmla="*/ 0 w 193"/>
                        <a:gd name="T1" fmla="*/ 0 h 241"/>
                        <a:gd name="T2" fmla="*/ 7 w 193"/>
                        <a:gd name="T3" fmla="*/ 0 h 241"/>
                        <a:gd name="T4" fmla="*/ 7 w 193"/>
                        <a:gd name="T5" fmla="*/ 240 h 241"/>
                        <a:gd name="T6" fmla="*/ 15 w 193"/>
                        <a:gd name="T7" fmla="*/ 240 h 241"/>
                        <a:gd name="T8" fmla="*/ 15 w 193"/>
                        <a:gd name="T9" fmla="*/ 0 h 241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193"/>
                        <a:gd name="T16" fmla="*/ 0 h 241"/>
                        <a:gd name="T17" fmla="*/ 193 w 193"/>
                        <a:gd name="T18" fmla="*/ 241 h 241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193" h="241">
                          <a:moveTo>
                            <a:pt x="0" y="0"/>
                          </a:moveTo>
                          <a:lnTo>
                            <a:pt x="96" y="0"/>
                          </a:lnTo>
                          <a:lnTo>
                            <a:pt x="96" y="240"/>
                          </a:lnTo>
                          <a:lnTo>
                            <a:pt x="192" y="240"/>
                          </a:lnTo>
                          <a:lnTo>
                            <a:pt x="192" y="0"/>
                          </a:lnTo>
                        </a:path>
                      </a:pathLst>
                    </a:custGeom>
                    <a:noFill/>
                    <a:ln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9773" name="Freeform 79"/>
                    <p:cNvSpPr>
                      <a:spLocks/>
                    </p:cNvSpPr>
                    <p:nvPr/>
                  </p:nvSpPr>
                  <p:spPr bwMode="auto">
                    <a:xfrm>
                      <a:off x="5172" y="1968"/>
                      <a:ext cx="102" cy="241"/>
                    </a:xfrm>
                    <a:custGeom>
                      <a:avLst/>
                      <a:gdLst>
                        <a:gd name="T0" fmla="*/ 0 w 193"/>
                        <a:gd name="T1" fmla="*/ 0 h 241"/>
                        <a:gd name="T2" fmla="*/ 7 w 193"/>
                        <a:gd name="T3" fmla="*/ 0 h 241"/>
                        <a:gd name="T4" fmla="*/ 7 w 193"/>
                        <a:gd name="T5" fmla="*/ 240 h 241"/>
                        <a:gd name="T6" fmla="*/ 15 w 193"/>
                        <a:gd name="T7" fmla="*/ 240 h 241"/>
                        <a:gd name="T8" fmla="*/ 15 w 193"/>
                        <a:gd name="T9" fmla="*/ 0 h 241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193"/>
                        <a:gd name="T16" fmla="*/ 0 h 241"/>
                        <a:gd name="T17" fmla="*/ 193 w 193"/>
                        <a:gd name="T18" fmla="*/ 241 h 241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193" h="241">
                          <a:moveTo>
                            <a:pt x="0" y="0"/>
                          </a:moveTo>
                          <a:lnTo>
                            <a:pt x="96" y="0"/>
                          </a:lnTo>
                          <a:lnTo>
                            <a:pt x="96" y="240"/>
                          </a:lnTo>
                          <a:lnTo>
                            <a:pt x="192" y="240"/>
                          </a:lnTo>
                          <a:lnTo>
                            <a:pt x="192" y="0"/>
                          </a:lnTo>
                        </a:path>
                      </a:pathLst>
                    </a:custGeom>
                    <a:noFill/>
                    <a:ln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9774" name="Freeform 80"/>
                    <p:cNvSpPr>
                      <a:spLocks/>
                    </p:cNvSpPr>
                    <p:nvPr/>
                  </p:nvSpPr>
                  <p:spPr bwMode="auto">
                    <a:xfrm>
                      <a:off x="5274" y="1968"/>
                      <a:ext cx="102" cy="241"/>
                    </a:xfrm>
                    <a:custGeom>
                      <a:avLst/>
                      <a:gdLst>
                        <a:gd name="T0" fmla="*/ 0 w 193"/>
                        <a:gd name="T1" fmla="*/ 0 h 241"/>
                        <a:gd name="T2" fmla="*/ 7 w 193"/>
                        <a:gd name="T3" fmla="*/ 0 h 241"/>
                        <a:gd name="T4" fmla="*/ 7 w 193"/>
                        <a:gd name="T5" fmla="*/ 240 h 241"/>
                        <a:gd name="T6" fmla="*/ 15 w 193"/>
                        <a:gd name="T7" fmla="*/ 240 h 241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193"/>
                        <a:gd name="T13" fmla="*/ 0 h 241"/>
                        <a:gd name="T14" fmla="*/ 193 w 193"/>
                        <a:gd name="T15" fmla="*/ 241 h 241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193" h="241">
                          <a:moveTo>
                            <a:pt x="0" y="0"/>
                          </a:moveTo>
                          <a:lnTo>
                            <a:pt x="96" y="0"/>
                          </a:lnTo>
                          <a:lnTo>
                            <a:pt x="96" y="240"/>
                          </a:lnTo>
                          <a:lnTo>
                            <a:pt x="192" y="240"/>
                          </a:lnTo>
                        </a:path>
                      </a:pathLst>
                    </a:custGeom>
                    <a:noFill/>
                    <a:ln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9775" name="Freeform 81"/>
                    <p:cNvSpPr>
                      <a:spLocks/>
                    </p:cNvSpPr>
                    <p:nvPr/>
                  </p:nvSpPr>
                  <p:spPr bwMode="auto">
                    <a:xfrm>
                      <a:off x="3345" y="1968"/>
                      <a:ext cx="102" cy="241"/>
                    </a:xfrm>
                    <a:custGeom>
                      <a:avLst/>
                      <a:gdLst>
                        <a:gd name="T0" fmla="*/ 0 w 193"/>
                        <a:gd name="T1" fmla="*/ 0 h 241"/>
                        <a:gd name="T2" fmla="*/ 7 w 193"/>
                        <a:gd name="T3" fmla="*/ 0 h 241"/>
                        <a:gd name="T4" fmla="*/ 7 w 193"/>
                        <a:gd name="T5" fmla="*/ 240 h 241"/>
                        <a:gd name="T6" fmla="*/ 15 w 193"/>
                        <a:gd name="T7" fmla="*/ 240 h 241"/>
                        <a:gd name="T8" fmla="*/ 15 w 193"/>
                        <a:gd name="T9" fmla="*/ 0 h 241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193"/>
                        <a:gd name="T16" fmla="*/ 0 h 241"/>
                        <a:gd name="T17" fmla="*/ 193 w 193"/>
                        <a:gd name="T18" fmla="*/ 241 h 241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193" h="241">
                          <a:moveTo>
                            <a:pt x="0" y="0"/>
                          </a:moveTo>
                          <a:lnTo>
                            <a:pt x="96" y="0"/>
                          </a:lnTo>
                          <a:lnTo>
                            <a:pt x="96" y="240"/>
                          </a:lnTo>
                          <a:lnTo>
                            <a:pt x="192" y="240"/>
                          </a:lnTo>
                          <a:lnTo>
                            <a:pt x="192" y="0"/>
                          </a:lnTo>
                        </a:path>
                      </a:pathLst>
                    </a:custGeom>
                    <a:noFill/>
                    <a:ln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</p:grpSp>
            <p:grpSp>
              <p:nvGrpSpPr>
                <p:cNvPr id="29734" name="Group 132"/>
                <p:cNvGrpSpPr>
                  <a:grpSpLocks/>
                </p:cNvGrpSpPr>
                <p:nvPr/>
              </p:nvGrpSpPr>
              <p:grpSpPr bwMode="auto">
                <a:xfrm>
                  <a:off x="849" y="2079"/>
                  <a:ext cx="4383" cy="302"/>
                  <a:chOff x="849" y="2079"/>
                  <a:chExt cx="4383" cy="302"/>
                </a:xfrm>
              </p:grpSpPr>
              <p:grpSp>
                <p:nvGrpSpPr>
                  <p:cNvPr id="29735" name="Group 21"/>
                  <p:cNvGrpSpPr>
                    <a:grpSpLocks/>
                  </p:cNvGrpSpPr>
                  <p:nvPr/>
                </p:nvGrpSpPr>
                <p:grpSpPr bwMode="auto">
                  <a:xfrm>
                    <a:off x="2910" y="2174"/>
                    <a:ext cx="58" cy="194"/>
                    <a:chOff x="3496" y="2735"/>
                    <a:chExt cx="58" cy="194"/>
                  </a:xfrm>
                </p:grpSpPr>
                <p:sp>
                  <p:nvSpPr>
                    <p:cNvPr id="29752" name="AutoShape 22"/>
                    <p:cNvSpPr>
                      <a:spLocks noChangeArrowheads="1"/>
                    </p:cNvSpPr>
                    <p:nvPr/>
                  </p:nvSpPr>
                  <p:spPr bwMode="auto">
                    <a:xfrm rot="10800000" flipH="1">
                      <a:off x="3496" y="2835"/>
                      <a:ext cx="58" cy="94"/>
                    </a:xfrm>
                    <a:prstGeom prst="triangle">
                      <a:avLst>
                        <a:gd name="adj" fmla="val 49995"/>
                      </a:avLst>
                    </a:prstGeom>
                    <a:solidFill>
                      <a:schemeClr val="accent1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lnSpc>
                          <a:spcPct val="8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lnSpc>
                          <a:spcPct val="8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lnSpc>
                          <a:spcPct val="8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lnSpc>
                          <a:spcPct val="8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endParaRPr lang="en-US" altLang="en-US"/>
                    </a:p>
                  </p:txBody>
                </p:sp>
                <p:sp>
                  <p:nvSpPr>
                    <p:cNvPr id="29753" name="Line 2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524" y="2735"/>
                      <a:ext cx="0" cy="92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29736" name="Group 24"/>
                  <p:cNvGrpSpPr>
                    <a:grpSpLocks/>
                  </p:cNvGrpSpPr>
                  <p:nvPr/>
                </p:nvGrpSpPr>
                <p:grpSpPr bwMode="auto">
                  <a:xfrm>
                    <a:off x="3007" y="2174"/>
                    <a:ext cx="60" cy="194"/>
                    <a:chOff x="3691" y="2735"/>
                    <a:chExt cx="60" cy="194"/>
                  </a:xfrm>
                </p:grpSpPr>
                <p:sp>
                  <p:nvSpPr>
                    <p:cNvPr id="29750" name="AutoShape 25"/>
                    <p:cNvSpPr>
                      <a:spLocks noChangeArrowheads="1"/>
                    </p:cNvSpPr>
                    <p:nvPr/>
                  </p:nvSpPr>
                  <p:spPr bwMode="auto">
                    <a:xfrm rot="10800000" flipH="1">
                      <a:off x="3691" y="2835"/>
                      <a:ext cx="60" cy="94"/>
                    </a:xfrm>
                    <a:prstGeom prst="triangle">
                      <a:avLst>
                        <a:gd name="adj" fmla="val 49995"/>
                      </a:avLst>
                    </a:prstGeom>
                    <a:solidFill>
                      <a:schemeClr val="accent1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lnSpc>
                          <a:spcPct val="8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lnSpc>
                          <a:spcPct val="8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lnSpc>
                          <a:spcPct val="8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lnSpc>
                          <a:spcPct val="8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endParaRPr lang="en-US" altLang="en-US"/>
                    </a:p>
                  </p:txBody>
                </p:sp>
                <p:sp>
                  <p:nvSpPr>
                    <p:cNvPr id="29751" name="Line 2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720" y="2735"/>
                      <a:ext cx="0" cy="92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29737" name="Group 27"/>
                  <p:cNvGrpSpPr>
                    <a:grpSpLocks/>
                  </p:cNvGrpSpPr>
                  <p:nvPr/>
                </p:nvGrpSpPr>
                <p:grpSpPr bwMode="auto">
                  <a:xfrm>
                    <a:off x="3098" y="2174"/>
                    <a:ext cx="59" cy="194"/>
                    <a:chOff x="3886" y="2735"/>
                    <a:chExt cx="59" cy="194"/>
                  </a:xfrm>
                </p:grpSpPr>
                <p:sp>
                  <p:nvSpPr>
                    <p:cNvPr id="29748" name="AutoShape 28"/>
                    <p:cNvSpPr>
                      <a:spLocks noChangeArrowheads="1"/>
                    </p:cNvSpPr>
                    <p:nvPr/>
                  </p:nvSpPr>
                  <p:spPr bwMode="auto">
                    <a:xfrm rot="10800000" flipH="1">
                      <a:off x="3886" y="2835"/>
                      <a:ext cx="59" cy="94"/>
                    </a:xfrm>
                    <a:prstGeom prst="triangle">
                      <a:avLst>
                        <a:gd name="adj" fmla="val 49995"/>
                      </a:avLst>
                    </a:prstGeom>
                    <a:solidFill>
                      <a:schemeClr val="accent1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lnSpc>
                          <a:spcPct val="8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lnSpc>
                          <a:spcPct val="8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lnSpc>
                          <a:spcPct val="8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lnSpc>
                          <a:spcPct val="8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endParaRPr lang="en-US" altLang="en-US"/>
                    </a:p>
                  </p:txBody>
                </p:sp>
                <p:sp>
                  <p:nvSpPr>
                    <p:cNvPr id="29749" name="Line 2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915" y="2735"/>
                      <a:ext cx="0" cy="92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29738" name="Group 97"/>
                  <p:cNvGrpSpPr>
                    <a:grpSpLocks/>
                  </p:cNvGrpSpPr>
                  <p:nvPr/>
                </p:nvGrpSpPr>
                <p:grpSpPr bwMode="auto">
                  <a:xfrm>
                    <a:off x="3692" y="2079"/>
                    <a:ext cx="1417" cy="301"/>
                    <a:chOff x="4475" y="2496"/>
                    <a:chExt cx="1417" cy="301"/>
                  </a:xfrm>
                </p:grpSpPr>
                <p:sp>
                  <p:nvSpPr>
                    <p:cNvPr id="29746" name="Freeform 6"/>
                    <p:cNvSpPr>
                      <a:spLocks/>
                    </p:cNvSpPr>
                    <p:nvPr/>
                  </p:nvSpPr>
                  <p:spPr bwMode="auto">
                    <a:xfrm>
                      <a:off x="4475" y="2496"/>
                      <a:ext cx="709" cy="301"/>
                    </a:xfrm>
                    <a:custGeom>
                      <a:avLst/>
                      <a:gdLst>
                        <a:gd name="T0" fmla="*/ 0 w 705"/>
                        <a:gd name="T1" fmla="*/ 300 h 301"/>
                        <a:gd name="T2" fmla="*/ 56 w 705"/>
                        <a:gd name="T3" fmla="*/ 0 h 301"/>
                        <a:gd name="T4" fmla="*/ 720 w 705"/>
                        <a:gd name="T5" fmla="*/ 0 h 301"/>
                        <a:gd name="T6" fmla="*/ 0 60000 65536"/>
                        <a:gd name="T7" fmla="*/ 0 60000 65536"/>
                        <a:gd name="T8" fmla="*/ 0 60000 65536"/>
                        <a:gd name="T9" fmla="*/ 0 w 705"/>
                        <a:gd name="T10" fmla="*/ 0 h 301"/>
                        <a:gd name="T11" fmla="*/ 705 w 705"/>
                        <a:gd name="T12" fmla="*/ 301 h 301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705" h="301">
                          <a:moveTo>
                            <a:pt x="0" y="300"/>
                          </a:moveTo>
                          <a:lnTo>
                            <a:pt x="56" y="0"/>
                          </a:lnTo>
                          <a:lnTo>
                            <a:pt x="704" y="0"/>
                          </a:lnTo>
                        </a:path>
                      </a:pathLst>
                    </a:custGeom>
                    <a:noFill/>
                    <a:ln w="1905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9747" name="Freeform 96"/>
                    <p:cNvSpPr>
                      <a:spLocks/>
                    </p:cNvSpPr>
                    <p:nvPr/>
                  </p:nvSpPr>
                  <p:spPr bwMode="auto">
                    <a:xfrm flipH="1">
                      <a:off x="5183" y="2496"/>
                      <a:ext cx="709" cy="301"/>
                    </a:xfrm>
                    <a:custGeom>
                      <a:avLst/>
                      <a:gdLst>
                        <a:gd name="T0" fmla="*/ 0 w 705"/>
                        <a:gd name="T1" fmla="*/ 300 h 301"/>
                        <a:gd name="T2" fmla="*/ 56 w 705"/>
                        <a:gd name="T3" fmla="*/ 0 h 301"/>
                        <a:gd name="T4" fmla="*/ 720 w 705"/>
                        <a:gd name="T5" fmla="*/ 0 h 301"/>
                        <a:gd name="T6" fmla="*/ 0 60000 65536"/>
                        <a:gd name="T7" fmla="*/ 0 60000 65536"/>
                        <a:gd name="T8" fmla="*/ 0 60000 65536"/>
                        <a:gd name="T9" fmla="*/ 0 w 705"/>
                        <a:gd name="T10" fmla="*/ 0 h 301"/>
                        <a:gd name="T11" fmla="*/ 705 w 705"/>
                        <a:gd name="T12" fmla="*/ 301 h 301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705" h="301">
                          <a:moveTo>
                            <a:pt x="0" y="300"/>
                          </a:moveTo>
                          <a:lnTo>
                            <a:pt x="56" y="0"/>
                          </a:lnTo>
                          <a:lnTo>
                            <a:pt x="704" y="0"/>
                          </a:lnTo>
                        </a:path>
                      </a:pathLst>
                    </a:custGeom>
                    <a:noFill/>
                    <a:ln w="1905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29739" name="Group 98"/>
                  <p:cNvGrpSpPr>
                    <a:grpSpLocks/>
                  </p:cNvGrpSpPr>
                  <p:nvPr/>
                </p:nvGrpSpPr>
                <p:grpSpPr bwMode="auto">
                  <a:xfrm>
                    <a:off x="2337" y="2079"/>
                    <a:ext cx="1417" cy="301"/>
                    <a:chOff x="4475" y="2496"/>
                    <a:chExt cx="1417" cy="301"/>
                  </a:xfrm>
                </p:grpSpPr>
                <p:sp>
                  <p:nvSpPr>
                    <p:cNvPr id="29744" name="Freeform 99"/>
                    <p:cNvSpPr>
                      <a:spLocks/>
                    </p:cNvSpPr>
                    <p:nvPr/>
                  </p:nvSpPr>
                  <p:spPr bwMode="auto">
                    <a:xfrm>
                      <a:off x="4475" y="2496"/>
                      <a:ext cx="709" cy="301"/>
                    </a:xfrm>
                    <a:custGeom>
                      <a:avLst/>
                      <a:gdLst>
                        <a:gd name="T0" fmla="*/ 0 w 705"/>
                        <a:gd name="T1" fmla="*/ 300 h 301"/>
                        <a:gd name="T2" fmla="*/ 56 w 705"/>
                        <a:gd name="T3" fmla="*/ 0 h 301"/>
                        <a:gd name="T4" fmla="*/ 720 w 705"/>
                        <a:gd name="T5" fmla="*/ 0 h 301"/>
                        <a:gd name="T6" fmla="*/ 0 60000 65536"/>
                        <a:gd name="T7" fmla="*/ 0 60000 65536"/>
                        <a:gd name="T8" fmla="*/ 0 60000 65536"/>
                        <a:gd name="T9" fmla="*/ 0 w 705"/>
                        <a:gd name="T10" fmla="*/ 0 h 301"/>
                        <a:gd name="T11" fmla="*/ 705 w 705"/>
                        <a:gd name="T12" fmla="*/ 301 h 301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705" h="301">
                          <a:moveTo>
                            <a:pt x="0" y="300"/>
                          </a:moveTo>
                          <a:lnTo>
                            <a:pt x="56" y="0"/>
                          </a:lnTo>
                          <a:lnTo>
                            <a:pt x="704" y="0"/>
                          </a:lnTo>
                        </a:path>
                      </a:pathLst>
                    </a:custGeom>
                    <a:noFill/>
                    <a:ln w="1905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9745" name="Freeform 100"/>
                    <p:cNvSpPr>
                      <a:spLocks/>
                    </p:cNvSpPr>
                    <p:nvPr/>
                  </p:nvSpPr>
                  <p:spPr bwMode="auto">
                    <a:xfrm flipH="1">
                      <a:off x="5183" y="2496"/>
                      <a:ext cx="709" cy="301"/>
                    </a:xfrm>
                    <a:custGeom>
                      <a:avLst/>
                      <a:gdLst>
                        <a:gd name="T0" fmla="*/ 0 w 705"/>
                        <a:gd name="T1" fmla="*/ 300 h 301"/>
                        <a:gd name="T2" fmla="*/ 56 w 705"/>
                        <a:gd name="T3" fmla="*/ 0 h 301"/>
                        <a:gd name="T4" fmla="*/ 720 w 705"/>
                        <a:gd name="T5" fmla="*/ 0 h 301"/>
                        <a:gd name="T6" fmla="*/ 0 60000 65536"/>
                        <a:gd name="T7" fmla="*/ 0 60000 65536"/>
                        <a:gd name="T8" fmla="*/ 0 60000 65536"/>
                        <a:gd name="T9" fmla="*/ 0 w 705"/>
                        <a:gd name="T10" fmla="*/ 0 h 301"/>
                        <a:gd name="T11" fmla="*/ 705 w 705"/>
                        <a:gd name="T12" fmla="*/ 301 h 301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705" h="301">
                          <a:moveTo>
                            <a:pt x="0" y="300"/>
                          </a:moveTo>
                          <a:lnTo>
                            <a:pt x="56" y="0"/>
                          </a:lnTo>
                          <a:lnTo>
                            <a:pt x="704" y="0"/>
                          </a:lnTo>
                        </a:path>
                      </a:pathLst>
                    </a:custGeom>
                    <a:noFill/>
                    <a:ln w="1905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29740" name="Group 101"/>
                  <p:cNvGrpSpPr>
                    <a:grpSpLocks/>
                  </p:cNvGrpSpPr>
                  <p:nvPr/>
                </p:nvGrpSpPr>
                <p:grpSpPr bwMode="auto">
                  <a:xfrm>
                    <a:off x="982" y="2079"/>
                    <a:ext cx="1417" cy="301"/>
                    <a:chOff x="4475" y="2496"/>
                    <a:chExt cx="1417" cy="301"/>
                  </a:xfrm>
                </p:grpSpPr>
                <p:sp>
                  <p:nvSpPr>
                    <p:cNvPr id="29742" name="Freeform 102"/>
                    <p:cNvSpPr>
                      <a:spLocks/>
                    </p:cNvSpPr>
                    <p:nvPr/>
                  </p:nvSpPr>
                  <p:spPr bwMode="auto">
                    <a:xfrm>
                      <a:off x="4475" y="2496"/>
                      <a:ext cx="709" cy="301"/>
                    </a:xfrm>
                    <a:custGeom>
                      <a:avLst/>
                      <a:gdLst>
                        <a:gd name="T0" fmla="*/ 0 w 705"/>
                        <a:gd name="T1" fmla="*/ 300 h 301"/>
                        <a:gd name="T2" fmla="*/ 56 w 705"/>
                        <a:gd name="T3" fmla="*/ 0 h 301"/>
                        <a:gd name="T4" fmla="*/ 720 w 705"/>
                        <a:gd name="T5" fmla="*/ 0 h 301"/>
                        <a:gd name="T6" fmla="*/ 0 60000 65536"/>
                        <a:gd name="T7" fmla="*/ 0 60000 65536"/>
                        <a:gd name="T8" fmla="*/ 0 60000 65536"/>
                        <a:gd name="T9" fmla="*/ 0 w 705"/>
                        <a:gd name="T10" fmla="*/ 0 h 301"/>
                        <a:gd name="T11" fmla="*/ 705 w 705"/>
                        <a:gd name="T12" fmla="*/ 301 h 301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705" h="301">
                          <a:moveTo>
                            <a:pt x="0" y="300"/>
                          </a:moveTo>
                          <a:lnTo>
                            <a:pt x="56" y="0"/>
                          </a:lnTo>
                          <a:lnTo>
                            <a:pt x="704" y="0"/>
                          </a:lnTo>
                        </a:path>
                      </a:pathLst>
                    </a:custGeom>
                    <a:noFill/>
                    <a:ln w="1905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9743" name="Freeform 103"/>
                    <p:cNvSpPr>
                      <a:spLocks/>
                    </p:cNvSpPr>
                    <p:nvPr/>
                  </p:nvSpPr>
                  <p:spPr bwMode="auto">
                    <a:xfrm flipH="1">
                      <a:off x="5183" y="2496"/>
                      <a:ext cx="709" cy="301"/>
                    </a:xfrm>
                    <a:custGeom>
                      <a:avLst/>
                      <a:gdLst>
                        <a:gd name="T0" fmla="*/ 0 w 705"/>
                        <a:gd name="T1" fmla="*/ 300 h 301"/>
                        <a:gd name="T2" fmla="*/ 56 w 705"/>
                        <a:gd name="T3" fmla="*/ 0 h 301"/>
                        <a:gd name="T4" fmla="*/ 720 w 705"/>
                        <a:gd name="T5" fmla="*/ 0 h 301"/>
                        <a:gd name="T6" fmla="*/ 0 60000 65536"/>
                        <a:gd name="T7" fmla="*/ 0 60000 65536"/>
                        <a:gd name="T8" fmla="*/ 0 60000 65536"/>
                        <a:gd name="T9" fmla="*/ 0 w 705"/>
                        <a:gd name="T10" fmla="*/ 0 h 301"/>
                        <a:gd name="T11" fmla="*/ 705 w 705"/>
                        <a:gd name="T12" fmla="*/ 301 h 301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705" h="301">
                          <a:moveTo>
                            <a:pt x="0" y="300"/>
                          </a:moveTo>
                          <a:lnTo>
                            <a:pt x="56" y="0"/>
                          </a:lnTo>
                          <a:lnTo>
                            <a:pt x="704" y="0"/>
                          </a:lnTo>
                        </a:path>
                      </a:pathLst>
                    </a:custGeom>
                    <a:noFill/>
                    <a:ln w="1905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29741" name="Line 104"/>
                  <p:cNvSpPr>
                    <a:spLocks noChangeShapeType="1"/>
                  </p:cNvSpPr>
                  <p:nvPr/>
                </p:nvSpPr>
                <p:spPr bwMode="auto">
                  <a:xfrm>
                    <a:off x="849" y="2381"/>
                    <a:ext cx="4383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29704" name="Group 108"/>
              <p:cNvGrpSpPr>
                <a:grpSpLocks/>
              </p:cNvGrpSpPr>
              <p:nvPr/>
            </p:nvGrpSpPr>
            <p:grpSpPr bwMode="auto">
              <a:xfrm>
                <a:off x="4346" y="2388"/>
                <a:ext cx="58" cy="194"/>
                <a:chOff x="3496" y="2735"/>
                <a:chExt cx="58" cy="194"/>
              </a:xfrm>
            </p:grpSpPr>
            <p:sp>
              <p:nvSpPr>
                <p:cNvPr id="29726" name="AutoShape 109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3496" y="2835"/>
                  <a:ext cx="58" cy="94"/>
                </a:xfrm>
                <a:prstGeom prst="triangle">
                  <a:avLst>
                    <a:gd name="adj" fmla="val 49995"/>
                  </a:avLst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1600" b="1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1600" b="1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1600" b="1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1600" b="1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1600" b="1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lnSpc>
                      <a:spcPct val="80000"/>
                    </a:lnSpc>
                    <a:spcBef>
                      <a:spcPct val="5000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lnSpc>
                      <a:spcPct val="80000"/>
                    </a:lnSpc>
                    <a:spcBef>
                      <a:spcPct val="5000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lnSpc>
                      <a:spcPct val="80000"/>
                    </a:lnSpc>
                    <a:spcBef>
                      <a:spcPct val="5000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lnSpc>
                      <a:spcPct val="80000"/>
                    </a:lnSpc>
                    <a:spcBef>
                      <a:spcPct val="5000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29727" name="Line 110"/>
                <p:cNvSpPr>
                  <a:spLocks noChangeShapeType="1"/>
                </p:cNvSpPr>
                <p:nvPr/>
              </p:nvSpPr>
              <p:spPr bwMode="auto">
                <a:xfrm>
                  <a:off x="3524" y="2735"/>
                  <a:ext cx="0" cy="9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9705" name="Group 111"/>
              <p:cNvGrpSpPr>
                <a:grpSpLocks/>
              </p:cNvGrpSpPr>
              <p:nvPr/>
            </p:nvGrpSpPr>
            <p:grpSpPr bwMode="auto">
              <a:xfrm>
                <a:off x="4443" y="2388"/>
                <a:ext cx="60" cy="194"/>
                <a:chOff x="3691" y="2735"/>
                <a:chExt cx="60" cy="194"/>
              </a:xfrm>
            </p:grpSpPr>
            <p:sp>
              <p:nvSpPr>
                <p:cNvPr id="29724" name="AutoShape 112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3691" y="2835"/>
                  <a:ext cx="60" cy="94"/>
                </a:xfrm>
                <a:prstGeom prst="triangle">
                  <a:avLst>
                    <a:gd name="adj" fmla="val 49995"/>
                  </a:avLst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1600" b="1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1600" b="1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1600" b="1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1600" b="1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1600" b="1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lnSpc>
                      <a:spcPct val="80000"/>
                    </a:lnSpc>
                    <a:spcBef>
                      <a:spcPct val="5000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lnSpc>
                      <a:spcPct val="80000"/>
                    </a:lnSpc>
                    <a:spcBef>
                      <a:spcPct val="5000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lnSpc>
                      <a:spcPct val="80000"/>
                    </a:lnSpc>
                    <a:spcBef>
                      <a:spcPct val="5000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lnSpc>
                      <a:spcPct val="80000"/>
                    </a:lnSpc>
                    <a:spcBef>
                      <a:spcPct val="5000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29725" name="Line 113"/>
                <p:cNvSpPr>
                  <a:spLocks noChangeShapeType="1"/>
                </p:cNvSpPr>
                <p:nvPr/>
              </p:nvSpPr>
              <p:spPr bwMode="auto">
                <a:xfrm>
                  <a:off x="3720" y="2735"/>
                  <a:ext cx="0" cy="9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9706" name="Group 114"/>
              <p:cNvGrpSpPr>
                <a:grpSpLocks/>
              </p:cNvGrpSpPr>
              <p:nvPr/>
            </p:nvGrpSpPr>
            <p:grpSpPr bwMode="auto">
              <a:xfrm>
                <a:off x="4534" y="2388"/>
                <a:ext cx="59" cy="194"/>
                <a:chOff x="3886" y="2735"/>
                <a:chExt cx="59" cy="194"/>
              </a:xfrm>
            </p:grpSpPr>
            <p:sp>
              <p:nvSpPr>
                <p:cNvPr id="29722" name="AutoShape 115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3886" y="2835"/>
                  <a:ext cx="59" cy="94"/>
                </a:xfrm>
                <a:prstGeom prst="triangle">
                  <a:avLst>
                    <a:gd name="adj" fmla="val 49995"/>
                  </a:avLst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1600" b="1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1600" b="1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1600" b="1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1600" b="1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1600" b="1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lnSpc>
                      <a:spcPct val="80000"/>
                    </a:lnSpc>
                    <a:spcBef>
                      <a:spcPct val="5000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lnSpc>
                      <a:spcPct val="80000"/>
                    </a:lnSpc>
                    <a:spcBef>
                      <a:spcPct val="5000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lnSpc>
                      <a:spcPct val="80000"/>
                    </a:lnSpc>
                    <a:spcBef>
                      <a:spcPct val="5000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lnSpc>
                      <a:spcPct val="80000"/>
                    </a:lnSpc>
                    <a:spcBef>
                      <a:spcPct val="5000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29723" name="Line 116"/>
                <p:cNvSpPr>
                  <a:spLocks noChangeShapeType="1"/>
                </p:cNvSpPr>
                <p:nvPr/>
              </p:nvSpPr>
              <p:spPr bwMode="auto">
                <a:xfrm>
                  <a:off x="3915" y="2735"/>
                  <a:ext cx="0" cy="9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9707" name="Group 117"/>
              <p:cNvGrpSpPr>
                <a:grpSpLocks/>
              </p:cNvGrpSpPr>
              <p:nvPr/>
            </p:nvGrpSpPr>
            <p:grpSpPr bwMode="auto">
              <a:xfrm>
                <a:off x="1586" y="2383"/>
                <a:ext cx="58" cy="194"/>
                <a:chOff x="3496" y="2735"/>
                <a:chExt cx="58" cy="194"/>
              </a:xfrm>
            </p:grpSpPr>
            <p:sp>
              <p:nvSpPr>
                <p:cNvPr id="29720" name="AutoShape 118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3496" y="2835"/>
                  <a:ext cx="58" cy="94"/>
                </a:xfrm>
                <a:prstGeom prst="triangle">
                  <a:avLst>
                    <a:gd name="adj" fmla="val 49995"/>
                  </a:avLst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1600" b="1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1600" b="1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1600" b="1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1600" b="1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1600" b="1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lnSpc>
                      <a:spcPct val="80000"/>
                    </a:lnSpc>
                    <a:spcBef>
                      <a:spcPct val="5000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lnSpc>
                      <a:spcPct val="80000"/>
                    </a:lnSpc>
                    <a:spcBef>
                      <a:spcPct val="5000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lnSpc>
                      <a:spcPct val="80000"/>
                    </a:lnSpc>
                    <a:spcBef>
                      <a:spcPct val="5000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lnSpc>
                      <a:spcPct val="80000"/>
                    </a:lnSpc>
                    <a:spcBef>
                      <a:spcPct val="5000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29721" name="Line 119"/>
                <p:cNvSpPr>
                  <a:spLocks noChangeShapeType="1"/>
                </p:cNvSpPr>
                <p:nvPr/>
              </p:nvSpPr>
              <p:spPr bwMode="auto">
                <a:xfrm>
                  <a:off x="3524" y="2735"/>
                  <a:ext cx="0" cy="9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9708" name="Group 120"/>
              <p:cNvGrpSpPr>
                <a:grpSpLocks/>
              </p:cNvGrpSpPr>
              <p:nvPr/>
            </p:nvGrpSpPr>
            <p:grpSpPr bwMode="auto">
              <a:xfrm>
                <a:off x="1683" y="2383"/>
                <a:ext cx="60" cy="194"/>
                <a:chOff x="3691" y="2735"/>
                <a:chExt cx="60" cy="194"/>
              </a:xfrm>
            </p:grpSpPr>
            <p:sp>
              <p:nvSpPr>
                <p:cNvPr id="29718" name="AutoShape 121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3691" y="2835"/>
                  <a:ext cx="60" cy="94"/>
                </a:xfrm>
                <a:prstGeom prst="triangle">
                  <a:avLst>
                    <a:gd name="adj" fmla="val 49995"/>
                  </a:avLst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1600" b="1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1600" b="1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1600" b="1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1600" b="1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1600" b="1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lnSpc>
                      <a:spcPct val="80000"/>
                    </a:lnSpc>
                    <a:spcBef>
                      <a:spcPct val="5000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lnSpc>
                      <a:spcPct val="80000"/>
                    </a:lnSpc>
                    <a:spcBef>
                      <a:spcPct val="5000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lnSpc>
                      <a:spcPct val="80000"/>
                    </a:lnSpc>
                    <a:spcBef>
                      <a:spcPct val="5000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lnSpc>
                      <a:spcPct val="80000"/>
                    </a:lnSpc>
                    <a:spcBef>
                      <a:spcPct val="5000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29719" name="Line 122"/>
                <p:cNvSpPr>
                  <a:spLocks noChangeShapeType="1"/>
                </p:cNvSpPr>
                <p:nvPr/>
              </p:nvSpPr>
              <p:spPr bwMode="auto">
                <a:xfrm>
                  <a:off x="3720" y="2735"/>
                  <a:ext cx="0" cy="9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9709" name="Group 123"/>
              <p:cNvGrpSpPr>
                <a:grpSpLocks/>
              </p:cNvGrpSpPr>
              <p:nvPr/>
            </p:nvGrpSpPr>
            <p:grpSpPr bwMode="auto">
              <a:xfrm>
                <a:off x="1774" y="2383"/>
                <a:ext cx="59" cy="194"/>
                <a:chOff x="3886" y="2735"/>
                <a:chExt cx="59" cy="194"/>
              </a:xfrm>
            </p:grpSpPr>
            <p:sp>
              <p:nvSpPr>
                <p:cNvPr id="29716" name="AutoShape 124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3886" y="2835"/>
                  <a:ext cx="59" cy="94"/>
                </a:xfrm>
                <a:prstGeom prst="triangle">
                  <a:avLst>
                    <a:gd name="adj" fmla="val 49995"/>
                  </a:avLst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1600" b="1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1600" b="1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1600" b="1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1600" b="1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1600" b="1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lnSpc>
                      <a:spcPct val="80000"/>
                    </a:lnSpc>
                    <a:spcBef>
                      <a:spcPct val="5000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lnSpc>
                      <a:spcPct val="80000"/>
                    </a:lnSpc>
                    <a:spcBef>
                      <a:spcPct val="5000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lnSpc>
                      <a:spcPct val="80000"/>
                    </a:lnSpc>
                    <a:spcBef>
                      <a:spcPct val="5000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lnSpc>
                      <a:spcPct val="80000"/>
                    </a:lnSpc>
                    <a:spcBef>
                      <a:spcPct val="5000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29717" name="Line 125"/>
                <p:cNvSpPr>
                  <a:spLocks noChangeShapeType="1"/>
                </p:cNvSpPr>
                <p:nvPr/>
              </p:nvSpPr>
              <p:spPr bwMode="auto">
                <a:xfrm>
                  <a:off x="3915" y="2735"/>
                  <a:ext cx="0" cy="9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9710" name="Line 126"/>
              <p:cNvSpPr>
                <a:spLocks noChangeShapeType="1"/>
              </p:cNvSpPr>
              <p:nvPr/>
            </p:nvSpPr>
            <p:spPr bwMode="auto">
              <a:xfrm flipH="1" flipV="1">
                <a:off x="4158" y="1527"/>
                <a:ext cx="170" cy="31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11" name="Line 127"/>
              <p:cNvSpPr>
                <a:spLocks noChangeShapeType="1"/>
              </p:cNvSpPr>
              <p:nvPr/>
            </p:nvSpPr>
            <p:spPr bwMode="auto">
              <a:xfrm flipV="1">
                <a:off x="4590" y="1527"/>
                <a:ext cx="152" cy="31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12" name="Rectangle 128"/>
              <p:cNvSpPr>
                <a:spLocks noChangeArrowheads="1"/>
              </p:cNvSpPr>
              <p:nvPr/>
            </p:nvSpPr>
            <p:spPr bwMode="auto">
              <a:xfrm>
                <a:off x="4200" y="1452"/>
                <a:ext cx="505" cy="3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 sz="16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6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6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6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6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5000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5000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5000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5000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en-US" sz="1400" b="0"/>
                  <a:t>Majority</a:t>
                </a:r>
              </a:p>
              <a:p>
                <a:pPr algn="ctr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en-US" sz="1400" b="0"/>
                  <a:t>Vote</a:t>
                </a:r>
              </a:p>
            </p:txBody>
          </p:sp>
          <p:sp>
            <p:nvSpPr>
              <p:cNvPr id="29713" name="Line 129"/>
              <p:cNvSpPr>
                <a:spLocks noChangeShapeType="1"/>
              </p:cNvSpPr>
              <p:nvPr/>
            </p:nvSpPr>
            <p:spPr bwMode="auto">
              <a:xfrm flipH="1" flipV="1">
                <a:off x="1422" y="1527"/>
                <a:ext cx="170" cy="31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14" name="Line 130"/>
              <p:cNvSpPr>
                <a:spLocks noChangeShapeType="1"/>
              </p:cNvSpPr>
              <p:nvPr/>
            </p:nvSpPr>
            <p:spPr bwMode="auto">
              <a:xfrm flipV="1">
                <a:off x="1854" y="1527"/>
                <a:ext cx="152" cy="31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15" name="Rectangle 131"/>
              <p:cNvSpPr>
                <a:spLocks noChangeArrowheads="1"/>
              </p:cNvSpPr>
              <p:nvPr/>
            </p:nvSpPr>
            <p:spPr bwMode="auto">
              <a:xfrm>
                <a:off x="1464" y="1452"/>
                <a:ext cx="505" cy="3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 sz="16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6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6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6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6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5000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5000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5000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5000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en-US" sz="1400" b="0"/>
                  <a:t>Majority</a:t>
                </a:r>
              </a:p>
              <a:p>
                <a:pPr algn="ctr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en-US" sz="1400" b="0"/>
                  <a:t>Vote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779572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altLang="en-US"/>
              <a:t>LIN Bus Connections</a:t>
            </a:r>
            <a:br>
              <a:rPr lang="en-US" altLang="en-US"/>
            </a:br>
            <a:endParaRPr lang="en-US" altLang="en-US" sz="2000"/>
          </a:p>
        </p:txBody>
      </p:sp>
      <p:grpSp>
        <p:nvGrpSpPr>
          <p:cNvPr id="2" name="Group 1"/>
          <p:cNvGrpSpPr/>
          <p:nvPr/>
        </p:nvGrpSpPr>
        <p:grpSpPr>
          <a:xfrm>
            <a:off x="584200" y="1007528"/>
            <a:ext cx="8178800" cy="5126038"/>
            <a:chOff x="838200" y="1143000"/>
            <a:chExt cx="8178800" cy="5126038"/>
          </a:xfrm>
        </p:grpSpPr>
        <p:cxnSp>
          <p:nvCxnSpPr>
            <p:cNvPr id="25602" name="Elbow Connector 65"/>
            <p:cNvCxnSpPr>
              <a:cxnSpLocks noChangeShapeType="1"/>
            </p:cNvCxnSpPr>
            <p:nvPr/>
          </p:nvCxnSpPr>
          <p:spPr bwMode="auto">
            <a:xfrm>
              <a:off x="2667000" y="5029200"/>
              <a:ext cx="990600" cy="685800"/>
            </a:xfrm>
            <a:prstGeom prst="bentConnector3">
              <a:avLst>
                <a:gd name="adj1" fmla="val 0"/>
              </a:avLst>
            </a:prstGeom>
            <a:noFill/>
            <a:ln w="25400" algn="ctr">
              <a:solidFill>
                <a:schemeClr val="tx1"/>
              </a:solidFill>
              <a:round/>
              <a:headEnd type="oval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03" name="Elbow Connector 32"/>
            <p:cNvCxnSpPr>
              <a:cxnSpLocks noChangeShapeType="1"/>
            </p:cNvCxnSpPr>
            <p:nvPr/>
          </p:nvCxnSpPr>
          <p:spPr bwMode="auto">
            <a:xfrm>
              <a:off x="2667000" y="3429000"/>
              <a:ext cx="990600" cy="685800"/>
            </a:xfrm>
            <a:prstGeom prst="bentConnector3">
              <a:avLst>
                <a:gd name="adj1" fmla="val 0"/>
              </a:avLst>
            </a:prstGeom>
            <a:noFill/>
            <a:ln w="25400" algn="ctr">
              <a:solidFill>
                <a:schemeClr val="tx1"/>
              </a:solidFill>
              <a:round/>
              <a:headEnd type="oval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5604" name="Line 33"/>
            <p:cNvSpPr>
              <a:spLocks noChangeShapeType="1"/>
            </p:cNvSpPr>
            <p:nvPr/>
          </p:nvSpPr>
          <p:spPr bwMode="auto">
            <a:xfrm>
              <a:off x="4572000" y="2438400"/>
              <a:ext cx="0" cy="123507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06" name="Rectangle 4"/>
            <p:cNvSpPr>
              <a:spLocks noChangeArrowheads="1"/>
            </p:cNvSpPr>
            <p:nvPr/>
          </p:nvSpPr>
          <p:spPr bwMode="auto">
            <a:xfrm>
              <a:off x="3333750" y="5049838"/>
              <a:ext cx="2438400" cy="12192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16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5607" name="Text Box 16"/>
            <p:cNvSpPr txBox="1">
              <a:spLocks noChangeArrowheads="1"/>
            </p:cNvSpPr>
            <p:nvPr/>
          </p:nvSpPr>
          <p:spPr bwMode="auto">
            <a:xfrm>
              <a:off x="4900613" y="5049838"/>
              <a:ext cx="5016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1800" b="0"/>
                <a:t>RX</a:t>
              </a:r>
            </a:p>
          </p:txBody>
        </p:sp>
        <p:sp>
          <p:nvSpPr>
            <p:cNvPr id="25608" name="Text Box 17"/>
            <p:cNvSpPr txBox="1">
              <a:spLocks noChangeArrowheads="1"/>
            </p:cNvSpPr>
            <p:nvPr/>
          </p:nvSpPr>
          <p:spPr bwMode="auto">
            <a:xfrm>
              <a:off x="3787775" y="5049838"/>
              <a:ext cx="479425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1800" b="0"/>
                <a:t>TX</a:t>
              </a:r>
            </a:p>
          </p:txBody>
        </p:sp>
        <p:sp>
          <p:nvSpPr>
            <p:cNvPr id="25609" name="Text Box 19"/>
            <p:cNvSpPr txBox="1">
              <a:spLocks noChangeArrowheads="1"/>
            </p:cNvSpPr>
            <p:nvPr/>
          </p:nvSpPr>
          <p:spPr bwMode="auto">
            <a:xfrm>
              <a:off x="3758408" y="5430838"/>
              <a:ext cx="1608133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1800" b="0" dirty="0"/>
                <a:t>LIN Controller</a:t>
              </a: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1800" b="0" dirty="0"/>
                <a:t>(F28004x)</a:t>
              </a:r>
            </a:p>
          </p:txBody>
        </p:sp>
        <p:sp>
          <p:nvSpPr>
            <p:cNvPr id="25610" name="Line 23"/>
            <p:cNvSpPr>
              <a:spLocks noChangeShapeType="1"/>
            </p:cNvSpPr>
            <p:nvPr/>
          </p:nvSpPr>
          <p:spPr bwMode="auto">
            <a:xfrm>
              <a:off x="838200" y="2438400"/>
              <a:ext cx="7467600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11" name="Rectangle 25"/>
            <p:cNvSpPr>
              <a:spLocks noChangeArrowheads="1"/>
            </p:cNvSpPr>
            <p:nvPr/>
          </p:nvSpPr>
          <p:spPr bwMode="auto">
            <a:xfrm>
              <a:off x="6784975" y="1820863"/>
              <a:ext cx="139700" cy="30638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5612" name="Line 26"/>
            <p:cNvSpPr>
              <a:spLocks noChangeShapeType="1"/>
            </p:cNvSpPr>
            <p:nvPr/>
          </p:nvSpPr>
          <p:spPr bwMode="auto">
            <a:xfrm>
              <a:off x="6858000" y="2133600"/>
              <a:ext cx="0" cy="29210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13" name="Line 27"/>
            <p:cNvSpPr>
              <a:spLocks noChangeShapeType="1"/>
            </p:cNvSpPr>
            <p:nvPr/>
          </p:nvSpPr>
          <p:spPr bwMode="auto">
            <a:xfrm flipH="1" flipV="1">
              <a:off x="6858000" y="1552575"/>
              <a:ext cx="0" cy="263525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14" name="Rectangle 32"/>
            <p:cNvSpPr>
              <a:spLocks noChangeArrowheads="1"/>
            </p:cNvSpPr>
            <p:nvPr/>
          </p:nvSpPr>
          <p:spPr bwMode="auto">
            <a:xfrm>
              <a:off x="2286000" y="2078038"/>
              <a:ext cx="981075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1800" b="0"/>
                <a:t>LIN bus</a:t>
              </a:r>
            </a:p>
          </p:txBody>
        </p:sp>
        <p:sp>
          <p:nvSpPr>
            <p:cNvPr id="25615" name="Line 33"/>
            <p:cNvSpPr>
              <a:spLocks noChangeShapeType="1"/>
            </p:cNvSpPr>
            <p:nvPr/>
          </p:nvSpPr>
          <p:spPr bwMode="auto">
            <a:xfrm>
              <a:off x="3998913" y="4495800"/>
              <a:ext cx="0" cy="54927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16" name="Line 34"/>
            <p:cNvSpPr>
              <a:spLocks noChangeShapeType="1"/>
            </p:cNvSpPr>
            <p:nvPr/>
          </p:nvSpPr>
          <p:spPr bwMode="auto">
            <a:xfrm>
              <a:off x="5141913" y="4495800"/>
              <a:ext cx="0" cy="55403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17" name="Rectangle 35"/>
            <p:cNvSpPr>
              <a:spLocks noChangeArrowheads="1"/>
            </p:cNvSpPr>
            <p:nvPr/>
          </p:nvSpPr>
          <p:spPr bwMode="auto">
            <a:xfrm>
              <a:off x="6907213" y="1739900"/>
              <a:ext cx="2109787" cy="647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1800" b="0"/>
                <a:t>1 K</a:t>
              </a:r>
              <a:r>
                <a:rPr lang="en-US" altLang="en-US" sz="1800" b="0">
                  <a:latin typeface="Symbol" pitchFamily="18" charset="2"/>
                </a:rPr>
                <a:t>W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1800" b="0">
                  <a:cs typeface="Arial" charset="0"/>
                </a:rPr>
                <a:t>(master node only)</a:t>
              </a:r>
            </a:p>
          </p:txBody>
        </p:sp>
        <p:sp>
          <p:nvSpPr>
            <p:cNvPr id="25618" name="Rectangle 47"/>
            <p:cNvSpPr>
              <a:spLocks noChangeArrowheads="1"/>
            </p:cNvSpPr>
            <p:nvPr/>
          </p:nvSpPr>
          <p:spPr bwMode="auto">
            <a:xfrm>
              <a:off x="3330575" y="3657600"/>
              <a:ext cx="2438400" cy="858838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16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5619" name="Text Box 22"/>
            <p:cNvSpPr txBox="1">
              <a:spLocks noChangeArrowheads="1"/>
            </p:cNvSpPr>
            <p:nvPr/>
          </p:nvSpPr>
          <p:spPr bwMode="auto">
            <a:xfrm>
              <a:off x="3686175" y="3886200"/>
              <a:ext cx="1800225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1800" b="0"/>
                <a:t>LIN Transceiver</a:t>
              </a:r>
            </a:p>
          </p:txBody>
        </p:sp>
        <p:sp>
          <p:nvSpPr>
            <p:cNvPr id="25620" name="Rectangle 35"/>
            <p:cNvSpPr>
              <a:spLocks noChangeArrowheads="1"/>
            </p:cNvSpPr>
            <p:nvPr/>
          </p:nvSpPr>
          <p:spPr bwMode="auto">
            <a:xfrm>
              <a:off x="6477000" y="1143000"/>
              <a:ext cx="660400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1800" b="0"/>
                <a:t>12 V</a:t>
              </a:r>
              <a:endParaRPr lang="en-US" altLang="en-US" sz="1800" b="0">
                <a:latin typeface="Symbol" pitchFamily="18" charset="2"/>
              </a:endParaRPr>
            </a:p>
          </p:txBody>
        </p:sp>
        <p:sp>
          <p:nvSpPr>
            <p:cNvPr id="25621" name="Rectangle 35"/>
            <p:cNvSpPr>
              <a:spLocks noChangeArrowheads="1"/>
            </p:cNvSpPr>
            <p:nvPr/>
          </p:nvSpPr>
          <p:spPr bwMode="auto">
            <a:xfrm>
              <a:off x="2006600" y="3200400"/>
              <a:ext cx="660400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1800" b="0"/>
                <a:t>12 V</a:t>
              </a:r>
              <a:endParaRPr lang="en-US" altLang="en-US" sz="1800" b="0">
                <a:latin typeface="Symbol" pitchFamily="18" charset="2"/>
              </a:endParaRPr>
            </a:p>
          </p:txBody>
        </p:sp>
        <p:sp>
          <p:nvSpPr>
            <p:cNvPr id="25622" name="Rectangle 25"/>
            <p:cNvSpPr>
              <a:spLocks noChangeArrowheads="1"/>
            </p:cNvSpPr>
            <p:nvPr/>
          </p:nvSpPr>
          <p:spPr bwMode="auto">
            <a:xfrm>
              <a:off x="6735763" y="4119563"/>
              <a:ext cx="139700" cy="30638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5623" name="Line 26"/>
            <p:cNvSpPr>
              <a:spLocks noChangeShapeType="1"/>
            </p:cNvSpPr>
            <p:nvPr/>
          </p:nvSpPr>
          <p:spPr bwMode="auto">
            <a:xfrm>
              <a:off x="6808788" y="4432300"/>
              <a:ext cx="0" cy="2921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24" name="Line 27"/>
            <p:cNvSpPr>
              <a:spLocks noChangeShapeType="1"/>
            </p:cNvSpPr>
            <p:nvPr/>
          </p:nvSpPr>
          <p:spPr bwMode="auto">
            <a:xfrm flipH="1" flipV="1">
              <a:off x="6808788" y="3851275"/>
              <a:ext cx="0" cy="26352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25" name="Rectangle 35"/>
            <p:cNvSpPr>
              <a:spLocks noChangeArrowheads="1"/>
            </p:cNvSpPr>
            <p:nvPr/>
          </p:nvSpPr>
          <p:spPr bwMode="auto">
            <a:xfrm>
              <a:off x="6858000" y="4038600"/>
              <a:ext cx="844550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1800" b="0"/>
                <a:t>~5 K</a:t>
              </a:r>
              <a:r>
                <a:rPr lang="en-US" altLang="en-US" sz="1800" b="0">
                  <a:latin typeface="Symbol" pitchFamily="18" charset="2"/>
                </a:rPr>
                <a:t>W</a:t>
              </a:r>
            </a:p>
          </p:txBody>
        </p:sp>
        <p:sp>
          <p:nvSpPr>
            <p:cNvPr id="25626" name="Rectangle 35"/>
            <p:cNvSpPr>
              <a:spLocks noChangeArrowheads="1"/>
            </p:cNvSpPr>
            <p:nvPr/>
          </p:nvSpPr>
          <p:spPr bwMode="auto">
            <a:xfrm>
              <a:off x="6477000" y="3505200"/>
              <a:ext cx="1865313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1800" b="0"/>
                <a:t>Vdd (e.g., 3.3 V)</a:t>
              </a:r>
              <a:endParaRPr lang="en-US" altLang="en-US" sz="1800" b="0">
                <a:latin typeface="Symbol" pitchFamily="18" charset="2"/>
              </a:endParaRPr>
            </a:p>
          </p:txBody>
        </p:sp>
        <p:cxnSp>
          <p:nvCxnSpPr>
            <p:cNvPr id="25627" name="Straight Connector 44"/>
            <p:cNvCxnSpPr>
              <a:cxnSpLocks noChangeShapeType="1"/>
            </p:cNvCxnSpPr>
            <p:nvPr/>
          </p:nvCxnSpPr>
          <p:spPr bwMode="auto">
            <a:xfrm rot="10800000">
              <a:off x="5143500" y="4724400"/>
              <a:ext cx="1676400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5628" name="Rectangle 35"/>
            <p:cNvSpPr>
              <a:spLocks noChangeArrowheads="1"/>
            </p:cNvSpPr>
            <p:nvPr/>
          </p:nvSpPr>
          <p:spPr bwMode="auto">
            <a:xfrm>
              <a:off x="1993900" y="4800600"/>
              <a:ext cx="596900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1800" b="0"/>
                <a:t>Vdd</a:t>
              </a:r>
              <a:endParaRPr lang="en-US" altLang="en-US" sz="1800" b="0">
                <a:latin typeface="Symbol" pitchFamily="18" charset="2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343819043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LIN Summary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8066" y="1046684"/>
            <a:ext cx="7899400" cy="5371047"/>
          </a:xfrm>
        </p:spPr>
        <p:txBody>
          <a:bodyPr>
            <a:noAutofit/>
          </a:bodyPr>
          <a:lstStyle/>
          <a:p>
            <a:pPr>
              <a:spcBef>
                <a:spcPts val="1200"/>
              </a:spcBef>
            </a:pPr>
            <a:r>
              <a:rPr lang="en-US" altLang="en-US" sz="2800" dirty="0"/>
              <a:t>Functionally compatible with standalone SCI of C28x devices</a:t>
            </a:r>
          </a:p>
          <a:p>
            <a:pPr>
              <a:spcBef>
                <a:spcPts val="1200"/>
              </a:spcBef>
            </a:pPr>
            <a:r>
              <a:rPr lang="en-US" altLang="en-US" sz="2800" dirty="0"/>
              <a:t>Identification masks for filtering</a:t>
            </a:r>
          </a:p>
          <a:p>
            <a:pPr>
              <a:spcBef>
                <a:spcPts val="1200"/>
              </a:spcBef>
            </a:pPr>
            <a:r>
              <a:rPr lang="en-US" altLang="en-US" sz="2800" dirty="0"/>
              <a:t>Automatic master header generation</a:t>
            </a:r>
          </a:p>
          <a:p>
            <a:pPr>
              <a:spcBef>
                <a:spcPts val="1200"/>
              </a:spcBef>
            </a:pPr>
            <a:r>
              <a:rPr lang="en-US" altLang="en-US" sz="2800" dirty="0"/>
              <a:t>2</a:t>
            </a:r>
            <a:r>
              <a:rPr lang="en-US" altLang="en-US" sz="2800" baseline="30000" dirty="0"/>
              <a:t>31</a:t>
            </a:r>
            <a:r>
              <a:rPr lang="en-US" altLang="en-US" sz="2800" dirty="0"/>
              <a:t> programmable transmission rates with 7 fractional bits </a:t>
            </a:r>
          </a:p>
          <a:p>
            <a:pPr>
              <a:spcBef>
                <a:spcPts val="1200"/>
              </a:spcBef>
            </a:pPr>
            <a:r>
              <a:rPr lang="en-US" altLang="en-US" sz="2800" dirty="0"/>
              <a:t>Automatic wakeup support</a:t>
            </a:r>
          </a:p>
          <a:p>
            <a:pPr>
              <a:spcBef>
                <a:spcPts val="1200"/>
              </a:spcBef>
            </a:pPr>
            <a:r>
              <a:rPr lang="en-US" altLang="en-US" sz="2800" dirty="0"/>
              <a:t>Error detection (bit, bus, no response, checksum, synchronization, parity)</a:t>
            </a:r>
          </a:p>
          <a:p>
            <a:pPr>
              <a:spcBef>
                <a:spcPts val="1200"/>
              </a:spcBef>
            </a:pPr>
            <a:r>
              <a:rPr lang="en-US" altLang="en-US" sz="2800" dirty="0"/>
              <a:t>Multi-buffered receive/transmit units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77076346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85800" y="3200400"/>
            <a:ext cx="7696200" cy="6096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1124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Module Objectives</a:t>
            </a:r>
          </a:p>
        </p:txBody>
      </p:sp>
      <p:sp>
        <p:nvSpPr>
          <p:cNvPr id="261125" name="Rectangle 5"/>
          <p:cNvSpPr>
            <a:spLocks noGrp="1" noChangeArrowheads="1"/>
          </p:cNvSpPr>
          <p:nvPr>
            <p:ph idx="1"/>
          </p:nvPr>
        </p:nvSpPr>
        <p:spPr>
          <a:xfrm>
            <a:off x="679808" y="1132726"/>
            <a:ext cx="7778392" cy="4810874"/>
          </a:xfrm>
        </p:spPr>
        <p:txBody>
          <a:bodyPr>
            <a:noAutofit/>
          </a:bodyPr>
          <a:lstStyle/>
          <a:p>
            <a:r>
              <a:rPr lang="en-US" dirty="0"/>
              <a:t>Serial Peripheral Interface (SPI)</a:t>
            </a:r>
          </a:p>
          <a:p>
            <a:pPr>
              <a:lnSpc>
                <a:spcPct val="125000"/>
              </a:lnSpc>
            </a:pPr>
            <a:r>
              <a:rPr lang="en-US" dirty="0"/>
              <a:t>Serial Communication Interface (SCI)</a:t>
            </a:r>
          </a:p>
          <a:p>
            <a:pPr>
              <a:lnSpc>
                <a:spcPct val="125000"/>
              </a:lnSpc>
            </a:pPr>
            <a:r>
              <a:rPr lang="en-US" dirty="0"/>
              <a:t>Local Interconnect Network (LIN)</a:t>
            </a:r>
          </a:p>
          <a:p>
            <a:pPr>
              <a:lnSpc>
                <a:spcPct val="125000"/>
              </a:lnSpc>
            </a:pPr>
            <a:r>
              <a:rPr lang="en-US" dirty="0"/>
              <a:t>Inter-Integrated Circuit (I2C)</a:t>
            </a:r>
          </a:p>
          <a:p>
            <a:pPr>
              <a:lnSpc>
                <a:spcPct val="125000"/>
              </a:lnSpc>
            </a:pPr>
            <a:r>
              <a:rPr lang="en-US" dirty="0"/>
              <a:t>Controller Area Network (CAN)</a:t>
            </a:r>
          </a:p>
          <a:p>
            <a:pPr>
              <a:lnSpc>
                <a:spcPct val="125000"/>
              </a:lnSpc>
            </a:pPr>
            <a:r>
              <a:rPr lang="en-US" dirty="0"/>
              <a:t>Power Management Bus (</a:t>
            </a:r>
            <a:r>
              <a:rPr lang="en-US" dirty="0" err="1"/>
              <a:t>PMBus</a:t>
            </a:r>
            <a:r>
              <a:rPr lang="en-US" dirty="0"/>
              <a:t>)</a:t>
            </a:r>
          </a:p>
          <a:p>
            <a:pPr>
              <a:lnSpc>
                <a:spcPct val="125000"/>
              </a:lnSpc>
            </a:pPr>
            <a:r>
              <a:rPr lang="en-US" dirty="0"/>
              <a:t>Fast Serial Interface (FSI)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4460498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Inter-Integrated Circuit (I2C)</a:t>
            </a:r>
          </a:p>
        </p:txBody>
      </p:sp>
      <p:sp>
        <p:nvSpPr>
          <p:cNvPr id="328921" name="Rectangle 217"/>
          <p:cNvSpPr>
            <a:spLocks noChangeArrowheads="1"/>
          </p:cNvSpPr>
          <p:nvPr/>
        </p:nvSpPr>
        <p:spPr bwMode="auto">
          <a:xfrm>
            <a:off x="152400" y="852488"/>
            <a:ext cx="8839200" cy="31707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Ctr="1">
            <a:spAutoFit/>
          </a:bodyPr>
          <a:lstStyle/>
          <a:p>
            <a:pPr marL="552450" indent="-552450">
              <a:spcBef>
                <a:spcPct val="40000"/>
              </a:spcBef>
              <a:buClr>
                <a:schemeClr val="tx2"/>
              </a:buClr>
              <a:buSzPct val="75000"/>
              <a:buFont typeface="Wingdings" pitchFamily="2" charset="2"/>
              <a:buChar char="u"/>
            </a:pPr>
            <a:r>
              <a:rPr lang="en-US" sz="2000" dirty="0"/>
              <a:t>NXP Semiconductors I2C-bus specification compliant, version 2.1</a:t>
            </a:r>
          </a:p>
          <a:p>
            <a:pPr marL="552450" indent="-552450">
              <a:spcBef>
                <a:spcPct val="40000"/>
              </a:spcBef>
              <a:buClr>
                <a:schemeClr val="tx2"/>
              </a:buClr>
              <a:buSzPct val="75000"/>
              <a:buFont typeface="Wingdings" pitchFamily="2" charset="2"/>
              <a:buChar char="u"/>
            </a:pPr>
            <a:r>
              <a:rPr lang="en-US" sz="2000" dirty="0"/>
              <a:t>Data transfer rate from 10 kbps up to 400 kbps</a:t>
            </a:r>
          </a:p>
          <a:p>
            <a:pPr marL="552450" indent="-552450">
              <a:spcBef>
                <a:spcPct val="40000"/>
              </a:spcBef>
              <a:buClr>
                <a:schemeClr val="tx2"/>
              </a:buClr>
              <a:buSzPct val="75000"/>
              <a:buFont typeface="Wingdings" pitchFamily="2" charset="2"/>
              <a:buChar char="u"/>
            </a:pPr>
            <a:r>
              <a:rPr lang="en-US" sz="2000" dirty="0"/>
              <a:t>Each device can be considered as a Master or Slave</a:t>
            </a:r>
          </a:p>
          <a:p>
            <a:pPr marL="552450" indent="-552450">
              <a:spcBef>
                <a:spcPct val="40000"/>
              </a:spcBef>
              <a:buClr>
                <a:schemeClr val="tx2"/>
              </a:buClr>
              <a:buSzPct val="75000"/>
              <a:buFont typeface="Wingdings" pitchFamily="2" charset="2"/>
              <a:buChar char="u"/>
            </a:pPr>
            <a:r>
              <a:rPr lang="en-US" sz="2000" dirty="0"/>
              <a:t>Master initiates data transfer and generates clock signal</a:t>
            </a:r>
          </a:p>
          <a:p>
            <a:pPr marL="552450" indent="-552450">
              <a:spcBef>
                <a:spcPct val="40000"/>
              </a:spcBef>
              <a:buClr>
                <a:schemeClr val="tx2"/>
              </a:buClr>
              <a:buSzPct val="75000"/>
              <a:buFont typeface="Wingdings" pitchFamily="2" charset="2"/>
              <a:buChar char="u"/>
            </a:pPr>
            <a:r>
              <a:rPr lang="en-US" sz="2000" dirty="0"/>
              <a:t>Device addressed by Master is considered a Slave</a:t>
            </a:r>
          </a:p>
          <a:p>
            <a:pPr marL="552450" indent="-552450">
              <a:spcBef>
                <a:spcPct val="40000"/>
              </a:spcBef>
              <a:buClr>
                <a:schemeClr val="tx2"/>
              </a:buClr>
              <a:buSzPct val="75000"/>
              <a:buFont typeface="Wingdings" pitchFamily="2" charset="2"/>
              <a:buChar char="u"/>
            </a:pPr>
            <a:r>
              <a:rPr lang="en-US" sz="2000" dirty="0"/>
              <a:t>Multi-Master mode supported</a:t>
            </a:r>
          </a:p>
          <a:p>
            <a:pPr marL="552450" indent="-552450">
              <a:spcBef>
                <a:spcPct val="40000"/>
              </a:spcBef>
              <a:buClr>
                <a:schemeClr val="tx2"/>
              </a:buClr>
              <a:buSzPct val="75000"/>
              <a:buFont typeface="Wingdings" pitchFamily="2" charset="2"/>
              <a:buChar char="u"/>
            </a:pPr>
            <a:r>
              <a:rPr lang="en-US" sz="2000" dirty="0"/>
              <a:t>Standard Mode – send exactly n data values (specified in register)</a:t>
            </a:r>
          </a:p>
          <a:p>
            <a:pPr marL="552450" indent="-552450">
              <a:spcBef>
                <a:spcPct val="40000"/>
              </a:spcBef>
              <a:buClr>
                <a:schemeClr val="tx2"/>
              </a:buClr>
              <a:buSzPct val="75000"/>
              <a:buFont typeface="Wingdings" pitchFamily="2" charset="2"/>
              <a:buChar char="u"/>
            </a:pPr>
            <a:r>
              <a:rPr lang="en-US" sz="2000" dirty="0"/>
              <a:t>Repeat Mode – keep sending data values (use software to initiate a stop or new start condition)</a:t>
            </a:r>
          </a:p>
        </p:txBody>
      </p:sp>
      <p:grpSp>
        <p:nvGrpSpPr>
          <p:cNvPr id="65" name="Group 64"/>
          <p:cNvGrpSpPr/>
          <p:nvPr/>
        </p:nvGrpSpPr>
        <p:grpSpPr>
          <a:xfrm>
            <a:off x="558800" y="3905216"/>
            <a:ext cx="7924801" cy="2571784"/>
            <a:chOff x="558800" y="3905216"/>
            <a:chExt cx="7924801" cy="2571784"/>
          </a:xfrm>
        </p:grpSpPr>
        <p:sp>
          <p:nvSpPr>
            <p:cNvPr id="328988" name="Line 284"/>
            <p:cNvSpPr>
              <a:spLocks noChangeShapeType="1"/>
            </p:cNvSpPr>
            <p:nvPr/>
          </p:nvSpPr>
          <p:spPr bwMode="auto">
            <a:xfrm>
              <a:off x="4254500" y="5029200"/>
              <a:ext cx="0" cy="63760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28989" name="Line 285"/>
            <p:cNvSpPr>
              <a:spLocks noChangeShapeType="1"/>
            </p:cNvSpPr>
            <p:nvPr/>
          </p:nvSpPr>
          <p:spPr bwMode="auto">
            <a:xfrm>
              <a:off x="6273800" y="5094302"/>
              <a:ext cx="0" cy="5381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28990" name="Line 286"/>
            <p:cNvSpPr>
              <a:spLocks noChangeShapeType="1"/>
            </p:cNvSpPr>
            <p:nvPr/>
          </p:nvSpPr>
          <p:spPr bwMode="auto">
            <a:xfrm>
              <a:off x="5359400" y="5429740"/>
              <a:ext cx="0" cy="5381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28991" name="Line 287"/>
            <p:cNvSpPr>
              <a:spLocks noChangeShapeType="1"/>
            </p:cNvSpPr>
            <p:nvPr/>
          </p:nvSpPr>
          <p:spPr bwMode="auto">
            <a:xfrm>
              <a:off x="7340600" y="5434502"/>
              <a:ext cx="0" cy="5381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28992" name="Line 288"/>
            <p:cNvSpPr>
              <a:spLocks noChangeShapeType="1"/>
            </p:cNvSpPr>
            <p:nvPr/>
          </p:nvSpPr>
          <p:spPr bwMode="auto">
            <a:xfrm>
              <a:off x="4753938" y="5095536"/>
              <a:ext cx="0" cy="3063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28993" name="Line 289"/>
            <p:cNvSpPr>
              <a:spLocks noChangeShapeType="1"/>
            </p:cNvSpPr>
            <p:nvPr/>
          </p:nvSpPr>
          <p:spPr bwMode="auto">
            <a:xfrm>
              <a:off x="5816600" y="5661515"/>
              <a:ext cx="0" cy="3063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28994" name="Line 290"/>
            <p:cNvSpPr>
              <a:spLocks noChangeShapeType="1"/>
            </p:cNvSpPr>
            <p:nvPr/>
          </p:nvSpPr>
          <p:spPr bwMode="auto">
            <a:xfrm>
              <a:off x="6726862" y="5089878"/>
              <a:ext cx="0" cy="3063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28995" name="Line 291"/>
            <p:cNvSpPr>
              <a:spLocks noChangeShapeType="1"/>
            </p:cNvSpPr>
            <p:nvPr/>
          </p:nvSpPr>
          <p:spPr bwMode="auto">
            <a:xfrm>
              <a:off x="7835900" y="5661515"/>
              <a:ext cx="0" cy="3063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28928" name="Line 224"/>
            <p:cNvSpPr>
              <a:spLocks noChangeShapeType="1"/>
            </p:cNvSpPr>
            <p:nvPr/>
          </p:nvSpPr>
          <p:spPr bwMode="auto">
            <a:xfrm>
              <a:off x="2459038" y="5397500"/>
              <a:ext cx="60245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944" name="Line 240"/>
            <p:cNvSpPr>
              <a:spLocks noChangeShapeType="1"/>
            </p:cNvSpPr>
            <p:nvPr/>
          </p:nvSpPr>
          <p:spPr bwMode="auto">
            <a:xfrm>
              <a:off x="2459038" y="5626100"/>
              <a:ext cx="60245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28962" name="Group 258"/>
            <p:cNvGrpSpPr>
              <a:grpSpLocks/>
            </p:cNvGrpSpPr>
            <p:nvPr/>
          </p:nvGrpSpPr>
          <p:grpSpPr bwMode="auto">
            <a:xfrm>
              <a:off x="2863850" y="4349716"/>
              <a:ext cx="171450" cy="1076325"/>
              <a:chOff x="372" y="2759"/>
              <a:chExt cx="156" cy="751"/>
            </a:xfrm>
          </p:grpSpPr>
          <p:sp>
            <p:nvSpPr>
              <p:cNvPr id="328946" name="Line 242"/>
              <p:cNvSpPr>
                <a:spLocks noChangeShapeType="1"/>
              </p:cNvSpPr>
              <p:nvPr/>
            </p:nvSpPr>
            <p:spPr bwMode="auto">
              <a:xfrm>
                <a:off x="449" y="3000"/>
                <a:ext cx="79" cy="2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8953" name="Line 249"/>
              <p:cNvSpPr>
                <a:spLocks noChangeShapeType="1"/>
              </p:cNvSpPr>
              <p:nvPr/>
            </p:nvSpPr>
            <p:spPr bwMode="auto">
              <a:xfrm>
                <a:off x="380" y="3068"/>
                <a:ext cx="144" cy="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8954" name="Line 250"/>
              <p:cNvSpPr>
                <a:spLocks noChangeShapeType="1"/>
              </p:cNvSpPr>
              <p:nvPr/>
            </p:nvSpPr>
            <p:spPr bwMode="auto">
              <a:xfrm flipH="1">
                <a:off x="380" y="3024"/>
                <a:ext cx="144" cy="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8956" name="Line 252"/>
              <p:cNvSpPr>
                <a:spLocks noChangeShapeType="1"/>
              </p:cNvSpPr>
              <p:nvPr/>
            </p:nvSpPr>
            <p:spPr bwMode="auto">
              <a:xfrm>
                <a:off x="376" y="3156"/>
                <a:ext cx="144" cy="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8957" name="Line 253"/>
              <p:cNvSpPr>
                <a:spLocks noChangeShapeType="1"/>
              </p:cNvSpPr>
              <p:nvPr/>
            </p:nvSpPr>
            <p:spPr bwMode="auto">
              <a:xfrm flipH="1">
                <a:off x="376" y="3112"/>
                <a:ext cx="144" cy="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8958" name="Line 254"/>
              <p:cNvSpPr>
                <a:spLocks noChangeShapeType="1"/>
              </p:cNvSpPr>
              <p:nvPr/>
            </p:nvSpPr>
            <p:spPr bwMode="auto">
              <a:xfrm>
                <a:off x="372" y="3244"/>
                <a:ext cx="85" cy="2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8959" name="Line 255"/>
              <p:cNvSpPr>
                <a:spLocks noChangeShapeType="1"/>
              </p:cNvSpPr>
              <p:nvPr/>
            </p:nvSpPr>
            <p:spPr bwMode="auto">
              <a:xfrm flipH="1">
                <a:off x="372" y="3200"/>
                <a:ext cx="144" cy="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8960" name="Line 256"/>
              <p:cNvSpPr>
                <a:spLocks noChangeShapeType="1"/>
              </p:cNvSpPr>
              <p:nvPr/>
            </p:nvSpPr>
            <p:spPr bwMode="auto">
              <a:xfrm>
                <a:off x="454" y="3267"/>
                <a:ext cx="0" cy="24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8961" name="Line 257"/>
              <p:cNvSpPr>
                <a:spLocks noChangeShapeType="1"/>
              </p:cNvSpPr>
              <p:nvPr/>
            </p:nvSpPr>
            <p:spPr bwMode="auto">
              <a:xfrm>
                <a:off x="450" y="2759"/>
                <a:ext cx="0" cy="24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28975" name="Group 271"/>
            <p:cNvGrpSpPr>
              <a:grpSpLocks/>
            </p:cNvGrpSpPr>
            <p:nvPr/>
          </p:nvGrpSpPr>
          <p:grpSpPr bwMode="auto">
            <a:xfrm>
              <a:off x="3168650" y="4362416"/>
              <a:ext cx="171450" cy="1303338"/>
              <a:chOff x="1332" y="2688"/>
              <a:chExt cx="108" cy="821"/>
            </a:xfrm>
          </p:grpSpPr>
          <p:sp>
            <p:nvSpPr>
              <p:cNvPr id="328964" name="Line 260"/>
              <p:cNvSpPr>
                <a:spLocks noChangeShapeType="1"/>
              </p:cNvSpPr>
              <p:nvPr/>
            </p:nvSpPr>
            <p:spPr bwMode="auto">
              <a:xfrm>
                <a:off x="1385" y="2906"/>
                <a:ext cx="55" cy="2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8965" name="Line 261"/>
              <p:cNvSpPr>
                <a:spLocks noChangeShapeType="1"/>
              </p:cNvSpPr>
              <p:nvPr/>
            </p:nvSpPr>
            <p:spPr bwMode="auto">
              <a:xfrm>
                <a:off x="1338" y="2967"/>
                <a:ext cx="99" cy="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8966" name="Line 262"/>
              <p:cNvSpPr>
                <a:spLocks noChangeShapeType="1"/>
              </p:cNvSpPr>
              <p:nvPr/>
            </p:nvSpPr>
            <p:spPr bwMode="auto">
              <a:xfrm flipH="1">
                <a:off x="1338" y="2927"/>
                <a:ext cx="99" cy="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8967" name="Line 263"/>
              <p:cNvSpPr>
                <a:spLocks noChangeShapeType="1"/>
              </p:cNvSpPr>
              <p:nvPr/>
            </p:nvSpPr>
            <p:spPr bwMode="auto">
              <a:xfrm>
                <a:off x="1335" y="3046"/>
                <a:ext cx="99" cy="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8968" name="Line 264"/>
              <p:cNvSpPr>
                <a:spLocks noChangeShapeType="1"/>
              </p:cNvSpPr>
              <p:nvPr/>
            </p:nvSpPr>
            <p:spPr bwMode="auto">
              <a:xfrm flipH="1">
                <a:off x="1335" y="3007"/>
                <a:ext cx="99" cy="3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8969" name="Line 265"/>
              <p:cNvSpPr>
                <a:spLocks noChangeShapeType="1"/>
              </p:cNvSpPr>
              <p:nvPr/>
            </p:nvSpPr>
            <p:spPr bwMode="auto">
              <a:xfrm>
                <a:off x="1332" y="3126"/>
                <a:ext cx="59" cy="2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8970" name="Line 266"/>
              <p:cNvSpPr>
                <a:spLocks noChangeShapeType="1"/>
              </p:cNvSpPr>
              <p:nvPr/>
            </p:nvSpPr>
            <p:spPr bwMode="auto">
              <a:xfrm flipH="1">
                <a:off x="1332" y="3086"/>
                <a:ext cx="100" cy="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8971" name="Line 267"/>
              <p:cNvSpPr>
                <a:spLocks noChangeShapeType="1"/>
              </p:cNvSpPr>
              <p:nvPr/>
            </p:nvSpPr>
            <p:spPr bwMode="auto">
              <a:xfrm>
                <a:off x="1389" y="3147"/>
                <a:ext cx="0" cy="36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8972" name="Line 268"/>
              <p:cNvSpPr>
                <a:spLocks noChangeShapeType="1"/>
              </p:cNvSpPr>
              <p:nvPr/>
            </p:nvSpPr>
            <p:spPr bwMode="auto">
              <a:xfrm>
                <a:off x="1386" y="2688"/>
                <a:ext cx="0" cy="21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28974" name="Line 270"/>
            <p:cNvSpPr>
              <a:spLocks noChangeShapeType="1"/>
            </p:cNvSpPr>
            <p:nvPr/>
          </p:nvSpPr>
          <p:spPr bwMode="auto">
            <a:xfrm>
              <a:off x="2616200" y="4318000"/>
              <a:ext cx="10668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grpSp>
          <p:nvGrpSpPr>
            <p:cNvPr id="328985" name="Group 281"/>
            <p:cNvGrpSpPr>
              <a:grpSpLocks/>
            </p:cNvGrpSpPr>
            <p:nvPr/>
          </p:nvGrpSpPr>
          <p:grpSpPr bwMode="auto">
            <a:xfrm>
              <a:off x="3954463" y="4549775"/>
              <a:ext cx="1066800" cy="542925"/>
              <a:chOff x="192" y="3746"/>
              <a:chExt cx="672" cy="342"/>
            </a:xfrm>
          </p:grpSpPr>
          <p:sp>
            <p:nvSpPr>
              <p:cNvPr id="328981" name="Rectangle 277"/>
              <p:cNvSpPr>
                <a:spLocks noChangeArrowheads="1"/>
              </p:cNvSpPr>
              <p:nvPr/>
            </p:nvSpPr>
            <p:spPr bwMode="auto">
              <a:xfrm>
                <a:off x="192" y="3752"/>
                <a:ext cx="672" cy="336"/>
              </a:xfrm>
              <a:prstGeom prst="rect">
                <a:avLst/>
              </a:prstGeom>
              <a:solidFill>
                <a:schemeClr val="accent3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976" name="Text Box 272"/>
              <p:cNvSpPr txBox="1">
                <a:spLocks noChangeArrowheads="1"/>
              </p:cNvSpPr>
              <p:nvPr/>
            </p:nvSpPr>
            <p:spPr bwMode="auto">
              <a:xfrm>
                <a:off x="360" y="3746"/>
                <a:ext cx="331" cy="337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90000"/>
                  </a:lnSpc>
                  <a:spcBef>
                    <a:spcPct val="0"/>
                  </a:spcBef>
                </a:pPr>
                <a:r>
                  <a:rPr lang="en-US" dirty="0"/>
                  <a:t>28x</a:t>
                </a:r>
              </a:p>
              <a:p>
                <a:pPr algn="ctr">
                  <a:lnSpc>
                    <a:spcPct val="90000"/>
                  </a:lnSpc>
                  <a:spcBef>
                    <a:spcPct val="0"/>
                  </a:spcBef>
                </a:pPr>
                <a:r>
                  <a:rPr lang="en-US" dirty="0"/>
                  <a:t>I2C</a:t>
                </a:r>
              </a:p>
            </p:txBody>
          </p:sp>
        </p:grpSp>
        <p:grpSp>
          <p:nvGrpSpPr>
            <p:cNvPr id="328987" name="Group 283"/>
            <p:cNvGrpSpPr>
              <a:grpSpLocks/>
            </p:cNvGrpSpPr>
            <p:nvPr/>
          </p:nvGrpSpPr>
          <p:grpSpPr bwMode="auto">
            <a:xfrm>
              <a:off x="5880100" y="4546600"/>
              <a:ext cx="1155700" cy="546100"/>
              <a:chOff x="3229" y="3648"/>
              <a:chExt cx="728" cy="344"/>
            </a:xfrm>
          </p:grpSpPr>
          <p:sp>
            <p:nvSpPr>
              <p:cNvPr id="328979" name="Rectangle 275"/>
              <p:cNvSpPr>
                <a:spLocks noChangeArrowheads="1"/>
              </p:cNvSpPr>
              <p:nvPr/>
            </p:nvSpPr>
            <p:spPr bwMode="auto">
              <a:xfrm>
                <a:off x="3264" y="3656"/>
                <a:ext cx="672" cy="336"/>
              </a:xfrm>
              <a:prstGeom prst="rect">
                <a:avLst/>
              </a:prstGeom>
              <a:solidFill>
                <a:schemeClr val="accent3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977" name="Text Box 273"/>
              <p:cNvSpPr txBox="1">
                <a:spLocks noChangeArrowheads="1"/>
              </p:cNvSpPr>
              <p:nvPr/>
            </p:nvSpPr>
            <p:spPr bwMode="auto">
              <a:xfrm>
                <a:off x="3229" y="3648"/>
                <a:ext cx="728" cy="336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90000"/>
                  </a:lnSpc>
                  <a:spcBef>
                    <a:spcPct val="0"/>
                  </a:spcBef>
                </a:pPr>
                <a:r>
                  <a:rPr lang="en-US"/>
                  <a:t>I2C</a:t>
                </a:r>
              </a:p>
              <a:p>
                <a:pPr algn="ctr">
                  <a:lnSpc>
                    <a:spcPct val="90000"/>
                  </a:lnSpc>
                  <a:spcBef>
                    <a:spcPct val="0"/>
                  </a:spcBef>
                </a:pPr>
                <a:r>
                  <a:rPr lang="en-US"/>
                  <a:t>Controller</a:t>
                </a:r>
              </a:p>
            </p:txBody>
          </p:sp>
        </p:grpSp>
        <p:grpSp>
          <p:nvGrpSpPr>
            <p:cNvPr id="328986" name="Group 282"/>
            <p:cNvGrpSpPr>
              <a:grpSpLocks/>
            </p:cNvGrpSpPr>
            <p:nvPr/>
          </p:nvGrpSpPr>
          <p:grpSpPr bwMode="auto">
            <a:xfrm>
              <a:off x="5054600" y="5930900"/>
              <a:ext cx="1066800" cy="546100"/>
              <a:chOff x="2184" y="3696"/>
              <a:chExt cx="672" cy="344"/>
            </a:xfrm>
          </p:grpSpPr>
          <p:sp>
            <p:nvSpPr>
              <p:cNvPr id="328980" name="Rectangle 276"/>
              <p:cNvSpPr>
                <a:spLocks noChangeArrowheads="1"/>
              </p:cNvSpPr>
              <p:nvPr/>
            </p:nvSpPr>
            <p:spPr bwMode="auto">
              <a:xfrm>
                <a:off x="2184" y="3704"/>
                <a:ext cx="672" cy="336"/>
              </a:xfrm>
              <a:prstGeom prst="rect">
                <a:avLst/>
              </a:prstGeom>
              <a:solidFill>
                <a:schemeClr val="accent3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978" name="Text Box 274"/>
              <p:cNvSpPr txBox="1">
                <a:spLocks noChangeArrowheads="1"/>
              </p:cNvSpPr>
              <p:nvPr/>
            </p:nvSpPr>
            <p:spPr bwMode="auto">
              <a:xfrm>
                <a:off x="2232" y="3696"/>
                <a:ext cx="585" cy="336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90000"/>
                  </a:lnSpc>
                  <a:spcBef>
                    <a:spcPct val="0"/>
                  </a:spcBef>
                </a:pPr>
                <a:r>
                  <a:rPr lang="en-US"/>
                  <a:t>I2C</a:t>
                </a:r>
              </a:p>
              <a:p>
                <a:pPr algn="ctr">
                  <a:lnSpc>
                    <a:spcPct val="90000"/>
                  </a:lnSpc>
                  <a:spcBef>
                    <a:spcPct val="0"/>
                  </a:spcBef>
                </a:pPr>
                <a:r>
                  <a:rPr lang="en-US"/>
                  <a:t>EPROM</a:t>
                </a:r>
              </a:p>
            </p:txBody>
          </p:sp>
        </p:grpSp>
        <p:grpSp>
          <p:nvGrpSpPr>
            <p:cNvPr id="328984" name="Group 280"/>
            <p:cNvGrpSpPr>
              <a:grpSpLocks/>
            </p:cNvGrpSpPr>
            <p:nvPr/>
          </p:nvGrpSpPr>
          <p:grpSpPr bwMode="auto">
            <a:xfrm>
              <a:off x="7073900" y="5930900"/>
              <a:ext cx="1066800" cy="542925"/>
              <a:chOff x="1152" y="3842"/>
              <a:chExt cx="672" cy="342"/>
            </a:xfrm>
          </p:grpSpPr>
          <p:sp>
            <p:nvSpPr>
              <p:cNvPr id="328982" name="Rectangle 278"/>
              <p:cNvSpPr>
                <a:spLocks noChangeArrowheads="1"/>
              </p:cNvSpPr>
              <p:nvPr/>
            </p:nvSpPr>
            <p:spPr bwMode="auto">
              <a:xfrm>
                <a:off x="1152" y="3848"/>
                <a:ext cx="672" cy="336"/>
              </a:xfrm>
              <a:prstGeom prst="rect">
                <a:avLst/>
              </a:prstGeom>
              <a:solidFill>
                <a:schemeClr val="accent3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983" name="Text Box 279"/>
              <p:cNvSpPr txBox="1">
                <a:spLocks noChangeArrowheads="1"/>
              </p:cNvSpPr>
              <p:nvPr/>
            </p:nvSpPr>
            <p:spPr bwMode="auto">
              <a:xfrm>
                <a:off x="1320" y="3842"/>
                <a:ext cx="331" cy="337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90000"/>
                  </a:lnSpc>
                  <a:spcBef>
                    <a:spcPct val="0"/>
                  </a:spcBef>
                </a:pPr>
                <a:r>
                  <a:rPr lang="en-US" dirty="0"/>
                  <a:t>28x</a:t>
                </a:r>
              </a:p>
              <a:p>
                <a:pPr algn="ctr">
                  <a:lnSpc>
                    <a:spcPct val="90000"/>
                  </a:lnSpc>
                  <a:spcBef>
                    <a:spcPct val="0"/>
                  </a:spcBef>
                </a:pPr>
                <a:r>
                  <a:rPr lang="en-US" dirty="0"/>
                  <a:t>I2C</a:t>
                </a:r>
              </a:p>
            </p:txBody>
          </p:sp>
        </p:grpSp>
        <p:sp>
          <p:nvSpPr>
            <p:cNvPr id="328996" name="Text Box 292"/>
            <p:cNvSpPr txBox="1">
              <a:spLocks noChangeArrowheads="1"/>
            </p:cNvSpPr>
            <p:nvPr/>
          </p:nvSpPr>
          <p:spPr bwMode="auto">
            <a:xfrm>
              <a:off x="2794000" y="3905216"/>
              <a:ext cx="381000" cy="6286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r>
                <a:rPr lang="en-US" sz="4400">
                  <a:latin typeface="Times New Roman" pitchFamily="18" charset="0"/>
                  <a:sym typeface="Symbol" pitchFamily="18" charset="2"/>
                </a:rPr>
                <a:t>.</a:t>
              </a:r>
            </a:p>
          </p:txBody>
        </p:sp>
        <p:sp>
          <p:nvSpPr>
            <p:cNvPr id="328997" name="Text Box 293"/>
            <p:cNvSpPr txBox="1">
              <a:spLocks noChangeArrowheads="1"/>
            </p:cNvSpPr>
            <p:nvPr/>
          </p:nvSpPr>
          <p:spPr bwMode="auto">
            <a:xfrm>
              <a:off x="3098800" y="3905216"/>
              <a:ext cx="381000" cy="6286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r>
                <a:rPr lang="en-US" sz="4400">
                  <a:latin typeface="Times New Roman" pitchFamily="18" charset="0"/>
                  <a:sym typeface="Symbol" pitchFamily="18" charset="2"/>
                </a:rPr>
                <a:t>.</a:t>
              </a:r>
            </a:p>
          </p:txBody>
        </p:sp>
        <p:sp>
          <p:nvSpPr>
            <p:cNvPr id="328998" name="Text Box 294"/>
            <p:cNvSpPr txBox="1">
              <a:spLocks noChangeArrowheads="1"/>
            </p:cNvSpPr>
            <p:nvPr/>
          </p:nvSpPr>
          <p:spPr bwMode="auto">
            <a:xfrm>
              <a:off x="2794000" y="4946616"/>
              <a:ext cx="381000" cy="67786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r>
                <a:rPr lang="en-US" sz="4800">
                  <a:latin typeface="Times New Roman" pitchFamily="18" charset="0"/>
                  <a:sym typeface="Symbol" pitchFamily="18" charset="2"/>
                </a:rPr>
                <a:t>.</a:t>
              </a:r>
            </a:p>
          </p:txBody>
        </p:sp>
        <p:sp>
          <p:nvSpPr>
            <p:cNvPr id="328999" name="Text Box 295"/>
            <p:cNvSpPr txBox="1">
              <a:spLocks noChangeArrowheads="1"/>
            </p:cNvSpPr>
            <p:nvPr/>
          </p:nvSpPr>
          <p:spPr bwMode="auto">
            <a:xfrm>
              <a:off x="3098800" y="5175216"/>
              <a:ext cx="381000" cy="67786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r>
                <a:rPr lang="en-US" sz="4800">
                  <a:latin typeface="Times New Roman" pitchFamily="18" charset="0"/>
                  <a:sym typeface="Symbol" pitchFamily="18" charset="2"/>
                </a:rPr>
                <a:t>.</a:t>
              </a:r>
            </a:p>
          </p:txBody>
        </p:sp>
        <p:sp>
          <p:nvSpPr>
            <p:cNvPr id="329000" name="Text Box 296"/>
            <p:cNvSpPr txBox="1">
              <a:spLocks noChangeArrowheads="1"/>
            </p:cNvSpPr>
            <p:nvPr/>
          </p:nvSpPr>
          <p:spPr bwMode="auto">
            <a:xfrm>
              <a:off x="4089400" y="5185788"/>
              <a:ext cx="381000" cy="67786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r>
                <a:rPr lang="en-US" sz="4800" dirty="0">
                  <a:latin typeface="Times New Roman" pitchFamily="18" charset="0"/>
                  <a:sym typeface="Symbol" pitchFamily="18" charset="2"/>
                </a:rPr>
                <a:t>.</a:t>
              </a:r>
            </a:p>
          </p:txBody>
        </p:sp>
        <p:sp>
          <p:nvSpPr>
            <p:cNvPr id="329001" name="Text Box 297"/>
            <p:cNvSpPr txBox="1">
              <a:spLocks noChangeArrowheads="1"/>
            </p:cNvSpPr>
            <p:nvPr/>
          </p:nvSpPr>
          <p:spPr bwMode="auto">
            <a:xfrm>
              <a:off x="4597400" y="4957188"/>
              <a:ext cx="381000" cy="67786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r>
                <a:rPr lang="en-US" sz="4800" dirty="0">
                  <a:latin typeface="Times New Roman" pitchFamily="18" charset="0"/>
                  <a:sym typeface="Symbol" pitchFamily="18" charset="2"/>
                </a:rPr>
                <a:t>.</a:t>
              </a:r>
            </a:p>
          </p:txBody>
        </p:sp>
        <p:sp>
          <p:nvSpPr>
            <p:cNvPr id="329002" name="Text Box 298"/>
            <p:cNvSpPr txBox="1">
              <a:spLocks noChangeArrowheads="1"/>
            </p:cNvSpPr>
            <p:nvPr/>
          </p:nvSpPr>
          <p:spPr bwMode="auto">
            <a:xfrm>
              <a:off x="5194300" y="4951902"/>
              <a:ext cx="381000" cy="67786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r>
                <a:rPr lang="en-US" sz="4800" dirty="0">
                  <a:latin typeface="Times New Roman" pitchFamily="18" charset="0"/>
                  <a:sym typeface="Symbol" pitchFamily="18" charset="2"/>
                </a:rPr>
                <a:t>.</a:t>
              </a:r>
            </a:p>
          </p:txBody>
        </p:sp>
        <p:sp>
          <p:nvSpPr>
            <p:cNvPr id="329003" name="Text Box 299"/>
            <p:cNvSpPr txBox="1">
              <a:spLocks noChangeArrowheads="1"/>
            </p:cNvSpPr>
            <p:nvPr/>
          </p:nvSpPr>
          <p:spPr bwMode="auto">
            <a:xfrm>
              <a:off x="5651500" y="5180502"/>
              <a:ext cx="381000" cy="67786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r>
                <a:rPr lang="en-US" sz="4800">
                  <a:latin typeface="Times New Roman" pitchFamily="18" charset="0"/>
                  <a:sym typeface="Symbol" pitchFamily="18" charset="2"/>
                </a:rPr>
                <a:t>.</a:t>
              </a:r>
            </a:p>
          </p:txBody>
        </p:sp>
        <p:sp>
          <p:nvSpPr>
            <p:cNvPr id="329004" name="Text Box 300"/>
            <p:cNvSpPr txBox="1">
              <a:spLocks noChangeArrowheads="1"/>
            </p:cNvSpPr>
            <p:nvPr/>
          </p:nvSpPr>
          <p:spPr bwMode="auto">
            <a:xfrm>
              <a:off x="6108700" y="5182630"/>
              <a:ext cx="381000" cy="67786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r>
                <a:rPr lang="en-US" sz="4800">
                  <a:latin typeface="Times New Roman" pitchFamily="18" charset="0"/>
                  <a:sym typeface="Symbol" pitchFamily="18" charset="2"/>
                </a:rPr>
                <a:t>.</a:t>
              </a:r>
            </a:p>
          </p:txBody>
        </p:sp>
        <p:sp>
          <p:nvSpPr>
            <p:cNvPr id="329005" name="Text Box 301"/>
            <p:cNvSpPr txBox="1">
              <a:spLocks noChangeArrowheads="1"/>
            </p:cNvSpPr>
            <p:nvPr/>
          </p:nvSpPr>
          <p:spPr bwMode="auto">
            <a:xfrm>
              <a:off x="6565900" y="4941330"/>
              <a:ext cx="381000" cy="67786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r>
                <a:rPr lang="en-US" sz="4800" dirty="0">
                  <a:latin typeface="Times New Roman" pitchFamily="18" charset="0"/>
                  <a:sym typeface="Symbol" pitchFamily="18" charset="2"/>
                </a:rPr>
                <a:t>.</a:t>
              </a:r>
            </a:p>
          </p:txBody>
        </p:sp>
        <p:sp>
          <p:nvSpPr>
            <p:cNvPr id="329006" name="Text Box 302"/>
            <p:cNvSpPr txBox="1">
              <a:spLocks noChangeArrowheads="1"/>
            </p:cNvSpPr>
            <p:nvPr/>
          </p:nvSpPr>
          <p:spPr bwMode="auto">
            <a:xfrm>
              <a:off x="7188200" y="4951902"/>
              <a:ext cx="381000" cy="67786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r>
                <a:rPr lang="en-US" sz="4800">
                  <a:latin typeface="Times New Roman" pitchFamily="18" charset="0"/>
                  <a:sym typeface="Symbol" pitchFamily="18" charset="2"/>
                </a:rPr>
                <a:t>.</a:t>
              </a:r>
            </a:p>
          </p:txBody>
        </p:sp>
        <p:sp>
          <p:nvSpPr>
            <p:cNvPr id="329007" name="Text Box 303"/>
            <p:cNvSpPr txBox="1">
              <a:spLocks noChangeArrowheads="1"/>
            </p:cNvSpPr>
            <p:nvPr/>
          </p:nvSpPr>
          <p:spPr bwMode="auto">
            <a:xfrm>
              <a:off x="7670800" y="5180502"/>
              <a:ext cx="381000" cy="67786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r>
                <a:rPr lang="en-US" sz="4800">
                  <a:latin typeface="Times New Roman" pitchFamily="18" charset="0"/>
                  <a:sym typeface="Symbol" pitchFamily="18" charset="2"/>
                </a:rPr>
                <a:t>.</a:t>
              </a:r>
            </a:p>
          </p:txBody>
        </p:sp>
        <p:sp>
          <p:nvSpPr>
            <p:cNvPr id="329008" name="Text Box 304"/>
            <p:cNvSpPr txBox="1">
              <a:spLocks noChangeArrowheads="1"/>
            </p:cNvSpPr>
            <p:nvPr/>
          </p:nvSpPr>
          <p:spPr bwMode="auto">
            <a:xfrm>
              <a:off x="1984375" y="4635500"/>
              <a:ext cx="923925" cy="476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en-US" sz="1400" b="0"/>
                <a:t>Pull-up</a:t>
              </a:r>
            </a:p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en-US" sz="1400" b="0"/>
                <a:t>Resistors</a:t>
              </a:r>
            </a:p>
          </p:txBody>
        </p:sp>
        <p:sp>
          <p:nvSpPr>
            <p:cNvPr id="329009" name="Text Box 305"/>
            <p:cNvSpPr txBox="1">
              <a:spLocks noChangeArrowheads="1"/>
            </p:cNvSpPr>
            <p:nvPr/>
          </p:nvSpPr>
          <p:spPr bwMode="auto">
            <a:xfrm>
              <a:off x="2174875" y="4178300"/>
              <a:ext cx="468313" cy="28416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en-US" sz="1400" b="0"/>
                <a:t>V</a:t>
              </a:r>
              <a:r>
                <a:rPr lang="en-US" sz="1400" b="0" baseline="-25000"/>
                <a:t>DD</a:t>
              </a:r>
            </a:p>
          </p:txBody>
        </p:sp>
        <p:sp>
          <p:nvSpPr>
            <p:cNvPr id="329010" name="Text Box 306"/>
            <p:cNvSpPr txBox="1">
              <a:spLocks noChangeArrowheads="1"/>
            </p:cNvSpPr>
            <p:nvPr/>
          </p:nvSpPr>
          <p:spPr bwMode="auto">
            <a:xfrm>
              <a:off x="635000" y="5245100"/>
              <a:ext cx="1855788" cy="28733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Serial Data (SDA)</a:t>
              </a:r>
            </a:p>
          </p:txBody>
        </p:sp>
        <p:sp>
          <p:nvSpPr>
            <p:cNvPr id="329011" name="Text Box 307"/>
            <p:cNvSpPr txBox="1">
              <a:spLocks noChangeArrowheads="1"/>
            </p:cNvSpPr>
            <p:nvPr/>
          </p:nvSpPr>
          <p:spPr bwMode="auto">
            <a:xfrm>
              <a:off x="558800" y="5478463"/>
              <a:ext cx="1946275" cy="28733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Serial Clock (SCL)</a:t>
              </a:r>
            </a:p>
          </p:txBody>
        </p:sp>
      </p:grpSp>
    </p:spTree>
    <p:custDataLst>
      <p:tags r:id="rId1"/>
    </p:custData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I2C Block Diagram</a:t>
            </a:r>
          </a:p>
        </p:txBody>
      </p:sp>
      <p:grpSp>
        <p:nvGrpSpPr>
          <p:cNvPr id="352424" name="Group 168"/>
          <p:cNvGrpSpPr>
            <a:grpSpLocks/>
          </p:cNvGrpSpPr>
          <p:nvPr/>
        </p:nvGrpSpPr>
        <p:grpSpPr bwMode="auto">
          <a:xfrm>
            <a:off x="1352550" y="1295400"/>
            <a:ext cx="5962650" cy="4419600"/>
            <a:chOff x="564" y="1008"/>
            <a:chExt cx="3756" cy="2784"/>
          </a:xfrm>
        </p:grpSpPr>
        <p:sp>
          <p:nvSpPr>
            <p:cNvPr id="352418" name="Rectangle 162"/>
            <p:cNvSpPr>
              <a:spLocks noChangeArrowheads="1"/>
            </p:cNvSpPr>
            <p:nvPr/>
          </p:nvSpPr>
          <p:spPr bwMode="auto">
            <a:xfrm>
              <a:off x="1392" y="1008"/>
              <a:ext cx="2928" cy="278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52419" name="Group 163"/>
            <p:cNvGrpSpPr>
              <a:grpSpLocks/>
            </p:cNvGrpSpPr>
            <p:nvPr/>
          </p:nvGrpSpPr>
          <p:grpSpPr bwMode="auto">
            <a:xfrm>
              <a:off x="975" y="1200"/>
              <a:ext cx="3105" cy="1680"/>
              <a:chOff x="975" y="1200"/>
              <a:chExt cx="3105" cy="1680"/>
            </a:xfrm>
          </p:grpSpPr>
          <p:grpSp>
            <p:nvGrpSpPr>
              <p:cNvPr id="352381" name="Group 125"/>
              <p:cNvGrpSpPr>
                <a:grpSpLocks/>
              </p:cNvGrpSpPr>
              <p:nvPr/>
            </p:nvGrpSpPr>
            <p:grpSpPr bwMode="auto">
              <a:xfrm>
                <a:off x="3264" y="1680"/>
                <a:ext cx="816" cy="288"/>
                <a:chOff x="1104" y="1776"/>
                <a:chExt cx="816" cy="288"/>
              </a:xfrm>
            </p:grpSpPr>
            <p:sp>
              <p:nvSpPr>
                <p:cNvPr id="352380" name="Rectangle 124"/>
                <p:cNvSpPr>
                  <a:spLocks noChangeArrowheads="1"/>
                </p:cNvSpPr>
                <p:nvPr/>
              </p:nvSpPr>
              <p:spPr bwMode="auto">
                <a:xfrm>
                  <a:off x="1104" y="1776"/>
                  <a:ext cx="816" cy="288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2379" name="Text Box 123"/>
                <p:cNvSpPr txBox="1">
                  <a:spLocks noChangeArrowheads="1"/>
                </p:cNvSpPr>
                <p:nvPr/>
              </p:nvSpPr>
              <p:spPr bwMode="auto">
                <a:xfrm>
                  <a:off x="1180" y="1827"/>
                  <a:ext cx="668" cy="196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800"/>
                    <a:t>TX FIFO</a:t>
                  </a:r>
                </a:p>
              </p:txBody>
            </p:sp>
          </p:grpSp>
          <p:grpSp>
            <p:nvGrpSpPr>
              <p:cNvPr id="352382" name="Group 126"/>
              <p:cNvGrpSpPr>
                <a:grpSpLocks/>
              </p:cNvGrpSpPr>
              <p:nvPr/>
            </p:nvGrpSpPr>
            <p:grpSpPr bwMode="auto">
              <a:xfrm>
                <a:off x="3264" y="2112"/>
                <a:ext cx="816" cy="288"/>
                <a:chOff x="1104" y="1776"/>
                <a:chExt cx="816" cy="288"/>
              </a:xfrm>
            </p:grpSpPr>
            <p:sp>
              <p:nvSpPr>
                <p:cNvPr id="352383" name="Rectangle 127"/>
                <p:cNvSpPr>
                  <a:spLocks noChangeArrowheads="1"/>
                </p:cNvSpPr>
                <p:nvPr/>
              </p:nvSpPr>
              <p:spPr bwMode="auto">
                <a:xfrm>
                  <a:off x="1104" y="1776"/>
                  <a:ext cx="816" cy="288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2384" name="Text Box 128"/>
                <p:cNvSpPr txBox="1">
                  <a:spLocks noChangeArrowheads="1"/>
                </p:cNvSpPr>
                <p:nvPr/>
              </p:nvSpPr>
              <p:spPr bwMode="auto">
                <a:xfrm>
                  <a:off x="1180" y="1827"/>
                  <a:ext cx="684" cy="196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800"/>
                    <a:t>RX FIFO</a:t>
                  </a:r>
                </a:p>
              </p:txBody>
            </p:sp>
          </p:grpSp>
          <p:grpSp>
            <p:nvGrpSpPr>
              <p:cNvPr id="352385" name="Group 129"/>
              <p:cNvGrpSpPr>
                <a:grpSpLocks/>
              </p:cNvGrpSpPr>
              <p:nvPr/>
            </p:nvGrpSpPr>
            <p:grpSpPr bwMode="auto">
              <a:xfrm>
                <a:off x="3264" y="1200"/>
                <a:ext cx="816" cy="288"/>
                <a:chOff x="1104" y="1776"/>
                <a:chExt cx="816" cy="288"/>
              </a:xfrm>
            </p:grpSpPr>
            <p:sp>
              <p:nvSpPr>
                <p:cNvPr id="352386" name="Rectangle 130"/>
                <p:cNvSpPr>
                  <a:spLocks noChangeArrowheads="1"/>
                </p:cNvSpPr>
                <p:nvPr/>
              </p:nvSpPr>
              <p:spPr bwMode="auto">
                <a:xfrm>
                  <a:off x="1104" y="1776"/>
                  <a:ext cx="816" cy="288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2387" name="Text Box 131"/>
                <p:cNvSpPr txBox="1">
                  <a:spLocks noChangeArrowheads="1"/>
                </p:cNvSpPr>
                <p:nvPr/>
              </p:nvSpPr>
              <p:spPr bwMode="auto">
                <a:xfrm>
                  <a:off x="1180" y="1827"/>
                  <a:ext cx="644" cy="196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800"/>
                    <a:t>I2CDXR</a:t>
                  </a:r>
                </a:p>
              </p:txBody>
            </p:sp>
          </p:grpSp>
          <p:grpSp>
            <p:nvGrpSpPr>
              <p:cNvPr id="352388" name="Group 132"/>
              <p:cNvGrpSpPr>
                <a:grpSpLocks/>
              </p:cNvGrpSpPr>
              <p:nvPr/>
            </p:nvGrpSpPr>
            <p:grpSpPr bwMode="auto">
              <a:xfrm>
                <a:off x="3264" y="2592"/>
                <a:ext cx="816" cy="288"/>
                <a:chOff x="1104" y="1776"/>
                <a:chExt cx="816" cy="288"/>
              </a:xfrm>
            </p:grpSpPr>
            <p:sp>
              <p:nvSpPr>
                <p:cNvPr id="352389" name="Rectangle 133"/>
                <p:cNvSpPr>
                  <a:spLocks noChangeArrowheads="1"/>
                </p:cNvSpPr>
                <p:nvPr/>
              </p:nvSpPr>
              <p:spPr bwMode="auto">
                <a:xfrm>
                  <a:off x="1104" y="1776"/>
                  <a:ext cx="816" cy="288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2390" name="Text Box 134"/>
                <p:cNvSpPr txBox="1">
                  <a:spLocks noChangeArrowheads="1"/>
                </p:cNvSpPr>
                <p:nvPr/>
              </p:nvSpPr>
              <p:spPr bwMode="auto">
                <a:xfrm>
                  <a:off x="1176" y="1827"/>
                  <a:ext cx="652" cy="196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800"/>
                    <a:t>I2CDRR</a:t>
                  </a:r>
                </a:p>
              </p:txBody>
            </p:sp>
          </p:grpSp>
          <p:grpSp>
            <p:nvGrpSpPr>
              <p:cNvPr id="352391" name="Group 135"/>
              <p:cNvGrpSpPr>
                <a:grpSpLocks/>
              </p:cNvGrpSpPr>
              <p:nvPr/>
            </p:nvGrpSpPr>
            <p:grpSpPr bwMode="auto">
              <a:xfrm>
                <a:off x="2016" y="1200"/>
                <a:ext cx="816" cy="288"/>
                <a:chOff x="1104" y="1776"/>
                <a:chExt cx="816" cy="288"/>
              </a:xfrm>
            </p:grpSpPr>
            <p:sp>
              <p:nvSpPr>
                <p:cNvPr id="352392" name="Rectangle 136"/>
                <p:cNvSpPr>
                  <a:spLocks noChangeArrowheads="1"/>
                </p:cNvSpPr>
                <p:nvPr/>
              </p:nvSpPr>
              <p:spPr bwMode="auto">
                <a:xfrm>
                  <a:off x="1104" y="1776"/>
                  <a:ext cx="816" cy="288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2393" name="Text Box 137"/>
                <p:cNvSpPr txBox="1">
                  <a:spLocks noChangeArrowheads="1"/>
                </p:cNvSpPr>
                <p:nvPr/>
              </p:nvSpPr>
              <p:spPr bwMode="auto">
                <a:xfrm>
                  <a:off x="1184" y="1827"/>
                  <a:ext cx="636" cy="196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800"/>
                    <a:t>I2CXSR</a:t>
                  </a:r>
                </a:p>
              </p:txBody>
            </p:sp>
          </p:grpSp>
          <p:grpSp>
            <p:nvGrpSpPr>
              <p:cNvPr id="352394" name="Group 138"/>
              <p:cNvGrpSpPr>
                <a:grpSpLocks/>
              </p:cNvGrpSpPr>
              <p:nvPr/>
            </p:nvGrpSpPr>
            <p:grpSpPr bwMode="auto">
              <a:xfrm>
                <a:off x="2016" y="2592"/>
                <a:ext cx="816" cy="288"/>
                <a:chOff x="1104" y="1776"/>
                <a:chExt cx="816" cy="288"/>
              </a:xfrm>
            </p:grpSpPr>
            <p:sp>
              <p:nvSpPr>
                <p:cNvPr id="352395" name="Rectangle 139"/>
                <p:cNvSpPr>
                  <a:spLocks noChangeArrowheads="1"/>
                </p:cNvSpPr>
                <p:nvPr/>
              </p:nvSpPr>
              <p:spPr bwMode="auto">
                <a:xfrm>
                  <a:off x="1104" y="1776"/>
                  <a:ext cx="816" cy="288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2396" name="Text Box 140"/>
                <p:cNvSpPr txBox="1">
                  <a:spLocks noChangeArrowheads="1"/>
                </p:cNvSpPr>
                <p:nvPr/>
              </p:nvSpPr>
              <p:spPr bwMode="auto">
                <a:xfrm>
                  <a:off x="1180" y="1827"/>
                  <a:ext cx="644" cy="196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800"/>
                    <a:t>I2CRSR</a:t>
                  </a:r>
                </a:p>
              </p:txBody>
            </p:sp>
          </p:grpSp>
          <p:sp>
            <p:nvSpPr>
              <p:cNvPr id="352399" name="Line 143"/>
              <p:cNvSpPr>
                <a:spLocks noChangeShapeType="1"/>
              </p:cNvSpPr>
              <p:nvPr/>
            </p:nvSpPr>
            <p:spPr bwMode="auto">
              <a:xfrm>
                <a:off x="3688" y="1488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2400" name="Line 144"/>
              <p:cNvSpPr>
                <a:spLocks noChangeShapeType="1"/>
              </p:cNvSpPr>
              <p:nvPr/>
            </p:nvSpPr>
            <p:spPr bwMode="auto">
              <a:xfrm>
                <a:off x="3688" y="2400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2402" name="Line 146"/>
              <p:cNvSpPr>
                <a:spLocks noChangeShapeType="1"/>
              </p:cNvSpPr>
              <p:nvPr/>
            </p:nvSpPr>
            <p:spPr bwMode="auto">
              <a:xfrm flipH="1">
                <a:off x="2832" y="1344"/>
                <a:ext cx="43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2403" name="Line 147"/>
              <p:cNvSpPr>
                <a:spLocks noChangeShapeType="1"/>
              </p:cNvSpPr>
              <p:nvPr/>
            </p:nvSpPr>
            <p:spPr bwMode="auto">
              <a:xfrm>
                <a:off x="2832" y="2736"/>
                <a:ext cx="43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2405" name="Line 149"/>
              <p:cNvSpPr>
                <a:spLocks noChangeShapeType="1"/>
              </p:cNvSpPr>
              <p:nvPr/>
            </p:nvSpPr>
            <p:spPr bwMode="auto">
              <a:xfrm flipH="1">
                <a:off x="1728" y="1344"/>
                <a:ext cx="28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2406" name="Line 150"/>
              <p:cNvSpPr>
                <a:spLocks noChangeShapeType="1"/>
              </p:cNvSpPr>
              <p:nvPr/>
            </p:nvSpPr>
            <p:spPr bwMode="auto">
              <a:xfrm flipH="1">
                <a:off x="1728" y="2736"/>
                <a:ext cx="28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2407" name="Line 151"/>
              <p:cNvSpPr>
                <a:spLocks noChangeShapeType="1"/>
              </p:cNvSpPr>
              <p:nvPr/>
            </p:nvSpPr>
            <p:spPr bwMode="auto">
              <a:xfrm>
                <a:off x="1740" y="1344"/>
                <a:ext cx="0" cy="13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2408" name="Line 152"/>
              <p:cNvSpPr>
                <a:spLocks noChangeShapeType="1"/>
              </p:cNvSpPr>
              <p:nvPr/>
            </p:nvSpPr>
            <p:spPr bwMode="auto">
              <a:xfrm flipH="1">
                <a:off x="975" y="2028"/>
                <a:ext cx="757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52421" name="Group 165"/>
            <p:cNvGrpSpPr>
              <a:grpSpLocks/>
            </p:cNvGrpSpPr>
            <p:nvPr/>
          </p:nvGrpSpPr>
          <p:grpSpPr bwMode="auto">
            <a:xfrm>
              <a:off x="955" y="3120"/>
              <a:ext cx="1877" cy="528"/>
              <a:chOff x="955" y="3120"/>
              <a:chExt cx="1877" cy="528"/>
            </a:xfrm>
          </p:grpSpPr>
          <p:sp>
            <p:nvSpPr>
              <p:cNvPr id="352411" name="Rectangle 155"/>
              <p:cNvSpPr>
                <a:spLocks noChangeArrowheads="1"/>
              </p:cNvSpPr>
              <p:nvPr/>
            </p:nvSpPr>
            <p:spPr bwMode="auto">
              <a:xfrm>
                <a:off x="2016" y="3120"/>
                <a:ext cx="816" cy="528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2412" name="Text Box 156"/>
              <p:cNvSpPr txBox="1">
                <a:spLocks noChangeArrowheads="1"/>
              </p:cNvSpPr>
              <p:nvPr/>
            </p:nvSpPr>
            <p:spPr bwMode="auto">
              <a:xfrm>
                <a:off x="2088" y="3171"/>
                <a:ext cx="652" cy="421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800"/>
                  <a:t>Clock</a:t>
                </a:r>
              </a:p>
              <a:p>
                <a:pPr algn="ctr"/>
                <a:r>
                  <a:rPr lang="en-US" sz="1800"/>
                  <a:t>Circuits</a:t>
                </a:r>
              </a:p>
            </p:txBody>
          </p:sp>
          <p:sp>
            <p:nvSpPr>
              <p:cNvPr id="352413" name="Line 157"/>
              <p:cNvSpPr>
                <a:spLocks noChangeShapeType="1"/>
              </p:cNvSpPr>
              <p:nvPr/>
            </p:nvSpPr>
            <p:spPr bwMode="auto">
              <a:xfrm flipH="1">
                <a:off x="955" y="3360"/>
                <a:ext cx="106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52422" name="Text Box 166"/>
            <p:cNvSpPr txBox="1">
              <a:spLocks noChangeArrowheads="1"/>
            </p:cNvSpPr>
            <p:nvPr/>
          </p:nvSpPr>
          <p:spPr bwMode="auto">
            <a:xfrm>
              <a:off x="564" y="1923"/>
              <a:ext cx="420" cy="196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/>
                <a:t>SDA</a:t>
              </a:r>
            </a:p>
          </p:txBody>
        </p:sp>
        <p:sp>
          <p:nvSpPr>
            <p:cNvPr id="352423" name="Text Box 167"/>
            <p:cNvSpPr txBox="1">
              <a:spLocks noChangeArrowheads="1"/>
            </p:cNvSpPr>
            <p:nvPr/>
          </p:nvSpPr>
          <p:spPr bwMode="auto">
            <a:xfrm>
              <a:off x="564" y="3260"/>
              <a:ext cx="404" cy="196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/>
                <a:t>SCL</a:t>
              </a:r>
            </a:p>
          </p:txBody>
        </p:sp>
      </p:grpSp>
    </p:spTree>
    <p:custDataLst>
      <p:tags r:id="rId1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I2C Operating Modes</a:t>
            </a:r>
          </a:p>
        </p:txBody>
      </p:sp>
      <p:grpSp>
        <p:nvGrpSpPr>
          <p:cNvPr id="353332" name="Group 52"/>
          <p:cNvGrpSpPr>
            <a:grpSpLocks/>
          </p:cNvGrpSpPr>
          <p:nvPr/>
        </p:nvGrpSpPr>
        <p:grpSpPr bwMode="auto">
          <a:xfrm>
            <a:off x="292100" y="1257300"/>
            <a:ext cx="8636000" cy="4813300"/>
            <a:chOff x="184" y="808"/>
            <a:chExt cx="5440" cy="3032"/>
          </a:xfrm>
        </p:grpSpPr>
        <p:sp>
          <p:nvSpPr>
            <p:cNvPr id="353327" name="Rectangle 47"/>
            <p:cNvSpPr>
              <a:spLocks noChangeArrowheads="1"/>
            </p:cNvSpPr>
            <p:nvPr/>
          </p:nvSpPr>
          <p:spPr bwMode="auto">
            <a:xfrm>
              <a:off x="192" y="816"/>
              <a:ext cx="5424" cy="38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3326" name="Rectangle 46"/>
            <p:cNvSpPr>
              <a:spLocks noChangeArrowheads="1"/>
            </p:cNvSpPr>
            <p:nvPr/>
          </p:nvSpPr>
          <p:spPr bwMode="auto">
            <a:xfrm>
              <a:off x="192" y="1200"/>
              <a:ext cx="5424" cy="26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3325" name="Text Box 45"/>
            <p:cNvSpPr txBox="1">
              <a:spLocks noChangeArrowheads="1"/>
            </p:cNvSpPr>
            <p:nvPr/>
          </p:nvSpPr>
          <p:spPr bwMode="auto">
            <a:xfrm>
              <a:off x="192" y="896"/>
              <a:ext cx="5388" cy="2896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dirty="0"/>
                <a:t>Operating Mode		   Description</a:t>
              </a:r>
            </a:p>
            <a:p>
              <a:endParaRPr lang="en-US" sz="1800" dirty="0"/>
            </a:p>
            <a:p>
              <a:r>
                <a:rPr lang="en-US" sz="1800" dirty="0"/>
                <a:t>Slave-receiver mode	   Module is a slave and receives data from a master</a:t>
              </a:r>
            </a:p>
            <a:p>
              <a:r>
                <a:rPr lang="en-US" sz="1800" dirty="0"/>
                <a:t>			   (all slaves begin in this mode)</a:t>
              </a:r>
            </a:p>
            <a:p>
              <a:endParaRPr lang="en-US" sz="1800" dirty="0"/>
            </a:p>
            <a:p>
              <a:r>
                <a:rPr lang="en-US" sz="1800" dirty="0"/>
                <a:t>Slave-transmitter mode	   Module is a slave and transmits data to a master</a:t>
              </a:r>
            </a:p>
            <a:p>
              <a:r>
                <a:rPr lang="en-US" sz="1800" dirty="0"/>
                <a:t>			   (can only be entered from slave-receiver mode)</a:t>
              </a:r>
            </a:p>
            <a:p>
              <a:endParaRPr lang="en-US" sz="1800" dirty="0"/>
            </a:p>
            <a:p>
              <a:r>
                <a:rPr lang="en-US" sz="1800" dirty="0"/>
                <a:t>Master-receiver mode	   Module is a master and receives data from a slave</a:t>
              </a:r>
            </a:p>
            <a:p>
              <a:r>
                <a:rPr lang="en-US" sz="1800" dirty="0"/>
                <a:t>			   (can only be entered from master-transmit mode)</a:t>
              </a:r>
            </a:p>
            <a:p>
              <a:endParaRPr lang="en-US" sz="1800" dirty="0"/>
            </a:p>
            <a:p>
              <a:r>
                <a:rPr lang="en-US" sz="1800" dirty="0"/>
                <a:t>Master-transmitter mode    Module is a master and transmits to a slave</a:t>
              </a:r>
            </a:p>
            <a:p>
              <a:r>
                <a:rPr lang="en-US" sz="1800" dirty="0"/>
                <a:t>			   (all masters begin in this mode)</a:t>
              </a:r>
            </a:p>
          </p:txBody>
        </p:sp>
        <p:sp>
          <p:nvSpPr>
            <p:cNvPr id="353328" name="Line 48"/>
            <p:cNvSpPr>
              <a:spLocks noChangeShapeType="1"/>
            </p:cNvSpPr>
            <p:nvPr/>
          </p:nvSpPr>
          <p:spPr bwMode="auto">
            <a:xfrm>
              <a:off x="2008" y="808"/>
              <a:ext cx="0" cy="30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53329" name="Line 49"/>
            <p:cNvSpPr>
              <a:spLocks noChangeShapeType="1"/>
            </p:cNvSpPr>
            <p:nvPr/>
          </p:nvSpPr>
          <p:spPr bwMode="auto">
            <a:xfrm>
              <a:off x="184" y="1880"/>
              <a:ext cx="54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53330" name="Line 50"/>
            <p:cNvSpPr>
              <a:spLocks noChangeShapeType="1"/>
            </p:cNvSpPr>
            <p:nvPr/>
          </p:nvSpPr>
          <p:spPr bwMode="auto">
            <a:xfrm>
              <a:off x="192" y="2584"/>
              <a:ext cx="54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53331" name="Line 51"/>
            <p:cNvSpPr>
              <a:spLocks noChangeShapeType="1"/>
            </p:cNvSpPr>
            <p:nvPr/>
          </p:nvSpPr>
          <p:spPr bwMode="auto">
            <a:xfrm>
              <a:off x="200" y="3264"/>
              <a:ext cx="54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</p:spTree>
    <p:custDataLst>
      <p:tags r:id="rId1"/>
    </p:custData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354" name="Rectangle 2"/>
          <p:cNvSpPr>
            <a:spLocks noChangeArrowheads="1"/>
          </p:cNvSpPr>
          <p:nvPr/>
        </p:nvSpPr>
        <p:spPr bwMode="auto">
          <a:xfrm>
            <a:off x="0" y="0"/>
            <a:ext cx="90678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46038" tIns="46038" rIns="46038" bIns="46038" anchor="ctr"/>
          <a:lstStyle/>
          <a:p>
            <a:pPr algn="ctr">
              <a:lnSpc>
                <a:spcPct val="75000"/>
              </a:lnSpc>
              <a:spcBef>
                <a:spcPct val="0"/>
              </a:spcBef>
            </a:pPr>
            <a:r>
              <a:rPr lang="en-US" altLang="zh-TW" sz="3600">
                <a:solidFill>
                  <a:schemeClr val="tx2"/>
                </a:solidFill>
                <a:ea typeface="PMingLiU" pitchFamily="18" charset="-120"/>
              </a:rPr>
              <a:t>I2C Serial Data Formats</a:t>
            </a:r>
          </a:p>
        </p:txBody>
      </p:sp>
      <p:grpSp>
        <p:nvGrpSpPr>
          <p:cNvPr id="356496" name="Group 144"/>
          <p:cNvGrpSpPr>
            <a:grpSpLocks/>
          </p:cNvGrpSpPr>
          <p:nvPr/>
        </p:nvGrpSpPr>
        <p:grpSpPr bwMode="auto">
          <a:xfrm>
            <a:off x="609600" y="1219200"/>
            <a:ext cx="8153400" cy="920750"/>
            <a:chOff x="360" y="860"/>
            <a:chExt cx="5136" cy="580"/>
          </a:xfrm>
        </p:grpSpPr>
        <p:grpSp>
          <p:nvGrpSpPr>
            <p:cNvPr id="356433" name="Group 81"/>
            <p:cNvGrpSpPr>
              <a:grpSpLocks/>
            </p:cNvGrpSpPr>
            <p:nvPr/>
          </p:nvGrpSpPr>
          <p:grpSpPr bwMode="auto">
            <a:xfrm>
              <a:off x="360" y="1040"/>
              <a:ext cx="5136" cy="400"/>
              <a:chOff x="384" y="1040"/>
              <a:chExt cx="5136" cy="400"/>
            </a:xfrm>
          </p:grpSpPr>
          <p:sp>
            <p:nvSpPr>
              <p:cNvPr id="356406" name="Rectangle 54"/>
              <p:cNvSpPr>
                <a:spLocks noChangeArrowheads="1"/>
              </p:cNvSpPr>
              <p:nvPr/>
            </p:nvSpPr>
            <p:spPr bwMode="auto">
              <a:xfrm>
                <a:off x="384" y="1200"/>
                <a:ext cx="5136" cy="24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1800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endParaRPr>
              </a:p>
            </p:txBody>
          </p:sp>
          <p:sp>
            <p:nvSpPr>
              <p:cNvPr id="356407" name="Text Box 55"/>
              <p:cNvSpPr txBox="1">
                <a:spLocks noChangeArrowheads="1"/>
              </p:cNvSpPr>
              <p:nvPr/>
            </p:nvSpPr>
            <p:spPr bwMode="auto">
              <a:xfrm>
                <a:off x="400" y="1220"/>
                <a:ext cx="212" cy="196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800" b="0" dirty="0"/>
                  <a:t>S</a:t>
                </a:r>
              </a:p>
            </p:txBody>
          </p:sp>
          <p:sp>
            <p:nvSpPr>
              <p:cNvPr id="356408" name="Text Box 56"/>
              <p:cNvSpPr txBox="1">
                <a:spLocks noChangeArrowheads="1"/>
              </p:cNvSpPr>
              <p:nvPr/>
            </p:nvSpPr>
            <p:spPr bwMode="auto">
              <a:xfrm>
                <a:off x="732" y="1220"/>
                <a:ext cx="1044" cy="196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800" b="0"/>
                  <a:t>Slave Address</a:t>
                </a:r>
              </a:p>
            </p:txBody>
          </p:sp>
          <p:sp>
            <p:nvSpPr>
              <p:cNvPr id="356409" name="Text Box 57"/>
              <p:cNvSpPr txBox="1">
                <a:spLocks noChangeArrowheads="1"/>
              </p:cNvSpPr>
              <p:nvPr/>
            </p:nvSpPr>
            <p:spPr bwMode="auto">
              <a:xfrm>
                <a:off x="1868" y="1224"/>
                <a:ext cx="396" cy="196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800" b="0"/>
                  <a:t>R/W</a:t>
                </a:r>
              </a:p>
            </p:txBody>
          </p:sp>
          <p:sp>
            <p:nvSpPr>
              <p:cNvPr id="356410" name="Text Box 58"/>
              <p:cNvSpPr txBox="1">
                <a:spLocks noChangeArrowheads="1"/>
              </p:cNvSpPr>
              <p:nvPr/>
            </p:nvSpPr>
            <p:spPr bwMode="auto">
              <a:xfrm>
                <a:off x="2248" y="1220"/>
                <a:ext cx="412" cy="196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800" b="0"/>
                  <a:t>ACK</a:t>
                </a:r>
              </a:p>
            </p:txBody>
          </p:sp>
          <p:sp>
            <p:nvSpPr>
              <p:cNvPr id="356411" name="Text Box 59"/>
              <p:cNvSpPr txBox="1">
                <a:spLocks noChangeArrowheads="1"/>
              </p:cNvSpPr>
              <p:nvPr/>
            </p:nvSpPr>
            <p:spPr bwMode="auto">
              <a:xfrm>
                <a:off x="2940" y="1220"/>
                <a:ext cx="420" cy="196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800" b="0"/>
                  <a:t>Data</a:t>
                </a:r>
              </a:p>
            </p:txBody>
          </p:sp>
          <p:sp>
            <p:nvSpPr>
              <p:cNvPr id="356412" name="Text Box 60"/>
              <p:cNvSpPr txBox="1">
                <a:spLocks noChangeArrowheads="1"/>
              </p:cNvSpPr>
              <p:nvPr/>
            </p:nvSpPr>
            <p:spPr bwMode="auto">
              <a:xfrm>
                <a:off x="4176" y="1220"/>
                <a:ext cx="420" cy="196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800" b="0"/>
                  <a:t>Data</a:t>
                </a:r>
              </a:p>
            </p:txBody>
          </p:sp>
          <p:sp>
            <p:nvSpPr>
              <p:cNvPr id="356413" name="Text Box 61"/>
              <p:cNvSpPr txBox="1">
                <a:spLocks noChangeArrowheads="1"/>
              </p:cNvSpPr>
              <p:nvPr/>
            </p:nvSpPr>
            <p:spPr bwMode="auto">
              <a:xfrm>
                <a:off x="3556" y="1224"/>
                <a:ext cx="412" cy="196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800" b="0"/>
                  <a:t>ACK</a:t>
                </a:r>
              </a:p>
            </p:txBody>
          </p:sp>
          <p:sp>
            <p:nvSpPr>
              <p:cNvPr id="356414" name="Text Box 62"/>
              <p:cNvSpPr txBox="1">
                <a:spLocks noChangeArrowheads="1"/>
              </p:cNvSpPr>
              <p:nvPr/>
            </p:nvSpPr>
            <p:spPr bwMode="auto">
              <a:xfrm>
                <a:off x="4838" y="1228"/>
                <a:ext cx="412" cy="196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800" b="0"/>
                  <a:t>ACK</a:t>
                </a:r>
              </a:p>
            </p:txBody>
          </p:sp>
          <p:sp>
            <p:nvSpPr>
              <p:cNvPr id="356415" name="Text Box 63"/>
              <p:cNvSpPr txBox="1">
                <a:spLocks noChangeArrowheads="1"/>
              </p:cNvSpPr>
              <p:nvPr/>
            </p:nvSpPr>
            <p:spPr bwMode="auto">
              <a:xfrm>
                <a:off x="5280" y="1232"/>
                <a:ext cx="212" cy="196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800" b="0"/>
                  <a:t>P</a:t>
                </a:r>
              </a:p>
            </p:txBody>
          </p:sp>
          <p:sp>
            <p:nvSpPr>
              <p:cNvPr id="356416" name="Line 64"/>
              <p:cNvSpPr>
                <a:spLocks noChangeShapeType="1"/>
              </p:cNvSpPr>
              <p:nvPr/>
            </p:nvSpPr>
            <p:spPr bwMode="auto">
              <a:xfrm>
                <a:off x="624" y="1200"/>
                <a:ext cx="0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6417" name="Line 65"/>
              <p:cNvSpPr>
                <a:spLocks noChangeShapeType="1"/>
              </p:cNvSpPr>
              <p:nvPr/>
            </p:nvSpPr>
            <p:spPr bwMode="auto">
              <a:xfrm>
                <a:off x="1872" y="1200"/>
                <a:ext cx="0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6418" name="Line 66"/>
              <p:cNvSpPr>
                <a:spLocks noChangeShapeType="1"/>
              </p:cNvSpPr>
              <p:nvPr/>
            </p:nvSpPr>
            <p:spPr bwMode="auto">
              <a:xfrm>
                <a:off x="2256" y="1200"/>
                <a:ext cx="0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6419" name="Line 67"/>
              <p:cNvSpPr>
                <a:spLocks noChangeShapeType="1"/>
              </p:cNvSpPr>
              <p:nvPr/>
            </p:nvSpPr>
            <p:spPr bwMode="auto">
              <a:xfrm>
                <a:off x="2640" y="1200"/>
                <a:ext cx="0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6420" name="Line 68"/>
              <p:cNvSpPr>
                <a:spLocks noChangeShapeType="1"/>
              </p:cNvSpPr>
              <p:nvPr/>
            </p:nvSpPr>
            <p:spPr bwMode="auto">
              <a:xfrm>
                <a:off x="3568" y="1200"/>
                <a:ext cx="0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6421" name="Line 69"/>
              <p:cNvSpPr>
                <a:spLocks noChangeShapeType="1"/>
              </p:cNvSpPr>
              <p:nvPr/>
            </p:nvSpPr>
            <p:spPr bwMode="auto">
              <a:xfrm>
                <a:off x="3936" y="1200"/>
                <a:ext cx="0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6422" name="Line 70"/>
              <p:cNvSpPr>
                <a:spLocks noChangeShapeType="1"/>
              </p:cNvSpPr>
              <p:nvPr/>
            </p:nvSpPr>
            <p:spPr bwMode="auto">
              <a:xfrm>
                <a:off x="4836" y="1200"/>
                <a:ext cx="0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6423" name="Line 71"/>
              <p:cNvSpPr>
                <a:spLocks noChangeShapeType="1"/>
              </p:cNvSpPr>
              <p:nvPr/>
            </p:nvSpPr>
            <p:spPr bwMode="auto">
              <a:xfrm>
                <a:off x="5238" y="1200"/>
                <a:ext cx="0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6424" name="Text Box 72"/>
              <p:cNvSpPr txBox="1">
                <a:spLocks noChangeArrowheads="1"/>
              </p:cNvSpPr>
              <p:nvPr/>
            </p:nvSpPr>
            <p:spPr bwMode="auto">
              <a:xfrm>
                <a:off x="408" y="1040"/>
                <a:ext cx="187" cy="181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b="0"/>
                  <a:t>1</a:t>
                </a:r>
              </a:p>
            </p:txBody>
          </p:sp>
          <p:sp>
            <p:nvSpPr>
              <p:cNvPr id="356425" name="Text Box 73"/>
              <p:cNvSpPr txBox="1">
                <a:spLocks noChangeArrowheads="1"/>
              </p:cNvSpPr>
              <p:nvPr/>
            </p:nvSpPr>
            <p:spPr bwMode="auto">
              <a:xfrm>
                <a:off x="1157" y="1040"/>
                <a:ext cx="187" cy="181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b="0"/>
                  <a:t>7</a:t>
                </a:r>
              </a:p>
            </p:txBody>
          </p:sp>
          <p:sp>
            <p:nvSpPr>
              <p:cNvPr id="356426" name="Text Box 74"/>
              <p:cNvSpPr txBox="1">
                <a:spLocks noChangeArrowheads="1"/>
              </p:cNvSpPr>
              <p:nvPr/>
            </p:nvSpPr>
            <p:spPr bwMode="auto">
              <a:xfrm>
                <a:off x="1965" y="1040"/>
                <a:ext cx="187" cy="181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b="0"/>
                  <a:t>1</a:t>
                </a:r>
              </a:p>
            </p:txBody>
          </p:sp>
          <p:sp>
            <p:nvSpPr>
              <p:cNvPr id="356427" name="Text Box 75"/>
              <p:cNvSpPr txBox="1">
                <a:spLocks noChangeArrowheads="1"/>
              </p:cNvSpPr>
              <p:nvPr/>
            </p:nvSpPr>
            <p:spPr bwMode="auto">
              <a:xfrm>
                <a:off x="2357" y="1040"/>
                <a:ext cx="187" cy="181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b="0"/>
                  <a:t>1</a:t>
                </a:r>
              </a:p>
            </p:txBody>
          </p:sp>
          <p:sp>
            <p:nvSpPr>
              <p:cNvPr id="356428" name="Text Box 76"/>
              <p:cNvSpPr txBox="1">
                <a:spLocks noChangeArrowheads="1"/>
              </p:cNvSpPr>
              <p:nvPr/>
            </p:nvSpPr>
            <p:spPr bwMode="auto">
              <a:xfrm>
                <a:off x="3032" y="1040"/>
                <a:ext cx="187" cy="181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b="0"/>
                  <a:t>n</a:t>
                </a:r>
              </a:p>
            </p:txBody>
          </p:sp>
          <p:sp>
            <p:nvSpPr>
              <p:cNvPr id="356429" name="Text Box 77"/>
              <p:cNvSpPr txBox="1">
                <a:spLocks noChangeArrowheads="1"/>
              </p:cNvSpPr>
              <p:nvPr/>
            </p:nvSpPr>
            <p:spPr bwMode="auto">
              <a:xfrm>
                <a:off x="3640" y="1040"/>
                <a:ext cx="187" cy="181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b="0"/>
                  <a:t>1</a:t>
                </a:r>
              </a:p>
            </p:txBody>
          </p:sp>
          <p:sp>
            <p:nvSpPr>
              <p:cNvPr id="356430" name="Text Box 78"/>
              <p:cNvSpPr txBox="1">
                <a:spLocks noChangeArrowheads="1"/>
              </p:cNvSpPr>
              <p:nvPr/>
            </p:nvSpPr>
            <p:spPr bwMode="auto">
              <a:xfrm>
                <a:off x="4277" y="1040"/>
                <a:ext cx="187" cy="181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b="0"/>
                  <a:t>n</a:t>
                </a:r>
              </a:p>
            </p:txBody>
          </p:sp>
          <p:sp>
            <p:nvSpPr>
              <p:cNvPr id="356431" name="Text Box 79"/>
              <p:cNvSpPr txBox="1">
                <a:spLocks noChangeArrowheads="1"/>
              </p:cNvSpPr>
              <p:nvPr/>
            </p:nvSpPr>
            <p:spPr bwMode="auto">
              <a:xfrm>
                <a:off x="4949" y="1040"/>
                <a:ext cx="187" cy="181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b="0"/>
                  <a:t>1</a:t>
                </a:r>
              </a:p>
            </p:txBody>
          </p:sp>
          <p:sp>
            <p:nvSpPr>
              <p:cNvPr id="356432" name="Text Box 80"/>
              <p:cNvSpPr txBox="1">
                <a:spLocks noChangeArrowheads="1"/>
              </p:cNvSpPr>
              <p:nvPr/>
            </p:nvSpPr>
            <p:spPr bwMode="auto">
              <a:xfrm>
                <a:off x="5285" y="1040"/>
                <a:ext cx="187" cy="181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b="0"/>
                  <a:t>1</a:t>
                </a:r>
              </a:p>
            </p:txBody>
          </p:sp>
        </p:grpSp>
        <p:sp>
          <p:nvSpPr>
            <p:cNvPr id="356492" name="Text Box 140"/>
            <p:cNvSpPr txBox="1">
              <a:spLocks noChangeArrowheads="1"/>
            </p:cNvSpPr>
            <p:nvPr/>
          </p:nvSpPr>
          <p:spPr bwMode="auto">
            <a:xfrm>
              <a:off x="380" y="860"/>
              <a:ext cx="1796" cy="196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chemeClr val="tx2"/>
                  </a:solidFill>
                </a:rPr>
                <a:t>7-Bit Addressing Format</a:t>
              </a:r>
            </a:p>
          </p:txBody>
        </p:sp>
      </p:grpSp>
      <p:grpSp>
        <p:nvGrpSpPr>
          <p:cNvPr id="356497" name="Group 145"/>
          <p:cNvGrpSpPr>
            <a:grpSpLocks/>
          </p:cNvGrpSpPr>
          <p:nvPr/>
        </p:nvGrpSpPr>
        <p:grpSpPr bwMode="auto">
          <a:xfrm>
            <a:off x="609600" y="2444750"/>
            <a:ext cx="8153400" cy="908050"/>
            <a:chOff x="360" y="1796"/>
            <a:chExt cx="5136" cy="572"/>
          </a:xfrm>
        </p:grpSpPr>
        <p:grpSp>
          <p:nvGrpSpPr>
            <p:cNvPr id="356462" name="Group 110"/>
            <p:cNvGrpSpPr>
              <a:grpSpLocks/>
            </p:cNvGrpSpPr>
            <p:nvPr/>
          </p:nvGrpSpPr>
          <p:grpSpPr bwMode="auto">
            <a:xfrm>
              <a:off x="360" y="1968"/>
              <a:ext cx="5136" cy="400"/>
              <a:chOff x="384" y="1856"/>
              <a:chExt cx="5136" cy="400"/>
            </a:xfrm>
          </p:grpSpPr>
          <p:sp>
            <p:nvSpPr>
              <p:cNvPr id="356435" name="Rectangle 83"/>
              <p:cNvSpPr>
                <a:spLocks noChangeArrowheads="1"/>
              </p:cNvSpPr>
              <p:nvPr/>
            </p:nvSpPr>
            <p:spPr bwMode="auto">
              <a:xfrm>
                <a:off x="384" y="2016"/>
                <a:ext cx="5136" cy="24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1800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endParaRPr>
              </a:p>
            </p:txBody>
          </p:sp>
          <p:sp>
            <p:nvSpPr>
              <p:cNvPr id="356436" name="Text Box 84"/>
              <p:cNvSpPr txBox="1">
                <a:spLocks noChangeArrowheads="1"/>
              </p:cNvSpPr>
              <p:nvPr/>
            </p:nvSpPr>
            <p:spPr bwMode="auto">
              <a:xfrm>
                <a:off x="400" y="2036"/>
                <a:ext cx="212" cy="196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800" b="0"/>
                  <a:t>S</a:t>
                </a:r>
              </a:p>
            </p:txBody>
          </p:sp>
          <p:sp>
            <p:nvSpPr>
              <p:cNvPr id="356437" name="Text Box 85"/>
              <p:cNvSpPr txBox="1">
                <a:spLocks noChangeArrowheads="1"/>
              </p:cNvSpPr>
              <p:nvPr/>
            </p:nvSpPr>
            <p:spPr bwMode="auto">
              <a:xfrm>
                <a:off x="876" y="2036"/>
                <a:ext cx="708" cy="196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800" b="0"/>
                  <a:t>11110AA</a:t>
                </a:r>
              </a:p>
            </p:txBody>
          </p:sp>
          <p:sp>
            <p:nvSpPr>
              <p:cNvPr id="356438" name="Text Box 86"/>
              <p:cNvSpPr txBox="1">
                <a:spLocks noChangeArrowheads="1"/>
              </p:cNvSpPr>
              <p:nvPr/>
            </p:nvSpPr>
            <p:spPr bwMode="auto">
              <a:xfrm>
                <a:off x="1868" y="2040"/>
                <a:ext cx="396" cy="196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800" b="0"/>
                  <a:t>R/W</a:t>
                </a:r>
              </a:p>
            </p:txBody>
          </p:sp>
          <p:sp>
            <p:nvSpPr>
              <p:cNvPr id="356439" name="Text Box 87"/>
              <p:cNvSpPr txBox="1">
                <a:spLocks noChangeArrowheads="1"/>
              </p:cNvSpPr>
              <p:nvPr/>
            </p:nvSpPr>
            <p:spPr bwMode="auto">
              <a:xfrm>
                <a:off x="2248" y="2036"/>
                <a:ext cx="412" cy="196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800" b="0"/>
                  <a:t>ACK</a:t>
                </a:r>
              </a:p>
            </p:txBody>
          </p:sp>
          <p:sp>
            <p:nvSpPr>
              <p:cNvPr id="356440" name="Text Box 88"/>
              <p:cNvSpPr txBox="1">
                <a:spLocks noChangeArrowheads="1"/>
              </p:cNvSpPr>
              <p:nvPr/>
            </p:nvSpPr>
            <p:spPr bwMode="auto">
              <a:xfrm>
                <a:off x="2672" y="2036"/>
                <a:ext cx="884" cy="196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800" b="0"/>
                  <a:t>AAAAAAAA</a:t>
                </a:r>
              </a:p>
            </p:txBody>
          </p:sp>
          <p:sp>
            <p:nvSpPr>
              <p:cNvPr id="356441" name="Text Box 89"/>
              <p:cNvSpPr txBox="1">
                <a:spLocks noChangeArrowheads="1"/>
              </p:cNvSpPr>
              <p:nvPr/>
            </p:nvSpPr>
            <p:spPr bwMode="auto">
              <a:xfrm>
                <a:off x="4176" y="2036"/>
                <a:ext cx="420" cy="196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800" b="0"/>
                  <a:t>Data</a:t>
                </a:r>
              </a:p>
            </p:txBody>
          </p:sp>
          <p:sp>
            <p:nvSpPr>
              <p:cNvPr id="356442" name="Text Box 90"/>
              <p:cNvSpPr txBox="1">
                <a:spLocks noChangeArrowheads="1"/>
              </p:cNvSpPr>
              <p:nvPr/>
            </p:nvSpPr>
            <p:spPr bwMode="auto">
              <a:xfrm>
                <a:off x="3556" y="2040"/>
                <a:ext cx="412" cy="196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800" b="0"/>
                  <a:t>ACK</a:t>
                </a:r>
              </a:p>
            </p:txBody>
          </p:sp>
          <p:sp>
            <p:nvSpPr>
              <p:cNvPr id="356443" name="Text Box 91"/>
              <p:cNvSpPr txBox="1">
                <a:spLocks noChangeArrowheads="1"/>
              </p:cNvSpPr>
              <p:nvPr/>
            </p:nvSpPr>
            <p:spPr bwMode="auto">
              <a:xfrm>
                <a:off x="4838" y="2044"/>
                <a:ext cx="412" cy="196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800" b="0"/>
                  <a:t>ACK</a:t>
                </a:r>
              </a:p>
            </p:txBody>
          </p:sp>
          <p:sp>
            <p:nvSpPr>
              <p:cNvPr id="356444" name="Text Box 92"/>
              <p:cNvSpPr txBox="1">
                <a:spLocks noChangeArrowheads="1"/>
              </p:cNvSpPr>
              <p:nvPr/>
            </p:nvSpPr>
            <p:spPr bwMode="auto">
              <a:xfrm>
                <a:off x="5280" y="2048"/>
                <a:ext cx="212" cy="196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800" b="0"/>
                  <a:t>P</a:t>
                </a:r>
              </a:p>
            </p:txBody>
          </p:sp>
          <p:sp>
            <p:nvSpPr>
              <p:cNvPr id="356445" name="Line 93"/>
              <p:cNvSpPr>
                <a:spLocks noChangeShapeType="1"/>
              </p:cNvSpPr>
              <p:nvPr/>
            </p:nvSpPr>
            <p:spPr bwMode="auto">
              <a:xfrm>
                <a:off x="624" y="2016"/>
                <a:ext cx="0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6446" name="Line 94"/>
              <p:cNvSpPr>
                <a:spLocks noChangeShapeType="1"/>
              </p:cNvSpPr>
              <p:nvPr/>
            </p:nvSpPr>
            <p:spPr bwMode="auto">
              <a:xfrm>
                <a:off x="1872" y="2016"/>
                <a:ext cx="0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6447" name="Line 95"/>
              <p:cNvSpPr>
                <a:spLocks noChangeShapeType="1"/>
              </p:cNvSpPr>
              <p:nvPr/>
            </p:nvSpPr>
            <p:spPr bwMode="auto">
              <a:xfrm>
                <a:off x="2256" y="2016"/>
                <a:ext cx="0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6448" name="Line 96"/>
              <p:cNvSpPr>
                <a:spLocks noChangeShapeType="1"/>
              </p:cNvSpPr>
              <p:nvPr/>
            </p:nvSpPr>
            <p:spPr bwMode="auto">
              <a:xfrm>
                <a:off x="2640" y="2016"/>
                <a:ext cx="0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6449" name="Line 97"/>
              <p:cNvSpPr>
                <a:spLocks noChangeShapeType="1"/>
              </p:cNvSpPr>
              <p:nvPr/>
            </p:nvSpPr>
            <p:spPr bwMode="auto">
              <a:xfrm>
                <a:off x="3568" y="2016"/>
                <a:ext cx="0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6450" name="Line 98"/>
              <p:cNvSpPr>
                <a:spLocks noChangeShapeType="1"/>
              </p:cNvSpPr>
              <p:nvPr/>
            </p:nvSpPr>
            <p:spPr bwMode="auto">
              <a:xfrm>
                <a:off x="3936" y="2016"/>
                <a:ext cx="0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6451" name="Line 99"/>
              <p:cNvSpPr>
                <a:spLocks noChangeShapeType="1"/>
              </p:cNvSpPr>
              <p:nvPr/>
            </p:nvSpPr>
            <p:spPr bwMode="auto">
              <a:xfrm>
                <a:off x="4836" y="2016"/>
                <a:ext cx="0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6452" name="Line 100"/>
              <p:cNvSpPr>
                <a:spLocks noChangeShapeType="1"/>
              </p:cNvSpPr>
              <p:nvPr/>
            </p:nvSpPr>
            <p:spPr bwMode="auto">
              <a:xfrm>
                <a:off x="5238" y="2016"/>
                <a:ext cx="0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6453" name="Text Box 101"/>
              <p:cNvSpPr txBox="1">
                <a:spLocks noChangeArrowheads="1"/>
              </p:cNvSpPr>
              <p:nvPr/>
            </p:nvSpPr>
            <p:spPr bwMode="auto">
              <a:xfrm>
                <a:off x="408" y="1856"/>
                <a:ext cx="187" cy="181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b="0"/>
                  <a:t>1</a:t>
                </a:r>
              </a:p>
            </p:txBody>
          </p:sp>
          <p:sp>
            <p:nvSpPr>
              <p:cNvPr id="356454" name="Text Box 102"/>
              <p:cNvSpPr txBox="1">
                <a:spLocks noChangeArrowheads="1"/>
              </p:cNvSpPr>
              <p:nvPr/>
            </p:nvSpPr>
            <p:spPr bwMode="auto">
              <a:xfrm>
                <a:off x="1157" y="1856"/>
                <a:ext cx="187" cy="181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b="0"/>
                  <a:t>7</a:t>
                </a:r>
              </a:p>
            </p:txBody>
          </p:sp>
          <p:sp>
            <p:nvSpPr>
              <p:cNvPr id="356455" name="Text Box 103"/>
              <p:cNvSpPr txBox="1">
                <a:spLocks noChangeArrowheads="1"/>
              </p:cNvSpPr>
              <p:nvPr/>
            </p:nvSpPr>
            <p:spPr bwMode="auto">
              <a:xfrm>
                <a:off x="1965" y="1856"/>
                <a:ext cx="187" cy="181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b="0"/>
                  <a:t>1</a:t>
                </a:r>
              </a:p>
            </p:txBody>
          </p:sp>
          <p:sp>
            <p:nvSpPr>
              <p:cNvPr id="356456" name="Text Box 104"/>
              <p:cNvSpPr txBox="1">
                <a:spLocks noChangeArrowheads="1"/>
              </p:cNvSpPr>
              <p:nvPr/>
            </p:nvSpPr>
            <p:spPr bwMode="auto">
              <a:xfrm>
                <a:off x="2357" y="1856"/>
                <a:ext cx="187" cy="181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b="0"/>
                  <a:t>1</a:t>
                </a:r>
              </a:p>
            </p:txBody>
          </p:sp>
          <p:sp>
            <p:nvSpPr>
              <p:cNvPr id="356457" name="Text Box 105"/>
              <p:cNvSpPr txBox="1">
                <a:spLocks noChangeArrowheads="1"/>
              </p:cNvSpPr>
              <p:nvPr/>
            </p:nvSpPr>
            <p:spPr bwMode="auto">
              <a:xfrm>
                <a:off x="3032" y="1856"/>
                <a:ext cx="187" cy="181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b="0"/>
                  <a:t>8</a:t>
                </a:r>
              </a:p>
            </p:txBody>
          </p:sp>
          <p:sp>
            <p:nvSpPr>
              <p:cNvPr id="356458" name="Text Box 106"/>
              <p:cNvSpPr txBox="1">
                <a:spLocks noChangeArrowheads="1"/>
              </p:cNvSpPr>
              <p:nvPr/>
            </p:nvSpPr>
            <p:spPr bwMode="auto">
              <a:xfrm>
                <a:off x="3640" y="1856"/>
                <a:ext cx="187" cy="181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b="0"/>
                  <a:t>1</a:t>
                </a:r>
              </a:p>
            </p:txBody>
          </p:sp>
          <p:sp>
            <p:nvSpPr>
              <p:cNvPr id="356459" name="Text Box 107"/>
              <p:cNvSpPr txBox="1">
                <a:spLocks noChangeArrowheads="1"/>
              </p:cNvSpPr>
              <p:nvPr/>
            </p:nvSpPr>
            <p:spPr bwMode="auto">
              <a:xfrm>
                <a:off x="4277" y="1856"/>
                <a:ext cx="187" cy="181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b="0"/>
                  <a:t>n</a:t>
                </a:r>
              </a:p>
            </p:txBody>
          </p:sp>
          <p:sp>
            <p:nvSpPr>
              <p:cNvPr id="356460" name="Text Box 108"/>
              <p:cNvSpPr txBox="1">
                <a:spLocks noChangeArrowheads="1"/>
              </p:cNvSpPr>
              <p:nvPr/>
            </p:nvSpPr>
            <p:spPr bwMode="auto">
              <a:xfrm>
                <a:off x="4949" y="1856"/>
                <a:ext cx="187" cy="181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b="0"/>
                  <a:t>1</a:t>
                </a:r>
              </a:p>
            </p:txBody>
          </p:sp>
          <p:sp>
            <p:nvSpPr>
              <p:cNvPr id="356461" name="Text Box 109"/>
              <p:cNvSpPr txBox="1">
                <a:spLocks noChangeArrowheads="1"/>
              </p:cNvSpPr>
              <p:nvPr/>
            </p:nvSpPr>
            <p:spPr bwMode="auto">
              <a:xfrm>
                <a:off x="5285" y="1856"/>
                <a:ext cx="187" cy="181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b="0"/>
                  <a:t>1</a:t>
                </a:r>
              </a:p>
            </p:txBody>
          </p:sp>
        </p:grpSp>
        <p:sp>
          <p:nvSpPr>
            <p:cNvPr id="356493" name="Text Box 141"/>
            <p:cNvSpPr txBox="1">
              <a:spLocks noChangeArrowheads="1"/>
            </p:cNvSpPr>
            <p:nvPr/>
          </p:nvSpPr>
          <p:spPr bwMode="auto">
            <a:xfrm>
              <a:off x="380" y="1796"/>
              <a:ext cx="1876" cy="196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chemeClr val="tx2"/>
                  </a:solidFill>
                </a:rPr>
                <a:t>10-Bit Addressing Format</a:t>
              </a:r>
            </a:p>
          </p:txBody>
        </p:sp>
      </p:grpSp>
      <p:grpSp>
        <p:nvGrpSpPr>
          <p:cNvPr id="356498" name="Group 146"/>
          <p:cNvGrpSpPr>
            <a:grpSpLocks/>
          </p:cNvGrpSpPr>
          <p:nvPr/>
        </p:nvGrpSpPr>
        <p:grpSpPr bwMode="auto">
          <a:xfrm>
            <a:off x="609600" y="3670300"/>
            <a:ext cx="8153400" cy="908050"/>
            <a:chOff x="360" y="2756"/>
            <a:chExt cx="5136" cy="572"/>
          </a:xfrm>
        </p:grpSpPr>
        <p:grpSp>
          <p:nvGrpSpPr>
            <p:cNvPr id="356491" name="Group 139"/>
            <p:cNvGrpSpPr>
              <a:grpSpLocks/>
            </p:cNvGrpSpPr>
            <p:nvPr/>
          </p:nvGrpSpPr>
          <p:grpSpPr bwMode="auto">
            <a:xfrm>
              <a:off x="360" y="2928"/>
              <a:ext cx="5136" cy="400"/>
              <a:chOff x="384" y="2832"/>
              <a:chExt cx="5136" cy="400"/>
            </a:xfrm>
          </p:grpSpPr>
          <p:sp>
            <p:nvSpPr>
              <p:cNvPr id="356464" name="Rectangle 112"/>
              <p:cNvSpPr>
                <a:spLocks noChangeArrowheads="1"/>
              </p:cNvSpPr>
              <p:nvPr/>
            </p:nvSpPr>
            <p:spPr bwMode="auto">
              <a:xfrm>
                <a:off x="384" y="2992"/>
                <a:ext cx="5136" cy="24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1800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endParaRPr>
              </a:p>
            </p:txBody>
          </p:sp>
          <p:sp>
            <p:nvSpPr>
              <p:cNvPr id="356465" name="Text Box 113"/>
              <p:cNvSpPr txBox="1">
                <a:spLocks noChangeArrowheads="1"/>
              </p:cNvSpPr>
              <p:nvPr/>
            </p:nvSpPr>
            <p:spPr bwMode="auto">
              <a:xfrm>
                <a:off x="400" y="3012"/>
                <a:ext cx="212" cy="196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800" b="0"/>
                  <a:t>S</a:t>
                </a:r>
              </a:p>
            </p:txBody>
          </p:sp>
          <p:sp>
            <p:nvSpPr>
              <p:cNvPr id="356466" name="Text Box 114"/>
              <p:cNvSpPr txBox="1">
                <a:spLocks noChangeArrowheads="1"/>
              </p:cNvSpPr>
              <p:nvPr/>
            </p:nvSpPr>
            <p:spPr bwMode="auto">
              <a:xfrm>
                <a:off x="1068" y="3012"/>
                <a:ext cx="420" cy="196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800" b="0"/>
                  <a:t>Data</a:t>
                </a:r>
              </a:p>
            </p:txBody>
          </p:sp>
          <p:sp>
            <p:nvSpPr>
              <p:cNvPr id="356468" name="Text Box 116"/>
              <p:cNvSpPr txBox="1">
                <a:spLocks noChangeArrowheads="1"/>
              </p:cNvSpPr>
              <p:nvPr/>
            </p:nvSpPr>
            <p:spPr bwMode="auto">
              <a:xfrm>
                <a:off x="1816" y="3012"/>
                <a:ext cx="412" cy="196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800" b="0"/>
                  <a:t>ACK</a:t>
                </a:r>
              </a:p>
            </p:txBody>
          </p:sp>
          <p:sp>
            <p:nvSpPr>
              <p:cNvPr id="356469" name="Text Box 117"/>
              <p:cNvSpPr txBox="1">
                <a:spLocks noChangeArrowheads="1"/>
              </p:cNvSpPr>
              <p:nvPr/>
            </p:nvSpPr>
            <p:spPr bwMode="auto">
              <a:xfrm>
                <a:off x="2622" y="3012"/>
                <a:ext cx="420" cy="196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800" b="0"/>
                  <a:t>Data</a:t>
                </a:r>
              </a:p>
            </p:txBody>
          </p:sp>
          <p:sp>
            <p:nvSpPr>
              <p:cNvPr id="356470" name="Text Box 118"/>
              <p:cNvSpPr txBox="1">
                <a:spLocks noChangeArrowheads="1"/>
              </p:cNvSpPr>
              <p:nvPr/>
            </p:nvSpPr>
            <p:spPr bwMode="auto">
              <a:xfrm>
                <a:off x="4136" y="3012"/>
                <a:ext cx="420" cy="196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800" b="0"/>
                  <a:t>Data</a:t>
                </a:r>
              </a:p>
            </p:txBody>
          </p:sp>
          <p:sp>
            <p:nvSpPr>
              <p:cNvPr id="356471" name="Text Box 119"/>
              <p:cNvSpPr txBox="1">
                <a:spLocks noChangeArrowheads="1"/>
              </p:cNvSpPr>
              <p:nvPr/>
            </p:nvSpPr>
            <p:spPr bwMode="auto">
              <a:xfrm>
                <a:off x="3408" y="3016"/>
                <a:ext cx="412" cy="196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800" b="0"/>
                  <a:t>ACK</a:t>
                </a:r>
              </a:p>
            </p:txBody>
          </p:sp>
          <p:sp>
            <p:nvSpPr>
              <p:cNvPr id="356472" name="Text Box 120"/>
              <p:cNvSpPr txBox="1">
                <a:spLocks noChangeArrowheads="1"/>
              </p:cNvSpPr>
              <p:nvPr/>
            </p:nvSpPr>
            <p:spPr bwMode="auto">
              <a:xfrm>
                <a:off x="4838" y="3020"/>
                <a:ext cx="412" cy="196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800" b="0"/>
                  <a:t>ACK</a:t>
                </a:r>
              </a:p>
            </p:txBody>
          </p:sp>
          <p:sp>
            <p:nvSpPr>
              <p:cNvPr id="356473" name="Text Box 121"/>
              <p:cNvSpPr txBox="1">
                <a:spLocks noChangeArrowheads="1"/>
              </p:cNvSpPr>
              <p:nvPr/>
            </p:nvSpPr>
            <p:spPr bwMode="auto">
              <a:xfrm>
                <a:off x="5280" y="3024"/>
                <a:ext cx="212" cy="196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800" b="0"/>
                  <a:t>P</a:t>
                </a:r>
              </a:p>
            </p:txBody>
          </p:sp>
          <p:sp>
            <p:nvSpPr>
              <p:cNvPr id="356474" name="Line 122"/>
              <p:cNvSpPr>
                <a:spLocks noChangeShapeType="1"/>
              </p:cNvSpPr>
              <p:nvPr/>
            </p:nvSpPr>
            <p:spPr bwMode="auto">
              <a:xfrm>
                <a:off x="624" y="2992"/>
                <a:ext cx="0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6476" name="Line 124"/>
              <p:cNvSpPr>
                <a:spLocks noChangeShapeType="1"/>
              </p:cNvSpPr>
              <p:nvPr/>
            </p:nvSpPr>
            <p:spPr bwMode="auto">
              <a:xfrm>
                <a:off x="1824" y="2992"/>
                <a:ext cx="0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6477" name="Line 125"/>
              <p:cNvSpPr>
                <a:spLocks noChangeShapeType="1"/>
              </p:cNvSpPr>
              <p:nvPr/>
            </p:nvSpPr>
            <p:spPr bwMode="auto">
              <a:xfrm>
                <a:off x="2216" y="2992"/>
                <a:ext cx="0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6478" name="Line 126"/>
              <p:cNvSpPr>
                <a:spLocks noChangeShapeType="1"/>
              </p:cNvSpPr>
              <p:nvPr/>
            </p:nvSpPr>
            <p:spPr bwMode="auto">
              <a:xfrm>
                <a:off x="3408" y="2984"/>
                <a:ext cx="0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6479" name="Line 127"/>
              <p:cNvSpPr>
                <a:spLocks noChangeShapeType="1"/>
              </p:cNvSpPr>
              <p:nvPr/>
            </p:nvSpPr>
            <p:spPr bwMode="auto">
              <a:xfrm>
                <a:off x="3800" y="2992"/>
                <a:ext cx="0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6480" name="Line 128"/>
              <p:cNvSpPr>
                <a:spLocks noChangeShapeType="1"/>
              </p:cNvSpPr>
              <p:nvPr/>
            </p:nvSpPr>
            <p:spPr bwMode="auto">
              <a:xfrm>
                <a:off x="4836" y="2992"/>
                <a:ext cx="0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6481" name="Line 129"/>
              <p:cNvSpPr>
                <a:spLocks noChangeShapeType="1"/>
              </p:cNvSpPr>
              <p:nvPr/>
            </p:nvSpPr>
            <p:spPr bwMode="auto">
              <a:xfrm>
                <a:off x="5238" y="2992"/>
                <a:ext cx="0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6482" name="Text Box 130"/>
              <p:cNvSpPr txBox="1">
                <a:spLocks noChangeArrowheads="1"/>
              </p:cNvSpPr>
              <p:nvPr/>
            </p:nvSpPr>
            <p:spPr bwMode="auto">
              <a:xfrm>
                <a:off x="408" y="2832"/>
                <a:ext cx="187" cy="181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b="0"/>
                  <a:t>1</a:t>
                </a:r>
              </a:p>
            </p:txBody>
          </p:sp>
          <p:sp>
            <p:nvSpPr>
              <p:cNvPr id="356483" name="Text Box 131"/>
              <p:cNvSpPr txBox="1">
                <a:spLocks noChangeArrowheads="1"/>
              </p:cNvSpPr>
              <p:nvPr/>
            </p:nvSpPr>
            <p:spPr bwMode="auto">
              <a:xfrm>
                <a:off x="1157" y="2832"/>
                <a:ext cx="187" cy="181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b="0"/>
                  <a:t>n</a:t>
                </a:r>
              </a:p>
            </p:txBody>
          </p:sp>
          <p:sp>
            <p:nvSpPr>
              <p:cNvPr id="356485" name="Text Box 133"/>
              <p:cNvSpPr txBox="1">
                <a:spLocks noChangeArrowheads="1"/>
              </p:cNvSpPr>
              <p:nvPr/>
            </p:nvSpPr>
            <p:spPr bwMode="auto">
              <a:xfrm>
                <a:off x="1928" y="2832"/>
                <a:ext cx="187" cy="181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b="0"/>
                  <a:t>1</a:t>
                </a:r>
              </a:p>
            </p:txBody>
          </p:sp>
          <p:sp>
            <p:nvSpPr>
              <p:cNvPr id="356486" name="Text Box 134"/>
              <p:cNvSpPr txBox="1">
                <a:spLocks noChangeArrowheads="1"/>
              </p:cNvSpPr>
              <p:nvPr/>
            </p:nvSpPr>
            <p:spPr bwMode="auto">
              <a:xfrm>
                <a:off x="2768" y="2832"/>
                <a:ext cx="187" cy="181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b="0"/>
                  <a:t>n</a:t>
                </a:r>
              </a:p>
            </p:txBody>
          </p:sp>
          <p:sp>
            <p:nvSpPr>
              <p:cNvPr id="356487" name="Text Box 135"/>
              <p:cNvSpPr txBox="1">
                <a:spLocks noChangeArrowheads="1"/>
              </p:cNvSpPr>
              <p:nvPr/>
            </p:nvSpPr>
            <p:spPr bwMode="auto">
              <a:xfrm>
                <a:off x="3512" y="2832"/>
                <a:ext cx="187" cy="181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b="0"/>
                  <a:t>1</a:t>
                </a:r>
              </a:p>
            </p:txBody>
          </p:sp>
          <p:sp>
            <p:nvSpPr>
              <p:cNvPr id="356488" name="Text Box 136"/>
              <p:cNvSpPr txBox="1">
                <a:spLocks noChangeArrowheads="1"/>
              </p:cNvSpPr>
              <p:nvPr/>
            </p:nvSpPr>
            <p:spPr bwMode="auto">
              <a:xfrm>
                <a:off x="4256" y="2832"/>
                <a:ext cx="187" cy="181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b="0"/>
                  <a:t>n</a:t>
                </a:r>
              </a:p>
            </p:txBody>
          </p:sp>
          <p:sp>
            <p:nvSpPr>
              <p:cNvPr id="356489" name="Text Box 137"/>
              <p:cNvSpPr txBox="1">
                <a:spLocks noChangeArrowheads="1"/>
              </p:cNvSpPr>
              <p:nvPr/>
            </p:nvSpPr>
            <p:spPr bwMode="auto">
              <a:xfrm>
                <a:off x="4949" y="2832"/>
                <a:ext cx="187" cy="181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b="0"/>
                  <a:t>1</a:t>
                </a:r>
              </a:p>
            </p:txBody>
          </p:sp>
          <p:sp>
            <p:nvSpPr>
              <p:cNvPr id="356490" name="Text Box 138"/>
              <p:cNvSpPr txBox="1">
                <a:spLocks noChangeArrowheads="1"/>
              </p:cNvSpPr>
              <p:nvPr/>
            </p:nvSpPr>
            <p:spPr bwMode="auto">
              <a:xfrm>
                <a:off x="5285" y="2832"/>
                <a:ext cx="187" cy="181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b="0"/>
                  <a:t>1</a:t>
                </a:r>
              </a:p>
            </p:txBody>
          </p:sp>
        </p:grpSp>
        <p:sp>
          <p:nvSpPr>
            <p:cNvPr id="356494" name="Text Box 142"/>
            <p:cNvSpPr txBox="1">
              <a:spLocks noChangeArrowheads="1"/>
            </p:cNvSpPr>
            <p:nvPr/>
          </p:nvSpPr>
          <p:spPr bwMode="auto">
            <a:xfrm>
              <a:off x="380" y="2756"/>
              <a:ext cx="1300" cy="196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chemeClr val="tx2"/>
                  </a:solidFill>
                </a:rPr>
                <a:t>Free Data Format</a:t>
              </a:r>
            </a:p>
          </p:txBody>
        </p:sp>
      </p:grpSp>
      <p:sp>
        <p:nvSpPr>
          <p:cNvPr id="356495" name="Text Box 143"/>
          <p:cNvSpPr txBox="1">
            <a:spLocks noChangeArrowheads="1"/>
          </p:cNvSpPr>
          <p:nvPr/>
        </p:nvSpPr>
        <p:spPr bwMode="auto">
          <a:xfrm>
            <a:off x="784225" y="4941888"/>
            <a:ext cx="6070600" cy="14652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1800" b="0" i="1"/>
              <a:t>R/W = 0 – master writes data to addressed slave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1800" b="0" i="1"/>
              <a:t>R/W = 1 – master reads data from the slave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1800" b="0" i="1"/>
              <a:t>n = 1 to 8 bits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1800" b="0" i="1"/>
              <a:t>S = Start (high-to-low transition on SDA while SCL is high)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1800" b="0" i="1"/>
              <a:t>P = Stop (low-to-high transition on SDA while SCL is high)</a:t>
            </a:r>
          </a:p>
        </p:txBody>
      </p:sp>
    </p:spTree>
    <p:custDataLst>
      <p:tags r:id="rId1"/>
    </p:custData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66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I2C Arbitration</a:t>
            </a:r>
          </a:p>
        </p:txBody>
      </p:sp>
      <p:sp>
        <p:nvSpPr>
          <p:cNvPr id="369669" name="Rectangle 5"/>
          <p:cNvSpPr>
            <a:spLocks noChangeArrowheads="1"/>
          </p:cNvSpPr>
          <p:nvPr/>
        </p:nvSpPr>
        <p:spPr bwMode="auto">
          <a:xfrm>
            <a:off x="254000" y="944042"/>
            <a:ext cx="8610600" cy="2509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Ctr="1">
            <a:spAutoFit/>
          </a:bodyPr>
          <a:lstStyle/>
          <a:p>
            <a:pPr marL="552450" indent="-552450">
              <a:spcBef>
                <a:spcPct val="40000"/>
              </a:spcBef>
              <a:buClr>
                <a:schemeClr val="tx2"/>
              </a:buClr>
              <a:buSzPct val="75000"/>
              <a:buFont typeface="Wingdings" pitchFamily="2" charset="2"/>
              <a:buChar char="u"/>
            </a:pPr>
            <a:r>
              <a:rPr lang="en-US" sz="2400" dirty="0"/>
              <a:t>Arbitration procedure invoked if two or more master-transmitters simultaneously start transmission</a:t>
            </a:r>
          </a:p>
          <a:p>
            <a:pPr marL="971550" lvl="1" indent="-304800">
              <a:spcBef>
                <a:spcPct val="40000"/>
              </a:spcBef>
              <a:buClr>
                <a:schemeClr val="tx2"/>
              </a:buClr>
              <a:buSzPct val="75000"/>
              <a:buFont typeface="Wingdings" pitchFamily="2" charset="2"/>
              <a:buChar char="w"/>
            </a:pPr>
            <a:r>
              <a:rPr lang="en-US" sz="2000" dirty="0"/>
              <a:t>Procedure uses data presented on serial data bus (SDA) by competing transmitters</a:t>
            </a:r>
          </a:p>
          <a:p>
            <a:pPr marL="971550" lvl="1" indent="-304800">
              <a:spcBef>
                <a:spcPct val="40000"/>
              </a:spcBef>
              <a:buClr>
                <a:schemeClr val="tx2"/>
              </a:buClr>
              <a:buSzPct val="75000"/>
              <a:buFont typeface="Wingdings" pitchFamily="2" charset="2"/>
              <a:buChar char="w"/>
            </a:pPr>
            <a:r>
              <a:rPr lang="en-US" sz="2000" dirty="0"/>
              <a:t>First master-transmitter which drives SDA high is overruled by another master-transmitter that drives SDA low</a:t>
            </a:r>
          </a:p>
          <a:p>
            <a:pPr marL="971550" lvl="1" indent="-304800">
              <a:spcBef>
                <a:spcPct val="40000"/>
              </a:spcBef>
              <a:buClr>
                <a:schemeClr val="tx2"/>
              </a:buClr>
              <a:buSzPct val="75000"/>
              <a:buFont typeface="Wingdings" pitchFamily="2" charset="2"/>
              <a:buChar char="w"/>
            </a:pPr>
            <a:r>
              <a:rPr lang="en-US" sz="2000" dirty="0"/>
              <a:t>Procedure gives priority to the data stream with the lowest binary value</a:t>
            </a:r>
          </a:p>
        </p:txBody>
      </p:sp>
      <p:grpSp>
        <p:nvGrpSpPr>
          <p:cNvPr id="369988" name="Group 324"/>
          <p:cNvGrpSpPr>
            <a:grpSpLocks/>
          </p:cNvGrpSpPr>
          <p:nvPr/>
        </p:nvGrpSpPr>
        <p:grpSpPr bwMode="auto">
          <a:xfrm>
            <a:off x="800092" y="3865033"/>
            <a:ext cx="7543800" cy="2590800"/>
            <a:chOff x="864" y="2448"/>
            <a:chExt cx="4752" cy="1632"/>
          </a:xfrm>
        </p:grpSpPr>
        <p:grpSp>
          <p:nvGrpSpPr>
            <p:cNvPr id="369983" name="Group 319"/>
            <p:cNvGrpSpPr>
              <a:grpSpLocks/>
            </p:cNvGrpSpPr>
            <p:nvPr/>
          </p:nvGrpSpPr>
          <p:grpSpPr bwMode="auto">
            <a:xfrm>
              <a:off x="864" y="2448"/>
              <a:ext cx="2997" cy="1632"/>
              <a:chOff x="496" y="2304"/>
              <a:chExt cx="2997" cy="1632"/>
            </a:xfrm>
          </p:grpSpPr>
          <p:sp>
            <p:nvSpPr>
              <p:cNvPr id="369670" name="Line 6"/>
              <p:cNvSpPr>
                <a:spLocks noChangeShapeType="1"/>
              </p:cNvSpPr>
              <p:nvPr/>
            </p:nvSpPr>
            <p:spPr bwMode="auto">
              <a:xfrm>
                <a:off x="1276" y="2411"/>
                <a:ext cx="28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671" name="Line 7"/>
              <p:cNvSpPr>
                <a:spLocks noChangeShapeType="1"/>
              </p:cNvSpPr>
              <p:nvPr/>
            </p:nvSpPr>
            <p:spPr bwMode="auto">
              <a:xfrm rot="5400000">
                <a:off x="1455" y="2506"/>
                <a:ext cx="19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672" name="Line 8"/>
              <p:cNvSpPr>
                <a:spLocks noChangeShapeType="1"/>
              </p:cNvSpPr>
              <p:nvPr/>
            </p:nvSpPr>
            <p:spPr bwMode="auto">
              <a:xfrm rot="10800000">
                <a:off x="1553" y="2601"/>
                <a:ext cx="28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673" name="Line 9"/>
              <p:cNvSpPr>
                <a:spLocks noChangeShapeType="1"/>
              </p:cNvSpPr>
              <p:nvPr/>
            </p:nvSpPr>
            <p:spPr bwMode="auto">
              <a:xfrm rot="5400000">
                <a:off x="1731" y="2503"/>
                <a:ext cx="19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674" name="Line 10"/>
              <p:cNvSpPr>
                <a:spLocks noChangeShapeType="1"/>
              </p:cNvSpPr>
              <p:nvPr/>
            </p:nvSpPr>
            <p:spPr bwMode="auto">
              <a:xfrm>
                <a:off x="1833" y="2408"/>
                <a:ext cx="28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675" name="Line 11"/>
              <p:cNvSpPr>
                <a:spLocks noChangeShapeType="1"/>
              </p:cNvSpPr>
              <p:nvPr/>
            </p:nvSpPr>
            <p:spPr bwMode="auto">
              <a:xfrm rot="5400000">
                <a:off x="2012" y="2503"/>
                <a:ext cx="19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676" name="Line 12"/>
              <p:cNvSpPr>
                <a:spLocks noChangeShapeType="1"/>
              </p:cNvSpPr>
              <p:nvPr/>
            </p:nvSpPr>
            <p:spPr bwMode="auto">
              <a:xfrm rot="10800000">
                <a:off x="2110" y="2599"/>
                <a:ext cx="28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677" name="Line 13"/>
              <p:cNvSpPr>
                <a:spLocks noChangeShapeType="1"/>
              </p:cNvSpPr>
              <p:nvPr/>
            </p:nvSpPr>
            <p:spPr bwMode="auto">
              <a:xfrm rot="5400000">
                <a:off x="2288" y="2502"/>
                <a:ext cx="19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686" name="Line 22"/>
              <p:cNvSpPr>
                <a:spLocks noChangeShapeType="1"/>
              </p:cNvSpPr>
              <p:nvPr/>
            </p:nvSpPr>
            <p:spPr bwMode="auto">
              <a:xfrm>
                <a:off x="2386" y="2405"/>
                <a:ext cx="28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687" name="Line 23"/>
              <p:cNvSpPr>
                <a:spLocks noChangeShapeType="1"/>
              </p:cNvSpPr>
              <p:nvPr/>
            </p:nvSpPr>
            <p:spPr bwMode="auto">
              <a:xfrm rot="5400000">
                <a:off x="2565" y="2501"/>
                <a:ext cx="19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688" name="Line 24"/>
              <p:cNvSpPr>
                <a:spLocks noChangeShapeType="1"/>
              </p:cNvSpPr>
              <p:nvPr/>
            </p:nvSpPr>
            <p:spPr bwMode="auto">
              <a:xfrm rot="10800000">
                <a:off x="2663" y="2596"/>
                <a:ext cx="28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689" name="Line 25"/>
              <p:cNvSpPr>
                <a:spLocks noChangeShapeType="1"/>
              </p:cNvSpPr>
              <p:nvPr/>
            </p:nvSpPr>
            <p:spPr bwMode="auto">
              <a:xfrm rot="5400000">
                <a:off x="2842" y="2499"/>
                <a:ext cx="19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694" name="Line 30"/>
              <p:cNvSpPr>
                <a:spLocks noChangeShapeType="1"/>
              </p:cNvSpPr>
              <p:nvPr/>
            </p:nvSpPr>
            <p:spPr bwMode="auto">
              <a:xfrm>
                <a:off x="2936" y="2410"/>
                <a:ext cx="28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695" name="Line 31"/>
              <p:cNvSpPr>
                <a:spLocks noChangeShapeType="1"/>
              </p:cNvSpPr>
              <p:nvPr/>
            </p:nvSpPr>
            <p:spPr bwMode="auto">
              <a:xfrm rot="5400000">
                <a:off x="3114" y="2505"/>
                <a:ext cx="19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696" name="Line 32"/>
              <p:cNvSpPr>
                <a:spLocks noChangeShapeType="1"/>
              </p:cNvSpPr>
              <p:nvPr/>
            </p:nvSpPr>
            <p:spPr bwMode="auto">
              <a:xfrm rot="10800000">
                <a:off x="3212" y="2600"/>
                <a:ext cx="28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942" name="Line 278"/>
              <p:cNvSpPr>
                <a:spLocks noChangeShapeType="1"/>
              </p:cNvSpPr>
              <p:nvPr/>
            </p:nvSpPr>
            <p:spPr bwMode="auto">
              <a:xfrm>
                <a:off x="2104" y="2304"/>
                <a:ext cx="0" cy="1632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prstDash val="sysDot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69958" name="Group 294"/>
              <p:cNvGrpSpPr>
                <a:grpSpLocks/>
              </p:cNvGrpSpPr>
              <p:nvPr/>
            </p:nvGrpSpPr>
            <p:grpSpPr bwMode="auto">
              <a:xfrm>
                <a:off x="1272" y="2798"/>
                <a:ext cx="2209" cy="207"/>
                <a:chOff x="1272" y="2798"/>
                <a:chExt cx="2209" cy="207"/>
              </a:xfrm>
            </p:grpSpPr>
            <p:sp>
              <p:nvSpPr>
                <p:cNvPr id="369865" name="Line 201"/>
                <p:cNvSpPr>
                  <a:spLocks noChangeShapeType="1"/>
                </p:cNvSpPr>
                <p:nvPr/>
              </p:nvSpPr>
              <p:spPr bwMode="auto">
                <a:xfrm>
                  <a:off x="1272" y="2807"/>
                  <a:ext cx="281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9866" name="Line 202"/>
                <p:cNvSpPr>
                  <a:spLocks noChangeShapeType="1"/>
                </p:cNvSpPr>
                <p:nvPr/>
              </p:nvSpPr>
              <p:spPr bwMode="auto">
                <a:xfrm rot="5400000">
                  <a:off x="1451" y="2902"/>
                  <a:ext cx="196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9867" name="Line 203"/>
                <p:cNvSpPr>
                  <a:spLocks noChangeShapeType="1"/>
                </p:cNvSpPr>
                <p:nvPr/>
              </p:nvSpPr>
              <p:spPr bwMode="auto">
                <a:xfrm rot="10800000">
                  <a:off x="1549" y="2997"/>
                  <a:ext cx="28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9868" name="Line 204"/>
                <p:cNvSpPr>
                  <a:spLocks noChangeShapeType="1"/>
                </p:cNvSpPr>
                <p:nvPr/>
              </p:nvSpPr>
              <p:spPr bwMode="auto">
                <a:xfrm rot="5400000">
                  <a:off x="1727" y="2899"/>
                  <a:ext cx="196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9869" name="Line 205"/>
                <p:cNvSpPr>
                  <a:spLocks noChangeShapeType="1"/>
                </p:cNvSpPr>
                <p:nvPr/>
              </p:nvSpPr>
              <p:spPr bwMode="auto">
                <a:xfrm>
                  <a:off x="1829" y="2804"/>
                  <a:ext cx="281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9870" name="Line 206"/>
                <p:cNvSpPr>
                  <a:spLocks noChangeShapeType="1"/>
                </p:cNvSpPr>
                <p:nvPr/>
              </p:nvSpPr>
              <p:spPr bwMode="auto">
                <a:xfrm rot="5400000">
                  <a:off x="2008" y="2899"/>
                  <a:ext cx="196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9871" name="Line 207"/>
                <p:cNvSpPr>
                  <a:spLocks noChangeShapeType="1"/>
                </p:cNvSpPr>
                <p:nvPr/>
              </p:nvSpPr>
              <p:spPr bwMode="auto">
                <a:xfrm rot="10800000">
                  <a:off x="2106" y="2995"/>
                  <a:ext cx="28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9872" name="Line 208"/>
                <p:cNvSpPr>
                  <a:spLocks noChangeShapeType="1"/>
                </p:cNvSpPr>
                <p:nvPr/>
              </p:nvSpPr>
              <p:spPr bwMode="auto">
                <a:xfrm rot="5400000">
                  <a:off x="2284" y="2898"/>
                  <a:ext cx="196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9873" name="Line 209"/>
                <p:cNvSpPr>
                  <a:spLocks noChangeShapeType="1"/>
                </p:cNvSpPr>
                <p:nvPr/>
              </p:nvSpPr>
              <p:spPr bwMode="auto">
                <a:xfrm>
                  <a:off x="2382" y="2801"/>
                  <a:ext cx="281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9877" name="Line 213"/>
                <p:cNvSpPr>
                  <a:spLocks noChangeShapeType="1"/>
                </p:cNvSpPr>
                <p:nvPr/>
              </p:nvSpPr>
              <p:spPr bwMode="auto">
                <a:xfrm>
                  <a:off x="2617" y="2798"/>
                  <a:ext cx="864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prstDash val="dash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9943" name="Text Box 279"/>
                <p:cNvSpPr txBox="1">
                  <a:spLocks noChangeArrowheads="1"/>
                </p:cNvSpPr>
                <p:nvPr/>
              </p:nvSpPr>
              <p:spPr bwMode="auto">
                <a:xfrm>
                  <a:off x="1861" y="2824"/>
                  <a:ext cx="187" cy="181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b="0"/>
                    <a:t>1</a:t>
                  </a:r>
                </a:p>
              </p:txBody>
            </p:sp>
            <p:sp>
              <p:nvSpPr>
                <p:cNvPr id="369946" name="Text Box 282"/>
                <p:cNvSpPr txBox="1">
                  <a:spLocks noChangeArrowheads="1"/>
                </p:cNvSpPr>
                <p:nvPr/>
              </p:nvSpPr>
              <p:spPr bwMode="auto">
                <a:xfrm>
                  <a:off x="2157" y="2816"/>
                  <a:ext cx="187" cy="181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b="0"/>
                    <a:t>0</a:t>
                  </a:r>
                </a:p>
              </p:txBody>
            </p:sp>
          </p:grpSp>
          <p:grpSp>
            <p:nvGrpSpPr>
              <p:cNvPr id="369957" name="Group 293"/>
              <p:cNvGrpSpPr>
                <a:grpSpLocks/>
              </p:cNvGrpSpPr>
              <p:nvPr/>
            </p:nvGrpSpPr>
            <p:grpSpPr bwMode="auto">
              <a:xfrm>
                <a:off x="1268" y="3193"/>
                <a:ext cx="2217" cy="215"/>
                <a:chOff x="1268" y="3193"/>
                <a:chExt cx="2217" cy="215"/>
              </a:xfrm>
            </p:grpSpPr>
            <p:sp>
              <p:nvSpPr>
                <p:cNvPr id="369891" name="Line 227"/>
                <p:cNvSpPr>
                  <a:spLocks noChangeShapeType="1"/>
                </p:cNvSpPr>
                <p:nvPr/>
              </p:nvSpPr>
              <p:spPr bwMode="auto">
                <a:xfrm>
                  <a:off x="1268" y="3203"/>
                  <a:ext cx="281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9892" name="Line 228"/>
                <p:cNvSpPr>
                  <a:spLocks noChangeShapeType="1"/>
                </p:cNvSpPr>
                <p:nvPr/>
              </p:nvSpPr>
              <p:spPr bwMode="auto">
                <a:xfrm rot="5400000">
                  <a:off x="1447" y="3298"/>
                  <a:ext cx="196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9893" name="Line 229"/>
                <p:cNvSpPr>
                  <a:spLocks noChangeShapeType="1"/>
                </p:cNvSpPr>
                <p:nvPr/>
              </p:nvSpPr>
              <p:spPr bwMode="auto">
                <a:xfrm rot="10800000">
                  <a:off x="1545" y="3393"/>
                  <a:ext cx="28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9894" name="Line 230"/>
                <p:cNvSpPr>
                  <a:spLocks noChangeShapeType="1"/>
                </p:cNvSpPr>
                <p:nvPr/>
              </p:nvSpPr>
              <p:spPr bwMode="auto">
                <a:xfrm rot="5400000">
                  <a:off x="1723" y="3295"/>
                  <a:ext cx="196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9895" name="Line 231"/>
                <p:cNvSpPr>
                  <a:spLocks noChangeShapeType="1"/>
                </p:cNvSpPr>
                <p:nvPr/>
              </p:nvSpPr>
              <p:spPr bwMode="auto">
                <a:xfrm>
                  <a:off x="1825" y="3200"/>
                  <a:ext cx="281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9896" name="Line 232"/>
                <p:cNvSpPr>
                  <a:spLocks noChangeShapeType="1"/>
                </p:cNvSpPr>
                <p:nvPr/>
              </p:nvSpPr>
              <p:spPr bwMode="auto">
                <a:xfrm rot="5400000">
                  <a:off x="2004" y="3295"/>
                  <a:ext cx="196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9897" name="Line 233"/>
                <p:cNvSpPr>
                  <a:spLocks noChangeShapeType="1"/>
                </p:cNvSpPr>
                <p:nvPr/>
              </p:nvSpPr>
              <p:spPr bwMode="auto">
                <a:xfrm rot="10800000">
                  <a:off x="2102" y="3391"/>
                  <a:ext cx="559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9900" name="Line 236"/>
                <p:cNvSpPr>
                  <a:spLocks noChangeShapeType="1"/>
                </p:cNvSpPr>
                <p:nvPr/>
              </p:nvSpPr>
              <p:spPr bwMode="auto">
                <a:xfrm rot="5400000">
                  <a:off x="2557" y="3293"/>
                  <a:ext cx="196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9901" name="Line 237"/>
                <p:cNvSpPr>
                  <a:spLocks noChangeShapeType="1"/>
                </p:cNvSpPr>
                <p:nvPr/>
              </p:nvSpPr>
              <p:spPr bwMode="auto">
                <a:xfrm rot="10800000">
                  <a:off x="2652" y="3198"/>
                  <a:ext cx="281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9902" name="Line 238"/>
                <p:cNvSpPr>
                  <a:spLocks noChangeShapeType="1"/>
                </p:cNvSpPr>
                <p:nvPr/>
              </p:nvSpPr>
              <p:spPr bwMode="auto">
                <a:xfrm rot="5400000">
                  <a:off x="2834" y="3291"/>
                  <a:ext cx="196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9903" name="Line 239"/>
                <p:cNvSpPr>
                  <a:spLocks noChangeShapeType="1"/>
                </p:cNvSpPr>
                <p:nvPr/>
              </p:nvSpPr>
              <p:spPr bwMode="auto">
                <a:xfrm>
                  <a:off x="2928" y="3390"/>
                  <a:ext cx="28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9904" name="Line 240"/>
                <p:cNvSpPr>
                  <a:spLocks noChangeShapeType="1"/>
                </p:cNvSpPr>
                <p:nvPr/>
              </p:nvSpPr>
              <p:spPr bwMode="auto">
                <a:xfrm rot="5400000">
                  <a:off x="3106" y="3297"/>
                  <a:ext cx="196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9905" name="Line 241"/>
                <p:cNvSpPr>
                  <a:spLocks noChangeShapeType="1"/>
                </p:cNvSpPr>
                <p:nvPr/>
              </p:nvSpPr>
              <p:spPr bwMode="auto">
                <a:xfrm rot="10800000">
                  <a:off x="3204" y="3201"/>
                  <a:ext cx="281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9944" name="Text Box 280"/>
                <p:cNvSpPr txBox="1">
                  <a:spLocks noChangeArrowheads="1"/>
                </p:cNvSpPr>
                <p:nvPr/>
              </p:nvSpPr>
              <p:spPr bwMode="auto">
                <a:xfrm>
                  <a:off x="1856" y="3227"/>
                  <a:ext cx="187" cy="181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b="0"/>
                    <a:t>1</a:t>
                  </a:r>
                </a:p>
              </p:txBody>
            </p:sp>
            <p:sp>
              <p:nvSpPr>
                <p:cNvPr id="369947" name="Text Box 283"/>
                <p:cNvSpPr txBox="1">
                  <a:spLocks noChangeArrowheads="1"/>
                </p:cNvSpPr>
                <p:nvPr/>
              </p:nvSpPr>
              <p:spPr bwMode="auto">
                <a:xfrm>
                  <a:off x="2160" y="3211"/>
                  <a:ext cx="187" cy="181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b="0"/>
                    <a:t>0</a:t>
                  </a:r>
                </a:p>
              </p:txBody>
            </p:sp>
            <p:sp>
              <p:nvSpPr>
                <p:cNvPr id="369949" name="Text Box 285"/>
                <p:cNvSpPr txBox="1">
                  <a:spLocks noChangeArrowheads="1"/>
                </p:cNvSpPr>
                <p:nvPr/>
              </p:nvSpPr>
              <p:spPr bwMode="auto">
                <a:xfrm>
                  <a:off x="2445" y="3216"/>
                  <a:ext cx="187" cy="181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b="0"/>
                    <a:t>0</a:t>
                  </a:r>
                </a:p>
              </p:txBody>
            </p:sp>
            <p:sp>
              <p:nvSpPr>
                <p:cNvPr id="369950" name="Text Box 286"/>
                <p:cNvSpPr txBox="1">
                  <a:spLocks noChangeArrowheads="1"/>
                </p:cNvSpPr>
                <p:nvPr/>
              </p:nvSpPr>
              <p:spPr bwMode="auto">
                <a:xfrm>
                  <a:off x="2714" y="3221"/>
                  <a:ext cx="187" cy="181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b="0"/>
                    <a:t>1</a:t>
                  </a:r>
                </a:p>
              </p:txBody>
            </p:sp>
            <p:sp>
              <p:nvSpPr>
                <p:cNvPr id="369951" name="Text Box 287"/>
                <p:cNvSpPr txBox="1">
                  <a:spLocks noChangeArrowheads="1"/>
                </p:cNvSpPr>
                <p:nvPr/>
              </p:nvSpPr>
              <p:spPr bwMode="auto">
                <a:xfrm>
                  <a:off x="2968" y="3218"/>
                  <a:ext cx="187" cy="181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b="0"/>
                    <a:t>0</a:t>
                  </a:r>
                </a:p>
              </p:txBody>
            </p:sp>
            <p:sp>
              <p:nvSpPr>
                <p:cNvPr id="369952" name="Text Box 288"/>
                <p:cNvSpPr txBox="1">
                  <a:spLocks noChangeArrowheads="1"/>
                </p:cNvSpPr>
                <p:nvPr/>
              </p:nvSpPr>
              <p:spPr bwMode="auto">
                <a:xfrm>
                  <a:off x="3253" y="3219"/>
                  <a:ext cx="187" cy="181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b="0"/>
                    <a:t>1</a:t>
                  </a:r>
                </a:p>
              </p:txBody>
            </p:sp>
          </p:grpSp>
          <p:grpSp>
            <p:nvGrpSpPr>
              <p:cNvPr id="369959" name="Group 295"/>
              <p:cNvGrpSpPr>
                <a:grpSpLocks/>
              </p:cNvGrpSpPr>
              <p:nvPr/>
            </p:nvGrpSpPr>
            <p:grpSpPr bwMode="auto">
              <a:xfrm>
                <a:off x="1264" y="3593"/>
                <a:ext cx="2217" cy="215"/>
                <a:chOff x="1268" y="3193"/>
                <a:chExt cx="2217" cy="215"/>
              </a:xfrm>
            </p:grpSpPr>
            <p:sp>
              <p:nvSpPr>
                <p:cNvPr id="369960" name="Line 296"/>
                <p:cNvSpPr>
                  <a:spLocks noChangeShapeType="1"/>
                </p:cNvSpPr>
                <p:nvPr/>
              </p:nvSpPr>
              <p:spPr bwMode="auto">
                <a:xfrm>
                  <a:off x="1268" y="3203"/>
                  <a:ext cx="281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9961" name="Line 297"/>
                <p:cNvSpPr>
                  <a:spLocks noChangeShapeType="1"/>
                </p:cNvSpPr>
                <p:nvPr/>
              </p:nvSpPr>
              <p:spPr bwMode="auto">
                <a:xfrm rot="5400000">
                  <a:off x="1447" y="3298"/>
                  <a:ext cx="196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9962" name="Line 298"/>
                <p:cNvSpPr>
                  <a:spLocks noChangeShapeType="1"/>
                </p:cNvSpPr>
                <p:nvPr/>
              </p:nvSpPr>
              <p:spPr bwMode="auto">
                <a:xfrm rot="10800000">
                  <a:off x="1545" y="3393"/>
                  <a:ext cx="28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9963" name="Line 299"/>
                <p:cNvSpPr>
                  <a:spLocks noChangeShapeType="1"/>
                </p:cNvSpPr>
                <p:nvPr/>
              </p:nvSpPr>
              <p:spPr bwMode="auto">
                <a:xfrm rot="5400000">
                  <a:off x="1723" y="3295"/>
                  <a:ext cx="196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9964" name="Line 300"/>
                <p:cNvSpPr>
                  <a:spLocks noChangeShapeType="1"/>
                </p:cNvSpPr>
                <p:nvPr/>
              </p:nvSpPr>
              <p:spPr bwMode="auto">
                <a:xfrm>
                  <a:off x="1825" y="3200"/>
                  <a:ext cx="281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9965" name="Line 301"/>
                <p:cNvSpPr>
                  <a:spLocks noChangeShapeType="1"/>
                </p:cNvSpPr>
                <p:nvPr/>
              </p:nvSpPr>
              <p:spPr bwMode="auto">
                <a:xfrm rot="5400000">
                  <a:off x="2004" y="3295"/>
                  <a:ext cx="196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9966" name="Line 302"/>
                <p:cNvSpPr>
                  <a:spLocks noChangeShapeType="1"/>
                </p:cNvSpPr>
                <p:nvPr/>
              </p:nvSpPr>
              <p:spPr bwMode="auto">
                <a:xfrm rot="10800000">
                  <a:off x="2102" y="3391"/>
                  <a:ext cx="559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9967" name="Line 303"/>
                <p:cNvSpPr>
                  <a:spLocks noChangeShapeType="1"/>
                </p:cNvSpPr>
                <p:nvPr/>
              </p:nvSpPr>
              <p:spPr bwMode="auto">
                <a:xfrm rot="5400000">
                  <a:off x="2557" y="3293"/>
                  <a:ext cx="196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9968" name="Line 304"/>
                <p:cNvSpPr>
                  <a:spLocks noChangeShapeType="1"/>
                </p:cNvSpPr>
                <p:nvPr/>
              </p:nvSpPr>
              <p:spPr bwMode="auto">
                <a:xfrm rot="10800000">
                  <a:off x="2652" y="3198"/>
                  <a:ext cx="281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9969" name="Line 305"/>
                <p:cNvSpPr>
                  <a:spLocks noChangeShapeType="1"/>
                </p:cNvSpPr>
                <p:nvPr/>
              </p:nvSpPr>
              <p:spPr bwMode="auto">
                <a:xfrm rot="5400000">
                  <a:off x="2834" y="3291"/>
                  <a:ext cx="196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9970" name="Line 306"/>
                <p:cNvSpPr>
                  <a:spLocks noChangeShapeType="1"/>
                </p:cNvSpPr>
                <p:nvPr/>
              </p:nvSpPr>
              <p:spPr bwMode="auto">
                <a:xfrm>
                  <a:off x="2928" y="3390"/>
                  <a:ext cx="28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9971" name="Line 307"/>
                <p:cNvSpPr>
                  <a:spLocks noChangeShapeType="1"/>
                </p:cNvSpPr>
                <p:nvPr/>
              </p:nvSpPr>
              <p:spPr bwMode="auto">
                <a:xfrm rot="5400000">
                  <a:off x="3106" y="3297"/>
                  <a:ext cx="196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9972" name="Line 308"/>
                <p:cNvSpPr>
                  <a:spLocks noChangeShapeType="1"/>
                </p:cNvSpPr>
                <p:nvPr/>
              </p:nvSpPr>
              <p:spPr bwMode="auto">
                <a:xfrm rot="10800000">
                  <a:off x="3204" y="3201"/>
                  <a:ext cx="281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9973" name="Text Box 309"/>
                <p:cNvSpPr txBox="1">
                  <a:spLocks noChangeArrowheads="1"/>
                </p:cNvSpPr>
                <p:nvPr/>
              </p:nvSpPr>
              <p:spPr bwMode="auto">
                <a:xfrm>
                  <a:off x="1856" y="3227"/>
                  <a:ext cx="187" cy="181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b="0"/>
                    <a:t>1</a:t>
                  </a:r>
                </a:p>
              </p:txBody>
            </p:sp>
            <p:sp>
              <p:nvSpPr>
                <p:cNvPr id="369974" name="Text Box 310"/>
                <p:cNvSpPr txBox="1">
                  <a:spLocks noChangeArrowheads="1"/>
                </p:cNvSpPr>
                <p:nvPr/>
              </p:nvSpPr>
              <p:spPr bwMode="auto">
                <a:xfrm>
                  <a:off x="2160" y="3211"/>
                  <a:ext cx="187" cy="181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b="0"/>
                    <a:t>0</a:t>
                  </a:r>
                </a:p>
              </p:txBody>
            </p:sp>
            <p:sp>
              <p:nvSpPr>
                <p:cNvPr id="369975" name="Text Box 311"/>
                <p:cNvSpPr txBox="1">
                  <a:spLocks noChangeArrowheads="1"/>
                </p:cNvSpPr>
                <p:nvPr/>
              </p:nvSpPr>
              <p:spPr bwMode="auto">
                <a:xfrm>
                  <a:off x="2445" y="3216"/>
                  <a:ext cx="187" cy="181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b="0"/>
                    <a:t>0</a:t>
                  </a:r>
                </a:p>
              </p:txBody>
            </p:sp>
            <p:sp>
              <p:nvSpPr>
                <p:cNvPr id="369976" name="Text Box 312"/>
                <p:cNvSpPr txBox="1">
                  <a:spLocks noChangeArrowheads="1"/>
                </p:cNvSpPr>
                <p:nvPr/>
              </p:nvSpPr>
              <p:spPr bwMode="auto">
                <a:xfrm>
                  <a:off x="2714" y="3221"/>
                  <a:ext cx="187" cy="181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b="0"/>
                    <a:t>1</a:t>
                  </a:r>
                </a:p>
              </p:txBody>
            </p:sp>
            <p:sp>
              <p:nvSpPr>
                <p:cNvPr id="369977" name="Text Box 313"/>
                <p:cNvSpPr txBox="1">
                  <a:spLocks noChangeArrowheads="1"/>
                </p:cNvSpPr>
                <p:nvPr/>
              </p:nvSpPr>
              <p:spPr bwMode="auto">
                <a:xfrm>
                  <a:off x="2968" y="3218"/>
                  <a:ext cx="187" cy="181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b="0"/>
                    <a:t>0</a:t>
                  </a:r>
                </a:p>
              </p:txBody>
            </p:sp>
            <p:sp>
              <p:nvSpPr>
                <p:cNvPr id="369978" name="Text Box 314"/>
                <p:cNvSpPr txBox="1">
                  <a:spLocks noChangeArrowheads="1"/>
                </p:cNvSpPr>
                <p:nvPr/>
              </p:nvSpPr>
              <p:spPr bwMode="auto">
                <a:xfrm>
                  <a:off x="3253" y="3219"/>
                  <a:ext cx="187" cy="181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b="0"/>
                    <a:t>1</a:t>
                  </a:r>
                </a:p>
              </p:txBody>
            </p:sp>
          </p:grpSp>
          <p:sp>
            <p:nvSpPr>
              <p:cNvPr id="369979" name="Text Box 315"/>
              <p:cNvSpPr txBox="1">
                <a:spLocks noChangeArrowheads="1"/>
              </p:cNvSpPr>
              <p:nvPr/>
            </p:nvSpPr>
            <p:spPr bwMode="auto">
              <a:xfrm>
                <a:off x="892" y="2412"/>
                <a:ext cx="396" cy="196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800" b="0"/>
                  <a:t>SCL</a:t>
                </a:r>
              </a:p>
            </p:txBody>
          </p:sp>
          <p:sp>
            <p:nvSpPr>
              <p:cNvPr id="369980" name="Text Box 316"/>
              <p:cNvSpPr txBox="1">
                <a:spLocks noChangeArrowheads="1"/>
              </p:cNvSpPr>
              <p:nvPr/>
            </p:nvSpPr>
            <p:spPr bwMode="auto">
              <a:xfrm>
                <a:off x="880" y="3608"/>
                <a:ext cx="412" cy="196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800" b="0"/>
                  <a:t>SDA</a:t>
                </a:r>
              </a:p>
            </p:txBody>
          </p:sp>
          <p:sp>
            <p:nvSpPr>
              <p:cNvPr id="369981" name="Text Box 317"/>
              <p:cNvSpPr txBox="1">
                <a:spLocks noChangeArrowheads="1"/>
              </p:cNvSpPr>
              <p:nvPr/>
            </p:nvSpPr>
            <p:spPr bwMode="auto">
              <a:xfrm>
                <a:off x="496" y="2754"/>
                <a:ext cx="768" cy="334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/>
              <a:p>
                <a:pPr algn="ctr"/>
                <a:r>
                  <a:rPr lang="en-US" sz="1800" b="0"/>
                  <a:t>Data from device #1</a:t>
                </a:r>
              </a:p>
            </p:txBody>
          </p:sp>
          <p:sp>
            <p:nvSpPr>
              <p:cNvPr id="369982" name="Text Box 318"/>
              <p:cNvSpPr txBox="1">
                <a:spLocks noChangeArrowheads="1"/>
              </p:cNvSpPr>
              <p:nvPr/>
            </p:nvSpPr>
            <p:spPr bwMode="auto">
              <a:xfrm>
                <a:off x="496" y="3162"/>
                <a:ext cx="768" cy="334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/>
              <a:p>
                <a:pPr algn="ctr"/>
                <a:r>
                  <a:rPr lang="en-US" sz="1800" b="0"/>
                  <a:t>Data from device #2</a:t>
                </a:r>
              </a:p>
            </p:txBody>
          </p:sp>
        </p:grpSp>
        <p:sp>
          <p:nvSpPr>
            <p:cNvPr id="369984" name="Text Box 320"/>
            <p:cNvSpPr txBox="1">
              <a:spLocks noChangeArrowheads="1"/>
            </p:cNvSpPr>
            <p:nvPr/>
          </p:nvSpPr>
          <p:spPr bwMode="auto">
            <a:xfrm>
              <a:off x="4032" y="2693"/>
              <a:ext cx="1584" cy="427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b="0"/>
                <a:t>Device #1 lost arbitration and switches to slave-receiver mode</a:t>
              </a:r>
            </a:p>
          </p:txBody>
        </p:sp>
        <p:sp>
          <p:nvSpPr>
            <p:cNvPr id="369985" name="Text Box 321"/>
            <p:cNvSpPr txBox="1">
              <a:spLocks noChangeArrowheads="1"/>
            </p:cNvSpPr>
            <p:nvPr/>
          </p:nvSpPr>
          <p:spPr bwMode="auto">
            <a:xfrm>
              <a:off x="4080" y="3264"/>
              <a:ext cx="1008" cy="304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b="0"/>
                <a:t>Device #2 drives SDA</a:t>
              </a:r>
            </a:p>
          </p:txBody>
        </p:sp>
        <p:sp>
          <p:nvSpPr>
            <p:cNvPr id="369986" name="Freeform 322"/>
            <p:cNvSpPr>
              <a:spLocks/>
            </p:cNvSpPr>
            <p:nvPr/>
          </p:nvSpPr>
          <p:spPr bwMode="auto">
            <a:xfrm>
              <a:off x="2880" y="2976"/>
              <a:ext cx="1248" cy="2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0" y="192"/>
                </a:cxn>
                <a:cxn ang="0">
                  <a:pos x="1248" y="48"/>
                </a:cxn>
              </a:cxnLst>
              <a:rect l="0" t="0" r="r" b="b"/>
              <a:pathLst>
                <a:path w="1248" h="200">
                  <a:moveTo>
                    <a:pt x="0" y="0"/>
                  </a:moveTo>
                  <a:cubicBezTo>
                    <a:pt x="16" y="92"/>
                    <a:pt x="32" y="184"/>
                    <a:pt x="240" y="192"/>
                  </a:cubicBezTo>
                  <a:cubicBezTo>
                    <a:pt x="448" y="200"/>
                    <a:pt x="1048" y="80"/>
                    <a:pt x="1248" y="48"/>
                  </a:cubicBezTo>
                </a:path>
              </a:pathLst>
            </a:custGeom>
            <a:noFill/>
            <a:ln w="12700" cap="flat" cmpd="sng">
              <a:solidFill>
                <a:schemeClr val="tx2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69987" name="Freeform 323"/>
            <p:cNvSpPr>
              <a:spLocks/>
            </p:cNvSpPr>
            <p:nvPr/>
          </p:nvSpPr>
          <p:spPr bwMode="auto">
            <a:xfrm>
              <a:off x="2928" y="3456"/>
              <a:ext cx="1248" cy="216"/>
            </a:xfrm>
            <a:custGeom>
              <a:avLst/>
              <a:gdLst/>
              <a:ahLst/>
              <a:cxnLst>
                <a:cxn ang="0">
                  <a:pos x="0" y="96"/>
                </a:cxn>
                <a:cxn ang="0">
                  <a:pos x="240" y="144"/>
                </a:cxn>
                <a:cxn ang="0">
                  <a:pos x="768" y="144"/>
                </a:cxn>
                <a:cxn ang="0">
                  <a:pos x="1248" y="0"/>
                </a:cxn>
              </a:cxnLst>
              <a:rect l="0" t="0" r="r" b="b"/>
              <a:pathLst>
                <a:path w="1248" h="168">
                  <a:moveTo>
                    <a:pt x="0" y="96"/>
                  </a:moveTo>
                  <a:cubicBezTo>
                    <a:pt x="56" y="116"/>
                    <a:pt x="112" y="136"/>
                    <a:pt x="240" y="144"/>
                  </a:cubicBezTo>
                  <a:cubicBezTo>
                    <a:pt x="368" y="152"/>
                    <a:pt x="600" y="168"/>
                    <a:pt x="768" y="144"/>
                  </a:cubicBezTo>
                  <a:cubicBezTo>
                    <a:pt x="936" y="120"/>
                    <a:pt x="1120" y="40"/>
                    <a:pt x="1248" y="0"/>
                  </a:cubicBezTo>
                </a:path>
              </a:pathLst>
            </a:custGeom>
            <a:noFill/>
            <a:ln w="12700" cap="flat" cmpd="sng">
              <a:solidFill>
                <a:schemeClr val="tx2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</p:spTree>
    <p:custDataLst>
      <p:tags r:id="rId1"/>
    </p:custData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I2C Summary</a:t>
            </a:r>
          </a:p>
        </p:txBody>
      </p:sp>
      <p:sp>
        <p:nvSpPr>
          <p:cNvPr id="329731" name="Rectangle 3"/>
          <p:cNvSpPr>
            <a:spLocks noGrp="1" noChangeArrowheads="1"/>
          </p:cNvSpPr>
          <p:nvPr>
            <p:ph idx="1"/>
          </p:nvPr>
        </p:nvSpPr>
        <p:spPr>
          <a:xfrm>
            <a:off x="338668" y="1312334"/>
            <a:ext cx="8458200" cy="3657600"/>
          </a:xfrm>
        </p:spPr>
        <p:txBody>
          <a:bodyPr>
            <a:noAutofit/>
          </a:bodyPr>
          <a:lstStyle/>
          <a:p>
            <a:pPr>
              <a:spcBef>
                <a:spcPts val="1800"/>
              </a:spcBef>
            </a:pPr>
            <a:r>
              <a:rPr lang="en-US" sz="2800" dirty="0"/>
              <a:t>Compliance with Philips I2C-bus specification (version 2.1)</a:t>
            </a:r>
          </a:p>
          <a:p>
            <a:pPr>
              <a:spcBef>
                <a:spcPts val="1800"/>
              </a:spcBef>
            </a:pPr>
            <a:r>
              <a:rPr lang="en-US" sz="2800" dirty="0"/>
              <a:t>7-bit and 10-bit addressing modes</a:t>
            </a:r>
          </a:p>
          <a:p>
            <a:pPr>
              <a:spcBef>
                <a:spcPts val="1800"/>
              </a:spcBef>
            </a:pPr>
            <a:r>
              <a:rPr lang="en-US" sz="2800" dirty="0"/>
              <a:t>Configurable 1 to 8 bit data words</a:t>
            </a:r>
          </a:p>
          <a:p>
            <a:pPr>
              <a:spcBef>
                <a:spcPts val="1800"/>
              </a:spcBef>
            </a:pPr>
            <a:r>
              <a:rPr lang="en-US" sz="2800" dirty="0"/>
              <a:t>Data transfer rate from 10 kbps up to 400 kbps</a:t>
            </a:r>
          </a:p>
          <a:p>
            <a:pPr>
              <a:spcBef>
                <a:spcPts val="1800"/>
              </a:spcBef>
            </a:pPr>
            <a:r>
              <a:rPr lang="en-US" sz="2800" dirty="0"/>
              <a:t>Transmit FIFO and receive FIFO</a:t>
            </a:r>
          </a:p>
        </p:txBody>
      </p:sp>
    </p:spTree>
    <p:custDataLst>
      <p:tags r:id="rId1"/>
    </p:custData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85800" y="1151470"/>
            <a:ext cx="7696200" cy="6096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1124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Module Objectives</a:t>
            </a:r>
          </a:p>
        </p:txBody>
      </p:sp>
      <p:sp>
        <p:nvSpPr>
          <p:cNvPr id="261125" name="Rectangle 5"/>
          <p:cNvSpPr>
            <a:spLocks noGrp="1" noChangeArrowheads="1"/>
          </p:cNvSpPr>
          <p:nvPr>
            <p:ph idx="1"/>
          </p:nvPr>
        </p:nvSpPr>
        <p:spPr>
          <a:xfrm>
            <a:off x="679808" y="1132726"/>
            <a:ext cx="7778392" cy="4810874"/>
          </a:xfrm>
        </p:spPr>
        <p:txBody>
          <a:bodyPr>
            <a:noAutofit/>
          </a:bodyPr>
          <a:lstStyle/>
          <a:p>
            <a:r>
              <a:rPr lang="en-US" dirty="0"/>
              <a:t>Serial Peripheral Interface (SPI)</a:t>
            </a:r>
          </a:p>
          <a:p>
            <a:pPr>
              <a:lnSpc>
                <a:spcPct val="125000"/>
              </a:lnSpc>
            </a:pPr>
            <a:r>
              <a:rPr lang="en-US" dirty="0"/>
              <a:t>Serial Communication Interface (SCI)</a:t>
            </a:r>
          </a:p>
          <a:p>
            <a:pPr>
              <a:lnSpc>
                <a:spcPct val="125000"/>
              </a:lnSpc>
            </a:pPr>
            <a:r>
              <a:rPr lang="en-US" dirty="0"/>
              <a:t>Local Interconnect Network (LIN)</a:t>
            </a:r>
          </a:p>
          <a:p>
            <a:pPr>
              <a:lnSpc>
                <a:spcPct val="125000"/>
              </a:lnSpc>
            </a:pPr>
            <a:r>
              <a:rPr lang="en-US" dirty="0"/>
              <a:t>Inter-Integrated Circuit (I2C)</a:t>
            </a:r>
          </a:p>
          <a:p>
            <a:pPr>
              <a:lnSpc>
                <a:spcPct val="125000"/>
              </a:lnSpc>
            </a:pPr>
            <a:r>
              <a:rPr lang="en-US" dirty="0"/>
              <a:t>Controller Area Network (CAN)</a:t>
            </a:r>
          </a:p>
          <a:p>
            <a:pPr>
              <a:lnSpc>
                <a:spcPct val="125000"/>
              </a:lnSpc>
            </a:pPr>
            <a:r>
              <a:rPr lang="en-US" dirty="0"/>
              <a:t>Power Management Bus (</a:t>
            </a:r>
            <a:r>
              <a:rPr lang="en-US" dirty="0" err="1"/>
              <a:t>PMBus</a:t>
            </a:r>
            <a:r>
              <a:rPr lang="en-US" dirty="0"/>
              <a:t>)</a:t>
            </a:r>
          </a:p>
          <a:p>
            <a:pPr>
              <a:lnSpc>
                <a:spcPct val="125000"/>
              </a:lnSpc>
            </a:pPr>
            <a:r>
              <a:rPr lang="en-US" dirty="0"/>
              <a:t>Fast Serial Interface (FSI)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4277320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19922-CAF1-450E-BE44-2ADA56C90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I2C Interrupt/polling Flags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530C9B6-4C9C-415F-AE39-A800FD6BB3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79231"/>
            <a:ext cx="9144000" cy="5099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9087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2CC63-9779-4887-8193-E2B725D59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I2C Additional Modes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29D3C1B-AA62-4A4B-96FA-9A6939DB7B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742951"/>
            <a:ext cx="8077200" cy="5949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5667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85800" y="3920068"/>
            <a:ext cx="7696200" cy="6096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1124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Module Objectives</a:t>
            </a:r>
          </a:p>
        </p:txBody>
      </p:sp>
      <p:sp>
        <p:nvSpPr>
          <p:cNvPr id="261125" name="Rectangle 5"/>
          <p:cNvSpPr>
            <a:spLocks noGrp="1" noChangeArrowheads="1"/>
          </p:cNvSpPr>
          <p:nvPr>
            <p:ph idx="1"/>
          </p:nvPr>
        </p:nvSpPr>
        <p:spPr>
          <a:xfrm>
            <a:off x="679808" y="1132726"/>
            <a:ext cx="7778392" cy="4810874"/>
          </a:xfrm>
        </p:spPr>
        <p:txBody>
          <a:bodyPr>
            <a:noAutofit/>
          </a:bodyPr>
          <a:lstStyle/>
          <a:p>
            <a:r>
              <a:rPr lang="en-US" dirty="0"/>
              <a:t>Serial Peripheral Interface (SPI)</a:t>
            </a:r>
          </a:p>
          <a:p>
            <a:pPr>
              <a:lnSpc>
                <a:spcPct val="125000"/>
              </a:lnSpc>
            </a:pPr>
            <a:r>
              <a:rPr lang="en-US" dirty="0"/>
              <a:t>Serial Communication Interface (SCI)</a:t>
            </a:r>
          </a:p>
          <a:p>
            <a:pPr>
              <a:lnSpc>
                <a:spcPct val="125000"/>
              </a:lnSpc>
            </a:pPr>
            <a:r>
              <a:rPr lang="en-US" dirty="0"/>
              <a:t>Local Interconnect Network (LIN)</a:t>
            </a:r>
          </a:p>
          <a:p>
            <a:pPr>
              <a:lnSpc>
                <a:spcPct val="125000"/>
              </a:lnSpc>
            </a:pPr>
            <a:r>
              <a:rPr lang="en-US" dirty="0"/>
              <a:t>Inter-Integrated Circuit (I2C)</a:t>
            </a:r>
          </a:p>
          <a:p>
            <a:pPr>
              <a:lnSpc>
                <a:spcPct val="125000"/>
              </a:lnSpc>
            </a:pPr>
            <a:r>
              <a:rPr lang="en-US" dirty="0"/>
              <a:t>Controller Area Network (CAN)</a:t>
            </a:r>
          </a:p>
          <a:p>
            <a:pPr>
              <a:lnSpc>
                <a:spcPct val="125000"/>
              </a:lnSpc>
            </a:pPr>
            <a:r>
              <a:rPr lang="en-US" dirty="0"/>
              <a:t>Power Management Bus (</a:t>
            </a:r>
            <a:r>
              <a:rPr lang="en-US" dirty="0" err="1"/>
              <a:t>PMBus</a:t>
            </a:r>
            <a:r>
              <a:rPr lang="en-US" dirty="0"/>
              <a:t>)</a:t>
            </a:r>
          </a:p>
          <a:p>
            <a:pPr>
              <a:lnSpc>
                <a:spcPct val="125000"/>
              </a:lnSpc>
            </a:pPr>
            <a:r>
              <a:rPr lang="en-US" dirty="0"/>
              <a:t>Fast Serial Interface (FSI)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4460498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474" name="Rectangle 26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09600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/>
              <a:t>Controller Area Network (CAN)</a:t>
            </a:r>
            <a:br>
              <a:rPr lang="en-US"/>
            </a:br>
            <a:r>
              <a:rPr lang="en-US" sz="2000"/>
              <a:t>A Multi-Master Serial Bus System</a:t>
            </a:r>
          </a:p>
        </p:txBody>
      </p:sp>
      <p:sp>
        <p:nvSpPr>
          <p:cNvPr id="360475" name="Rectangle 27"/>
          <p:cNvSpPr>
            <a:spLocks noGrp="1" noChangeArrowheads="1"/>
          </p:cNvSpPr>
          <p:nvPr>
            <p:ph idx="1"/>
          </p:nvPr>
        </p:nvSpPr>
        <p:spPr>
          <a:xfrm>
            <a:off x="685800" y="914400"/>
            <a:ext cx="8077200" cy="3200400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sz="2000" dirty="0"/>
              <a:t>CAN 2.0B Standard</a:t>
            </a:r>
          </a:p>
          <a:p>
            <a:pPr>
              <a:spcBef>
                <a:spcPts val="600"/>
              </a:spcBef>
            </a:pPr>
            <a:r>
              <a:rPr lang="en-US" sz="2000" dirty="0"/>
              <a:t>High speed (up to 1 Mbps)</a:t>
            </a:r>
          </a:p>
          <a:p>
            <a:pPr>
              <a:spcBef>
                <a:spcPts val="600"/>
              </a:spcBef>
            </a:pPr>
            <a:r>
              <a:rPr lang="en-US" sz="2000" dirty="0"/>
              <a:t>Add a node without disturbing the bus (number of nodes not limited by protocol)</a:t>
            </a:r>
          </a:p>
          <a:p>
            <a:pPr>
              <a:spcBef>
                <a:spcPts val="600"/>
              </a:spcBef>
            </a:pPr>
            <a:r>
              <a:rPr lang="en-US" sz="2000" dirty="0"/>
              <a:t>Less wires (lower cost, less maintenance, and more reliable)</a:t>
            </a:r>
          </a:p>
          <a:p>
            <a:pPr>
              <a:spcBef>
                <a:spcPts val="600"/>
              </a:spcBef>
            </a:pPr>
            <a:r>
              <a:rPr lang="en-US" sz="2000" dirty="0"/>
              <a:t>Redundant error checking (high reliability)</a:t>
            </a:r>
          </a:p>
          <a:p>
            <a:pPr>
              <a:spcBef>
                <a:spcPts val="600"/>
              </a:spcBef>
            </a:pPr>
            <a:r>
              <a:rPr lang="en-US" sz="2000" dirty="0"/>
              <a:t>No node addressing (message identifiers)</a:t>
            </a:r>
          </a:p>
          <a:p>
            <a:pPr>
              <a:spcBef>
                <a:spcPts val="600"/>
              </a:spcBef>
            </a:pPr>
            <a:r>
              <a:rPr lang="en-US" sz="2000" dirty="0"/>
              <a:t>Broadcast based signaling</a:t>
            </a:r>
          </a:p>
        </p:txBody>
      </p:sp>
      <p:grpSp>
        <p:nvGrpSpPr>
          <p:cNvPr id="360453" name="Group 5"/>
          <p:cNvGrpSpPr>
            <a:grpSpLocks/>
          </p:cNvGrpSpPr>
          <p:nvPr/>
        </p:nvGrpSpPr>
        <p:grpSpPr bwMode="auto">
          <a:xfrm>
            <a:off x="1752600" y="4419600"/>
            <a:ext cx="685800" cy="685800"/>
            <a:chOff x="2112" y="2256"/>
            <a:chExt cx="432" cy="432"/>
          </a:xfrm>
          <a:solidFill>
            <a:schemeClr val="accent3"/>
          </a:solidFill>
        </p:grpSpPr>
        <p:sp>
          <p:nvSpPr>
            <p:cNvPr id="360454" name="Oval 6"/>
            <p:cNvSpPr>
              <a:spLocks noChangeArrowheads="1"/>
            </p:cNvSpPr>
            <p:nvPr/>
          </p:nvSpPr>
          <p:spPr bwMode="auto">
            <a:xfrm>
              <a:off x="2112" y="2256"/>
              <a:ext cx="432" cy="432"/>
            </a:xfrm>
            <a:prstGeom prst="ellipse">
              <a:avLst/>
            </a:prstGeom>
            <a:solidFill>
              <a:schemeClr val="accent3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0455" name="Rectangle 7"/>
            <p:cNvSpPr>
              <a:spLocks noChangeArrowheads="1"/>
            </p:cNvSpPr>
            <p:nvPr/>
          </p:nvSpPr>
          <p:spPr bwMode="auto">
            <a:xfrm>
              <a:off x="2208" y="2342"/>
              <a:ext cx="232" cy="2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sz="2000" b="0"/>
                <a:t>C</a:t>
              </a:r>
            </a:p>
          </p:txBody>
        </p:sp>
      </p:grpSp>
      <p:grpSp>
        <p:nvGrpSpPr>
          <p:cNvPr id="360456" name="Group 8"/>
          <p:cNvGrpSpPr>
            <a:grpSpLocks/>
          </p:cNvGrpSpPr>
          <p:nvPr/>
        </p:nvGrpSpPr>
        <p:grpSpPr bwMode="auto">
          <a:xfrm>
            <a:off x="6248400" y="5867400"/>
            <a:ext cx="685800" cy="685800"/>
            <a:chOff x="3264" y="2256"/>
            <a:chExt cx="432" cy="432"/>
          </a:xfrm>
        </p:grpSpPr>
        <p:sp>
          <p:nvSpPr>
            <p:cNvPr id="360457" name="Oval 9"/>
            <p:cNvSpPr>
              <a:spLocks noChangeArrowheads="1"/>
            </p:cNvSpPr>
            <p:nvPr/>
          </p:nvSpPr>
          <p:spPr bwMode="auto">
            <a:xfrm>
              <a:off x="3264" y="2256"/>
              <a:ext cx="432" cy="432"/>
            </a:xfrm>
            <a:prstGeom prst="ellipse">
              <a:avLst/>
            </a:prstGeom>
            <a:solidFill>
              <a:schemeClr val="accent3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0458" name="Rectangle 10"/>
            <p:cNvSpPr>
              <a:spLocks noChangeArrowheads="1"/>
            </p:cNvSpPr>
            <p:nvPr/>
          </p:nvSpPr>
          <p:spPr bwMode="auto">
            <a:xfrm>
              <a:off x="3360" y="2342"/>
              <a:ext cx="22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sz="2000" b="0"/>
                <a:t>E</a:t>
              </a:r>
            </a:p>
          </p:txBody>
        </p:sp>
      </p:grpSp>
      <p:sp>
        <p:nvSpPr>
          <p:cNvPr id="360459" name="Line 11"/>
          <p:cNvSpPr>
            <a:spLocks noChangeShapeType="1"/>
          </p:cNvSpPr>
          <p:nvPr/>
        </p:nvSpPr>
        <p:spPr bwMode="auto">
          <a:xfrm>
            <a:off x="1219200" y="5486400"/>
            <a:ext cx="69342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0460" name="Line 12"/>
          <p:cNvSpPr>
            <a:spLocks noChangeShapeType="1"/>
          </p:cNvSpPr>
          <p:nvPr/>
        </p:nvSpPr>
        <p:spPr bwMode="auto">
          <a:xfrm>
            <a:off x="2133600" y="510540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0461" name="Line 13"/>
          <p:cNvSpPr>
            <a:spLocks noChangeShapeType="1"/>
          </p:cNvSpPr>
          <p:nvPr/>
        </p:nvSpPr>
        <p:spPr bwMode="auto">
          <a:xfrm>
            <a:off x="7315200" y="4267200"/>
            <a:ext cx="0" cy="1219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0462" name="Line 14"/>
          <p:cNvSpPr>
            <a:spLocks noChangeShapeType="1"/>
          </p:cNvSpPr>
          <p:nvPr/>
        </p:nvSpPr>
        <p:spPr bwMode="auto">
          <a:xfrm flipV="1">
            <a:off x="4572000" y="54864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0463" name="Line 15"/>
          <p:cNvSpPr>
            <a:spLocks noChangeShapeType="1"/>
          </p:cNvSpPr>
          <p:nvPr/>
        </p:nvSpPr>
        <p:spPr bwMode="auto">
          <a:xfrm flipV="1">
            <a:off x="6553200" y="548640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0464" name="Line 16"/>
          <p:cNvSpPr>
            <a:spLocks noChangeShapeType="1"/>
          </p:cNvSpPr>
          <p:nvPr/>
        </p:nvSpPr>
        <p:spPr bwMode="auto">
          <a:xfrm>
            <a:off x="4038600" y="4267200"/>
            <a:ext cx="0" cy="1219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60465" name="Group 17"/>
          <p:cNvGrpSpPr>
            <a:grpSpLocks/>
          </p:cNvGrpSpPr>
          <p:nvPr/>
        </p:nvGrpSpPr>
        <p:grpSpPr bwMode="auto">
          <a:xfrm>
            <a:off x="4229100" y="5791200"/>
            <a:ext cx="685800" cy="685800"/>
            <a:chOff x="2688" y="2256"/>
            <a:chExt cx="432" cy="432"/>
          </a:xfrm>
        </p:grpSpPr>
        <p:sp>
          <p:nvSpPr>
            <p:cNvPr id="360466" name="Oval 18"/>
            <p:cNvSpPr>
              <a:spLocks noChangeArrowheads="1"/>
            </p:cNvSpPr>
            <p:nvPr/>
          </p:nvSpPr>
          <p:spPr bwMode="auto">
            <a:xfrm>
              <a:off x="2688" y="2256"/>
              <a:ext cx="432" cy="432"/>
            </a:xfrm>
            <a:prstGeom prst="ellipse">
              <a:avLst/>
            </a:prstGeom>
            <a:solidFill>
              <a:schemeClr val="accent3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0467" name="Rectangle 19"/>
            <p:cNvSpPr>
              <a:spLocks noChangeArrowheads="1"/>
            </p:cNvSpPr>
            <p:nvPr/>
          </p:nvSpPr>
          <p:spPr bwMode="auto">
            <a:xfrm>
              <a:off x="2784" y="2342"/>
              <a:ext cx="23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sz="2000" b="0"/>
                <a:t>D</a:t>
              </a:r>
            </a:p>
          </p:txBody>
        </p:sp>
      </p:grpSp>
      <p:grpSp>
        <p:nvGrpSpPr>
          <p:cNvPr id="360468" name="Group 20"/>
          <p:cNvGrpSpPr>
            <a:grpSpLocks/>
          </p:cNvGrpSpPr>
          <p:nvPr/>
        </p:nvGrpSpPr>
        <p:grpSpPr bwMode="auto">
          <a:xfrm>
            <a:off x="7010400" y="3886200"/>
            <a:ext cx="685800" cy="685800"/>
            <a:chOff x="720" y="2352"/>
            <a:chExt cx="432" cy="432"/>
          </a:xfrm>
        </p:grpSpPr>
        <p:sp>
          <p:nvSpPr>
            <p:cNvPr id="360469" name="Oval 21"/>
            <p:cNvSpPr>
              <a:spLocks noChangeArrowheads="1"/>
            </p:cNvSpPr>
            <p:nvPr/>
          </p:nvSpPr>
          <p:spPr bwMode="auto">
            <a:xfrm>
              <a:off x="720" y="2352"/>
              <a:ext cx="432" cy="432"/>
            </a:xfrm>
            <a:prstGeom prst="ellipse">
              <a:avLst/>
            </a:prstGeom>
            <a:solidFill>
              <a:schemeClr val="accent3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0470" name="Rectangle 22"/>
            <p:cNvSpPr>
              <a:spLocks noChangeArrowheads="1"/>
            </p:cNvSpPr>
            <p:nvPr/>
          </p:nvSpPr>
          <p:spPr bwMode="auto">
            <a:xfrm>
              <a:off x="816" y="2438"/>
              <a:ext cx="22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sz="2000" b="0"/>
                <a:t>A</a:t>
              </a:r>
            </a:p>
          </p:txBody>
        </p:sp>
      </p:grpSp>
      <p:grpSp>
        <p:nvGrpSpPr>
          <p:cNvPr id="360471" name="Group 23"/>
          <p:cNvGrpSpPr>
            <a:grpSpLocks/>
          </p:cNvGrpSpPr>
          <p:nvPr/>
        </p:nvGrpSpPr>
        <p:grpSpPr bwMode="auto">
          <a:xfrm>
            <a:off x="3733800" y="4114800"/>
            <a:ext cx="685800" cy="685800"/>
            <a:chOff x="1536" y="2256"/>
            <a:chExt cx="432" cy="432"/>
          </a:xfrm>
        </p:grpSpPr>
        <p:sp>
          <p:nvSpPr>
            <p:cNvPr id="360472" name="Oval 24"/>
            <p:cNvSpPr>
              <a:spLocks noChangeArrowheads="1"/>
            </p:cNvSpPr>
            <p:nvPr/>
          </p:nvSpPr>
          <p:spPr bwMode="auto">
            <a:xfrm>
              <a:off x="1536" y="2256"/>
              <a:ext cx="432" cy="432"/>
            </a:xfrm>
            <a:prstGeom prst="ellipse">
              <a:avLst/>
            </a:prstGeom>
            <a:solidFill>
              <a:schemeClr val="accent3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0473" name="Rectangle 25"/>
            <p:cNvSpPr>
              <a:spLocks noChangeArrowheads="1"/>
            </p:cNvSpPr>
            <p:nvPr/>
          </p:nvSpPr>
          <p:spPr bwMode="auto">
            <a:xfrm>
              <a:off x="1632" y="2342"/>
              <a:ext cx="22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sz="2000" b="0"/>
                <a:t>B</a:t>
              </a:r>
            </a:p>
          </p:txBody>
        </p:sp>
      </p:grpSp>
    </p:spTree>
    <p:custDataLst>
      <p:tags r:id="rId1"/>
    </p:custData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3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rIns="92075" anchor="ctr"/>
          <a:lstStyle/>
          <a:p>
            <a:r>
              <a:rPr lang="en-US"/>
              <a:t>CAN Bus</a:t>
            </a:r>
          </a:p>
        </p:txBody>
      </p:sp>
      <p:sp>
        <p:nvSpPr>
          <p:cNvPr id="295969" name="Rectangle 3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914400"/>
            <a:ext cx="8686800" cy="2209800"/>
          </a:xfrm>
          <a:noFill/>
          <a:ln/>
        </p:spPr>
        <p:txBody>
          <a:bodyPr anchorCtr="0"/>
          <a:lstStyle/>
          <a:p>
            <a:r>
              <a:rPr lang="en-US" sz="2800"/>
              <a:t>Two wire differential bus (usually twisted pair)</a:t>
            </a:r>
          </a:p>
          <a:p>
            <a:r>
              <a:rPr lang="en-US" sz="2800"/>
              <a:t>Max. bus length depend on transmission rate</a:t>
            </a:r>
          </a:p>
          <a:p>
            <a:pPr lvl="1"/>
            <a:r>
              <a:rPr lang="en-US" sz="2400"/>
              <a:t>40 meters @ 1 Mbps</a:t>
            </a:r>
          </a:p>
        </p:txBody>
      </p:sp>
      <p:sp>
        <p:nvSpPr>
          <p:cNvPr id="295939" name="Oval 3"/>
          <p:cNvSpPr>
            <a:spLocks noChangeArrowheads="1"/>
          </p:cNvSpPr>
          <p:nvPr/>
        </p:nvSpPr>
        <p:spPr bwMode="auto">
          <a:xfrm>
            <a:off x="3821113" y="3352800"/>
            <a:ext cx="1905000" cy="1066800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5940" name="Rectangle 4"/>
          <p:cNvSpPr>
            <a:spLocks noChangeArrowheads="1"/>
          </p:cNvSpPr>
          <p:nvPr/>
        </p:nvSpPr>
        <p:spPr bwMode="auto">
          <a:xfrm>
            <a:off x="4164013" y="3505200"/>
            <a:ext cx="115887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2000" b="0"/>
              <a:t>CAN</a:t>
            </a:r>
          </a:p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2000" b="0"/>
              <a:t>NODE B</a:t>
            </a:r>
          </a:p>
        </p:txBody>
      </p:sp>
      <p:sp>
        <p:nvSpPr>
          <p:cNvPr id="295941" name="Oval 5"/>
          <p:cNvSpPr>
            <a:spLocks noChangeArrowheads="1"/>
          </p:cNvSpPr>
          <p:nvPr/>
        </p:nvSpPr>
        <p:spPr bwMode="auto">
          <a:xfrm>
            <a:off x="1223963" y="3352800"/>
            <a:ext cx="1903412" cy="1066800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5942" name="Rectangle 6"/>
          <p:cNvSpPr>
            <a:spLocks noChangeArrowheads="1"/>
          </p:cNvSpPr>
          <p:nvPr/>
        </p:nvSpPr>
        <p:spPr bwMode="auto">
          <a:xfrm>
            <a:off x="1590675" y="3489325"/>
            <a:ext cx="115887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2000" b="0"/>
              <a:t>CAN</a:t>
            </a:r>
          </a:p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2000" b="0"/>
              <a:t>NODE A</a:t>
            </a:r>
          </a:p>
        </p:txBody>
      </p:sp>
      <p:sp>
        <p:nvSpPr>
          <p:cNvPr id="295943" name="Line 7"/>
          <p:cNvSpPr>
            <a:spLocks noChangeShapeType="1"/>
          </p:cNvSpPr>
          <p:nvPr/>
        </p:nvSpPr>
        <p:spPr bwMode="auto">
          <a:xfrm>
            <a:off x="1211263" y="5037138"/>
            <a:ext cx="6975475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5944" name="Line 8"/>
          <p:cNvSpPr>
            <a:spLocks noChangeShapeType="1"/>
          </p:cNvSpPr>
          <p:nvPr/>
        </p:nvSpPr>
        <p:spPr bwMode="auto">
          <a:xfrm>
            <a:off x="1211263" y="6007100"/>
            <a:ext cx="6975475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5945" name="Rectangle 9"/>
          <p:cNvSpPr>
            <a:spLocks noChangeArrowheads="1"/>
          </p:cNvSpPr>
          <p:nvPr/>
        </p:nvSpPr>
        <p:spPr bwMode="auto">
          <a:xfrm>
            <a:off x="8101013" y="5286375"/>
            <a:ext cx="134937" cy="4095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5946" name="Line 10"/>
          <p:cNvSpPr>
            <a:spLocks noChangeShapeType="1"/>
          </p:cNvSpPr>
          <p:nvPr/>
        </p:nvSpPr>
        <p:spPr bwMode="auto">
          <a:xfrm>
            <a:off x="8167688" y="5702300"/>
            <a:ext cx="0" cy="3048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5947" name="Line 11"/>
          <p:cNvSpPr>
            <a:spLocks noChangeShapeType="1"/>
          </p:cNvSpPr>
          <p:nvPr/>
        </p:nvSpPr>
        <p:spPr bwMode="auto">
          <a:xfrm flipV="1">
            <a:off x="8167688" y="5037138"/>
            <a:ext cx="0" cy="242887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5948" name="Rectangle 12"/>
          <p:cNvSpPr>
            <a:spLocks noChangeArrowheads="1"/>
          </p:cNvSpPr>
          <p:nvPr/>
        </p:nvSpPr>
        <p:spPr bwMode="auto">
          <a:xfrm>
            <a:off x="1162050" y="5286375"/>
            <a:ext cx="136525" cy="4095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5949" name="Line 13"/>
          <p:cNvSpPr>
            <a:spLocks noChangeShapeType="1"/>
          </p:cNvSpPr>
          <p:nvPr/>
        </p:nvSpPr>
        <p:spPr bwMode="auto">
          <a:xfrm>
            <a:off x="1230313" y="5702300"/>
            <a:ext cx="0" cy="3048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5950" name="Line 14"/>
          <p:cNvSpPr>
            <a:spLocks noChangeShapeType="1"/>
          </p:cNvSpPr>
          <p:nvPr/>
        </p:nvSpPr>
        <p:spPr bwMode="auto">
          <a:xfrm flipV="1">
            <a:off x="1230313" y="5026025"/>
            <a:ext cx="0" cy="2413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5951" name="Oval 15"/>
          <p:cNvSpPr>
            <a:spLocks noChangeArrowheads="1"/>
          </p:cNvSpPr>
          <p:nvPr/>
        </p:nvSpPr>
        <p:spPr bwMode="auto">
          <a:xfrm>
            <a:off x="6418263" y="3352800"/>
            <a:ext cx="1905000" cy="1066800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5952" name="Rectangle 16"/>
          <p:cNvSpPr>
            <a:spLocks noChangeArrowheads="1"/>
          </p:cNvSpPr>
          <p:nvPr/>
        </p:nvSpPr>
        <p:spPr bwMode="auto">
          <a:xfrm>
            <a:off x="6834188" y="3497263"/>
            <a:ext cx="1173162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2000" b="0"/>
              <a:t>CAN</a:t>
            </a:r>
          </a:p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2000" b="0"/>
              <a:t>NODE C</a:t>
            </a:r>
          </a:p>
        </p:txBody>
      </p:sp>
      <p:sp>
        <p:nvSpPr>
          <p:cNvPr id="295953" name="Line 17"/>
          <p:cNvSpPr>
            <a:spLocks noChangeShapeType="1"/>
          </p:cNvSpPr>
          <p:nvPr/>
        </p:nvSpPr>
        <p:spPr bwMode="auto">
          <a:xfrm>
            <a:off x="1730375" y="4370388"/>
            <a:ext cx="0" cy="666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5954" name="Line 18"/>
          <p:cNvSpPr>
            <a:spLocks noChangeShapeType="1"/>
          </p:cNvSpPr>
          <p:nvPr/>
        </p:nvSpPr>
        <p:spPr bwMode="auto">
          <a:xfrm>
            <a:off x="2620963" y="4370388"/>
            <a:ext cx="0" cy="16367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5955" name="Line 19"/>
          <p:cNvSpPr>
            <a:spLocks noChangeShapeType="1"/>
          </p:cNvSpPr>
          <p:nvPr/>
        </p:nvSpPr>
        <p:spPr bwMode="auto">
          <a:xfrm>
            <a:off x="4327525" y="4370388"/>
            <a:ext cx="0" cy="666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5956" name="Line 20"/>
          <p:cNvSpPr>
            <a:spLocks noChangeShapeType="1"/>
          </p:cNvSpPr>
          <p:nvPr/>
        </p:nvSpPr>
        <p:spPr bwMode="auto">
          <a:xfrm>
            <a:off x="5218113" y="4370388"/>
            <a:ext cx="0" cy="16367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5957" name="Line 21"/>
          <p:cNvSpPr>
            <a:spLocks noChangeShapeType="1"/>
          </p:cNvSpPr>
          <p:nvPr/>
        </p:nvSpPr>
        <p:spPr bwMode="auto">
          <a:xfrm>
            <a:off x="6926263" y="4370388"/>
            <a:ext cx="0" cy="666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5958" name="Line 22"/>
          <p:cNvSpPr>
            <a:spLocks noChangeShapeType="1"/>
          </p:cNvSpPr>
          <p:nvPr/>
        </p:nvSpPr>
        <p:spPr bwMode="auto">
          <a:xfrm>
            <a:off x="7816850" y="4370388"/>
            <a:ext cx="0" cy="16367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5959" name="Oval 23"/>
          <p:cNvSpPr>
            <a:spLocks noChangeArrowheads="1"/>
          </p:cNvSpPr>
          <p:nvPr/>
        </p:nvSpPr>
        <p:spPr bwMode="auto">
          <a:xfrm>
            <a:off x="1662113" y="4981575"/>
            <a:ext cx="136525" cy="109538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5960" name="Oval 24"/>
          <p:cNvSpPr>
            <a:spLocks noChangeArrowheads="1"/>
          </p:cNvSpPr>
          <p:nvPr/>
        </p:nvSpPr>
        <p:spPr bwMode="auto">
          <a:xfrm>
            <a:off x="2552700" y="5951538"/>
            <a:ext cx="136525" cy="109537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5961" name="Oval 25"/>
          <p:cNvSpPr>
            <a:spLocks noChangeArrowheads="1"/>
          </p:cNvSpPr>
          <p:nvPr/>
        </p:nvSpPr>
        <p:spPr bwMode="auto">
          <a:xfrm>
            <a:off x="4260850" y="4981575"/>
            <a:ext cx="134938" cy="109538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5962" name="Oval 26"/>
          <p:cNvSpPr>
            <a:spLocks noChangeArrowheads="1"/>
          </p:cNvSpPr>
          <p:nvPr/>
        </p:nvSpPr>
        <p:spPr bwMode="auto">
          <a:xfrm>
            <a:off x="6858000" y="4981575"/>
            <a:ext cx="134938" cy="109538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5963" name="Oval 27"/>
          <p:cNvSpPr>
            <a:spLocks noChangeArrowheads="1"/>
          </p:cNvSpPr>
          <p:nvPr/>
        </p:nvSpPr>
        <p:spPr bwMode="auto">
          <a:xfrm>
            <a:off x="5151438" y="5951538"/>
            <a:ext cx="134937" cy="109537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5964" name="Oval 28"/>
          <p:cNvSpPr>
            <a:spLocks noChangeArrowheads="1"/>
          </p:cNvSpPr>
          <p:nvPr/>
        </p:nvSpPr>
        <p:spPr bwMode="auto">
          <a:xfrm>
            <a:off x="7748588" y="5951538"/>
            <a:ext cx="134937" cy="109537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5965" name="Rectangle 29"/>
          <p:cNvSpPr>
            <a:spLocks noChangeArrowheads="1"/>
          </p:cNvSpPr>
          <p:nvPr/>
        </p:nvSpPr>
        <p:spPr bwMode="auto">
          <a:xfrm>
            <a:off x="3038475" y="4648200"/>
            <a:ext cx="958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1800" b="0"/>
              <a:t>CAN_H</a:t>
            </a:r>
          </a:p>
        </p:txBody>
      </p:sp>
      <p:sp>
        <p:nvSpPr>
          <p:cNvPr id="295966" name="Rectangle 30"/>
          <p:cNvSpPr>
            <a:spLocks noChangeArrowheads="1"/>
          </p:cNvSpPr>
          <p:nvPr/>
        </p:nvSpPr>
        <p:spPr bwMode="auto">
          <a:xfrm>
            <a:off x="3013075" y="5614988"/>
            <a:ext cx="9207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1800" b="0"/>
              <a:t>CAN_L</a:t>
            </a:r>
          </a:p>
        </p:txBody>
      </p:sp>
      <p:sp>
        <p:nvSpPr>
          <p:cNvPr id="295970" name="Rectangle 34"/>
          <p:cNvSpPr>
            <a:spLocks noChangeArrowheads="1"/>
          </p:cNvSpPr>
          <p:nvPr/>
        </p:nvSpPr>
        <p:spPr bwMode="auto">
          <a:xfrm>
            <a:off x="8212138" y="5257800"/>
            <a:ext cx="7413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1800" b="0"/>
              <a:t>120</a:t>
            </a:r>
            <a:r>
              <a:rPr lang="en-US" sz="1800" b="0">
                <a:latin typeface="Symbol" pitchFamily="18" charset="2"/>
              </a:rPr>
              <a:t>W</a:t>
            </a:r>
          </a:p>
        </p:txBody>
      </p:sp>
      <p:sp>
        <p:nvSpPr>
          <p:cNvPr id="295971" name="Rectangle 35"/>
          <p:cNvSpPr>
            <a:spLocks noChangeArrowheads="1"/>
          </p:cNvSpPr>
          <p:nvPr/>
        </p:nvSpPr>
        <p:spPr bwMode="auto">
          <a:xfrm>
            <a:off x="439738" y="5272088"/>
            <a:ext cx="7413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1800" b="0"/>
              <a:t>120</a:t>
            </a:r>
            <a:r>
              <a:rPr lang="en-US" sz="1800" b="0">
                <a:latin typeface="Symbol" pitchFamily="18" charset="2"/>
              </a:rPr>
              <a:t>W</a:t>
            </a:r>
          </a:p>
        </p:txBody>
      </p:sp>
    </p:spTree>
    <p:custDataLst>
      <p:tags r:id="rId1"/>
    </p:custData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6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/>
              <a:t>CAN Node</a:t>
            </a:r>
            <a:br>
              <a:rPr lang="en-US" sz="3200"/>
            </a:br>
            <a:r>
              <a:rPr lang="en-US" sz="2000"/>
              <a:t>Wired-AND Bus Connection</a:t>
            </a:r>
          </a:p>
        </p:txBody>
      </p:sp>
      <p:sp>
        <p:nvSpPr>
          <p:cNvPr id="367620" name="Rectangle 4"/>
          <p:cNvSpPr>
            <a:spLocks noChangeArrowheads="1"/>
          </p:cNvSpPr>
          <p:nvPr/>
        </p:nvSpPr>
        <p:spPr bwMode="auto">
          <a:xfrm>
            <a:off x="3367618" y="5049838"/>
            <a:ext cx="2438400" cy="12192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7632" name="Text Box 16"/>
          <p:cNvSpPr txBox="1">
            <a:spLocks noChangeArrowheads="1"/>
          </p:cNvSpPr>
          <p:nvPr/>
        </p:nvSpPr>
        <p:spPr bwMode="auto">
          <a:xfrm>
            <a:off x="4934481" y="5049838"/>
            <a:ext cx="501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1800" b="0"/>
              <a:t>RX</a:t>
            </a:r>
          </a:p>
        </p:txBody>
      </p:sp>
      <p:sp>
        <p:nvSpPr>
          <p:cNvPr id="367633" name="Text Box 17"/>
          <p:cNvSpPr txBox="1">
            <a:spLocks noChangeArrowheads="1"/>
          </p:cNvSpPr>
          <p:nvPr/>
        </p:nvSpPr>
        <p:spPr bwMode="auto">
          <a:xfrm>
            <a:off x="3791481" y="5049838"/>
            <a:ext cx="476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1800" b="0"/>
              <a:t>TX</a:t>
            </a:r>
          </a:p>
        </p:txBody>
      </p:sp>
      <p:sp>
        <p:nvSpPr>
          <p:cNvPr id="367635" name="Text Box 19"/>
          <p:cNvSpPr txBox="1">
            <a:spLocks noChangeArrowheads="1"/>
          </p:cNvSpPr>
          <p:nvPr/>
        </p:nvSpPr>
        <p:spPr bwMode="auto">
          <a:xfrm>
            <a:off x="3530537" y="5430838"/>
            <a:ext cx="210826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1800" b="0" dirty="0"/>
              <a:t>CAN Controller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1800" b="0" dirty="0"/>
              <a:t>(TMS320F28004x)</a:t>
            </a:r>
          </a:p>
        </p:txBody>
      </p:sp>
      <p:sp>
        <p:nvSpPr>
          <p:cNvPr id="367639" name="Line 23"/>
          <p:cNvSpPr>
            <a:spLocks noChangeShapeType="1"/>
          </p:cNvSpPr>
          <p:nvPr/>
        </p:nvSpPr>
        <p:spPr bwMode="auto">
          <a:xfrm>
            <a:off x="853018" y="1577975"/>
            <a:ext cx="7453313" cy="635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7640" name="Line 24"/>
          <p:cNvSpPr>
            <a:spLocks noChangeShapeType="1"/>
          </p:cNvSpPr>
          <p:nvPr/>
        </p:nvSpPr>
        <p:spPr bwMode="auto">
          <a:xfrm flipV="1">
            <a:off x="841906" y="2417763"/>
            <a:ext cx="7450137" cy="14287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7641" name="Rectangle 25"/>
          <p:cNvSpPr>
            <a:spLocks noChangeArrowheads="1"/>
          </p:cNvSpPr>
          <p:nvPr/>
        </p:nvSpPr>
        <p:spPr bwMode="auto">
          <a:xfrm>
            <a:off x="8217431" y="1833563"/>
            <a:ext cx="139700" cy="30638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7642" name="Line 26"/>
          <p:cNvSpPr>
            <a:spLocks noChangeShapeType="1"/>
          </p:cNvSpPr>
          <p:nvPr/>
        </p:nvSpPr>
        <p:spPr bwMode="auto">
          <a:xfrm>
            <a:off x="8290456" y="2146300"/>
            <a:ext cx="0" cy="2921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7643" name="Line 27"/>
          <p:cNvSpPr>
            <a:spLocks noChangeShapeType="1"/>
          </p:cNvSpPr>
          <p:nvPr/>
        </p:nvSpPr>
        <p:spPr bwMode="auto">
          <a:xfrm flipH="1" flipV="1">
            <a:off x="8290456" y="1565275"/>
            <a:ext cx="0" cy="263525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7644" name="Rectangle 28"/>
          <p:cNvSpPr>
            <a:spLocks noChangeArrowheads="1"/>
          </p:cNvSpPr>
          <p:nvPr/>
        </p:nvSpPr>
        <p:spPr bwMode="auto">
          <a:xfrm>
            <a:off x="794281" y="1847850"/>
            <a:ext cx="139700" cy="30638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7645" name="Line 29"/>
          <p:cNvSpPr>
            <a:spLocks noChangeShapeType="1"/>
          </p:cNvSpPr>
          <p:nvPr/>
        </p:nvSpPr>
        <p:spPr bwMode="auto">
          <a:xfrm flipH="1">
            <a:off x="860956" y="2160588"/>
            <a:ext cx="1587" cy="265112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7646" name="Line 30"/>
          <p:cNvSpPr>
            <a:spLocks noChangeShapeType="1"/>
          </p:cNvSpPr>
          <p:nvPr/>
        </p:nvSpPr>
        <p:spPr bwMode="auto">
          <a:xfrm flipH="1" flipV="1">
            <a:off x="872068" y="1565275"/>
            <a:ext cx="1588" cy="2921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7647" name="Rectangle 31"/>
          <p:cNvSpPr>
            <a:spLocks noChangeArrowheads="1"/>
          </p:cNvSpPr>
          <p:nvPr/>
        </p:nvSpPr>
        <p:spPr bwMode="auto">
          <a:xfrm>
            <a:off x="5167843" y="2043113"/>
            <a:ext cx="9207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1800" b="0"/>
              <a:t>CAN_L</a:t>
            </a:r>
          </a:p>
        </p:txBody>
      </p:sp>
      <p:sp>
        <p:nvSpPr>
          <p:cNvPr id="367648" name="Rectangle 32"/>
          <p:cNvSpPr>
            <a:spLocks noChangeArrowheads="1"/>
          </p:cNvSpPr>
          <p:nvPr/>
        </p:nvSpPr>
        <p:spPr bwMode="auto">
          <a:xfrm>
            <a:off x="3005668" y="1217613"/>
            <a:ext cx="958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1800" b="0"/>
              <a:t>CAN_H</a:t>
            </a:r>
          </a:p>
        </p:txBody>
      </p:sp>
      <p:sp>
        <p:nvSpPr>
          <p:cNvPr id="367649" name="Line 33"/>
          <p:cNvSpPr>
            <a:spLocks noChangeShapeType="1"/>
          </p:cNvSpPr>
          <p:nvPr/>
        </p:nvSpPr>
        <p:spPr bwMode="auto">
          <a:xfrm>
            <a:off x="4032781" y="2514600"/>
            <a:ext cx="0" cy="2530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7650" name="Line 34"/>
          <p:cNvSpPr>
            <a:spLocks noChangeShapeType="1"/>
          </p:cNvSpPr>
          <p:nvPr/>
        </p:nvSpPr>
        <p:spPr bwMode="auto">
          <a:xfrm>
            <a:off x="5175781" y="2438400"/>
            <a:ext cx="0" cy="26114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7651" name="Rectangle 35"/>
          <p:cNvSpPr>
            <a:spLocks noChangeArrowheads="1"/>
          </p:cNvSpPr>
          <p:nvPr/>
        </p:nvSpPr>
        <p:spPr bwMode="auto">
          <a:xfrm>
            <a:off x="8339668" y="1752600"/>
            <a:ext cx="7413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1800" b="0"/>
              <a:t>120</a:t>
            </a:r>
            <a:r>
              <a:rPr lang="en-US" sz="1800" b="0">
                <a:latin typeface="Symbol" pitchFamily="18" charset="2"/>
              </a:rPr>
              <a:t>W</a:t>
            </a:r>
          </a:p>
        </p:txBody>
      </p:sp>
      <p:sp>
        <p:nvSpPr>
          <p:cNvPr id="367652" name="Rectangle 36"/>
          <p:cNvSpPr>
            <a:spLocks noChangeArrowheads="1"/>
          </p:cNvSpPr>
          <p:nvPr/>
        </p:nvSpPr>
        <p:spPr bwMode="auto">
          <a:xfrm>
            <a:off x="54506" y="1766888"/>
            <a:ext cx="7413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1800" b="0"/>
              <a:t>120</a:t>
            </a:r>
            <a:r>
              <a:rPr lang="en-US" sz="1800" b="0">
                <a:latin typeface="Symbol" pitchFamily="18" charset="2"/>
              </a:rPr>
              <a:t>W</a:t>
            </a:r>
          </a:p>
        </p:txBody>
      </p:sp>
      <p:sp>
        <p:nvSpPr>
          <p:cNvPr id="367660" name="Line 44"/>
          <p:cNvSpPr>
            <a:spLocks noChangeShapeType="1"/>
          </p:cNvSpPr>
          <p:nvPr/>
        </p:nvSpPr>
        <p:spPr bwMode="auto">
          <a:xfrm>
            <a:off x="4034368" y="1604963"/>
            <a:ext cx="0" cy="6905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7661" name="Arc 45"/>
          <p:cNvSpPr>
            <a:spLocks/>
          </p:cNvSpPr>
          <p:nvPr/>
        </p:nvSpPr>
        <p:spPr bwMode="auto">
          <a:xfrm flipH="1">
            <a:off x="3920068" y="2286000"/>
            <a:ext cx="114300" cy="2286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43064"/>
              <a:gd name="T2" fmla="*/ 2424 w 21600"/>
              <a:gd name="T3" fmla="*/ 43064 h 43064"/>
              <a:gd name="T4" fmla="*/ 0 w 21600"/>
              <a:gd name="T5" fmla="*/ 21600 h 430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43064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2591"/>
                  <a:pt x="13345" y="41830"/>
                  <a:pt x="2423" y="43063"/>
                </a:cubicBezTo>
              </a:path>
              <a:path w="21600" h="43064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2591"/>
                  <a:pt x="13345" y="41830"/>
                  <a:pt x="2423" y="43063"/>
                </a:cubicBezTo>
                <a:lnTo>
                  <a:pt x="0" y="21600"/>
                </a:lnTo>
                <a:close/>
              </a:path>
            </a:pathLst>
          </a:cu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67662" name="Line 46"/>
          <p:cNvSpPr>
            <a:spLocks noChangeShapeType="1"/>
          </p:cNvSpPr>
          <p:nvPr/>
        </p:nvSpPr>
        <p:spPr bwMode="auto">
          <a:xfrm>
            <a:off x="872068" y="2438400"/>
            <a:ext cx="7391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7663" name="Rectangle 47"/>
          <p:cNvSpPr>
            <a:spLocks noChangeArrowheads="1"/>
          </p:cNvSpPr>
          <p:nvPr/>
        </p:nvSpPr>
        <p:spPr bwMode="auto">
          <a:xfrm>
            <a:off x="3364443" y="3297238"/>
            <a:ext cx="2438400" cy="1219200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7638" name="Text Box 22"/>
          <p:cNvSpPr txBox="1">
            <a:spLocks noChangeArrowheads="1"/>
          </p:cNvSpPr>
          <p:nvPr/>
        </p:nvSpPr>
        <p:spPr bwMode="auto">
          <a:xfrm>
            <a:off x="3354918" y="3570288"/>
            <a:ext cx="24701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1800" b="0"/>
              <a:t>CAN Transceiver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1800" b="0"/>
              <a:t>(e.g. TI SN65HVD23x)</a:t>
            </a:r>
          </a:p>
        </p:txBody>
      </p:sp>
    </p:spTree>
    <p:custDataLst>
      <p:tags r:id="rId1"/>
    </p:custData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Principles of Operation</a:t>
            </a:r>
          </a:p>
        </p:txBody>
      </p:sp>
      <p:sp>
        <p:nvSpPr>
          <p:cNvPr id="358403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685800"/>
            <a:ext cx="8153400" cy="6096000"/>
          </a:xfrm>
        </p:spPr>
        <p:txBody>
          <a:bodyPr>
            <a:normAutofit fontScale="92500" lnSpcReduction="20000"/>
          </a:bodyPr>
          <a:lstStyle/>
          <a:p>
            <a:pPr>
              <a:spcBef>
                <a:spcPts val="1200"/>
              </a:spcBef>
            </a:pPr>
            <a:r>
              <a:rPr lang="en-US" sz="2600" dirty="0"/>
              <a:t>Data messages transmitted are identifier based, not address based</a:t>
            </a:r>
          </a:p>
          <a:p>
            <a:pPr>
              <a:spcBef>
                <a:spcPts val="1200"/>
              </a:spcBef>
            </a:pPr>
            <a:r>
              <a:rPr lang="en-US" sz="2600" dirty="0"/>
              <a:t>Content of message is labeled by an identifier that is unique throughout the network</a:t>
            </a:r>
          </a:p>
          <a:p>
            <a:pPr lvl="1">
              <a:spcBef>
                <a:spcPts val="1200"/>
              </a:spcBef>
            </a:pPr>
            <a:r>
              <a:rPr lang="en-US" sz="2200" dirty="0"/>
              <a:t>(e.g. rpm, temperature, position, pressure, etc.)</a:t>
            </a:r>
          </a:p>
          <a:p>
            <a:pPr>
              <a:spcBef>
                <a:spcPts val="1200"/>
              </a:spcBef>
            </a:pPr>
            <a:r>
              <a:rPr lang="en-US" sz="2600" dirty="0"/>
              <a:t>All nodes on network receive the message and each performs an acceptance test on the identifier</a:t>
            </a:r>
          </a:p>
          <a:p>
            <a:pPr>
              <a:spcBef>
                <a:spcPts val="1200"/>
              </a:spcBef>
            </a:pPr>
            <a:r>
              <a:rPr lang="en-US" sz="2600" dirty="0"/>
              <a:t>If message is relevant, it is processed (received); otherwise it is ignored</a:t>
            </a:r>
          </a:p>
          <a:p>
            <a:pPr>
              <a:spcBef>
                <a:spcPts val="1200"/>
              </a:spcBef>
            </a:pPr>
            <a:r>
              <a:rPr lang="en-US" sz="2600" dirty="0"/>
              <a:t>Unique identifier also determines the priority of the message</a:t>
            </a:r>
          </a:p>
          <a:p>
            <a:pPr lvl="1">
              <a:spcBef>
                <a:spcPts val="1200"/>
              </a:spcBef>
            </a:pPr>
            <a:r>
              <a:rPr lang="en-US" sz="2200" dirty="0"/>
              <a:t>(lower the numerical value of the identifier, the higher the priority)</a:t>
            </a:r>
          </a:p>
          <a:p>
            <a:pPr>
              <a:spcBef>
                <a:spcPts val="1200"/>
              </a:spcBef>
            </a:pPr>
            <a:r>
              <a:rPr lang="en-US" sz="2600" dirty="0"/>
              <a:t>When two or more nodes attempt to transmit at the same time, a non-destructive arbitration technique guarantees messages are sent in order of priority and no messages are lost</a:t>
            </a:r>
          </a:p>
        </p:txBody>
      </p:sp>
    </p:spTree>
    <p:custDataLst>
      <p:tags r:id="rId1"/>
    </p:custData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Non-Destructive Bitwise Arbitration</a:t>
            </a:r>
          </a:p>
        </p:txBody>
      </p:sp>
      <p:sp>
        <p:nvSpPr>
          <p:cNvPr id="359427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914400"/>
            <a:ext cx="8229600" cy="2057400"/>
          </a:xfrm>
        </p:spPr>
        <p:txBody>
          <a:bodyPr>
            <a:normAutofit/>
          </a:bodyPr>
          <a:lstStyle/>
          <a:p>
            <a:r>
              <a:rPr lang="en-US" sz="2800" dirty="0"/>
              <a:t>Bus arbitration resolved via arbitration with wired-AND bus connections</a:t>
            </a:r>
          </a:p>
          <a:p>
            <a:pPr lvl="1"/>
            <a:r>
              <a:rPr lang="en-US" sz="2400" dirty="0"/>
              <a:t>Dominate state (logic 0, bus is high)</a:t>
            </a:r>
          </a:p>
          <a:p>
            <a:pPr lvl="1"/>
            <a:r>
              <a:rPr lang="en-US" sz="2400" dirty="0"/>
              <a:t>Recessive state (logic 1, bus is low)</a:t>
            </a:r>
          </a:p>
        </p:txBody>
      </p:sp>
      <p:sp>
        <p:nvSpPr>
          <p:cNvPr id="359518" name="Oval 94"/>
          <p:cNvSpPr>
            <a:spLocks noChangeArrowheads="1"/>
          </p:cNvSpPr>
          <p:nvPr/>
        </p:nvSpPr>
        <p:spPr bwMode="auto">
          <a:xfrm>
            <a:off x="6662738" y="3627438"/>
            <a:ext cx="1676400" cy="7620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9519" name="Rectangle 95"/>
          <p:cNvSpPr>
            <a:spLocks noChangeArrowheads="1"/>
          </p:cNvSpPr>
          <p:nvPr/>
        </p:nvSpPr>
        <p:spPr bwMode="auto">
          <a:xfrm>
            <a:off x="6645275" y="3703638"/>
            <a:ext cx="1757363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1800" b="0"/>
              <a:t>Node A wins arbitration</a:t>
            </a:r>
          </a:p>
        </p:txBody>
      </p:sp>
      <p:sp>
        <p:nvSpPr>
          <p:cNvPr id="359520" name="Line 96"/>
          <p:cNvSpPr>
            <a:spLocks noChangeShapeType="1"/>
          </p:cNvSpPr>
          <p:nvPr/>
        </p:nvSpPr>
        <p:spPr bwMode="auto">
          <a:xfrm>
            <a:off x="3409950" y="3868738"/>
            <a:ext cx="0" cy="2238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9521" name="Line 97"/>
          <p:cNvSpPr>
            <a:spLocks noChangeShapeType="1"/>
          </p:cNvSpPr>
          <p:nvPr/>
        </p:nvSpPr>
        <p:spPr bwMode="auto">
          <a:xfrm>
            <a:off x="3411538" y="3870325"/>
            <a:ext cx="3000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9522" name="Line 98"/>
          <p:cNvSpPr>
            <a:spLocks noChangeShapeType="1"/>
          </p:cNvSpPr>
          <p:nvPr/>
        </p:nvSpPr>
        <p:spPr bwMode="auto">
          <a:xfrm>
            <a:off x="3709988" y="3868738"/>
            <a:ext cx="0" cy="2238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9523" name="Line 99"/>
          <p:cNvSpPr>
            <a:spLocks noChangeShapeType="1"/>
          </p:cNvSpPr>
          <p:nvPr/>
        </p:nvSpPr>
        <p:spPr bwMode="auto">
          <a:xfrm>
            <a:off x="3711575" y="4084638"/>
            <a:ext cx="3000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9524" name="Line 100"/>
          <p:cNvSpPr>
            <a:spLocks noChangeShapeType="1"/>
          </p:cNvSpPr>
          <p:nvPr/>
        </p:nvSpPr>
        <p:spPr bwMode="auto">
          <a:xfrm>
            <a:off x="3409950" y="4297363"/>
            <a:ext cx="0" cy="2238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9525" name="Line 101"/>
          <p:cNvSpPr>
            <a:spLocks noChangeShapeType="1"/>
          </p:cNvSpPr>
          <p:nvPr/>
        </p:nvSpPr>
        <p:spPr bwMode="auto">
          <a:xfrm>
            <a:off x="3411538" y="4298950"/>
            <a:ext cx="3000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9526" name="Line 102"/>
          <p:cNvSpPr>
            <a:spLocks noChangeShapeType="1"/>
          </p:cNvSpPr>
          <p:nvPr/>
        </p:nvSpPr>
        <p:spPr bwMode="auto">
          <a:xfrm>
            <a:off x="3709988" y="4297363"/>
            <a:ext cx="0" cy="2238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9527" name="Line 103"/>
          <p:cNvSpPr>
            <a:spLocks noChangeShapeType="1"/>
          </p:cNvSpPr>
          <p:nvPr/>
        </p:nvSpPr>
        <p:spPr bwMode="auto">
          <a:xfrm>
            <a:off x="3711575" y="4513263"/>
            <a:ext cx="3000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9528" name="Line 104"/>
          <p:cNvSpPr>
            <a:spLocks noChangeShapeType="1"/>
          </p:cNvSpPr>
          <p:nvPr/>
        </p:nvSpPr>
        <p:spPr bwMode="auto">
          <a:xfrm>
            <a:off x="3409950" y="4721225"/>
            <a:ext cx="0" cy="2238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9529" name="Line 105"/>
          <p:cNvSpPr>
            <a:spLocks noChangeShapeType="1"/>
          </p:cNvSpPr>
          <p:nvPr/>
        </p:nvSpPr>
        <p:spPr bwMode="auto">
          <a:xfrm>
            <a:off x="3411538" y="4722813"/>
            <a:ext cx="3000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9530" name="Line 106"/>
          <p:cNvSpPr>
            <a:spLocks noChangeShapeType="1"/>
          </p:cNvSpPr>
          <p:nvPr/>
        </p:nvSpPr>
        <p:spPr bwMode="auto">
          <a:xfrm>
            <a:off x="3709988" y="4721225"/>
            <a:ext cx="0" cy="2238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9531" name="Line 107"/>
          <p:cNvSpPr>
            <a:spLocks noChangeShapeType="1"/>
          </p:cNvSpPr>
          <p:nvPr/>
        </p:nvSpPr>
        <p:spPr bwMode="auto">
          <a:xfrm>
            <a:off x="3711575" y="4937125"/>
            <a:ext cx="3000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9532" name="Rectangle 108"/>
          <p:cNvSpPr>
            <a:spLocks noChangeArrowheads="1"/>
          </p:cNvSpPr>
          <p:nvPr/>
        </p:nvSpPr>
        <p:spPr bwMode="auto">
          <a:xfrm>
            <a:off x="1524000" y="5119688"/>
            <a:ext cx="1123950" cy="3667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1800" b="0"/>
              <a:t>CAN Bus</a:t>
            </a:r>
          </a:p>
        </p:txBody>
      </p:sp>
      <p:sp>
        <p:nvSpPr>
          <p:cNvPr id="359533" name="Rectangle 109"/>
          <p:cNvSpPr>
            <a:spLocks noChangeArrowheads="1"/>
          </p:cNvSpPr>
          <p:nvPr/>
        </p:nvSpPr>
        <p:spPr bwMode="auto">
          <a:xfrm>
            <a:off x="1725613" y="3763963"/>
            <a:ext cx="946150" cy="3667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1800" b="0"/>
              <a:t>Node A</a:t>
            </a:r>
          </a:p>
        </p:txBody>
      </p:sp>
      <p:sp>
        <p:nvSpPr>
          <p:cNvPr id="359534" name="Rectangle 110"/>
          <p:cNvSpPr>
            <a:spLocks noChangeArrowheads="1"/>
          </p:cNvSpPr>
          <p:nvPr/>
        </p:nvSpPr>
        <p:spPr bwMode="auto">
          <a:xfrm>
            <a:off x="1717675" y="4195763"/>
            <a:ext cx="946150" cy="3667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1800" b="0"/>
              <a:t>Node B</a:t>
            </a:r>
          </a:p>
        </p:txBody>
      </p:sp>
      <p:sp>
        <p:nvSpPr>
          <p:cNvPr id="359535" name="Rectangle 111"/>
          <p:cNvSpPr>
            <a:spLocks noChangeArrowheads="1"/>
          </p:cNvSpPr>
          <p:nvPr/>
        </p:nvSpPr>
        <p:spPr bwMode="auto">
          <a:xfrm>
            <a:off x="1711325" y="4627563"/>
            <a:ext cx="958850" cy="3667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1800" b="0"/>
              <a:t>Node C</a:t>
            </a:r>
          </a:p>
        </p:txBody>
      </p:sp>
      <p:sp>
        <p:nvSpPr>
          <p:cNvPr id="359536" name="Line 112"/>
          <p:cNvSpPr>
            <a:spLocks noChangeShapeType="1"/>
          </p:cNvSpPr>
          <p:nvPr/>
        </p:nvSpPr>
        <p:spPr bwMode="auto">
          <a:xfrm>
            <a:off x="2811463" y="3870325"/>
            <a:ext cx="300037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9537" name="Line 113"/>
          <p:cNvSpPr>
            <a:spLocks noChangeShapeType="1"/>
          </p:cNvSpPr>
          <p:nvPr/>
        </p:nvSpPr>
        <p:spPr bwMode="auto">
          <a:xfrm>
            <a:off x="3109913" y="3868738"/>
            <a:ext cx="0" cy="2238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9538" name="Line 114"/>
          <p:cNvSpPr>
            <a:spLocks noChangeShapeType="1"/>
          </p:cNvSpPr>
          <p:nvPr/>
        </p:nvSpPr>
        <p:spPr bwMode="auto">
          <a:xfrm>
            <a:off x="3111500" y="4084638"/>
            <a:ext cx="3000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9539" name="Line 115"/>
          <p:cNvSpPr>
            <a:spLocks noChangeShapeType="1"/>
          </p:cNvSpPr>
          <p:nvPr/>
        </p:nvSpPr>
        <p:spPr bwMode="auto">
          <a:xfrm>
            <a:off x="2811463" y="4298950"/>
            <a:ext cx="300037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9540" name="Line 116"/>
          <p:cNvSpPr>
            <a:spLocks noChangeShapeType="1"/>
          </p:cNvSpPr>
          <p:nvPr/>
        </p:nvSpPr>
        <p:spPr bwMode="auto">
          <a:xfrm>
            <a:off x="3109913" y="4297363"/>
            <a:ext cx="0" cy="2238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9541" name="Line 117"/>
          <p:cNvSpPr>
            <a:spLocks noChangeShapeType="1"/>
          </p:cNvSpPr>
          <p:nvPr/>
        </p:nvSpPr>
        <p:spPr bwMode="auto">
          <a:xfrm>
            <a:off x="3111500" y="4513263"/>
            <a:ext cx="3000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9542" name="Line 118"/>
          <p:cNvSpPr>
            <a:spLocks noChangeShapeType="1"/>
          </p:cNvSpPr>
          <p:nvPr/>
        </p:nvSpPr>
        <p:spPr bwMode="auto">
          <a:xfrm>
            <a:off x="2811463" y="4722813"/>
            <a:ext cx="300037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9543" name="Line 119"/>
          <p:cNvSpPr>
            <a:spLocks noChangeShapeType="1"/>
          </p:cNvSpPr>
          <p:nvPr/>
        </p:nvSpPr>
        <p:spPr bwMode="auto">
          <a:xfrm>
            <a:off x="3109913" y="4721225"/>
            <a:ext cx="0" cy="2238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9544" name="Line 120"/>
          <p:cNvSpPr>
            <a:spLocks noChangeShapeType="1"/>
          </p:cNvSpPr>
          <p:nvPr/>
        </p:nvSpPr>
        <p:spPr bwMode="auto">
          <a:xfrm>
            <a:off x="3111500" y="4937125"/>
            <a:ext cx="3000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9545" name="Rectangle 121"/>
          <p:cNvSpPr>
            <a:spLocks noChangeArrowheads="1"/>
          </p:cNvSpPr>
          <p:nvPr/>
        </p:nvSpPr>
        <p:spPr bwMode="auto">
          <a:xfrm>
            <a:off x="2967038" y="3200400"/>
            <a:ext cx="614362" cy="5810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b="0"/>
              <a:t>Start</a:t>
            </a:r>
          </a:p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b="0"/>
              <a:t>Bit</a:t>
            </a:r>
          </a:p>
        </p:txBody>
      </p:sp>
      <p:sp>
        <p:nvSpPr>
          <p:cNvPr id="359546" name="Line 122"/>
          <p:cNvSpPr>
            <a:spLocks noChangeShapeType="1"/>
          </p:cNvSpPr>
          <p:nvPr/>
        </p:nvSpPr>
        <p:spPr bwMode="auto">
          <a:xfrm>
            <a:off x="2811463" y="5216525"/>
            <a:ext cx="300037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9547" name="Line 123"/>
          <p:cNvSpPr>
            <a:spLocks noChangeShapeType="1"/>
          </p:cNvSpPr>
          <p:nvPr/>
        </p:nvSpPr>
        <p:spPr bwMode="auto">
          <a:xfrm>
            <a:off x="3109913" y="5214938"/>
            <a:ext cx="0" cy="2238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9548" name="Line 124"/>
          <p:cNvSpPr>
            <a:spLocks noChangeShapeType="1"/>
          </p:cNvSpPr>
          <p:nvPr/>
        </p:nvSpPr>
        <p:spPr bwMode="auto">
          <a:xfrm>
            <a:off x="3111500" y="5430838"/>
            <a:ext cx="3000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9549" name="Line 125"/>
          <p:cNvSpPr>
            <a:spLocks noChangeShapeType="1"/>
          </p:cNvSpPr>
          <p:nvPr/>
        </p:nvSpPr>
        <p:spPr bwMode="auto">
          <a:xfrm>
            <a:off x="3409950" y="5214938"/>
            <a:ext cx="0" cy="2238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9550" name="Line 126"/>
          <p:cNvSpPr>
            <a:spLocks noChangeShapeType="1"/>
          </p:cNvSpPr>
          <p:nvPr/>
        </p:nvSpPr>
        <p:spPr bwMode="auto">
          <a:xfrm>
            <a:off x="3411538" y="5216525"/>
            <a:ext cx="3000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9551" name="Line 127"/>
          <p:cNvSpPr>
            <a:spLocks noChangeShapeType="1"/>
          </p:cNvSpPr>
          <p:nvPr/>
        </p:nvSpPr>
        <p:spPr bwMode="auto">
          <a:xfrm>
            <a:off x="3709988" y="5214938"/>
            <a:ext cx="0" cy="2238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9552" name="Line 128"/>
          <p:cNvSpPr>
            <a:spLocks noChangeShapeType="1"/>
          </p:cNvSpPr>
          <p:nvPr/>
        </p:nvSpPr>
        <p:spPr bwMode="auto">
          <a:xfrm>
            <a:off x="3711575" y="5430838"/>
            <a:ext cx="3000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9553" name="Line 129"/>
          <p:cNvSpPr>
            <a:spLocks noChangeShapeType="1"/>
          </p:cNvSpPr>
          <p:nvPr/>
        </p:nvSpPr>
        <p:spPr bwMode="auto">
          <a:xfrm>
            <a:off x="4014788" y="4302125"/>
            <a:ext cx="0" cy="2238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9554" name="Line 130"/>
          <p:cNvSpPr>
            <a:spLocks noChangeShapeType="1"/>
          </p:cNvSpPr>
          <p:nvPr/>
        </p:nvSpPr>
        <p:spPr bwMode="auto">
          <a:xfrm>
            <a:off x="4016375" y="4303713"/>
            <a:ext cx="3000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9555" name="Line 131"/>
          <p:cNvSpPr>
            <a:spLocks noChangeShapeType="1"/>
          </p:cNvSpPr>
          <p:nvPr/>
        </p:nvSpPr>
        <p:spPr bwMode="auto">
          <a:xfrm>
            <a:off x="4011613" y="4084638"/>
            <a:ext cx="3000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9556" name="Line 132"/>
          <p:cNvSpPr>
            <a:spLocks noChangeShapeType="1"/>
          </p:cNvSpPr>
          <p:nvPr/>
        </p:nvSpPr>
        <p:spPr bwMode="auto">
          <a:xfrm>
            <a:off x="4300538" y="3868738"/>
            <a:ext cx="0" cy="2238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9557" name="Line 133"/>
          <p:cNvSpPr>
            <a:spLocks noChangeShapeType="1"/>
          </p:cNvSpPr>
          <p:nvPr/>
        </p:nvSpPr>
        <p:spPr bwMode="auto">
          <a:xfrm>
            <a:off x="4302125" y="3870325"/>
            <a:ext cx="3000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9558" name="Line 134"/>
          <p:cNvSpPr>
            <a:spLocks noChangeShapeType="1"/>
          </p:cNvSpPr>
          <p:nvPr/>
        </p:nvSpPr>
        <p:spPr bwMode="auto">
          <a:xfrm>
            <a:off x="4600575" y="3868738"/>
            <a:ext cx="0" cy="2238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9559" name="Line 135"/>
          <p:cNvSpPr>
            <a:spLocks noChangeShapeType="1"/>
          </p:cNvSpPr>
          <p:nvPr/>
        </p:nvSpPr>
        <p:spPr bwMode="auto">
          <a:xfrm>
            <a:off x="4602163" y="4084638"/>
            <a:ext cx="3000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9560" name="Line 136"/>
          <p:cNvSpPr>
            <a:spLocks noChangeShapeType="1"/>
          </p:cNvSpPr>
          <p:nvPr/>
        </p:nvSpPr>
        <p:spPr bwMode="auto">
          <a:xfrm>
            <a:off x="4902200" y="4084638"/>
            <a:ext cx="3000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9561" name="Line 137"/>
          <p:cNvSpPr>
            <a:spLocks noChangeShapeType="1"/>
          </p:cNvSpPr>
          <p:nvPr/>
        </p:nvSpPr>
        <p:spPr bwMode="auto">
          <a:xfrm>
            <a:off x="5205413" y="3873500"/>
            <a:ext cx="0" cy="2238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9562" name="Line 138"/>
          <p:cNvSpPr>
            <a:spLocks noChangeShapeType="1"/>
          </p:cNvSpPr>
          <p:nvPr/>
        </p:nvSpPr>
        <p:spPr bwMode="auto">
          <a:xfrm>
            <a:off x="5207000" y="3875088"/>
            <a:ext cx="3000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9563" name="Line 139"/>
          <p:cNvSpPr>
            <a:spLocks noChangeShapeType="1"/>
          </p:cNvSpPr>
          <p:nvPr/>
        </p:nvSpPr>
        <p:spPr bwMode="auto">
          <a:xfrm>
            <a:off x="4011613" y="5427663"/>
            <a:ext cx="3000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9564" name="Line 140"/>
          <p:cNvSpPr>
            <a:spLocks noChangeShapeType="1"/>
          </p:cNvSpPr>
          <p:nvPr/>
        </p:nvSpPr>
        <p:spPr bwMode="auto">
          <a:xfrm>
            <a:off x="4300538" y="5211763"/>
            <a:ext cx="0" cy="2238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9565" name="Line 141"/>
          <p:cNvSpPr>
            <a:spLocks noChangeShapeType="1"/>
          </p:cNvSpPr>
          <p:nvPr/>
        </p:nvSpPr>
        <p:spPr bwMode="auto">
          <a:xfrm>
            <a:off x="4302125" y="5213350"/>
            <a:ext cx="3000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9566" name="Line 142"/>
          <p:cNvSpPr>
            <a:spLocks noChangeShapeType="1"/>
          </p:cNvSpPr>
          <p:nvPr/>
        </p:nvSpPr>
        <p:spPr bwMode="auto">
          <a:xfrm>
            <a:off x="4600575" y="5211763"/>
            <a:ext cx="0" cy="2238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9567" name="Line 143"/>
          <p:cNvSpPr>
            <a:spLocks noChangeShapeType="1"/>
          </p:cNvSpPr>
          <p:nvPr/>
        </p:nvSpPr>
        <p:spPr bwMode="auto">
          <a:xfrm>
            <a:off x="4602163" y="5427663"/>
            <a:ext cx="3000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9568" name="Line 144"/>
          <p:cNvSpPr>
            <a:spLocks noChangeShapeType="1"/>
          </p:cNvSpPr>
          <p:nvPr/>
        </p:nvSpPr>
        <p:spPr bwMode="auto">
          <a:xfrm>
            <a:off x="4902200" y="5427663"/>
            <a:ext cx="3000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9569" name="Line 145"/>
          <p:cNvSpPr>
            <a:spLocks noChangeShapeType="1"/>
          </p:cNvSpPr>
          <p:nvPr/>
        </p:nvSpPr>
        <p:spPr bwMode="auto">
          <a:xfrm>
            <a:off x="5205413" y="5216525"/>
            <a:ext cx="0" cy="2238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9570" name="Line 146"/>
          <p:cNvSpPr>
            <a:spLocks noChangeShapeType="1"/>
          </p:cNvSpPr>
          <p:nvPr/>
        </p:nvSpPr>
        <p:spPr bwMode="auto">
          <a:xfrm>
            <a:off x="5207000" y="5218113"/>
            <a:ext cx="3000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9571" name="Line 147"/>
          <p:cNvSpPr>
            <a:spLocks noChangeShapeType="1"/>
          </p:cNvSpPr>
          <p:nvPr/>
        </p:nvSpPr>
        <p:spPr bwMode="auto">
          <a:xfrm>
            <a:off x="4300538" y="4305300"/>
            <a:ext cx="1176337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9572" name="Line 148"/>
          <p:cNvSpPr>
            <a:spLocks noChangeShapeType="1"/>
          </p:cNvSpPr>
          <p:nvPr/>
        </p:nvSpPr>
        <p:spPr bwMode="auto">
          <a:xfrm>
            <a:off x="4011613" y="4937125"/>
            <a:ext cx="3000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9573" name="Line 149"/>
          <p:cNvSpPr>
            <a:spLocks noChangeShapeType="1"/>
          </p:cNvSpPr>
          <p:nvPr/>
        </p:nvSpPr>
        <p:spPr bwMode="auto">
          <a:xfrm>
            <a:off x="4300538" y="4721225"/>
            <a:ext cx="0" cy="2238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9574" name="Line 150"/>
          <p:cNvSpPr>
            <a:spLocks noChangeShapeType="1"/>
          </p:cNvSpPr>
          <p:nvPr/>
        </p:nvSpPr>
        <p:spPr bwMode="auto">
          <a:xfrm>
            <a:off x="4302125" y="4722813"/>
            <a:ext cx="3000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9575" name="Line 151"/>
          <p:cNvSpPr>
            <a:spLocks noChangeShapeType="1"/>
          </p:cNvSpPr>
          <p:nvPr/>
        </p:nvSpPr>
        <p:spPr bwMode="auto">
          <a:xfrm>
            <a:off x="4600575" y="4721225"/>
            <a:ext cx="0" cy="2238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9576" name="Line 152"/>
          <p:cNvSpPr>
            <a:spLocks noChangeShapeType="1"/>
          </p:cNvSpPr>
          <p:nvPr/>
        </p:nvSpPr>
        <p:spPr bwMode="auto">
          <a:xfrm>
            <a:off x="4602163" y="4937125"/>
            <a:ext cx="3000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9577" name="Line 153"/>
          <p:cNvSpPr>
            <a:spLocks noChangeShapeType="1"/>
          </p:cNvSpPr>
          <p:nvPr/>
        </p:nvSpPr>
        <p:spPr bwMode="auto">
          <a:xfrm>
            <a:off x="4900613" y="4725988"/>
            <a:ext cx="0" cy="2238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9578" name="Line 154"/>
          <p:cNvSpPr>
            <a:spLocks noChangeShapeType="1"/>
          </p:cNvSpPr>
          <p:nvPr/>
        </p:nvSpPr>
        <p:spPr bwMode="auto">
          <a:xfrm>
            <a:off x="4902200" y="4727575"/>
            <a:ext cx="3000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9579" name="Line 155"/>
          <p:cNvSpPr>
            <a:spLocks noChangeShapeType="1"/>
          </p:cNvSpPr>
          <p:nvPr/>
        </p:nvSpPr>
        <p:spPr bwMode="auto">
          <a:xfrm flipV="1">
            <a:off x="5195888" y="4724400"/>
            <a:ext cx="280987" cy="4763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9580" name="Rectangle 156"/>
          <p:cNvSpPr>
            <a:spLocks noChangeArrowheads="1"/>
          </p:cNvSpPr>
          <p:nvPr/>
        </p:nvSpPr>
        <p:spPr bwMode="auto">
          <a:xfrm>
            <a:off x="2152650" y="5684838"/>
            <a:ext cx="1865313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1800" b="0">
                <a:solidFill>
                  <a:schemeClr val="tx2"/>
                </a:solidFill>
              </a:rPr>
              <a:t>Node B loses arbitration</a:t>
            </a:r>
          </a:p>
        </p:txBody>
      </p:sp>
      <p:sp>
        <p:nvSpPr>
          <p:cNvPr id="359581" name="Rectangle 157"/>
          <p:cNvSpPr>
            <a:spLocks noChangeArrowheads="1"/>
          </p:cNvSpPr>
          <p:nvPr/>
        </p:nvSpPr>
        <p:spPr bwMode="auto">
          <a:xfrm>
            <a:off x="4005263" y="3500438"/>
            <a:ext cx="293687" cy="2112962"/>
          </a:xfrm>
          <a:prstGeom prst="rect">
            <a:avLst/>
          </a:prstGeom>
          <a:noFill/>
          <a:ln w="28575">
            <a:solidFill>
              <a:schemeClr val="tx2"/>
            </a:solidFill>
            <a:prstDash val="sysDot"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9582" name="Rectangle 158"/>
          <p:cNvSpPr>
            <a:spLocks noChangeArrowheads="1"/>
          </p:cNvSpPr>
          <p:nvPr/>
        </p:nvSpPr>
        <p:spPr bwMode="auto">
          <a:xfrm>
            <a:off x="5257800" y="5715000"/>
            <a:ext cx="183515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1800" b="0">
                <a:solidFill>
                  <a:schemeClr val="tx2"/>
                </a:solidFill>
              </a:rPr>
              <a:t>Node C loses arbitration</a:t>
            </a:r>
          </a:p>
        </p:txBody>
      </p:sp>
      <p:sp>
        <p:nvSpPr>
          <p:cNvPr id="359583" name="Rectangle 159"/>
          <p:cNvSpPr>
            <a:spLocks noChangeArrowheads="1"/>
          </p:cNvSpPr>
          <p:nvPr/>
        </p:nvSpPr>
        <p:spPr bwMode="auto">
          <a:xfrm>
            <a:off x="4892675" y="3505200"/>
            <a:ext cx="314325" cy="2112963"/>
          </a:xfrm>
          <a:prstGeom prst="rect">
            <a:avLst/>
          </a:prstGeom>
          <a:noFill/>
          <a:ln w="28575">
            <a:solidFill>
              <a:schemeClr val="tx2"/>
            </a:solidFill>
            <a:prstDash val="sysDot"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9584" name="Arc 160"/>
          <p:cNvSpPr>
            <a:spLocks/>
          </p:cNvSpPr>
          <p:nvPr/>
        </p:nvSpPr>
        <p:spPr bwMode="auto">
          <a:xfrm flipV="1">
            <a:off x="3816350" y="5618163"/>
            <a:ext cx="336550" cy="381000"/>
          </a:xfrm>
          <a:custGeom>
            <a:avLst/>
            <a:gdLst>
              <a:gd name="G0" fmla="+- 2238 0 0"/>
              <a:gd name="G1" fmla="+- 21600 0 0"/>
              <a:gd name="G2" fmla="+- 21600 0 0"/>
              <a:gd name="T0" fmla="*/ 0 w 23838"/>
              <a:gd name="T1" fmla="*/ 116 h 21600"/>
              <a:gd name="T2" fmla="*/ 23838 w 23838"/>
              <a:gd name="T3" fmla="*/ 21600 h 21600"/>
              <a:gd name="T4" fmla="*/ 2238 w 23838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3838" h="21600" fill="none" extrusionOk="0">
                <a:moveTo>
                  <a:pt x="0" y="116"/>
                </a:moveTo>
                <a:cubicBezTo>
                  <a:pt x="743" y="38"/>
                  <a:pt x="1490" y="-1"/>
                  <a:pt x="2238" y="0"/>
                </a:cubicBezTo>
                <a:cubicBezTo>
                  <a:pt x="14167" y="0"/>
                  <a:pt x="23838" y="9670"/>
                  <a:pt x="23838" y="21600"/>
                </a:cubicBezTo>
              </a:path>
              <a:path w="23838" h="21600" stroke="0" extrusionOk="0">
                <a:moveTo>
                  <a:pt x="0" y="116"/>
                </a:moveTo>
                <a:cubicBezTo>
                  <a:pt x="743" y="38"/>
                  <a:pt x="1490" y="-1"/>
                  <a:pt x="2238" y="0"/>
                </a:cubicBezTo>
                <a:cubicBezTo>
                  <a:pt x="14167" y="0"/>
                  <a:pt x="23838" y="9670"/>
                  <a:pt x="23838" y="21600"/>
                </a:cubicBezTo>
                <a:lnTo>
                  <a:pt x="2238" y="21600"/>
                </a:lnTo>
                <a:close/>
              </a:path>
            </a:pathLst>
          </a:custGeom>
          <a:noFill/>
          <a:ln w="12700">
            <a:solidFill>
              <a:schemeClr val="tx2"/>
            </a:solidFill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9585" name="Arc 161"/>
          <p:cNvSpPr>
            <a:spLocks/>
          </p:cNvSpPr>
          <p:nvPr/>
        </p:nvSpPr>
        <p:spPr bwMode="auto">
          <a:xfrm flipH="1" flipV="1">
            <a:off x="5073650" y="5684838"/>
            <a:ext cx="336550" cy="381000"/>
          </a:xfrm>
          <a:custGeom>
            <a:avLst/>
            <a:gdLst>
              <a:gd name="G0" fmla="+- 2238 0 0"/>
              <a:gd name="G1" fmla="+- 21600 0 0"/>
              <a:gd name="G2" fmla="+- 21600 0 0"/>
              <a:gd name="T0" fmla="*/ 0 w 23838"/>
              <a:gd name="T1" fmla="*/ 116 h 21600"/>
              <a:gd name="T2" fmla="*/ 23838 w 23838"/>
              <a:gd name="T3" fmla="*/ 21600 h 21600"/>
              <a:gd name="T4" fmla="*/ 2238 w 23838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3838" h="21600" fill="none" extrusionOk="0">
                <a:moveTo>
                  <a:pt x="0" y="116"/>
                </a:moveTo>
                <a:cubicBezTo>
                  <a:pt x="743" y="38"/>
                  <a:pt x="1490" y="-1"/>
                  <a:pt x="2238" y="0"/>
                </a:cubicBezTo>
                <a:cubicBezTo>
                  <a:pt x="14167" y="0"/>
                  <a:pt x="23838" y="9670"/>
                  <a:pt x="23838" y="21600"/>
                </a:cubicBezTo>
              </a:path>
              <a:path w="23838" h="21600" stroke="0" extrusionOk="0">
                <a:moveTo>
                  <a:pt x="0" y="116"/>
                </a:moveTo>
                <a:cubicBezTo>
                  <a:pt x="743" y="38"/>
                  <a:pt x="1490" y="-1"/>
                  <a:pt x="2238" y="0"/>
                </a:cubicBezTo>
                <a:cubicBezTo>
                  <a:pt x="14167" y="0"/>
                  <a:pt x="23838" y="9670"/>
                  <a:pt x="23838" y="21600"/>
                </a:cubicBezTo>
                <a:lnTo>
                  <a:pt x="2238" y="21600"/>
                </a:lnTo>
                <a:close/>
              </a:path>
            </a:pathLst>
          </a:custGeom>
          <a:noFill/>
          <a:ln w="12700">
            <a:solidFill>
              <a:schemeClr val="tx2"/>
            </a:solidFill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9586" name="AutoShape 162"/>
          <p:cNvSpPr>
            <a:spLocks noChangeArrowheads="1"/>
          </p:cNvSpPr>
          <p:nvPr/>
        </p:nvSpPr>
        <p:spPr bwMode="auto">
          <a:xfrm>
            <a:off x="5824538" y="3856038"/>
            <a:ext cx="685800" cy="304800"/>
          </a:xfrm>
          <a:prstGeom prst="leftArrow">
            <a:avLst>
              <a:gd name="adj1" fmla="val 50000"/>
              <a:gd name="adj2" fmla="val 56250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custDataLst>
      <p:tags r:id="rId1"/>
    </p:custData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5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CAN Message Format</a:t>
            </a:r>
          </a:p>
        </p:txBody>
      </p:sp>
      <p:sp>
        <p:nvSpPr>
          <p:cNvPr id="363523" name="Rectangle 3"/>
          <p:cNvSpPr>
            <a:spLocks noGrp="1" noChangeArrowheads="1"/>
          </p:cNvSpPr>
          <p:nvPr>
            <p:ph idx="1"/>
          </p:nvPr>
        </p:nvSpPr>
        <p:spPr>
          <a:xfrm>
            <a:off x="237067" y="879475"/>
            <a:ext cx="8686800" cy="1260475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Data is transmitted and received using Message Frames</a:t>
            </a:r>
          </a:p>
          <a:p>
            <a:r>
              <a:rPr lang="en-US" sz="2400" dirty="0"/>
              <a:t>8 byte data payload per message</a:t>
            </a:r>
          </a:p>
          <a:p>
            <a:r>
              <a:rPr lang="en-US" sz="2400" dirty="0"/>
              <a:t>Standard and Extended identifier formats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550331" y="2396071"/>
            <a:ext cx="8032750" cy="1908175"/>
            <a:chOff x="609600" y="2286000"/>
            <a:chExt cx="8032750" cy="1908175"/>
          </a:xfrm>
        </p:grpSpPr>
        <p:sp>
          <p:nvSpPr>
            <p:cNvPr id="363524" name="Rectangle 4"/>
            <p:cNvSpPr>
              <a:spLocks noChangeArrowheads="1"/>
            </p:cNvSpPr>
            <p:nvPr/>
          </p:nvSpPr>
          <p:spPr bwMode="auto">
            <a:xfrm>
              <a:off x="1066800" y="2286000"/>
              <a:ext cx="6553200" cy="592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/>
            <a:lstStyle/>
            <a:p>
              <a:pPr marL="342900" indent="-342900">
                <a:lnSpc>
                  <a:spcPct val="100000"/>
                </a:lnSpc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" pitchFamily="2" charset="2"/>
                <a:buChar char="u"/>
              </a:pPr>
              <a:r>
                <a:rPr lang="en-US" sz="3200">
                  <a:latin typeface="Times New Roman" pitchFamily="18" charset="0"/>
                </a:rPr>
                <a:t> </a:t>
              </a:r>
              <a:r>
                <a:rPr lang="en-US" sz="2000"/>
                <a:t>Standard Frame: 11-bit Identifier (CAN v2.0A)</a:t>
              </a:r>
            </a:p>
          </p:txBody>
        </p:sp>
        <p:sp>
          <p:nvSpPr>
            <p:cNvPr id="363526" name="Rectangle 6"/>
            <p:cNvSpPr>
              <a:spLocks noChangeArrowheads="1"/>
            </p:cNvSpPr>
            <p:nvPr/>
          </p:nvSpPr>
          <p:spPr bwMode="auto">
            <a:xfrm>
              <a:off x="1684338" y="3471863"/>
              <a:ext cx="1181100" cy="720725"/>
            </a:xfrm>
            <a:prstGeom prst="rect">
              <a:avLst/>
            </a:prstGeom>
            <a:solidFill>
              <a:schemeClr val="accent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3527" name="Line 7"/>
            <p:cNvSpPr>
              <a:spLocks noChangeShapeType="1"/>
            </p:cNvSpPr>
            <p:nvPr/>
          </p:nvSpPr>
          <p:spPr bwMode="auto">
            <a:xfrm>
              <a:off x="6629400" y="3468688"/>
              <a:ext cx="2012950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3531" name="Rectangle 11"/>
            <p:cNvSpPr>
              <a:spLocks noChangeArrowheads="1"/>
            </p:cNvSpPr>
            <p:nvPr/>
          </p:nvSpPr>
          <p:spPr bwMode="auto">
            <a:xfrm>
              <a:off x="1692275" y="3479800"/>
              <a:ext cx="931863" cy="517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sz="1400"/>
                <a:t>11-bit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sz="1400"/>
                <a:t>Identifier</a:t>
              </a:r>
            </a:p>
          </p:txBody>
        </p:sp>
        <p:sp>
          <p:nvSpPr>
            <p:cNvPr id="363532" name="Line 12"/>
            <p:cNvSpPr>
              <a:spLocks noChangeShapeType="1"/>
            </p:cNvSpPr>
            <p:nvPr/>
          </p:nvSpPr>
          <p:spPr bwMode="auto">
            <a:xfrm>
              <a:off x="2584450" y="3479800"/>
              <a:ext cx="0" cy="690563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3533" name="Rectangle 13"/>
            <p:cNvSpPr>
              <a:spLocks noChangeArrowheads="1"/>
            </p:cNvSpPr>
            <p:nvPr/>
          </p:nvSpPr>
          <p:spPr bwMode="auto">
            <a:xfrm>
              <a:off x="2579688" y="3422650"/>
              <a:ext cx="312737" cy="730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sz="1400"/>
                <a:t>R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sz="1400"/>
                <a:t>T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sz="1400"/>
                <a:t>R</a:t>
              </a:r>
            </a:p>
          </p:txBody>
        </p:sp>
        <p:sp>
          <p:nvSpPr>
            <p:cNvPr id="363534" name="Rectangle 14"/>
            <p:cNvSpPr>
              <a:spLocks noChangeArrowheads="1"/>
            </p:cNvSpPr>
            <p:nvPr/>
          </p:nvSpPr>
          <p:spPr bwMode="auto">
            <a:xfrm>
              <a:off x="2863850" y="3467100"/>
              <a:ext cx="1057275" cy="725488"/>
            </a:xfrm>
            <a:prstGeom prst="rect">
              <a:avLst/>
            </a:prstGeom>
            <a:solidFill>
              <a:schemeClr val="accent3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3535" name="Rectangle 15"/>
            <p:cNvSpPr>
              <a:spLocks noChangeArrowheads="1"/>
            </p:cNvSpPr>
            <p:nvPr/>
          </p:nvSpPr>
          <p:spPr bwMode="auto">
            <a:xfrm>
              <a:off x="1360488" y="3436938"/>
              <a:ext cx="322262" cy="730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sz="1400"/>
                <a:t>S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sz="1400"/>
                <a:t>O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sz="1400"/>
                <a:t>F</a:t>
              </a:r>
            </a:p>
          </p:txBody>
        </p:sp>
        <p:sp>
          <p:nvSpPr>
            <p:cNvPr id="363536" name="Rectangle 16"/>
            <p:cNvSpPr>
              <a:spLocks noChangeArrowheads="1"/>
            </p:cNvSpPr>
            <p:nvPr/>
          </p:nvSpPr>
          <p:spPr bwMode="auto">
            <a:xfrm>
              <a:off x="2841625" y="3421063"/>
              <a:ext cx="312738" cy="730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sz="1400"/>
                <a:t>I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sz="1400"/>
                <a:t>D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sz="1400"/>
                <a:t>E</a:t>
              </a:r>
            </a:p>
          </p:txBody>
        </p:sp>
        <p:sp>
          <p:nvSpPr>
            <p:cNvPr id="363537" name="Line 17"/>
            <p:cNvSpPr>
              <a:spLocks noChangeShapeType="1"/>
            </p:cNvSpPr>
            <p:nvPr/>
          </p:nvSpPr>
          <p:spPr bwMode="auto">
            <a:xfrm>
              <a:off x="3106738" y="3479800"/>
              <a:ext cx="0" cy="712788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3538" name="Rectangle 18"/>
            <p:cNvSpPr>
              <a:spLocks noChangeArrowheads="1"/>
            </p:cNvSpPr>
            <p:nvPr/>
          </p:nvSpPr>
          <p:spPr bwMode="auto">
            <a:xfrm>
              <a:off x="3073400" y="3665538"/>
              <a:ext cx="352425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sz="1400"/>
                <a:t>r0</a:t>
              </a:r>
            </a:p>
          </p:txBody>
        </p:sp>
        <p:sp>
          <p:nvSpPr>
            <p:cNvPr id="363539" name="Line 19"/>
            <p:cNvSpPr>
              <a:spLocks noChangeShapeType="1"/>
            </p:cNvSpPr>
            <p:nvPr/>
          </p:nvSpPr>
          <p:spPr bwMode="auto">
            <a:xfrm flipH="1">
              <a:off x="3360738" y="3479800"/>
              <a:ext cx="4762" cy="712788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3540" name="Rectangle 20"/>
            <p:cNvSpPr>
              <a:spLocks noChangeArrowheads="1"/>
            </p:cNvSpPr>
            <p:nvPr/>
          </p:nvSpPr>
          <p:spPr bwMode="auto">
            <a:xfrm>
              <a:off x="3360738" y="3679825"/>
              <a:ext cx="549275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sz="1400"/>
                <a:t>DLC</a:t>
              </a:r>
            </a:p>
          </p:txBody>
        </p:sp>
        <p:grpSp>
          <p:nvGrpSpPr>
            <p:cNvPr id="363541" name="Group 21"/>
            <p:cNvGrpSpPr>
              <a:grpSpLocks/>
            </p:cNvGrpSpPr>
            <p:nvPr/>
          </p:nvGrpSpPr>
          <p:grpSpPr bwMode="auto">
            <a:xfrm>
              <a:off x="3919538" y="3467100"/>
              <a:ext cx="1665287" cy="725488"/>
              <a:chOff x="2262" y="1578"/>
              <a:chExt cx="1049" cy="454"/>
            </a:xfrm>
          </p:grpSpPr>
          <p:sp>
            <p:nvSpPr>
              <p:cNvPr id="363542" name="Rectangle 22"/>
              <p:cNvSpPr>
                <a:spLocks noChangeArrowheads="1"/>
              </p:cNvSpPr>
              <p:nvPr/>
            </p:nvSpPr>
            <p:spPr bwMode="auto">
              <a:xfrm>
                <a:off x="2262" y="1578"/>
                <a:ext cx="1049" cy="454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2699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3543" name="Rectangle 23"/>
              <p:cNvSpPr>
                <a:spLocks noChangeArrowheads="1"/>
              </p:cNvSpPr>
              <p:nvPr/>
            </p:nvSpPr>
            <p:spPr bwMode="auto">
              <a:xfrm>
                <a:off x="2314" y="1701"/>
                <a:ext cx="960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pPr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sz="1400"/>
                  <a:t>0…8 Bytes Data</a:t>
                </a:r>
              </a:p>
            </p:txBody>
          </p:sp>
        </p:grpSp>
        <p:sp>
          <p:nvSpPr>
            <p:cNvPr id="363544" name="Rectangle 24"/>
            <p:cNvSpPr>
              <a:spLocks noChangeArrowheads="1"/>
            </p:cNvSpPr>
            <p:nvPr/>
          </p:nvSpPr>
          <p:spPr bwMode="auto">
            <a:xfrm>
              <a:off x="5586413" y="3467100"/>
              <a:ext cx="576262" cy="725488"/>
            </a:xfrm>
            <a:prstGeom prst="rect">
              <a:avLst/>
            </a:prstGeom>
            <a:solidFill>
              <a:schemeClr val="accent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3545" name="Rectangle 25"/>
            <p:cNvSpPr>
              <a:spLocks noChangeArrowheads="1"/>
            </p:cNvSpPr>
            <p:nvPr/>
          </p:nvSpPr>
          <p:spPr bwMode="auto">
            <a:xfrm>
              <a:off x="5561013" y="3678238"/>
              <a:ext cx="569912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sz="1400"/>
                <a:t>CRC</a:t>
              </a:r>
            </a:p>
          </p:txBody>
        </p:sp>
        <p:sp>
          <p:nvSpPr>
            <p:cNvPr id="363546" name="Rectangle 26"/>
            <p:cNvSpPr>
              <a:spLocks noChangeArrowheads="1"/>
            </p:cNvSpPr>
            <p:nvPr/>
          </p:nvSpPr>
          <p:spPr bwMode="auto">
            <a:xfrm>
              <a:off x="6156325" y="3467100"/>
              <a:ext cx="554038" cy="727075"/>
            </a:xfrm>
            <a:prstGeom prst="rect">
              <a:avLst/>
            </a:prstGeom>
            <a:solidFill>
              <a:schemeClr val="accent3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3547" name="Rectangle 27"/>
            <p:cNvSpPr>
              <a:spLocks noChangeArrowheads="1"/>
            </p:cNvSpPr>
            <p:nvPr/>
          </p:nvSpPr>
          <p:spPr bwMode="auto">
            <a:xfrm>
              <a:off x="6140450" y="3670300"/>
              <a:ext cx="569913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sz="1400"/>
                <a:t>ACK</a:t>
              </a:r>
            </a:p>
          </p:txBody>
        </p:sp>
        <p:sp>
          <p:nvSpPr>
            <p:cNvPr id="363548" name="Rectangle 28"/>
            <p:cNvSpPr>
              <a:spLocks noChangeArrowheads="1"/>
            </p:cNvSpPr>
            <p:nvPr/>
          </p:nvSpPr>
          <p:spPr bwMode="auto">
            <a:xfrm>
              <a:off x="6734175" y="3460750"/>
              <a:ext cx="322263" cy="730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sz="1400"/>
                <a:t>E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sz="1400"/>
                <a:t>O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sz="1400"/>
                <a:t>F</a:t>
              </a:r>
            </a:p>
          </p:txBody>
        </p:sp>
        <p:sp>
          <p:nvSpPr>
            <p:cNvPr id="363549" name="Rectangle 29"/>
            <p:cNvSpPr>
              <a:spLocks noChangeArrowheads="1"/>
            </p:cNvSpPr>
            <p:nvPr/>
          </p:nvSpPr>
          <p:spPr bwMode="auto">
            <a:xfrm>
              <a:off x="1795463" y="2835275"/>
              <a:ext cx="992187" cy="517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sz="1400" b="0"/>
                <a:t>Arbitration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sz="1400" b="0"/>
                <a:t>Field</a:t>
              </a:r>
            </a:p>
          </p:txBody>
        </p:sp>
        <p:sp>
          <p:nvSpPr>
            <p:cNvPr id="363550" name="Rectangle 30"/>
            <p:cNvSpPr>
              <a:spLocks noChangeArrowheads="1"/>
            </p:cNvSpPr>
            <p:nvPr/>
          </p:nvSpPr>
          <p:spPr bwMode="auto">
            <a:xfrm>
              <a:off x="3035300" y="2833688"/>
              <a:ext cx="755650" cy="517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sz="1400" b="0"/>
                <a:t>Control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sz="1400" b="0"/>
                <a:t>Field</a:t>
              </a:r>
            </a:p>
          </p:txBody>
        </p:sp>
        <p:sp>
          <p:nvSpPr>
            <p:cNvPr id="363551" name="Rectangle 31"/>
            <p:cNvSpPr>
              <a:spLocks noChangeArrowheads="1"/>
            </p:cNvSpPr>
            <p:nvPr/>
          </p:nvSpPr>
          <p:spPr bwMode="auto">
            <a:xfrm>
              <a:off x="4276725" y="3022600"/>
              <a:ext cx="992188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sz="1400" b="0"/>
                <a:t>Data Field</a:t>
              </a:r>
            </a:p>
          </p:txBody>
        </p:sp>
        <p:sp>
          <p:nvSpPr>
            <p:cNvPr id="363552" name="Line 32"/>
            <p:cNvSpPr>
              <a:spLocks noChangeShapeType="1"/>
            </p:cNvSpPr>
            <p:nvPr/>
          </p:nvSpPr>
          <p:spPr bwMode="auto">
            <a:xfrm>
              <a:off x="1693863" y="3352800"/>
              <a:ext cx="1163637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stealth" w="med" len="lg"/>
              <a:tailEnd type="stealth" w="med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3553" name="Line 33"/>
            <p:cNvSpPr>
              <a:spLocks noChangeShapeType="1"/>
            </p:cNvSpPr>
            <p:nvPr/>
          </p:nvSpPr>
          <p:spPr bwMode="auto">
            <a:xfrm>
              <a:off x="2892425" y="3351213"/>
              <a:ext cx="1020763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stealth" w="med" len="lg"/>
              <a:tailEnd type="stealth" w="med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3554" name="Line 34"/>
            <p:cNvSpPr>
              <a:spLocks noChangeShapeType="1"/>
            </p:cNvSpPr>
            <p:nvPr/>
          </p:nvSpPr>
          <p:spPr bwMode="auto">
            <a:xfrm>
              <a:off x="3930650" y="3351213"/>
              <a:ext cx="1616075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stealth" w="med" len="lg"/>
              <a:tailEnd type="stealth" w="med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3589" name="Freeform 69"/>
            <p:cNvSpPr>
              <a:spLocks/>
            </p:cNvSpPr>
            <p:nvPr/>
          </p:nvSpPr>
          <p:spPr bwMode="auto">
            <a:xfrm>
              <a:off x="609600" y="3475038"/>
              <a:ext cx="1143000" cy="71596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80" y="0"/>
                </a:cxn>
                <a:cxn ang="0">
                  <a:pos x="480" y="480"/>
                </a:cxn>
                <a:cxn ang="0">
                  <a:pos x="720" y="480"/>
                </a:cxn>
              </a:cxnLst>
              <a:rect l="0" t="0" r="r" b="b"/>
              <a:pathLst>
                <a:path w="720" h="480">
                  <a:moveTo>
                    <a:pt x="0" y="0"/>
                  </a:moveTo>
                  <a:lnTo>
                    <a:pt x="480" y="0"/>
                  </a:lnTo>
                  <a:lnTo>
                    <a:pt x="480" y="480"/>
                  </a:lnTo>
                  <a:lnTo>
                    <a:pt x="720" y="480"/>
                  </a:ln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421213" y="4610100"/>
            <a:ext cx="8288338" cy="1911350"/>
            <a:chOff x="514350" y="4610100"/>
            <a:chExt cx="8288338" cy="1911350"/>
          </a:xfrm>
        </p:grpSpPr>
        <p:sp>
          <p:nvSpPr>
            <p:cNvPr id="363525" name="Rectangle 5"/>
            <p:cNvSpPr>
              <a:spLocks noChangeArrowheads="1"/>
            </p:cNvSpPr>
            <p:nvPr/>
          </p:nvSpPr>
          <p:spPr bwMode="auto">
            <a:xfrm>
              <a:off x="1117600" y="4610100"/>
              <a:ext cx="6350000" cy="592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/>
            <a:lstStyle/>
            <a:p>
              <a:pPr marL="342900" indent="-342900">
                <a:lnSpc>
                  <a:spcPct val="100000"/>
                </a:lnSpc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" pitchFamily="2" charset="2"/>
                <a:buChar char="u"/>
              </a:pPr>
              <a:r>
                <a:rPr lang="en-US" sz="3200">
                  <a:latin typeface="Times New Roman" pitchFamily="18" charset="0"/>
                </a:rPr>
                <a:t> </a:t>
              </a:r>
              <a:r>
                <a:rPr lang="en-US" sz="2000"/>
                <a:t>Extended Frame: 29-bit Identifier (CAN v2.0B)</a:t>
              </a:r>
            </a:p>
          </p:txBody>
        </p:sp>
        <p:sp>
          <p:nvSpPr>
            <p:cNvPr id="363555" name="Rectangle 35"/>
            <p:cNvSpPr>
              <a:spLocks noChangeArrowheads="1"/>
            </p:cNvSpPr>
            <p:nvPr/>
          </p:nvSpPr>
          <p:spPr bwMode="auto">
            <a:xfrm>
              <a:off x="4351338" y="5121275"/>
              <a:ext cx="755650" cy="517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sz="1400" b="0"/>
                <a:t>Control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sz="1400" b="0"/>
                <a:t>Field</a:t>
              </a:r>
            </a:p>
          </p:txBody>
        </p:sp>
        <p:sp>
          <p:nvSpPr>
            <p:cNvPr id="363557" name="Rectangle 37"/>
            <p:cNvSpPr>
              <a:spLocks noChangeArrowheads="1"/>
            </p:cNvSpPr>
            <p:nvPr/>
          </p:nvSpPr>
          <p:spPr bwMode="auto">
            <a:xfrm>
              <a:off x="1579563" y="5780088"/>
              <a:ext cx="2566987" cy="727075"/>
            </a:xfrm>
            <a:prstGeom prst="rect">
              <a:avLst/>
            </a:prstGeom>
            <a:solidFill>
              <a:schemeClr val="accent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3560" name="Rectangle 40"/>
            <p:cNvSpPr>
              <a:spLocks noChangeArrowheads="1"/>
            </p:cNvSpPr>
            <p:nvPr/>
          </p:nvSpPr>
          <p:spPr bwMode="auto">
            <a:xfrm>
              <a:off x="1601788" y="5846763"/>
              <a:ext cx="931862" cy="517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sz="1400"/>
                <a:t>11-bit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sz="1400"/>
                <a:t>Identifier</a:t>
              </a:r>
            </a:p>
          </p:txBody>
        </p:sp>
        <p:sp>
          <p:nvSpPr>
            <p:cNvPr id="363561" name="Line 41"/>
            <p:cNvSpPr>
              <a:spLocks noChangeShapeType="1"/>
            </p:cNvSpPr>
            <p:nvPr/>
          </p:nvSpPr>
          <p:spPr bwMode="auto">
            <a:xfrm>
              <a:off x="2493963" y="5788025"/>
              <a:ext cx="0" cy="690563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3562" name="Rectangle 42"/>
            <p:cNvSpPr>
              <a:spLocks noChangeArrowheads="1"/>
            </p:cNvSpPr>
            <p:nvPr/>
          </p:nvSpPr>
          <p:spPr bwMode="auto">
            <a:xfrm>
              <a:off x="3868738" y="5749925"/>
              <a:ext cx="312737" cy="730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sz="1400"/>
                <a:t>R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sz="1400"/>
                <a:t>T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sz="1400"/>
                <a:t>R</a:t>
              </a:r>
            </a:p>
          </p:txBody>
        </p:sp>
        <p:sp>
          <p:nvSpPr>
            <p:cNvPr id="363563" name="Rectangle 43"/>
            <p:cNvSpPr>
              <a:spLocks noChangeArrowheads="1"/>
            </p:cNvSpPr>
            <p:nvPr/>
          </p:nvSpPr>
          <p:spPr bwMode="auto">
            <a:xfrm>
              <a:off x="1270000" y="5745163"/>
              <a:ext cx="322263" cy="730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sz="1400"/>
                <a:t>S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sz="1400"/>
                <a:t>O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sz="1400"/>
                <a:t>F</a:t>
              </a:r>
            </a:p>
          </p:txBody>
        </p:sp>
        <p:sp>
          <p:nvSpPr>
            <p:cNvPr id="363564" name="Rectangle 44"/>
            <p:cNvSpPr>
              <a:spLocks noChangeArrowheads="1"/>
            </p:cNvSpPr>
            <p:nvPr/>
          </p:nvSpPr>
          <p:spPr bwMode="auto">
            <a:xfrm>
              <a:off x="2732088" y="5772150"/>
              <a:ext cx="312737" cy="730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sz="1400"/>
                <a:t>I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sz="1400"/>
                <a:t>D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sz="1400"/>
                <a:t>E</a:t>
              </a:r>
            </a:p>
          </p:txBody>
        </p:sp>
        <p:sp>
          <p:nvSpPr>
            <p:cNvPr id="363565" name="Line 45"/>
            <p:cNvSpPr>
              <a:spLocks noChangeShapeType="1"/>
            </p:cNvSpPr>
            <p:nvPr/>
          </p:nvSpPr>
          <p:spPr bwMode="auto">
            <a:xfrm>
              <a:off x="7924800" y="5781675"/>
              <a:ext cx="877888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3566" name="Rectangle 46"/>
            <p:cNvSpPr>
              <a:spLocks noChangeArrowheads="1"/>
            </p:cNvSpPr>
            <p:nvPr/>
          </p:nvSpPr>
          <p:spPr bwMode="auto">
            <a:xfrm>
              <a:off x="4146550" y="5780088"/>
              <a:ext cx="1057275" cy="727075"/>
            </a:xfrm>
            <a:prstGeom prst="rect">
              <a:avLst/>
            </a:prstGeom>
            <a:solidFill>
              <a:schemeClr val="accent3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3567" name="Rectangle 47"/>
            <p:cNvSpPr>
              <a:spLocks noChangeArrowheads="1"/>
            </p:cNvSpPr>
            <p:nvPr/>
          </p:nvSpPr>
          <p:spPr bwMode="auto">
            <a:xfrm>
              <a:off x="4356100" y="5973763"/>
              <a:ext cx="352425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sz="1400"/>
                <a:t>r0</a:t>
              </a:r>
            </a:p>
          </p:txBody>
        </p:sp>
        <p:sp>
          <p:nvSpPr>
            <p:cNvPr id="363568" name="Line 48"/>
            <p:cNvSpPr>
              <a:spLocks noChangeShapeType="1"/>
            </p:cNvSpPr>
            <p:nvPr/>
          </p:nvSpPr>
          <p:spPr bwMode="auto">
            <a:xfrm flipH="1">
              <a:off x="4645025" y="5788025"/>
              <a:ext cx="3175" cy="712788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3569" name="Rectangle 49"/>
            <p:cNvSpPr>
              <a:spLocks noChangeArrowheads="1"/>
            </p:cNvSpPr>
            <p:nvPr/>
          </p:nvSpPr>
          <p:spPr bwMode="auto">
            <a:xfrm>
              <a:off x="4643438" y="5988050"/>
              <a:ext cx="549275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sz="1400"/>
                <a:t>DLC</a:t>
              </a:r>
            </a:p>
          </p:txBody>
        </p:sp>
        <p:sp>
          <p:nvSpPr>
            <p:cNvPr id="363570" name="Rectangle 50"/>
            <p:cNvSpPr>
              <a:spLocks noChangeArrowheads="1"/>
            </p:cNvSpPr>
            <p:nvPr/>
          </p:nvSpPr>
          <p:spPr bwMode="auto">
            <a:xfrm>
              <a:off x="5202238" y="5780088"/>
              <a:ext cx="1665287" cy="72866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699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3571" name="Rectangle 51"/>
            <p:cNvSpPr>
              <a:spLocks noChangeArrowheads="1"/>
            </p:cNvSpPr>
            <p:nvPr/>
          </p:nvSpPr>
          <p:spPr bwMode="auto">
            <a:xfrm>
              <a:off x="5284788" y="5975350"/>
              <a:ext cx="15240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sz="1400"/>
                <a:t>0…8 Bytes Data</a:t>
              </a:r>
            </a:p>
          </p:txBody>
        </p:sp>
        <p:sp>
          <p:nvSpPr>
            <p:cNvPr id="363572" name="Rectangle 52"/>
            <p:cNvSpPr>
              <a:spLocks noChangeArrowheads="1"/>
            </p:cNvSpPr>
            <p:nvPr/>
          </p:nvSpPr>
          <p:spPr bwMode="auto">
            <a:xfrm>
              <a:off x="6865938" y="5780088"/>
              <a:ext cx="576262" cy="730250"/>
            </a:xfrm>
            <a:prstGeom prst="rect">
              <a:avLst/>
            </a:prstGeom>
            <a:solidFill>
              <a:schemeClr val="accent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3573" name="Rectangle 53"/>
            <p:cNvSpPr>
              <a:spLocks noChangeArrowheads="1"/>
            </p:cNvSpPr>
            <p:nvPr/>
          </p:nvSpPr>
          <p:spPr bwMode="auto">
            <a:xfrm>
              <a:off x="6840538" y="5989638"/>
              <a:ext cx="569912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sz="1400"/>
                <a:t>CRC</a:t>
              </a:r>
            </a:p>
          </p:txBody>
        </p:sp>
        <p:sp>
          <p:nvSpPr>
            <p:cNvPr id="363574" name="Rectangle 54"/>
            <p:cNvSpPr>
              <a:spLocks noChangeArrowheads="1"/>
            </p:cNvSpPr>
            <p:nvPr/>
          </p:nvSpPr>
          <p:spPr bwMode="auto">
            <a:xfrm>
              <a:off x="7440613" y="5778500"/>
              <a:ext cx="554037" cy="723900"/>
            </a:xfrm>
            <a:prstGeom prst="rect">
              <a:avLst/>
            </a:prstGeom>
            <a:solidFill>
              <a:schemeClr val="accent3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3575" name="Rectangle 55"/>
            <p:cNvSpPr>
              <a:spLocks noChangeArrowheads="1"/>
            </p:cNvSpPr>
            <p:nvPr/>
          </p:nvSpPr>
          <p:spPr bwMode="auto">
            <a:xfrm>
              <a:off x="7419975" y="5988050"/>
              <a:ext cx="569913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sz="1400"/>
                <a:t>ACK</a:t>
              </a:r>
            </a:p>
          </p:txBody>
        </p:sp>
        <p:sp>
          <p:nvSpPr>
            <p:cNvPr id="363576" name="Line 56"/>
            <p:cNvSpPr>
              <a:spLocks noChangeShapeType="1"/>
            </p:cNvSpPr>
            <p:nvPr/>
          </p:nvSpPr>
          <p:spPr bwMode="auto">
            <a:xfrm>
              <a:off x="4397375" y="5784850"/>
              <a:ext cx="4763" cy="70485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3577" name="Rectangle 57"/>
            <p:cNvSpPr>
              <a:spLocks noChangeArrowheads="1"/>
            </p:cNvSpPr>
            <p:nvPr/>
          </p:nvSpPr>
          <p:spPr bwMode="auto">
            <a:xfrm>
              <a:off x="4084638" y="5980113"/>
              <a:ext cx="352425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sz="1400"/>
                <a:t>r1</a:t>
              </a:r>
            </a:p>
          </p:txBody>
        </p:sp>
        <p:sp>
          <p:nvSpPr>
            <p:cNvPr id="363578" name="Line 58"/>
            <p:cNvSpPr>
              <a:spLocks noChangeShapeType="1"/>
            </p:cNvSpPr>
            <p:nvPr/>
          </p:nvSpPr>
          <p:spPr bwMode="auto">
            <a:xfrm>
              <a:off x="3897313" y="5795963"/>
              <a:ext cx="0" cy="690562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3579" name="Rectangle 59"/>
            <p:cNvSpPr>
              <a:spLocks noChangeArrowheads="1"/>
            </p:cNvSpPr>
            <p:nvPr/>
          </p:nvSpPr>
          <p:spPr bwMode="auto">
            <a:xfrm>
              <a:off x="3000375" y="5851525"/>
              <a:ext cx="931863" cy="517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sz="1400"/>
                <a:t>18-bit 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sz="1400"/>
                <a:t>Identifier</a:t>
              </a:r>
            </a:p>
          </p:txBody>
        </p:sp>
        <p:sp>
          <p:nvSpPr>
            <p:cNvPr id="363580" name="Line 60"/>
            <p:cNvSpPr>
              <a:spLocks noChangeShapeType="1"/>
            </p:cNvSpPr>
            <p:nvPr/>
          </p:nvSpPr>
          <p:spPr bwMode="auto">
            <a:xfrm>
              <a:off x="3028950" y="5789613"/>
              <a:ext cx="0" cy="690562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3581" name="Line 61"/>
            <p:cNvSpPr>
              <a:spLocks noChangeShapeType="1"/>
            </p:cNvSpPr>
            <p:nvPr/>
          </p:nvSpPr>
          <p:spPr bwMode="auto">
            <a:xfrm>
              <a:off x="2770188" y="5789613"/>
              <a:ext cx="0" cy="690562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3582" name="Rectangle 62"/>
            <p:cNvSpPr>
              <a:spLocks noChangeArrowheads="1"/>
            </p:cNvSpPr>
            <p:nvPr/>
          </p:nvSpPr>
          <p:spPr bwMode="auto">
            <a:xfrm>
              <a:off x="2473325" y="5768975"/>
              <a:ext cx="312738" cy="730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sz="1400"/>
                <a:t>S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sz="1400"/>
                <a:t>R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sz="1400"/>
                <a:t>R</a:t>
              </a:r>
            </a:p>
          </p:txBody>
        </p:sp>
        <p:sp>
          <p:nvSpPr>
            <p:cNvPr id="363583" name="Rectangle 63"/>
            <p:cNvSpPr>
              <a:spLocks noChangeArrowheads="1"/>
            </p:cNvSpPr>
            <p:nvPr/>
          </p:nvSpPr>
          <p:spPr bwMode="auto">
            <a:xfrm>
              <a:off x="8010525" y="5791200"/>
              <a:ext cx="322263" cy="730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sz="1400"/>
                <a:t>E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sz="1400"/>
                <a:t>O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sz="1400"/>
                <a:t>F</a:t>
              </a:r>
            </a:p>
          </p:txBody>
        </p:sp>
        <p:sp>
          <p:nvSpPr>
            <p:cNvPr id="363584" name="Rectangle 64"/>
            <p:cNvSpPr>
              <a:spLocks noChangeArrowheads="1"/>
            </p:cNvSpPr>
            <p:nvPr/>
          </p:nvSpPr>
          <p:spPr bwMode="auto">
            <a:xfrm>
              <a:off x="2119313" y="5322888"/>
              <a:ext cx="1425575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sz="1400" b="0"/>
                <a:t>Arbitration Field</a:t>
              </a:r>
            </a:p>
          </p:txBody>
        </p:sp>
        <p:sp>
          <p:nvSpPr>
            <p:cNvPr id="363585" name="Rectangle 65"/>
            <p:cNvSpPr>
              <a:spLocks noChangeArrowheads="1"/>
            </p:cNvSpPr>
            <p:nvPr/>
          </p:nvSpPr>
          <p:spPr bwMode="auto">
            <a:xfrm>
              <a:off x="5594350" y="5310188"/>
              <a:ext cx="992188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sz="1400" b="0"/>
                <a:t>Data Field</a:t>
              </a:r>
            </a:p>
          </p:txBody>
        </p:sp>
        <p:sp>
          <p:nvSpPr>
            <p:cNvPr id="363586" name="Line 66"/>
            <p:cNvSpPr>
              <a:spLocks noChangeShapeType="1"/>
            </p:cNvSpPr>
            <p:nvPr/>
          </p:nvSpPr>
          <p:spPr bwMode="auto">
            <a:xfrm flipV="1">
              <a:off x="1592263" y="5634038"/>
              <a:ext cx="2530475" cy="1587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stealth" w="med" len="lg"/>
              <a:tailEnd type="stealth" w="med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3588" name="Line 68"/>
            <p:cNvSpPr>
              <a:spLocks noChangeShapeType="1"/>
            </p:cNvSpPr>
            <p:nvPr/>
          </p:nvSpPr>
          <p:spPr bwMode="auto">
            <a:xfrm>
              <a:off x="5202238" y="5634038"/>
              <a:ext cx="1651000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stealth" w="med" len="lg"/>
              <a:tailEnd type="stealth" w="med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3590" name="Freeform 70"/>
            <p:cNvSpPr>
              <a:spLocks/>
            </p:cNvSpPr>
            <p:nvPr/>
          </p:nvSpPr>
          <p:spPr bwMode="auto">
            <a:xfrm>
              <a:off x="514350" y="5791200"/>
              <a:ext cx="1143000" cy="7159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80" y="0"/>
                </a:cxn>
                <a:cxn ang="0">
                  <a:pos x="480" y="480"/>
                </a:cxn>
                <a:cxn ang="0">
                  <a:pos x="720" y="480"/>
                </a:cxn>
              </a:cxnLst>
              <a:rect l="0" t="0" r="r" b="b"/>
              <a:pathLst>
                <a:path w="720" h="480">
                  <a:moveTo>
                    <a:pt x="0" y="0"/>
                  </a:moveTo>
                  <a:lnTo>
                    <a:pt x="480" y="0"/>
                  </a:lnTo>
                  <a:lnTo>
                    <a:pt x="480" y="480"/>
                  </a:lnTo>
                  <a:lnTo>
                    <a:pt x="720" y="480"/>
                  </a:ln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63591" name="Line 71"/>
            <p:cNvSpPr>
              <a:spLocks noChangeShapeType="1"/>
            </p:cNvSpPr>
            <p:nvPr/>
          </p:nvSpPr>
          <p:spPr bwMode="auto">
            <a:xfrm>
              <a:off x="4157663" y="5635625"/>
              <a:ext cx="102235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stealth" w="med" len="lg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</p:spTree>
    <p:custDataLst>
      <p:tags r:id="rId1"/>
    </p:custData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CAN Block Diagram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1369907" y="776989"/>
            <a:ext cx="6400800" cy="5863841"/>
            <a:chOff x="1369907" y="776989"/>
            <a:chExt cx="6400800" cy="5863841"/>
          </a:xfrm>
        </p:grpSpPr>
        <p:sp>
          <p:nvSpPr>
            <p:cNvPr id="9" name="Rectangle 8"/>
            <p:cNvSpPr/>
            <p:nvPr/>
          </p:nvSpPr>
          <p:spPr bwMode="auto">
            <a:xfrm>
              <a:off x="1369907" y="1164736"/>
              <a:ext cx="6400800" cy="3894944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1" i="0" u="none" strike="noStrike" cap="none" normalizeH="0" baseline="0" dirty="0">
                <a:ln>
                  <a:noFill/>
                </a:ln>
                <a:solidFill>
                  <a:schemeClr val="dk1"/>
                </a:solidFill>
                <a:effectLst/>
                <a:latin typeface="Arial Narrow" pitchFamily="34" charset="0"/>
              </a:endParaRPr>
            </a:p>
          </p:txBody>
        </p:sp>
        <p:sp>
          <p:nvSpPr>
            <p:cNvPr id="331806" name="Rectangle 30"/>
            <p:cNvSpPr>
              <a:spLocks noChangeArrowheads="1"/>
            </p:cNvSpPr>
            <p:nvPr/>
          </p:nvSpPr>
          <p:spPr bwMode="auto">
            <a:xfrm>
              <a:off x="4276619" y="5496243"/>
              <a:ext cx="2286000" cy="6096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1807" name="Text Box 31"/>
            <p:cNvSpPr txBox="1">
              <a:spLocks noChangeArrowheads="1"/>
            </p:cNvSpPr>
            <p:nvPr/>
          </p:nvSpPr>
          <p:spPr bwMode="auto">
            <a:xfrm>
              <a:off x="4265507" y="5535930"/>
              <a:ext cx="2362200" cy="50641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>
                <a:spcBef>
                  <a:spcPct val="10000"/>
                </a:spcBef>
              </a:pPr>
              <a:r>
                <a:rPr lang="en-US" dirty="0"/>
                <a:t>SN65HVD23x</a:t>
              </a:r>
            </a:p>
            <a:p>
              <a:pPr algn="ctr">
                <a:spcBef>
                  <a:spcPct val="10000"/>
                </a:spcBef>
              </a:pPr>
              <a:r>
                <a:rPr lang="en-US" dirty="0"/>
                <a:t>3.3 V CAN Transceiver</a:t>
              </a:r>
            </a:p>
          </p:txBody>
        </p:sp>
        <p:sp>
          <p:nvSpPr>
            <p:cNvPr id="331811" name="Line 35"/>
            <p:cNvSpPr>
              <a:spLocks noChangeShapeType="1"/>
            </p:cNvSpPr>
            <p:nvPr/>
          </p:nvSpPr>
          <p:spPr bwMode="auto">
            <a:xfrm>
              <a:off x="4581419" y="6359843"/>
              <a:ext cx="16891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1812" name="Line 36"/>
            <p:cNvSpPr>
              <a:spLocks noChangeShapeType="1"/>
            </p:cNvSpPr>
            <p:nvPr/>
          </p:nvSpPr>
          <p:spPr bwMode="auto">
            <a:xfrm>
              <a:off x="5178319" y="6639243"/>
              <a:ext cx="16891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1815" name="Line 39"/>
            <p:cNvSpPr>
              <a:spLocks noChangeShapeType="1"/>
            </p:cNvSpPr>
            <p:nvPr/>
          </p:nvSpPr>
          <p:spPr bwMode="auto">
            <a:xfrm flipH="1">
              <a:off x="4886219" y="6099493"/>
              <a:ext cx="0" cy="2619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oval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1816" name="Line 40"/>
            <p:cNvSpPr>
              <a:spLocks noChangeShapeType="1"/>
            </p:cNvSpPr>
            <p:nvPr/>
          </p:nvSpPr>
          <p:spPr bwMode="auto">
            <a:xfrm>
              <a:off x="5724419" y="6112193"/>
              <a:ext cx="0" cy="5286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oval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1819" name="Text Box 43"/>
            <p:cNvSpPr txBox="1">
              <a:spLocks noChangeArrowheads="1"/>
            </p:cNvSpPr>
            <p:nvPr/>
          </p:nvSpPr>
          <p:spPr bwMode="auto">
            <a:xfrm>
              <a:off x="6549919" y="6202680"/>
              <a:ext cx="1174750" cy="3111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dirty="0"/>
                <a:t>CAN Bus</a:t>
              </a:r>
            </a:p>
          </p:txBody>
        </p:sp>
        <p:sp>
          <p:nvSpPr>
            <p:cNvPr id="331825" name="Line 49"/>
            <p:cNvSpPr>
              <a:spLocks noChangeShapeType="1"/>
            </p:cNvSpPr>
            <p:nvPr/>
          </p:nvSpPr>
          <p:spPr bwMode="auto">
            <a:xfrm>
              <a:off x="4835419" y="4831080"/>
              <a:ext cx="0" cy="66674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1826" name="Line 50"/>
            <p:cNvSpPr>
              <a:spLocks noChangeShapeType="1"/>
            </p:cNvSpPr>
            <p:nvPr/>
          </p:nvSpPr>
          <p:spPr bwMode="auto">
            <a:xfrm>
              <a:off x="6048269" y="4826000"/>
              <a:ext cx="0" cy="67182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1518039" y="1488627"/>
              <a:ext cx="1244250" cy="3410164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txBody>
            <a:bodyPr wrap="none" tIns="640080" bIns="640080" rtlCol="0" anchor="ctr" anchorCtr="0">
              <a:spAutoFit/>
            </a:bodyPr>
            <a:lstStyle/>
            <a:p>
              <a:pPr algn="ctr"/>
              <a:r>
                <a:rPr lang="en-US" dirty="0">
                  <a:solidFill>
                    <a:schemeClr val="dk1"/>
                  </a:solidFill>
                  <a:effectLst/>
                </a:rPr>
                <a:t>Message</a:t>
              </a:r>
            </a:p>
            <a:p>
              <a:pPr algn="ctr"/>
              <a:r>
                <a:rPr lang="en-US" dirty="0">
                  <a:solidFill>
                    <a:schemeClr val="dk1"/>
                  </a:solidFill>
                  <a:effectLst/>
                </a:rPr>
                <a:t>RAM</a:t>
              </a:r>
            </a:p>
            <a:p>
              <a:pPr algn="ctr"/>
              <a:endParaRPr lang="en-US" dirty="0">
                <a:solidFill>
                  <a:schemeClr val="dk1"/>
                </a:solidFill>
              </a:endParaRPr>
            </a:p>
            <a:p>
              <a:pPr algn="ctr"/>
              <a:r>
                <a:rPr lang="en-US" dirty="0">
                  <a:solidFill>
                    <a:schemeClr val="dk1"/>
                  </a:solidFill>
                  <a:effectLst/>
                </a:rPr>
                <a:t>32</a:t>
              </a:r>
            </a:p>
            <a:p>
              <a:pPr algn="ctr"/>
              <a:r>
                <a:rPr lang="en-US" dirty="0">
                  <a:solidFill>
                    <a:schemeClr val="dk1"/>
                  </a:solidFill>
                </a:rPr>
                <a:t>Message</a:t>
              </a:r>
            </a:p>
            <a:p>
              <a:pPr algn="ctr"/>
              <a:r>
                <a:rPr lang="en-US" dirty="0">
                  <a:solidFill>
                    <a:schemeClr val="dk1"/>
                  </a:solidFill>
                  <a:effectLst/>
                </a:rPr>
                <a:t>Objects</a:t>
              </a:r>
            </a:p>
            <a:p>
              <a:pPr algn="ctr"/>
              <a:r>
                <a:rPr lang="en-US" b="0" dirty="0">
                  <a:solidFill>
                    <a:schemeClr val="dk1"/>
                  </a:solidFill>
                </a:rPr>
                <a:t>(mailboxes)</a:t>
              </a:r>
              <a:endParaRPr lang="en-US" b="0" dirty="0">
                <a:solidFill>
                  <a:schemeClr val="dk1"/>
                </a:solidFill>
                <a:effectLst/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3445535" y="4444357"/>
              <a:ext cx="4105932" cy="38164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none" lIns="1554480" tIns="91440" rIns="1554480" bIns="91440" rtlCol="0" anchor="ctr" anchorCtr="0">
              <a:spAutoFit/>
            </a:bodyPr>
            <a:lstStyle/>
            <a:p>
              <a:r>
                <a:rPr lang="en-US" dirty="0">
                  <a:solidFill>
                    <a:schemeClr val="dk1"/>
                  </a:solidFill>
                  <a:effectLst/>
                </a:rPr>
                <a:t>CAN Core</a:t>
              </a: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3489539" y="2456685"/>
              <a:ext cx="1050288" cy="157581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txBody>
            <a:bodyPr wrap="none" tIns="365760" bIns="365760" rtlCol="0" anchor="ctr" anchorCtr="0">
              <a:spAutoFit/>
            </a:bodyPr>
            <a:lstStyle/>
            <a:p>
              <a:pPr algn="ctr"/>
              <a:r>
                <a:rPr lang="en-US" dirty="0">
                  <a:solidFill>
                    <a:schemeClr val="dk1"/>
                  </a:solidFill>
                  <a:effectLst/>
                </a:rPr>
                <a:t>Message</a:t>
              </a:r>
            </a:p>
            <a:p>
              <a:pPr algn="ctr"/>
              <a:r>
                <a:rPr lang="en-US" dirty="0">
                  <a:solidFill>
                    <a:schemeClr val="dk1"/>
                  </a:solidFill>
                </a:rPr>
                <a:t>RAM</a:t>
              </a:r>
            </a:p>
            <a:p>
              <a:pPr algn="ctr"/>
              <a:r>
                <a:rPr lang="en-US" dirty="0">
                  <a:solidFill>
                    <a:schemeClr val="dk1"/>
                  </a:solidFill>
                  <a:effectLst/>
                </a:rPr>
                <a:t>Interface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400953" y="3619371"/>
              <a:ext cx="1871025" cy="28931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spAutoFit/>
            </a:bodyPr>
            <a:lstStyle/>
            <a:p>
              <a:r>
                <a:rPr lang="en-US" dirty="0">
                  <a:solidFill>
                    <a:schemeClr val="dk1"/>
                  </a:solidFill>
                  <a:effectLst/>
                </a:rPr>
                <a:t>Message Handler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161304" y="2474298"/>
              <a:ext cx="2350323" cy="609398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dirty="0">
                  <a:solidFill>
                    <a:schemeClr val="dk1"/>
                  </a:solidFill>
                </a:rPr>
                <a:t>Register and Message</a:t>
              </a:r>
            </a:p>
            <a:p>
              <a:pPr algn="ctr"/>
              <a:r>
                <a:rPr lang="en-US" dirty="0">
                  <a:solidFill>
                    <a:schemeClr val="dk1"/>
                  </a:solidFill>
                  <a:effectLst/>
                </a:rPr>
                <a:t>Object Access (</a:t>
              </a:r>
              <a:r>
                <a:rPr lang="en-US" dirty="0" err="1">
                  <a:solidFill>
                    <a:schemeClr val="dk1"/>
                  </a:solidFill>
                </a:rPr>
                <a:t>IFx</a:t>
              </a:r>
              <a:r>
                <a:rPr lang="en-US" dirty="0">
                  <a:solidFill>
                    <a:schemeClr val="dk1"/>
                  </a:solidFill>
                </a:rPr>
                <a:t>)</a:t>
              </a:r>
              <a:endParaRPr lang="en-US" dirty="0">
                <a:solidFill>
                  <a:schemeClr val="dk1"/>
                </a:solidFill>
                <a:effectLst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482244" y="1556980"/>
              <a:ext cx="4032514" cy="38164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lIns="1188720" tIns="91440" rIns="1188720" bIns="91440" rtlCol="0" anchor="ctr" anchorCtr="0">
              <a:spAutoFit/>
            </a:bodyPr>
            <a:lstStyle/>
            <a:p>
              <a:r>
                <a:rPr lang="en-US" dirty="0">
                  <a:solidFill>
                    <a:schemeClr val="dk1"/>
                  </a:solidFill>
                  <a:effectLst/>
                </a:rPr>
                <a:t>Module Interface</a:t>
              </a:r>
            </a:p>
          </p:txBody>
        </p:sp>
        <p:sp>
          <p:nvSpPr>
            <p:cNvPr id="8" name="Up-Down Arrow 7"/>
            <p:cNvSpPr/>
            <p:nvPr/>
          </p:nvSpPr>
          <p:spPr bwMode="auto">
            <a:xfrm>
              <a:off x="6132647" y="1938623"/>
              <a:ext cx="371640" cy="535675"/>
            </a:xfrm>
            <a:prstGeom prst="upDownArrow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1" i="0" u="none" strike="noStrike" cap="none" normalizeH="0" baseline="0" dirty="0">
                <a:ln>
                  <a:noFill/>
                </a:ln>
                <a:solidFill>
                  <a:schemeClr val="dk1"/>
                </a:solidFill>
                <a:effectLst/>
                <a:latin typeface="Arial Narrow" pitchFamily="34" charset="0"/>
              </a:endParaRPr>
            </a:p>
          </p:txBody>
        </p:sp>
        <p:sp>
          <p:nvSpPr>
            <p:cNvPr id="59" name="Up-Down Arrow 58"/>
            <p:cNvSpPr/>
            <p:nvPr/>
          </p:nvSpPr>
          <p:spPr bwMode="auto">
            <a:xfrm>
              <a:off x="6124697" y="3083154"/>
              <a:ext cx="371640" cy="535675"/>
            </a:xfrm>
            <a:prstGeom prst="upDownArrow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1" i="0" u="none" strike="noStrike" cap="none" normalizeH="0" baseline="0" dirty="0">
                <a:ln>
                  <a:noFill/>
                </a:ln>
                <a:solidFill>
                  <a:schemeClr val="dk1"/>
                </a:solidFill>
                <a:effectLst/>
                <a:latin typeface="Arial Narrow" pitchFamily="34" charset="0"/>
              </a:endParaRPr>
            </a:p>
          </p:txBody>
        </p:sp>
        <p:sp>
          <p:nvSpPr>
            <p:cNvPr id="60" name="Up-Down Arrow 59"/>
            <p:cNvSpPr/>
            <p:nvPr/>
          </p:nvSpPr>
          <p:spPr bwMode="auto">
            <a:xfrm>
              <a:off x="6116747" y="3901189"/>
              <a:ext cx="371640" cy="535675"/>
            </a:xfrm>
            <a:prstGeom prst="upDownArrow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1" i="0" u="none" strike="noStrike" cap="none" normalizeH="0" baseline="0" dirty="0">
                <a:ln>
                  <a:noFill/>
                </a:ln>
                <a:solidFill>
                  <a:schemeClr val="dk1"/>
                </a:solidFill>
                <a:effectLst/>
                <a:latin typeface="Arial Narrow" pitchFamily="34" charset="0"/>
              </a:endParaRPr>
            </a:p>
          </p:txBody>
        </p:sp>
        <p:sp>
          <p:nvSpPr>
            <p:cNvPr id="61" name="Up-Down Arrow 60"/>
            <p:cNvSpPr/>
            <p:nvPr/>
          </p:nvSpPr>
          <p:spPr bwMode="auto">
            <a:xfrm>
              <a:off x="5305667" y="776989"/>
              <a:ext cx="371640" cy="775495"/>
            </a:xfrm>
            <a:prstGeom prst="upDownArrow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1" i="0" u="none" strike="noStrike" cap="none" normalizeH="0" baseline="0" dirty="0">
                <a:ln>
                  <a:noFill/>
                </a:ln>
                <a:solidFill>
                  <a:schemeClr val="dk1"/>
                </a:solidFill>
                <a:effectLst/>
                <a:latin typeface="Arial Narrow" pitchFamily="34" charset="0"/>
              </a:endParaRPr>
            </a:p>
          </p:txBody>
        </p:sp>
        <p:sp>
          <p:nvSpPr>
            <p:cNvPr id="62" name="Up-Down Arrow 61"/>
            <p:cNvSpPr/>
            <p:nvPr/>
          </p:nvSpPr>
          <p:spPr bwMode="auto">
            <a:xfrm>
              <a:off x="3890117" y="1938623"/>
              <a:ext cx="234210" cy="517041"/>
            </a:xfrm>
            <a:prstGeom prst="upDownArrow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1" i="0" u="none" strike="noStrike" cap="none" normalizeH="0" baseline="0" dirty="0">
                <a:ln>
                  <a:noFill/>
                </a:ln>
                <a:solidFill>
                  <a:schemeClr val="dk1"/>
                </a:solidFill>
                <a:effectLst/>
                <a:latin typeface="Arial Narrow" pitchFamily="34" charset="0"/>
              </a:endParaRPr>
            </a:p>
          </p:txBody>
        </p:sp>
        <p:sp>
          <p:nvSpPr>
            <p:cNvPr id="63" name="Up-Down Arrow 62"/>
            <p:cNvSpPr/>
            <p:nvPr/>
          </p:nvSpPr>
          <p:spPr bwMode="auto">
            <a:xfrm rot="16200000">
              <a:off x="4788349" y="3320300"/>
              <a:ext cx="371640" cy="868678"/>
            </a:xfrm>
            <a:prstGeom prst="upDownArrow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1" i="0" u="none" strike="noStrike" cap="none" normalizeH="0" baseline="0" dirty="0">
                <a:ln>
                  <a:noFill/>
                </a:ln>
                <a:solidFill>
                  <a:schemeClr val="dk1"/>
                </a:solidFill>
                <a:effectLst/>
                <a:latin typeface="Arial Narrow" pitchFamily="34" charset="0"/>
              </a:endParaRPr>
            </a:p>
          </p:txBody>
        </p:sp>
        <p:sp>
          <p:nvSpPr>
            <p:cNvPr id="64" name="Up-Down Arrow 63"/>
            <p:cNvSpPr/>
            <p:nvPr/>
          </p:nvSpPr>
          <p:spPr bwMode="auto">
            <a:xfrm rot="16200000">
              <a:off x="2940298" y="2879849"/>
              <a:ext cx="371640" cy="727659"/>
            </a:xfrm>
            <a:prstGeom prst="upDownArrow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1" i="0" u="none" strike="noStrike" cap="none" normalizeH="0" baseline="0" dirty="0">
                <a:ln>
                  <a:noFill/>
                </a:ln>
                <a:solidFill>
                  <a:schemeClr val="dk1"/>
                </a:solidFill>
                <a:effectLst/>
                <a:latin typeface="Arial Narrow" pitchFamily="34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055538" y="5164454"/>
              <a:ext cx="923651" cy="264688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r>
                <a:rPr lang="en-US" sz="1400" dirty="0">
                  <a:solidFill>
                    <a:schemeClr val="dk1"/>
                  </a:solidFill>
                  <a:effectLst/>
                </a:rPr>
                <a:t>CAN_RX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3910816" y="5164012"/>
              <a:ext cx="923651" cy="264688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r>
                <a:rPr lang="en-US" sz="1400" dirty="0">
                  <a:solidFill>
                    <a:schemeClr val="dk1"/>
                  </a:solidFill>
                  <a:effectLst/>
                </a:rPr>
                <a:t>CAN_TX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346027" y="1944880"/>
              <a:ext cx="685800" cy="535531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1200" b="0" dirty="0">
                  <a:solidFill>
                    <a:schemeClr val="dk1"/>
                  </a:solidFill>
                  <a:effectLst/>
                </a:rPr>
                <a:t>Test Modes Only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905000" y="1178810"/>
              <a:ext cx="627095" cy="289310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r>
                <a:rPr lang="en-US" dirty="0">
                  <a:solidFill>
                    <a:schemeClr val="dk1"/>
                  </a:solidFill>
                  <a:effectLst/>
                </a:rPr>
                <a:t>CAN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4386129" y="827568"/>
              <a:ext cx="952505" cy="264688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r>
                <a:rPr lang="en-US" sz="1400" dirty="0">
                  <a:solidFill>
                    <a:schemeClr val="dk1"/>
                  </a:solidFill>
                  <a:effectLst/>
                </a:rPr>
                <a:t>CPU Bus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5680139" y="822544"/>
              <a:ext cx="1455848" cy="264688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r>
                <a:rPr lang="en-US" sz="1400" dirty="0">
                  <a:solidFill>
                    <a:schemeClr val="dk1"/>
                  </a:solidFill>
                  <a:effectLst/>
                </a:rPr>
                <a:t>(8, 16 or 32-bit)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769777" y="822544"/>
              <a:ext cx="828560" cy="264688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dk1"/>
                  </a:solidFill>
                </a:rPr>
                <a:t>To </a:t>
              </a:r>
              <a:r>
                <a:rPr lang="en-US" sz="1400" dirty="0" err="1">
                  <a:solidFill>
                    <a:schemeClr val="dk1"/>
                  </a:solidFill>
                  <a:effectLst/>
                </a:rPr>
                <a:t>ePIE</a:t>
              </a:r>
              <a:endParaRPr lang="en-US" sz="1400" dirty="0">
                <a:solidFill>
                  <a:schemeClr val="dk1"/>
                </a:solidFill>
                <a:effectLst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699172" y="822544"/>
              <a:ext cx="593432" cy="264688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dk1"/>
                  </a:solidFill>
                  <a:effectLst/>
                </a:rPr>
                <a:t>DMA</a:t>
              </a:r>
            </a:p>
          </p:txBody>
        </p:sp>
        <p:cxnSp>
          <p:nvCxnSpPr>
            <p:cNvPr id="15" name="Straight Arrow Connector 14"/>
            <p:cNvCxnSpPr/>
            <p:nvPr/>
          </p:nvCxnSpPr>
          <p:spPr bwMode="auto">
            <a:xfrm flipV="1">
              <a:off x="3556002" y="776989"/>
              <a:ext cx="0" cy="387747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7" name="Straight Arrow Connector 36"/>
            <p:cNvCxnSpPr/>
            <p:nvPr/>
          </p:nvCxnSpPr>
          <p:spPr bwMode="auto">
            <a:xfrm flipV="1">
              <a:off x="4250266" y="778934"/>
              <a:ext cx="0" cy="387747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</p:spTree>
    <p:custDataLst>
      <p:tags r:id="rId1"/>
    </p:custData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067800" cy="762000"/>
          </a:xfrm>
        </p:spPr>
        <p:txBody>
          <a:bodyPr/>
          <a:lstStyle/>
          <a:p>
            <a:r>
              <a:rPr lang="en-US"/>
              <a:t>SPI Data Flow</a:t>
            </a:r>
          </a:p>
        </p:txBody>
      </p:sp>
      <p:sp>
        <p:nvSpPr>
          <p:cNvPr id="267277" name="Rectangle 13"/>
          <p:cNvSpPr>
            <a:spLocks noGrp="1" noChangeArrowheads="1"/>
          </p:cNvSpPr>
          <p:nvPr>
            <p:ph idx="1"/>
          </p:nvPr>
        </p:nvSpPr>
        <p:spPr>
          <a:xfrm>
            <a:off x="685800" y="1089025"/>
            <a:ext cx="7772400" cy="1273175"/>
          </a:xfrm>
        </p:spPr>
        <p:txBody>
          <a:bodyPr/>
          <a:lstStyle/>
          <a:p>
            <a:r>
              <a:rPr lang="en-US" dirty="0"/>
              <a:t>Simultaneous transmits and receive</a:t>
            </a:r>
          </a:p>
          <a:p>
            <a:r>
              <a:rPr lang="en-US" dirty="0"/>
              <a:t>SPI Master provides the clock signal</a:t>
            </a:r>
          </a:p>
          <a:p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647700" y="2924175"/>
            <a:ext cx="7858125" cy="2409825"/>
            <a:chOff x="647700" y="2924175"/>
            <a:chExt cx="7858125" cy="2409825"/>
          </a:xfrm>
        </p:grpSpPr>
        <p:sp>
          <p:nvSpPr>
            <p:cNvPr id="267268" name="Rectangle 4"/>
            <p:cNvSpPr>
              <a:spLocks noChangeArrowheads="1"/>
            </p:cNvSpPr>
            <p:nvPr/>
          </p:nvSpPr>
          <p:spPr bwMode="auto">
            <a:xfrm>
              <a:off x="1143000" y="3657600"/>
              <a:ext cx="2667000" cy="16764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67270" name="Group 6"/>
            <p:cNvGrpSpPr>
              <a:grpSpLocks/>
            </p:cNvGrpSpPr>
            <p:nvPr/>
          </p:nvGrpSpPr>
          <p:grpSpPr bwMode="auto">
            <a:xfrm>
              <a:off x="5181600" y="3627438"/>
              <a:ext cx="2667000" cy="1676400"/>
              <a:chOff x="3264" y="2592"/>
              <a:chExt cx="1680" cy="1056"/>
            </a:xfrm>
          </p:grpSpPr>
          <p:sp>
            <p:nvSpPr>
              <p:cNvPr id="267271" name="Rectangle 7"/>
              <p:cNvSpPr>
                <a:spLocks noChangeArrowheads="1"/>
              </p:cNvSpPr>
              <p:nvPr/>
            </p:nvSpPr>
            <p:spPr bwMode="auto">
              <a:xfrm>
                <a:off x="3264" y="2592"/>
                <a:ext cx="1680" cy="105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7272" name="Text Box 8"/>
              <p:cNvSpPr txBox="1">
                <a:spLocks noChangeArrowheads="1"/>
              </p:cNvSpPr>
              <p:nvPr/>
            </p:nvSpPr>
            <p:spPr bwMode="auto">
              <a:xfrm>
                <a:off x="3408" y="2987"/>
                <a:ext cx="1332" cy="20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800"/>
                  <a:t>SPI Shift Register</a:t>
                </a:r>
              </a:p>
            </p:txBody>
          </p:sp>
        </p:grpSp>
        <p:sp>
          <p:nvSpPr>
            <p:cNvPr id="267273" name="Line 9"/>
            <p:cNvSpPr>
              <a:spLocks noChangeShapeType="1"/>
            </p:cNvSpPr>
            <p:nvPr/>
          </p:nvSpPr>
          <p:spPr bwMode="auto">
            <a:xfrm flipH="1">
              <a:off x="3484563" y="4414838"/>
              <a:ext cx="192563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274" name="Freeform 10"/>
            <p:cNvSpPr>
              <a:spLocks/>
            </p:cNvSpPr>
            <p:nvPr/>
          </p:nvSpPr>
          <p:spPr bwMode="auto">
            <a:xfrm>
              <a:off x="647700" y="2924175"/>
              <a:ext cx="7858125" cy="1489075"/>
            </a:xfrm>
            <a:custGeom>
              <a:avLst/>
              <a:gdLst/>
              <a:ahLst/>
              <a:cxnLst>
                <a:cxn ang="0">
                  <a:pos x="480" y="938"/>
                </a:cxn>
                <a:cxn ang="0">
                  <a:pos x="0" y="937"/>
                </a:cxn>
                <a:cxn ang="0">
                  <a:pos x="0" y="0"/>
                </a:cxn>
                <a:cxn ang="0">
                  <a:pos x="4968" y="0"/>
                </a:cxn>
                <a:cxn ang="0">
                  <a:pos x="4968" y="937"/>
                </a:cxn>
                <a:cxn ang="0">
                  <a:pos x="4356" y="937"/>
                </a:cxn>
              </a:cxnLst>
              <a:rect l="0" t="0" r="r" b="b"/>
              <a:pathLst>
                <a:path w="4968" h="938">
                  <a:moveTo>
                    <a:pt x="480" y="938"/>
                  </a:moveTo>
                  <a:lnTo>
                    <a:pt x="0" y="937"/>
                  </a:lnTo>
                  <a:lnTo>
                    <a:pt x="0" y="0"/>
                  </a:lnTo>
                  <a:lnTo>
                    <a:pt x="4968" y="0"/>
                  </a:lnTo>
                  <a:lnTo>
                    <a:pt x="4968" y="937"/>
                  </a:lnTo>
                  <a:lnTo>
                    <a:pt x="4356" y="937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275" name="Text Box 11"/>
            <p:cNvSpPr txBox="1">
              <a:spLocks noChangeArrowheads="1"/>
            </p:cNvSpPr>
            <p:nvPr/>
          </p:nvSpPr>
          <p:spPr bwMode="auto">
            <a:xfrm>
              <a:off x="1047750" y="3246438"/>
              <a:ext cx="2876550" cy="3365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/>
                <a:t>SPI Device #1 - Master</a:t>
              </a:r>
            </a:p>
          </p:txBody>
        </p:sp>
        <p:sp>
          <p:nvSpPr>
            <p:cNvPr id="267276" name="Text Box 12"/>
            <p:cNvSpPr txBox="1">
              <a:spLocks noChangeArrowheads="1"/>
            </p:cNvSpPr>
            <p:nvPr/>
          </p:nvSpPr>
          <p:spPr bwMode="auto">
            <a:xfrm>
              <a:off x="5181600" y="3246438"/>
              <a:ext cx="2722563" cy="3365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/>
                <a:t>SPI Device #2 - Slave</a:t>
              </a:r>
            </a:p>
          </p:txBody>
        </p:sp>
        <p:sp>
          <p:nvSpPr>
            <p:cNvPr id="267278" name="Line 14"/>
            <p:cNvSpPr>
              <a:spLocks noChangeShapeType="1"/>
            </p:cNvSpPr>
            <p:nvPr/>
          </p:nvSpPr>
          <p:spPr bwMode="auto">
            <a:xfrm flipH="1">
              <a:off x="1447800" y="4084638"/>
              <a:ext cx="19812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lgDash"/>
              <a:round/>
              <a:headEnd type="none" w="sm" len="sm"/>
              <a:tailEnd type="arrow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279" name="Text Box 15"/>
            <p:cNvSpPr txBox="1">
              <a:spLocks noChangeArrowheads="1"/>
            </p:cNvSpPr>
            <p:nvPr/>
          </p:nvSpPr>
          <p:spPr bwMode="auto">
            <a:xfrm>
              <a:off x="2209800" y="3765550"/>
              <a:ext cx="666750" cy="3111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/>
                <a:t>shift</a:t>
              </a:r>
            </a:p>
          </p:txBody>
        </p:sp>
        <p:sp>
          <p:nvSpPr>
            <p:cNvPr id="267280" name="Line 16"/>
            <p:cNvSpPr>
              <a:spLocks noChangeShapeType="1"/>
            </p:cNvSpPr>
            <p:nvPr/>
          </p:nvSpPr>
          <p:spPr bwMode="auto">
            <a:xfrm flipH="1">
              <a:off x="5486400" y="4078288"/>
              <a:ext cx="19812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lgDash"/>
              <a:round/>
              <a:headEnd type="none" w="sm" len="sm"/>
              <a:tailEnd type="arrow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281" name="Text Box 17"/>
            <p:cNvSpPr txBox="1">
              <a:spLocks noChangeArrowheads="1"/>
            </p:cNvSpPr>
            <p:nvPr/>
          </p:nvSpPr>
          <p:spPr bwMode="auto">
            <a:xfrm>
              <a:off x="6248400" y="3759200"/>
              <a:ext cx="666750" cy="3111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/>
                <a:t>shift</a:t>
              </a:r>
            </a:p>
          </p:txBody>
        </p:sp>
        <p:sp>
          <p:nvSpPr>
            <p:cNvPr id="267282" name="Line 18"/>
            <p:cNvSpPr>
              <a:spLocks noChangeShapeType="1"/>
            </p:cNvSpPr>
            <p:nvPr/>
          </p:nvSpPr>
          <p:spPr bwMode="auto">
            <a:xfrm>
              <a:off x="3810000" y="4999038"/>
              <a:ext cx="13716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283" name="Text Box 19"/>
            <p:cNvSpPr txBox="1">
              <a:spLocks noChangeArrowheads="1"/>
            </p:cNvSpPr>
            <p:nvPr/>
          </p:nvSpPr>
          <p:spPr bwMode="auto">
            <a:xfrm>
              <a:off x="4114800" y="5014913"/>
              <a:ext cx="768350" cy="3111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/>
                <a:t>clock</a:t>
              </a:r>
            </a:p>
          </p:txBody>
        </p:sp>
        <p:sp>
          <p:nvSpPr>
            <p:cNvPr id="267269" name="Text Box 5"/>
            <p:cNvSpPr txBox="1">
              <a:spLocks noChangeArrowheads="1"/>
            </p:cNvSpPr>
            <p:nvPr/>
          </p:nvSpPr>
          <p:spPr bwMode="auto">
            <a:xfrm>
              <a:off x="1371600" y="4254500"/>
              <a:ext cx="2114550" cy="323850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/>
                <a:t>SPI Shift Register</a:t>
              </a:r>
            </a:p>
          </p:txBody>
        </p:sp>
      </p:grpSp>
    </p:spTree>
    <p:custDataLst>
      <p:tags r:id="rId1"/>
    </p:custDataLst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8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CAN Summary</a:t>
            </a:r>
          </a:p>
        </p:txBody>
      </p:sp>
      <p:sp>
        <p:nvSpPr>
          <p:cNvPr id="333827" name="Rectangle 3"/>
          <p:cNvSpPr>
            <a:spLocks noGrp="1" noChangeArrowheads="1"/>
          </p:cNvSpPr>
          <p:nvPr>
            <p:ph idx="1"/>
          </p:nvPr>
        </p:nvSpPr>
        <p:spPr>
          <a:xfrm>
            <a:off x="491071" y="914400"/>
            <a:ext cx="8153400" cy="5715000"/>
          </a:xfrm>
        </p:spPr>
        <p:txBody>
          <a:bodyPr>
            <a:normAutofit/>
          </a:bodyPr>
          <a:lstStyle/>
          <a:p>
            <a:r>
              <a:rPr lang="en-US" sz="2800" dirty="0"/>
              <a:t>Fully compliant with CAN standard v2.0B</a:t>
            </a:r>
          </a:p>
          <a:p>
            <a:r>
              <a:rPr lang="en-US" sz="2800" dirty="0"/>
              <a:t>Supports data rates up to 1 Mbps</a:t>
            </a:r>
          </a:p>
          <a:p>
            <a:r>
              <a:rPr lang="en-US" sz="2800" dirty="0"/>
              <a:t>Thirty-two message objects</a:t>
            </a:r>
          </a:p>
          <a:p>
            <a:pPr lvl="1"/>
            <a:r>
              <a:rPr lang="en-US" sz="2400" dirty="0"/>
              <a:t>Configurable as receive or transmit</a:t>
            </a:r>
          </a:p>
          <a:p>
            <a:pPr lvl="1"/>
            <a:r>
              <a:rPr lang="en-US" sz="2400" dirty="0"/>
              <a:t>Configurable with standard or extended identifier</a:t>
            </a:r>
          </a:p>
          <a:p>
            <a:pPr lvl="1"/>
            <a:r>
              <a:rPr lang="en-US" sz="2400" dirty="0"/>
              <a:t>Programmable receive mask</a:t>
            </a:r>
          </a:p>
          <a:p>
            <a:pPr lvl="1"/>
            <a:r>
              <a:rPr lang="en-US" sz="2400" dirty="0"/>
              <a:t>Uses 32-bit time stamp on messages</a:t>
            </a:r>
          </a:p>
          <a:p>
            <a:pPr lvl="1"/>
            <a:r>
              <a:rPr lang="en-US" sz="2400" dirty="0"/>
              <a:t>Programmable interrupt scheme (two levels)</a:t>
            </a:r>
          </a:p>
          <a:p>
            <a:pPr lvl="1"/>
            <a:r>
              <a:rPr lang="en-US" sz="2400" dirty="0"/>
              <a:t>Programmable alarm time-out</a:t>
            </a:r>
          </a:p>
          <a:p>
            <a:r>
              <a:rPr lang="en-US" sz="2800" dirty="0"/>
              <a:t>Programmable wake-up on bus activity</a:t>
            </a:r>
          </a:p>
          <a:p>
            <a:r>
              <a:rPr lang="en-US" sz="2800" dirty="0"/>
              <a:t>Two interrupt lines</a:t>
            </a:r>
          </a:p>
          <a:p>
            <a:r>
              <a:rPr lang="en-US" sz="2800" dirty="0"/>
              <a:t>Self-test mode</a:t>
            </a:r>
          </a:p>
        </p:txBody>
      </p:sp>
    </p:spTree>
    <p:custDataLst>
      <p:tags r:id="rId1"/>
    </p:custData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7F1C97C-B29D-4C0C-8645-A0CC037A4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MCAN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767637-9CF2-43D5-97B3-C59350A91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F28003x has one CAN (DCAN) and one MCAN, but they are not compatible.</a:t>
            </a:r>
          </a:p>
          <a:p>
            <a:r>
              <a:rPr lang="en-US"/>
              <a:t>MCAN supports </a:t>
            </a:r>
            <a:r>
              <a:rPr lang="en-US" dirty="0"/>
              <a:t>both classic CAN and CAN FD protocols.</a:t>
            </a:r>
          </a:p>
          <a:p>
            <a:r>
              <a:rPr lang="en-US" dirty="0"/>
              <a:t>In CAN FD, the frame/message ID uses the 29-bits format used in the Extended ID version of classic CAN (Standard ID is 11 bits long). </a:t>
            </a:r>
          </a:p>
          <a:p>
            <a:r>
              <a:rPr lang="en-US" dirty="0"/>
              <a:t>The message payload size has been increased up to </a:t>
            </a:r>
            <a:r>
              <a:rPr lang="en-US" dirty="0">
                <a:highlight>
                  <a:srgbClr val="FFFF00"/>
                </a:highlight>
              </a:rPr>
              <a:t>64 bytes of data </a:t>
            </a:r>
            <a:r>
              <a:rPr lang="en-US" dirty="0"/>
              <a:t>in each CAN-frame / message, compared to only 8-bytes in the classic CAN frame. </a:t>
            </a:r>
          </a:p>
          <a:p>
            <a:r>
              <a:rPr lang="en-US" dirty="0"/>
              <a:t>CAN FD (5 Mbps) is ~5x times faster than classic CAN (1 Mbps)</a:t>
            </a:r>
          </a:p>
          <a:p>
            <a:r>
              <a:rPr lang="en-US" dirty="0"/>
              <a:t>CAN FD can handle CAN frames/messages with 11-bit ID as well. </a:t>
            </a:r>
          </a:p>
        </p:txBody>
      </p:sp>
    </p:spTree>
    <p:extLst>
      <p:ext uri="{BB962C8B-B14F-4D97-AF65-F5344CB8AC3E}">
        <p14:creationId xmlns:p14="http://schemas.microsoft.com/office/powerpoint/2010/main" val="281878968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85800" y="4622802"/>
            <a:ext cx="7696200" cy="6096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1124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Module Objectives</a:t>
            </a:r>
          </a:p>
        </p:txBody>
      </p:sp>
      <p:sp>
        <p:nvSpPr>
          <p:cNvPr id="261125" name="Rectangle 5"/>
          <p:cNvSpPr>
            <a:spLocks noGrp="1" noChangeArrowheads="1"/>
          </p:cNvSpPr>
          <p:nvPr>
            <p:ph idx="1"/>
          </p:nvPr>
        </p:nvSpPr>
        <p:spPr>
          <a:xfrm>
            <a:off x="679808" y="1132726"/>
            <a:ext cx="7778392" cy="4810874"/>
          </a:xfrm>
        </p:spPr>
        <p:txBody>
          <a:bodyPr>
            <a:noAutofit/>
          </a:bodyPr>
          <a:lstStyle/>
          <a:p>
            <a:r>
              <a:rPr lang="en-US" dirty="0"/>
              <a:t>Serial Peripheral Interface (SPI)</a:t>
            </a:r>
          </a:p>
          <a:p>
            <a:pPr>
              <a:lnSpc>
                <a:spcPct val="125000"/>
              </a:lnSpc>
            </a:pPr>
            <a:r>
              <a:rPr lang="en-US" dirty="0"/>
              <a:t>Serial Communication Interface (SCI)</a:t>
            </a:r>
          </a:p>
          <a:p>
            <a:pPr>
              <a:lnSpc>
                <a:spcPct val="125000"/>
              </a:lnSpc>
            </a:pPr>
            <a:r>
              <a:rPr lang="en-US" dirty="0"/>
              <a:t>Local Interconnect Network (LIN)</a:t>
            </a:r>
          </a:p>
          <a:p>
            <a:pPr>
              <a:lnSpc>
                <a:spcPct val="125000"/>
              </a:lnSpc>
            </a:pPr>
            <a:r>
              <a:rPr lang="en-US" dirty="0"/>
              <a:t>Inter-Integrated Circuit (I2C)</a:t>
            </a:r>
          </a:p>
          <a:p>
            <a:pPr>
              <a:lnSpc>
                <a:spcPct val="125000"/>
              </a:lnSpc>
            </a:pPr>
            <a:r>
              <a:rPr lang="en-US" dirty="0"/>
              <a:t>Controller Area Network (CAN)</a:t>
            </a:r>
          </a:p>
          <a:p>
            <a:pPr>
              <a:lnSpc>
                <a:spcPct val="125000"/>
              </a:lnSpc>
            </a:pPr>
            <a:r>
              <a:rPr lang="en-US" dirty="0"/>
              <a:t>Power Management Bus (</a:t>
            </a:r>
            <a:r>
              <a:rPr lang="en-US" dirty="0" err="1"/>
              <a:t>PMBus</a:t>
            </a:r>
            <a:r>
              <a:rPr lang="en-US" dirty="0"/>
              <a:t>)</a:t>
            </a:r>
          </a:p>
          <a:p>
            <a:pPr>
              <a:lnSpc>
                <a:spcPct val="125000"/>
              </a:lnSpc>
            </a:pPr>
            <a:r>
              <a:rPr lang="en-US" dirty="0"/>
              <a:t>Fast Serial Interface (FSI)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4460498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Management Bus (</a:t>
            </a:r>
            <a:r>
              <a:rPr lang="en-US" dirty="0" err="1"/>
              <a:t>PMBus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333" y="702719"/>
            <a:ext cx="8534400" cy="6002881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US" sz="2400" dirty="0"/>
              <a:t>Provides an interface between the MCU and devices compliant with the SMI Forum </a:t>
            </a:r>
            <a:r>
              <a:rPr lang="en-US" sz="2400" dirty="0" err="1"/>
              <a:t>PMBus</a:t>
            </a:r>
            <a:r>
              <a:rPr lang="en-US" sz="2400" dirty="0"/>
              <a:t> Specification:</a:t>
            </a:r>
          </a:p>
          <a:p>
            <a:pPr lvl="1">
              <a:spcBef>
                <a:spcPts val="600"/>
              </a:spcBef>
            </a:pPr>
            <a:r>
              <a:rPr lang="en-US" sz="2000" dirty="0"/>
              <a:t>Part I version 1.0 and Part II version 1.1</a:t>
            </a:r>
          </a:p>
          <a:p>
            <a:pPr lvl="1">
              <a:spcBef>
                <a:spcPts val="600"/>
              </a:spcBef>
            </a:pPr>
            <a:r>
              <a:rPr lang="en-US" sz="2000" dirty="0"/>
              <a:t>Enables a standard 2-wire communications protocol between power supply components</a:t>
            </a:r>
          </a:p>
          <a:p>
            <a:pPr>
              <a:spcBef>
                <a:spcPts val="600"/>
              </a:spcBef>
            </a:pPr>
            <a:r>
              <a:rPr lang="en-US" sz="2400" dirty="0"/>
              <a:t>Based on </a:t>
            </a:r>
            <a:r>
              <a:rPr lang="en-US" sz="2400" dirty="0" err="1"/>
              <a:t>SMBus</a:t>
            </a:r>
            <a:r>
              <a:rPr lang="en-US" sz="2400" dirty="0"/>
              <a:t> and supports I2C mode</a:t>
            </a:r>
          </a:p>
          <a:p>
            <a:pPr lvl="1">
              <a:spcBef>
                <a:spcPts val="600"/>
              </a:spcBef>
            </a:pPr>
            <a:r>
              <a:rPr lang="en-US" sz="2000" dirty="0"/>
              <a:t>uses a similar physical layer to I2C</a:t>
            </a:r>
          </a:p>
          <a:p>
            <a:pPr>
              <a:spcBef>
                <a:spcPts val="600"/>
              </a:spcBef>
            </a:pPr>
            <a:r>
              <a:rPr lang="en-US" sz="2400" dirty="0"/>
              <a:t>Support for master and slave modes</a:t>
            </a:r>
          </a:p>
          <a:p>
            <a:pPr>
              <a:spcBef>
                <a:spcPts val="600"/>
              </a:spcBef>
            </a:pPr>
            <a:r>
              <a:rPr lang="en-US" sz="2400" dirty="0"/>
              <a:t>Support for three speeds:</a:t>
            </a:r>
          </a:p>
          <a:p>
            <a:pPr lvl="1">
              <a:spcBef>
                <a:spcPts val="600"/>
              </a:spcBef>
            </a:pPr>
            <a:r>
              <a:rPr lang="en-US" sz="2000" dirty="0"/>
              <a:t>Standard Mode: Up to 100 kHz</a:t>
            </a:r>
          </a:p>
          <a:p>
            <a:pPr lvl="1">
              <a:spcBef>
                <a:spcPts val="600"/>
              </a:spcBef>
            </a:pPr>
            <a:r>
              <a:rPr lang="en-US" sz="2000" dirty="0"/>
              <a:t>Fast Mode: 400 kHz</a:t>
            </a:r>
          </a:p>
          <a:p>
            <a:pPr lvl="1">
              <a:spcBef>
                <a:spcPts val="600"/>
              </a:spcBef>
            </a:pPr>
            <a:r>
              <a:rPr lang="en-US" sz="2000" dirty="0"/>
              <a:t>Fast Mode+: 1000 kHz</a:t>
            </a:r>
          </a:p>
          <a:p>
            <a:pPr lvl="2">
              <a:spcBef>
                <a:spcPts val="600"/>
              </a:spcBef>
            </a:pPr>
            <a:r>
              <a:rPr lang="en-US" sz="1600" dirty="0"/>
              <a:t>Applicable to module operating in I2C mode with input clock at 20 MHz</a:t>
            </a:r>
          </a:p>
          <a:p>
            <a:pPr>
              <a:spcBef>
                <a:spcPts val="600"/>
              </a:spcBef>
            </a:pPr>
            <a:r>
              <a:rPr lang="en-US" sz="2400" dirty="0"/>
              <a:t>Four-byte transmit and receive buffers</a:t>
            </a:r>
          </a:p>
          <a:p>
            <a:pPr>
              <a:spcBef>
                <a:spcPts val="600"/>
              </a:spcBef>
            </a:pPr>
            <a:r>
              <a:rPr lang="en-US" sz="2400" dirty="0"/>
              <a:t>Packet error checking (PEC)</a:t>
            </a:r>
          </a:p>
        </p:txBody>
      </p:sp>
    </p:spTree>
    <p:extLst>
      <p:ext uri="{BB962C8B-B14F-4D97-AF65-F5344CB8AC3E}">
        <p14:creationId xmlns:p14="http://schemas.microsoft.com/office/powerpoint/2010/main" val="277877351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Conceptual Block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336" y="3649133"/>
            <a:ext cx="8534400" cy="3048000"/>
          </a:xfrm>
        </p:spPr>
        <p:txBody>
          <a:bodyPr>
            <a:noAutofit/>
          </a:bodyPr>
          <a:lstStyle/>
          <a:p>
            <a:r>
              <a:rPr lang="en-US" sz="2400" dirty="0"/>
              <a:t>SCL is the bus clock</a:t>
            </a:r>
          </a:p>
          <a:p>
            <a:pPr lvl="1"/>
            <a:r>
              <a:rPr lang="en-US" sz="1800" dirty="0"/>
              <a:t>Normally controlled by the master; can be held low by a slave to delay a transaction (to allow more time for processing)</a:t>
            </a:r>
          </a:p>
          <a:p>
            <a:r>
              <a:rPr lang="en-US" sz="2400" dirty="0"/>
              <a:t>SDA is the bidirectional data line</a:t>
            </a:r>
          </a:p>
          <a:p>
            <a:r>
              <a:rPr lang="en-US" sz="2400" dirty="0"/>
              <a:t>CONTROL is a slave input that can trigger an interrupt</a:t>
            </a:r>
          </a:p>
          <a:p>
            <a:pPr lvl="1"/>
            <a:r>
              <a:rPr lang="en-US" sz="1800" dirty="0"/>
              <a:t>Can be used to tell a slave device to shut down</a:t>
            </a:r>
          </a:p>
          <a:p>
            <a:r>
              <a:rPr lang="en-US" sz="2400" dirty="0"/>
              <a:t>ALERT is a slave output/master input</a:t>
            </a:r>
          </a:p>
          <a:p>
            <a:pPr lvl="1"/>
            <a:r>
              <a:rPr lang="en-US" sz="1800" dirty="0"/>
              <a:t>Allows a slave to request attention from the master</a:t>
            </a:r>
          </a:p>
        </p:txBody>
      </p:sp>
      <p:grpSp>
        <p:nvGrpSpPr>
          <p:cNvPr id="56" name="Group 55"/>
          <p:cNvGrpSpPr/>
          <p:nvPr/>
        </p:nvGrpSpPr>
        <p:grpSpPr>
          <a:xfrm>
            <a:off x="838200" y="829667"/>
            <a:ext cx="7467600" cy="2568074"/>
            <a:chOff x="381000" y="1058276"/>
            <a:chExt cx="7467600" cy="2568074"/>
          </a:xfrm>
        </p:grpSpPr>
        <p:sp>
          <p:nvSpPr>
            <p:cNvPr id="4" name="Rectangle 3"/>
            <p:cNvSpPr/>
            <p:nvPr/>
          </p:nvSpPr>
          <p:spPr bwMode="auto">
            <a:xfrm>
              <a:off x="381000" y="1371600"/>
              <a:ext cx="762000" cy="2209800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1" i="0" u="none" strike="noStrike" cap="none" normalizeH="0" baseline="0" dirty="0">
                  <a:ln>
                    <a:noFill/>
                  </a:ln>
                  <a:solidFill>
                    <a:schemeClr val="dk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GPIO</a:t>
              </a:r>
            </a:p>
            <a:p>
              <a:pPr marL="0" marR="0" indent="0" algn="ctr" defTabSz="914400" rtl="0" eaLnBrk="0" fontAlgn="base" latinLnBrk="0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800" dirty="0">
                  <a:solidFill>
                    <a:schemeClr val="dk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MUX</a:t>
              </a:r>
              <a:endParaRPr kumimoji="0" lang="en-US" sz="1800" b="1" i="0" u="none" strike="noStrike" cap="none" normalizeH="0" baseline="0" dirty="0">
                <a:ln>
                  <a:noFill/>
                </a:ln>
                <a:solidFill>
                  <a:schemeClr val="dk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" name="Rectangle 4"/>
            <p:cNvSpPr/>
            <p:nvPr/>
          </p:nvSpPr>
          <p:spPr bwMode="auto">
            <a:xfrm>
              <a:off x="7086600" y="1371599"/>
              <a:ext cx="762000" cy="475495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1" i="0" u="none" strike="noStrike" cap="none" normalizeH="0" baseline="0" dirty="0">
                  <a:ln>
                    <a:noFill/>
                  </a:ln>
                  <a:solidFill>
                    <a:schemeClr val="dk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DMA</a:t>
              </a: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2209800" y="1371600"/>
              <a:ext cx="3429000" cy="2209800"/>
            </a:xfrm>
            <a:prstGeom prst="rect">
              <a:avLst/>
            </a:prstGeom>
            <a:solidFill>
              <a:schemeClr val="accent2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1" i="0" u="none" strike="noStrike" cap="none" normalizeH="0" baseline="0" dirty="0">
                <a:ln>
                  <a:noFill/>
                </a:ln>
                <a:solidFill>
                  <a:schemeClr val="dk1"/>
                </a:solidFill>
                <a:effectLst/>
                <a:latin typeface="Arial Narrow" pitchFamily="34" charset="0"/>
              </a:endParaRP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2372454" y="2542668"/>
              <a:ext cx="1066800" cy="609600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>
                  <a:ln>
                    <a:noFill/>
                  </a:ln>
                  <a:solidFill>
                    <a:schemeClr val="dk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Shift Register</a:t>
              </a: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2406321" y="1543050"/>
              <a:ext cx="533400" cy="381000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>
                  <a:ln>
                    <a:noFill/>
                  </a:ln>
                  <a:solidFill>
                    <a:schemeClr val="dk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DIV</a:t>
              </a:r>
            </a:p>
          </p:txBody>
        </p:sp>
        <p:cxnSp>
          <p:nvCxnSpPr>
            <p:cNvPr id="15" name="Straight Connector 14"/>
            <p:cNvCxnSpPr>
              <a:stCxn id="12" idx="3"/>
            </p:cNvCxnSpPr>
            <p:nvPr/>
          </p:nvCxnSpPr>
          <p:spPr bwMode="auto">
            <a:xfrm>
              <a:off x="2939721" y="1733550"/>
              <a:ext cx="304800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16" name="TextBox 15"/>
            <p:cNvSpPr txBox="1"/>
            <p:nvPr/>
          </p:nvSpPr>
          <p:spPr>
            <a:xfrm>
              <a:off x="2321207" y="2161964"/>
              <a:ext cx="708527" cy="172355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en-US" sz="1400" b="0" dirty="0">
                  <a:solidFill>
                    <a:schemeClr val="dk1"/>
                  </a:solidFill>
                  <a:effectLst/>
                </a:rPr>
                <a:t>Bit Clock</a:t>
              </a:r>
            </a:p>
          </p:txBody>
        </p:sp>
        <p:cxnSp>
          <p:nvCxnSpPr>
            <p:cNvPr id="18" name="Straight Arrow Connector 17"/>
            <p:cNvCxnSpPr>
              <a:stCxn id="12" idx="2"/>
            </p:cNvCxnSpPr>
            <p:nvPr/>
          </p:nvCxnSpPr>
          <p:spPr bwMode="auto">
            <a:xfrm>
              <a:off x="2673021" y="1924050"/>
              <a:ext cx="0" cy="193515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9" name="Rounded Rectangle 18"/>
            <p:cNvSpPr/>
            <p:nvPr/>
          </p:nvSpPr>
          <p:spPr bwMode="auto">
            <a:xfrm>
              <a:off x="3236502" y="1581150"/>
              <a:ext cx="1050754" cy="304800"/>
            </a:xfrm>
            <a:prstGeom prst="roundRect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>
                  <a:ln>
                    <a:noFill/>
                  </a:ln>
                  <a:solidFill>
                    <a:schemeClr val="dk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PMBCTRL</a:t>
              </a:r>
            </a:p>
          </p:txBody>
        </p:sp>
        <p:sp>
          <p:nvSpPr>
            <p:cNvPr id="20" name="Rounded Rectangle 19"/>
            <p:cNvSpPr/>
            <p:nvPr/>
          </p:nvSpPr>
          <p:spPr bwMode="auto">
            <a:xfrm>
              <a:off x="3733800" y="2466468"/>
              <a:ext cx="1215189" cy="304800"/>
            </a:xfrm>
            <a:prstGeom prst="roundRect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>
                  <a:ln>
                    <a:noFill/>
                  </a:ln>
                  <a:solidFill>
                    <a:schemeClr val="dk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PMBTXBUF</a:t>
              </a:r>
            </a:p>
          </p:txBody>
        </p:sp>
        <p:sp>
          <p:nvSpPr>
            <p:cNvPr id="21" name="Rounded Rectangle 20"/>
            <p:cNvSpPr/>
            <p:nvPr/>
          </p:nvSpPr>
          <p:spPr bwMode="auto">
            <a:xfrm>
              <a:off x="3737811" y="2923668"/>
              <a:ext cx="1215189" cy="304800"/>
            </a:xfrm>
            <a:prstGeom prst="roundRect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>
                  <a:ln>
                    <a:noFill/>
                  </a:ln>
                  <a:solidFill>
                    <a:schemeClr val="dk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PMBRXBUF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047999" y="3312418"/>
              <a:ext cx="1752602" cy="313932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noAutofit/>
            </a:bodyPr>
            <a:lstStyle/>
            <a:p>
              <a:pPr algn="ctr"/>
              <a:r>
                <a:rPr lang="en-US" sz="1800" dirty="0" err="1">
                  <a:solidFill>
                    <a:schemeClr val="dk1"/>
                  </a:solidFill>
                  <a:effectLst/>
                </a:rPr>
                <a:t>PMBus</a:t>
              </a:r>
              <a:r>
                <a:rPr lang="en-US" sz="1800" dirty="0">
                  <a:solidFill>
                    <a:schemeClr val="dk1"/>
                  </a:solidFill>
                  <a:effectLst/>
                </a:rPr>
                <a:t> Module</a:t>
              </a:r>
            </a:p>
          </p:txBody>
        </p:sp>
        <p:sp>
          <p:nvSpPr>
            <p:cNvPr id="23" name="Rounded Rectangle 22"/>
            <p:cNvSpPr/>
            <p:nvPr/>
          </p:nvSpPr>
          <p:spPr bwMode="auto">
            <a:xfrm>
              <a:off x="4455699" y="1539796"/>
              <a:ext cx="990600" cy="208043"/>
            </a:xfrm>
            <a:prstGeom prst="roundRect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b="0" i="0" u="none" strike="noStrike" cap="none" normalizeH="0" baseline="0" dirty="0">
                <a:ln>
                  <a:noFill/>
                </a:ln>
                <a:solidFill>
                  <a:schemeClr val="dk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Rounded Rectangle 23"/>
            <p:cNvSpPr/>
            <p:nvPr/>
          </p:nvSpPr>
          <p:spPr bwMode="auto">
            <a:xfrm>
              <a:off x="4494466" y="1589424"/>
              <a:ext cx="990600" cy="208043"/>
            </a:xfrm>
            <a:prstGeom prst="roundRect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b="0" i="0" u="none" strike="noStrike" cap="none" normalizeH="0" baseline="0" dirty="0">
                <a:ln>
                  <a:noFill/>
                </a:ln>
                <a:solidFill>
                  <a:schemeClr val="dk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Rounded Rectangle 24"/>
            <p:cNvSpPr/>
            <p:nvPr/>
          </p:nvSpPr>
          <p:spPr bwMode="auto">
            <a:xfrm>
              <a:off x="4533233" y="1639052"/>
              <a:ext cx="990600" cy="208043"/>
            </a:xfrm>
            <a:prstGeom prst="roundRect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b="0" i="0" u="none" strike="noStrike" cap="none" normalizeH="0" baseline="0" dirty="0">
                <a:ln>
                  <a:noFill/>
                </a:ln>
                <a:solidFill>
                  <a:schemeClr val="dk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Rounded Rectangle 25"/>
            <p:cNvSpPr/>
            <p:nvPr/>
          </p:nvSpPr>
          <p:spPr bwMode="auto">
            <a:xfrm>
              <a:off x="4572000" y="1688679"/>
              <a:ext cx="990600" cy="208043"/>
            </a:xfrm>
            <a:prstGeom prst="roundRect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dk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Registers</a:t>
              </a:r>
            </a:p>
          </p:txBody>
        </p:sp>
        <p:cxnSp>
          <p:nvCxnSpPr>
            <p:cNvPr id="29" name="Elbow Connector 28"/>
            <p:cNvCxnSpPr>
              <a:stCxn id="20" idx="1"/>
            </p:cNvCxnSpPr>
            <p:nvPr/>
          </p:nvCxnSpPr>
          <p:spPr bwMode="auto">
            <a:xfrm rot="10800000" flipV="1">
              <a:off x="3439254" y="2618868"/>
              <a:ext cx="294546" cy="124332"/>
            </a:xfrm>
            <a:prstGeom prst="bentConnector3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0" name="Elbow Connector 29"/>
            <p:cNvCxnSpPr/>
            <p:nvPr/>
          </p:nvCxnSpPr>
          <p:spPr bwMode="auto">
            <a:xfrm rot="10800000" flipH="1" flipV="1">
              <a:off x="3437023" y="2947733"/>
              <a:ext cx="294546" cy="124332"/>
            </a:xfrm>
            <a:prstGeom prst="bentConnector3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2" name="Straight Connector 31"/>
            <p:cNvCxnSpPr>
              <a:stCxn id="12" idx="0"/>
            </p:cNvCxnSpPr>
            <p:nvPr/>
          </p:nvCxnSpPr>
          <p:spPr bwMode="auto">
            <a:xfrm flipV="1">
              <a:off x="2673021" y="1219200"/>
              <a:ext cx="2449" cy="32385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</p:cxnSp>
        <p:sp>
          <p:nvSpPr>
            <p:cNvPr id="33" name="TextBox 32"/>
            <p:cNvSpPr txBox="1"/>
            <p:nvPr/>
          </p:nvSpPr>
          <p:spPr>
            <a:xfrm>
              <a:off x="2335691" y="1058276"/>
              <a:ext cx="710131" cy="172355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en-US" sz="1400" b="0" dirty="0">
                  <a:solidFill>
                    <a:schemeClr val="dk1"/>
                  </a:solidFill>
                  <a:effectLst/>
                </a:rPr>
                <a:t>SYSCLK</a:t>
              </a:r>
            </a:p>
          </p:txBody>
        </p:sp>
        <p:sp>
          <p:nvSpPr>
            <p:cNvPr id="34" name="Rectangle 33"/>
            <p:cNvSpPr/>
            <p:nvPr/>
          </p:nvSpPr>
          <p:spPr bwMode="auto">
            <a:xfrm>
              <a:off x="7086600" y="2238752"/>
              <a:ext cx="762000" cy="475495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1" i="0" u="none" strike="noStrike" cap="none" normalizeH="0" baseline="0" dirty="0">
                  <a:ln>
                    <a:noFill/>
                  </a:ln>
                  <a:solidFill>
                    <a:schemeClr val="dk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CPU</a:t>
              </a:r>
            </a:p>
          </p:txBody>
        </p:sp>
        <p:sp>
          <p:nvSpPr>
            <p:cNvPr id="35" name="Rectangle 34"/>
            <p:cNvSpPr/>
            <p:nvPr/>
          </p:nvSpPr>
          <p:spPr bwMode="auto">
            <a:xfrm>
              <a:off x="7086600" y="3105905"/>
              <a:ext cx="762000" cy="475495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1" i="0" u="none" strike="noStrike" cap="none" normalizeH="0" baseline="0" dirty="0">
                  <a:ln>
                    <a:noFill/>
                  </a:ln>
                  <a:solidFill>
                    <a:schemeClr val="dk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PIE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788825" y="3160735"/>
              <a:ext cx="1147750" cy="172355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en-US" sz="1400" b="0" dirty="0">
                  <a:solidFill>
                    <a:schemeClr val="dk1"/>
                  </a:solidFill>
                  <a:effectLst/>
                </a:rPr>
                <a:t>PMBUSA_INT</a:t>
              </a:r>
            </a:p>
          </p:txBody>
        </p:sp>
        <p:cxnSp>
          <p:nvCxnSpPr>
            <p:cNvPr id="40" name="Straight Connector 39"/>
            <p:cNvCxnSpPr>
              <a:stCxn id="35" idx="1"/>
            </p:cNvCxnSpPr>
            <p:nvPr/>
          </p:nvCxnSpPr>
          <p:spPr bwMode="auto">
            <a:xfrm flipH="1" flipV="1">
              <a:off x="5638800" y="3343652"/>
              <a:ext cx="1447800" cy="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</p:cxnSp>
        <p:cxnSp>
          <p:nvCxnSpPr>
            <p:cNvPr id="42" name="Straight Connector 41"/>
            <p:cNvCxnSpPr>
              <a:stCxn id="34" idx="1"/>
              <a:endCxn id="8" idx="3"/>
            </p:cNvCxnSpPr>
            <p:nvPr/>
          </p:nvCxnSpPr>
          <p:spPr bwMode="auto">
            <a:xfrm flipH="1">
              <a:off x="5638800" y="2476500"/>
              <a:ext cx="1447800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</p:cxnSp>
        <p:cxnSp>
          <p:nvCxnSpPr>
            <p:cNvPr id="44" name="Straight Connector 43"/>
            <p:cNvCxnSpPr>
              <a:stCxn id="5" idx="1"/>
            </p:cNvCxnSpPr>
            <p:nvPr/>
          </p:nvCxnSpPr>
          <p:spPr bwMode="auto">
            <a:xfrm flipH="1" flipV="1">
              <a:off x="5638800" y="1609346"/>
              <a:ext cx="1447800" cy="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</p:cxnSp>
        <p:cxnSp>
          <p:nvCxnSpPr>
            <p:cNvPr id="46" name="Straight Arrow Connector 45"/>
            <p:cNvCxnSpPr>
              <a:stCxn id="35" idx="0"/>
              <a:endCxn id="34" idx="2"/>
            </p:cNvCxnSpPr>
            <p:nvPr/>
          </p:nvCxnSpPr>
          <p:spPr bwMode="auto">
            <a:xfrm flipV="1">
              <a:off x="7467600" y="2714247"/>
              <a:ext cx="0" cy="39165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8" name="Straight Connector 47"/>
            <p:cNvCxnSpPr/>
            <p:nvPr/>
          </p:nvCxnSpPr>
          <p:spPr bwMode="auto">
            <a:xfrm>
              <a:off x="1143000" y="1639052"/>
              <a:ext cx="1066800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</p:cxnSp>
        <p:cxnSp>
          <p:nvCxnSpPr>
            <p:cNvPr id="49" name="Straight Connector 48"/>
            <p:cNvCxnSpPr/>
            <p:nvPr/>
          </p:nvCxnSpPr>
          <p:spPr bwMode="auto">
            <a:xfrm>
              <a:off x="1143000" y="2196548"/>
              <a:ext cx="1066800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</p:cxnSp>
        <p:cxnSp>
          <p:nvCxnSpPr>
            <p:cNvPr id="50" name="Straight Connector 49"/>
            <p:cNvCxnSpPr/>
            <p:nvPr/>
          </p:nvCxnSpPr>
          <p:spPr bwMode="auto">
            <a:xfrm>
              <a:off x="1143000" y="2754044"/>
              <a:ext cx="1066800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</p:cxnSp>
        <p:cxnSp>
          <p:nvCxnSpPr>
            <p:cNvPr id="51" name="Straight Connector 50"/>
            <p:cNvCxnSpPr/>
            <p:nvPr/>
          </p:nvCxnSpPr>
          <p:spPr bwMode="auto">
            <a:xfrm>
              <a:off x="1143000" y="3311539"/>
              <a:ext cx="1066800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</p:cxnSp>
        <p:sp>
          <p:nvSpPr>
            <p:cNvPr id="52" name="TextBox 51"/>
            <p:cNvSpPr txBox="1"/>
            <p:nvPr/>
          </p:nvSpPr>
          <p:spPr>
            <a:xfrm>
              <a:off x="1388693" y="1466697"/>
              <a:ext cx="575414" cy="172355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pPr algn="ctr"/>
              <a:r>
                <a:rPr lang="en-US" sz="1400" b="0" dirty="0">
                  <a:solidFill>
                    <a:schemeClr val="dk1"/>
                  </a:solidFill>
                  <a:effectLst/>
                </a:rPr>
                <a:t>ALERT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1507282" y="2029719"/>
              <a:ext cx="338234" cy="172355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pPr algn="ctr"/>
              <a:r>
                <a:rPr lang="en-US" sz="1400" b="0" dirty="0">
                  <a:solidFill>
                    <a:schemeClr val="dk1"/>
                  </a:solidFill>
                  <a:effectLst/>
                </a:rPr>
                <a:t>CTL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501672" y="3140326"/>
              <a:ext cx="349455" cy="172355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pPr algn="ctr"/>
              <a:r>
                <a:rPr lang="en-US" sz="1400" b="0" dirty="0">
                  <a:solidFill>
                    <a:schemeClr val="dk1"/>
                  </a:solidFill>
                  <a:effectLst/>
                </a:rPr>
                <a:t>SCL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1491253" y="2582787"/>
              <a:ext cx="370294" cy="172355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pPr algn="ctr"/>
              <a:r>
                <a:rPr lang="en-US" sz="1400" b="0" dirty="0">
                  <a:solidFill>
                    <a:schemeClr val="dk1"/>
                  </a:solidFill>
                  <a:effectLst/>
                </a:rPr>
                <a:t>SDA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3891693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PMBus</a:t>
            </a:r>
            <a:r>
              <a:rPr lang="en-US" dirty="0"/>
              <a:t> Connections</a:t>
            </a:r>
          </a:p>
        </p:txBody>
      </p:sp>
      <p:grpSp>
        <p:nvGrpSpPr>
          <p:cNvPr id="126" name="Group 125"/>
          <p:cNvGrpSpPr/>
          <p:nvPr/>
        </p:nvGrpSpPr>
        <p:grpSpPr>
          <a:xfrm>
            <a:off x="685803" y="981359"/>
            <a:ext cx="7772400" cy="5504102"/>
            <a:chOff x="609600" y="1125298"/>
            <a:chExt cx="7772400" cy="5504102"/>
          </a:xfrm>
        </p:grpSpPr>
        <p:sp>
          <p:nvSpPr>
            <p:cNvPr id="3" name="Rectangle 2"/>
            <p:cNvSpPr/>
            <p:nvPr/>
          </p:nvSpPr>
          <p:spPr bwMode="auto">
            <a:xfrm>
              <a:off x="609600" y="1125298"/>
              <a:ext cx="1219200" cy="1259859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dirty="0">
                  <a:ln>
                    <a:noFill/>
                  </a:ln>
                  <a:solidFill>
                    <a:schemeClr val="dk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F28004x</a:t>
              </a:r>
            </a:p>
            <a:p>
              <a:pPr marL="0" marR="0" indent="0" algn="ctr" defTabSz="914400" rtl="0" eaLnBrk="0" fontAlgn="base" latinLnBrk="0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dirty="0" err="1">
                  <a:ln>
                    <a:noFill/>
                  </a:ln>
                  <a:solidFill>
                    <a:schemeClr val="dk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PMBus</a:t>
              </a:r>
              <a:endParaRPr kumimoji="0" lang="en-US" sz="2000" b="1" i="0" u="none" strike="noStrike" cap="none" normalizeH="0" baseline="0" dirty="0">
                <a:ln>
                  <a:noFill/>
                </a:ln>
                <a:solidFill>
                  <a:schemeClr val="dk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0" marR="0" indent="0" algn="ctr" defTabSz="914400" rtl="0" eaLnBrk="0" fontAlgn="base" latinLnBrk="0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dirty="0">
                  <a:solidFill>
                    <a:schemeClr val="dk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Module</a:t>
              </a:r>
              <a:endParaRPr kumimoji="0" lang="en-US" sz="2000" b="1" i="0" u="none" strike="noStrike" cap="none" normalizeH="0" baseline="0" dirty="0">
                <a:ln>
                  <a:noFill/>
                </a:ln>
                <a:solidFill>
                  <a:schemeClr val="dk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" name="Rectangle 3"/>
            <p:cNvSpPr/>
            <p:nvPr/>
          </p:nvSpPr>
          <p:spPr bwMode="auto">
            <a:xfrm>
              <a:off x="5607107" y="1221828"/>
              <a:ext cx="2743200" cy="1066800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1" i="0" u="none" strike="noStrike" cap="none" normalizeH="0" baseline="0" dirty="0">
                <a:ln>
                  <a:noFill/>
                </a:ln>
                <a:solidFill>
                  <a:schemeClr val="dk1"/>
                </a:solidFill>
                <a:effectLst/>
                <a:latin typeface="Arial Narrow" pitchFamily="34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610716" y="1224456"/>
              <a:ext cx="606256" cy="289310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r>
                <a:rPr lang="en-US" b="0" dirty="0">
                  <a:solidFill>
                    <a:schemeClr val="dk1"/>
                  </a:solidFill>
                  <a:effectLst/>
                </a:rPr>
                <a:t>Alert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610716" y="1482743"/>
              <a:ext cx="845103" cy="289310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r>
                <a:rPr lang="en-US" b="0" dirty="0">
                  <a:solidFill>
                    <a:schemeClr val="dk1"/>
                  </a:solidFill>
                  <a:effectLst/>
                </a:rPr>
                <a:t>Control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610716" y="1741030"/>
              <a:ext cx="617477" cy="289310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r>
                <a:rPr lang="en-US" b="0" dirty="0">
                  <a:solidFill>
                    <a:schemeClr val="dk1"/>
                  </a:solidFill>
                  <a:effectLst/>
                </a:rPr>
                <a:t>Data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610716" y="1999318"/>
              <a:ext cx="696024" cy="289310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r>
                <a:rPr lang="en-US" b="0" dirty="0">
                  <a:solidFill>
                    <a:schemeClr val="dk1"/>
                  </a:solidFill>
                  <a:effectLst/>
                </a:rPr>
                <a:t>Clock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435907" y="1219200"/>
              <a:ext cx="946093" cy="486287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>
                <a:spcBef>
                  <a:spcPts val="0"/>
                </a:spcBef>
              </a:pPr>
              <a:r>
                <a:rPr lang="en-US" dirty="0">
                  <a:solidFill>
                    <a:schemeClr val="dk1"/>
                  </a:solidFill>
                  <a:effectLst/>
                </a:rPr>
                <a:t>DEVICE</a:t>
              </a:r>
            </a:p>
            <a:p>
              <a:pPr algn="ctr">
                <a:spcBef>
                  <a:spcPts val="0"/>
                </a:spcBef>
              </a:pPr>
              <a:r>
                <a:rPr lang="en-US" dirty="0">
                  <a:solidFill>
                    <a:schemeClr val="dk1"/>
                  </a:solidFill>
                </a:rPr>
                <a:t>#1</a:t>
              </a:r>
              <a:endParaRPr lang="en-US" dirty="0">
                <a:solidFill>
                  <a:schemeClr val="dk1"/>
                </a:solidFill>
                <a:effectLst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487040" y="1896687"/>
              <a:ext cx="761427" cy="393954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pPr algn="ctr">
                <a:spcBef>
                  <a:spcPts val="0"/>
                </a:spcBef>
              </a:pPr>
              <a:r>
                <a:rPr lang="en-US" b="0" dirty="0">
                  <a:solidFill>
                    <a:schemeClr val="dk1"/>
                  </a:solidFill>
                  <a:effectLst/>
                </a:rPr>
                <a:t>Physical</a:t>
              </a:r>
            </a:p>
            <a:p>
              <a:pPr algn="ctr">
                <a:spcBef>
                  <a:spcPts val="0"/>
                </a:spcBef>
              </a:pPr>
              <a:r>
                <a:rPr lang="en-US" b="0" dirty="0">
                  <a:solidFill>
                    <a:schemeClr val="dk1"/>
                  </a:solidFill>
                  <a:effectLst/>
                </a:rPr>
                <a:t>Address</a:t>
              </a:r>
            </a:p>
          </p:txBody>
        </p:sp>
        <p:cxnSp>
          <p:nvCxnSpPr>
            <p:cNvPr id="12" name="Straight Arrow Connector 11"/>
            <p:cNvCxnSpPr/>
            <p:nvPr/>
          </p:nvCxnSpPr>
          <p:spPr bwMode="auto">
            <a:xfrm flipV="1">
              <a:off x="7506851" y="2288492"/>
              <a:ext cx="0" cy="228736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4" name="Straight Arrow Connector 13"/>
            <p:cNvCxnSpPr/>
            <p:nvPr/>
          </p:nvCxnSpPr>
          <p:spPr bwMode="auto">
            <a:xfrm flipV="1">
              <a:off x="7627281" y="2288492"/>
              <a:ext cx="0" cy="228736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5" name="Straight Arrow Connector 14"/>
            <p:cNvCxnSpPr/>
            <p:nvPr/>
          </p:nvCxnSpPr>
          <p:spPr bwMode="auto">
            <a:xfrm flipV="1">
              <a:off x="7747711" y="2288492"/>
              <a:ext cx="0" cy="228736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6" name="Straight Arrow Connector 15"/>
            <p:cNvCxnSpPr/>
            <p:nvPr/>
          </p:nvCxnSpPr>
          <p:spPr bwMode="auto">
            <a:xfrm flipV="1">
              <a:off x="7868141" y="2288492"/>
              <a:ext cx="0" cy="228736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7" name="Straight Arrow Connector 16"/>
            <p:cNvCxnSpPr/>
            <p:nvPr/>
          </p:nvCxnSpPr>
          <p:spPr bwMode="auto">
            <a:xfrm flipV="1">
              <a:off x="7988571" y="2288492"/>
              <a:ext cx="0" cy="228736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8" name="Straight Arrow Connector 17"/>
            <p:cNvCxnSpPr/>
            <p:nvPr/>
          </p:nvCxnSpPr>
          <p:spPr bwMode="auto">
            <a:xfrm flipV="1">
              <a:off x="8109001" y="2288492"/>
              <a:ext cx="0" cy="228736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9" name="Straight Arrow Connector 18"/>
            <p:cNvCxnSpPr/>
            <p:nvPr/>
          </p:nvCxnSpPr>
          <p:spPr bwMode="auto">
            <a:xfrm flipV="1">
              <a:off x="8229431" y="2288492"/>
              <a:ext cx="0" cy="228736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0" name="TextBox 19"/>
            <p:cNvSpPr txBox="1"/>
            <p:nvPr/>
          </p:nvSpPr>
          <p:spPr>
            <a:xfrm>
              <a:off x="6602536" y="1894674"/>
              <a:ext cx="650819" cy="393954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pPr algn="ctr">
                <a:spcBef>
                  <a:spcPts val="0"/>
                </a:spcBef>
              </a:pPr>
              <a:r>
                <a:rPr lang="en-US" b="0" dirty="0">
                  <a:solidFill>
                    <a:schemeClr val="dk1"/>
                  </a:solidFill>
                  <a:effectLst/>
                </a:rPr>
                <a:t>Write</a:t>
              </a:r>
            </a:p>
            <a:p>
              <a:pPr algn="ctr">
                <a:spcBef>
                  <a:spcPts val="0"/>
                </a:spcBef>
              </a:pPr>
              <a:r>
                <a:rPr lang="en-US" b="0" dirty="0">
                  <a:solidFill>
                    <a:schemeClr val="dk1"/>
                  </a:solidFill>
                </a:rPr>
                <a:t>Protect</a:t>
              </a:r>
              <a:endParaRPr lang="en-US" b="0" dirty="0">
                <a:solidFill>
                  <a:schemeClr val="dk1"/>
                </a:solidFill>
                <a:effectLst/>
              </a:endParaRPr>
            </a:p>
          </p:txBody>
        </p:sp>
        <p:cxnSp>
          <p:nvCxnSpPr>
            <p:cNvPr id="21" name="Straight Arrow Connector 20"/>
            <p:cNvCxnSpPr/>
            <p:nvPr/>
          </p:nvCxnSpPr>
          <p:spPr bwMode="auto">
            <a:xfrm flipV="1">
              <a:off x="6954323" y="2288628"/>
              <a:ext cx="0" cy="228736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4" name="Rectangle 23"/>
            <p:cNvSpPr/>
            <p:nvPr/>
          </p:nvSpPr>
          <p:spPr bwMode="auto">
            <a:xfrm>
              <a:off x="5607107" y="2822028"/>
              <a:ext cx="2743200" cy="1066800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1" i="0" u="none" strike="noStrike" cap="none" normalizeH="0" baseline="0" dirty="0">
                <a:ln>
                  <a:noFill/>
                </a:ln>
                <a:solidFill>
                  <a:schemeClr val="dk1"/>
                </a:solidFill>
                <a:effectLst/>
                <a:latin typeface="Arial Narrow" pitchFamily="34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610716" y="2824656"/>
              <a:ext cx="606256" cy="289310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r>
                <a:rPr lang="en-US" b="0" dirty="0">
                  <a:solidFill>
                    <a:schemeClr val="dk1"/>
                  </a:solidFill>
                  <a:effectLst/>
                </a:rPr>
                <a:t>Alert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610716" y="3082943"/>
              <a:ext cx="845103" cy="289310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r>
                <a:rPr lang="en-US" b="0" dirty="0">
                  <a:solidFill>
                    <a:schemeClr val="dk1"/>
                  </a:solidFill>
                  <a:effectLst/>
                </a:rPr>
                <a:t>Control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610716" y="3341230"/>
              <a:ext cx="617477" cy="289310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r>
                <a:rPr lang="en-US" b="0" dirty="0">
                  <a:solidFill>
                    <a:schemeClr val="dk1"/>
                  </a:solidFill>
                  <a:effectLst/>
                </a:rPr>
                <a:t>Data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610716" y="3599518"/>
              <a:ext cx="696024" cy="289310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r>
                <a:rPr lang="en-US" b="0" dirty="0">
                  <a:solidFill>
                    <a:schemeClr val="dk1"/>
                  </a:solidFill>
                  <a:effectLst/>
                </a:rPr>
                <a:t>Clock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435907" y="2819400"/>
              <a:ext cx="946093" cy="486287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>
                <a:spcBef>
                  <a:spcPts val="0"/>
                </a:spcBef>
              </a:pPr>
              <a:r>
                <a:rPr lang="en-US" dirty="0">
                  <a:solidFill>
                    <a:schemeClr val="dk1"/>
                  </a:solidFill>
                  <a:effectLst/>
                </a:rPr>
                <a:t>DEVICE</a:t>
              </a:r>
            </a:p>
            <a:p>
              <a:pPr algn="ctr">
                <a:spcBef>
                  <a:spcPts val="0"/>
                </a:spcBef>
              </a:pPr>
              <a:r>
                <a:rPr lang="en-US" dirty="0">
                  <a:solidFill>
                    <a:schemeClr val="dk1"/>
                  </a:solidFill>
                </a:rPr>
                <a:t>#2</a:t>
              </a:r>
              <a:endParaRPr lang="en-US" dirty="0">
                <a:solidFill>
                  <a:schemeClr val="dk1"/>
                </a:solidFill>
                <a:effectLst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7487040" y="3496262"/>
              <a:ext cx="761427" cy="393954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pPr algn="ctr">
                <a:spcBef>
                  <a:spcPts val="0"/>
                </a:spcBef>
              </a:pPr>
              <a:r>
                <a:rPr lang="en-US" b="0" dirty="0">
                  <a:solidFill>
                    <a:schemeClr val="dk1"/>
                  </a:solidFill>
                  <a:effectLst/>
                </a:rPr>
                <a:t>Physical</a:t>
              </a:r>
            </a:p>
            <a:p>
              <a:pPr algn="ctr">
                <a:spcBef>
                  <a:spcPts val="0"/>
                </a:spcBef>
              </a:pPr>
              <a:r>
                <a:rPr lang="en-US" b="0" dirty="0">
                  <a:solidFill>
                    <a:schemeClr val="dk1"/>
                  </a:solidFill>
                  <a:effectLst/>
                </a:rPr>
                <a:t>Address</a:t>
              </a:r>
            </a:p>
          </p:txBody>
        </p:sp>
        <p:cxnSp>
          <p:nvCxnSpPr>
            <p:cNvPr id="31" name="Straight Arrow Connector 30"/>
            <p:cNvCxnSpPr/>
            <p:nvPr/>
          </p:nvCxnSpPr>
          <p:spPr bwMode="auto">
            <a:xfrm flipV="1">
              <a:off x="7506851" y="3888692"/>
              <a:ext cx="0" cy="228736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2" name="Straight Arrow Connector 31"/>
            <p:cNvCxnSpPr/>
            <p:nvPr/>
          </p:nvCxnSpPr>
          <p:spPr bwMode="auto">
            <a:xfrm flipV="1">
              <a:off x="7627281" y="3888692"/>
              <a:ext cx="0" cy="228736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3" name="Straight Arrow Connector 32"/>
            <p:cNvCxnSpPr/>
            <p:nvPr/>
          </p:nvCxnSpPr>
          <p:spPr bwMode="auto">
            <a:xfrm flipV="1">
              <a:off x="7747711" y="3888692"/>
              <a:ext cx="0" cy="228736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4" name="Straight Arrow Connector 33"/>
            <p:cNvCxnSpPr/>
            <p:nvPr/>
          </p:nvCxnSpPr>
          <p:spPr bwMode="auto">
            <a:xfrm flipV="1">
              <a:off x="7868141" y="3888692"/>
              <a:ext cx="0" cy="228736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5" name="Straight Arrow Connector 34"/>
            <p:cNvCxnSpPr/>
            <p:nvPr/>
          </p:nvCxnSpPr>
          <p:spPr bwMode="auto">
            <a:xfrm flipV="1">
              <a:off x="7988571" y="3888692"/>
              <a:ext cx="0" cy="228736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6" name="Straight Arrow Connector 35"/>
            <p:cNvCxnSpPr/>
            <p:nvPr/>
          </p:nvCxnSpPr>
          <p:spPr bwMode="auto">
            <a:xfrm flipV="1">
              <a:off x="8109001" y="3888692"/>
              <a:ext cx="0" cy="228736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7" name="Straight Arrow Connector 36"/>
            <p:cNvCxnSpPr/>
            <p:nvPr/>
          </p:nvCxnSpPr>
          <p:spPr bwMode="auto">
            <a:xfrm flipV="1">
              <a:off x="8229431" y="3888692"/>
              <a:ext cx="0" cy="228736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8" name="TextBox 37"/>
            <p:cNvSpPr txBox="1"/>
            <p:nvPr/>
          </p:nvSpPr>
          <p:spPr>
            <a:xfrm>
              <a:off x="6602536" y="3494874"/>
              <a:ext cx="650819" cy="393954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pPr algn="ctr">
                <a:spcBef>
                  <a:spcPts val="0"/>
                </a:spcBef>
              </a:pPr>
              <a:r>
                <a:rPr lang="en-US" b="0" dirty="0">
                  <a:solidFill>
                    <a:schemeClr val="dk1"/>
                  </a:solidFill>
                  <a:effectLst/>
                </a:rPr>
                <a:t>Write</a:t>
              </a:r>
            </a:p>
            <a:p>
              <a:pPr algn="ctr">
                <a:spcBef>
                  <a:spcPts val="0"/>
                </a:spcBef>
              </a:pPr>
              <a:r>
                <a:rPr lang="en-US" b="0" dirty="0">
                  <a:solidFill>
                    <a:schemeClr val="dk1"/>
                  </a:solidFill>
                </a:rPr>
                <a:t>Protect</a:t>
              </a:r>
              <a:endParaRPr lang="en-US" b="0" dirty="0">
                <a:solidFill>
                  <a:schemeClr val="dk1"/>
                </a:solidFill>
                <a:effectLst/>
              </a:endParaRPr>
            </a:p>
          </p:txBody>
        </p:sp>
        <p:cxnSp>
          <p:nvCxnSpPr>
            <p:cNvPr id="39" name="Straight Arrow Connector 38"/>
            <p:cNvCxnSpPr/>
            <p:nvPr/>
          </p:nvCxnSpPr>
          <p:spPr bwMode="auto">
            <a:xfrm flipV="1">
              <a:off x="6954323" y="3888828"/>
              <a:ext cx="0" cy="228736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41" name="Rectangle 40"/>
            <p:cNvSpPr/>
            <p:nvPr/>
          </p:nvSpPr>
          <p:spPr bwMode="auto">
            <a:xfrm>
              <a:off x="5607107" y="5333864"/>
              <a:ext cx="2743200" cy="1066800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1" i="0" u="none" strike="noStrike" cap="none" normalizeH="0" baseline="0" dirty="0">
                <a:ln>
                  <a:noFill/>
                </a:ln>
                <a:solidFill>
                  <a:schemeClr val="dk1"/>
                </a:solidFill>
                <a:effectLst/>
                <a:latin typeface="Arial Narrow" pitchFamily="34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610716" y="5336492"/>
              <a:ext cx="606256" cy="289310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r>
                <a:rPr lang="en-US" b="0" dirty="0">
                  <a:solidFill>
                    <a:schemeClr val="dk1"/>
                  </a:solidFill>
                  <a:effectLst/>
                </a:rPr>
                <a:t>Alert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610716" y="5594779"/>
              <a:ext cx="845103" cy="289310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r>
                <a:rPr lang="en-US" b="0" dirty="0">
                  <a:solidFill>
                    <a:schemeClr val="dk1"/>
                  </a:solidFill>
                  <a:effectLst/>
                </a:rPr>
                <a:t>Control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610716" y="5853066"/>
              <a:ext cx="617477" cy="289310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r>
                <a:rPr lang="en-US" b="0" dirty="0">
                  <a:solidFill>
                    <a:schemeClr val="dk1"/>
                  </a:solidFill>
                  <a:effectLst/>
                </a:rPr>
                <a:t>Data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5610716" y="6111354"/>
              <a:ext cx="696024" cy="289310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r>
                <a:rPr lang="en-US" b="0" dirty="0">
                  <a:solidFill>
                    <a:schemeClr val="dk1"/>
                  </a:solidFill>
                  <a:effectLst/>
                </a:rPr>
                <a:t>Clock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7435907" y="5331236"/>
              <a:ext cx="946093" cy="486287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>
                <a:spcBef>
                  <a:spcPts val="0"/>
                </a:spcBef>
              </a:pPr>
              <a:r>
                <a:rPr lang="en-US" dirty="0">
                  <a:solidFill>
                    <a:schemeClr val="dk1"/>
                  </a:solidFill>
                  <a:effectLst/>
                </a:rPr>
                <a:t>DEVICE</a:t>
              </a:r>
            </a:p>
            <a:p>
              <a:pPr algn="ctr">
                <a:spcBef>
                  <a:spcPts val="0"/>
                </a:spcBef>
              </a:pPr>
              <a:r>
                <a:rPr lang="en-US" dirty="0">
                  <a:solidFill>
                    <a:schemeClr val="dk1"/>
                  </a:solidFill>
                </a:rPr>
                <a:t>#N</a:t>
              </a:r>
              <a:endParaRPr lang="en-US" dirty="0">
                <a:solidFill>
                  <a:schemeClr val="dk1"/>
                </a:solidFill>
                <a:effectLst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7485011" y="6005276"/>
              <a:ext cx="761427" cy="393954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pPr algn="ctr">
                <a:spcBef>
                  <a:spcPts val="0"/>
                </a:spcBef>
              </a:pPr>
              <a:r>
                <a:rPr lang="en-US" b="0" dirty="0">
                  <a:solidFill>
                    <a:schemeClr val="dk1"/>
                  </a:solidFill>
                  <a:effectLst/>
                </a:rPr>
                <a:t>Physical</a:t>
              </a:r>
            </a:p>
            <a:p>
              <a:pPr algn="ctr">
                <a:spcBef>
                  <a:spcPts val="0"/>
                </a:spcBef>
              </a:pPr>
              <a:r>
                <a:rPr lang="en-US" b="0" dirty="0">
                  <a:solidFill>
                    <a:schemeClr val="dk1"/>
                  </a:solidFill>
                  <a:effectLst/>
                </a:rPr>
                <a:t>Address</a:t>
              </a:r>
            </a:p>
          </p:txBody>
        </p:sp>
        <p:cxnSp>
          <p:nvCxnSpPr>
            <p:cNvPr id="48" name="Straight Arrow Connector 47"/>
            <p:cNvCxnSpPr/>
            <p:nvPr/>
          </p:nvCxnSpPr>
          <p:spPr bwMode="auto">
            <a:xfrm flipV="1">
              <a:off x="7506851" y="6400528"/>
              <a:ext cx="0" cy="228736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9" name="Straight Arrow Connector 48"/>
            <p:cNvCxnSpPr/>
            <p:nvPr/>
          </p:nvCxnSpPr>
          <p:spPr bwMode="auto">
            <a:xfrm flipV="1">
              <a:off x="7627281" y="6400528"/>
              <a:ext cx="0" cy="228736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0" name="Straight Arrow Connector 49"/>
            <p:cNvCxnSpPr/>
            <p:nvPr/>
          </p:nvCxnSpPr>
          <p:spPr bwMode="auto">
            <a:xfrm flipV="1">
              <a:off x="7747711" y="6400528"/>
              <a:ext cx="0" cy="228736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1" name="Straight Arrow Connector 50"/>
            <p:cNvCxnSpPr/>
            <p:nvPr/>
          </p:nvCxnSpPr>
          <p:spPr bwMode="auto">
            <a:xfrm flipV="1">
              <a:off x="7868141" y="6400528"/>
              <a:ext cx="0" cy="228736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2" name="Straight Arrow Connector 51"/>
            <p:cNvCxnSpPr/>
            <p:nvPr/>
          </p:nvCxnSpPr>
          <p:spPr bwMode="auto">
            <a:xfrm flipV="1">
              <a:off x="7988571" y="6400528"/>
              <a:ext cx="0" cy="228736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3" name="Straight Arrow Connector 52"/>
            <p:cNvCxnSpPr/>
            <p:nvPr/>
          </p:nvCxnSpPr>
          <p:spPr bwMode="auto">
            <a:xfrm flipV="1">
              <a:off x="8109001" y="6400528"/>
              <a:ext cx="0" cy="228736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4" name="Straight Arrow Connector 53"/>
            <p:cNvCxnSpPr/>
            <p:nvPr/>
          </p:nvCxnSpPr>
          <p:spPr bwMode="auto">
            <a:xfrm flipV="1">
              <a:off x="8229431" y="6400528"/>
              <a:ext cx="0" cy="228736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5" name="TextBox 54"/>
            <p:cNvSpPr txBox="1"/>
            <p:nvPr/>
          </p:nvSpPr>
          <p:spPr>
            <a:xfrm>
              <a:off x="6602536" y="6006710"/>
              <a:ext cx="650819" cy="393954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pPr algn="ctr">
                <a:spcBef>
                  <a:spcPts val="0"/>
                </a:spcBef>
              </a:pPr>
              <a:r>
                <a:rPr lang="en-US" b="0" dirty="0">
                  <a:solidFill>
                    <a:schemeClr val="dk1"/>
                  </a:solidFill>
                  <a:effectLst/>
                </a:rPr>
                <a:t>Write</a:t>
              </a:r>
            </a:p>
            <a:p>
              <a:pPr algn="ctr">
                <a:spcBef>
                  <a:spcPts val="0"/>
                </a:spcBef>
              </a:pPr>
              <a:r>
                <a:rPr lang="en-US" b="0" dirty="0">
                  <a:solidFill>
                    <a:schemeClr val="dk1"/>
                  </a:solidFill>
                </a:rPr>
                <a:t>Protect</a:t>
              </a:r>
              <a:endParaRPr lang="en-US" b="0" dirty="0">
                <a:solidFill>
                  <a:schemeClr val="dk1"/>
                </a:solidFill>
                <a:effectLst/>
              </a:endParaRPr>
            </a:p>
          </p:txBody>
        </p:sp>
        <p:cxnSp>
          <p:nvCxnSpPr>
            <p:cNvPr id="56" name="Straight Arrow Connector 55"/>
            <p:cNvCxnSpPr/>
            <p:nvPr/>
          </p:nvCxnSpPr>
          <p:spPr bwMode="auto">
            <a:xfrm flipV="1">
              <a:off x="6954323" y="6400664"/>
              <a:ext cx="0" cy="228736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7" name="Oval 53"/>
            <p:cNvSpPr>
              <a:spLocks noChangeArrowheads="1"/>
            </p:cNvSpPr>
            <p:nvPr/>
          </p:nvSpPr>
          <p:spPr bwMode="auto">
            <a:xfrm rot="5400000">
              <a:off x="7035801" y="4944533"/>
              <a:ext cx="152400" cy="1524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16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8" name="Oval 54"/>
            <p:cNvSpPr>
              <a:spLocks noChangeArrowheads="1"/>
            </p:cNvSpPr>
            <p:nvPr/>
          </p:nvSpPr>
          <p:spPr bwMode="auto">
            <a:xfrm rot="5400000">
              <a:off x="7035801" y="4665133"/>
              <a:ext cx="152400" cy="1524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16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9" name="Oval 55"/>
            <p:cNvSpPr>
              <a:spLocks noChangeArrowheads="1"/>
            </p:cNvSpPr>
            <p:nvPr/>
          </p:nvSpPr>
          <p:spPr bwMode="auto">
            <a:xfrm rot="5400000">
              <a:off x="7035801" y="4385733"/>
              <a:ext cx="152400" cy="1524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16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cxnSp>
          <p:nvCxnSpPr>
            <p:cNvPr id="91" name="Straight Connector 90"/>
            <p:cNvCxnSpPr>
              <a:stCxn id="5" idx="1"/>
            </p:cNvCxnSpPr>
            <p:nvPr/>
          </p:nvCxnSpPr>
          <p:spPr bwMode="auto">
            <a:xfrm flipH="1">
              <a:off x="1828800" y="1369111"/>
              <a:ext cx="3781916" cy="0"/>
            </a:xfrm>
            <a:prstGeom prst="line">
              <a:avLst/>
            </a:prstGeom>
            <a:solidFill>
              <a:schemeClr val="accent1"/>
            </a:solidFill>
            <a:ln w="22225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cxnSp>
          <p:nvCxnSpPr>
            <p:cNvPr id="93" name="Straight Connector 92"/>
            <p:cNvCxnSpPr>
              <a:stCxn id="6" idx="1"/>
            </p:cNvCxnSpPr>
            <p:nvPr/>
          </p:nvCxnSpPr>
          <p:spPr bwMode="auto">
            <a:xfrm flipH="1">
              <a:off x="1828800" y="1627398"/>
              <a:ext cx="3781916" cy="0"/>
            </a:xfrm>
            <a:prstGeom prst="line">
              <a:avLst/>
            </a:prstGeom>
            <a:solidFill>
              <a:schemeClr val="accent1"/>
            </a:solidFill>
            <a:ln w="22225" cap="flat" cmpd="sng" algn="ctr">
              <a:solidFill>
                <a:schemeClr val="accent4">
                  <a:lumMod val="75000"/>
                </a:schemeClr>
              </a:solidFill>
              <a:prstDash val="solid"/>
              <a:round/>
              <a:headEnd type="triangle" w="lg" len="lg"/>
              <a:tailEnd type="none" w="med" len="med"/>
            </a:ln>
            <a:effectLst/>
          </p:spPr>
        </p:cxnSp>
        <p:cxnSp>
          <p:nvCxnSpPr>
            <p:cNvPr id="95" name="Straight Connector 94"/>
            <p:cNvCxnSpPr/>
            <p:nvPr/>
          </p:nvCxnSpPr>
          <p:spPr bwMode="auto">
            <a:xfrm flipH="1">
              <a:off x="1828800" y="1894674"/>
              <a:ext cx="3778307" cy="0"/>
            </a:xfrm>
            <a:prstGeom prst="line">
              <a:avLst/>
            </a:prstGeom>
            <a:solidFill>
              <a:schemeClr val="accent1"/>
            </a:solidFill>
            <a:ln w="22225" cap="flat" cmpd="sng" algn="ctr">
              <a:solidFill>
                <a:srgbClr val="00B050"/>
              </a:solidFill>
              <a:prstDash val="solid"/>
              <a:round/>
              <a:headEnd type="triangle" w="lg" len="lg"/>
              <a:tailEnd type="triangle" w="lg" len="lg"/>
            </a:ln>
            <a:effectLst/>
          </p:spPr>
        </p:cxnSp>
        <p:cxnSp>
          <p:nvCxnSpPr>
            <p:cNvPr id="97" name="Straight Connector 96"/>
            <p:cNvCxnSpPr>
              <a:stCxn id="8" idx="1"/>
            </p:cNvCxnSpPr>
            <p:nvPr/>
          </p:nvCxnSpPr>
          <p:spPr bwMode="auto">
            <a:xfrm flipH="1">
              <a:off x="1828800" y="2143973"/>
              <a:ext cx="3781916" cy="0"/>
            </a:xfrm>
            <a:prstGeom prst="line">
              <a:avLst/>
            </a:prstGeom>
            <a:solidFill>
              <a:schemeClr val="accent1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triangle" w="lg" len="lg"/>
              <a:tailEnd type="none" w="med" len="med"/>
            </a:ln>
            <a:effectLst/>
          </p:spPr>
        </p:cxnSp>
        <p:cxnSp>
          <p:nvCxnSpPr>
            <p:cNvPr id="99" name="Elbow Connector 98"/>
            <p:cNvCxnSpPr>
              <a:stCxn id="28" idx="1"/>
              <a:endCxn id="45" idx="1"/>
            </p:cNvCxnSpPr>
            <p:nvPr/>
          </p:nvCxnSpPr>
          <p:spPr bwMode="auto">
            <a:xfrm rot="10800000" flipV="1">
              <a:off x="5610716" y="3744173"/>
              <a:ext cx="12700" cy="2511836"/>
            </a:xfrm>
            <a:prstGeom prst="bentConnector3">
              <a:avLst>
                <a:gd name="adj1" fmla="val 5333331"/>
              </a:avLst>
            </a:prstGeom>
            <a:solidFill>
              <a:schemeClr val="accent1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triangle" w="lg" len="lg"/>
              <a:tailEnd type="triangle" w="lg" len="lg"/>
            </a:ln>
            <a:effectLst/>
          </p:spPr>
        </p:cxnSp>
        <p:cxnSp>
          <p:nvCxnSpPr>
            <p:cNvPr id="103" name="Elbow Connector 102"/>
            <p:cNvCxnSpPr>
              <a:stCxn id="27" idx="1"/>
              <a:endCxn id="44" idx="1"/>
            </p:cNvCxnSpPr>
            <p:nvPr/>
          </p:nvCxnSpPr>
          <p:spPr bwMode="auto">
            <a:xfrm rot="10800000" flipV="1">
              <a:off x="5610716" y="3485885"/>
              <a:ext cx="12700" cy="2511836"/>
            </a:xfrm>
            <a:prstGeom prst="bentConnector3">
              <a:avLst>
                <a:gd name="adj1" fmla="val 10666661"/>
              </a:avLst>
            </a:prstGeom>
            <a:solidFill>
              <a:schemeClr val="accent1"/>
            </a:solidFill>
            <a:ln w="22225" cap="flat" cmpd="sng" algn="ctr">
              <a:solidFill>
                <a:srgbClr val="00B050"/>
              </a:solidFill>
              <a:prstDash val="solid"/>
              <a:round/>
              <a:headEnd type="triangle" w="lg" len="lg"/>
              <a:tailEnd type="triangle" w="lg" len="lg"/>
            </a:ln>
            <a:effectLst/>
          </p:spPr>
        </p:cxnSp>
        <p:cxnSp>
          <p:nvCxnSpPr>
            <p:cNvPr id="108" name="Elbow Connector 107"/>
            <p:cNvCxnSpPr>
              <a:stCxn id="26" idx="1"/>
              <a:endCxn id="43" idx="1"/>
            </p:cNvCxnSpPr>
            <p:nvPr/>
          </p:nvCxnSpPr>
          <p:spPr bwMode="auto">
            <a:xfrm rot="10800000" flipV="1">
              <a:off x="5610716" y="3227598"/>
              <a:ext cx="12700" cy="2511836"/>
            </a:xfrm>
            <a:prstGeom prst="bentConnector3">
              <a:avLst>
                <a:gd name="adj1" fmla="val 16133339"/>
              </a:avLst>
            </a:prstGeom>
            <a:solidFill>
              <a:schemeClr val="accent1"/>
            </a:solidFill>
            <a:ln w="22225" cap="flat" cmpd="sng" algn="ctr">
              <a:solidFill>
                <a:schemeClr val="accent4">
                  <a:lumMod val="75000"/>
                </a:schemeClr>
              </a:solidFill>
              <a:prstDash val="solid"/>
              <a:round/>
              <a:headEnd type="triangle" w="lg" len="lg"/>
              <a:tailEnd type="triangle" w="lg" len="lg"/>
            </a:ln>
            <a:effectLst/>
          </p:spPr>
        </p:cxnSp>
        <p:cxnSp>
          <p:nvCxnSpPr>
            <p:cNvPr id="111" name="Elbow Connector 110"/>
            <p:cNvCxnSpPr>
              <a:stCxn id="25" idx="1"/>
              <a:endCxn id="42" idx="1"/>
            </p:cNvCxnSpPr>
            <p:nvPr/>
          </p:nvCxnSpPr>
          <p:spPr bwMode="auto">
            <a:xfrm rot="10800000" flipV="1">
              <a:off x="5610716" y="2969311"/>
              <a:ext cx="12700" cy="2511836"/>
            </a:xfrm>
            <a:prstGeom prst="bentConnector3">
              <a:avLst>
                <a:gd name="adj1" fmla="val 21400000"/>
              </a:avLst>
            </a:prstGeom>
            <a:solidFill>
              <a:schemeClr val="accent1"/>
            </a:solidFill>
            <a:ln w="22225" cap="flat" cmpd="sng" algn="ctr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17" name="Straight Connector 116"/>
            <p:cNvCxnSpPr/>
            <p:nvPr/>
          </p:nvCxnSpPr>
          <p:spPr bwMode="auto">
            <a:xfrm flipV="1">
              <a:off x="2909889" y="1369111"/>
              <a:ext cx="0" cy="1600201"/>
            </a:xfrm>
            <a:prstGeom prst="line">
              <a:avLst/>
            </a:prstGeom>
            <a:solidFill>
              <a:schemeClr val="accent1"/>
            </a:solidFill>
            <a:ln w="22225" cap="flat" cmpd="sng" algn="ctr">
              <a:solidFill>
                <a:schemeClr val="accent5"/>
              </a:solidFill>
              <a:prstDash val="solid"/>
              <a:round/>
              <a:headEnd type="oval" w="med" len="med"/>
              <a:tailEnd type="oval" w="med" len="med"/>
            </a:ln>
            <a:effectLst/>
          </p:spPr>
        </p:cxnSp>
        <p:cxnSp>
          <p:nvCxnSpPr>
            <p:cNvPr id="121" name="Straight Connector 120"/>
            <p:cNvCxnSpPr/>
            <p:nvPr/>
          </p:nvCxnSpPr>
          <p:spPr bwMode="auto">
            <a:xfrm flipV="1">
              <a:off x="3576637" y="1627398"/>
              <a:ext cx="0" cy="1600200"/>
            </a:xfrm>
            <a:prstGeom prst="line">
              <a:avLst/>
            </a:prstGeom>
            <a:solidFill>
              <a:schemeClr val="accent1"/>
            </a:solidFill>
            <a:ln w="22225" cap="flat" cmpd="sng" algn="ctr">
              <a:solidFill>
                <a:schemeClr val="accent4">
                  <a:lumMod val="75000"/>
                </a:schemeClr>
              </a:solidFill>
              <a:prstDash val="solid"/>
              <a:round/>
              <a:headEnd type="oval" w="med" len="med"/>
              <a:tailEnd type="oval" w="med" len="med"/>
            </a:ln>
            <a:effectLst/>
          </p:spPr>
        </p:cxnSp>
        <p:cxnSp>
          <p:nvCxnSpPr>
            <p:cNvPr id="123" name="Straight Connector 122"/>
            <p:cNvCxnSpPr/>
            <p:nvPr/>
          </p:nvCxnSpPr>
          <p:spPr bwMode="auto">
            <a:xfrm flipV="1">
              <a:off x="4271963" y="1894674"/>
              <a:ext cx="0" cy="1591211"/>
            </a:xfrm>
            <a:prstGeom prst="line">
              <a:avLst/>
            </a:prstGeom>
            <a:solidFill>
              <a:schemeClr val="accent1"/>
            </a:solidFill>
            <a:ln w="22225" cap="flat" cmpd="sng" algn="ctr">
              <a:solidFill>
                <a:srgbClr val="00B050"/>
              </a:solidFill>
              <a:prstDash val="solid"/>
              <a:round/>
              <a:headEnd type="oval" w="med" len="med"/>
              <a:tailEnd type="oval" w="med" len="med"/>
            </a:ln>
            <a:effectLst/>
          </p:spPr>
        </p:cxnSp>
        <p:cxnSp>
          <p:nvCxnSpPr>
            <p:cNvPr id="125" name="Straight Connector 124"/>
            <p:cNvCxnSpPr/>
            <p:nvPr/>
          </p:nvCxnSpPr>
          <p:spPr bwMode="auto">
            <a:xfrm flipV="1">
              <a:off x="4953000" y="2143973"/>
              <a:ext cx="0" cy="1600200"/>
            </a:xfrm>
            <a:prstGeom prst="line">
              <a:avLst/>
            </a:prstGeom>
            <a:solidFill>
              <a:schemeClr val="accent1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oval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27395629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PMBus</a:t>
            </a:r>
            <a:r>
              <a:rPr lang="en-US" dirty="0"/>
              <a:t>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334000"/>
          </a:xfrm>
        </p:spPr>
        <p:txBody>
          <a:bodyPr>
            <a:no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sz="2800" dirty="0"/>
              <a:t>Provides a standard and flexible means for digital power management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sz="2800" dirty="0"/>
              <a:t>SDA and SCL timings derived from SYSCLK</a:t>
            </a:r>
          </a:p>
          <a:p>
            <a:pPr lvl="1">
              <a:spcBef>
                <a:spcPts val="1200"/>
              </a:spcBef>
              <a:spcAft>
                <a:spcPts val="600"/>
              </a:spcAft>
            </a:pPr>
            <a:r>
              <a:rPr lang="en-US" sz="2400" dirty="0"/>
              <a:t>To comply with the </a:t>
            </a:r>
            <a:r>
              <a:rPr lang="en-US" sz="2400" dirty="0" err="1"/>
              <a:t>PMBus</a:t>
            </a:r>
            <a:r>
              <a:rPr lang="en-US" sz="2400" dirty="0"/>
              <a:t> timing specifications the bit clock must be set to 10 MHz or less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sz="2800" dirty="0"/>
              <a:t>Four-byte Transmit Data Buffer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sz="2800" dirty="0"/>
              <a:t>Four-byte Receive Data Buffer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sz="2800" dirty="0"/>
              <a:t>Clock high and low time-outs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sz="2800" dirty="0"/>
              <a:t>CONTROL and ALERT signals</a:t>
            </a:r>
          </a:p>
        </p:txBody>
      </p:sp>
    </p:spTree>
    <p:extLst>
      <p:ext uri="{BB962C8B-B14F-4D97-AF65-F5344CB8AC3E}">
        <p14:creationId xmlns:p14="http://schemas.microsoft.com/office/powerpoint/2010/main" val="288626707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85800" y="5342467"/>
            <a:ext cx="7696200" cy="6096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1124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Module Objectives</a:t>
            </a:r>
          </a:p>
        </p:txBody>
      </p:sp>
      <p:sp>
        <p:nvSpPr>
          <p:cNvPr id="261125" name="Rectangle 5"/>
          <p:cNvSpPr>
            <a:spLocks noGrp="1" noChangeArrowheads="1"/>
          </p:cNvSpPr>
          <p:nvPr>
            <p:ph idx="1"/>
          </p:nvPr>
        </p:nvSpPr>
        <p:spPr>
          <a:xfrm>
            <a:off x="679808" y="1132726"/>
            <a:ext cx="7778392" cy="4810874"/>
          </a:xfrm>
        </p:spPr>
        <p:txBody>
          <a:bodyPr>
            <a:noAutofit/>
          </a:bodyPr>
          <a:lstStyle/>
          <a:p>
            <a:r>
              <a:rPr lang="en-US" dirty="0"/>
              <a:t>Serial Peripheral Interface (SPI)</a:t>
            </a:r>
          </a:p>
          <a:p>
            <a:pPr>
              <a:lnSpc>
                <a:spcPct val="125000"/>
              </a:lnSpc>
            </a:pPr>
            <a:r>
              <a:rPr lang="en-US" dirty="0"/>
              <a:t>Serial Communication Interface (SCI)</a:t>
            </a:r>
          </a:p>
          <a:p>
            <a:pPr>
              <a:lnSpc>
                <a:spcPct val="125000"/>
              </a:lnSpc>
            </a:pPr>
            <a:r>
              <a:rPr lang="en-US" dirty="0"/>
              <a:t>Local Interconnect Network (LIN)</a:t>
            </a:r>
          </a:p>
          <a:p>
            <a:pPr>
              <a:lnSpc>
                <a:spcPct val="125000"/>
              </a:lnSpc>
            </a:pPr>
            <a:r>
              <a:rPr lang="en-US" dirty="0"/>
              <a:t>Inter-Integrated Circuit (I2C)</a:t>
            </a:r>
          </a:p>
          <a:p>
            <a:pPr>
              <a:lnSpc>
                <a:spcPct val="125000"/>
              </a:lnSpc>
            </a:pPr>
            <a:r>
              <a:rPr lang="en-US" dirty="0"/>
              <a:t>Controller Area Network (CAN)</a:t>
            </a:r>
          </a:p>
          <a:p>
            <a:pPr>
              <a:lnSpc>
                <a:spcPct val="125000"/>
              </a:lnSpc>
            </a:pPr>
            <a:r>
              <a:rPr lang="en-US" dirty="0"/>
              <a:t>Power Management Bus (</a:t>
            </a:r>
            <a:r>
              <a:rPr lang="en-US" dirty="0" err="1"/>
              <a:t>PMBus</a:t>
            </a:r>
            <a:r>
              <a:rPr lang="en-US" dirty="0"/>
              <a:t>)</a:t>
            </a:r>
          </a:p>
          <a:p>
            <a:pPr>
              <a:lnSpc>
                <a:spcPct val="125000"/>
              </a:lnSpc>
            </a:pPr>
            <a:r>
              <a:rPr lang="en-US" dirty="0"/>
              <a:t>Fast Serial Interface (FSI)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4460498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Fast Serial Interface (FSI)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28132"/>
            <a:ext cx="8229600" cy="6019800"/>
          </a:xfrm>
        </p:spPr>
        <p:txBody>
          <a:bodyPr>
            <a:noAutofit/>
          </a:bodyPr>
          <a:lstStyle/>
          <a:p>
            <a:r>
              <a:rPr lang="en-US" sz="2400" dirty="0"/>
              <a:t>Ensure reliable high-speed serial communication across an isolation barrier</a:t>
            </a:r>
          </a:p>
          <a:p>
            <a:pPr lvl="1"/>
            <a:r>
              <a:rPr lang="en-US" sz="2000" dirty="0"/>
              <a:t>Provides galvanic isolation where different circuits do not have common power and ground connections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Consists of independent transmitter (FSITX) and receiver (FSIRX) cores</a:t>
            </a:r>
          </a:p>
          <a:p>
            <a:pPr lvl="1"/>
            <a:r>
              <a:rPr lang="en-US" sz="2000" dirty="0"/>
              <a:t>Each cores is configured and operated independently</a:t>
            </a:r>
          </a:p>
          <a:p>
            <a:r>
              <a:rPr lang="en-US" sz="2400" dirty="0"/>
              <a:t>Point-to-point (single master/single slave)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Fast transfer: 50 MHz</a:t>
            </a:r>
          </a:p>
          <a:p>
            <a:r>
              <a:rPr lang="en-US" sz="2400" dirty="0"/>
              <a:t>Dual data rate (100 Mbps @ 50 MHz clock)</a:t>
            </a:r>
          </a:p>
          <a:p>
            <a:r>
              <a:rPr lang="en-US" sz="2400" dirty="0"/>
              <a:t>Single or dual data lines</a:t>
            </a:r>
          </a:p>
          <a:p>
            <a:r>
              <a:rPr lang="en-US" sz="2400" dirty="0"/>
              <a:t>Programmable data length</a:t>
            </a:r>
          </a:p>
          <a:p>
            <a:r>
              <a:rPr lang="en-US" sz="2400" dirty="0"/>
              <a:t>Hardware- or software-calculated CRC</a:t>
            </a:r>
          </a:p>
          <a:p>
            <a:r>
              <a:rPr lang="en-US" sz="2400" dirty="0"/>
              <a:t>Frame error detection</a:t>
            </a:r>
          </a:p>
          <a:p>
            <a:r>
              <a:rPr lang="en-US" sz="2400" dirty="0"/>
              <a:t>Two interrupts per FSI core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0499426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Transmitter / Receiver CPU Interface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528964"/>
            <a:ext cx="4256901" cy="42622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5239" y="1613630"/>
            <a:ext cx="4336918" cy="4091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392651" y="1057668"/>
            <a:ext cx="1928798" cy="313932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800" dirty="0">
                <a:solidFill>
                  <a:schemeClr val="tx2"/>
                </a:solidFill>
                <a:effectLst/>
              </a:rPr>
              <a:t>FSI Transmitter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28868" y="1057668"/>
            <a:ext cx="1569660" cy="313932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800" dirty="0">
                <a:solidFill>
                  <a:schemeClr val="tx2"/>
                </a:solidFill>
                <a:effectLst/>
              </a:rPr>
              <a:t>FSI Receiver</a:t>
            </a:r>
          </a:p>
        </p:txBody>
      </p:sp>
      <p:sp>
        <p:nvSpPr>
          <p:cNvPr id="3" name="Oval 2"/>
          <p:cNvSpPr/>
          <p:nvPr/>
        </p:nvSpPr>
        <p:spPr bwMode="auto">
          <a:xfrm>
            <a:off x="3474720" y="4004310"/>
            <a:ext cx="609600" cy="914400"/>
          </a:xfrm>
          <a:prstGeom prst="ellipse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>
              <a:ln>
                <a:noFill/>
              </a:ln>
              <a:solidFill>
                <a:schemeClr val="dk1"/>
              </a:solidFill>
              <a:effectLst/>
              <a:latin typeface="Arial Narrow" pitchFamily="34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7966710" y="3897630"/>
            <a:ext cx="609600" cy="914400"/>
          </a:xfrm>
          <a:prstGeom prst="ellipse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>
              <a:ln>
                <a:noFill/>
              </a:ln>
              <a:solidFill>
                <a:schemeClr val="dk1"/>
              </a:solidFill>
              <a:effectLst/>
              <a:latin typeface="Arial Narrow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174226" y="5943600"/>
            <a:ext cx="1210588" cy="26468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400" b="0" dirty="0">
                <a:solidFill>
                  <a:schemeClr val="tx2"/>
                </a:solidFill>
                <a:effectLst/>
              </a:rPr>
              <a:t>Core Signals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666216" y="5943600"/>
            <a:ext cx="1210588" cy="26468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400" b="0" dirty="0">
                <a:solidFill>
                  <a:schemeClr val="tx2"/>
                </a:solidFill>
                <a:effectLst/>
              </a:rPr>
              <a:t>Core Signals</a:t>
            </a:r>
          </a:p>
        </p:txBody>
      </p:sp>
      <p:cxnSp>
        <p:nvCxnSpPr>
          <p:cNvPr id="9" name="Straight Arrow Connector 8"/>
          <p:cNvCxnSpPr>
            <a:stCxn id="4" idx="0"/>
          </p:cNvCxnSpPr>
          <p:nvPr/>
        </p:nvCxnSpPr>
        <p:spPr bwMode="auto">
          <a:xfrm flipV="1">
            <a:off x="3779520" y="4918710"/>
            <a:ext cx="0" cy="102489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" name="Straight Arrow Connector 11"/>
          <p:cNvCxnSpPr>
            <a:stCxn id="10" idx="0"/>
            <a:endCxn id="8" idx="4"/>
          </p:cNvCxnSpPr>
          <p:nvPr/>
        </p:nvCxnSpPr>
        <p:spPr bwMode="auto">
          <a:xfrm flipV="1">
            <a:off x="8271510" y="4812030"/>
            <a:ext cx="0" cy="113157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1462384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1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SPI Block Diagram</a:t>
            </a:r>
          </a:p>
        </p:txBody>
      </p:sp>
      <p:sp>
        <p:nvSpPr>
          <p:cNvPr id="268312" name="Text Box 24"/>
          <p:cNvSpPr txBox="1">
            <a:spLocks noChangeArrowheads="1"/>
          </p:cNvSpPr>
          <p:nvPr/>
        </p:nvSpPr>
        <p:spPr bwMode="auto">
          <a:xfrm>
            <a:off x="720725" y="706438"/>
            <a:ext cx="3949700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000"/>
              <a:t>C28x - SPI Master Mode Shown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533400" y="1066800"/>
            <a:ext cx="7996238" cy="5562600"/>
            <a:chOff x="533400" y="1066800"/>
            <a:chExt cx="7996238" cy="5562600"/>
          </a:xfrm>
        </p:grpSpPr>
        <p:sp>
          <p:nvSpPr>
            <p:cNvPr id="268290" name="Rectangle 2"/>
            <p:cNvSpPr>
              <a:spLocks noChangeArrowheads="1"/>
            </p:cNvSpPr>
            <p:nvPr/>
          </p:nvSpPr>
          <p:spPr bwMode="auto">
            <a:xfrm>
              <a:off x="533400" y="1066800"/>
              <a:ext cx="6102350" cy="55626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268325" name="Line 37"/>
            <p:cNvSpPr>
              <a:spLocks noChangeShapeType="1"/>
            </p:cNvSpPr>
            <p:nvPr/>
          </p:nvSpPr>
          <p:spPr bwMode="auto">
            <a:xfrm flipV="1">
              <a:off x="4038600" y="3098800"/>
              <a:ext cx="0" cy="39370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68292" name="Rectangle 4"/>
            <p:cNvSpPr>
              <a:spLocks noChangeArrowheads="1"/>
            </p:cNvSpPr>
            <p:nvPr/>
          </p:nvSpPr>
          <p:spPr bwMode="auto">
            <a:xfrm>
              <a:off x="2971800" y="2717800"/>
              <a:ext cx="2133600" cy="3810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8293" name="Rectangle 5"/>
            <p:cNvSpPr>
              <a:spLocks noChangeArrowheads="1"/>
            </p:cNvSpPr>
            <p:nvPr/>
          </p:nvSpPr>
          <p:spPr bwMode="auto">
            <a:xfrm>
              <a:off x="3116263" y="2717800"/>
              <a:ext cx="1857375" cy="36353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sz="1800"/>
                <a:t>SPIRXBUF.15-0</a:t>
              </a:r>
            </a:p>
          </p:txBody>
        </p:sp>
        <p:sp>
          <p:nvSpPr>
            <p:cNvPr id="268294" name="Rectangle 6"/>
            <p:cNvSpPr>
              <a:spLocks noChangeArrowheads="1"/>
            </p:cNvSpPr>
            <p:nvPr/>
          </p:nvSpPr>
          <p:spPr bwMode="auto">
            <a:xfrm>
              <a:off x="2971800" y="3479800"/>
              <a:ext cx="2133600" cy="3683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8295" name="Rectangle 7"/>
            <p:cNvSpPr>
              <a:spLocks noChangeArrowheads="1"/>
            </p:cNvSpPr>
            <p:nvPr/>
          </p:nvSpPr>
          <p:spPr bwMode="auto">
            <a:xfrm>
              <a:off x="3284538" y="3467100"/>
              <a:ext cx="1539875" cy="36353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sz="1800"/>
                <a:t>SPIDAT.15-0</a:t>
              </a:r>
            </a:p>
          </p:txBody>
        </p:sp>
        <p:sp>
          <p:nvSpPr>
            <p:cNvPr id="268296" name="Rectangle 8"/>
            <p:cNvSpPr>
              <a:spLocks noChangeArrowheads="1"/>
            </p:cNvSpPr>
            <p:nvPr/>
          </p:nvSpPr>
          <p:spPr bwMode="auto">
            <a:xfrm>
              <a:off x="7391400" y="6057900"/>
              <a:ext cx="1019175" cy="36353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sz="1800"/>
                <a:t>SPICLK</a:t>
              </a:r>
            </a:p>
          </p:txBody>
        </p:sp>
        <p:sp>
          <p:nvSpPr>
            <p:cNvPr id="268297" name="Rectangle 9"/>
            <p:cNvSpPr>
              <a:spLocks noChangeArrowheads="1"/>
            </p:cNvSpPr>
            <p:nvPr/>
          </p:nvSpPr>
          <p:spPr bwMode="auto">
            <a:xfrm>
              <a:off x="7396163" y="3457575"/>
              <a:ext cx="1133475" cy="36353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sz="1800"/>
                <a:t>SPISOMI</a:t>
              </a:r>
            </a:p>
          </p:txBody>
        </p:sp>
        <p:sp>
          <p:nvSpPr>
            <p:cNvPr id="268298" name="Rectangle 10"/>
            <p:cNvSpPr>
              <a:spLocks noChangeArrowheads="1"/>
            </p:cNvSpPr>
            <p:nvPr/>
          </p:nvSpPr>
          <p:spPr bwMode="auto">
            <a:xfrm>
              <a:off x="7396163" y="1143000"/>
              <a:ext cx="1133475" cy="36353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sz="1800"/>
                <a:t>SPISIMO</a:t>
              </a:r>
            </a:p>
          </p:txBody>
        </p:sp>
        <p:sp>
          <p:nvSpPr>
            <p:cNvPr id="268299" name="Line 11"/>
            <p:cNvSpPr>
              <a:spLocks noChangeShapeType="1"/>
            </p:cNvSpPr>
            <p:nvPr/>
          </p:nvSpPr>
          <p:spPr bwMode="auto">
            <a:xfrm flipH="1">
              <a:off x="5105400" y="3668713"/>
              <a:ext cx="2251075" cy="158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8301" name="Text Box 13"/>
            <p:cNvSpPr txBox="1">
              <a:spLocks noChangeArrowheads="1"/>
            </p:cNvSpPr>
            <p:nvPr/>
          </p:nvSpPr>
          <p:spPr bwMode="auto">
            <a:xfrm>
              <a:off x="842963" y="6083300"/>
              <a:ext cx="1098550" cy="311150"/>
            </a:xfrm>
            <a:prstGeom prst="rect">
              <a:avLst/>
            </a:prstGeom>
            <a:noFill/>
            <a:ln w="31750">
              <a:noFill/>
              <a:miter lim="800000"/>
              <a:headEnd type="none" w="sm" len="sm"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800"/>
                <a:t>LSPCLK</a:t>
              </a:r>
            </a:p>
          </p:txBody>
        </p:sp>
        <p:sp>
          <p:nvSpPr>
            <p:cNvPr id="268302" name="Rectangle 14"/>
            <p:cNvSpPr>
              <a:spLocks noChangeArrowheads="1"/>
            </p:cNvSpPr>
            <p:nvPr/>
          </p:nvSpPr>
          <p:spPr bwMode="auto">
            <a:xfrm>
              <a:off x="2438400" y="5969000"/>
              <a:ext cx="838200" cy="533400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8303" name="Text Box 15"/>
            <p:cNvSpPr txBox="1">
              <a:spLocks noChangeArrowheads="1"/>
            </p:cNvSpPr>
            <p:nvPr/>
          </p:nvSpPr>
          <p:spPr bwMode="auto">
            <a:xfrm>
              <a:off x="2466975" y="6148388"/>
              <a:ext cx="730250" cy="341312"/>
            </a:xfrm>
            <a:prstGeom prst="rect">
              <a:avLst/>
            </a:prstGeom>
            <a:noFill/>
            <a:ln w="31750">
              <a:noFill/>
              <a:miter lim="800000"/>
              <a:headEnd type="none" w="sm" len="sm"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20000"/>
                </a:lnSpc>
              </a:pPr>
              <a:r>
                <a:rPr lang="en-US" sz="1800"/>
                <a:t>baud</a:t>
              </a:r>
            </a:p>
            <a:p>
              <a:pPr algn="ctr">
                <a:lnSpc>
                  <a:spcPct val="20000"/>
                </a:lnSpc>
              </a:pPr>
              <a:r>
                <a:rPr lang="en-US" sz="1800"/>
                <a:t>rate</a:t>
              </a:r>
            </a:p>
          </p:txBody>
        </p:sp>
        <p:sp>
          <p:nvSpPr>
            <p:cNvPr id="268304" name="Rectangle 16"/>
            <p:cNvSpPr>
              <a:spLocks noChangeArrowheads="1"/>
            </p:cNvSpPr>
            <p:nvPr/>
          </p:nvSpPr>
          <p:spPr bwMode="auto">
            <a:xfrm>
              <a:off x="3768725" y="5969000"/>
              <a:ext cx="968375" cy="533400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8305" name="Text Box 17"/>
            <p:cNvSpPr txBox="1">
              <a:spLocks noChangeArrowheads="1"/>
            </p:cNvSpPr>
            <p:nvPr/>
          </p:nvSpPr>
          <p:spPr bwMode="auto">
            <a:xfrm>
              <a:off x="3760788" y="6122988"/>
              <a:ext cx="1009650" cy="341312"/>
            </a:xfrm>
            <a:prstGeom prst="rect">
              <a:avLst/>
            </a:prstGeom>
            <a:noFill/>
            <a:ln w="31750">
              <a:noFill/>
              <a:miter lim="800000"/>
              <a:headEnd type="none" w="sm" len="sm"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20000"/>
                </a:lnSpc>
              </a:pPr>
              <a:r>
                <a:rPr lang="en-US" sz="1800"/>
                <a:t>clock</a:t>
              </a:r>
            </a:p>
            <a:p>
              <a:pPr algn="ctr">
                <a:lnSpc>
                  <a:spcPct val="20000"/>
                </a:lnSpc>
              </a:pPr>
              <a:r>
                <a:rPr lang="en-US" sz="1800"/>
                <a:t>polarity</a:t>
              </a:r>
            </a:p>
          </p:txBody>
        </p:sp>
        <p:sp>
          <p:nvSpPr>
            <p:cNvPr id="268306" name="Rectangle 18"/>
            <p:cNvSpPr>
              <a:spLocks noChangeArrowheads="1"/>
            </p:cNvSpPr>
            <p:nvPr/>
          </p:nvSpPr>
          <p:spPr bwMode="auto">
            <a:xfrm>
              <a:off x="5230813" y="5969000"/>
              <a:ext cx="890587" cy="533400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8307" name="Text Box 19"/>
            <p:cNvSpPr txBox="1">
              <a:spLocks noChangeArrowheads="1"/>
            </p:cNvSpPr>
            <p:nvPr/>
          </p:nvSpPr>
          <p:spPr bwMode="auto">
            <a:xfrm>
              <a:off x="5276850" y="6122988"/>
              <a:ext cx="844550" cy="341312"/>
            </a:xfrm>
            <a:prstGeom prst="rect">
              <a:avLst/>
            </a:prstGeom>
            <a:noFill/>
            <a:ln w="31750">
              <a:noFill/>
              <a:miter lim="800000"/>
              <a:headEnd type="none" w="sm" len="sm"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20000"/>
                </a:lnSpc>
              </a:pPr>
              <a:r>
                <a:rPr lang="en-US" sz="1800"/>
                <a:t>clock</a:t>
              </a:r>
            </a:p>
            <a:p>
              <a:pPr algn="ctr">
                <a:lnSpc>
                  <a:spcPct val="20000"/>
                </a:lnSpc>
              </a:pPr>
              <a:r>
                <a:rPr lang="en-US" sz="1800"/>
                <a:t>phase</a:t>
              </a:r>
            </a:p>
          </p:txBody>
        </p:sp>
        <p:sp>
          <p:nvSpPr>
            <p:cNvPr id="268308" name="Line 20"/>
            <p:cNvSpPr>
              <a:spLocks noChangeShapeType="1"/>
            </p:cNvSpPr>
            <p:nvPr/>
          </p:nvSpPr>
          <p:spPr bwMode="auto">
            <a:xfrm>
              <a:off x="3276600" y="6235700"/>
              <a:ext cx="482600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8309" name="Line 21"/>
            <p:cNvSpPr>
              <a:spLocks noChangeShapeType="1"/>
            </p:cNvSpPr>
            <p:nvPr/>
          </p:nvSpPr>
          <p:spPr bwMode="auto">
            <a:xfrm>
              <a:off x="4749800" y="6235700"/>
              <a:ext cx="469900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8310" name="Line 22"/>
            <p:cNvSpPr>
              <a:spLocks noChangeShapeType="1"/>
            </p:cNvSpPr>
            <p:nvPr/>
          </p:nvSpPr>
          <p:spPr bwMode="auto">
            <a:xfrm>
              <a:off x="6121400" y="6235700"/>
              <a:ext cx="1193800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8311" name="Line 23"/>
            <p:cNvSpPr>
              <a:spLocks noChangeShapeType="1"/>
            </p:cNvSpPr>
            <p:nvPr/>
          </p:nvSpPr>
          <p:spPr bwMode="auto">
            <a:xfrm>
              <a:off x="1955800" y="6235700"/>
              <a:ext cx="482600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8326" name="Line 38"/>
            <p:cNvSpPr>
              <a:spLocks noChangeShapeType="1"/>
            </p:cNvSpPr>
            <p:nvPr/>
          </p:nvSpPr>
          <p:spPr bwMode="auto">
            <a:xfrm flipV="1">
              <a:off x="4038600" y="3838575"/>
              <a:ext cx="0" cy="466725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68314" name="Rectangle 26"/>
            <p:cNvSpPr>
              <a:spLocks noChangeArrowheads="1"/>
            </p:cNvSpPr>
            <p:nvPr/>
          </p:nvSpPr>
          <p:spPr bwMode="auto">
            <a:xfrm>
              <a:off x="2971800" y="4276725"/>
              <a:ext cx="2133600" cy="371475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8316" name="Rectangle 28"/>
            <p:cNvSpPr>
              <a:spLocks noChangeArrowheads="1"/>
            </p:cNvSpPr>
            <p:nvPr/>
          </p:nvSpPr>
          <p:spPr bwMode="auto">
            <a:xfrm>
              <a:off x="3119438" y="4267200"/>
              <a:ext cx="1831975" cy="36353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sz="1800"/>
                <a:t>SPITXBUF.15-0</a:t>
              </a:r>
            </a:p>
          </p:txBody>
        </p:sp>
        <p:sp>
          <p:nvSpPr>
            <p:cNvPr id="268317" name="Text Box 29"/>
            <p:cNvSpPr txBox="1">
              <a:spLocks noChangeArrowheads="1"/>
            </p:cNvSpPr>
            <p:nvPr/>
          </p:nvSpPr>
          <p:spPr bwMode="auto">
            <a:xfrm>
              <a:off x="5260975" y="3403600"/>
              <a:ext cx="539750" cy="26193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400"/>
                <a:t>LSB</a:t>
              </a:r>
              <a:endParaRPr lang="en-US" sz="1800"/>
            </a:p>
          </p:txBody>
        </p:sp>
        <p:sp>
          <p:nvSpPr>
            <p:cNvPr id="268318" name="Text Box 30"/>
            <p:cNvSpPr txBox="1">
              <a:spLocks noChangeArrowheads="1"/>
            </p:cNvSpPr>
            <p:nvPr/>
          </p:nvSpPr>
          <p:spPr bwMode="auto">
            <a:xfrm>
              <a:off x="2381250" y="3413125"/>
              <a:ext cx="579438" cy="26193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400"/>
                <a:t>MSB</a:t>
              </a:r>
              <a:endParaRPr lang="en-US" sz="1800"/>
            </a:p>
          </p:txBody>
        </p:sp>
        <p:sp>
          <p:nvSpPr>
            <p:cNvPr id="268335" name="Rectangle 47"/>
            <p:cNvSpPr>
              <a:spLocks noChangeArrowheads="1"/>
            </p:cNvSpPr>
            <p:nvPr/>
          </p:nvSpPr>
          <p:spPr bwMode="auto">
            <a:xfrm>
              <a:off x="2971800" y="4645025"/>
              <a:ext cx="2133600" cy="1146175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8333" name="Text Box 45"/>
            <p:cNvSpPr txBox="1">
              <a:spLocks noChangeArrowheads="1"/>
            </p:cNvSpPr>
            <p:nvPr/>
          </p:nvSpPr>
          <p:spPr bwMode="auto">
            <a:xfrm>
              <a:off x="3276600" y="4608513"/>
              <a:ext cx="1454244" cy="1200329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800" dirty="0"/>
                <a:t>TX FIFO_0</a:t>
              </a:r>
            </a:p>
            <a:p>
              <a:pPr>
                <a:lnSpc>
                  <a:spcPct val="100000"/>
                </a:lnSpc>
              </a:pPr>
              <a:endParaRPr lang="en-US" sz="1800" dirty="0"/>
            </a:p>
            <a:p>
              <a:pPr>
                <a:lnSpc>
                  <a:spcPct val="100000"/>
                </a:lnSpc>
              </a:pPr>
              <a:r>
                <a:rPr lang="en-US" sz="1800" dirty="0"/>
                <a:t>TX FIFO_15</a:t>
              </a:r>
            </a:p>
          </p:txBody>
        </p:sp>
        <p:sp>
          <p:nvSpPr>
            <p:cNvPr id="268337" name="Line 49"/>
            <p:cNvSpPr>
              <a:spLocks noChangeShapeType="1"/>
            </p:cNvSpPr>
            <p:nvPr/>
          </p:nvSpPr>
          <p:spPr bwMode="auto">
            <a:xfrm>
              <a:off x="2976563" y="4995863"/>
              <a:ext cx="21304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68338" name="Line 50"/>
            <p:cNvSpPr>
              <a:spLocks noChangeShapeType="1"/>
            </p:cNvSpPr>
            <p:nvPr/>
          </p:nvSpPr>
          <p:spPr bwMode="auto">
            <a:xfrm>
              <a:off x="2978150" y="5224463"/>
              <a:ext cx="21304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68340" name="Line 52"/>
            <p:cNvSpPr>
              <a:spLocks noChangeShapeType="1"/>
            </p:cNvSpPr>
            <p:nvPr/>
          </p:nvSpPr>
          <p:spPr bwMode="auto">
            <a:xfrm>
              <a:off x="2974975" y="5453063"/>
              <a:ext cx="21304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68341" name="Rectangle 53"/>
            <p:cNvSpPr>
              <a:spLocks noChangeArrowheads="1"/>
            </p:cNvSpPr>
            <p:nvPr/>
          </p:nvSpPr>
          <p:spPr bwMode="auto">
            <a:xfrm>
              <a:off x="2971800" y="1574800"/>
              <a:ext cx="2133600" cy="1146175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8342" name="Text Box 54"/>
            <p:cNvSpPr txBox="1">
              <a:spLocks noChangeArrowheads="1"/>
            </p:cNvSpPr>
            <p:nvPr/>
          </p:nvSpPr>
          <p:spPr bwMode="auto">
            <a:xfrm>
              <a:off x="3276600" y="1538288"/>
              <a:ext cx="1479892" cy="1200329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800" dirty="0"/>
                <a:t>RX FIFO_15</a:t>
              </a:r>
            </a:p>
            <a:p>
              <a:pPr>
                <a:lnSpc>
                  <a:spcPct val="100000"/>
                </a:lnSpc>
              </a:pPr>
              <a:endParaRPr lang="en-US" sz="1800" dirty="0"/>
            </a:p>
            <a:p>
              <a:pPr>
                <a:lnSpc>
                  <a:spcPct val="100000"/>
                </a:lnSpc>
              </a:pPr>
              <a:r>
                <a:rPr lang="en-US" sz="1800" dirty="0"/>
                <a:t>RX FIFO_0</a:t>
              </a:r>
            </a:p>
          </p:txBody>
        </p:sp>
        <p:sp>
          <p:nvSpPr>
            <p:cNvPr id="268343" name="Line 55"/>
            <p:cNvSpPr>
              <a:spLocks noChangeShapeType="1"/>
            </p:cNvSpPr>
            <p:nvPr/>
          </p:nvSpPr>
          <p:spPr bwMode="auto">
            <a:xfrm>
              <a:off x="2976563" y="1925638"/>
              <a:ext cx="21304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68344" name="Line 56"/>
            <p:cNvSpPr>
              <a:spLocks noChangeShapeType="1"/>
            </p:cNvSpPr>
            <p:nvPr/>
          </p:nvSpPr>
          <p:spPr bwMode="auto">
            <a:xfrm>
              <a:off x="2978150" y="2154238"/>
              <a:ext cx="21304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68346" name="Line 58"/>
            <p:cNvSpPr>
              <a:spLocks noChangeShapeType="1"/>
            </p:cNvSpPr>
            <p:nvPr/>
          </p:nvSpPr>
          <p:spPr bwMode="auto">
            <a:xfrm>
              <a:off x="2974975" y="2382838"/>
              <a:ext cx="21304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68351" name="Freeform 63"/>
            <p:cNvSpPr>
              <a:spLocks/>
            </p:cNvSpPr>
            <p:nvPr/>
          </p:nvSpPr>
          <p:spPr bwMode="auto">
            <a:xfrm>
              <a:off x="1752600" y="1295400"/>
              <a:ext cx="5486400" cy="2362200"/>
            </a:xfrm>
            <a:custGeom>
              <a:avLst/>
              <a:gdLst/>
              <a:ahLst/>
              <a:cxnLst>
                <a:cxn ang="0">
                  <a:pos x="768" y="1440"/>
                </a:cxn>
                <a:cxn ang="0">
                  <a:pos x="0" y="1440"/>
                </a:cxn>
                <a:cxn ang="0">
                  <a:pos x="0" y="0"/>
                </a:cxn>
                <a:cxn ang="0">
                  <a:pos x="3456" y="0"/>
                </a:cxn>
              </a:cxnLst>
              <a:rect l="0" t="0" r="r" b="b"/>
              <a:pathLst>
                <a:path w="3456" h="1440">
                  <a:moveTo>
                    <a:pt x="768" y="1440"/>
                  </a:moveTo>
                  <a:lnTo>
                    <a:pt x="0" y="1440"/>
                  </a:lnTo>
                  <a:lnTo>
                    <a:pt x="0" y="0"/>
                  </a:lnTo>
                  <a:lnTo>
                    <a:pt x="3456" y="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</p:spTree>
    <p:custDataLst>
      <p:tags r:id="rId1"/>
    </p:custDataLst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Transmitter / Receiver Core Signals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066800"/>
            <a:ext cx="4343400" cy="5638800"/>
          </a:xfrm>
          <a:solidFill>
            <a:schemeClr val="accent2"/>
          </a:solidFill>
        </p:spPr>
        <p:txBody>
          <a:bodyPr>
            <a:noAutofit/>
          </a:bodyPr>
          <a:lstStyle/>
          <a:p>
            <a:r>
              <a:rPr lang="en-US" sz="2000" dirty="0"/>
              <a:t>TXCLK – Transmit clock</a:t>
            </a:r>
          </a:p>
          <a:p>
            <a:r>
              <a:rPr lang="en-US" sz="2000" dirty="0"/>
              <a:t>TXD0 – Primary data output line for transmission</a:t>
            </a:r>
          </a:p>
          <a:p>
            <a:pPr lvl="1"/>
            <a:r>
              <a:rPr lang="en-US" sz="1800" b="0" dirty="0"/>
              <a:t>For multi-lane transmission:</a:t>
            </a:r>
          </a:p>
          <a:p>
            <a:pPr lvl="2"/>
            <a:r>
              <a:rPr lang="en-US" sz="1800" b="0" dirty="0"/>
              <a:t>Contains all the even numbered bits of the data and CRC bytes</a:t>
            </a:r>
          </a:p>
          <a:p>
            <a:pPr lvl="2"/>
            <a:r>
              <a:rPr lang="en-US" sz="1800" b="0" dirty="0"/>
              <a:t>Other frame fields will be transmitted in full</a:t>
            </a:r>
          </a:p>
          <a:p>
            <a:r>
              <a:rPr lang="en-US" sz="2000" dirty="0"/>
              <a:t>TXD1 – Additional data output line for transmission</a:t>
            </a:r>
          </a:p>
          <a:p>
            <a:pPr lvl="1"/>
            <a:r>
              <a:rPr lang="en-US" sz="1800" b="0" dirty="0"/>
              <a:t>Configured for multi-lane transmission:</a:t>
            </a:r>
          </a:p>
          <a:p>
            <a:pPr lvl="2"/>
            <a:r>
              <a:rPr lang="en-US" sz="1800" b="0" dirty="0"/>
              <a:t>Contain all the odd numbered bits of the data and CRC bytes</a:t>
            </a:r>
          </a:p>
          <a:p>
            <a:pPr lvl="2"/>
            <a:r>
              <a:rPr lang="en-US" sz="1800" b="0" dirty="0"/>
              <a:t>Applies only to the data words and the CRC bytes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343400" cy="3810000"/>
          </a:xfrm>
          <a:solidFill>
            <a:schemeClr val="accent2"/>
          </a:solidFill>
        </p:spPr>
        <p:txBody>
          <a:bodyPr>
            <a:noAutofit/>
          </a:bodyPr>
          <a:lstStyle/>
          <a:p>
            <a:r>
              <a:rPr lang="en-US" sz="2000" dirty="0"/>
              <a:t>RXCLK – Receive clock</a:t>
            </a:r>
          </a:p>
          <a:p>
            <a:pPr lvl="1"/>
            <a:r>
              <a:rPr lang="en-US" sz="1800" b="0" dirty="0"/>
              <a:t>Connected to the TXCLK  of the transmitting FSI module</a:t>
            </a:r>
          </a:p>
          <a:p>
            <a:r>
              <a:rPr lang="en-US" sz="2000" dirty="0"/>
              <a:t>RXD0 – Primary data input line for reception</a:t>
            </a:r>
          </a:p>
          <a:p>
            <a:pPr lvl="1"/>
            <a:r>
              <a:rPr lang="en-US" sz="1800" b="0" dirty="0"/>
              <a:t>Connected to the TXD0 of the transmitting FSI module</a:t>
            </a:r>
          </a:p>
          <a:p>
            <a:r>
              <a:rPr lang="en-US" sz="2000" dirty="0"/>
              <a:t>RXD1 – Additional data input line for reception</a:t>
            </a:r>
          </a:p>
          <a:p>
            <a:pPr lvl="1"/>
            <a:r>
              <a:rPr lang="en-US" sz="1800" b="0" dirty="0"/>
              <a:t>Connected to the TXD1 of the transmitting FSI module if multi-lane transmission is used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30097" y="762000"/>
            <a:ext cx="2788007" cy="313932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800" dirty="0">
                <a:solidFill>
                  <a:schemeClr val="tx2"/>
                </a:solidFill>
                <a:effectLst/>
              </a:rPr>
              <a:t>Transmitter Core Signal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573405" y="762000"/>
            <a:ext cx="2492990" cy="313932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800" dirty="0">
                <a:solidFill>
                  <a:schemeClr val="tx2"/>
                </a:solidFill>
                <a:effectLst/>
              </a:rPr>
              <a:t>Receiver Core Signal</a:t>
            </a:r>
          </a:p>
        </p:txBody>
      </p:sp>
    </p:spTree>
    <p:extLst>
      <p:ext uri="{BB962C8B-B14F-4D97-AF65-F5344CB8AC3E}">
        <p14:creationId xmlns:p14="http://schemas.microsoft.com/office/powerpoint/2010/main" val="422620842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 to Point Connection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763" y="1622425"/>
            <a:ext cx="8626475" cy="302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28600" y="5464884"/>
            <a:ext cx="8686800" cy="53553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1800" b="0" i="1" dirty="0">
                <a:solidFill>
                  <a:schemeClr val="dk1"/>
                </a:solidFill>
              </a:rPr>
              <a:t>Note: while there is no true concept of a master or a slave node in the FSI protocol, this example uses this nomenclature as a simple way to describe the data flow</a:t>
            </a:r>
            <a:endParaRPr lang="en-US" sz="1800" b="0" i="1" dirty="0">
              <a:solidFill>
                <a:schemeClr val="dk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22348393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FSI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02734"/>
            <a:ext cx="8229600" cy="5943600"/>
          </a:xfrm>
        </p:spPr>
        <p:txBody>
          <a:bodyPr>
            <a:noAutofit/>
          </a:bodyPr>
          <a:lstStyle/>
          <a:p>
            <a:pPr>
              <a:spcBef>
                <a:spcPts val="1200"/>
              </a:spcBef>
            </a:pPr>
            <a:r>
              <a:rPr lang="en-US" sz="2800" dirty="0"/>
              <a:t>Highly reliable high-speed serial peripheral for communicating over an isolation barrier</a:t>
            </a:r>
          </a:p>
          <a:p>
            <a:pPr>
              <a:spcBef>
                <a:spcPts val="1200"/>
              </a:spcBef>
            </a:pPr>
            <a:r>
              <a:rPr lang="en-US" sz="2800" dirty="0"/>
              <a:t>High-speed data rate and low channel count</a:t>
            </a:r>
          </a:p>
          <a:p>
            <a:pPr lvl="1">
              <a:spcBef>
                <a:spcPts val="1200"/>
              </a:spcBef>
            </a:pPr>
            <a:r>
              <a:rPr lang="en-US" sz="2400" dirty="0"/>
              <a:t>Increases the amount of information transmitted and reduce the costs</a:t>
            </a:r>
          </a:p>
          <a:p>
            <a:pPr>
              <a:spcBef>
                <a:spcPts val="1200"/>
              </a:spcBef>
            </a:pPr>
            <a:r>
              <a:rPr lang="en-US" sz="2800" dirty="0"/>
              <a:t>Separate transmit and receive modules</a:t>
            </a:r>
          </a:p>
          <a:p>
            <a:pPr>
              <a:spcBef>
                <a:spcPts val="1200"/>
              </a:spcBef>
            </a:pPr>
            <a:r>
              <a:rPr lang="en-US" sz="2800" dirty="0"/>
              <a:t>Point-to-point communication protocol</a:t>
            </a:r>
          </a:p>
          <a:p>
            <a:pPr lvl="1">
              <a:spcBef>
                <a:spcPts val="1200"/>
              </a:spcBef>
            </a:pPr>
            <a:r>
              <a:rPr lang="en-US" sz="2400" dirty="0"/>
              <a:t>FSI transmitter core communicates directly to a single FSI receiver core</a:t>
            </a:r>
          </a:p>
          <a:p>
            <a:pPr>
              <a:spcBef>
                <a:spcPts val="1200"/>
              </a:spcBef>
            </a:pPr>
            <a:r>
              <a:rPr lang="en-US" sz="2800" dirty="0"/>
              <a:t>Skew compensation for signal delay due to isolation</a:t>
            </a:r>
          </a:p>
          <a:p>
            <a:pPr>
              <a:spcBef>
                <a:spcPts val="1200"/>
              </a:spcBef>
            </a:pPr>
            <a:r>
              <a:rPr lang="en-US" sz="2800" dirty="0"/>
              <a:t>Line break detection</a:t>
            </a:r>
          </a:p>
        </p:txBody>
      </p:sp>
    </p:spTree>
    <p:extLst>
      <p:ext uri="{BB962C8B-B14F-4D97-AF65-F5344CB8AC3E}">
        <p14:creationId xmlns:p14="http://schemas.microsoft.com/office/powerpoint/2010/main" val="177258026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11: SCI </a:t>
            </a:r>
            <a:r>
              <a:rPr lang="en-US" dirty="0" err="1"/>
              <a:t>Echoback</a:t>
            </a:r>
            <a:r>
              <a:rPr lang="en-US" dirty="0"/>
              <a:t>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821266"/>
            <a:ext cx="8077200" cy="5715000"/>
          </a:xfrm>
        </p:spPr>
        <p:txBody>
          <a:bodyPr>
            <a:noAutofit/>
          </a:bodyPr>
          <a:lstStyle/>
          <a:p>
            <a:r>
              <a:rPr lang="en-US" sz="2800" dirty="0"/>
              <a:t>Download and install C2000Ware</a:t>
            </a:r>
          </a:p>
          <a:p>
            <a:r>
              <a:rPr lang="en-US" sz="2800" dirty="0"/>
              <a:t>Import and run a project from C2000Ware</a:t>
            </a:r>
          </a:p>
          <a:p>
            <a:pPr lvl="1"/>
            <a:r>
              <a:rPr lang="en-US" sz="2400" dirty="0" err="1"/>
              <a:t>Driverlib</a:t>
            </a:r>
            <a:r>
              <a:rPr lang="en-US" sz="2400" dirty="0"/>
              <a:t> SCI </a:t>
            </a:r>
            <a:r>
              <a:rPr lang="en-US" sz="2400" dirty="0" err="1"/>
              <a:t>echoback</a:t>
            </a:r>
            <a:r>
              <a:rPr lang="en-US" sz="2400" dirty="0"/>
              <a:t> example</a:t>
            </a:r>
          </a:p>
          <a:p>
            <a:pPr lvl="2"/>
            <a:r>
              <a:rPr lang="en-US" sz="2000" dirty="0"/>
              <a:t>Each character received by the SCI port is sent back to the host</a:t>
            </a:r>
          </a:p>
          <a:p>
            <a:r>
              <a:rPr lang="en-US" sz="2800" dirty="0"/>
              <a:t>Use CCS terminal feature to view the data</a:t>
            </a:r>
          </a:p>
          <a:p>
            <a:pPr lvl="1"/>
            <a:r>
              <a:rPr lang="en-US" sz="2400" dirty="0"/>
              <a:t>Terminal settings</a:t>
            </a:r>
          </a:p>
          <a:p>
            <a:pPr marL="1198563" lvl="2" indent="-284163"/>
            <a:r>
              <a:rPr lang="en-US" sz="2000" dirty="0"/>
              <a:t>Choose terminal: Serial Terminal</a:t>
            </a:r>
          </a:p>
          <a:p>
            <a:pPr marL="1198563" lvl="2" indent="-284163"/>
            <a:r>
              <a:rPr lang="en-US" sz="2000" dirty="0"/>
              <a:t>Serial Port: (from COM port number X)</a:t>
            </a:r>
          </a:p>
          <a:p>
            <a:pPr marL="1198563" lvl="2" indent="-284163"/>
            <a:r>
              <a:rPr lang="en-US" sz="2000" dirty="0"/>
              <a:t>Baud rate: 9600</a:t>
            </a:r>
          </a:p>
          <a:p>
            <a:pPr marL="1198563" lvl="2" indent="-284163"/>
            <a:r>
              <a:rPr lang="en-US" sz="2000" dirty="0"/>
              <a:t>Data size: 8</a:t>
            </a:r>
          </a:p>
          <a:p>
            <a:pPr marL="1198563" lvl="2" indent="-284163"/>
            <a:r>
              <a:rPr lang="en-US" sz="2000" dirty="0"/>
              <a:t>Parity: None</a:t>
            </a:r>
          </a:p>
          <a:p>
            <a:pPr marL="1198563" lvl="2" indent="-284163"/>
            <a:r>
              <a:rPr lang="en-US" sz="2000" dirty="0"/>
              <a:t>Stop bits: 1</a:t>
            </a:r>
          </a:p>
          <a:p>
            <a:pPr marL="1198563" lvl="2" indent="-284163"/>
            <a:r>
              <a:rPr lang="en-US" sz="2000" dirty="0"/>
              <a:t>Encoding: Default (ISO-8859-1)</a:t>
            </a:r>
          </a:p>
        </p:txBody>
      </p:sp>
    </p:spTree>
    <p:extLst>
      <p:ext uri="{BB962C8B-B14F-4D97-AF65-F5344CB8AC3E}">
        <p14:creationId xmlns:p14="http://schemas.microsoft.com/office/powerpoint/2010/main" val="188696841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176"/>
          <p:cNvSpPr txBox="1">
            <a:spLocks noChangeArrowheads="1"/>
          </p:cNvSpPr>
          <p:nvPr/>
        </p:nvSpPr>
        <p:spPr bwMode="auto">
          <a:xfrm>
            <a:off x="955675" y="3770252"/>
            <a:ext cx="7212013" cy="16558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3600" dirty="0">
                <a:effectLst/>
                <a:latin typeface="Arial Narrow" pitchFamily="34" charset="0"/>
              </a:rPr>
              <a:t>C2000 Technical Training</a:t>
            </a:r>
          </a:p>
          <a:p>
            <a:pPr algn="ctr"/>
            <a:endParaRPr lang="en-US" sz="2800" b="0" dirty="0">
              <a:effectLst/>
              <a:latin typeface="Arial" charset="0"/>
            </a:endParaRPr>
          </a:p>
          <a:p>
            <a:pPr algn="ctr"/>
            <a:r>
              <a:rPr lang="en-US" sz="2800" b="0" dirty="0">
                <a:effectLst/>
                <a:latin typeface="Arial" charset="0"/>
              </a:rPr>
              <a:t>www.ti.com/c2000</a:t>
            </a:r>
          </a:p>
        </p:txBody>
      </p:sp>
      <p:pic>
        <p:nvPicPr>
          <p:cNvPr id="11" name="Picture 10" descr="ti_stk_4c_pos_cmyk_png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61745" y="1517496"/>
            <a:ext cx="7013462" cy="1645924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ctr">
            <a:normAutofit/>
          </a:bodyPr>
          <a:lstStyle/>
          <a:p>
            <a:r>
              <a:rPr lang="en-US"/>
              <a:t>SPI Data Character Justification</a:t>
            </a:r>
          </a:p>
        </p:txBody>
      </p:sp>
      <p:sp>
        <p:nvSpPr>
          <p:cNvPr id="269315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237067" y="1363130"/>
            <a:ext cx="4114800" cy="4648200"/>
          </a:xfrm>
          <a:noFill/>
          <a:ln/>
        </p:spPr>
        <p:txBody>
          <a:bodyPr lIns="90488" tIns="44450" rIns="90488" bIns="44450" anchor="ctr" anchorCtr="0">
            <a:noAutofit/>
          </a:bodyPr>
          <a:lstStyle/>
          <a:p>
            <a:pPr marL="339725" indent="-339725">
              <a:spcBef>
                <a:spcPts val="900"/>
              </a:spcBef>
            </a:pPr>
            <a:r>
              <a:rPr lang="en-US" sz="2400" dirty="0"/>
              <a:t>Programmable data length of 1 to 16 bits</a:t>
            </a:r>
          </a:p>
          <a:p>
            <a:pPr marL="339725" indent="-339725">
              <a:spcBef>
                <a:spcPts val="900"/>
              </a:spcBef>
            </a:pPr>
            <a:r>
              <a:rPr lang="en-US" sz="2400" dirty="0"/>
              <a:t>Transmitted data of less than 16 bits must be left justified</a:t>
            </a:r>
          </a:p>
          <a:p>
            <a:pPr marL="627063" lvl="1" indent="-173038">
              <a:spcBef>
                <a:spcPts val="900"/>
              </a:spcBef>
              <a:buSzTx/>
            </a:pPr>
            <a:r>
              <a:rPr lang="en-US" sz="2000" dirty="0"/>
              <a:t>MSB transmitted first</a:t>
            </a:r>
          </a:p>
          <a:p>
            <a:pPr marL="339725" indent="-339725">
              <a:spcBef>
                <a:spcPts val="900"/>
              </a:spcBef>
            </a:pPr>
            <a:r>
              <a:rPr lang="en-US" sz="2400" dirty="0"/>
              <a:t>Received data of less than 16 bits are right justified</a:t>
            </a:r>
          </a:p>
          <a:p>
            <a:pPr marL="339725" indent="-339725">
              <a:spcBef>
                <a:spcPts val="900"/>
              </a:spcBef>
            </a:pPr>
            <a:r>
              <a:rPr lang="en-US" sz="2400" dirty="0"/>
              <a:t>User software must mask-off unused MSB’s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4741863" y="2057400"/>
            <a:ext cx="4097337" cy="2905125"/>
            <a:chOff x="4741863" y="2057400"/>
            <a:chExt cx="4097337" cy="2905125"/>
          </a:xfrm>
        </p:grpSpPr>
        <p:sp>
          <p:nvSpPr>
            <p:cNvPr id="269316" name="Rectangle 4"/>
            <p:cNvSpPr>
              <a:spLocks noChangeArrowheads="1"/>
            </p:cNvSpPr>
            <p:nvPr/>
          </p:nvSpPr>
          <p:spPr bwMode="auto">
            <a:xfrm>
              <a:off x="5099050" y="2371725"/>
              <a:ext cx="3206750" cy="466725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488" tIns="44450" rIns="90488" bIns="4445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sz="2400" b="0"/>
                <a:t>11001001XXXXXXXX</a:t>
              </a:r>
            </a:p>
          </p:txBody>
        </p:sp>
        <p:sp>
          <p:nvSpPr>
            <p:cNvPr id="269317" name="Rectangle 5"/>
            <p:cNvSpPr>
              <a:spLocks noChangeArrowheads="1"/>
            </p:cNvSpPr>
            <p:nvPr/>
          </p:nvSpPr>
          <p:spPr bwMode="auto">
            <a:xfrm>
              <a:off x="5029200" y="4495800"/>
              <a:ext cx="3200400" cy="466725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488" tIns="44450" rIns="90488" bIns="4445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sz="2400" b="0"/>
                <a:t>XXXXXXXX11001001</a:t>
              </a:r>
            </a:p>
          </p:txBody>
        </p:sp>
        <p:sp>
          <p:nvSpPr>
            <p:cNvPr id="269318" name="AutoShape 6"/>
            <p:cNvSpPr>
              <a:spLocks noChangeArrowheads="1"/>
            </p:cNvSpPr>
            <p:nvPr/>
          </p:nvSpPr>
          <p:spPr bwMode="auto">
            <a:xfrm>
              <a:off x="6189663" y="3560763"/>
              <a:ext cx="1106487" cy="307975"/>
            </a:xfrm>
            <a:prstGeom prst="rightArrow">
              <a:avLst>
                <a:gd name="adj1" fmla="val 50000"/>
                <a:gd name="adj2" fmla="val 179656"/>
              </a:avLst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9319" name="Text Box 7"/>
            <p:cNvSpPr txBox="1">
              <a:spLocks noChangeArrowheads="1"/>
            </p:cNvSpPr>
            <p:nvPr/>
          </p:nvSpPr>
          <p:spPr bwMode="auto">
            <a:xfrm>
              <a:off x="5038725" y="2057400"/>
              <a:ext cx="2936875" cy="3365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/>
                <a:t>SPIDAT - Processor #1</a:t>
              </a:r>
            </a:p>
          </p:txBody>
        </p:sp>
        <p:sp>
          <p:nvSpPr>
            <p:cNvPr id="269320" name="Text Box 8"/>
            <p:cNvSpPr txBox="1">
              <a:spLocks noChangeArrowheads="1"/>
            </p:cNvSpPr>
            <p:nvPr/>
          </p:nvSpPr>
          <p:spPr bwMode="auto">
            <a:xfrm>
              <a:off x="5334000" y="4191000"/>
              <a:ext cx="2936875" cy="3365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/>
                <a:t>SPIDAT - Processor #2</a:t>
              </a:r>
            </a:p>
          </p:txBody>
        </p:sp>
        <p:sp>
          <p:nvSpPr>
            <p:cNvPr id="269321" name="Freeform 9"/>
            <p:cNvSpPr>
              <a:spLocks/>
            </p:cNvSpPr>
            <p:nvPr/>
          </p:nvSpPr>
          <p:spPr bwMode="auto">
            <a:xfrm>
              <a:off x="4741863" y="2590800"/>
              <a:ext cx="4097337" cy="2159000"/>
            </a:xfrm>
            <a:custGeom>
              <a:avLst/>
              <a:gdLst/>
              <a:ahLst/>
              <a:cxnLst>
                <a:cxn ang="0">
                  <a:pos x="223" y="0"/>
                </a:cxn>
                <a:cxn ang="0">
                  <a:pos x="0" y="4"/>
                </a:cxn>
                <a:cxn ang="0">
                  <a:pos x="0" y="711"/>
                </a:cxn>
                <a:cxn ang="0">
                  <a:pos x="2581" y="711"/>
                </a:cxn>
                <a:cxn ang="0">
                  <a:pos x="2581" y="1360"/>
                </a:cxn>
                <a:cxn ang="0">
                  <a:pos x="2193" y="1360"/>
                </a:cxn>
              </a:cxnLst>
              <a:rect l="0" t="0" r="r" b="b"/>
              <a:pathLst>
                <a:path w="2581" h="1360">
                  <a:moveTo>
                    <a:pt x="223" y="0"/>
                  </a:moveTo>
                  <a:lnTo>
                    <a:pt x="0" y="4"/>
                  </a:lnTo>
                  <a:lnTo>
                    <a:pt x="0" y="711"/>
                  </a:lnTo>
                  <a:lnTo>
                    <a:pt x="2581" y="711"/>
                  </a:lnTo>
                  <a:lnTo>
                    <a:pt x="2581" y="1360"/>
                  </a:lnTo>
                  <a:lnTo>
                    <a:pt x="2193" y="136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  <p:custDataLst>
      <p:tags r:id="rId1"/>
    </p:custData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36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SPI Summary</a:t>
            </a:r>
          </a:p>
        </p:txBody>
      </p:sp>
      <p:sp>
        <p:nvSpPr>
          <p:cNvPr id="278537" name="Rectangle 9"/>
          <p:cNvSpPr>
            <a:spLocks noGrp="1" noChangeArrowheads="1"/>
          </p:cNvSpPr>
          <p:nvPr>
            <p:ph idx="1"/>
          </p:nvPr>
        </p:nvSpPr>
        <p:spPr>
          <a:xfrm>
            <a:off x="677333" y="1242482"/>
            <a:ext cx="7772400" cy="4472518"/>
          </a:xfrm>
        </p:spPr>
        <p:txBody>
          <a:bodyPr>
            <a:noAutofit/>
          </a:bodyPr>
          <a:lstStyle/>
          <a:p>
            <a:pPr>
              <a:spcBef>
                <a:spcPts val="1800"/>
              </a:spcBef>
            </a:pPr>
            <a:r>
              <a:rPr lang="en-US" sz="2800" dirty="0"/>
              <a:t>Synchronous serial communications</a:t>
            </a:r>
          </a:p>
          <a:p>
            <a:pPr lvl="1">
              <a:spcBef>
                <a:spcPts val="1800"/>
              </a:spcBef>
            </a:pPr>
            <a:r>
              <a:rPr lang="en-US" sz="2400" dirty="0"/>
              <a:t>Two wire transmit or receive (half duplex)</a:t>
            </a:r>
          </a:p>
          <a:p>
            <a:pPr lvl="1">
              <a:spcBef>
                <a:spcPts val="1800"/>
              </a:spcBef>
            </a:pPr>
            <a:r>
              <a:rPr lang="en-US" sz="2400" dirty="0"/>
              <a:t>Three wire transmit and receive (full duplex)</a:t>
            </a:r>
          </a:p>
          <a:p>
            <a:pPr>
              <a:spcBef>
                <a:spcPts val="1800"/>
              </a:spcBef>
            </a:pPr>
            <a:r>
              <a:rPr lang="en-US" sz="2800" dirty="0"/>
              <a:t>Software configurable as master or slave</a:t>
            </a:r>
          </a:p>
          <a:p>
            <a:pPr lvl="1">
              <a:spcBef>
                <a:spcPts val="1800"/>
              </a:spcBef>
            </a:pPr>
            <a:r>
              <a:rPr lang="en-US" sz="2400" dirty="0"/>
              <a:t>C28x provides clock signal in master mode</a:t>
            </a:r>
          </a:p>
          <a:p>
            <a:pPr>
              <a:spcBef>
                <a:spcPts val="1800"/>
              </a:spcBef>
            </a:pPr>
            <a:r>
              <a:rPr lang="en-US" sz="2800" dirty="0"/>
              <a:t>Data length programmable from 1-16 bits</a:t>
            </a:r>
          </a:p>
          <a:p>
            <a:pPr>
              <a:spcBef>
                <a:spcPts val="1800"/>
              </a:spcBef>
            </a:pPr>
            <a:r>
              <a:rPr lang="en-US" sz="2800" dirty="0"/>
              <a:t>125 different programmable baud rates</a:t>
            </a:r>
          </a:p>
        </p:txBody>
      </p:sp>
    </p:spTree>
    <p:custDataLst>
      <p:tags r:id="rId1"/>
    </p:custData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85800" y="1794935"/>
            <a:ext cx="7696200" cy="6096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1124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Module Objectives</a:t>
            </a:r>
          </a:p>
        </p:txBody>
      </p:sp>
      <p:sp>
        <p:nvSpPr>
          <p:cNvPr id="261125" name="Rectangle 5"/>
          <p:cNvSpPr>
            <a:spLocks noGrp="1" noChangeArrowheads="1"/>
          </p:cNvSpPr>
          <p:nvPr>
            <p:ph idx="1"/>
          </p:nvPr>
        </p:nvSpPr>
        <p:spPr>
          <a:xfrm>
            <a:off x="679808" y="1132726"/>
            <a:ext cx="7778392" cy="4810874"/>
          </a:xfrm>
        </p:spPr>
        <p:txBody>
          <a:bodyPr>
            <a:noAutofit/>
          </a:bodyPr>
          <a:lstStyle/>
          <a:p>
            <a:r>
              <a:rPr lang="en-US" dirty="0"/>
              <a:t>Serial Peripheral Interface (SPI)</a:t>
            </a:r>
          </a:p>
          <a:p>
            <a:pPr>
              <a:lnSpc>
                <a:spcPct val="125000"/>
              </a:lnSpc>
            </a:pPr>
            <a:r>
              <a:rPr lang="en-US" dirty="0"/>
              <a:t>Serial Communication Interface (SCI)</a:t>
            </a:r>
          </a:p>
          <a:p>
            <a:pPr>
              <a:lnSpc>
                <a:spcPct val="125000"/>
              </a:lnSpc>
            </a:pPr>
            <a:r>
              <a:rPr lang="en-US" dirty="0"/>
              <a:t>Local Interconnect Network (LIN)</a:t>
            </a:r>
          </a:p>
          <a:p>
            <a:pPr>
              <a:lnSpc>
                <a:spcPct val="125000"/>
              </a:lnSpc>
            </a:pPr>
            <a:r>
              <a:rPr lang="en-US" dirty="0"/>
              <a:t>Inter-Integrated Circuit (I2C)</a:t>
            </a:r>
          </a:p>
          <a:p>
            <a:pPr>
              <a:lnSpc>
                <a:spcPct val="125000"/>
              </a:lnSpc>
            </a:pPr>
            <a:r>
              <a:rPr lang="en-US" dirty="0"/>
              <a:t>Controller Area Network (CAN)</a:t>
            </a:r>
          </a:p>
          <a:p>
            <a:pPr>
              <a:lnSpc>
                <a:spcPct val="125000"/>
              </a:lnSpc>
            </a:pPr>
            <a:r>
              <a:rPr lang="en-US" dirty="0"/>
              <a:t>Power Management Bus (</a:t>
            </a:r>
            <a:r>
              <a:rPr lang="en-US" dirty="0" err="1"/>
              <a:t>PMBus</a:t>
            </a:r>
            <a:r>
              <a:rPr lang="en-US" dirty="0"/>
              <a:t>)</a:t>
            </a:r>
          </a:p>
          <a:p>
            <a:pPr>
              <a:lnSpc>
                <a:spcPct val="125000"/>
              </a:lnSpc>
            </a:pPr>
            <a:r>
              <a:rPr lang="en-US" dirty="0"/>
              <a:t>Fast Serial Interface (FSI)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4460498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7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ctr"/>
          <a:lstStyle/>
          <a:p>
            <a:r>
              <a:rPr lang="en-US"/>
              <a:t>SCI Pin Connections </a:t>
            </a:r>
          </a:p>
        </p:txBody>
      </p:sp>
      <p:sp>
        <p:nvSpPr>
          <p:cNvPr id="280579" name="Rectangle 3"/>
          <p:cNvSpPr>
            <a:spLocks noChangeArrowheads="1"/>
          </p:cNvSpPr>
          <p:nvPr/>
        </p:nvSpPr>
        <p:spPr bwMode="auto">
          <a:xfrm>
            <a:off x="463550" y="876300"/>
            <a:ext cx="3416300" cy="55626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0580" name="AutoShape 4"/>
          <p:cNvSpPr>
            <a:spLocks noChangeArrowheads="1"/>
          </p:cNvSpPr>
          <p:nvPr/>
        </p:nvSpPr>
        <p:spPr bwMode="auto">
          <a:xfrm rot="16200000" flipH="1">
            <a:off x="1498600" y="2514600"/>
            <a:ext cx="355600" cy="292100"/>
          </a:xfrm>
          <a:prstGeom prst="rightArrow">
            <a:avLst>
              <a:gd name="adj1" fmla="val 75000"/>
              <a:gd name="adj2" fmla="val 23987"/>
            </a:avLst>
          </a:prstGeom>
          <a:solidFill>
            <a:schemeClr val="accent3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0581" name="Rectangle 5"/>
          <p:cNvSpPr>
            <a:spLocks noChangeArrowheads="1"/>
          </p:cNvSpPr>
          <p:nvPr/>
        </p:nvSpPr>
        <p:spPr bwMode="auto">
          <a:xfrm>
            <a:off x="5264150" y="876300"/>
            <a:ext cx="3416300" cy="55626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0582" name="Rectangle 6"/>
          <p:cNvSpPr>
            <a:spLocks noChangeArrowheads="1"/>
          </p:cNvSpPr>
          <p:nvPr/>
        </p:nvSpPr>
        <p:spPr bwMode="auto">
          <a:xfrm>
            <a:off x="692150" y="1943100"/>
            <a:ext cx="1968500" cy="5207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0583" name="Rectangle 7"/>
          <p:cNvSpPr>
            <a:spLocks noChangeArrowheads="1"/>
          </p:cNvSpPr>
          <p:nvPr/>
        </p:nvSpPr>
        <p:spPr bwMode="auto">
          <a:xfrm>
            <a:off x="881063" y="1935163"/>
            <a:ext cx="1579562" cy="514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1400"/>
              <a:t>Transmitter-data</a:t>
            </a:r>
          </a:p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1400"/>
              <a:t>buffer register</a:t>
            </a:r>
          </a:p>
        </p:txBody>
      </p:sp>
      <p:sp>
        <p:nvSpPr>
          <p:cNvPr id="280586" name="Rectangle 10"/>
          <p:cNvSpPr>
            <a:spLocks noChangeArrowheads="1"/>
          </p:cNvSpPr>
          <p:nvPr/>
        </p:nvSpPr>
        <p:spPr bwMode="auto">
          <a:xfrm>
            <a:off x="1225550" y="6416675"/>
            <a:ext cx="1846263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2000"/>
              <a:t>SCI Device #1</a:t>
            </a:r>
          </a:p>
        </p:txBody>
      </p:sp>
      <p:sp>
        <p:nvSpPr>
          <p:cNvPr id="280587" name="Rectangle 11"/>
          <p:cNvSpPr>
            <a:spLocks noChangeArrowheads="1"/>
          </p:cNvSpPr>
          <p:nvPr/>
        </p:nvSpPr>
        <p:spPr bwMode="auto">
          <a:xfrm>
            <a:off x="3033713" y="3890963"/>
            <a:ext cx="854075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1400"/>
              <a:t>SCIRXD</a:t>
            </a:r>
          </a:p>
        </p:txBody>
      </p:sp>
      <p:sp>
        <p:nvSpPr>
          <p:cNvPr id="280588" name="Rectangle 12"/>
          <p:cNvSpPr>
            <a:spLocks noChangeArrowheads="1"/>
          </p:cNvSpPr>
          <p:nvPr/>
        </p:nvSpPr>
        <p:spPr bwMode="auto">
          <a:xfrm>
            <a:off x="3052763" y="2798763"/>
            <a:ext cx="833437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r">
              <a:lnSpc>
                <a:spcPct val="100000"/>
              </a:lnSpc>
              <a:spcBef>
                <a:spcPct val="0"/>
              </a:spcBef>
            </a:pPr>
            <a:r>
              <a:rPr lang="en-US" sz="1400"/>
              <a:t>SCITXD</a:t>
            </a:r>
          </a:p>
        </p:txBody>
      </p:sp>
      <p:sp>
        <p:nvSpPr>
          <p:cNvPr id="280589" name="Rectangle 13"/>
          <p:cNvSpPr>
            <a:spLocks noChangeArrowheads="1"/>
          </p:cNvSpPr>
          <p:nvPr/>
        </p:nvSpPr>
        <p:spPr bwMode="auto">
          <a:xfrm>
            <a:off x="5243513" y="2798763"/>
            <a:ext cx="833437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1400"/>
              <a:t>SCITXD</a:t>
            </a:r>
          </a:p>
        </p:txBody>
      </p:sp>
      <p:sp>
        <p:nvSpPr>
          <p:cNvPr id="280590" name="Rectangle 14"/>
          <p:cNvSpPr>
            <a:spLocks noChangeArrowheads="1"/>
          </p:cNvSpPr>
          <p:nvPr/>
        </p:nvSpPr>
        <p:spPr bwMode="auto">
          <a:xfrm>
            <a:off x="5243513" y="3890963"/>
            <a:ext cx="854075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1400"/>
              <a:t>SCIRXD</a:t>
            </a:r>
          </a:p>
        </p:txBody>
      </p:sp>
      <p:sp>
        <p:nvSpPr>
          <p:cNvPr id="280591" name="Rectangle 15"/>
          <p:cNvSpPr>
            <a:spLocks noChangeArrowheads="1"/>
          </p:cNvSpPr>
          <p:nvPr/>
        </p:nvSpPr>
        <p:spPr bwMode="auto">
          <a:xfrm>
            <a:off x="6076950" y="6416675"/>
            <a:ext cx="1846263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2000"/>
              <a:t>SCI Device #2</a:t>
            </a:r>
          </a:p>
        </p:txBody>
      </p:sp>
      <p:sp>
        <p:nvSpPr>
          <p:cNvPr id="280593" name="Rectangle 17"/>
          <p:cNvSpPr>
            <a:spLocks noChangeArrowheads="1"/>
          </p:cNvSpPr>
          <p:nvPr/>
        </p:nvSpPr>
        <p:spPr bwMode="auto">
          <a:xfrm>
            <a:off x="7115175" y="3406775"/>
            <a:ext cx="27305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0594" name="AutoShape 18"/>
          <p:cNvSpPr>
            <a:spLocks noChangeArrowheads="1"/>
          </p:cNvSpPr>
          <p:nvPr/>
        </p:nvSpPr>
        <p:spPr bwMode="auto">
          <a:xfrm rot="16200000" flipH="1">
            <a:off x="1498600" y="4498975"/>
            <a:ext cx="355600" cy="292100"/>
          </a:xfrm>
          <a:prstGeom prst="rightArrow">
            <a:avLst>
              <a:gd name="adj1" fmla="val 75000"/>
              <a:gd name="adj2" fmla="val 23987"/>
            </a:avLst>
          </a:prstGeom>
          <a:solidFill>
            <a:schemeClr val="accent3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0595" name="Rectangle 19"/>
          <p:cNvSpPr>
            <a:spLocks noChangeArrowheads="1"/>
          </p:cNvSpPr>
          <p:nvPr/>
        </p:nvSpPr>
        <p:spPr bwMode="auto">
          <a:xfrm>
            <a:off x="692150" y="4838700"/>
            <a:ext cx="1968500" cy="5207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0592" name="Rectangle 16"/>
          <p:cNvSpPr>
            <a:spLocks noChangeArrowheads="1"/>
          </p:cNvSpPr>
          <p:nvPr/>
        </p:nvSpPr>
        <p:spPr bwMode="auto">
          <a:xfrm>
            <a:off x="1539875" y="2509838"/>
            <a:ext cx="279400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1400"/>
              <a:t>8</a:t>
            </a:r>
          </a:p>
        </p:txBody>
      </p:sp>
      <p:sp>
        <p:nvSpPr>
          <p:cNvPr id="280596" name="Rectangle 20"/>
          <p:cNvSpPr>
            <a:spLocks noChangeArrowheads="1"/>
          </p:cNvSpPr>
          <p:nvPr/>
        </p:nvSpPr>
        <p:spPr bwMode="auto">
          <a:xfrm>
            <a:off x="977900" y="4830763"/>
            <a:ext cx="1382713" cy="514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1400"/>
              <a:t>Receiver-data</a:t>
            </a:r>
          </a:p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1400"/>
              <a:t>buffer register</a:t>
            </a:r>
          </a:p>
        </p:txBody>
      </p:sp>
      <p:sp>
        <p:nvSpPr>
          <p:cNvPr id="280599" name="Rectangle 23"/>
          <p:cNvSpPr>
            <a:spLocks noChangeArrowheads="1"/>
          </p:cNvSpPr>
          <p:nvPr/>
        </p:nvSpPr>
        <p:spPr bwMode="auto">
          <a:xfrm>
            <a:off x="1543050" y="4484688"/>
            <a:ext cx="279400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1400"/>
              <a:t>8</a:t>
            </a:r>
          </a:p>
        </p:txBody>
      </p:sp>
      <p:sp>
        <p:nvSpPr>
          <p:cNvPr id="280600" name="AutoShape 24"/>
          <p:cNvSpPr>
            <a:spLocks noChangeArrowheads="1"/>
          </p:cNvSpPr>
          <p:nvPr/>
        </p:nvSpPr>
        <p:spPr bwMode="auto">
          <a:xfrm rot="16200000" flipH="1">
            <a:off x="7289800" y="2514600"/>
            <a:ext cx="355600" cy="292100"/>
          </a:xfrm>
          <a:prstGeom prst="rightArrow">
            <a:avLst>
              <a:gd name="adj1" fmla="val 75000"/>
              <a:gd name="adj2" fmla="val 23987"/>
            </a:avLst>
          </a:prstGeom>
          <a:solidFill>
            <a:schemeClr val="accent3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0601" name="Rectangle 25"/>
          <p:cNvSpPr>
            <a:spLocks noChangeArrowheads="1"/>
          </p:cNvSpPr>
          <p:nvPr/>
        </p:nvSpPr>
        <p:spPr bwMode="auto">
          <a:xfrm>
            <a:off x="6483350" y="1943100"/>
            <a:ext cx="1968500" cy="5207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0661" name="Freeform 85"/>
          <p:cNvSpPr>
            <a:spLocks/>
          </p:cNvSpPr>
          <p:nvPr/>
        </p:nvSpPr>
        <p:spPr bwMode="auto">
          <a:xfrm flipV="1">
            <a:off x="2438400" y="3114675"/>
            <a:ext cx="4343400" cy="10668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56" y="0"/>
              </a:cxn>
              <a:cxn ang="0">
                <a:pos x="1632" y="672"/>
              </a:cxn>
              <a:cxn ang="0">
                <a:pos x="2736" y="672"/>
              </a:cxn>
            </a:cxnLst>
            <a:rect l="0" t="0" r="r" b="b"/>
            <a:pathLst>
              <a:path w="2736" h="672">
                <a:moveTo>
                  <a:pt x="0" y="0"/>
                </a:moveTo>
                <a:lnTo>
                  <a:pt x="1056" y="0"/>
                </a:lnTo>
                <a:lnTo>
                  <a:pt x="1632" y="672"/>
                </a:lnTo>
                <a:lnTo>
                  <a:pt x="2736" y="672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0602" name="Rectangle 26"/>
          <p:cNvSpPr>
            <a:spLocks noChangeArrowheads="1"/>
          </p:cNvSpPr>
          <p:nvPr/>
        </p:nvSpPr>
        <p:spPr bwMode="auto">
          <a:xfrm>
            <a:off x="6672263" y="1935163"/>
            <a:ext cx="1579562" cy="514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1400"/>
              <a:t>Transmitter-data</a:t>
            </a:r>
          </a:p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1400"/>
              <a:t>buffer register</a:t>
            </a:r>
          </a:p>
        </p:txBody>
      </p:sp>
      <p:sp>
        <p:nvSpPr>
          <p:cNvPr id="280603" name="Rectangle 27"/>
          <p:cNvSpPr>
            <a:spLocks noChangeArrowheads="1"/>
          </p:cNvSpPr>
          <p:nvPr/>
        </p:nvSpPr>
        <p:spPr bwMode="auto">
          <a:xfrm>
            <a:off x="6673850" y="2857500"/>
            <a:ext cx="1587500" cy="5207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0597" name="Rectangle 21"/>
          <p:cNvSpPr>
            <a:spLocks noChangeArrowheads="1"/>
          </p:cNvSpPr>
          <p:nvPr/>
        </p:nvSpPr>
        <p:spPr bwMode="auto">
          <a:xfrm>
            <a:off x="882650" y="3924300"/>
            <a:ext cx="1587500" cy="5207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0598" name="Rectangle 22"/>
          <p:cNvSpPr>
            <a:spLocks noChangeArrowheads="1"/>
          </p:cNvSpPr>
          <p:nvPr/>
        </p:nvSpPr>
        <p:spPr bwMode="auto">
          <a:xfrm>
            <a:off x="1068388" y="3929063"/>
            <a:ext cx="1254125" cy="514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1400"/>
              <a:t>Receiver</a:t>
            </a:r>
          </a:p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1400"/>
              <a:t>shift register</a:t>
            </a:r>
          </a:p>
        </p:txBody>
      </p:sp>
      <p:sp>
        <p:nvSpPr>
          <p:cNvPr id="280604" name="Rectangle 28"/>
          <p:cNvSpPr>
            <a:spLocks noChangeArrowheads="1"/>
          </p:cNvSpPr>
          <p:nvPr/>
        </p:nvSpPr>
        <p:spPr bwMode="auto">
          <a:xfrm>
            <a:off x="6859588" y="2862263"/>
            <a:ext cx="1254125" cy="514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1400"/>
              <a:t>Transmitter</a:t>
            </a:r>
          </a:p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1400"/>
              <a:t>shift register</a:t>
            </a:r>
          </a:p>
        </p:txBody>
      </p:sp>
      <p:sp>
        <p:nvSpPr>
          <p:cNvPr id="280605" name="Rectangle 29"/>
          <p:cNvSpPr>
            <a:spLocks noChangeArrowheads="1"/>
          </p:cNvSpPr>
          <p:nvPr/>
        </p:nvSpPr>
        <p:spPr bwMode="auto">
          <a:xfrm>
            <a:off x="7334250" y="2490788"/>
            <a:ext cx="279400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1400"/>
              <a:t>8</a:t>
            </a:r>
          </a:p>
        </p:txBody>
      </p:sp>
      <p:sp>
        <p:nvSpPr>
          <p:cNvPr id="280606" name="AutoShape 30"/>
          <p:cNvSpPr>
            <a:spLocks noChangeArrowheads="1"/>
          </p:cNvSpPr>
          <p:nvPr/>
        </p:nvSpPr>
        <p:spPr bwMode="auto">
          <a:xfrm rot="16200000" flipH="1">
            <a:off x="7289800" y="4498975"/>
            <a:ext cx="355600" cy="292100"/>
          </a:xfrm>
          <a:prstGeom prst="rightArrow">
            <a:avLst>
              <a:gd name="adj1" fmla="val 75000"/>
              <a:gd name="adj2" fmla="val 23987"/>
            </a:avLst>
          </a:prstGeom>
          <a:solidFill>
            <a:schemeClr val="accent3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0607" name="Rectangle 31"/>
          <p:cNvSpPr>
            <a:spLocks noChangeArrowheads="1"/>
          </p:cNvSpPr>
          <p:nvPr/>
        </p:nvSpPr>
        <p:spPr bwMode="auto">
          <a:xfrm>
            <a:off x="6483350" y="4838700"/>
            <a:ext cx="1968500" cy="5207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0608" name="Rectangle 32"/>
          <p:cNvSpPr>
            <a:spLocks noChangeArrowheads="1"/>
          </p:cNvSpPr>
          <p:nvPr/>
        </p:nvSpPr>
        <p:spPr bwMode="auto">
          <a:xfrm>
            <a:off x="6769100" y="4830763"/>
            <a:ext cx="1382713" cy="514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1400"/>
              <a:t>Receiver-data</a:t>
            </a:r>
          </a:p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1400"/>
              <a:t>buffer register</a:t>
            </a:r>
          </a:p>
        </p:txBody>
      </p:sp>
      <p:sp>
        <p:nvSpPr>
          <p:cNvPr id="280660" name="Freeform 84"/>
          <p:cNvSpPr>
            <a:spLocks/>
          </p:cNvSpPr>
          <p:nvPr/>
        </p:nvSpPr>
        <p:spPr bwMode="auto">
          <a:xfrm>
            <a:off x="2438400" y="3124200"/>
            <a:ext cx="4343400" cy="10668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56" y="0"/>
              </a:cxn>
              <a:cxn ang="0">
                <a:pos x="1632" y="672"/>
              </a:cxn>
              <a:cxn ang="0">
                <a:pos x="2736" y="672"/>
              </a:cxn>
            </a:cxnLst>
            <a:rect l="0" t="0" r="r" b="b"/>
            <a:pathLst>
              <a:path w="2736" h="672">
                <a:moveTo>
                  <a:pt x="0" y="0"/>
                </a:moveTo>
                <a:lnTo>
                  <a:pt x="1056" y="0"/>
                </a:lnTo>
                <a:lnTo>
                  <a:pt x="1632" y="672"/>
                </a:lnTo>
                <a:lnTo>
                  <a:pt x="2736" y="672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0609" name="Rectangle 33"/>
          <p:cNvSpPr>
            <a:spLocks noChangeArrowheads="1"/>
          </p:cNvSpPr>
          <p:nvPr/>
        </p:nvSpPr>
        <p:spPr bwMode="auto">
          <a:xfrm>
            <a:off x="6673850" y="3924300"/>
            <a:ext cx="1587500" cy="5207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0610" name="Rectangle 34"/>
          <p:cNvSpPr>
            <a:spLocks noChangeArrowheads="1"/>
          </p:cNvSpPr>
          <p:nvPr/>
        </p:nvSpPr>
        <p:spPr bwMode="auto">
          <a:xfrm>
            <a:off x="6859588" y="3929063"/>
            <a:ext cx="1254125" cy="514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1400"/>
              <a:t>Receiver</a:t>
            </a:r>
          </a:p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1400"/>
              <a:t>shift register</a:t>
            </a:r>
          </a:p>
        </p:txBody>
      </p:sp>
      <p:sp>
        <p:nvSpPr>
          <p:cNvPr id="280584" name="Rectangle 8"/>
          <p:cNvSpPr>
            <a:spLocks noChangeArrowheads="1"/>
          </p:cNvSpPr>
          <p:nvPr/>
        </p:nvSpPr>
        <p:spPr bwMode="auto">
          <a:xfrm>
            <a:off x="882650" y="2857500"/>
            <a:ext cx="1587500" cy="5207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0585" name="Rectangle 9"/>
          <p:cNvSpPr>
            <a:spLocks noChangeArrowheads="1"/>
          </p:cNvSpPr>
          <p:nvPr/>
        </p:nvSpPr>
        <p:spPr bwMode="auto">
          <a:xfrm>
            <a:off x="1068388" y="2862263"/>
            <a:ext cx="1254125" cy="514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1400"/>
              <a:t>Transmitter</a:t>
            </a:r>
          </a:p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1400"/>
              <a:t>shift register</a:t>
            </a:r>
          </a:p>
        </p:txBody>
      </p:sp>
      <p:sp>
        <p:nvSpPr>
          <p:cNvPr id="280611" name="Rectangle 35"/>
          <p:cNvSpPr>
            <a:spLocks noChangeArrowheads="1"/>
          </p:cNvSpPr>
          <p:nvPr/>
        </p:nvSpPr>
        <p:spPr bwMode="auto">
          <a:xfrm>
            <a:off x="7334250" y="4484688"/>
            <a:ext cx="279400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1400"/>
              <a:t>8</a:t>
            </a:r>
          </a:p>
        </p:txBody>
      </p:sp>
      <p:sp>
        <p:nvSpPr>
          <p:cNvPr id="280619" name="Line 43"/>
          <p:cNvSpPr>
            <a:spLocks noChangeShapeType="1"/>
          </p:cNvSpPr>
          <p:nvPr/>
        </p:nvSpPr>
        <p:spPr bwMode="auto">
          <a:xfrm>
            <a:off x="3359150" y="4184650"/>
            <a:ext cx="1397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0620" name="Line 44"/>
          <p:cNvSpPr>
            <a:spLocks noChangeShapeType="1"/>
          </p:cNvSpPr>
          <p:nvPr/>
        </p:nvSpPr>
        <p:spPr bwMode="auto">
          <a:xfrm flipH="1">
            <a:off x="5632450" y="4191000"/>
            <a:ext cx="1651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0621" name="Line 45"/>
          <p:cNvSpPr>
            <a:spLocks noChangeShapeType="1"/>
          </p:cNvSpPr>
          <p:nvPr/>
        </p:nvSpPr>
        <p:spPr bwMode="auto">
          <a:xfrm>
            <a:off x="5645150" y="3117850"/>
            <a:ext cx="1397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0622" name="Rectangle 46"/>
          <p:cNvSpPr>
            <a:spLocks noChangeArrowheads="1"/>
          </p:cNvSpPr>
          <p:nvPr/>
        </p:nvSpPr>
        <p:spPr bwMode="auto">
          <a:xfrm>
            <a:off x="3414713" y="520700"/>
            <a:ext cx="237807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1800"/>
              <a:t>(Full Duplex Shown)</a:t>
            </a:r>
          </a:p>
        </p:txBody>
      </p:sp>
      <p:grpSp>
        <p:nvGrpSpPr>
          <p:cNvPr id="280664" name="Group 88"/>
          <p:cNvGrpSpPr>
            <a:grpSpLocks/>
          </p:cNvGrpSpPr>
          <p:nvPr/>
        </p:nvGrpSpPr>
        <p:grpSpPr bwMode="auto">
          <a:xfrm>
            <a:off x="688975" y="5346703"/>
            <a:ext cx="1968500" cy="950913"/>
            <a:chOff x="434" y="3368"/>
            <a:chExt cx="1240" cy="599"/>
          </a:xfrm>
        </p:grpSpPr>
        <p:sp>
          <p:nvSpPr>
            <p:cNvPr id="280623" name="Rectangle 47"/>
            <p:cNvSpPr>
              <a:spLocks noChangeArrowheads="1"/>
            </p:cNvSpPr>
            <p:nvPr/>
          </p:nvSpPr>
          <p:spPr bwMode="auto">
            <a:xfrm>
              <a:off x="434" y="3373"/>
              <a:ext cx="1240" cy="576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0624" name="Rectangle 48"/>
            <p:cNvSpPr>
              <a:spLocks noChangeArrowheads="1"/>
            </p:cNvSpPr>
            <p:nvPr/>
          </p:nvSpPr>
          <p:spPr bwMode="auto">
            <a:xfrm>
              <a:off x="676" y="3368"/>
              <a:ext cx="748" cy="59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sz="1400" dirty="0"/>
                <a:t>RX FIFO_0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endParaRPr lang="en-US" sz="1400" dirty="0"/>
            </a:p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endParaRPr lang="en-US" sz="1400" dirty="0"/>
            </a:p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sz="1400" dirty="0"/>
                <a:t>RX FIFO_15</a:t>
              </a:r>
            </a:p>
          </p:txBody>
        </p:sp>
        <p:sp>
          <p:nvSpPr>
            <p:cNvPr id="280625" name="Line 49"/>
            <p:cNvSpPr>
              <a:spLocks noChangeShapeType="1"/>
            </p:cNvSpPr>
            <p:nvPr/>
          </p:nvSpPr>
          <p:spPr bwMode="auto">
            <a:xfrm>
              <a:off x="436" y="3543"/>
              <a:ext cx="123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0627" name="Line 51"/>
            <p:cNvSpPr>
              <a:spLocks noChangeShapeType="1"/>
            </p:cNvSpPr>
            <p:nvPr/>
          </p:nvSpPr>
          <p:spPr bwMode="auto">
            <a:xfrm>
              <a:off x="436" y="3675"/>
              <a:ext cx="123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0630" name="Line 54"/>
            <p:cNvSpPr>
              <a:spLocks noChangeShapeType="1"/>
            </p:cNvSpPr>
            <p:nvPr/>
          </p:nvSpPr>
          <p:spPr bwMode="auto">
            <a:xfrm>
              <a:off x="436" y="3807"/>
              <a:ext cx="123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80665" name="Group 89"/>
          <p:cNvGrpSpPr>
            <a:grpSpLocks/>
          </p:cNvGrpSpPr>
          <p:nvPr/>
        </p:nvGrpSpPr>
        <p:grpSpPr bwMode="auto">
          <a:xfrm>
            <a:off x="6486525" y="5346703"/>
            <a:ext cx="1968500" cy="950913"/>
            <a:chOff x="4086" y="3368"/>
            <a:chExt cx="1240" cy="599"/>
          </a:xfrm>
        </p:grpSpPr>
        <p:sp>
          <p:nvSpPr>
            <p:cNvPr id="280634" name="Rectangle 58"/>
            <p:cNvSpPr>
              <a:spLocks noChangeArrowheads="1"/>
            </p:cNvSpPr>
            <p:nvPr/>
          </p:nvSpPr>
          <p:spPr bwMode="auto">
            <a:xfrm>
              <a:off x="4086" y="3373"/>
              <a:ext cx="1240" cy="576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0635" name="Rectangle 59"/>
            <p:cNvSpPr>
              <a:spLocks noChangeArrowheads="1"/>
            </p:cNvSpPr>
            <p:nvPr/>
          </p:nvSpPr>
          <p:spPr bwMode="auto">
            <a:xfrm>
              <a:off x="4328" y="3368"/>
              <a:ext cx="748" cy="59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sz="1400" dirty="0"/>
                <a:t>RX FIFO_0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endParaRPr lang="en-US" sz="1400" dirty="0"/>
            </a:p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endParaRPr lang="en-US" sz="1400" dirty="0"/>
            </a:p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sz="1400" dirty="0"/>
                <a:t>RX FIFO_15</a:t>
              </a:r>
            </a:p>
          </p:txBody>
        </p:sp>
        <p:sp>
          <p:nvSpPr>
            <p:cNvPr id="280636" name="Line 60"/>
            <p:cNvSpPr>
              <a:spLocks noChangeShapeType="1"/>
            </p:cNvSpPr>
            <p:nvPr/>
          </p:nvSpPr>
          <p:spPr bwMode="auto">
            <a:xfrm>
              <a:off x="4088" y="3543"/>
              <a:ext cx="123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0638" name="Line 62"/>
            <p:cNvSpPr>
              <a:spLocks noChangeShapeType="1"/>
            </p:cNvSpPr>
            <p:nvPr/>
          </p:nvSpPr>
          <p:spPr bwMode="auto">
            <a:xfrm>
              <a:off x="4088" y="3675"/>
              <a:ext cx="123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0641" name="Line 65"/>
            <p:cNvSpPr>
              <a:spLocks noChangeShapeType="1"/>
            </p:cNvSpPr>
            <p:nvPr/>
          </p:nvSpPr>
          <p:spPr bwMode="auto">
            <a:xfrm>
              <a:off x="4088" y="3807"/>
              <a:ext cx="123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80663" name="Group 87"/>
          <p:cNvGrpSpPr>
            <a:grpSpLocks/>
          </p:cNvGrpSpPr>
          <p:nvPr/>
        </p:nvGrpSpPr>
        <p:grpSpPr bwMode="auto">
          <a:xfrm>
            <a:off x="6486525" y="1025526"/>
            <a:ext cx="1968500" cy="950913"/>
            <a:chOff x="4086" y="646"/>
            <a:chExt cx="1240" cy="599"/>
          </a:xfrm>
        </p:grpSpPr>
        <p:sp>
          <p:nvSpPr>
            <p:cNvPr id="280643" name="Rectangle 67"/>
            <p:cNvSpPr>
              <a:spLocks noChangeArrowheads="1"/>
            </p:cNvSpPr>
            <p:nvPr/>
          </p:nvSpPr>
          <p:spPr bwMode="auto">
            <a:xfrm>
              <a:off x="4086" y="651"/>
              <a:ext cx="1240" cy="576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0644" name="Rectangle 68"/>
            <p:cNvSpPr>
              <a:spLocks noChangeArrowheads="1"/>
            </p:cNvSpPr>
            <p:nvPr/>
          </p:nvSpPr>
          <p:spPr bwMode="auto">
            <a:xfrm>
              <a:off x="4334" y="646"/>
              <a:ext cx="735" cy="59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sz="1400" dirty="0"/>
                <a:t>TX FIFO_15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endParaRPr lang="en-US" sz="1400" dirty="0"/>
            </a:p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endParaRPr lang="en-US" sz="1400" dirty="0"/>
            </a:p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sz="1400" dirty="0"/>
                <a:t>TX FIFO_0</a:t>
              </a:r>
            </a:p>
          </p:txBody>
        </p:sp>
        <p:sp>
          <p:nvSpPr>
            <p:cNvPr id="280645" name="Line 69"/>
            <p:cNvSpPr>
              <a:spLocks noChangeShapeType="1"/>
            </p:cNvSpPr>
            <p:nvPr/>
          </p:nvSpPr>
          <p:spPr bwMode="auto">
            <a:xfrm>
              <a:off x="4088" y="821"/>
              <a:ext cx="123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0647" name="Line 71"/>
            <p:cNvSpPr>
              <a:spLocks noChangeShapeType="1"/>
            </p:cNvSpPr>
            <p:nvPr/>
          </p:nvSpPr>
          <p:spPr bwMode="auto">
            <a:xfrm>
              <a:off x="4088" y="953"/>
              <a:ext cx="123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0650" name="Line 74"/>
            <p:cNvSpPr>
              <a:spLocks noChangeShapeType="1"/>
            </p:cNvSpPr>
            <p:nvPr/>
          </p:nvSpPr>
          <p:spPr bwMode="auto">
            <a:xfrm>
              <a:off x="4088" y="1085"/>
              <a:ext cx="123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80662" name="Group 86"/>
          <p:cNvGrpSpPr>
            <a:grpSpLocks/>
          </p:cNvGrpSpPr>
          <p:nvPr/>
        </p:nvGrpSpPr>
        <p:grpSpPr bwMode="auto">
          <a:xfrm>
            <a:off x="688975" y="1025526"/>
            <a:ext cx="1968500" cy="950913"/>
            <a:chOff x="434" y="646"/>
            <a:chExt cx="1240" cy="599"/>
          </a:xfrm>
        </p:grpSpPr>
        <p:sp>
          <p:nvSpPr>
            <p:cNvPr id="280652" name="Rectangle 76"/>
            <p:cNvSpPr>
              <a:spLocks noChangeArrowheads="1"/>
            </p:cNvSpPr>
            <p:nvPr/>
          </p:nvSpPr>
          <p:spPr bwMode="auto">
            <a:xfrm>
              <a:off x="434" y="651"/>
              <a:ext cx="1240" cy="576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0653" name="Rectangle 77"/>
            <p:cNvSpPr>
              <a:spLocks noChangeArrowheads="1"/>
            </p:cNvSpPr>
            <p:nvPr/>
          </p:nvSpPr>
          <p:spPr bwMode="auto">
            <a:xfrm>
              <a:off x="682" y="646"/>
              <a:ext cx="735" cy="59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sz="1400" dirty="0"/>
                <a:t>TX FIFO_15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endParaRPr lang="en-US" sz="1400" dirty="0"/>
            </a:p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endParaRPr lang="en-US" sz="1400" dirty="0"/>
            </a:p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sz="1400" dirty="0"/>
                <a:t>TX FIFO_0</a:t>
              </a:r>
            </a:p>
          </p:txBody>
        </p:sp>
        <p:sp>
          <p:nvSpPr>
            <p:cNvPr id="280654" name="Line 78"/>
            <p:cNvSpPr>
              <a:spLocks noChangeShapeType="1"/>
            </p:cNvSpPr>
            <p:nvPr/>
          </p:nvSpPr>
          <p:spPr bwMode="auto">
            <a:xfrm>
              <a:off x="436" y="821"/>
              <a:ext cx="123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0657" name="Line 81"/>
            <p:cNvSpPr>
              <a:spLocks noChangeShapeType="1"/>
            </p:cNvSpPr>
            <p:nvPr/>
          </p:nvSpPr>
          <p:spPr bwMode="auto">
            <a:xfrm>
              <a:off x="436" y="953"/>
              <a:ext cx="123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0659" name="Line 83"/>
            <p:cNvSpPr>
              <a:spLocks noChangeShapeType="1"/>
            </p:cNvSpPr>
            <p:nvPr/>
          </p:nvSpPr>
          <p:spPr bwMode="auto">
            <a:xfrm>
              <a:off x="436" y="1085"/>
              <a:ext cx="123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80617" name="Line 41"/>
          <p:cNvSpPr>
            <a:spLocks noChangeShapeType="1"/>
          </p:cNvSpPr>
          <p:nvPr/>
        </p:nvSpPr>
        <p:spPr bwMode="auto">
          <a:xfrm flipH="1">
            <a:off x="3346450" y="3124200"/>
            <a:ext cx="1651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custDataLst>
      <p:tags r:id="rId1"/>
    </p:custData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2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2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2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2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2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2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2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2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2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2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2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2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2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2"/>
</p:tagLst>
</file>

<file path=ppt/theme/theme1.xml><?xml version="1.0" encoding="utf-8"?>
<a:theme xmlns:a="http://schemas.openxmlformats.org/drawingml/2006/main" name="ttoTheme">
  <a:themeElements>
    <a:clrScheme name="tto standard">
      <a:dk1>
        <a:srgbClr val="000000"/>
      </a:dk1>
      <a:lt1>
        <a:srgbClr val="FFFFFF"/>
      </a:lt1>
      <a:dk2>
        <a:srgbClr val="FF0000"/>
      </a:dk2>
      <a:lt2>
        <a:srgbClr val="FFFFFF"/>
      </a:lt2>
      <a:accent1>
        <a:srgbClr val="F9F9F9"/>
      </a:accent1>
      <a:accent2>
        <a:srgbClr val="DEDEDE"/>
      </a:accent2>
      <a:accent3>
        <a:srgbClr val="C7C7C7"/>
      </a:accent3>
      <a:accent4>
        <a:srgbClr val="6699FF"/>
      </a:accent4>
      <a:accent5>
        <a:srgbClr val="FF0000"/>
      </a:accent5>
      <a:accent6>
        <a:srgbClr val="FFFFFF"/>
      </a:accent6>
      <a:hlink>
        <a:srgbClr val="C7C7C7"/>
      </a:hlink>
      <a:folHlink>
        <a:srgbClr val="6699FF"/>
      </a:folHlink>
    </a:clrScheme>
    <a:fontScheme name="tt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8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sz="2800" b="1" i="0" u="none" strike="noStrike" cap="none" normalizeH="0" baseline="0" dirty="0" smtClean="0">
            <a:ln>
              <a:noFill/>
            </a:ln>
            <a:solidFill>
              <a:schemeClr val="dk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8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 Narrow" pitchFamily="34" charset="0"/>
          </a:defRPr>
        </a:defPPr>
      </a:lstStyle>
    </a:lnDef>
    <a:txDef>
      <a:spPr>
        <a:noFill/>
      </a:spPr>
      <a:bodyPr wrap="square" rtlCol="0" anchor="ctr" anchorCtr="0">
        <a:spAutoFit/>
      </a:bodyPr>
      <a:lstStyle>
        <a:defPPr>
          <a:defRPr dirty="0" smtClean="0">
            <a:solidFill>
              <a:schemeClr val="dk1"/>
            </a:solidFill>
            <a:effectLst/>
          </a:defRPr>
        </a:defPPr>
      </a:lstStyle>
    </a:txDef>
  </a:objectDefaults>
  <a:extraClrSchemeLst>
    <a:extraClrScheme>
      <a:clrScheme name="tto standard">
        <a:dk1>
          <a:srgbClr val="000000"/>
        </a:dk1>
        <a:lt1>
          <a:srgbClr val="FFFFFF"/>
        </a:lt1>
        <a:dk2>
          <a:srgbClr val="FF0000"/>
        </a:dk2>
        <a:lt2>
          <a:srgbClr val="FFFFFF"/>
        </a:lt2>
        <a:accent1>
          <a:srgbClr val="F9F9F9"/>
        </a:accent1>
        <a:accent2>
          <a:srgbClr val="DEDEDE"/>
        </a:accent2>
        <a:accent3>
          <a:srgbClr val="C7C7C7"/>
        </a:accent3>
        <a:accent4>
          <a:srgbClr val="6699FF"/>
        </a:accent4>
        <a:accent5>
          <a:srgbClr val="FF0000"/>
        </a:accent5>
        <a:accent6>
          <a:srgbClr val="FFFFFF"/>
        </a:accent6>
        <a:hlink>
          <a:srgbClr val="C7C7C7"/>
        </a:hlink>
        <a:folHlink>
          <a:srgbClr val="66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to 1">
        <a:dk1>
          <a:srgbClr val="000000"/>
        </a:dk1>
        <a:lt1>
          <a:srgbClr val="FEFFFF"/>
        </a:lt1>
        <a:dk2>
          <a:srgbClr val="000000"/>
        </a:dk2>
        <a:lt2>
          <a:srgbClr val="FEFFFF"/>
        </a:lt2>
        <a:accent1>
          <a:srgbClr val="F6F6F6"/>
        </a:accent1>
        <a:accent2>
          <a:srgbClr val="AFAFAF"/>
        </a:accent2>
        <a:accent3>
          <a:srgbClr val="DEDEDE"/>
        </a:accent3>
        <a:accent4>
          <a:srgbClr val="C3C3C3"/>
        </a:accent4>
        <a:accent5>
          <a:srgbClr val="FAFAFA"/>
        </a:accent5>
        <a:accent6>
          <a:srgbClr val="9E9E9E"/>
        </a:accent6>
        <a:hlink>
          <a:srgbClr val="DEDEDE"/>
        </a:hlink>
        <a:folHlink>
          <a:srgbClr val="C3C3C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to 2">
        <a:dk1>
          <a:srgbClr val="2181B7"/>
        </a:dk1>
        <a:lt1>
          <a:srgbClr val="FFFFFF"/>
        </a:lt1>
        <a:dk2>
          <a:srgbClr val="2181B7"/>
        </a:dk2>
        <a:lt2>
          <a:srgbClr val="FFFF99"/>
        </a:lt2>
        <a:accent1>
          <a:srgbClr val="003399"/>
        </a:accent1>
        <a:accent2>
          <a:srgbClr val="01B0FF"/>
        </a:accent2>
        <a:accent3>
          <a:srgbClr val="6666FF"/>
        </a:accent3>
        <a:accent4>
          <a:srgbClr val="1C6D9A"/>
        </a:accent4>
        <a:accent5>
          <a:srgbClr val="474B72"/>
        </a:accent5>
        <a:accent6>
          <a:srgbClr val="7030A0"/>
        </a:accent6>
        <a:hlink>
          <a:srgbClr val="6666FF"/>
        </a:hlink>
        <a:folHlink>
          <a:srgbClr val="1C6D9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to 3">
        <a:dk1>
          <a:srgbClr val="042AA4"/>
        </a:dk1>
        <a:lt1>
          <a:srgbClr val="FFFFFF"/>
        </a:lt1>
        <a:dk2>
          <a:srgbClr val="042AA4"/>
        </a:dk2>
        <a:lt2>
          <a:srgbClr val="FE9B03"/>
        </a:lt2>
        <a:accent1>
          <a:srgbClr val="000F40"/>
        </a:accent1>
        <a:accent2>
          <a:srgbClr val="603900"/>
        </a:accent2>
        <a:accent3>
          <a:srgbClr val="005C00"/>
        </a:accent3>
        <a:accent4>
          <a:srgbClr val="0249FC"/>
        </a:accent4>
        <a:accent5>
          <a:srgbClr val="7030A0"/>
        </a:accent5>
        <a:accent6>
          <a:srgbClr val="000000"/>
        </a:accent6>
        <a:hlink>
          <a:srgbClr val="005C00"/>
        </a:hlink>
        <a:folHlink>
          <a:srgbClr val="0249F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to 4">
        <a:dk1>
          <a:srgbClr val="000000"/>
        </a:dk1>
        <a:lt1>
          <a:srgbClr val="FFFFFF"/>
        </a:lt1>
        <a:dk2>
          <a:srgbClr val="4282E0"/>
        </a:dk2>
        <a:lt2>
          <a:srgbClr val="FFFFFF"/>
        </a:lt2>
        <a:accent1>
          <a:srgbClr val="C0F6F5"/>
        </a:accent1>
        <a:accent2>
          <a:srgbClr val="FAFEDA"/>
        </a:accent2>
        <a:accent3>
          <a:srgbClr val="FFCCFF"/>
        </a:accent3>
        <a:accent4>
          <a:srgbClr val="B4FCB2"/>
        </a:accent4>
        <a:accent5>
          <a:srgbClr val="FFFF99"/>
        </a:accent5>
        <a:accent6>
          <a:srgbClr val="5DD3FF"/>
        </a:accent6>
        <a:hlink>
          <a:srgbClr val="FFCCFF"/>
        </a:hlink>
        <a:folHlink>
          <a:srgbClr val="B4FC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to 5">
        <a:dk1>
          <a:srgbClr val="000000"/>
        </a:dk1>
        <a:lt1>
          <a:srgbClr val="FFFFFF"/>
        </a:lt1>
        <a:dk2>
          <a:srgbClr val="0066FF"/>
        </a:dk2>
        <a:lt2>
          <a:srgbClr val="FFFFFF"/>
        </a:lt2>
        <a:accent1>
          <a:srgbClr val="FFFFCC"/>
        </a:accent1>
        <a:accent2>
          <a:srgbClr val="B5E0E3"/>
        </a:accent2>
        <a:accent3>
          <a:srgbClr val="E5D093"/>
        </a:accent3>
        <a:accent4>
          <a:srgbClr val="CCB374"/>
        </a:accent4>
        <a:accent5>
          <a:srgbClr val="C7A2E3"/>
        </a:accent5>
        <a:accent6>
          <a:srgbClr val="5DD3FF"/>
        </a:accent6>
        <a:hlink>
          <a:srgbClr val="E5D093"/>
        </a:hlink>
        <a:folHlink>
          <a:srgbClr val="CCB37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to 6">
        <a:dk1>
          <a:srgbClr val="000000"/>
        </a:dk1>
        <a:lt1>
          <a:srgbClr val="FFFFFF"/>
        </a:lt1>
        <a:dk2>
          <a:srgbClr val="FF0000"/>
        </a:dk2>
        <a:lt2>
          <a:srgbClr val="FFFFFF"/>
        </a:lt2>
        <a:accent1>
          <a:srgbClr val="FFFF66"/>
        </a:accent1>
        <a:accent2>
          <a:srgbClr val="99FF66"/>
        </a:accent2>
        <a:accent3>
          <a:srgbClr val="99FFCC"/>
        </a:accent3>
        <a:accent4>
          <a:srgbClr val="FF99FF"/>
        </a:accent4>
        <a:accent5>
          <a:srgbClr val="93E2FF"/>
        </a:accent5>
        <a:accent6>
          <a:srgbClr val="FFE599"/>
        </a:accent6>
        <a:hlink>
          <a:srgbClr val="99FFCC"/>
        </a:hlink>
        <a:folHlink>
          <a:srgbClr val="FF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to 7">
        <a:dk1>
          <a:srgbClr val="FEFFFF"/>
        </a:dk1>
        <a:lt1>
          <a:srgbClr val="000000"/>
        </a:lt1>
        <a:dk2>
          <a:srgbClr val="FEFFFF"/>
        </a:dk2>
        <a:lt2>
          <a:srgbClr val="000000"/>
        </a:lt2>
        <a:accent1>
          <a:srgbClr val="F6F6F6"/>
        </a:accent1>
        <a:accent2>
          <a:srgbClr val="AFAFAF"/>
        </a:accent2>
        <a:accent3>
          <a:srgbClr val="DEDEDE"/>
        </a:accent3>
        <a:accent4>
          <a:srgbClr val="C3C3C3"/>
        </a:accent4>
        <a:accent5>
          <a:srgbClr val="FAFAFA"/>
        </a:accent5>
        <a:accent6>
          <a:srgbClr val="000000"/>
        </a:accent6>
        <a:hlink>
          <a:srgbClr val="DEDEDE"/>
        </a:hlink>
        <a:folHlink>
          <a:srgbClr val="C3C3C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to 8">
        <a:dk1>
          <a:srgbClr val="FFFFFF"/>
        </a:dk1>
        <a:lt1>
          <a:srgbClr val="000000"/>
        </a:lt1>
        <a:dk2>
          <a:srgbClr val="FFFFFF"/>
        </a:dk2>
        <a:lt2>
          <a:srgbClr val="FF0000"/>
        </a:lt2>
        <a:accent1>
          <a:srgbClr val="00CCFF"/>
        </a:accent1>
        <a:accent2>
          <a:srgbClr val="CC9900"/>
        </a:accent2>
        <a:accent3>
          <a:srgbClr val="00CC66"/>
        </a:accent3>
        <a:accent4>
          <a:srgbClr val="FFFF99"/>
        </a:accent4>
        <a:accent5>
          <a:srgbClr val="FF99CC"/>
        </a:accent5>
        <a:accent6>
          <a:srgbClr val="000000"/>
        </a:accent6>
        <a:hlink>
          <a:srgbClr val="00CC66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ttoTheme</Template>
  <TotalTime>9525</TotalTime>
  <Pages>46</Pages>
  <Words>3522</Words>
  <Application>Microsoft Office PowerPoint</Application>
  <PresentationFormat>On-screen Show (4:3)</PresentationFormat>
  <Paragraphs>914</Paragraphs>
  <Slides>54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1" baseType="lpstr">
      <vt:lpstr>PMingLiU</vt:lpstr>
      <vt:lpstr>Arial</vt:lpstr>
      <vt:lpstr>Arial Narrow</vt:lpstr>
      <vt:lpstr>Symbol</vt:lpstr>
      <vt:lpstr>Times New Roman</vt:lpstr>
      <vt:lpstr>Wingdings</vt:lpstr>
      <vt:lpstr>ttoTheme</vt:lpstr>
      <vt:lpstr>Communications</vt:lpstr>
      <vt:lpstr>Module Objectives</vt:lpstr>
      <vt:lpstr>Module Objectives</vt:lpstr>
      <vt:lpstr>SPI Data Flow</vt:lpstr>
      <vt:lpstr>SPI Block Diagram</vt:lpstr>
      <vt:lpstr>SPI Data Character Justification</vt:lpstr>
      <vt:lpstr>SPI Summary</vt:lpstr>
      <vt:lpstr>Module Objectives</vt:lpstr>
      <vt:lpstr>SCI Pin Connections </vt:lpstr>
      <vt:lpstr>SCI Data Format</vt:lpstr>
      <vt:lpstr>SCI Data Timing</vt:lpstr>
      <vt:lpstr>Multiprocessor Wake-Up Modes</vt:lpstr>
      <vt:lpstr>Idle-Line Wake-Up Mode</vt:lpstr>
      <vt:lpstr>Address-Bit Wake-Up Mode</vt:lpstr>
      <vt:lpstr>SCI Summary</vt:lpstr>
      <vt:lpstr>Module Objectives</vt:lpstr>
      <vt:lpstr>Local Interconnect Network (LIN)</vt:lpstr>
      <vt:lpstr>LIN Module Block Diagram</vt:lpstr>
      <vt:lpstr>LIN Message Frame</vt:lpstr>
      <vt:lpstr>LIN Data Timing</vt:lpstr>
      <vt:lpstr>LIN Bus Connections </vt:lpstr>
      <vt:lpstr>LIN Summary</vt:lpstr>
      <vt:lpstr>Module Objectives</vt:lpstr>
      <vt:lpstr>Inter-Integrated Circuit (I2C)</vt:lpstr>
      <vt:lpstr>I2C Block Diagram</vt:lpstr>
      <vt:lpstr>I2C Operating Modes</vt:lpstr>
      <vt:lpstr>PowerPoint Presentation</vt:lpstr>
      <vt:lpstr>I2C Arbitration</vt:lpstr>
      <vt:lpstr>I2C Summary</vt:lpstr>
      <vt:lpstr>I2C Interrupt/polling Flags</vt:lpstr>
      <vt:lpstr>I2C Additional Modes</vt:lpstr>
      <vt:lpstr>Module Objectives</vt:lpstr>
      <vt:lpstr>Controller Area Network (CAN) A Multi-Master Serial Bus System</vt:lpstr>
      <vt:lpstr>CAN Bus</vt:lpstr>
      <vt:lpstr>CAN Node Wired-AND Bus Connection</vt:lpstr>
      <vt:lpstr>Principles of Operation</vt:lpstr>
      <vt:lpstr>Non-Destructive Bitwise Arbitration</vt:lpstr>
      <vt:lpstr>CAN Message Format</vt:lpstr>
      <vt:lpstr>CAN Block Diagram</vt:lpstr>
      <vt:lpstr>CAN Summary</vt:lpstr>
      <vt:lpstr>MCAN</vt:lpstr>
      <vt:lpstr>Module Objectives</vt:lpstr>
      <vt:lpstr>Power Management Bus (PMBus)</vt:lpstr>
      <vt:lpstr>Conceptual Block Diagram</vt:lpstr>
      <vt:lpstr>PMBus Connections</vt:lpstr>
      <vt:lpstr>PMBus Summary</vt:lpstr>
      <vt:lpstr>Module Objectives</vt:lpstr>
      <vt:lpstr>Fast Serial Interface (FSI)</vt:lpstr>
      <vt:lpstr>Transmitter / Receiver CPU Interface</vt:lpstr>
      <vt:lpstr>Transmitter / Receiver Core Signals</vt:lpstr>
      <vt:lpstr>Point to Point Connection</vt:lpstr>
      <vt:lpstr>FSI Summary</vt:lpstr>
      <vt:lpstr>Lab 11: SCI Echoback Example</vt:lpstr>
      <vt:lpstr>PowerPoint Presentation</vt:lpstr>
    </vt:vector>
  </TitlesOfParts>
  <Company>Texas Instruments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Communications</dc:title>
  <dc:subject>C2000</dc:subject>
  <dc:creator>TTO</dc:creator>
  <cp:keywords>13</cp:keywords>
  <cp:lastModifiedBy>Huang, Wayne</cp:lastModifiedBy>
  <cp:revision>1232</cp:revision>
  <cp:lastPrinted>1998-06-11T00:11:46Z</cp:lastPrinted>
  <dcterms:created xsi:type="dcterms:W3CDTF">1996-11-07T12:22:24Z</dcterms:created>
  <dcterms:modified xsi:type="dcterms:W3CDTF">2021-07-07T04:28:24Z</dcterms:modified>
</cp:coreProperties>
</file>