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85" r:id="rId4"/>
    <p:sldId id="297" r:id="rId5"/>
    <p:sldId id="292" r:id="rId6"/>
    <p:sldId id="294" r:id="rId7"/>
    <p:sldId id="288" r:id="rId8"/>
    <p:sldId id="295" r:id="rId9"/>
    <p:sldId id="291" r:id="rId10"/>
    <p:sldId id="296" r:id="rId11"/>
    <p:sldId id="276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75680" autoAdjust="0"/>
  </p:normalViewPr>
  <p:slideViewPr>
    <p:cSldViewPr>
      <p:cViewPr varScale="1">
        <p:scale>
          <a:sx n="90" d="100"/>
          <a:sy n="90" d="100"/>
        </p:scale>
        <p:origin x="-122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0924D796-89D1-49F8-9D84-5F9ADB63F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fld id="{B663DB59-6A75-47A9-B464-BCA7AFB6B2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432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3411-DEAF-42DE-B7AC-8A616B0ECEA7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39BD5C6-F14F-4877-B66E-FDFE5B8A7F3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D9E62-7AD2-45C1-80D8-348E63043663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39BD5C6-F14F-4877-B66E-FDFE5B8A7F3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8EA4A-02C7-44BA-9CFD-6AF1C9B38290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5700" y="698500"/>
            <a:ext cx="4548188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A15A1-1AFE-49BF-8E33-AD2BD60136BD}" type="slidenum">
              <a:rPr lang="en-US"/>
              <a:pPr/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gi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11" Type="http://schemas.openxmlformats.org/officeDocument/2006/relationships/image" Target="../media/image26.gif"/><Relationship Id="rId5" Type="http://schemas.openxmlformats.org/officeDocument/2006/relationships/image" Target="../media/image20.png"/><Relationship Id="rId10" Type="http://schemas.openxmlformats.org/officeDocument/2006/relationships/image" Target="../media/image25.gif"/><Relationship Id="rId4" Type="http://schemas.openxmlformats.org/officeDocument/2006/relationships/image" Target="../media/image19.png"/><Relationship Id="rId9" Type="http://schemas.openxmlformats.org/officeDocument/2006/relationships/image" Target="../media/image24.gif"/><Relationship Id="rId14" Type="http://schemas.openxmlformats.org/officeDocument/2006/relationships/image" Target="../media/image2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/>
              <a:t>Development Support</a:t>
            </a: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15200" cy="1068388"/>
          </a:xfrm>
        </p:spPr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12</a:t>
            </a:r>
            <a:endParaRPr lang="en-US" dirty="0"/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XDS100 / XDS110 / XDS200 Class JTAG Debug Probes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8" y="1305563"/>
            <a:ext cx="2118360" cy="159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" y="3520337"/>
            <a:ext cx="2927884" cy="2194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2044">
            <a:off x="5992492" y="3153838"/>
            <a:ext cx="2739875" cy="246389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2743203"/>
            <a:ext cx="221436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Blackhawk</a:t>
            </a:r>
          </a:p>
          <a:p>
            <a:pPr marL="800100" lvl="1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800" dirty="0" smtClean="0">
                <a:latin typeface="+mn-lt"/>
              </a:rPr>
              <a:t>USB100v2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5464387"/>
            <a:ext cx="2285999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Blackhawk</a:t>
            </a:r>
          </a:p>
          <a:p>
            <a:pPr marL="800100" lvl="1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800" dirty="0" smtClean="0">
                <a:latin typeface="+mn-lt"/>
              </a:rPr>
              <a:t>USB200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72200" y="5464387"/>
            <a:ext cx="2565907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Spectrum Digital</a:t>
            </a:r>
          </a:p>
          <a:p>
            <a:pPr marL="800100" lvl="1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800" dirty="0" smtClean="0">
                <a:latin typeface="+mn-lt"/>
              </a:rPr>
              <a:t>XDS200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397" y="6385560"/>
            <a:ext cx="3051092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www.blackhawk-dsp.com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6385560"/>
            <a:ext cx="3078343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www.spectrumdigital.com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58" y="1263537"/>
            <a:ext cx="2480518" cy="147966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72200" y="2743203"/>
            <a:ext cx="2604007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Spectrum Digital</a:t>
            </a:r>
          </a:p>
          <a:p>
            <a:pPr marL="800100" lvl="1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800" dirty="0" smtClean="0">
                <a:latin typeface="+mn-lt"/>
              </a:rPr>
              <a:t>XDS100v2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5314" y="6385560"/>
            <a:ext cx="1481752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www.ti.com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77" y="2362203"/>
            <a:ext cx="2085013" cy="167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18887" y="4097869"/>
            <a:ext cx="2119913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Texas Instruments</a:t>
            </a:r>
          </a:p>
          <a:p>
            <a:pPr marL="800100" lvl="1" indent="-3429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800" dirty="0" smtClean="0">
                <a:latin typeface="+mn-lt"/>
              </a:rPr>
              <a:t>XDS110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. . 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97622" y="696074"/>
            <a:ext cx="6934200" cy="5933326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anchor="ctr" anchorCtr="0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/>
              <a:t>USA – Product Information Center (PIC)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Phone: +1-703-344-7012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TI E2E Community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http://e2e.ti.com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Embedded Processor Wiki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u="sng" dirty="0" smtClean="0"/>
              <a:t>http://processors.wiki.ti.com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/>
              <a:t>TI Training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u="sng" dirty="0" smtClean="0"/>
              <a:t>http://training.ti.com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/>
              <a:t>TI store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u="sng" dirty="0" smtClean="0"/>
              <a:t>http://store.ti.com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/>
              <a:t>TI website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u="sng" dirty="0" smtClean="0"/>
              <a:t>http://www.ti.com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3556" name="Rectangle 1028"/>
          <p:cNvSpPr>
            <a:spLocks noGrp="1" noChangeArrowheads="1"/>
          </p:cNvSpPr>
          <p:nvPr>
            <p:ph idx="1"/>
          </p:nvPr>
        </p:nvSpPr>
        <p:spPr>
          <a:xfrm>
            <a:off x="671244" y="1243012"/>
            <a:ext cx="7786956" cy="3862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C2000 MCU Device Workshops </a:t>
            </a:r>
            <a:r>
              <a:rPr lang="en-US" dirty="0" smtClean="0"/>
              <a:t>Website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Documentation Resources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C2000Ware™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TI Development Tools</a:t>
            </a:r>
          </a:p>
          <a:p>
            <a:pPr>
              <a:lnSpc>
                <a:spcPct val="110000"/>
              </a:lnSpc>
            </a:pPr>
            <a:r>
              <a:rPr lang="en-US" dirty="0"/>
              <a:t>Additional </a:t>
            </a:r>
            <a:r>
              <a:rPr lang="en-US" dirty="0" smtClean="0"/>
              <a:t>Resources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Product Information </a:t>
            </a:r>
            <a:r>
              <a:rPr lang="en-US" dirty="0" smtClean="0"/>
              <a:t>Center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On-line support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C2000 MCU Device Workshops Website</a:t>
            </a:r>
            <a:endParaRPr lang="en-US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25301" y="6436384"/>
            <a:ext cx="7690567" cy="38779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45720" tIns="9144" rIns="45720" bIns="9144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https://training.ti.com/c2000-mcu-device-workshops</a:t>
            </a:r>
            <a:endParaRPr lang="en-US" sz="24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" y="609123"/>
            <a:ext cx="7261346" cy="579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16879" y="6025393"/>
            <a:ext cx="5871150" cy="6412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2" y="822122"/>
            <a:ext cx="7910818" cy="5964572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Data Sheet</a:t>
            </a:r>
          </a:p>
          <a:p>
            <a:pPr lvl="1"/>
            <a:r>
              <a:rPr lang="en-US" sz="3100" dirty="0" smtClean="0"/>
              <a:t>Contains </a:t>
            </a:r>
            <a:r>
              <a:rPr lang="en-US" sz="3100" dirty="0"/>
              <a:t>device electrical characteristics and timing specifications</a:t>
            </a:r>
            <a:endParaRPr lang="en-US" sz="3100" dirty="0" smtClean="0"/>
          </a:p>
          <a:p>
            <a:pPr lvl="1"/>
            <a:r>
              <a:rPr lang="en-US" sz="3100" dirty="0" smtClean="0"/>
              <a:t>Key document for hardware engineers</a:t>
            </a:r>
          </a:p>
          <a:p>
            <a:r>
              <a:rPr lang="en-US" sz="3600" dirty="0" smtClean="0"/>
              <a:t>Silicon Errata</a:t>
            </a:r>
          </a:p>
          <a:p>
            <a:pPr lvl="1"/>
            <a:r>
              <a:rPr lang="en-US" sz="3100" dirty="0" smtClean="0"/>
              <a:t>Contains deviations from original specifications</a:t>
            </a:r>
          </a:p>
          <a:p>
            <a:pPr lvl="1"/>
            <a:r>
              <a:rPr lang="en-US" sz="3100" dirty="0" smtClean="0"/>
              <a:t>Includes silicon revision history</a:t>
            </a:r>
          </a:p>
          <a:p>
            <a:r>
              <a:rPr lang="en-US" sz="3600" dirty="0" smtClean="0"/>
              <a:t>Technical Reference Manual (TRM)</a:t>
            </a:r>
          </a:p>
          <a:p>
            <a:pPr lvl="1"/>
            <a:r>
              <a:rPr lang="en-US" sz="3100" dirty="0" smtClean="0"/>
              <a:t>Contains architectural descriptions and register/bit definitions</a:t>
            </a:r>
          </a:p>
          <a:p>
            <a:pPr lvl="1"/>
            <a:r>
              <a:rPr lang="en-US" sz="3100" dirty="0" smtClean="0"/>
              <a:t>Key document for firmware engineers</a:t>
            </a:r>
          </a:p>
          <a:p>
            <a:r>
              <a:rPr lang="en-US" sz="3600" dirty="0" smtClean="0"/>
              <a:t>Workshop Materials</a:t>
            </a:r>
          </a:p>
          <a:p>
            <a:pPr lvl="1"/>
            <a:r>
              <a:rPr lang="en-US" sz="3100" dirty="0" smtClean="0"/>
              <a:t>Hands-on device training materials</a:t>
            </a:r>
          </a:p>
          <a:p>
            <a:pPr lvl="1"/>
            <a:r>
              <a:rPr lang="en-US" sz="3100" dirty="0" smtClean="0"/>
              <a:t>For hardware and software engineers </a:t>
            </a:r>
          </a:p>
          <a:p>
            <a:pPr marL="0" indent="0" algn="ctr">
              <a:buNone/>
            </a:pPr>
            <a:r>
              <a:rPr lang="en-US" sz="3100" b="0" i="1" dirty="0" smtClean="0"/>
              <a:t>Documentation resources can be found at www.ti.com/c2000</a:t>
            </a:r>
            <a:endParaRPr lang="en-US" sz="3100" b="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30" y="822312"/>
            <a:ext cx="1077561" cy="1394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30" y="2305566"/>
            <a:ext cx="1077561" cy="1394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30" y="3788820"/>
            <a:ext cx="1077561" cy="1394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30" y="5272074"/>
            <a:ext cx="1077561" cy="1394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1" y="630612"/>
            <a:ext cx="8200593" cy="612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C2000Ware™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3909" y="4503592"/>
            <a:ext cx="1763624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FF0000"/>
                </a:solidFill>
                <a:effectLst/>
              </a:rPr>
              <a:t>Directory Structure</a:t>
            </a:r>
          </a:p>
        </p:txBody>
      </p:sp>
      <p:cxnSp>
        <p:nvCxnSpPr>
          <p:cNvPr id="9" name="Straight Arrow Connector 8"/>
          <p:cNvCxnSpPr>
            <a:stCxn id="7" idx="2"/>
            <a:endCxn id="2" idx="3"/>
          </p:cNvCxnSpPr>
          <p:nvPr/>
        </p:nvCxnSpPr>
        <p:spPr bwMode="auto">
          <a:xfrm flipH="1">
            <a:off x="3496736" y="4817524"/>
            <a:ext cx="1708985" cy="478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630952" y="1244682"/>
            <a:ext cx="1223168" cy="304800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5297" y="1243939"/>
            <a:ext cx="1661673" cy="313932"/>
          </a:xfrm>
          <a:prstGeom prst="rect">
            <a:avLst/>
          </a:prstGeom>
          <a:noFill/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FF0000"/>
                </a:solidFill>
                <a:effectLst/>
              </a:rPr>
              <a:t>Resource Explorer</a:t>
            </a:r>
          </a:p>
        </p:txBody>
      </p:sp>
      <p:cxnSp>
        <p:nvCxnSpPr>
          <p:cNvPr id="14" name="Straight Arrow Connector 13"/>
          <p:cNvCxnSpPr>
            <a:stCxn id="21" idx="1"/>
            <a:endCxn id="12" idx="6"/>
          </p:cNvCxnSpPr>
          <p:nvPr/>
        </p:nvCxnSpPr>
        <p:spPr bwMode="auto">
          <a:xfrm flipH="1" flipV="1">
            <a:off x="1854120" y="1397082"/>
            <a:ext cx="571177" cy="38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39" y="4167923"/>
            <a:ext cx="1673497" cy="2256477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599"/>
          </a:xfrm>
        </p:spPr>
        <p:txBody>
          <a:bodyPr>
            <a:normAutofit/>
          </a:bodyPr>
          <a:lstStyle/>
          <a:p>
            <a:r>
              <a:rPr lang="en-US" sz="4000" dirty="0"/>
              <a:t>C2000 </a:t>
            </a:r>
            <a:r>
              <a:rPr lang="en-US" sz="4000" dirty="0" smtClean="0"/>
              <a:t>Experimenter Kit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9225" y="1124712"/>
            <a:ext cx="5184775" cy="54660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Experimenter Kits include</a:t>
            </a:r>
          </a:p>
          <a:p>
            <a:pPr lvl="1"/>
            <a:r>
              <a:rPr lang="en-US" sz="2000" dirty="0" err="1" smtClean="0"/>
              <a:t>controlCARD</a:t>
            </a:r>
            <a:endParaRPr lang="en-US" sz="2000" dirty="0"/>
          </a:p>
          <a:p>
            <a:pPr lvl="1"/>
            <a:r>
              <a:rPr lang="en-US" sz="2000" dirty="0"/>
              <a:t>USB docking station</a:t>
            </a:r>
          </a:p>
          <a:p>
            <a:pPr lvl="1"/>
            <a:r>
              <a:rPr lang="en-US" sz="2000" dirty="0"/>
              <a:t>C2000 </a:t>
            </a:r>
            <a:r>
              <a:rPr lang="en-US" sz="2000" dirty="0" smtClean="0"/>
              <a:t>applications software with </a:t>
            </a:r>
            <a:r>
              <a:rPr lang="en-US" sz="2000" dirty="0"/>
              <a:t>example code and full hardware </a:t>
            </a:r>
            <a:r>
              <a:rPr lang="en-US" sz="2000" dirty="0" smtClean="0"/>
              <a:t>details available in C2000Ware</a:t>
            </a:r>
            <a:endParaRPr lang="en-US" sz="2000" dirty="0"/>
          </a:p>
          <a:p>
            <a:pPr lvl="1"/>
            <a:r>
              <a:rPr lang="en-US" sz="2000" dirty="0"/>
              <a:t>Code Composer </a:t>
            </a:r>
            <a:r>
              <a:rPr lang="en-US" sz="2000" dirty="0" smtClean="0"/>
              <a:t>Studio </a:t>
            </a:r>
            <a:r>
              <a:rPr lang="en-US" sz="1600" dirty="0" smtClean="0"/>
              <a:t>(download)</a:t>
            </a:r>
            <a:endParaRPr lang="en-US" sz="1600" dirty="0"/>
          </a:p>
          <a:p>
            <a:r>
              <a:rPr lang="en-US" sz="2400" dirty="0"/>
              <a:t>Docking station features</a:t>
            </a:r>
          </a:p>
          <a:p>
            <a:pPr lvl="1"/>
            <a:r>
              <a:rPr lang="en-US" sz="2000" dirty="0"/>
              <a:t>Access to controlCARD signals</a:t>
            </a:r>
          </a:p>
          <a:p>
            <a:pPr lvl="1"/>
            <a:r>
              <a:rPr lang="en-US" sz="2000" dirty="0"/>
              <a:t>Breadboard areas</a:t>
            </a:r>
          </a:p>
          <a:p>
            <a:pPr lvl="1"/>
            <a:r>
              <a:rPr lang="en-US" sz="2000" dirty="0" smtClean="0"/>
              <a:t>On-board </a:t>
            </a:r>
            <a:r>
              <a:rPr lang="en-US" sz="2000" dirty="0"/>
              <a:t>USB JTAG </a:t>
            </a:r>
            <a:r>
              <a:rPr lang="en-US" sz="2000" dirty="0" smtClean="0"/>
              <a:t>debug probe</a:t>
            </a:r>
            <a:endParaRPr lang="en-US" sz="2000" dirty="0"/>
          </a:p>
          <a:p>
            <a:pPr lvl="2"/>
            <a:r>
              <a:rPr lang="en-US" sz="1600" i="1" dirty="0"/>
              <a:t>JTAG </a:t>
            </a:r>
            <a:r>
              <a:rPr lang="en-US" sz="1600" i="1" dirty="0" smtClean="0"/>
              <a:t>debug probe not </a:t>
            </a:r>
            <a:r>
              <a:rPr lang="en-US" sz="1600" i="1" dirty="0"/>
              <a:t>required</a:t>
            </a:r>
          </a:p>
          <a:p>
            <a:r>
              <a:rPr lang="en-US" sz="2400" dirty="0" err="1" smtClean="0"/>
              <a:t>controlCARDs</a:t>
            </a:r>
            <a:r>
              <a:rPr lang="en-US" sz="2400" dirty="0" smtClean="0"/>
              <a:t> are also available separately</a:t>
            </a:r>
          </a:p>
          <a:p>
            <a:r>
              <a:rPr lang="en-US" sz="2400" dirty="0" smtClean="0"/>
              <a:t>Available </a:t>
            </a:r>
            <a:r>
              <a:rPr lang="en-US" sz="2400" dirty="0"/>
              <a:t>through TI authorized distributors and the TI </a:t>
            </a:r>
            <a:r>
              <a:rPr lang="en-US" sz="2400" dirty="0" smtClean="0"/>
              <a:t>store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21920" y="2921992"/>
            <a:ext cx="3799841" cy="279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Number:</a:t>
            </a:r>
          </a:p>
          <a:p>
            <a:pPr marL="742950" lvl="1" indent="-28575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900" dirty="0" smtClean="0">
                <a:latin typeface="+mn-lt"/>
              </a:rPr>
              <a:t>TMDSDOCK280049C</a:t>
            </a:r>
          </a:p>
          <a:p>
            <a:pPr marL="742950" lvl="1" indent="-28575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1900" dirty="0" smtClean="0">
                <a:latin typeface="+mn-lt"/>
              </a:rPr>
              <a:t>TMDSDOCK28379D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TMDSDOCK28069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1900" dirty="0" smtClean="0">
                <a:effectLst/>
                <a:latin typeface="+mn-lt"/>
              </a:rPr>
              <a:t>TMDSDOCK28035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TMDSDOCK28027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1900" dirty="0" smtClean="0">
                <a:effectLst/>
                <a:latin typeface="+mn-lt"/>
              </a:rPr>
              <a:t>TMDSDOCK28335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TMDSDOCK2808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TMDSDOCKH52C1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2626" y="5699426"/>
            <a:ext cx="4241578" cy="108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JTAG debug probe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for: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TMDSDOCK28343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1800" dirty="0" smtClean="0">
                <a:effectLst/>
                <a:latin typeface="+mn-lt"/>
              </a:rPr>
              <a:t>TMDSDOCK28346-168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3" y="1176528"/>
            <a:ext cx="3433267" cy="16428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F28335 Peripheral Explorer Kit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29000" y="762000"/>
            <a:ext cx="5715000" cy="58547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/>
              <a:t>Experimenter Kit includes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F28335 </a:t>
            </a:r>
            <a:r>
              <a:rPr lang="en-US" sz="2000" dirty="0" err="1"/>
              <a:t>controlCARD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Peripheral Explorer baseboard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C2000 applications software with example code and full hardware details available in C2000Ware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Code </a:t>
            </a:r>
            <a:r>
              <a:rPr lang="en-US" sz="2000" dirty="0"/>
              <a:t>Composer </a:t>
            </a:r>
            <a:r>
              <a:rPr lang="en-US" sz="2000" dirty="0" smtClean="0"/>
              <a:t>Studio </a:t>
            </a:r>
            <a:r>
              <a:rPr lang="en-US" sz="1600" dirty="0" smtClean="0"/>
              <a:t>(download)</a:t>
            </a: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2400" dirty="0"/>
              <a:t>Peripheral Explorer features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ADC input variable resistors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GPIO hex encoder &amp; push buttons</a:t>
            </a:r>
          </a:p>
          <a:p>
            <a:pPr lvl="1">
              <a:spcBef>
                <a:spcPts val="300"/>
              </a:spcBef>
            </a:pPr>
            <a:r>
              <a:rPr lang="en-US" sz="2000" dirty="0" err="1"/>
              <a:t>eCAP</a:t>
            </a:r>
            <a:r>
              <a:rPr lang="en-US" sz="2000" dirty="0"/>
              <a:t> infrared sensor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GPIO LEDs, I2C &amp; CAN connection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Analog I/O (</a:t>
            </a:r>
            <a:r>
              <a:rPr lang="en-US" sz="2000" dirty="0" err="1"/>
              <a:t>AIC+McBSP</a:t>
            </a:r>
            <a:r>
              <a:rPr lang="en-US" sz="2000" dirty="0"/>
              <a:t>)</a:t>
            </a:r>
          </a:p>
          <a:p>
            <a:pPr marL="342900" lvl="1" indent="-342900">
              <a:spcBef>
                <a:spcPts val="300"/>
              </a:spcBef>
            </a:pPr>
            <a:r>
              <a:rPr lang="en-US" sz="2400" dirty="0" smtClean="0"/>
              <a:t>On-board USB JTAG debug probe</a:t>
            </a:r>
          </a:p>
          <a:p>
            <a:pPr lvl="1">
              <a:spcBef>
                <a:spcPts val="300"/>
              </a:spcBef>
            </a:pPr>
            <a:r>
              <a:rPr lang="en-US" sz="1800" i="1" dirty="0" smtClean="0"/>
              <a:t>JTAG debug probe not required </a:t>
            </a:r>
            <a:endParaRPr lang="en-US" sz="1800" dirty="0"/>
          </a:p>
          <a:p>
            <a:pPr>
              <a:spcBef>
                <a:spcPts val="300"/>
              </a:spcBef>
            </a:pPr>
            <a:r>
              <a:rPr lang="en-US" sz="2400" dirty="0"/>
              <a:t>Available through TI authorized distributors and the TI </a:t>
            </a:r>
            <a:r>
              <a:rPr lang="en-US" sz="2400" dirty="0" smtClean="0"/>
              <a:t>store</a:t>
            </a:r>
            <a:endParaRPr lang="en-US" sz="2400" dirty="0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609600" y="6248400"/>
            <a:ext cx="2243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TMDSPREX28335</a:t>
            </a:r>
          </a:p>
        </p:txBody>
      </p:sp>
      <p:pic>
        <p:nvPicPr>
          <p:cNvPr id="12" name="Picture 11" descr="PeriphR5_to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-897330" y="2211629"/>
            <a:ext cx="5391302" cy="2682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599"/>
          </a:xfrm>
        </p:spPr>
        <p:txBody>
          <a:bodyPr>
            <a:normAutofit/>
          </a:bodyPr>
          <a:lstStyle/>
          <a:p>
            <a:r>
              <a:rPr lang="en-US" dirty="0"/>
              <a:t>C2000 </a:t>
            </a:r>
            <a:r>
              <a:rPr lang="en-US" dirty="0" err="1" smtClean="0"/>
              <a:t>LaunchPad</a:t>
            </a:r>
            <a:r>
              <a:rPr lang="en-US" dirty="0" smtClean="0"/>
              <a:t> Evaluation Kit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45622" y="687804"/>
            <a:ext cx="5181601" cy="613664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Low-cost evaluation kit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F28027 and F28379D standard versions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F28027F version with </a:t>
            </a:r>
            <a:r>
              <a:rPr lang="en-US" sz="1800" dirty="0" err="1" smtClean="0"/>
              <a:t>InstaSPIN</a:t>
            </a:r>
            <a:r>
              <a:rPr lang="en-US" sz="1800" dirty="0" smtClean="0"/>
              <a:t>-FOC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F28069M version with </a:t>
            </a:r>
            <a:r>
              <a:rPr lang="en-US" sz="1800" dirty="0" err="1" smtClean="0"/>
              <a:t>InstaSPIN</a:t>
            </a:r>
            <a:r>
              <a:rPr lang="en-US" sz="1800" dirty="0" smtClean="0"/>
              <a:t>-MOTION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Various </a:t>
            </a:r>
            <a:r>
              <a:rPr lang="en-US" sz="2400" dirty="0" err="1" smtClean="0"/>
              <a:t>BoosterPacks</a:t>
            </a:r>
            <a:r>
              <a:rPr lang="en-US" sz="2400" dirty="0" smtClean="0"/>
              <a:t> available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On-board JTAG debug probe</a:t>
            </a:r>
          </a:p>
          <a:p>
            <a:pPr lvl="1">
              <a:spcBef>
                <a:spcPts val="300"/>
              </a:spcBef>
            </a:pPr>
            <a:r>
              <a:rPr lang="en-US" sz="1800" i="1" dirty="0" smtClean="0"/>
              <a:t>JTAG debug probe not required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Access to </a:t>
            </a:r>
            <a:r>
              <a:rPr lang="en-US" sz="2400" dirty="0" err="1" smtClean="0"/>
              <a:t>LaunchPad</a:t>
            </a:r>
            <a:r>
              <a:rPr lang="en-US" sz="2400" dirty="0" smtClean="0"/>
              <a:t> signals</a:t>
            </a: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 smtClean="0"/>
              <a:t>C2000 applications software with </a:t>
            </a:r>
            <a:r>
              <a:rPr lang="en-US" sz="2400" dirty="0"/>
              <a:t>example code and full hardware </a:t>
            </a:r>
            <a:r>
              <a:rPr lang="en-US" sz="2400" dirty="0" smtClean="0"/>
              <a:t>details in available in C2000Ware</a:t>
            </a: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/>
              <a:t>Code Composer </a:t>
            </a:r>
            <a:r>
              <a:rPr lang="en-US" sz="2400" dirty="0" smtClean="0"/>
              <a:t>Studio </a:t>
            </a:r>
            <a:r>
              <a:rPr lang="en-US" sz="1600" dirty="0" smtClean="0"/>
              <a:t>(download)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Available </a:t>
            </a:r>
            <a:r>
              <a:rPr lang="en-US" sz="2400" dirty="0"/>
              <a:t>through TI authorized distributors and the TI </a:t>
            </a:r>
            <a:r>
              <a:rPr lang="en-US" sz="2400" dirty="0" smtClean="0"/>
              <a:t>store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52400" y="4572808"/>
            <a:ext cx="3733800" cy="22089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Number: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LAUNCHXL-F28027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LAUNCHXL-F28027F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2000" dirty="0" smtClean="0">
                <a:latin typeface="+mn-lt"/>
              </a:rPr>
              <a:t>LAUNCHXL-F28069M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2000" dirty="0" smtClean="0">
                <a:latin typeface="+mn-lt"/>
              </a:rPr>
              <a:t>LAUNCHXL-F28379D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LAUNCHXL-F280049C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7" y="838200"/>
            <a:ext cx="1594485" cy="3511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C2000 controlCARD Application Kits</a:t>
            </a:r>
          </a:p>
        </p:txBody>
      </p:sp>
      <p:pic>
        <p:nvPicPr>
          <p:cNvPr id="104451" name="Picture 3" descr="acdcroll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13" y="4702175"/>
            <a:ext cx="1196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 descr="eightchannelrollo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1862138"/>
            <a:ext cx="11890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 descr="renewableenergykitrollov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088" y="3778250"/>
            <a:ext cx="11890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4" name="Picture 6" descr="resonantdcdcrollo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850" y="2943225"/>
            <a:ext cx="11795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5" name="Picture 7" descr="twochannelrollo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5913" y="695325"/>
            <a:ext cx="1196975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3657600" y="792822"/>
            <a:ext cx="5313273" cy="560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Ctr="1">
            <a:spAutoFit/>
          </a:bodyPr>
          <a:lstStyle/>
          <a:p>
            <a:pPr marL="552450" indent="-552450">
              <a:lnSpc>
                <a:spcPct val="100000"/>
              </a:lnSpc>
              <a:spcBef>
                <a:spcPts val="9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Developer’s Kit for – </a:t>
            </a:r>
            <a:r>
              <a:rPr lang="en-US" sz="2000" i="1" dirty="0" smtClean="0">
                <a:latin typeface="Arial" charset="0"/>
              </a:rPr>
              <a:t>Motor Control, Digital Power, etc. applications</a:t>
            </a:r>
          </a:p>
          <a:p>
            <a:pPr marL="552450" indent="-55245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Kits </a:t>
            </a:r>
            <a:r>
              <a:rPr lang="en-US" sz="2000" dirty="0">
                <a:latin typeface="Arial" charset="0"/>
              </a:rPr>
              <a:t>includes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 err="1">
                <a:latin typeface="Arial" charset="0"/>
              </a:rPr>
              <a:t>controlCARD</a:t>
            </a:r>
            <a:r>
              <a:rPr lang="en-US" sz="1800" dirty="0">
                <a:latin typeface="Arial" charset="0"/>
              </a:rPr>
              <a:t> and application specific baseboard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 smtClean="0">
                <a:latin typeface="Arial" charset="0"/>
              </a:rPr>
              <a:t>Code </a:t>
            </a:r>
            <a:r>
              <a:rPr lang="en-US" sz="1800" dirty="0">
                <a:latin typeface="Arial" charset="0"/>
              </a:rPr>
              <a:t>Composer </a:t>
            </a:r>
            <a:r>
              <a:rPr lang="en-US" sz="1800" dirty="0" smtClean="0">
                <a:latin typeface="Arial" charset="0"/>
              </a:rPr>
              <a:t>Studio </a:t>
            </a:r>
            <a:r>
              <a:rPr lang="en-US" sz="1600" dirty="0" smtClean="0">
                <a:latin typeface="Arial" charset="0"/>
              </a:rPr>
              <a:t>(download)</a:t>
            </a:r>
            <a:endParaRPr lang="en-US" sz="1600" dirty="0">
              <a:latin typeface="Arial" charset="0"/>
            </a:endParaRPr>
          </a:p>
          <a:p>
            <a:pPr marL="552450" indent="-55245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Software download includes 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>
                <a:latin typeface="Arial" charset="0"/>
              </a:rPr>
              <a:t>Complete schematics, BOM, </a:t>
            </a:r>
            <a:r>
              <a:rPr lang="en-US" sz="1800" dirty="0" err="1">
                <a:latin typeface="Arial" charset="0"/>
              </a:rPr>
              <a:t>gerber</a:t>
            </a:r>
            <a:r>
              <a:rPr lang="en-US" sz="1800" dirty="0">
                <a:latin typeface="Arial" charset="0"/>
              </a:rPr>
              <a:t> files, and source code for board and all software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 err="1">
                <a:latin typeface="Arial" charset="0"/>
              </a:rPr>
              <a:t>Quickstart</a:t>
            </a:r>
            <a:r>
              <a:rPr lang="en-US" sz="1800" dirty="0">
                <a:latin typeface="Arial" charset="0"/>
              </a:rPr>
              <a:t> demonstration GUI for quick and easy access to all board features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>
                <a:latin typeface="Arial" charset="0"/>
              </a:rPr>
              <a:t>Fully documented software specific to each kit and application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See www.ti.com/c2000 </a:t>
            </a:r>
            <a:r>
              <a:rPr lang="en-US" sz="2000" dirty="0" smtClean="0">
                <a:latin typeface="Arial" charset="0"/>
              </a:rPr>
              <a:t>for other kits and more </a:t>
            </a:r>
            <a:r>
              <a:rPr lang="en-US" sz="2000" dirty="0">
                <a:latin typeface="Arial" charset="0"/>
              </a:rPr>
              <a:t>details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Available through TI authorized distributors and the TI </a:t>
            </a:r>
            <a:r>
              <a:rPr lang="en-US" sz="2000" dirty="0" smtClean="0">
                <a:latin typeface="Arial" charset="0"/>
              </a:rPr>
              <a:t>store</a:t>
            </a:r>
            <a:endParaRPr lang="en-US" sz="2000" dirty="0">
              <a:latin typeface="Arial" charset="0"/>
            </a:endParaRPr>
          </a:p>
        </p:txBody>
      </p:sp>
      <p:pic>
        <p:nvPicPr>
          <p:cNvPr id="104462" name="Picture 14" descr="dualmotorcontrolpfckitrollov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6388" y="5770563"/>
            <a:ext cx="121602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http://focus.ti.com/en/graphics/mcu/mcugen/tmdshvpsfbkitrollover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7864" y="685800"/>
            <a:ext cx="1309688" cy="995363"/>
          </a:xfrm>
          <a:prstGeom prst="rect">
            <a:avLst/>
          </a:prstGeom>
          <a:noFill/>
        </p:spPr>
      </p:pic>
      <p:pic>
        <p:nvPicPr>
          <p:cNvPr id="6148" name="Picture 4" descr="http://focus.ti.com/en/graphics/mcu/mcugen/tmdshvblpfckitrollove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57864" y="1766412"/>
            <a:ext cx="1309688" cy="853916"/>
          </a:xfrm>
          <a:prstGeom prst="rect">
            <a:avLst/>
          </a:prstGeom>
          <a:noFill/>
        </p:spPr>
      </p:pic>
      <p:pic>
        <p:nvPicPr>
          <p:cNvPr id="6150" name="Picture 6" descr="http://focus.ti.com/en/graphics/mcu/mcugen/tmdshvresllckitrollover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57864" y="2705577"/>
            <a:ext cx="1309688" cy="1016318"/>
          </a:xfrm>
          <a:prstGeom prst="rect">
            <a:avLst/>
          </a:prstGeom>
          <a:noFill/>
        </p:spPr>
      </p:pic>
      <p:pic>
        <p:nvPicPr>
          <p:cNvPr id="6152" name="Picture 8" descr="http://focus.ti.com/en/graphics/mcu/mcugen/hvpfckitrollover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57866" y="3807144"/>
            <a:ext cx="1291590" cy="853440"/>
          </a:xfrm>
          <a:prstGeom prst="rect">
            <a:avLst/>
          </a:prstGeom>
          <a:noFill/>
        </p:spPr>
      </p:pic>
      <p:pic>
        <p:nvPicPr>
          <p:cNvPr id="6154" name="Picture 10" descr="http://focus.ti.com/en/graphics/mcu/mcugen/tmdsdcdcledkitrollover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57865" y="4745833"/>
            <a:ext cx="1296162" cy="960120"/>
          </a:xfrm>
          <a:prstGeom prst="rect">
            <a:avLst/>
          </a:prstGeom>
          <a:noFill/>
        </p:spPr>
      </p:pic>
      <p:pic>
        <p:nvPicPr>
          <p:cNvPr id="6156" name="Picture 12" descr="http://focus.ti.com/en/graphics/mcu/mcugen/drv8412-c2-kitrollover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57864" y="5791200"/>
            <a:ext cx="1285875" cy="9525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3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873</TotalTime>
  <Pages>3</Pages>
  <Words>515</Words>
  <Application>Microsoft Office PowerPoint</Application>
  <PresentationFormat>On-screen Show (4:3)</PresentationFormat>
  <Paragraphs>137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ttoTheme</vt:lpstr>
      <vt:lpstr>Development Support</vt:lpstr>
      <vt:lpstr>Module Objectives</vt:lpstr>
      <vt:lpstr>C2000 MCU Device Workshops Website</vt:lpstr>
      <vt:lpstr>Documentation Resources</vt:lpstr>
      <vt:lpstr>C2000Ware™</vt:lpstr>
      <vt:lpstr>C2000 Experimenter Kit</vt:lpstr>
      <vt:lpstr>F28335 Peripheral Explorer Kit</vt:lpstr>
      <vt:lpstr>C2000 LaunchPad Evaluation Kit</vt:lpstr>
      <vt:lpstr>C2000 controlCARD Application Kits</vt:lpstr>
      <vt:lpstr>XDS100 / XDS110 / XDS200 Class JTAG Debug Probes</vt:lpstr>
      <vt:lpstr>For More Information . . .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Support</dc:title>
  <dc:subject>C2000</dc:subject>
  <dc:creator>TTO</dc:creator>
  <cp:keywords>13</cp:keywords>
  <cp:lastModifiedBy>Schachter, Ken</cp:lastModifiedBy>
  <cp:revision>186</cp:revision>
  <cp:lastPrinted>1601-01-01T00:00:00Z</cp:lastPrinted>
  <dcterms:created xsi:type="dcterms:W3CDTF">2001-10-22T18:22:55Z</dcterms:created>
  <dcterms:modified xsi:type="dcterms:W3CDTF">2019-06-21T18:40:53Z</dcterms:modified>
</cp:coreProperties>
</file>